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392" r:id="rId3"/>
    <p:sldId id="380" r:id="rId4"/>
    <p:sldId id="395" r:id="rId5"/>
    <p:sldId id="396" r:id="rId6"/>
    <p:sldId id="386" r:id="rId7"/>
    <p:sldId id="382" r:id="rId8"/>
    <p:sldId id="373" r:id="rId9"/>
    <p:sldId id="387" r:id="rId10"/>
    <p:sldId id="390" r:id="rId11"/>
    <p:sldId id="375" r:id="rId12"/>
    <p:sldId id="378" r:id="rId13"/>
    <p:sldId id="376" r:id="rId14"/>
    <p:sldId id="393" r:id="rId15"/>
    <p:sldId id="389" r:id="rId16"/>
  </p:sldIdLst>
  <p:sldSz cx="9144000" cy="5143500" type="screen16x9"/>
  <p:notesSz cx="6985000" cy="9283700"/>
  <p:defaultTextStyle>
    <a:defPPr>
      <a:defRPr lang="nl-NL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777">
          <p15:clr>
            <a:srgbClr val="A4A3A4"/>
          </p15:clr>
        </p15:guide>
        <p15:guide id="6" pos="3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E7D92E-E437-A44C-0E26-3E0486B311FA}" name="Benas, Nikos (KNMI)" initials="BN(" userId="S::nikos.benas@knmi.nl::e3dfd858-2ba1-4c4d-9b7d-aa13dd86c8b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10" name="Meirink, Jan Fokke (KNMI)" initials="JFM" lastIdx="22" clrIdx="9"/>
  <p:cmAuthor id="4" name="Arnout Drenthel" initials="AD [4]" lastIdx="1" clrIdx="3"/>
  <p:cmAuthor id="11" name="Benas, Nikos (KNMI)" initials="BN(" lastIdx="3" clrIdx="10">
    <p:extLst>
      <p:ext uri="{19B8F6BF-5375-455C-9EA6-DF929625EA0E}">
        <p15:presenceInfo xmlns:p15="http://schemas.microsoft.com/office/powerpoint/2012/main" userId="S::benas@knmi.nl::e3dfd858-2ba1-4c4d-9b7d-aa13dd86c8be" providerId="AD"/>
      </p:ext>
    </p:extLst>
  </p:cmAuthor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7BC6"/>
    <a:srgbClr val="FFFFFF"/>
    <a:srgbClr val="D52B1E"/>
    <a:srgbClr val="45B8FE"/>
    <a:srgbClr val="FFC000"/>
    <a:srgbClr val="92D050"/>
    <a:srgbClr val="000000"/>
    <a:srgbClr val="78EC39"/>
    <a:srgbClr val="154273"/>
    <a:srgbClr val="F2D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36"/>
      </p:cViewPr>
      <p:guideLst>
        <p:guide pos="518"/>
        <p:guide orient="horz" pos="2160"/>
        <p:guide orient="horz" pos="1036"/>
        <p:guide orient="horz" pos="1620"/>
        <p:guide orient="horz" pos="777"/>
        <p:guide pos="3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29-5-2024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29-5-2024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74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10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21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1176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57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3" y="0"/>
            <a:ext cx="7132335" cy="1276688"/>
          </a:xfrm>
          <a:prstGeom prst="rect">
            <a:avLst/>
          </a:prstGeom>
        </p:spPr>
      </p:pic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4917132" y="2570560"/>
            <a:ext cx="3753000" cy="1803480"/>
          </a:xfrm>
        </p:spPr>
        <p:txBody>
          <a:bodyPr lIns="78300" tIns="67500" rIns="67500" bIns="351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900" y="4374040"/>
            <a:ext cx="3753000" cy="292020"/>
          </a:xfrm>
        </p:spPr>
        <p:txBody>
          <a:bodyPr lIns="89100" anchor="b" anchorCtr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4915941" y="1518047"/>
            <a:ext cx="3753000" cy="1052513"/>
          </a:xfrm>
        </p:spPr>
        <p:txBody>
          <a:bodyPr tIns="67500" bIns="67500" anchor="b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1" y="1729528"/>
            <a:ext cx="3753000" cy="486000"/>
          </a:xfrm>
          <a:noFill/>
        </p:spPr>
        <p:txBody>
          <a:bodyPr lIns="135000" tIns="135000" rIns="135000" bIns="54000" anchor="b"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251" y="2215304"/>
            <a:ext cx="3753000" cy="2450757"/>
          </a:xfrm>
          <a:noFill/>
        </p:spPr>
        <p:txBody>
          <a:bodyPr lIns="135000" tIns="135000" rIns="135000" bIns="5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914900" y="1729528"/>
            <a:ext cx="3753000" cy="485421"/>
          </a:xfrm>
          <a:noFill/>
        </p:spPr>
        <p:txBody>
          <a:bodyPr lIns="135000" tIns="135000" rIns="135000" bIns="54000" anchor="b"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914900" y="2215304"/>
            <a:ext cx="3754041" cy="2450757"/>
          </a:xfrm>
          <a:noFill/>
        </p:spPr>
        <p:txBody>
          <a:bodyPr lIns="135000" tIns="135000" rIns="135000" bIns="5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2570560"/>
            <a:ext cx="3752850" cy="20954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4915941" y="789385"/>
            <a:ext cx="3753000" cy="3876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6250" y="789385"/>
            <a:ext cx="3752850" cy="711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789386"/>
            <a:ext cx="8192691" cy="3018600"/>
          </a:xfrm>
        </p:spPr>
        <p:txBody>
          <a:bodyPr anchor="b" anchorCtr="0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3807986"/>
            <a:ext cx="4095750" cy="858074"/>
          </a:xfrm>
        </p:spPr>
        <p:txBody>
          <a:bodyPr lIns="121500" tIns="67500" rIns="6750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789386"/>
            <a:ext cx="8192691" cy="3018600"/>
          </a:xfrm>
        </p:spPr>
        <p:txBody>
          <a:bodyPr anchor="b" anchorCtr="0">
            <a:normAutofit/>
          </a:bodyPr>
          <a:lstStyle>
            <a:lvl1pPr algn="l"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3807986"/>
            <a:ext cx="4095750" cy="858074"/>
          </a:xfrm>
        </p:spPr>
        <p:txBody>
          <a:bodyPr lIns="121500" tIns="675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572000" y="-1191"/>
            <a:ext cx="4572000" cy="51446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/>
          <a:lstStyle/>
          <a:p>
            <a:pPr marL="0" indent="0" algn="l">
              <a:buFont typeface="Arial" charset="0"/>
              <a:buNone/>
            </a:pPr>
            <a:endParaRPr lang="nl-NL" sz="8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50" y="1977629"/>
            <a:ext cx="3752849" cy="1188243"/>
          </a:xfrm>
        </p:spPr>
        <p:txBody>
          <a:bodyPr anchor="ctr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915941" y="800100"/>
            <a:ext cx="3753000" cy="3865960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49" y="1977629"/>
            <a:ext cx="3753000" cy="1188243"/>
          </a:xfrm>
        </p:spPr>
        <p:txBody>
          <a:bodyPr anchor="ctr" anchorCtr="0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914899" y="789385"/>
            <a:ext cx="3753000" cy="3876675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4396500" y="4965300"/>
            <a:ext cx="351000" cy="1782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2570560"/>
            <a:ext cx="3752850" cy="20955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6250" y="789385"/>
            <a:ext cx="3752850" cy="711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1786"/>
            <a:ext cx="4572000" cy="5145286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847 w 6096000"/>
              <a:gd name="connsiteY8" fmla="*/ 6858753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20" fmla="*/ 229238 w 6096000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847" y="6858753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lnTo>
                  <a:pt x="2292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476250" y="1717200"/>
            <a:ext cx="3754041" cy="295156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788401"/>
            <a:ext cx="3753446" cy="7110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1785"/>
            <a:ext cx="4572000" cy="5146328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238 w 6096000"/>
              <a:gd name="connsiteY0" fmla="*/ 0 h 6861771"/>
              <a:gd name="connsiteX1" fmla="*/ 6091238 w 6096000"/>
              <a:gd name="connsiteY1" fmla="*/ 0 h 6861771"/>
              <a:gd name="connsiteX2" fmla="*/ 6091238 w 6096000"/>
              <a:gd name="connsiteY2" fmla="*/ 2381 h 6861771"/>
              <a:gd name="connsiteX3" fmla="*/ 6096000 w 6096000"/>
              <a:gd name="connsiteY3" fmla="*/ 2381 h 6861771"/>
              <a:gd name="connsiteX4" fmla="*/ 6096000 w 6096000"/>
              <a:gd name="connsiteY4" fmla="*/ 6860381 h 6861771"/>
              <a:gd name="connsiteX5" fmla="*/ 6095999 w 6096000"/>
              <a:gd name="connsiteY5" fmla="*/ 6860381 h 6861771"/>
              <a:gd name="connsiteX6" fmla="*/ 3832225 w 6096000"/>
              <a:gd name="connsiteY6" fmla="*/ 6860381 h 6861771"/>
              <a:gd name="connsiteX7" fmla="*/ 232201 w 6096000"/>
              <a:gd name="connsiteY7" fmla="*/ 6860381 h 6861771"/>
              <a:gd name="connsiteX8" fmla="*/ 2846 w 6096000"/>
              <a:gd name="connsiteY8" fmla="*/ 6861771 h 6861771"/>
              <a:gd name="connsiteX9" fmla="*/ 0 w 6096000"/>
              <a:gd name="connsiteY9" fmla="*/ 6626381 h 6861771"/>
              <a:gd name="connsiteX10" fmla="*/ 0 w 6096000"/>
              <a:gd name="connsiteY10" fmla="*/ 5488781 h 6861771"/>
              <a:gd name="connsiteX11" fmla="*/ 1 w 6096000"/>
              <a:gd name="connsiteY11" fmla="*/ 5488781 h 6861771"/>
              <a:gd name="connsiteX12" fmla="*/ 1 w 6096000"/>
              <a:gd name="connsiteY12" fmla="*/ 948531 h 6861771"/>
              <a:gd name="connsiteX13" fmla="*/ 1 w 6096000"/>
              <a:gd name="connsiteY13" fmla="*/ 711200 h 6861771"/>
              <a:gd name="connsiteX14" fmla="*/ 1 w 6096000"/>
              <a:gd name="connsiteY14" fmla="*/ 2381 h 6861771"/>
              <a:gd name="connsiteX15" fmla="*/ 2 w 6096000"/>
              <a:gd name="connsiteY15" fmla="*/ 2381 h 6861771"/>
              <a:gd name="connsiteX16" fmla="*/ 2 w 6096000"/>
              <a:gd name="connsiteY16" fmla="*/ 711994 h 6861771"/>
              <a:gd name="connsiteX17" fmla="*/ 233366 w 6096000"/>
              <a:gd name="connsiteY17" fmla="*/ 711994 h 6861771"/>
              <a:gd name="connsiteX18" fmla="*/ 233366 w 6096000"/>
              <a:gd name="connsiteY18" fmla="*/ 2381 h 6861771"/>
              <a:gd name="connsiteX19" fmla="*/ 229238 w 6096000"/>
              <a:gd name="connsiteY19" fmla="*/ 2381 h 6861771"/>
              <a:gd name="connsiteX20" fmla="*/ 229238 w 6096000"/>
              <a:gd name="connsiteY20" fmla="*/ 0 h 686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000" h="686177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846" y="6861771"/>
                </a:lnTo>
                <a:cubicBezTo>
                  <a:pt x="1897" y="6783308"/>
                  <a:pt x="949" y="6704844"/>
                  <a:pt x="0" y="6626381"/>
                </a:cubicBez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lnTo>
                  <a:pt x="2292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30" y="0"/>
            <a:ext cx="4624730" cy="51435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4917132" y="2570560"/>
            <a:ext cx="3753000" cy="1803480"/>
          </a:xfrm>
        </p:spPr>
        <p:txBody>
          <a:bodyPr lIns="78300" tIns="67500" rIns="67500" bIns="351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900" y="4374040"/>
            <a:ext cx="3753000" cy="292020"/>
          </a:xfrm>
        </p:spPr>
        <p:txBody>
          <a:bodyPr lIns="89100" anchor="b" anchorCtr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4915941" y="1518047"/>
            <a:ext cx="3753000" cy="1052513"/>
          </a:xfrm>
        </p:spPr>
        <p:txBody>
          <a:bodyPr tIns="67500" bIns="67500" anchor="b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3" y="0"/>
            <a:ext cx="7132335" cy="12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70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476250" y="1717200"/>
            <a:ext cx="3752850" cy="29488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788401"/>
            <a:ext cx="3752850" cy="711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1872" y="-1786"/>
            <a:ext cx="4572128" cy="5145286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409 w 6096171"/>
              <a:gd name="connsiteY0" fmla="*/ 0 h 6860381"/>
              <a:gd name="connsiteX1" fmla="*/ 6091409 w 6096171"/>
              <a:gd name="connsiteY1" fmla="*/ 0 h 6860381"/>
              <a:gd name="connsiteX2" fmla="*/ 6091409 w 6096171"/>
              <a:gd name="connsiteY2" fmla="*/ 2381 h 6860381"/>
              <a:gd name="connsiteX3" fmla="*/ 6096171 w 6096171"/>
              <a:gd name="connsiteY3" fmla="*/ 2381 h 6860381"/>
              <a:gd name="connsiteX4" fmla="*/ 6096171 w 6096171"/>
              <a:gd name="connsiteY4" fmla="*/ 6860381 h 6860381"/>
              <a:gd name="connsiteX5" fmla="*/ 6096170 w 6096171"/>
              <a:gd name="connsiteY5" fmla="*/ 6860381 h 6860381"/>
              <a:gd name="connsiteX6" fmla="*/ 3832396 w 6096171"/>
              <a:gd name="connsiteY6" fmla="*/ 6860381 h 6860381"/>
              <a:gd name="connsiteX7" fmla="*/ 232372 w 6096171"/>
              <a:gd name="connsiteY7" fmla="*/ 6860381 h 6860381"/>
              <a:gd name="connsiteX8" fmla="*/ 0 w 6096171"/>
              <a:gd name="connsiteY8" fmla="*/ 6858753 h 6860381"/>
              <a:gd name="connsiteX9" fmla="*/ 171 w 6096171"/>
              <a:gd name="connsiteY9" fmla="*/ 6626381 h 6860381"/>
              <a:gd name="connsiteX10" fmla="*/ 171 w 6096171"/>
              <a:gd name="connsiteY10" fmla="*/ 5488781 h 6860381"/>
              <a:gd name="connsiteX11" fmla="*/ 172 w 6096171"/>
              <a:gd name="connsiteY11" fmla="*/ 5488781 h 6860381"/>
              <a:gd name="connsiteX12" fmla="*/ 172 w 6096171"/>
              <a:gd name="connsiteY12" fmla="*/ 948531 h 6860381"/>
              <a:gd name="connsiteX13" fmla="*/ 172 w 6096171"/>
              <a:gd name="connsiteY13" fmla="*/ 711200 h 6860381"/>
              <a:gd name="connsiteX14" fmla="*/ 172 w 6096171"/>
              <a:gd name="connsiteY14" fmla="*/ 2381 h 6860381"/>
              <a:gd name="connsiteX15" fmla="*/ 173 w 6096171"/>
              <a:gd name="connsiteY15" fmla="*/ 2381 h 6860381"/>
              <a:gd name="connsiteX16" fmla="*/ 173 w 6096171"/>
              <a:gd name="connsiteY16" fmla="*/ 711994 h 6860381"/>
              <a:gd name="connsiteX17" fmla="*/ 233537 w 6096171"/>
              <a:gd name="connsiteY17" fmla="*/ 711994 h 6860381"/>
              <a:gd name="connsiteX18" fmla="*/ 233537 w 6096171"/>
              <a:gd name="connsiteY18" fmla="*/ 2381 h 6860381"/>
              <a:gd name="connsiteX19" fmla="*/ 229409 w 6096171"/>
              <a:gd name="connsiteY19" fmla="*/ 2381 h 6860381"/>
              <a:gd name="connsiteX20" fmla="*/ 229409 w 6096171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171" h="6860381">
                <a:moveTo>
                  <a:pt x="229409" y="0"/>
                </a:moveTo>
                <a:lnTo>
                  <a:pt x="6091409" y="0"/>
                </a:lnTo>
                <a:lnTo>
                  <a:pt x="6091409" y="2381"/>
                </a:lnTo>
                <a:lnTo>
                  <a:pt x="6096171" y="2381"/>
                </a:lnTo>
                <a:lnTo>
                  <a:pt x="6096171" y="6860381"/>
                </a:lnTo>
                <a:lnTo>
                  <a:pt x="6096170" y="6860381"/>
                </a:lnTo>
                <a:lnTo>
                  <a:pt x="3832396" y="6860381"/>
                </a:lnTo>
                <a:lnTo>
                  <a:pt x="232372" y="6860381"/>
                </a:lnTo>
                <a:lnTo>
                  <a:pt x="0" y="6858753"/>
                </a:lnTo>
                <a:lnTo>
                  <a:pt x="171" y="6626381"/>
                </a:lnTo>
                <a:lnTo>
                  <a:pt x="171" y="5488781"/>
                </a:lnTo>
                <a:lnTo>
                  <a:pt x="172" y="5488781"/>
                </a:lnTo>
                <a:lnTo>
                  <a:pt x="172" y="948531"/>
                </a:lnTo>
                <a:lnTo>
                  <a:pt x="172" y="711200"/>
                </a:lnTo>
                <a:lnTo>
                  <a:pt x="172" y="2381"/>
                </a:lnTo>
                <a:lnTo>
                  <a:pt x="173" y="2381"/>
                </a:lnTo>
                <a:lnTo>
                  <a:pt x="173" y="711994"/>
                </a:lnTo>
                <a:lnTo>
                  <a:pt x="233537" y="711994"/>
                </a:lnTo>
                <a:lnTo>
                  <a:pt x="233537" y="2381"/>
                </a:lnTo>
                <a:lnTo>
                  <a:pt x="229409" y="2381"/>
                </a:lnTo>
                <a:lnTo>
                  <a:pt x="22940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9144000" cy="25705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789385"/>
            <a:ext cx="8192691" cy="1781175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2812116"/>
            <a:ext cx="8192691" cy="1853944"/>
          </a:xfrm>
        </p:spPr>
        <p:txBody>
          <a:bodyPr numCol="2" spcCol="351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649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2572941"/>
            <a:ext cx="9144000" cy="25705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789385"/>
            <a:ext cx="8192691" cy="1781175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2812116"/>
            <a:ext cx="8192691" cy="1853944"/>
          </a:xfrm>
        </p:spPr>
        <p:txBody>
          <a:bodyPr numCol="2" spcCol="351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157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57056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540000" tIns="864000">
            <a:noAutofit/>
          </a:bodyPr>
          <a:lstStyle>
            <a:lvl1pPr>
              <a:buClr>
                <a:schemeClr val="bg2"/>
              </a:buCl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2916000"/>
            <a:ext cx="3753446" cy="175006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5941" y="2916000"/>
            <a:ext cx="3753000" cy="1750060"/>
          </a:xfrm>
        </p:spPr>
        <p:txBody>
          <a:bodyPr tIns="37800" numCol="1" spcCol="351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57056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540000" tIns="864000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4899" y="2916000"/>
            <a:ext cx="3753000" cy="1750060"/>
          </a:xfrm>
        </p:spPr>
        <p:txBody>
          <a:bodyPr tIns="37800" numCol="1" spcCol="3510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2916000"/>
            <a:ext cx="3753446" cy="175006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57056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540000" tIns="864000">
            <a:noAutofit/>
          </a:bodyPr>
          <a:lstStyle>
            <a:lvl1pP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2916000"/>
            <a:ext cx="8192691" cy="1750060"/>
          </a:xfrm>
        </p:spPr>
        <p:txBody>
          <a:bodyPr tIns="37800" numCol="2" spcCol="351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57056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540000" tIns="864000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2916000"/>
            <a:ext cx="8192691" cy="1750060"/>
          </a:xfrm>
        </p:spPr>
        <p:txBody>
          <a:bodyPr tIns="37800" numCol="2" spcCol="351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2570561"/>
            <a:ext cx="9144000" cy="2573538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330000 w 12192000"/>
              <a:gd name="connsiteY4" fmla="*/ 3192987 h 3431384"/>
              <a:gd name="connsiteX5" fmla="*/ 6182040 w 12192000"/>
              <a:gd name="connsiteY5" fmla="*/ 3431384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261420 w 12192000"/>
              <a:gd name="connsiteY4" fmla="*/ 3428118 h 3431384"/>
              <a:gd name="connsiteX5" fmla="*/ 6182040 w 12192000"/>
              <a:gd name="connsiteY5" fmla="*/ 3431384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1384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261420" y="3428118"/>
                </a:lnTo>
                <a:lnTo>
                  <a:pt x="6182040" y="3431384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459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0" y="788400"/>
            <a:ext cx="8193287" cy="710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2570561"/>
            <a:ext cx="9144000" cy="2573538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6041615 w 12192000"/>
              <a:gd name="connsiteY5" fmla="*/ 3424852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235295 w 12192000"/>
              <a:gd name="connsiteY4" fmla="*/ 3431384 h 3431384"/>
              <a:gd name="connsiteX5" fmla="*/ 6041615 w 12192000"/>
              <a:gd name="connsiteY5" fmla="*/ 3424852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235295 w 12192000"/>
              <a:gd name="connsiteY4" fmla="*/ 3431384 h 3431384"/>
              <a:gd name="connsiteX5" fmla="*/ 6048147 w 12192000"/>
              <a:gd name="connsiteY5" fmla="*/ 3428118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1384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235295" y="3431384"/>
                </a:lnTo>
                <a:lnTo>
                  <a:pt x="6048147" y="3428118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459000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5654" y="788400"/>
            <a:ext cx="8193287" cy="71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"/>
            <a:ext cx="4574380" cy="515481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4917132" y="2570560"/>
            <a:ext cx="3753000" cy="1803480"/>
          </a:xfrm>
        </p:spPr>
        <p:txBody>
          <a:bodyPr lIns="78300" tIns="67500" rIns="67500" bIns="351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900" y="4374040"/>
            <a:ext cx="3753000" cy="292020"/>
          </a:xfrm>
        </p:spPr>
        <p:txBody>
          <a:bodyPr lIns="89100" anchor="b" anchorCtr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4915941" y="1518047"/>
            <a:ext cx="3753000" cy="1052513"/>
          </a:xfrm>
        </p:spPr>
        <p:txBody>
          <a:bodyPr tIns="67500" bIns="67500" anchor="b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3" y="0"/>
            <a:ext cx="7132335" cy="12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4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3865332"/>
            <a:ext cx="9144000" cy="432000"/>
          </a:xfrm>
          <a:solidFill>
            <a:schemeClr val="tx2"/>
          </a:solidFill>
        </p:spPr>
        <p:txBody>
          <a:bodyPr lIns="567000" anchor="ctr" anchorCtr="0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4369060"/>
            <a:ext cx="9144000" cy="297000"/>
          </a:xfrm>
          <a:solidFill>
            <a:schemeClr val="bg1"/>
          </a:solidFill>
        </p:spPr>
        <p:txBody>
          <a:bodyPr lIns="567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1"/>
                </a:solidFill>
              </a:defRPr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3865332"/>
            <a:ext cx="9144000" cy="432000"/>
          </a:xfrm>
          <a:solidFill>
            <a:schemeClr val="tx2"/>
          </a:solidFill>
        </p:spPr>
        <p:txBody>
          <a:bodyPr lIns="567000" anchor="ctr" anchorCtr="0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4369060"/>
            <a:ext cx="9144000" cy="297000"/>
          </a:xfrm>
          <a:solidFill>
            <a:schemeClr val="bg1"/>
          </a:solidFill>
        </p:spPr>
        <p:txBody>
          <a:bodyPr lIns="567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1"/>
                </a:solidFill>
              </a:defRPr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10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7121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76250" y="1707356"/>
            <a:ext cx="8192691" cy="2958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5969144" y="1707356"/>
            <a:ext cx="2700000" cy="2952750"/>
          </a:xfrm>
        </p:spPr>
        <p:txBody>
          <a:bodyPr/>
          <a:lstStyle>
            <a:lvl1pPr marL="0" indent="0">
              <a:buNone/>
              <a:defRPr sz="1500"/>
            </a:lvl1pPr>
            <a:lvl2pPr marL="234900" indent="0">
              <a:buNone/>
              <a:defRPr sz="1400"/>
            </a:lvl2pPr>
            <a:lvl3pPr marL="472500" indent="0">
              <a:buNone/>
              <a:defRPr sz="1200"/>
            </a:lvl3pPr>
            <a:lvl4pPr marL="707400" indent="0">
              <a:buNone/>
              <a:defRPr sz="1200"/>
            </a:lvl4pPr>
            <a:lvl5pPr marL="945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476250" y="1707356"/>
            <a:ext cx="5384223" cy="2958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912518" y="1717199"/>
            <a:ext cx="3753000" cy="2948860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2518" y="788401"/>
            <a:ext cx="3753000" cy="7110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476250" y="800100"/>
            <a:ext cx="3752850" cy="3865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9144000" cy="25705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1406713"/>
            <a:ext cx="8192691" cy="1163847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67565" y="2884517"/>
            <a:ext cx="3510000" cy="518913"/>
          </a:xfrm>
        </p:spPr>
        <p:txBody>
          <a:bodyPr numCol="1" spcCol="135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867565" y="3479632"/>
            <a:ext cx="3510000" cy="518913"/>
          </a:xfrm>
        </p:spPr>
        <p:txBody>
          <a:bodyPr numCol="1" spcCol="135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3867565" y="4054146"/>
            <a:ext cx="3510000" cy="518913"/>
          </a:xfrm>
        </p:spPr>
        <p:txBody>
          <a:bodyPr numCol="1" spcCol="135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08586" y="2941025"/>
            <a:ext cx="405902" cy="405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08586" y="3530537"/>
            <a:ext cx="405902" cy="405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08586" y="4110654"/>
            <a:ext cx="405902" cy="405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4097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4572000" cy="51435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1924050"/>
            <a:ext cx="3752850" cy="12954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82214" y="1714500"/>
            <a:ext cx="3286727" cy="518913"/>
          </a:xfrm>
        </p:spPr>
        <p:txBody>
          <a:bodyPr numCol="1" spcCol="135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382214" y="2309615"/>
            <a:ext cx="3286727" cy="518913"/>
          </a:xfrm>
        </p:spPr>
        <p:txBody>
          <a:bodyPr numCol="1" spcCol="135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382214" y="2884130"/>
            <a:ext cx="3286727" cy="518913"/>
          </a:xfrm>
        </p:spPr>
        <p:txBody>
          <a:bodyPr numCol="1" spcCol="135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923235" y="1771008"/>
            <a:ext cx="405902" cy="405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923235" y="2360520"/>
            <a:ext cx="405902" cy="405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923235" y="2940638"/>
            <a:ext cx="405902" cy="405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4097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1406713"/>
            <a:ext cx="8192691" cy="1163846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168235" y="2884517"/>
            <a:ext cx="3510000" cy="518913"/>
          </a:xfrm>
        </p:spPr>
        <p:txBody>
          <a:bodyPr numCol="1" spcCol="135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168235" y="3479632"/>
            <a:ext cx="3510000" cy="518913"/>
          </a:xfrm>
        </p:spPr>
        <p:txBody>
          <a:bodyPr numCol="1" spcCol="135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3168235" y="4054146"/>
            <a:ext cx="3510000" cy="518913"/>
          </a:xfrm>
        </p:spPr>
        <p:txBody>
          <a:bodyPr numCol="1" spcCol="135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409700"/>
          </a:xfrm>
          <a:prstGeom prst="rect">
            <a:avLst/>
          </a:prstGeom>
        </p:spPr>
      </p:pic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2566389" y="2944558"/>
            <a:ext cx="405902" cy="405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2566389" y="3534070"/>
            <a:ext cx="405902" cy="405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2566389" y="4114187"/>
            <a:ext cx="405902" cy="405000"/>
          </a:xfrm>
          <a:blipFill>
            <a:blip r:embed="rId5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D22793-4592-254D-93B1-CCF7F290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Afbeelding 7">
            <a:extLst>
              <a:ext uri="{FF2B5EF4-FFF2-40B4-BE49-F238E27FC236}">
                <a16:creationId xmlns:a16="http://schemas.microsoft.com/office/drawing/2014/main" id="{47FFCB44-D587-863E-4BD1-168B6AEB95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5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941" y="1412100"/>
            <a:ext cx="3753000" cy="1752300"/>
          </a:xfrm>
        </p:spPr>
        <p:txBody>
          <a:bodyPr tIns="67500" bIns="67500"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15941" y="3161700"/>
            <a:ext cx="3753000" cy="1004400"/>
          </a:xfrm>
        </p:spPr>
        <p:txBody>
          <a:bodyPr lIns="78300" tIns="67500" rIns="67500" bIns="351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3" y="0"/>
            <a:ext cx="7132335" cy="12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3818" cy="5148003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6087952 w 6098242"/>
              <a:gd name="connsiteY5" fmla="*/ 6839291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8" fmla="*/ 0 w 6098242"/>
              <a:gd name="connsiteY8" fmla="*/ 0 h 6858000"/>
              <a:gd name="connsiteX0" fmla="*/ 0 w 6098242"/>
              <a:gd name="connsiteY0" fmla="*/ 0 h 6864004"/>
              <a:gd name="connsiteX1" fmla="*/ 5862000 w 6098242"/>
              <a:gd name="connsiteY1" fmla="*/ 0 h 6864004"/>
              <a:gd name="connsiteX2" fmla="*/ 5862000 w 6098242"/>
              <a:gd name="connsiteY2" fmla="*/ 708025 h 6864004"/>
              <a:gd name="connsiteX3" fmla="*/ 6098242 w 6098242"/>
              <a:gd name="connsiteY3" fmla="*/ 708025 h 6864004"/>
              <a:gd name="connsiteX4" fmla="*/ 6098242 w 6098242"/>
              <a:gd name="connsiteY4" fmla="*/ 6620400 h 6864004"/>
              <a:gd name="connsiteX5" fmla="*/ 6091482 w 6098242"/>
              <a:gd name="connsiteY5" fmla="*/ 6864004 h 6864004"/>
              <a:gd name="connsiteX6" fmla="*/ 5862000 w 6098242"/>
              <a:gd name="connsiteY6" fmla="*/ 6858000 h 6864004"/>
              <a:gd name="connsiteX7" fmla="*/ 0 w 6098242"/>
              <a:gd name="connsiteY7" fmla="*/ 6858000 h 6864004"/>
              <a:gd name="connsiteX8" fmla="*/ 0 w 6098242"/>
              <a:gd name="connsiteY8" fmla="*/ 0 h 6864004"/>
              <a:gd name="connsiteX0" fmla="*/ 0 w 6098242"/>
              <a:gd name="connsiteY0" fmla="*/ 0 h 6864004"/>
              <a:gd name="connsiteX1" fmla="*/ 5862000 w 6098242"/>
              <a:gd name="connsiteY1" fmla="*/ 0 h 6864004"/>
              <a:gd name="connsiteX2" fmla="*/ 5557200 w 6098242"/>
              <a:gd name="connsiteY2" fmla="*/ 1229995 h 6864004"/>
              <a:gd name="connsiteX3" fmla="*/ 6098242 w 6098242"/>
              <a:gd name="connsiteY3" fmla="*/ 708025 h 6864004"/>
              <a:gd name="connsiteX4" fmla="*/ 6098242 w 6098242"/>
              <a:gd name="connsiteY4" fmla="*/ 6620400 h 6864004"/>
              <a:gd name="connsiteX5" fmla="*/ 6091482 w 6098242"/>
              <a:gd name="connsiteY5" fmla="*/ 6864004 h 6864004"/>
              <a:gd name="connsiteX6" fmla="*/ 5862000 w 6098242"/>
              <a:gd name="connsiteY6" fmla="*/ 6858000 h 6864004"/>
              <a:gd name="connsiteX7" fmla="*/ 0 w 6098242"/>
              <a:gd name="connsiteY7" fmla="*/ 6858000 h 6864004"/>
              <a:gd name="connsiteX8" fmla="*/ 0 w 6098242"/>
              <a:gd name="connsiteY8" fmla="*/ 0 h 6864004"/>
              <a:gd name="connsiteX0" fmla="*/ 0 w 6102052"/>
              <a:gd name="connsiteY0" fmla="*/ 0 h 6864004"/>
              <a:gd name="connsiteX1" fmla="*/ 5862000 w 6102052"/>
              <a:gd name="connsiteY1" fmla="*/ 0 h 6864004"/>
              <a:gd name="connsiteX2" fmla="*/ 5557200 w 6102052"/>
              <a:gd name="connsiteY2" fmla="*/ 1229995 h 6864004"/>
              <a:gd name="connsiteX3" fmla="*/ 6102052 w 6102052"/>
              <a:gd name="connsiteY3" fmla="*/ 997585 h 6864004"/>
              <a:gd name="connsiteX4" fmla="*/ 6098242 w 6102052"/>
              <a:gd name="connsiteY4" fmla="*/ 6620400 h 6864004"/>
              <a:gd name="connsiteX5" fmla="*/ 6091482 w 6102052"/>
              <a:gd name="connsiteY5" fmla="*/ 6864004 h 6864004"/>
              <a:gd name="connsiteX6" fmla="*/ 5862000 w 6102052"/>
              <a:gd name="connsiteY6" fmla="*/ 6858000 h 6864004"/>
              <a:gd name="connsiteX7" fmla="*/ 0 w 6102052"/>
              <a:gd name="connsiteY7" fmla="*/ 6858000 h 6864004"/>
              <a:gd name="connsiteX8" fmla="*/ 0 w 6102052"/>
              <a:gd name="connsiteY8" fmla="*/ 0 h 6864004"/>
              <a:gd name="connsiteX0" fmla="*/ 0 w 6098424"/>
              <a:gd name="connsiteY0" fmla="*/ 0 h 6864004"/>
              <a:gd name="connsiteX1" fmla="*/ 5862000 w 6098424"/>
              <a:gd name="connsiteY1" fmla="*/ 0 h 6864004"/>
              <a:gd name="connsiteX2" fmla="*/ 5557200 w 6098424"/>
              <a:gd name="connsiteY2" fmla="*/ 1229995 h 6864004"/>
              <a:gd name="connsiteX3" fmla="*/ 6098424 w 6098424"/>
              <a:gd name="connsiteY3" fmla="*/ 1262471 h 6864004"/>
              <a:gd name="connsiteX4" fmla="*/ 6098242 w 6098424"/>
              <a:gd name="connsiteY4" fmla="*/ 6620400 h 6864004"/>
              <a:gd name="connsiteX5" fmla="*/ 6091482 w 6098424"/>
              <a:gd name="connsiteY5" fmla="*/ 6864004 h 6864004"/>
              <a:gd name="connsiteX6" fmla="*/ 5862000 w 6098424"/>
              <a:gd name="connsiteY6" fmla="*/ 6858000 h 6864004"/>
              <a:gd name="connsiteX7" fmla="*/ 0 w 6098424"/>
              <a:gd name="connsiteY7" fmla="*/ 6858000 h 6864004"/>
              <a:gd name="connsiteX8" fmla="*/ 0 w 6098424"/>
              <a:gd name="connsiteY8" fmla="*/ 0 h 6864004"/>
              <a:gd name="connsiteX0" fmla="*/ 0 w 6098424"/>
              <a:gd name="connsiteY0" fmla="*/ 0 h 6864004"/>
              <a:gd name="connsiteX1" fmla="*/ 5862000 w 6098424"/>
              <a:gd name="connsiteY1" fmla="*/ 0 h 6864004"/>
              <a:gd name="connsiteX2" fmla="*/ 5764029 w 6098424"/>
              <a:gd name="connsiteY2" fmla="*/ 1266281 h 6864004"/>
              <a:gd name="connsiteX3" fmla="*/ 6098424 w 6098424"/>
              <a:gd name="connsiteY3" fmla="*/ 1262471 h 6864004"/>
              <a:gd name="connsiteX4" fmla="*/ 6098242 w 6098424"/>
              <a:gd name="connsiteY4" fmla="*/ 6620400 h 6864004"/>
              <a:gd name="connsiteX5" fmla="*/ 6091482 w 6098424"/>
              <a:gd name="connsiteY5" fmla="*/ 6864004 h 6864004"/>
              <a:gd name="connsiteX6" fmla="*/ 5862000 w 6098424"/>
              <a:gd name="connsiteY6" fmla="*/ 6858000 h 6864004"/>
              <a:gd name="connsiteX7" fmla="*/ 0 w 6098424"/>
              <a:gd name="connsiteY7" fmla="*/ 6858000 h 6864004"/>
              <a:gd name="connsiteX8" fmla="*/ 0 w 6098424"/>
              <a:gd name="connsiteY8" fmla="*/ 0 h 6864004"/>
              <a:gd name="connsiteX0" fmla="*/ 0 w 6098424"/>
              <a:gd name="connsiteY0" fmla="*/ 0 h 6864004"/>
              <a:gd name="connsiteX1" fmla="*/ 5767658 w 6098424"/>
              <a:gd name="connsiteY1" fmla="*/ 0 h 6864004"/>
              <a:gd name="connsiteX2" fmla="*/ 5764029 w 6098424"/>
              <a:gd name="connsiteY2" fmla="*/ 1266281 h 6864004"/>
              <a:gd name="connsiteX3" fmla="*/ 6098424 w 6098424"/>
              <a:gd name="connsiteY3" fmla="*/ 1262471 h 6864004"/>
              <a:gd name="connsiteX4" fmla="*/ 6098242 w 6098424"/>
              <a:gd name="connsiteY4" fmla="*/ 6620400 h 6864004"/>
              <a:gd name="connsiteX5" fmla="*/ 6091482 w 6098424"/>
              <a:gd name="connsiteY5" fmla="*/ 6864004 h 6864004"/>
              <a:gd name="connsiteX6" fmla="*/ 5862000 w 6098424"/>
              <a:gd name="connsiteY6" fmla="*/ 6858000 h 6864004"/>
              <a:gd name="connsiteX7" fmla="*/ 0 w 6098424"/>
              <a:gd name="connsiteY7" fmla="*/ 6858000 h 6864004"/>
              <a:gd name="connsiteX8" fmla="*/ 0 w 6098424"/>
              <a:gd name="connsiteY8" fmla="*/ 0 h 686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8424" h="6864004">
                <a:moveTo>
                  <a:pt x="0" y="0"/>
                </a:moveTo>
                <a:lnTo>
                  <a:pt x="5767658" y="0"/>
                </a:lnTo>
                <a:cubicBezTo>
                  <a:pt x="5766448" y="422094"/>
                  <a:pt x="5765239" y="844187"/>
                  <a:pt x="5764029" y="1266281"/>
                </a:cubicBezTo>
                <a:lnTo>
                  <a:pt x="6098424" y="1262471"/>
                </a:lnTo>
                <a:cubicBezTo>
                  <a:pt x="6098363" y="3048447"/>
                  <a:pt x="6098303" y="4834424"/>
                  <a:pt x="6098242" y="6620400"/>
                </a:cubicBezTo>
                <a:lnTo>
                  <a:pt x="6091482" y="6864004"/>
                </a:lnTo>
                <a:lnTo>
                  <a:pt x="586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459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3" y="0"/>
            <a:ext cx="7132335" cy="1276688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4914900" y="1414100"/>
            <a:ext cx="3753000" cy="1752300"/>
          </a:xfrm>
        </p:spPr>
        <p:txBody>
          <a:bodyPr tIns="67500" bIns="67500" anchor="b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900" y="4374040"/>
            <a:ext cx="3753000" cy="292020"/>
          </a:xfrm>
        </p:spPr>
        <p:txBody>
          <a:bodyPr lIns="89100" anchor="b" anchorCtr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16" name="Ondertitel 2"/>
          <p:cNvSpPr>
            <a:spLocks noGrp="1"/>
          </p:cNvSpPr>
          <p:nvPr>
            <p:ph type="subTitle" idx="1"/>
          </p:nvPr>
        </p:nvSpPr>
        <p:spPr>
          <a:xfrm>
            <a:off x="4914900" y="3163700"/>
            <a:ext cx="3753000" cy="1210340"/>
          </a:xfrm>
        </p:spPr>
        <p:txBody>
          <a:bodyPr lIns="78300" tIns="67500" rIns="67500" bIns="351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93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49" y="1977629"/>
            <a:ext cx="3752851" cy="1188244"/>
          </a:xfrm>
        </p:spPr>
        <p:txBody>
          <a:bodyPr anchor="ctr" anchorCtr="0">
            <a:normAutofit/>
          </a:bodyPr>
          <a:lstStyle>
            <a:lvl1pPr algn="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5843799" y="687694"/>
            <a:ext cx="2825142" cy="61317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5843799" y="1546433"/>
            <a:ext cx="2825142" cy="61317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843799" y="2408400"/>
            <a:ext cx="2825142" cy="61317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5843799" y="3264300"/>
            <a:ext cx="2825142" cy="61317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5843799" y="4122900"/>
            <a:ext cx="2825142" cy="61317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14046" y="748834"/>
            <a:ext cx="1029754" cy="613172"/>
          </a:xfrm>
        </p:spPr>
        <p:txBody>
          <a:bodyPr bIns="351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4814046" y="1607756"/>
            <a:ext cx="1029754" cy="613172"/>
          </a:xfrm>
        </p:spPr>
        <p:txBody>
          <a:bodyPr bIns="351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4814046" y="2466678"/>
            <a:ext cx="1029754" cy="613172"/>
          </a:xfrm>
        </p:spPr>
        <p:txBody>
          <a:bodyPr bIns="351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814046" y="3325600"/>
            <a:ext cx="1029754" cy="613172"/>
          </a:xfrm>
        </p:spPr>
        <p:txBody>
          <a:bodyPr bIns="351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814046" y="4184521"/>
            <a:ext cx="1029754" cy="613172"/>
          </a:xfrm>
        </p:spPr>
        <p:txBody>
          <a:bodyPr bIns="351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4914900" y="1717200"/>
            <a:ext cx="3753000" cy="294886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513000" indent="-162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914900" y="788401"/>
            <a:ext cx="3753000" cy="7110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3682" cy="5148003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6087952 w 6098242"/>
              <a:gd name="connsiteY5" fmla="*/ 6839291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8" fmla="*/ 0 w 6098242"/>
              <a:gd name="connsiteY8" fmla="*/ 0 h 6858000"/>
              <a:gd name="connsiteX0" fmla="*/ 0 w 6098242"/>
              <a:gd name="connsiteY0" fmla="*/ 0 h 6864004"/>
              <a:gd name="connsiteX1" fmla="*/ 5862000 w 6098242"/>
              <a:gd name="connsiteY1" fmla="*/ 0 h 6864004"/>
              <a:gd name="connsiteX2" fmla="*/ 5862000 w 6098242"/>
              <a:gd name="connsiteY2" fmla="*/ 708025 h 6864004"/>
              <a:gd name="connsiteX3" fmla="*/ 6098242 w 6098242"/>
              <a:gd name="connsiteY3" fmla="*/ 708025 h 6864004"/>
              <a:gd name="connsiteX4" fmla="*/ 6098242 w 6098242"/>
              <a:gd name="connsiteY4" fmla="*/ 6620400 h 6864004"/>
              <a:gd name="connsiteX5" fmla="*/ 6091482 w 6098242"/>
              <a:gd name="connsiteY5" fmla="*/ 6864004 h 6864004"/>
              <a:gd name="connsiteX6" fmla="*/ 5862000 w 6098242"/>
              <a:gd name="connsiteY6" fmla="*/ 6858000 h 6864004"/>
              <a:gd name="connsiteX7" fmla="*/ 0 w 6098242"/>
              <a:gd name="connsiteY7" fmla="*/ 6858000 h 6864004"/>
              <a:gd name="connsiteX8" fmla="*/ 0 w 6098242"/>
              <a:gd name="connsiteY8" fmla="*/ 0 h 686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8242" h="6864004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6091482" y="6864004"/>
                </a:lnTo>
                <a:lnTo>
                  <a:pt x="586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459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49" y="1977628"/>
            <a:ext cx="3752851" cy="1188244"/>
          </a:xfrm>
        </p:spPr>
        <p:txBody>
          <a:bodyPr anchor="b">
            <a:normAutofit/>
          </a:bodyPr>
          <a:lstStyle>
            <a:lvl1pPr algn="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49" y="3165872"/>
            <a:ext cx="3752851" cy="1500188"/>
          </a:xfrm>
        </p:spPr>
        <p:txBody>
          <a:bodyPr tIns="67500" rIns="7560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76249" y="878681"/>
            <a:ext cx="3752851" cy="1097756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7200" b="1" i="0">
                <a:solidFill>
                  <a:schemeClr val="tx1"/>
                </a:solidFill>
              </a:defRPr>
            </a:lvl1pPr>
            <a:lvl2pPr marL="234900" indent="0" algn="r">
              <a:buNone/>
              <a:defRPr/>
            </a:lvl2pPr>
            <a:lvl3pPr marL="472500" indent="0" algn="r">
              <a:buNone/>
              <a:defRPr/>
            </a:lvl3pPr>
            <a:lvl4pPr marL="707400" indent="0" algn="r">
              <a:buNone/>
              <a:defRPr/>
            </a:lvl4pPr>
            <a:lvl5pPr marL="945000" indent="0" algn="r">
              <a:buNone/>
              <a:defRPr/>
            </a:lvl5pPr>
          </a:lstStyle>
          <a:p>
            <a:pPr lvl="0"/>
            <a:r>
              <a:rPr lang="nl-NL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6250" y="1707356"/>
            <a:ext cx="3919538" cy="2958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14899" y="1707356"/>
            <a:ext cx="3753000" cy="2958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6250" y="789385"/>
            <a:ext cx="8192691" cy="711035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0" y="1717114"/>
            <a:ext cx="8192691" cy="294894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  <a:p>
            <a:pPr lvl="8"/>
            <a:endParaRPr lang="nl-NL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4666060"/>
            <a:ext cx="3754042" cy="241556"/>
          </a:xfrm>
          <a:prstGeom prst="rect">
            <a:avLst/>
          </a:prstGeom>
        </p:spPr>
        <p:txBody>
          <a:bodyPr vert="horz" lIns="68580" tIns="34290" rIns="0" bIns="34290" rtlCol="0" anchor="b" anchorCtr="0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44" r:id="rId2"/>
    <p:sldLayoutId id="2147483743" r:id="rId3"/>
    <p:sldLayoutId id="2147483738" r:id="rId4"/>
    <p:sldLayoutId id="2147483749" r:id="rId5"/>
    <p:sldLayoutId id="2147483690" r:id="rId6"/>
    <p:sldLayoutId id="2147483728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89" r:id="rId14"/>
    <p:sldLayoutId id="2147483712" r:id="rId15"/>
    <p:sldLayoutId id="2147483711" r:id="rId16"/>
    <p:sldLayoutId id="2147483675" r:id="rId17"/>
    <p:sldLayoutId id="2147483657" r:id="rId18"/>
    <p:sldLayoutId id="2147483691" r:id="rId19"/>
    <p:sldLayoutId id="2147483729" r:id="rId20"/>
    <p:sldLayoutId id="2147483739" r:id="rId21"/>
    <p:sldLayoutId id="2147483740" r:id="rId22"/>
    <p:sldLayoutId id="2147483718" r:id="rId23"/>
    <p:sldLayoutId id="2147483717" r:id="rId24"/>
    <p:sldLayoutId id="2147483714" r:id="rId25"/>
    <p:sldLayoutId id="2147483713" r:id="rId26"/>
    <p:sldLayoutId id="2147483716" r:id="rId27"/>
    <p:sldLayoutId id="2147483715" r:id="rId28"/>
    <p:sldLayoutId id="2147483707" r:id="rId29"/>
    <p:sldLayoutId id="2147483667" r:id="rId30"/>
    <p:sldLayoutId id="2147483748" r:id="rId31"/>
    <p:sldLayoutId id="2147483747" r:id="rId32"/>
    <p:sldLayoutId id="2147483702" r:id="rId33"/>
    <p:sldLayoutId id="2147483721" r:id="rId34"/>
    <p:sldLayoutId id="2147483700" r:id="rId35"/>
    <p:sldLayoutId id="2147483692" r:id="rId36"/>
    <p:sldLayoutId id="2147483722" r:id="rId37"/>
    <p:sldLayoutId id="2147483723" r:id="rId38"/>
    <p:sldLayoutId id="2147483750" r:id="rId3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7600" indent="-23760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2500" indent="-2376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Verdana" panose="020B060403050404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0100" indent="-23760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5000" indent="-23760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2600" indent="-23760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Verdana" panose="020B060403050404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417500" indent="-23760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2000" indent="-108000" algn="l" defTabSz="685800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Verdana" panose="020B0604030504040204" pitchFamily="34" charset="0"/>
        <a:buChar char="–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sciencedirect.com/topics/earth-and-planetary-sciences/brightness-temperature" TargetMode="Externa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4904973"/>
            <a:ext cx="1335943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IOVWST, 28-05-2024</a:t>
            </a:r>
            <a:endParaRPr lang="en-GB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F8C5536D-A120-40F7-BAC7-3B4E900DD52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81500" y="3245117"/>
            <a:ext cx="3753000" cy="28746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Sisma Samuel, Anton Verhoef, Ad </a:t>
            </a:r>
            <a:r>
              <a:rPr lang="en-US" sz="14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Stoffelen</a:t>
            </a: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09C2469-54CD-A973-FBC0-8201A4E25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1757442"/>
            <a:ext cx="4571999" cy="105251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Retrieval of Ocean Surface Wind Speed for Future Passive Microwave Imager: MWI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Ocean and Sea Ice (OSI SAF) | EUMETSAT">
            <a:extLst>
              <a:ext uri="{FF2B5EF4-FFF2-40B4-BE49-F238E27FC236}">
                <a16:creationId xmlns:a16="http://schemas.microsoft.com/office/drawing/2014/main" id="{747DE65C-F29C-7FBF-E9F8-58DD2D1D0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969" y="4542680"/>
            <a:ext cx="1473592" cy="60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269FE83-36AF-806C-D294-88F094D7FD3D}"/>
              </a:ext>
            </a:extLst>
          </p:cNvPr>
          <p:cNvSpPr txBox="1">
            <a:spLocks/>
          </p:cNvSpPr>
          <p:nvPr/>
        </p:nvSpPr>
        <p:spPr>
          <a:xfrm>
            <a:off x="116409" y="230152"/>
            <a:ext cx="8189822" cy="665836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Comparison of retrieved Wind speed: After Bias correction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56E909-C1E9-CE1C-0F97-0BD8C05AF7E3}"/>
              </a:ext>
            </a:extLst>
          </p:cNvPr>
          <p:cNvGrpSpPr/>
          <p:nvPr/>
        </p:nvGrpSpPr>
        <p:grpSpPr>
          <a:xfrm>
            <a:off x="462712" y="1320470"/>
            <a:ext cx="3568273" cy="3515253"/>
            <a:chOff x="993" y="1266201"/>
            <a:chExt cx="3568273" cy="3515253"/>
          </a:xfrm>
        </p:grpSpPr>
        <p:pic>
          <p:nvPicPr>
            <p:cNvPr id="2" name="Picture 1" descr="A graph of a wind speed&#10;&#10;Description automatically generated">
              <a:extLst>
                <a:ext uri="{FF2B5EF4-FFF2-40B4-BE49-F238E27FC236}">
                  <a16:creationId xmlns:a16="http://schemas.microsoft.com/office/drawing/2014/main" id="{CB878759-6B84-3C3F-884F-9FF8A245D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13" y="1266201"/>
              <a:ext cx="3515253" cy="351525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64B81C-D6B4-CF44-0F01-307884583334}"/>
                </a:ext>
              </a:extLst>
            </p:cNvPr>
            <p:cNvSpPr txBox="1"/>
            <p:nvPr/>
          </p:nvSpPr>
          <p:spPr>
            <a:xfrm rot="16200000">
              <a:off x="-755812" y="2174299"/>
              <a:ext cx="174444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Radiometer wind speed (m/s)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F000F0-763D-8DE5-6F70-5737B7AC3829}"/>
              </a:ext>
            </a:extLst>
          </p:cNvPr>
          <p:cNvGrpSpPr/>
          <p:nvPr/>
        </p:nvGrpSpPr>
        <p:grpSpPr>
          <a:xfrm>
            <a:off x="5285507" y="1320470"/>
            <a:ext cx="3569264" cy="3506222"/>
            <a:chOff x="5574736" y="1275233"/>
            <a:chExt cx="3569264" cy="3506222"/>
          </a:xfrm>
        </p:grpSpPr>
        <p:pic>
          <p:nvPicPr>
            <p:cNvPr id="3" name="Picture 2" descr="A graph of a wind speed&#10;&#10;Description automatically generated">
              <a:extLst>
                <a:ext uri="{FF2B5EF4-FFF2-40B4-BE49-F238E27FC236}">
                  <a16:creationId xmlns:a16="http://schemas.microsoft.com/office/drawing/2014/main" id="{3A9A2CF4-182E-0381-9347-6B079C39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7778" y="1275233"/>
              <a:ext cx="3506222" cy="350622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15B475-5607-8166-C013-854F078E4FC3}"/>
                </a:ext>
              </a:extLst>
            </p:cNvPr>
            <p:cNvSpPr txBox="1"/>
            <p:nvPr/>
          </p:nvSpPr>
          <p:spPr>
            <a:xfrm rot="16200000">
              <a:off x="4817931" y="2174299"/>
              <a:ext cx="174444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Radiometer wind speed (m/s)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F6CD248-65DC-38EC-244D-568D7488CDA6}"/>
              </a:ext>
            </a:extLst>
          </p:cNvPr>
          <p:cNvSpPr/>
          <p:nvPr/>
        </p:nvSpPr>
        <p:spPr>
          <a:xfrm>
            <a:off x="1441694" y="953400"/>
            <a:ext cx="1767566" cy="234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NWPSAF Profile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B28484-A434-9F31-BA64-BE8DF3BA9F7D}"/>
              </a:ext>
            </a:extLst>
          </p:cNvPr>
          <p:cNvSpPr/>
          <p:nvPr/>
        </p:nvSpPr>
        <p:spPr>
          <a:xfrm>
            <a:off x="6162104" y="948663"/>
            <a:ext cx="1959429" cy="2385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ERA5 Profile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BC0B16-21BB-236E-9926-7F998E9C5A7E}"/>
              </a:ext>
            </a:extLst>
          </p:cNvPr>
          <p:cNvSpPr txBox="1"/>
          <p:nvPr/>
        </p:nvSpPr>
        <p:spPr>
          <a:xfrm>
            <a:off x="1483019" y="4835723"/>
            <a:ext cx="6531428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bias and Std Dev reduces after bias correction</a:t>
            </a:r>
          </a:p>
        </p:txBody>
      </p:sp>
    </p:spTree>
    <p:extLst>
      <p:ext uri="{BB962C8B-B14F-4D97-AF65-F5344CB8AC3E}">
        <p14:creationId xmlns:p14="http://schemas.microsoft.com/office/powerpoint/2010/main" val="279494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68C231-8FA0-8E95-4009-F22075474B10}"/>
              </a:ext>
            </a:extLst>
          </p:cNvPr>
          <p:cNvSpPr txBox="1"/>
          <p:nvPr/>
        </p:nvSpPr>
        <p:spPr>
          <a:xfrm>
            <a:off x="5073698" y="2585053"/>
            <a:ext cx="3657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Rain Flag:</a:t>
            </a:r>
          </a:p>
          <a:p>
            <a:r>
              <a:rPr lang="en-US" dirty="0"/>
              <a:t>T</a:t>
            </a:r>
            <a:r>
              <a:rPr lang="en-US" baseline="-25000" dirty="0"/>
              <a:t>B </a:t>
            </a:r>
            <a:r>
              <a:rPr lang="en-US" dirty="0"/>
              <a:t>(37V)-T</a:t>
            </a:r>
            <a:r>
              <a:rPr lang="en-US" baseline="-25000" dirty="0"/>
              <a:t>B</a:t>
            </a:r>
            <a:r>
              <a:rPr lang="en-US" dirty="0"/>
              <a:t>(37H)&lt;50K</a:t>
            </a:r>
          </a:p>
          <a:p>
            <a:r>
              <a:rPr lang="en-US" dirty="0"/>
              <a:t>T</a:t>
            </a:r>
            <a:r>
              <a:rPr lang="en-US" baseline="-25000" dirty="0"/>
              <a:t>B </a:t>
            </a:r>
            <a:r>
              <a:rPr lang="en-US" dirty="0"/>
              <a:t>(19H)&gt;165K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D7F96-9ACF-2590-358D-2F69DAD40E2A}"/>
              </a:ext>
            </a:extLst>
          </p:cNvPr>
          <p:cNvSpPr txBox="1"/>
          <p:nvPr/>
        </p:nvSpPr>
        <p:spPr>
          <a:xfrm>
            <a:off x="7361305" y="4633472"/>
            <a:ext cx="1716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Goodberlet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 et al., 1989</a:t>
            </a:r>
          </a:p>
          <a:p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Connor and Chang, 2000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DE5C2B-9ED2-9E14-A381-EAB247D8DDB5}"/>
              </a:ext>
            </a:extLst>
          </p:cNvPr>
          <p:cNvGrpSpPr/>
          <p:nvPr/>
        </p:nvGrpSpPr>
        <p:grpSpPr>
          <a:xfrm>
            <a:off x="412702" y="1598278"/>
            <a:ext cx="4589604" cy="2896882"/>
            <a:chOff x="235969" y="937451"/>
            <a:chExt cx="5886316" cy="36058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06B237-934F-BD27-7B29-169F463D9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1702" y="937452"/>
              <a:ext cx="3130583" cy="3605883"/>
            </a:xfrm>
            <a:prstGeom prst="rect">
              <a:avLst/>
            </a:prstGeom>
          </p:spPr>
        </p:pic>
        <p:pic>
          <p:nvPicPr>
            <p:cNvPr id="5" name="Picture 4" descr="A graph of water and clouds&#10;&#10;Description automatically generated">
              <a:extLst>
                <a:ext uri="{FF2B5EF4-FFF2-40B4-BE49-F238E27FC236}">
                  <a16:creationId xmlns:a16="http://schemas.microsoft.com/office/drawing/2014/main" id="{BCAF44AB-2026-EF3E-C518-498F54922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7" r="3824"/>
            <a:stretch/>
          </p:blipFill>
          <p:spPr>
            <a:xfrm>
              <a:off x="235969" y="937451"/>
              <a:ext cx="2945221" cy="3605883"/>
            </a:xfrm>
            <a:prstGeom prst="rect">
              <a:avLst/>
            </a:prstGeom>
          </p:spPr>
        </p:pic>
      </p:grpSp>
      <p:sp>
        <p:nvSpPr>
          <p:cNvPr id="11" name="Title 2">
            <a:extLst>
              <a:ext uri="{FF2B5EF4-FFF2-40B4-BE49-F238E27FC236}">
                <a16:creationId xmlns:a16="http://schemas.microsoft.com/office/drawing/2014/main" id="{B1413B18-A0F6-20CB-37EA-011B526E5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02" y="473189"/>
            <a:ext cx="8189822" cy="66583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Attenuation effect of rain</a:t>
            </a:r>
          </a:p>
        </p:txBody>
      </p:sp>
    </p:spTree>
    <p:extLst>
      <p:ext uri="{BB962C8B-B14F-4D97-AF65-F5344CB8AC3E}">
        <p14:creationId xmlns:p14="http://schemas.microsoft.com/office/powerpoint/2010/main" val="138710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2" descr="A group of graphs showing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1C32E3C8-868D-EE0E-43A4-A2EF193E63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3" t="51276" r="18435"/>
          <a:stretch/>
        </p:blipFill>
        <p:spPr>
          <a:xfrm>
            <a:off x="93393" y="2947657"/>
            <a:ext cx="5362271" cy="2128202"/>
          </a:xfrm>
          <a:prstGeom prst="rect">
            <a:avLst/>
          </a:prstGeom>
        </p:spPr>
      </p:pic>
      <p:pic>
        <p:nvPicPr>
          <p:cNvPr id="13" name="Content Placeholder 12" descr="A group of graphs showing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54369FAE-79ED-2DBC-8EA4-97C89BED3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1"/>
          <a:stretch/>
        </p:blipFill>
        <p:spPr>
          <a:xfrm>
            <a:off x="0" y="897945"/>
            <a:ext cx="8223360" cy="2049712"/>
          </a:xfr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2C638B0-2F0A-76B4-A8E7-2706D4E1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68" y="247500"/>
            <a:ext cx="8189822" cy="66583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Simulated vs Observed Brightness Temperature: Rain Flag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A7BA6-22B6-9BFF-1E03-3518A18390CE}"/>
              </a:ext>
            </a:extLst>
          </p:cNvPr>
          <p:cNvSpPr txBox="1"/>
          <p:nvPr/>
        </p:nvSpPr>
        <p:spPr>
          <a:xfrm>
            <a:off x="2024741" y="2064421"/>
            <a:ext cx="560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19H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4CBF4-6C5B-F80B-D6BB-1F3A25FE8348}"/>
              </a:ext>
            </a:extLst>
          </p:cNvPr>
          <p:cNvSpPr txBox="1"/>
          <p:nvPr/>
        </p:nvSpPr>
        <p:spPr>
          <a:xfrm>
            <a:off x="4755210" y="2064420"/>
            <a:ext cx="560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19V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667D6-4C05-E98C-554A-4E8E18B5247E}"/>
              </a:ext>
            </a:extLst>
          </p:cNvPr>
          <p:cNvSpPr txBox="1"/>
          <p:nvPr/>
        </p:nvSpPr>
        <p:spPr>
          <a:xfrm>
            <a:off x="7232119" y="2064420"/>
            <a:ext cx="560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22V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EFF5B6-2655-A8C5-EB6F-2EB491BCA3AF}"/>
              </a:ext>
            </a:extLst>
          </p:cNvPr>
          <p:cNvSpPr txBox="1"/>
          <p:nvPr/>
        </p:nvSpPr>
        <p:spPr>
          <a:xfrm>
            <a:off x="2024741" y="4039128"/>
            <a:ext cx="560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37H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C99CB4-A1F2-ABFC-E039-402F83EB2978}"/>
              </a:ext>
            </a:extLst>
          </p:cNvPr>
          <p:cNvSpPr txBox="1"/>
          <p:nvPr/>
        </p:nvSpPr>
        <p:spPr>
          <a:xfrm>
            <a:off x="4837274" y="4114132"/>
            <a:ext cx="560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37V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A839D-5358-2691-8AA2-15BCF8FDC812}"/>
              </a:ext>
            </a:extLst>
          </p:cNvPr>
          <p:cNvSpPr txBox="1"/>
          <p:nvPr/>
        </p:nvSpPr>
        <p:spPr>
          <a:xfrm>
            <a:off x="5316144" y="3017527"/>
            <a:ext cx="4173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RTTOV calculates the T</a:t>
            </a:r>
            <a:r>
              <a:rPr lang="en-GB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each channel based on the background atmospheric profiles.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</a:rPr>
              <a:t>~18% of points are removed after applying rain flag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4A4B19-1C58-551C-8B75-2681F934BFDE}"/>
              </a:ext>
            </a:extLst>
          </p:cNvPr>
          <p:cNvSpPr/>
          <p:nvPr/>
        </p:nvSpPr>
        <p:spPr>
          <a:xfrm>
            <a:off x="5882849" y="4567618"/>
            <a:ext cx="2466576" cy="3746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NWPSAF  Profile</a:t>
            </a:r>
          </a:p>
        </p:txBody>
      </p:sp>
    </p:spTree>
    <p:extLst>
      <p:ext uri="{BB962C8B-B14F-4D97-AF65-F5344CB8AC3E}">
        <p14:creationId xmlns:p14="http://schemas.microsoft.com/office/powerpoint/2010/main" val="308022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B7294B21-C68B-B421-84FA-3C9CFB27E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0" t="52597" r="18907" b="4898"/>
          <a:stretch/>
        </p:blipFill>
        <p:spPr>
          <a:xfrm>
            <a:off x="82909" y="3019157"/>
            <a:ext cx="5467996" cy="1987709"/>
          </a:xfrm>
          <a:prstGeom prst="rect">
            <a:avLst/>
          </a:prstGeom>
        </p:spPr>
      </p:pic>
      <p:pic>
        <p:nvPicPr>
          <p:cNvPr id="19" name="Content Placeholder 18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9D360F71-31D3-6FF1-300F-EFE3BDC96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" t="5334" r="3082" b="52180"/>
          <a:stretch/>
        </p:blipFill>
        <p:spPr>
          <a:xfrm>
            <a:off x="82909" y="954345"/>
            <a:ext cx="8189822" cy="196604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912B48-DBE8-DEEA-DD46-CDF1BA082901}"/>
              </a:ext>
            </a:extLst>
          </p:cNvPr>
          <p:cNvSpPr txBox="1"/>
          <p:nvPr/>
        </p:nvSpPr>
        <p:spPr>
          <a:xfrm>
            <a:off x="2168395" y="1848251"/>
            <a:ext cx="560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19H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814B14-777C-2263-C4BE-39EA1995208E}"/>
              </a:ext>
            </a:extLst>
          </p:cNvPr>
          <p:cNvSpPr txBox="1"/>
          <p:nvPr/>
        </p:nvSpPr>
        <p:spPr>
          <a:xfrm>
            <a:off x="4892386" y="1848251"/>
            <a:ext cx="560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19V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F38F0-F05D-C713-E35D-FED50BB9BCB1}"/>
              </a:ext>
            </a:extLst>
          </p:cNvPr>
          <p:cNvSpPr txBox="1"/>
          <p:nvPr/>
        </p:nvSpPr>
        <p:spPr>
          <a:xfrm>
            <a:off x="7668668" y="1837340"/>
            <a:ext cx="560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22V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6C223-1BC1-4570-3504-56DC3E2B4518}"/>
              </a:ext>
            </a:extLst>
          </p:cNvPr>
          <p:cNvSpPr txBox="1"/>
          <p:nvPr/>
        </p:nvSpPr>
        <p:spPr>
          <a:xfrm>
            <a:off x="2168395" y="3912157"/>
            <a:ext cx="560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37H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F195BB-47F2-2201-53E7-FBB0DA7B7767}"/>
              </a:ext>
            </a:extLst>
          </p:cNvPr>
          <p:cNvSpPr txBox="1"/>
          <p:nvPr/>
        </p:nvSpPr>
        <p:spPr>
          <a:xfrm>
            <a:off x="4989971" y="3932444"/>
            <a:ext cx="560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37V</a:t>
            </a:r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F9BB8CE-353B-B05C-2535-50A4C56D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00" y="243399"/>
            <a:ext cx="8189822" cy="665836"/>
          </a:xfrm>
        </p:spPr>
        <p:txBody>
          <a:bodyPr>
            <a:norm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Simulated vs Observed Brightness Temperature: Rain Flag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BF5CCD-216B-1D2B-F3FB-3B6BE597BC77}"/>
              </a:ext>
            </a:extLst>
          </p:cNvPr>
          <p:cNvSpPr txBox="1"/>
          <p:nvPr/>
        </p:nvSpPr>
        <p:spPr>
          <a:xfrm>
            <a:off x="5316144" y="3017527"/>
            <a:ext cx="4173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15888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RTTOV calculates the T</a:t>
            </a:r>
            <a:r>
              <a:rPr lang="en-GB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each channel based on the background atmospheric profiles. </a:t>
            </a:r>
          </a:p>
          <a:p>
            <a:pPr marL="285750" indent="-115888"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</a:rPr>
              <a:t> ~20% of points are removed after applying rain flag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493FBF-FCF1-574B-8FCE-48A14335C1F7}"/>
              </a:ext>
            </a:extLst>
          </p:cNvPr>
          <p:cNvSpPr/>
          <p:nvPr/>
        </p:nvSpPr>
        <p:spPr>
          <a:xfrm>
            <a:off x="5882849" y="4567618"/>
            <a:ext cx="2466576" cy="3746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ERA5  Profile</a:t>
            </a:r>
          </a:p>
        </p:txBody>
      </p:sp>
    </p:spTree>
    <p:extLst>
      <p:ext uri="{BB962C8B-B14F-4D97-AF65-F5344CB8AC3E}">
        <p14:creationId xmlns:p14="http://schemas.microsoft.com/office/powerpoint/2010/main" val="2994940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ADA2CE4-F5B7-31B5-99AB-CA2F3F9DFA68}"/>
              </a:ext>
            </a:extLst>
          </p:cNvPr>
          <p:cNvSpPr txBox="1">
            <a:spLocks/>
          </p:cNvSpPr>
          <p:nvPr/>
        </p:nvSpPr>
        <p:spPr>
          <a:xfrm>
            <a:off x="338777" y="299787"/>
            <a:ext cx="8189822" cy="665836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Comparison of retrieved Wind speed: After bias correction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1AD72A-802D-F4BB-7EC9-02C524B0A659}"/>
              </a:ext>
            </a:extLst>
          </p:cNvPr>
          <p:cNvSpPr txBox="1"/>
          <p:nvPr/>
        </p:nvSpPr>
        <p:spPr>
          <a:xfrm>
            <a:off x="-413095" y="159962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NWPSAF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7993A-AD7C-D8A8-F054-7789C2E8FBD9}"/>
              </a:ext>
            </a:extLst>
          </p:cNvPr>
          <p:cNvSpPr txBox="1"/>
          <p:nvPr/>
        </p:nvSpPr>
        <p:spPr>
          <a:xfrm>
            <a:off x="5125106" y="165253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ERA5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28E0C6-E324-88BB-590A-BF3A5738A6EF}"/>
              </a:ext>
            </a:extLst>
          </p:cNvPr>
          <p:cNvGrpSpPr/>
          <p:nvPr/>
        </p:nvGrpSpPr>
        <p:grpSpPr>
          <a:xfrm>
            <a:off x="337449" y="1253873"/>
            <a:ext cx="3681445" cy="3589840"/>
            <a:chOff x="100215" y="1503206"/>
            <a:chExt cx="3491960" cy="3465787"/>
          </a:xfrm>
        </p:grpSpPr>
        <p:pic>
          <p:nvPicPr>
            <p:cNvPr id="8" name="Picture 7" descr="A graph of a wind speed&#10;&#10;Description automatically generated">
              <a:extLst>
                <a:ext uri="{FF2B5EF4-FFF2-40B4-BE49-F238E27FC236}">
                  <a16:creationId xmlns:a16="http://schemas.microsoft.com/office/drawing/2014/main" id="{38F0EBA8-1A62-FACA-1DDC-18DB58742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635" y="1503206"/>
              <a:ext cx="3438540" cy="346578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9058CA7-E61C-A54B-EFE0-06BEAB79D055}"/>
                </a:ext>
              </a:extLst>
            </p:cNvPr>
            <p:cNvSpPr txBox="1"/>
            <p:nvPr/>
          </p:nvSpPr>
          <p:spPr>
            <a:xfrm rot="16200000">
              <a:off x="-656590" y="2450560"/>
              <a:ext cx="174444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Radiometer wind speed (m/s)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4A4A39-CDC1-1466-1EA1-4ACA5001C68D}"/>
              </a:ext>
            </a:extLst>
          </p:cNvPr>
          <p:cNvGrpSpPr/>
          <p:nvPr/>
        </p:nvGrpSpPr>
        <p:grpSpPr>
          <a:xfrm>
            <a:off x="5223802" y="1303545"/>
            <a:ext cx="3625126" cy="3589840"/>
            <a:chOff x="5609664" y="1576450"/>
            <a:chExt cx="3534336" cy="3465787"/>
          </a:xfrm>
        </p:grpSpPr>
        <p:pic>
          <p:nvPicPr>
            <p:cNvPr id="2" name="Picture 1" descr="A graph of a wind speed&#10;&#10;Description automatically generated">
              <a:extLst>
                <a:ext uri="{FF2B5EF4-FFF2-40B4-BE49-F238E27FC236}">
                  <a16:creationId xmlns:a16="http://schemas.microsoft.com/office/drawing/2014/main" id="{C7667C5C-4A7F-B05E-1B0F-DA46F6F44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8213" y="1576450"/>
              <a:ext cx="3465787" cy="346578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3D63F4-5996-232C-8BDD-3912BE04D89F}"/>
                </a:ext>
              </a:extLst>
            </p:cNvPr>
            <p:cNvSpPr txBox="1"/>
            <p:nvPr/>
          </p:nvSpPr>
          <p:spPr>
            <a:xfrm rot="16200000">
              <a:off x="4852859" y="2563225"/>
              <a:ext cx="174444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Radiometer wind speed (m/s)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DD9026E-4F60-2C27-8507-705CEE68C197}"/>
              </a:ext>
            </a:extLst>
          </p:cNvPr>
          <p:cNvSpPr/>
          <p:nvPr/>
        </p:nvSpPr>
        <p:spPr>
          <a:xfrm>
            <a:off x="1349517" y="992523"/>
            <a:ext cx="1767566" cy="234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NWPSAF Profile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8780B-0004-59E0-0E5F-5479A089C0A3}"/>
              </a:ext>
            </a:extLst>
          </p:cNvPr>
          <p:cNvSpPr/>
          <p:nvPr/>
        </p:nvSpPr>
        <p:spPr>
          <a:xfrm>
            <a:off x="6178395" y="1015295"/>
            <a:ext cx="1959429" cy="2385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ERA5 Profile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2AC083-F1C9-A7D4-86AC-4E8DEE38876C}"/>
              </a:ext>
            </a:extLst>
          </p:cNvPr>
          <p:cNvSpPr txBox="1"/>
          <p:nvPr/>
        </p:nvSpPr>
        <p:spPr>
          <a:xfrm>
            <a:off x="912734" y="4835723"/>
            <a:ext cx="7318532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bias and Std Dev reduces after bias correction for rain flag cases</a:t>
            </a:r>
          </a:p>
        </p:txBody>
      </p:sp>
    </p:spTree>
    <p:extLst>
      <p:ext uri="{BB962C8B-B14F-4D97-AF65-F5344CB8AC3E}">
        <p14:creationId xmlns:p14="http://schemas.microsoft.com/office/powerpoint/2010/main" val="1972155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9E20B4-2BDF-3D4E-7513-7520BCCF21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140288"/>
              </p:ext>
            </p:extLst>
          </p:nvPr>
        </p:nvGraphicFramePr>
        <p:xfrm>
          <a:off x="2320618" y="2237673"/>
          <a:ext cx="4730582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36">
                  <a:extLst>
                    <a:ext uri="{9D8B030D-6E8A-4147-A177-3AD203B41FA5}">
                      <a16:colId xmlns:a16="http://schemas.microsoft.com/office/drawing/2014/main" val="2803698851"/>
                    </a:ext>
                  </a:extLst>
                </a:gridCol>
                <a:gridCol w="726366">
                  <a:extLst>
                    <a:ext uri="{9D8B030D-6E8A-4147-A177-3AD203B41FA5}">
                      <a16:colId xmlns:a16="http://schemas.microsoft.com/office/drawing/2014/main" val="1224261546"/>
                    </a:ext>
                  </a:extLst>
                </a:gridCol>
                <a:gridCol w="856673">
                  <a:extLst>
                    <a:ext uri="{9D8B030D-6E8A-4147-A177-3AD203B41FA5}">
                      <a16:colId xmlns:a16="http://schemas.microsoft.com/office/drawing/2014/main" val="3588194020"/>
                    </a:ext>
                  </a:extLst>
                </a:gridCol>
                <a:gridCol w="765924">
                  <a:extLst>
                    <a:ext uri="{9D8B030D-6E8A-4147-A177-3AD203B41FA5}">
                      <a16:colId xmlns:a16="http://schemas.microsoft.com/office/drawing/2014/main" val="3727250706"/>
                    </a:ext>
                  </a:extLst>
                </a:gridCol>
                <a:gridCol w="873939">
                  <a:extLst>
                    <a:ext uri="{9D8B030D-6E8A-4147-A177-3AD203B41FA5}">
                      <a16:colId xmlns:a16="http://schemas.microsoft.com/office/drawing/2014/main" val="3333351538"/>
                    </a:ext>
                  </a:extLst>
                </a:gridCol>
                <a:gridCol w="768744">
                  <a:extLst>
                    <a:ext uri="{9D8B030D-6E8A-4147-A177-3AD203B41FA5}">
                      <a16:colId xmlns:a16="http://schemas.microsoft.com/office/drawing/2014/main" val="346872553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All-sky condition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   Rain Flag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3622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Before Bias Correction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After Bias </a:t>
                      </a:r>
                    </a:p>
                    <a:p>
                      <a:pPr algn="ctr"/>
                      <a:r>
                        <a:rPr lang="en-US" sz="1200" b="0" dirty="0"/>
                        <a:t>Correction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After Bias Correction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722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Bias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Std Dev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Bias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Std Dev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 Bias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Std Dev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68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0.49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0.84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0.21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0.82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0.18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0.80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00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0.88</a:t>
                      </a:r>
                    </a:p>
                  </a:txBody>
                  <a:tcPr>
                    <a:solidFill>
                      <a:srgbClr val="017B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1.18</a:t>
                      </a:r>
                    </a:p>
                  </a:txBody>
                  <a:tcPr>
                    <a:solidFill>
                      <a:srgbClr val="017B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0.62</a:t>
                      </a:r>
                    </a:p>
                  </a:txBody>
                  <a:tcPr>
                    <a:solidFill>
                      <a:srgbClr val="017B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1.16</a:t>
                      </a:r>
                    </a:p>
                  </a:txBody>
                  <a:tcPr>
                    <a:solidFill>
                      <a:srgbClr val="017B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0.63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1.10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66554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6D02D0C-62F9-7581-0A19-A33D7FD8C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228451"/>
            <a:ext cx="8192691" cy="711035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863C1E-E060-AC3D-1BDD-36B993B47CE0}"/>
              </a:ext>
            </a:extLst>
          </p:cNvPr>
          <p:cNvSpPr txBox="1"/>
          <p:nvPr/>
        </p:nvSpPr>
        <p:spPr>
          <a:xfrm>
            <a:off x="475059" y="1037344"/>
            <a:ext cx="8421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Currently, we make use of the SSMIS onboard DMSP to prepare for future MWI retrievals.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NWP SAF 1-Dimensional Variational Technique and Radiative transfer model (RTTOV) is used for the retrieval of near surface wind speed.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ECC29A-413C-34FB-21C1-38F4B1E59621}"/>
              </a:ext>
            </a:extLst>
          </p:cNvPr>
          <p:cNvSpPr/>
          <p:nvPr/>
        </p:nvSpPr>
        <p:spPr>
          <a:xfrm>
            <a:off x="1350015" y="3561065"/>
            <a:ext cx="970603" cy="307497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ERA5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FBA769-8F19-2840-DD62-D163FD08932C}"/>
              </a:ext>
            </a:extLst>
          </p:cNvPr>
          <p:cNvSpPr/>
          <p:nvPr/>
        </p:nvSpPr>
        <p:spPr>
          <a:xfrm>
            <a:off x="1350014" y="3926616"/>
            <a:ext cx="970603" cy="3074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9B3F7-EF21-073C-DFAC-F3F43A377198}"/>
              </a:ext>
            </a:extLst>
          </p:cNvPr>
          <p:cNvSpPr txBox="1"/>
          <p:nvPr/>
        </p:nvSpPr>
        <p:spPr>
          <a:xfrm>
            <a:off x="1380431" y="3926336"/>
            <a:ext cx="1246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NWPSAF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765F3-C02C-4918-9678-F1DBE63BBD48}"/>
              </a:ext>
            </a:extLst>
          </p:cNvPr>
          <p:cNvSpPr txBox="1"/>
          <p:nvPr/>
        </p:nvSpPr>
        <p:spPr>
          <a:xfrm>
            <a:off x="6975335" y="4622661"/>
            <a:ext cx="2834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masis MT Pro Medium" panose="020F0502020204030204" pitchFamily="18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C4D53E-7E54-49FA-C003-77D29138CE5A}"/>
              </a:ext>
            </a:extLst>
          </p:cNvPr>
          <p:cNvSpPr/>
          <p:nvPr/>
        </p:nvSpPr>
        <p:spPr>
          <a:xfrm>
            <a:off x="5575412" y="3561065"/>
            <a:ext cx="1399923" cy="606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3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A02D03-5D74-C207-4717-654CD07AB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362784"/>
            <a:ext cx="8192691" cy="2948946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237490" indent="-237490"/>
            <a:r>
              <a:rPr lang="en-US" sz="2000" dirty="0">
                <a:solidFill>
                  <a:srgbClr val="017BC6"/>
                </a:solidFill>
                <a:latin typeface="Calibri"/>
                <a:ea typeface="Calibri"/>
                <a:cs typeface="Calibri"/>
              </a:rPr>
              <a:t>Passive Microwave Remote Sensing: Introduction</a:t>
            </a:r>
          </a:p>
          <a:p>
            <a:pPr marL="237490" indent="-237490"/>
            <a:r>
              <a:rPr lang="en-US" sz="2000" dirty="0">
                <a:solidFill>
                  <a:srgbClr val="017BC6"/>
                </a:solidFill>
                <a:latin typeface="Calibri"/>
                <a:ea typeface="Calibri"/>
                <a:cs typeface="Calibri"/>
              </a:rPr>
              <a:t>Microwave Imager onboard </a:t>
            </a:r>
            <a:r>
              <a:rPr lang="en-US" sz="2000" dirty="0" err="1">
                <a:solidFill>
                  <a:srgbClr val="017BC6"/>
                </a:solidFill>
                <a:latin typeface="Calibri"/>
                <a:ea typeface="Calibri"/>
                <a:cs typeface="Calibri"/>
              </a:rPr>
              <a:t>Metop</a:t>
            </a:r>
            <a:r>
              <a:rPr lang="en-US" sz="2000" dirty="0">
                <a:solidFill>
                  <a:srgbClr val="017BC6"/>
                </a:solidFill>
                <a:latin typeface="Calibri"/>
                <a:ea typeface="Calibri"/>
                <a:cs typeface="Calibri"/>
              </a:rPr>
              <a:t>-SG</a:t>
            </a:r>
          </a:p>
          <a:p>
            <a:pPr marL="237490" indent="-237490"/>
            <a:r>
              <a:rPr lang="en-US" sz="2000" dirty="0">
                <a:solidFill>
                  <a:srgbClr val="017BC6"/>
                </a:solidFill>
                <a:latin typeface="Calibri"/>
                <a:ea typeface="Calibri"/>
                <a:cs typeface="Calibri"/>
              </a:rPr>
              <a:t>1D-Var Retrieval of wind speed</a:t>
            </a:r>
            <a:endParaRPr lang="en-US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37490" indent="-237490"/>
            <a:r>
              <a:rPr lang="en-US" sz="2000" dirty="0">
                <a:solidFill>
                  <a:srgbClr val="017BC6"/>
                </a:solidFill>
                <a:latin typeface="Calibri"/>
                <a:ea typeface="Calibri"/>
                <a:cs typeface="Calibri"/>
              </a:rPr>
              <a:t>Comparison of </a:t>
            </a:r>
          </a:p>
          <a:p>
            <a:pPr marL="1182490" lvl="4" indent="-237490"/>
            <a:r>
              <a:rPr lang="en-US" sz="1600" dirty="0">
                <a:solidFill>
                  <a:srgbClr val="017BC6"/>
                </a:solidFill>
                <a:latin typeface="Calibri"/>
                <a:ea typeface="Calibri"/>
                <a:cs typeface="Calibri"/>
              </a:rPr>
              <a:t>Simulated vs Observed Brightness Temperature </a:t>
            </a:r>
          </a:p>
          <a:p>
            <a:pPr marL="1182490" lvl="4" indent="-237490"/>
            <a:r>
              <a:rPr lang="en-US" sz="1600" dirty="0">
                <a:solidFill>
                  <a:srgbClr val="017BC6"/>
                </a:solidFill>
                <a:latin typeface="Calibri"/>
                <a:ea typeface="Calibri"/>
                <a:cs typeface="Calibri"/>
              </a:rPr>
              <a:t>Retrieved Wind speed vs model wind speed </a:t>
            </a:r>
            <a:endParaRPr lang="en-US" sz="2400" dirty="0">
              <a:solidFill>
                <a:srgbClr val="017BC6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Verdan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6C150A-C6E4-E5BE-F85F-4A85B962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35055"/>
            <a:ext cx="8192691" cy="711035"/>
          </a:xfrm>
        </p:spPr>
        <p:txBody>
          <a:bodyPr/>
          <a:lstStyle/>
          <a:p>
            <a:r>
              <a:rPr lang="en-US" dirty="0">
                <a:latin typeface="Calibri"/>
                <a:ea typeface="Verdana"/>
                <a:cs typeface="Calibri"/>
              </a:rPr>
              <a:t>Outline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52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50A681-326A-F392-D1E6-6DAD118306BA}"/>
              </a:ext>
            </a:extLst>
          </p:cNvPr>
          <p:cNvSpPr txBox="1"/>
          <p:nvPr/>
        </p:nvSpPr>
        <p:spPr>
          <a:xfrm>
            <a:off x="256109" y="1103400"/>
            <a:ext cx="508567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Calibri"/>
                <a:cs typeface="Times New Roman"/>
              </a:rPr>
              <a:t>Observes the thermal emissions-</a:t>
            </a:r>
            <a:r>
              <a:rPr lang="en-US" dirty="0"/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hlinkClick r:id="rId2" tooltip="Learn more about brightness temperature from ScienceDirect's AI-generated Topic Pag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Brightness temperature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E6BBBB-549C-352B-CC6C-D3D5D3333239}"/>
              </a:ext>
            </a:extLst>
          </p:cNvPr>
          <p:cNvGrpSpPr/>
          <p:nvPr/>
        </p:nvGrpSpPr>
        <p:grpSpPr>
          <a:xfrm>
            <a:off x="588013" y="964246"/>
            <a:ext cx="8555987" cy="4052660"/>
            <a:chOff x="644009" y="1041660"/>
            <a:chExt cx="8555987" cy="40526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7F7DB1-4CFA-521E-9E80-43176F3A1110}"/>
                </a:ext>
              </a:extLst>
            </p:cNvPr>
            <p:cNvGrpSpPr/>
            <p:nvPr/>
          </p:nvGrpSpPr>
          <p:grpSpPr>
            <a:xfrm>
              <a:off x="5801187" y="1041660"/>
              <a:ext cx="3398809" cy="3703668"/>
              <a:chOff x="5729288" y="1153629"/>
              <a:chExt cx="3398809" cy="370366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8C79AEA-D69F-F547-4A74-55222BB97843}"/>
                  </a:ext>
                </a:extLst>
              </p:cNvPr>
              <p:cNvGrpSpPr/>
              <p:nvPr/>
            </p:nvGrpSpPr>
            <p:grpSpPr>
              <a:xfrm>
                <a:off x="5729288" y="1153629"/>
                <a:ext cx="3256839" cy="3703668"/>
                <a:chOff x="5317532" y="1191035"/>
                <a:chExt cx="3829055" cy="4259347"/>
              </a:xfrm>
            </p:grpSpPr>
            <p:pic>
              <p:nvPicPr>
                <p:cNvPr id="11" name="Picture 10" descr="A graph of different types of bands&#10;&#10;Description automatically generated">
                  <a:extLst>
                    <a:ext uri="{FF2B5EF4-FFF2-40B4-BE49-F238E27FC236}">
                      <a16:creationId xmlns:a16="http://schemas.microsoft.com/office/drawing/2014/main" id="{BE6D5096-4DE2-08EC-C482-48E13787D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17532" y="1191035"/>
                  <a:ext cx="3829055" cy="4259347"/>
                </a:xfrm>
                <a:prstGeom prst="rect">
                  <a:avLst/>
                </a:prstGeom>
              </p:spPr>
            </p:pic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E6B12CF-EE5A-C55C-851D-F330C472560C}"/>
                    </a:ext>
                  </a:extLst>
                </p:cNvPr>
                <p:cNvSpPr txBox="1"/>
                <p:nvPr/>
              </p:nvSpPr>
              <p:spPr>
                <a:xfrm>
                  <a:off x="6317048" y="1766791"/>
                  <a:ext cx="1047964" cy="26161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en-US" sz="1100">
                      <a:solidFill>
                        <a:srgbClr val="00B0F0"/>
                      </a:solidFill>
                      <a:latin typeface="Times New Roman"/>
                      <a:cs typeface="Times New Roman"/>
                    </a:rPr>
                    <a:t>22 GHz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77A737A-0728-A4F0-62B8-7C20D374BB86}"/>
                    </a:ext>
                  </a:extLst>
                </p:cNvPr>
                <p:cNvSpPr txBox="1"/>
                <p:nvPr/>
              </p:nvSpPr>
              <p:spPr>
                <a:xfrm>
                  <a:off x="7964430" y="3585235"/>
                  <a:ext cx="1047964" cy="26161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en-US" sz="1100">
                      <a:solidFill>
                        <a:srgbClr val="00B0F0"/>
                      </a:solidFill>
                      <a:latin typeface="Times New Roman"/>
                      <a:cs typeface="Times New Roman"/>
                    </a:rPr>
                    <a:t>183.3 GHz</a:t>
                  </a: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215117-22DD-5105-A519-1141DB17E2D7}"/>
                  </a:ext>
                </a:extLst>
              </p:cNvPr>
              <p:cNvSpPr txBox="1"/>
              <p:nvPr/>
            </p:nvSpPr>
            <p:spPr>
              <a:xfrm>
                <a:off x="7917811" y="4641853"/>
                <a:ext cx="12102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/>
                  <a:t>©</a:t>
                </a:r>
                <a:r>
                  <a:rPr lang="en-US" sz="800" err="1"/>
                  <a:t>Ulaby</a:t>
                </a:r>
                <a:r>
                  <a:rPr lang="en-US" sz="800"/>
                  <a:t> et al. 2014</a:t>
                </a:r>
                <a:endParaRPr lang="nl-NL" sz="100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99D1D0-AA50-A593-BE0A-916966C1EB58}"/>
                </a:ext>
              </a:extLst>
            </p:cNvPr>
            <p:cNvSpPr txBox="1"/>
            <p:nvPr/>
          </p:nvSpPr>
          <p:spPr>
            <a:xfrm>
              <a:off x="644009" y="4786543"/>
              <a:ext cx="841401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/>
                  <a:cs typeface="Times New Roman"/>
                </a:rPr>
                <a:t>The longer wavelength of microwaves  enables it to penetrate through clouds, haze, and dust</a:t>
              </a:r>
              <a:endParaRPr lang="en-US">
                <a:latin typeface="Calibri"/>
                <a:cs typeface="Calibri" panose="020F050202020403020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D53674-55B2-8B3F-D044-D0A5ACE1E9D9}"/>
              </a:ext>
            </a:extLst>
          </p:cNvPr>
          <p:cNvGrpSpPr/>
          <p:nvPr/>
        </p:nvGrpSpPr>
        <p:grpSpPr>
          <a:xfrm>
            <a:off x="256109" y="1578628"/>
            <a:ext cx="4517302" cy="3062843"/>
            <a:chOff x="1012061" y="1578886"/>
            <a:chExt cx="4084513" cy="27384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DB43B3-8BE1-EF0D-48FA-B15D2B50E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061" y="1578886"/>
              <a:ext cx="4084513" cy="273840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09E418-E751-F93C-20B6-64CB6123D29D}"/>
                </a:ext>
              </a:extLst>
            </p:cNvPr>
            <p:cNvSpPr txBox="1"/>
            <p:nvPr/>
          </p:nvSpPr>
          <p:spPr>
            <a:xfrm>
              <a:off x="1012061" y="1603139"/>
              <a:ext cx="3827718" cy="67710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ea typeface="Calibri"/>
                  <a:cs typeface="Calibri"/>
                </a:rPr>
                <a:t>T</a:t>
              </a:r>
              <a:r>
                <a:rPr lang="en-GB" sz="700" baseline="-25000">
                  <a:ea typeface="Calibri"/>
                  <a:cs typeface="Calibri"/>
                </a:rPr>
                <a:t>SE</a:t>
              </a:r>
              <a:r>
                <a:rPr lang="en-GB" sz="800"/>
                <a:t>- </a:t>
              </a:r>
              <a:r>
                <a:rPr lang="en-GB" sz="800">
                  <a:ea typeface="Calibri"/>
                  <a:cs typeface="Calibri"/>
                </a:rPr>
                <a:t>Surface emitted</a:t>
              </a:r>
              <a:endParaRPr lang="en-US" sz="800"/>
            </a:p>
            <a:p>
              <a:r>
                <a:rPr lang="en-GB" sz="800">
                  <a:ea typeface="Calibri"/>
                  <a:cs typeface="Calibri"/>
                </a:rPr>
                <a:t>T</a:t>
              </a:r>
              <a:r>
                <a:rPr lang="en-GB" sz="700" baseline="-25000">
                  <a:ea typeface="Calibri"/>
                  <a:cs typeface="Calibri"/>
                </a:rPr>
                <a:t>UP</a:t>
              </a:r>
              <a:r>
                <a:rPr lang="en-GB" sz="800"/>
                <a:t>-</a:t>
              </a:r>
              <a:r>
                <a:rPr lang="en-GB" sz="800">
                  <a:ea typeface="Calibri"/>
                  <a:cs typeface="Calibri"/>
                </a:rPr>
                <a:t> Radiation upward by atmosphere</a:t>
              </a:r>
              <a:endParaRPr lang="en-GB" sz="800"/>
            </a:p>
            <a:p>
              <a:r>
                <a:rPr lang="en-GB" sz="800">
                  <a:ea typeface="Calibri"/>
                  <a:cs typeface="Calibri"/>
                </a:rPr>
                <a:t>T</a:t>
              </a:r>
              <a:r>
                <a:rPr lang="en-GB" sz="700" baseline="-25000">
                  <a:ea typeface="Calibri"/>
                  <a:cs typeface="Calibri"/>
                </a:rPr>
                <a:t>SS</a:t>
              </a:r>
              <a:r>
                <a:rPr lang="en-GB" sz="800">
                  <a:ea typeface="Calibri"/>
                  <a:cs typeface="Calibri"/>
                </a:rPr>
                <a:t>- Surface scattered</a:t>
              </a:r>
              <a:endParaRPr lang="en-US" sz="800">
                <a:ea typeface="Calibri"/>
                <a:cs typeface="Calibri"/>
              </a:endParaRPr>
            </a:p>
            <a:p>
              <a:pPr algn="l"/>
              <a:endParaRPr lang="en-GB">
                <a:ea typeface="Calibri"/>
                <a:cs typeface="Calibri"/>
              </a:endParaRPr>
            </a:p>
          </p:txBody>
        </p:sp>
      </p:grpSp>
      <p:sp>
        <p:nvSpPr>
          <p:cNvPr id="8" name="Title 2">
            <a:extLst>
              <a:ext uri="{FF2B5EF4-FFF2-40B4-BE49-F238E27FC236}">
                <a16:creationId xmlns:a16="http://schemas.microsoft.com/office/drawing/2014/main" id="{D1FD06E6-5033-5252-6D9C-A220F0CB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05" y="253211"/>
            <a:ext cx="8192691" cy="711035"/>
          </a:xfrm>
        </p:spPr>
        <p:txBody>
          <a:bodyPr>
            <a:norm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Passive Microwave Remote Sensing: Introduction</a:t>
            </a:r>
          </a:p>
        </p:txBody>
      </p:sp>
    </p:spTree>
    <p:extLst>
      <p:ext uri="{BB962C8B-B14F-4D97-AF65-F5344CB8AC3E}">
        <p14:creationId xmlns:p14="http://schemas.microsoft.com/office/powerpoint/2010/main" val="123956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diagram of a satellite&#10;&#10;Description automatically generated">
            <a:extLst>
              <a:ext uri="{FF2B5EF4-FFF2-40B4-BE49-F238E27FC236}">
                <a16:creationId xmlns:a16="http://schemas.microsoft.com/office/drawing/2014/main" id="{4C99EDC9-FDBF-0CD2-ED67-207BFE8B6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9" y="2228097"/>
            <a:ext cx="3972756" cy="27336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CAD2DD-101A-B629-F8B8-8BA5E3C38139}"/>
              </a:ext>
            </a:extLst>
          </p:cNvPr>
          <p:cNvSpPr txBox="1"/>
          <p:nvPr/>
        </p:nvSpPr>
        <p:spPr>
          <a:xfrm>
            <a:off x="167093" y="879187"/>
            <a:ext cx="8192691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Microwave Imager (MWI) is a conically scanning Radiometer onboard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Helvetica Neue"/>
              </a:rPr>
              <a:t>Metop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-SG</a:t>
            </a:r>
            <a:endParaRPr lang="en-US" sz="16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18 frequencies, 26 channels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Constant Zenith Angle  ~ 53°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Swath 1700 km, 40 scans/min = 10 km/scan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9824B1-538A-5329-F764-D32A2DAF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67" y="168152"/>
            <a:ext cx="8192691" cy="71103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Microwave Imager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739DF5-E1DE-7235-C0AC-56E577B3C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67643"/>
              </p:ext>
            </p:extLst>
          </p:nvPr>
        </p:nvGraphicFramePr>
        <p:xfrm>
          <a:off x="5411745" y="1214878"/>
          <a:ext cx="3007326" cy="3760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25">
                  <a:extLst>
                    <a:ext uri="{9D8B030D-6E8A-4147-A177-3AD203B41FA5}">
                      <a16:colId xmlns:a16="http://schemas.microsoft.com/office/drawing/2014/main" val="17080432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77335657"/>
                    </a:ext>
                  </a:extLst>
                </a:gridCol>
                <a:gridCol w="591671">
                  <a:extLst>
                    <a:ext uri="{9D8B030D-6E8A-4147-A177-3AD203B41FA5}">
                      <a16:colId xmlns:a16="http://schemas.microsoft.com/office/drawing/2014/main" val="54134799"/>
                    </a:ext>
                  </a:extLst>
                </a:gridCol>
                <a:gridCol w="737667">
                  <a:extLst>
                    <a:ext uri="{9D8B030D-6E8A-4147-A177-3AD203B41FA5}">
                      <a16:colId xmlns:a16="http://schemas.microsoft.com/office/drawing/2014/main" val="3358426908"/>
                    </a:ext>
                  </a:extLst>
                </a:gridCol>
                <a:gridCol w="486963">
                  <a:extLst>
                    <a:ext uri="{9D8B030D-6E8A-4147-A177-3AD203B41FA5}">
                      <a16:colId xmlns:a16="http://schemas.microsoft.com/office/drawing/2014/main" val="4251856069"/>
                    </a:ext>
                  </a:extLst>
                </a:gridCol>
              </a:tblGrid>
              <a:tr h="28338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Central frequency (GHz)</a:t>
                      </a:r>
                      <a:endParaRPr lang="en-US" sz="800" b="1" i="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Bandwidth (MHz)</a:t>
                      </a:r>
                      <a:endParaRPr lang="en-US" sz="800" b="1" i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Polarisations</a:t>
                      </a:r>
                      <a:endParaRPr lang="en-US" sz="800" b="1" i="0" err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IFOV</a:t>
                      </a:r>
                      <a:endParaRPr lang="en-US" sz="800" b="1" i="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722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18.7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V, H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km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315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V, H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km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3273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V, H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km</a:t>
                      </a:r>
                      <a:endParaRPr lang="en-US" sz="800" b="1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090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50.3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V, H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km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6948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52.8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V, H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km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02186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53.24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V, H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km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6177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53.75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V, H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km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8524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89.0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V, H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km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704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118.7503±3.2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km</a:t>
                      </a:r>
                      <a:endParaRPr lang="en-US" sz="800" b="1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3932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118.7503±2.1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km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3594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118.7503±1.4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km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8935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118.7503±1.2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km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25875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165.5±0.725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km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7239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183.31±7.0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km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0801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183.31±6.1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km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5368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183.31±4.9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km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641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183.31±3.4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km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739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183.31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±2.0</a:t>
                      </a:r>
                      <a:endParaRPr lang="en-US" sz="800" b="1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</a:t>
                      </a:r>
                      <a:endParaRPr lang="en-US" sz="800" b="1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km</a:t>
                      </a:r>
                      <a:endParaRPr lang="en-US" sz="800" b="1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4290" marB="34290">
                    <a:lnL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01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14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diagram of a satellite&#10;&#10;Description automatically generated">
            <a:extLst>
              <a:ext uri="{FF2B5EF4-FFF2-40B4-BE49-F238E27FC236}">
                <a16:creationId xmlns:a16="http://schemas.microsoft.com/office/drawing/2014/main" id="{4C99EDC9-FDBF-0CD2-ED67-207BFE8B6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9" y="2211913"/>
            <a:ext cx="3972756" cy="27336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CAD2DD-101A-B629-F8B8-8BA5E3C38139}"/>
              </a:ext>
            </a:extLst>
          </p:cNvPr>
          <p:cNvSpPr txBox="1"/>
          <p:nvPr/>
        </p:nvSpPr>
        <p:spPr>
          <a:xfrm>
            <a:off x="167093" y="879187"/>
            <a:ext cx="8192691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Microwave Imager (MWI) is a conically scanning Radiometer onboard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Helvetica Neue"/>
              </a:rPr>
              <a:t>Metop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-SG</a:t>
            </a:r>
            <a:endParaRPr lang="en-US" sz="16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18 frequencies, 26 channels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Constant Zenith Angle  ~ 53°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Swath 1700 km, 40 scans/min = 10 km/scan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9824B1-538A-5329-F764-D32A2DAF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67" y="168152"/>
            <a:ext cx="8192691" cy="71103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Microwave Imager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8E06E84A-9B45-1512-7E24-B8E409600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424035"/>
              </p:ext>
            </p:extLst>
          </p:nvPr>
        </p:nvGraphicFramePr>
        <p:xfrm>
          <a:off x="4879367" y="1825017"/>
          <a:ext cx="3819107" cy="1493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656">
                  <a:extLst>
                    <a:ext uri="{9D8B030D-6E8A-4147-A177-3AD203B41FA5}">
                      <a16:colId xmlns:a16="http://schemas.microsoft.com/office/drawing/2014/main" val="2597105312"/>
                    </a:ext>
                  </a:extLst>
                </a:gridCol>
                <a:gridCol w="1065762">
                  <a:extLst>
                    <a:ext uri="{9D8B030D-6E8A-4147-A177-3AD203B41FA5}">
                      <a16:colId xmlns:a16="http://schemas.microsoft.com/office/drawing/2014/main" val="1023726992"/>
                    </a:ext>
                  </a:extLst>
                </a:gridCol>
                <a:gridCol w="850209">
                  <a:extLst>
                    <a:ext uri="{9D8B030D-6E8A-4147-A177-3AD203B41FA5}">
                      <a16:colId xmlns:a16="http://schemas.microsoft.com/office/drawing/2014/main" val="451898807"/>
                    </a:ext>
                  </a:extLst>
                </a:gridCol>
                <a:gridCol w="816596">
                  <a:extLst>
                    <a:ext uri="{9D8B030D-6E8A-4147-A177-3AD203B41FA5}">
                      <a16:colId xmlns:a16="http://schemas.microsoft.com/office/drawing/2014/main" val="501233042"/>
                    </a:ext>
                  </a:extLst>
                </a:gridCol>
                <a:gridCol w="451884">
                  <a:extLst>
                    <a:ext uri="{9D8B030D-6E8A-4147-A177-3AD203B41FA5}">
                      <a16:colId xmlns:a16="http://schemas.microsoft.com/office/drawing/2014/main" val="2392295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Channel </a:t>
                      </a:r>
                    </a:p>
                    <a:p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nl-NL" sz="1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Central frequency (GHz)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Bandwidth (MHz)</a:t>
                      </a:r>
                      <a:endParaRPr lang="en-US" sz="1000" b="1" i="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Polarisation</a:t>
                      </a:r>
                      <a:endParaRPr lang="en-US" sz="1000" b="1" i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endParaRPr lang="nl-NL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IFOV</a:t>
                      </a:r>
                      <a:endParaRPr lang="en-US" sz="1000" b="1" i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endParaRPr lang="nl-NL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152956"/>
                  </a:ext>
                </a:extLst>
              </a:tr>
              <a:tr h="219445"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19.35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355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278834"/>
                  </a:ext>
                </a:extLst>
              </a:tr>
              <a:tr h="219445"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19.35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365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478719"/>
                  </a:ext>
                </a:extLst>
              </a:tr>
              <a:tr h="219445"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22.235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407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972003"/>
                  </a:ext>
                </a:extLst>
              </a:tr>
              <a:tr h="219445"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1615</a:t>
                      </a:r>
                      <a:endParaRPr lang="nl-NL" sz="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nl-NL" sz="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441226"/>
                  </a:ext>
                </a:extLst>
              </a:tr>
              <a:tr h="219445"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1545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lang="nl-NL" sz="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nl-NL" sz="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1642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3D868A9-C132-85F1-07B4-59D84832D2C7}"/>
              </a:ext>
            </a:extLst>
          </p:cNvPr>
          <p:cNvSpPr txBox="1"/>
          <p:nvPr/>
        </p:nvSpPr>
        <p:spPr>
          <a:xfrm>
            <a:off x="4512508" y="3463751"/>
            <a:ext cx="4552823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Currently we make use of 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Special Sensor Microwave Imager/Sounder (SSMIS)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for wind retrieval</a:t>
            </a:r>
          </a:p>
        </p:txBody>
      </p:sp>
    </p:spTree>
    <p:extLst>
      <p:ext uri="{BB962C8B-B14F-4D97-AF65-F5344CB8AC3E}">
        <p14:creationId xmlns:p14="http://schemas.microsoft.com/office/powerpoint/2010/main" val="16261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737426-7A20-C440-54B0-D1D1F939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05" y="72718"/>
            <a:ext cx="8192691" cy="711035"/>
          </a:xfrm>
        </p:spPr>
        <p:txBody>
          <a:bodyPr>
            <a:norm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1D-Var Retrieval of wind speed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3F3DC-4A73-0495-A3CE-B05F7F46FD2B}"/>
              </a:ext>
            </a:extLst>
          </p:cNvPr>
          <p:cNvSpPr txBox="1"/>
          <p:nvPr/>
        </p:nvSpPr>
        <p:spPr>
          <a:xfrm>
            <a:off x="3239457" y="786626"/>
            <a:ext cx="534808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1D-Var requires a background profile to derive first guess of atmospheric state- </a:t>
            </a:r>
            <a:r>
              <a:rPr lang="en-US" dirty="0">
                <a:solidFill>
                  <a:srgbClr val="FF0000"/>
                </a:solidFill>
              </a:rPr>
              <a:t>NWPSAF &amp; ERA5 profiles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ABD20D6-5C83-E2CF-6675-56B809C2050B}"/>
              </a:ext>
            </a:extLst>
          </p:cNvPr>
          <p:cNvGrpSpPr/>
          <p:nvPr/>
        </p:nvGrpSpPr>
        <p:grpSpPr>
          <a:xfrm>
            <a:off x="106937" y="893262"/>
            <a:ext cx="2759324" cy="4112650"/>
            <a:chOff x="114505" y="827616"/>
            <a:chExt cx="2755479" cy="4141202"/>
          </a:xfrm>
        </p:grpSpPr>
        <p:sp>
          <p:nvSpPr>
            <p:cNvPr id="40" name="Flowchart: Decision 39">
              <a:extLst>
                <a:ext uri="{FF2B5EF4-FFF2-40B4-BE49-F238E27FC236}">
                  <a16:creationId xmlns:a16="http://schemas.microsoft.com/office/drawing/2014/main" id="{635DADFF-D069-E863-6041-217AF93DF588}"/>
                </a:ext>
              </a:extLst>
            </p:cNvPr>
            <p:cNvSpPr/>
            <p:nvPr/>
          </p:nvSpPr>
          <p:spPr>
            <a:xfrm>
              <a:off x="1183341" y="3759543"/>
              <a:ext cx="1313966" cy="1209275"/>
            </a:xfrm>
            <a:prstGeom prst="flowChartDecision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CA703E7-7D78-3AAB-F1FF-051B740D9BF3}"/>
                </a:ext>
              </a:extLst>
            </p:cNvPr>
            <p:cNvGrpSpPr/>
            <p:nvPr/>
          </p:nvGrpSpPr>
          <p:grpSpPr>
            <a:xfrm>
              <a:off x="802977" y="827616"/>
              <a:ext cx="2067007" cy="3890320"/>
              <a:chOff x="802977" y="827616"/>
              <a:chExt cx="2067007" cy="3890320"/>
            </a:xfrm>
          </p:grpSpPr>
          <p:sp>
            <p:nvSpPr>
              <p:cNvPr id="5" name="Flowchart: Process 4">
                <a:extLst>
                  <a:ext uri="{FF2B5EF4-FFF2-40B4-BE49-F238E27FC236}">
                    <a16:creationId xmlns:a16="http://schemas.microsoft.com/office/drawing/2014/main" id="{1C2FD115-2EB7-C20D-43BD-B022ADBF7EF8}"/>
                  </a:ext>
                </a:extLst>
              </p:cNvPr>
              <p:cNvSpPr/>
              <p:nvPr/>
            </p:nvSpPr>
            <p:spPr>
              <a:xfrm>
                <a:off x="922084" y="827616"/>
                <a:ext cx="1828800" cy="334265"/>
              </a:xfrm>
              <a:prstGeom prst="flowChartProcess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Input profile</a:t>
                </a:r>
              </a:p>
            </p:txBody>
          </p:sp>
          <p:sp>
            <p:nvSpPr>
              <p:cNvPr id="7" name="Flowchart: Process 6">
                <a:extLst>
                  <a:ext uri="{FF2B5EF4-FFF2-40B4-BE49-F238E27FC236}">
                    <a16:creationId xmlns:a16="http://schemas.microsoft.com/office/drawing/2014/main" id="{03CC6526-28E8-7338-8524-10E4E6858FD4}"/>
                  </a:ext>
                </a:extLst>
              </p:cNvPr>
              <p:cNvSpPr/>
              <p:nvPr/>
            </p:nvSpPr>
            <p:spPr>
              <a:xfrm>
                <a:off x="858689" y="1344548"/>
                <a:ext cx="1955583" cy="615429"/>
              </a:xfrm>
              <a:prstGeom prst="flowChartProcess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Select matching profiles </a:t>
                </a:r>
              </a:p>
            </p:txBody>
          </p:sp>
          <p:sp>
            <p:nvSpPr>
              <p:cNvPr id="8" name="Flowchart: Process 7">
                <a:extLst>
                  <a:ext uri="{FF2B5EF4-FFF2-40B4-BE49-F238E27FC236}">
                    <a16:creationId xmlns:a16="http://schemas.microsoft.com/office/drawing/2014/main" id="{752751C7-9905-5C78-85B6-2BD03656E54A}"/>
                  </a:ext>
                </a:extLst>
              </p:cNvPr>
              <p:cNvSpPr/>
              <p:nvPr/>
            </p:nvSpPr>
            <p:spPr>
              <a:xfrm>
                <a:off x="802977" y="2232821"/>
                <a:ext cx="2067007" cy="615429"/>
              </a:xfrm>
              <a:prstGeom prst="flowChartProcess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Compute Brightness Temperature</a:t>
                </a:r>
              </a:p>
            </p:txBody>
          </p:sp>
          <p:sp>
            <p:nvSpPr>
              <p:cNvPr id="10" name="Flowchart: Process 9">
                <a:extLst>
                  <a:ext uri="{FF2B5EF4-FFF2-40B4-BE49-F238E27FC236}">
                    <a16:creationId xmlns:a16="http://schemas.microsoft.com/office/drawing/2014/main" id="{0D29676A-2AA3-BAFE-A6EA-CAB32479AC74}"/>
                  </a:ext>
                </a:extLst>
              </p:cNvPr>
              <p:cNvSpPr/>
              <p:nvPr/>
            </p:nvSpPr>
            <p:spPr>
              <a:xfrm>
                <a:off x="922082" y="3144114"/>
                <a:ext cx="1828800" cy="319565"/>
              </a:xfrm>
              <a:prstGeom prst="flowChartProcess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Run 1D-Var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56A7441B-7161-2F68-8CF4-85456B39B222}"/>
                  </a:ext>
                </a:extLst>
              </p:cNvPr>
              <p:cNvCxnSpPr>
                <a:cxnSpLocks/>
                <a:stCxn id="5" idx="2"/>
                <a:endCxn id="7" idx="0"/>
              </p:cNvCxnSpPr>
              <p:nvPr/>
            </p:nvCxnSpPr>
            <p:spPr>
              <a:xfrm flipH="1">
                <a:off x="1836481" y="1161881"/>
                <a:ext cx="3" cy="1826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4E101F9-3461-3D27-60C4-0C303A05BAFC}"/>
                  </a:ext>
                </a:extLst>
              </p:cNvPr>
              <p:cNvCxnSpPr>
                <a:cxnSpLocks/>
                <a:stCxn id="7" idx="2"/>
                <a:endCxn id="8" idx="0"/>
              </p:cNvCxnSpPr>
              <p:nvPr/>
            </p:nvCxnSpPr>
            <p:spPr>
              <a:xfrm>
                <a:off x="1836481" y="1959977"/>
                <a:ext cx="0" cy="2728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D08E1ED-4EC3-69FA-9CE4-377B3EC470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6482" y="2848250"/>
                <a:ext cx="0" cy="2958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nector: Elbow 18">
                <a:extLst>
                  <a:ext uri="{FF2B5EF4-FFF2-40B4-BE49-F238E27FC236}">
                    <a16:creationId xmlns:a16="http://schemas.microsoft.com/office/drawing/2014/main" id="{E9414ADC-93FB-AC3F-6FF2-C24E238BFE38}"/>
                  </a:ext>
                </a:extLst>
              </p:cNvPr>
              <p:cNvCxnSpPr>
                <a:cxnSpLocks/>
                <a:stCxn id="40" idx="1"/>
                <a:endCxn id="5" idx="1"/>
              </p:cNvCxnSpPr>
              <p:nvPr/>
            </p:nvCxnSpPr>
            <p:spPr>
              <a:xfrm rot="10800000">
                <a:off x="922085" y="994749"/>
                <a:ext cx="261257" cy="3369432"/>
              </a:xfrm>
              <a:prstGeom prst="bentConnector3">
                <a:avLst>
                  <a:gd name="adj1" fmla="val 266912"/>
                </a:avLst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7AB9697-1A69-3C7E-503C-8937E44FA3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6481" y="3463679"/>
                <a:ext cx="0" cy="2958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62A530C-5DDC-A2C2-026F-AC9864216E73}"/>
                  </a:ext>
                </a:extLst>
              </p:cNvPr>
              <p:cNvSpPr txBox="1"/>
              <p:nvPr/>
            </p:nvSpPr>
            <p:spPr>
              <a:xfrm>
                <a:off x="929762" y="3979272"/>
                <a:ext cx="182879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1D-Var </a:t>
                </a:r>
              </a:p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Converged</a:t>
                </a:r>
              </a:p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?</a:t>
                </a: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4B8FCEE-BFA0-04EE-3FA6-D3ECC7F02DFD}"/>
                </a:ext>
              </a:extLst>
            </p:cNvPr>
            <p:cNvSpPr txBox="1"/>
            <p:nvPr/>
          </p:nvSpPr>
          <p:spPr>
            <a:xfrm>
              <a:off x="114505" y="2335946"/>
              <a:ext cx="554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No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6F4EE04C-7D33-9F55-1594-97F20CC7C5AD}"/>
              </a:ext>
            </a:extLst>
          </p:cNvPr>
          <p:cNvSpPr txBox="1"/>
          <p:nvPr/>
        </p:nvSpPr>
        <p:spPr>
          <a:xfrm>
            <a:off x="3239457" y="1557664"/>
            <a:ext cx="5348087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Matching profile is selected based on </a:t>
            </a:r>
            <a:r>
              <a:rPr lang="en-US" dirty="0">
                <a:solidFill>
                  <a:srgbClr val="FF0000"/>
                </a:solidFill>
              </a:rPr>
              <a:t>SST and windspeed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F6AFE23-6D45-9625-0E79-8189DAD0FF98}"/>
              </a:ext>
            </a:extLst>
          </p:cNvPr>
          <p:cNvSpPr txBox="1"/>
          <p:nvPr/>
        </p:nvSpPr>
        <p:spPr>
          <a:xfrm>
            <a:off x="3239457" y="2332762"/>
            <a:ext cx="5348087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RTTOV calculates T</a:t>
            </a:r>
            <a:r>
              <a:rPr lang="en-US" baseline="-25000" dirty="0"/>
              <a:t>B</a:t>
            </a:r>
            <a:r>
              <a:rPr lang="en-US" dirty="0"/>
              <a:t> for each wavelength.</a:t>
            </a:r>
          </a:p>
          <a:p>
            <a:r>
              <a:rPr lang="en-US" dirty="0"/>
              <a:t>SURFEM model: for ocean surface emissivity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58637BA-5F27-2AFF-0E46-F08CCF60DDB4}"/>
              </a:ext>
            </a:extLst>
          </p:cNvPr>
          <p:cNvSpPr txBox="1"/>
          <p:nvPr/>
        </p:nvSpPr>
        <p:spPr>
          <a:xfrm>
            <a:off x="3239457" y="4260597"/>
            <a:ext cx="5348087" cy="30777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If yes, written to output.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533F8D2-483C-3683-65A9-1B62657A68A6}"/>
              </a:ext>
            </a:extLst>
          </p:cNvPr>
          <p:cNvSpPr txBox="1"/>
          <p:nvPr/>
        </p:nvSpPr>
        <p:spPr>
          <a:xfrm>
            <a:off x="3239457" y="3079280"/>
            <a:ext cx="5348087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Estimate optimal solution by minimizing cost function</a:t>
            </a: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filtering to avoid larger mismatch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070867-5BF5-24E3-6620-BF9CF7E3003F}"/>
              </a:ext>
            </a:extLst>
          </p:cNvPr>
          <p:cNvCxnSpPr>
            <a:cxnSpLocks/>
          </p:cNvCxnSpPr>
          <p:nvPr/>
        </p:nvCxnSpPr>
        <p:spPr>
          <a:xfrm>
            <a:off x="2496790" y="4406394"/>
            <a:ext cx="7389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12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25BFC90-87F1-D390-0D5E-DBF5DECD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81" y="291991"/>
            <a:ext cx="8189822" cy="66583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Simulated vs Observed Brightness Temperature-All sky Condition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0C5CA7-54A1-3CB0-A1C9-C65A9D9A14D0}"/>
              </a:ext>
            </a:extLst>
          </p:cNvPr>
          <p:cNvGrpSpPr/>
          <p:nvPr/>
        </p:nvGrpSpPr>
        <p:grpSpPr>
          <a:xfrm>
            <a:off x="257481" y="957827"/>
            <a:ext cx="7868449" cy="3826648"/>
            <a:chOff x="1" y="899033"/>
            <a:chExt cx="8447302" cy="4184255"/>
          </a:xfrm>
        </p:grpSpPr>
        <p:pic>
          <p:nvPicPr>
            <p:cNvPr id="14" name="Picture 13" descr="A graph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029B750B-1A2E-CD84-C958-F215D5D19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4" t="53346" r="17227"/>
            <a:stretch/>
          </p:blipFill>
          <p:spPr>
            <a:xfrm>
              <a:off x="1" y="3041234"/>
              <a:ext cx="5609756" cy="2042054"/>
            </a:xfrm>
            <a:prstGeom prst="rect">
              <a:avLst/>
            </a:prstGeom>
          </p:spPr>
        </p:pic>
        <p:pic>
          <p:nvPicPr>
            <p:cNvPr id="11" name="Picture 10" descr="A graph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118360AB-5571-8DF8-7FD2-963411B69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" r="1344" b="53020"/>
            <a:stretch/>
          </p:blipFill>
          <p:spPr>
            <a:xfrm>
              <a:off x="1" y="899033"/>
              <a:ext cx="8447302" cy="201771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E151576-D7EF-64A2-C8CF-DF3E96DB9599}"/>
                </a:ext>
              </a:extLst>
            </p:cNvPr>
            <p:cNvSpPr txBox="1"/>
            <p:nvPr/>
          </p:nvSpPr>
          <p:spPr>
            <a:xfrm>
              <a:off x="2099072" y="2010340"/>
              <a:ext cx="560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19H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9421AA-B14B-AEBB-280F-4A6D8891B26F}"/>
                </a:ext>
              </a:extLst>
            </p:cNvPr>
            <p:cNvSpPr txBox="1"/>
            <p:nvPr/>
          </p:nvSpPr>
          <p:spPr>
            <a:xfrm>
              <a:off x="4992720" y="2035350"/>
              <a:ext cx="560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19V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496433-43AC-310F-FA45-573E4D2B036B}"/>
                </a:ext>
              </a:extLst>
            </p:cNvPr>
            <p:cNvSpPr txBox="1"/>
            <p:nvPr/>
          </p:nvSpPr>
          <p:spPr>
            <a:xfrm>
              <a:off x="2243944" y="4027342"/>
              <a:ext cx="560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37H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5DD247-CDF6-D846-83E3-F239AC1760D9}"/>
                </a:ext>
              </a:extLst>
            </p:cNvPr>
            <p:cNvSpPr txBox="1"/>
            <p:nvPr/>
          </p:nvSpPr>
          <p:spPr>
            <a:xfrm>
              <a:off x="4768353" y="4027342"/>
              <a:ext cx="560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37V</a:t>
              </a:r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8478F62-D487-F113-17B5-6A301D214794}"/>
              </a:ext>
            </a:extLst>
          </p:cNvPr>
          <p:cNvSpPr txBox="1"/>
          <p:nvPr/>
        </p:nvSpPr>
        <p:spPr>
          <a:xfrm>
            <a:off x="7065486" y="1926398"/>
            <a:ext cx="560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22V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9DC64-9423-3DA5-8FF4-B510EA83D119}"/>
              </a:ext>
            </a:extLst>
          </p:cNvPr>
          <p:cNvSpPr txBox="1"/>
          <p:nvPr/>
        </p:nvSpPr>
        <p:spPr>
          <a:xfrm>
            <a:off x="5426662" y="2963314"/>
            <a:ext cx="3717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RTTOV calculates the T</a:t>
            </a:r>
            <a:r>
              <a:rPr lang="en-GB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each channel based on the background atmospheric profiles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45317E-CBCF-744E-4B2F-1B7EEF379064}"/>
              </a:ext>
            </a:extLst>
          </p:cNvPr>
          <p:cNvSpPr/>
          <p:nvPr/>
        </p:nvSpPr>
        <p:spPr>
          <a:xfrm>
            <a:off x="5909021" y="3953869"/>
            <a:ext cx="1959429" cy="5100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NWPSAF Profile</a:t>
            </a:r>
          </a:p>
        </p:txBody>
      </p:sp>
    </p:spTree>
    <p:extLst>
      <p:ext uri="{BB962C8B-B14F-4D97-AF65-F5344CB8AC3E}">
        <p14:creationId xmlns:p14="http://schemas.microsoft.com/office/powerpoint/2010/main" val="371667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61A672F-F24B-BC80-76F5-50B236D487E2}"/>
              </a:ext>
            </a:extLst>
          </p:cNvPr>
          <p:cNvGrpSpPr/>
          <p:nvPr/>
        </p:nvGrpSpPr>
        <p:grpSpPr>
          <a:xfrm>
            <a:off x="128740" y="902006"/>
            <a:ext cx="8223339" cy="4086037"/>
            <a:chOff x="128740" y="902006"/>
            <a:chExt cx="8223339" cy="4086037"/>
          </a:xfrm>
        </p:grpSpPr>
        <p:pic>
          <p:nvPicPr>
            <p:cNvPr id="3" name="Picture 2" descr="A graph of a graph of a number of numbers&#10;&#10;Description automatically generated with medium confidence">
              <a:extLst>
                <a:ext uri="{FF2B5EF4-FFF2-40B4-BE49-F238E27FC236}">
                  <a16:creationId xmlns:a16="http://schemas.microsoft.com/office/drawing/2014/main" id="{A27175F1-3FB7-AAD8-99B9-49222A5CB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43" t="48432" r="18235" b="2147"/>
            <a:stretch/>
          </p:blipFill>
          <p:spPr>
            <a:xfrm>
              <a:off x="128740" y="2814002"/>
              <a:ext cx="5474875" cy="2174041"/>
            </a:xfrm>
            <a:prstGeom prst="rect">
              <a:avLst/>
            </a:prstGeom>
          </p:spPr>
        </p:pic>
        <p:pic>
          <p:nvPicPr>
            <p:cNvPr id="10" name="Picture 9" descr="A graph of a graph of a number of numbers&#10;&#10;Description automatically generated with medium confidence">
              <a:extLst>
                <a:ext uri="{FF2B5EF4-FFF2-40B4-BE49-F238E27FC236}">
                  <a16:creationId xmlns:a16="http://schemas.microsoft.com/office/drawing/2014/main" id="{0CB03BBE-2C41-F439-E358-D736DCB873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" t="1687" r="1666" b="53210"/>
            <a:stretch/>
          </p:blipFill>
          <p:spPr>
            <a:xfrm>
              <a:off x="128740" y="902006"/>
              <a:ext cx="8223339" cy="198163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AD1BBF-2923-AD99-C867-4A84C4D41AE2}"/>
                </a:ext>
              </a:extLst>
            </p:cNvPr>
            <p:cNvSpPr txBox="1"/>
            <p:nvPr/>
          </p:nvSpPr>
          <p:spPr>
            <a:xfrm>
              <a:off x="2080427" y="1991029"/>
              <a:ext cx="560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19H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697096-CCDD-1314-288B-B162FBD9D52B}"/>
                </a:ext>
              </a:extLst>
            </p:cNvPr>
            <p:cNvSpPr txBox="1"/>
            <p:nvPr/>
          </p:nvSpPr>
          <p:spPr>
            <a:xfrm>
              <a:off x="4732159" y="2052500"/>
              <a:ext cx="560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19V</a:t>
              </a: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A753A4-BEDE-59C8-599C-85371B12E7C5}"/>
                </a:ext>
              </a:extLst>
            </p:cNvPr>
            <p:cNvSpPr txBox="1"/>
            <p:nvPr/>
          </p:nvSpPr>
          <p:spPr>
            <a:xfrm>
              <a:off x="7567103" y="2052499"/>
              <a:ext cx="560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22V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3443A5-153E-0951-19D8-91292A4484CA}"/>
                </a:ext>
              </a:extLst>
            </p:cNvPr>
            <p:cNvSpPr txBox="1"/>
            <p:nvPr/>
          </p:nvSpPr>
          <p:spPr>
            <a:xfrm>
              <a:off x="2080427" y="4046022"/>
              <a:ext cx="560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37H</a:t>
              </a:r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128C04-78EF-41A9-39D6-C443E34543D2}"/>
                </a:ext>
              </a:extLst>
            </p:cNvPr>
            <p:cNvSpPr txBox="1"/>
            <p:nvPr/>
          </p:nvSpPr>
          <p:spPr>
            <a:xfrm>
              <a:off x="4852469" y="3964495"/>
              <a:ext cx="560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37V</a:t>
              </a:r>
              <a:endParaRPr lang="en-US" dirty="0"/>
            </a:p>
          </p:txBody>
        </p: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6087748D-AC13-237A-A6A4-CB874967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81" y="232517"/>
            <a:ext cx="8189822" cy="66583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Simulated vs Observed Brightness Temperature-All sky Condition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E720B0-71A9-EE90-DBF6-321CDCF127D2}"/>
              </a:ext>
            </a:extLst>
          </p:cNvPr>
          <p:cNvSpPr txBox="1"/>
          <p:nvPr/>
        </p:nvSpPr>
        <p:spPr>
          <a:xfrm>
            <a:off x="5661136" y="2962402"/>
            <a:ext cx="3717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RTTOV calculates the T</a:t>
            </a:r>
            <a:r>
              <a:rPr lang="en-GB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each channel based on the background atmospheric profiles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CF5D58-0CD7-1425-F01C-A3CA61E7D168}"/>
              </a:ext>
            </a:extLst>
          </p:cNvPr>
          <p:cNvSpPr/>
          <p:nvPr/>
        </p:nvSpPr>
        <p:spPr>
          <a:xfrm>
            <a:off x="6224066" y="4079849"/>
            <a:ext cx="1959429" cy="5100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ERA5 Profile</a:t>
            </a:r>
          </a:p>
        </p:txBody>
      </p:sp>
    </p:spTree>
    <p:extLst>
      <p:ext uri="{BB962C8B-B14F-4D97-AF65-F5344CB8AC3E}">
        <p14:creationId xmlns:p14="http://schemas.microsoft.com/office/powerpoint/2010/main" val="376098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E8027F6-3FA9-8BD9-2B97-0A60140FB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0" y="286291"/>
            <a:ext cx="8189822" cy="66583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Comparison of retrieved Wind speed to model windspeed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0782AA-1DE1-22F2-05B4-842B05D54E0F}"/>
              </a:ext>
            </a:extLst>
          </p:cNvPr>
          <p:cNvGrpSpPr/>
          <p:nvPr/>
        </p:nvGrpSpPr>
        <p:grpSpPr>
          <a:xfrm>
            <a:off x="570203" y="1389424"/>
            <a:ext cx="3326194" cy="3234299"/>
            <a:chOff x="85517" y="1168906"/>
            <a:chExt cx="3326194" cy="3234299"/>
          </a:xfrm>
        </p:grpSpPr>
        <p:pic>
          <p:nvPicPr>
            <p:cNvPr id="8" name="Picture 7" descr="A graph of a wind speed&#10;&#10;Description automatically generated">
              <a:extLst>
                <a:ext uri="{FF2B5EF4-FFF2-40B4-BE49-F238E27FC236}">
                  <a16:creationId xmlns:a16="http://schemas.microsoft.com/office/drawing/2014/main" id="{CA465B9E-84BE-E721-7CB8-EBDF6C652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412" y="1168906"/>
              <a:ext cx="3234299" cy="3234299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6E4FCB-2E7C-BBAE-A332-9D2930CAD749}"/>
                </a:ext>
              </a:extLst>
            </p:cNvPr>
            <p:cNvSpPr txBox="1"/>
            <p:nvPr/>
          </p:nvSpPr>
          <p:spPr>
            <a:xfrm rot="16200000">
              <a:off x="-671288" y="2028303"/>
              <a:ext cx="174444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Radiometer wind speed (m/s)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7901B7C-A1A5-28E2-899A-6C2B2A36E0C3}"/>
              </a:ext>
            </a:extLst>
          </p:cNvPr>
          <p:cNvGrpSpPr/>
          <p:nvPr/>
        </p:nvGrpSpPr>
        <p:grpSpPr>
          <a:xfrm>
            <a:off x="5393554" y="1381332"/>
            <a:ext cx="3326192" cy="3175191"/>
            <a:chOff x="5762719" y="1168905"/>
            <a:chExt cx="3303459" cy="3234299"/>
          </a:xfrm>
        </p:grpSpPr>
        <p:pic>
          <p:nvPicPr>
            <p:cNvPr id="9" name="Picture 8" descr="A graph of a wind speed&#10;&#10;Description automatically generated">
              <a:extLst>
                <a:ext uri="{FF2B5EF4-FFF2-40B4-BE49-F238E27FC236}">
                  <a16:creationId xmlns:a16="http://schemas.microsoft.com/office/drawing/2014/main" id="{AF099B97-B228-600D-CBB2-F8ECB3F14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1879" y="1168905"/>
              <a:ext cx="3234299" cy="323429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20BFA2-2EB4-9640-A5D0-07265210B95E}"/>
                </a:ext>
              </a:extLst>
            </p:cNvPr>
            <p:cNvSpPr txBox="1"/>
            <p:nvPr/>
          </p:nvSpPr>
          <p:spPr>
            <a:xfrm rot="16200000">
              <a:off x="5005914" y="1925710"/>
              <a:ext cx="174444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Radiometer wind speed (m/s)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39FFAC8-3415-E206-7372-F6B68E63E5C3}"/>
              </a:ext>
            </a:extLst>
          </p:cNvPr>
          <p:cNvSpPr/>
          <p:nvPr/>
        </p:nvSpPr>
        <p:spPr>
          <a:xfrm>
            <a:off x="1349517" y="992523"/>
            <a:ext cx="1767566" cy="234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NWPSAF Profile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2F4635-6CAB-9AB4-0D12-7A9C31785243}"/>
              </a:ext>
            </a:extLst>
          </p:cNvPr>
          <p:cNvSpPr/>
          <p:nvPr/>
        </p:nvSpPr>
        <p:spPr>
          <a:xfrm>
            <a:off x="6144122" y="959118"/>
            <a:ext cx="1959429" cy="2385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ERA5 Profile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CEFF6-1283-156A-F5A5-8C821A28A3B5}"/>
              </a:ext>
            </a:extLst>
          </p:cNvPr>
          <p:cNvSpPr txBox="1"/>
          <p:nvPr/>
        </p:nvSpPr>
        <p:spPr>
          <a:xfrm>
            <a:off x="1589928" y="4833623"/>
            <a:ext cx="5758310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Wind speed was estimated by minimizing the cost function</a:t>
            </a:r>
          </a:p>
        </p:txBody>
      </p:sp>
    </p:spTree>
    <p:extLst>
      <p:ext uri="{BB962C8B-B14F-4D97-AF65-F5344CB8AC3E}">
        <p14:creationId xmlns:p14="http://schemas.microsoft.com/office/powerpoint/2010/main" val="1266792292"/>
      </p:ext>
    </p:extLst>
  </p:cSld>
  <p:clrMapOvr>
    <a:masterClrMapping/>
  </p:clrMapOvr>
</p:sld>
</file>

<file path=ppt/theme/theme1.xml><?xml version="1.0" encoding="utf-8"?>
<a:theme xmlns:a="http://schemas.openxmlformats.org/drawingml/2006/main" name="KNMI sjabloon voor Powerpoint ENG breedbeeld">
  <a:themeElements>
    <a:clrScheme name="Rijks Licht Blauw">
      <a:dk1>
        <a:srgbClr val="000000"/>
      </a:dk1>
      <a:lt1>
        <a:srgbClr val="FFFFFF"/>
      </a:lt1>
      <a:dk2>
        <a:srgbClr val="8EC9E7"/>
      </a:dk2>
      <a:lt2>
        <a:srgbClr val="EDF7FB"/>
      </a:lt2>
      <a:accent1>
        <a:srgbClr val="017BC6"/>
      </a:accent1>
      <a:accent2>
        <a:srgbClr val="FFB612"/>
      </a:accent2>
      <a:accent3>
        <a:srgbClr val="42145F"/>
      </a:accent3>
      <a:accent4>
        <a:srgbClr val="00689A"/>
      </a:accent4>
      <a:accent5>
        <a:srgbClr val="663227"/>
      </a:accent5>
      <a:accent6>
        <a:srgbClr val="38870D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9" id="{679BD963-B7F7-014D-8604-DB591A414DAF}" vid="{E42E6A84-805E-FD4D-BC33-FB7D3DCAE14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KNMI sjabloon voor Powerpoint ENG breedbeeld</Template>
  <TotalTime>1415</TotalTime>
  <Words>820</Words>
  <Application>Microsoft Office PowerPoint</Application>
  <PresentationFormat>On-screen Show (16:9)</PresentationFormat>
  <Paragraphs>267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Amasis MT Pro Medium</vt:lpstr>
      <vt:lpstr>Arial</vt:lpstr>
      <vt:lpstr>Calibri</vt:lpstr>
      <vt:lpstr>Helvetica Neue</vt:lpstr>
      <vt:lpstr>Roboto</vt:lpstr>
      <vt:lpstr>Times New Roman</vt:lpstr>
      <vt:lpstr>Verdana</vt:lpstr>
      <vt:lpstr>Wingdings</vt:lpstr>
      <vt:lpstr>KNMI sjabloon voor Powerpoint ENG breedbeeld</vt:lpstr>
      <vt:lpstr>Retrieval of Ocean Surface Wind Speed for Future Passive Microwave Imager: MWI</vt:lpstr>
      <vt:lpstr>Outline</vt:lpstr>
      <vt:lpstr>Passive Microwave Remote Sensing: Introduction</vt:lpstr>
      <vt:lpstr>Microwave Imager</vt:lpstr>
      <vt:lpstr>Microwave Imager</vt:lpstr>
      <vt:lpstr>1D-Var Retrieval of wind speed </vt:lpstr>
      <vt:lpstr>Simulated vs Observed Brightness Temperature-All sky Condition </vt:lpstr>
      <vt:lpstr>Simulated vs Observed Brightness Temperature-All sky Condition </vt:lpstr>
      <vt:lpstr>Comparison of retrieved Wind speed to model windspeed</vt:lpstr>
      <vt:lpstr>PowerPoint Presentation</vt:lpstr>
      <vt:lpstr>Attenuation effect of rain</vt:lpstr>
      <vt:lpstr>Simulated vs Observed Brightness Temperature: Rain Flag </vt:lpstr>
      <vt:lpstr>Simulated vs Observed Brightness Temperature: Rain Flag </vt:lpstr>
      <vt:lpstr>PowerPoint Presentation</vt:lpstr>
      <vt:lpstr>Conclusion</vt:lpstr>
    </vt:vector>
  </TitlesOfParts>
  <Company>SSC-Campus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Observational evidence of the aerosol semi-direct effect over South China from 2006 to 2015</dc:title>
  <dc:creator>Benas, Nikos (KNMI)</dc:creator>
  <cp:lastModifiedBy>Sisma Samuel</cp:lastModifiedBy>
  <cp:revision>2</cp:revision>
  <cp:lastPrinted>2017-12-19T08:54:28Z</cp:lastPrinted>
  <dcterms:created xsi:type="dcterms:W3CDTF">2017-12-11T10:48:50Z</dcterms:created>
  <dcterms:modified xsi:type="dcterms:W3CDTF">2024-05-29T12:03:20Z</dcterms:modified>
</cp:coreProperties>
</file>