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8" r:id="rId4"/>
    <p:sldId id="258" r:id="rId5"/>
    <p:sldId id="259" r:id="rId6"/>
    <p:sldId id="278" r:id="rId7"/>
    <p:sldId id="279" r:id="rId8"/>
    <p:sldId id="280" r:id="rId9"/>
    <p:sldId id="281" r:id="rId10"/>
    <p:sldId id="261" r:id="rId11"/>
    <p:sldId id="260" r:id="rId12"/>
    <p:sldId id="262" r:id="rId13"/>
    <p:sldId id="263" r:id="rId14"/>
    <p:sldId id="265" r:id="rId15"/>
    <p:sldId id="283" r:id="rId16"/>
    <p:sldId id="264" r:id="rId17"/>
    <p:sldId id="266" r:id="rId18"/>
    <p:sldId id="267" r:id="rId19"/>
    <p:sldId id="282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6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vXyvNczdkVWkGn/4U3TvSDsqZ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65440"/>
  </p:normalViewPr>
  <p:slideViewPr>
    <p:cSldViewPr snapToGrid="0" snapToObjects="1">
      <p:cViewPr varScale="1">
        <p:scale>
          <a:sx n="54" d="100"/>
          <a:sy n="54" d="100"/>
        </p:scale>
        <p:origin x="18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ourassa" userId="fb71b64b-1521-4525-86f3-cca9f4322278" providerId="ADAL" clId="{3EACFA8C-EDDA-4D76-94A4-BC08FD1F312C}"/>
    <pc:docChg chg="modSld sldOrd">
      <pc:chgData name="Mark Bourassa" userId="fb71b64b-1521-4525-86f3-cca9f4322278" providerId="ADAL" clId="{3EACFA8C-EDDA-4D76-94A4-BC08FD1F312C}" dt="2024-05-29T18:07:31.354" v="1"/>
      <pc:docMkLst>
        <pc:docMk/>
      </pc:docMkLst>
      <pc:sldChg chg="ord">
        <pc:chgData name="Mark Bourassa" userId="fb71b64b-1521-4525-86f3-cca9f4322278" providerId="ADAL" clId="{3EACFA8C-EDDA-4D76-94A4-BC08FD1F312C}" dt="2024-05-29T18:07:31.354" v="1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join a long history of attempts at this 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problem, why it’s important, what we’ve achieved, what follows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anomaly conditioned on wind speed</a:t>
            </a:r>
            <a:endParaRPr dirty="0"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a lot of noise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Minimize DOA error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EOF filling Gaps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UKF smoothing with simple data model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Wave glider map spatial winds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Time/Space Measurements of surface winds .. several HF radars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‘Calibration’ data set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0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Wishing you skepticism and wonder </a:t>
            </a:r>
            <a:endParaRPr/>
          </a:p>
        </p:txBody>
      </p:sp>
      <p:sp>
        <p:nvSpPr>
          <p:cNvPr id="147" name="Google Shape;1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others use 2</a:t>
            </a:r>
            <a:r>
              <a:rPr lang="en-US" baseline="30000"/>
              <a:t>nd</a:t>
            </a:r>
            <a:r>
              <a:rPr lang="en-US"/>
              <a:t> order </a:t>
            </a: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Blanking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part, wind speed and power linear … decreasing with range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part roughness becomes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64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THIS IS IMPORTANT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Coastal coincident Winds and currents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12 meter ocean waves</a:t>
            </a: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Higher winds, more attenuation along path</a:t>
            </a: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Typical GMF relates to the RCS which is part of the P term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working to account for other factors affecting 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From:  Kirincich, A. (2016) Remote Sensing of the Surface Wind Field over the Coast Ocean via Direct Calibration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 HF Radar Backscatter Power. J. Atmos. Ocean. Technol.  33:1377–1392.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Radiowaves ~20m long, ocean waves about 10 m (or x period)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Ground wave propagation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Bragg scattering</a:t>
            </a:r>
            <a:endParaRPr/>
          </a:p>
        </p:txBody>
      </p:sp>
      <p:sp>
        <p:nvSpPr>
          <p:cNvPr id="234" name="Google Shape;2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an HFR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 network of operators! … ROWG starting during this time … </a:t>
            </a:r>
            <a:endParaRPr/>
          </a:p>
        </p:txBody>
      </p:sp>
      <p:sp>
        <p:nvSpPr>
          <p:cNvPr id="244" name="Google Shape;24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2.4 for whole timeseries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stats_noNaN(B53.WSPD) has stdev of 2.5 m/s (2.2 for what is shown here)</a:t>
            </a:r>
            <a:endParaRPr/>
          </a:p>
        </p:txBody>
      </p:sp>
      <p:sp>
        <p:nvSpPr>
          <p:cNvPr id="255" name="Google Shape;25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546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 of radars in this region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NDBC buoys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each radar measures (FIRST ORDER POWER) (currents from Doppler shift)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point of wind variation</a:t>
            </a: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combine data from multiple sites …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approach and receding waves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sampling the wind-wave distribution</a:t>
            </a:r>
            <a:endParaRPr dirty="0"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combine data from multiple sites 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GMF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sampling the wind-wave distribution</a:t>
            </a: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73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combine data from multiple sites 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GMF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sampling the wind-wave distribution</a:t>
            </a: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72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combine data from multiple sites 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GMF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sampling the wind-wave distribution</a:t>
            </a: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93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combine data from multiple sites …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approach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sampling the wind-wave distribution</a:t>
            </a:r>
            <a:endParaRPr dirty="0"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69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65200" y="861106"/>
            <a:ext cx="100888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Coastal Wind Observations with HF Radar: Status and Validation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055913" y="3602038"/>
            <a:ext cx="1024345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"/>
                <a:ea typeface="Times"/>
                <a:cs typeface="Times"/>
                <a:sym typeface="Times"/>
              </a:rPr>
              <a:t>Brian Emery</a:t>
            </a:r>
            <a:r>
              <a:rPr lang="en-US" baseline="30000" dirty="0"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 and Anthony Kirincich</a:t>
            </a:r>
            <a:r>
              <a:rPr lang="en-US" baseline="30000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aseline="30000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aseline="30000" dirty="0"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University of California Santa Barbara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aseline="30000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Woods Hole Oceanographic Institution</a:t>
            </a:r>
            <a:endParaRPr dirty="0"/>
          </a:p>
        </p:txBody>
      </p:sp>
      <p:pic>
        <p:nvPicPr>
          <p:cNvPr id="91" name="Google Shape;91;p1" descr="https://lh3.googleusercontent.com/m9Zol88_D5_ZIiMby0TxhLZyAfE4EP4Ie4uSF1E_qLDhoj5Hlwfb_X3MBy_14EPQTfwv6kbSuYBHJoNoFyo1Y6f__IxlrMQyu_JMHFCqWKGmJmzPm9r01nKjDaiBo5x4ESkfmJBgd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313" y="4189016"/>
            <a:ext cx="2075543" cy="19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8157" y="4343559"/>
            <a:ext cx="1531213" cy="152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8AC2B-5346-7947-BD5F-BD63AD7FA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21" y="0"/>
            <a:ext cx="84323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821" y="0"/>
            <a:ext cx="84323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FD0E1-8AF0-4E40-ACE6-4B84B4A2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56963"/>
          </a:xfrm>
          <a:prstGeom prst="rect">
            <a:avLst/>
          </a:prstGeom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A522155C-C29B-944A-A884-BADBA3BB1E1A}"/>
              </a:ext>
            </a:extLst>
          </p:cNvPr>
          <p:cNvSpPr/>
          <p:nvPr/>
        </p:nvSpPr>
        <p:spPr>
          <a:xfrm>
            <a:off x="5549462" y="6078530"/>
            <a:ext cx="1208690" cy="3538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2;p2">
            <a:extLst>
              <a:ext uri="{FF2B5EF4-FFF2-40B4-BE49-F238E27FC236}">
                <a16:creationId xmlns:a16="http://schemas.microsoft.com/office/drawing/2014/main" id="{EFA5A8C0-CA01-D24C-93D1-5B370638A86F}"/>
              </a:ext>
            </a:extLst>
          </p:cNvPr>
          <p:cNvSpPr txBox="1">
            <a:spLocks/>
          </p:cNvSpPr>
          <p:nvPr/>
        </p:nvSpPr>
        <p:spPr>
          <a:xfrm>
            <a:off x="4764197" y="6181808"/>
            <a:ext cx="50565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77190">
              <a:buSzPts val="3600"/>
              <a:buFont typeface="Calibri"/>
              <a:buNone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September 2021</a:t>
            </a:r>
          </a:p>
          <a:p>
            <a:pPr marL="571500" indent="-377190">
              <a:buSzPts val="3600"/>
              <a:buFont typeface="Calibri"/>
              <a:buNone/>
            </a:pPr>
            <a:endParaRPr lang="en-US" sz="3600" dirty="0">
              <a:latin typeface="Times"/>
              <a:ea typeface="Times"/>
              <a:cs typeface="Times"/>
              <a:sym typeface="Times"/>
            </a:endParaRPr>
          </a:p>
          <a:p>
            <a:pPr marL="0" indent="0" algn="ctr">
              <a:buSzPts val="2400"/>
              <a:buFont typeface="Arial"/>
              <a:buNone/>
            </a:pPr>
            <a:endParaRPr lang="en-US"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ctrTitle"/>
          </p:nvPr>
        </p:nvSpPr>
        <p:spPr>
          <a:xfrm>
            <a:off x="859693" y="-341414"/>
            <a:ext cx="100888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Coastal Wind Observations with HF Radar: Status and Validation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8"/>
          <p:cNvSpPr txBox="1">
            <a:spLocks noGrp="1"/>
          </p:cNvSpPr>
          <p:nvPr>
            <p:ph type="subTitle" idx="1"/>
          </p:nvPr>
        </p:nvSpPr>
        <p:spPr>
          <a:xfrm>
            <a:off x="526757" y="2046186"/>
            <a:ext cx="10421816" cy="352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Status: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- 2 m/s RMSD; comparable with others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 sz="3600" dirty="0">
                <a:latin typeface="Times"/>
                <a:ea typeface="Times"/>
                <a:cs typeface="Times"/>
                <a:sym typeface="Times"/>
              </a:rPr>
            </a:b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Ongoing: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wave glider data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Better UKF model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Use of variational methods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Better attenuation accounting</a:t>
            </a:r>
            <a:endParaRPr dirty="0"/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7679" y="872949"/>
            <a:ext cx="6785107" cy="551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26197" y="1735484"/>
            <a:ext cx="4595504" cy="3711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0"/>
          <p:cNvGrpSpPr/>
          <p:nvPr/>
        </p:nvGrpSpPr>
        <p:grpSpPr>
          <a:xfrm>
            <a:off x="13146227" y="1394941"/>
            <a:ext cx="1642168" cy="2455123"/>
            <a:chOff x="10289939" y="309785"/>
            <a:chExt cx="1642168" cy="2455123"/>
          </a:xfrm>
        </p:grpSpPr>
        <p:pic>
          <p:nvPicPr>
            <p:cNvPr id="159" name="Google Shape;15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89939" y="309785"/>
              <a:ext cx="1642168" cy="2455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0"/>
            <p:cNvSpPr/>
            <p:nvPr/>
          </p:nvSpPr>
          <p:spPr>
            <a:xfrm>
              <a:off x="10685718" y="2009551"/>
              <a:ext cx="435935" cy="297711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0"/>
          <p:cNvSpPr/>
          <p:nvPr/>
        </p:nvSpPr>
        <p:spPr>
          <a:xfrm>
            <a:off x="7817039" y="3270452"/>
            <a:ext cx="102941" cy="96253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5996804" y="3222326"/>
            <a:ext cx="102941" cy="96253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7304047" y="6299200"/>
            <a:ext cx="46955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off Martha’s Vineyard too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3964463" y="390685"/>
            <a:ext cx="41676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Spatial Wind Observations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ctrTitle"/>
          </p:nvPr>
        </p:nvSpPr>
        <p:spPr>
          <a:xfrm>
            <a:off x="859693" y="-341414"/>
            <a:ext cx="100888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Coastal Wind Observations with HF Radar: Status and Validation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8"/>
          <p:cNvSpPr txBox="1">
            <a:spLocks noGrp="1"/>
          </p:cNvSpPr>
          <p:nvPr>
            <p:ph type="subTitle" idx="1"/>
          </p:nvPr>
        </p:nvSpPr>
        <p:spPr>
          <a:xfrm>
            <a:off x="526757" y="2046186"/>
            <a:ext cx="10421816" cy="352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Status: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- 2 m/s RMSD; comparable with others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 sz="3600" dirty="0">
                <a:latin typeface="Times"/>
                <a:ea typeface="Times"/>
                <a:cs typeface="Times"/>
                <a:sym typeface="Times"/>
              </a:rPr>
            </a:b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Ongoing: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wave glider data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Better UKF model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Use of variational methods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Better attenuation accounting</a:t>
            </a:r>
            <a:endParaRPr dirty="0"/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" name="Google Shape;150;p9">
            <a:extLst>
              <a:ext uri="{FF2B5EF4-FFF2-40B4-BE49-F238E27FC236}">
                <a16:creationId xmlns:a16="http://schemas.microsoft.com/office/drawing/2014/main" id="{5720F383-F806-2847-BAB3-0ADBA269FBC8}"/>
              </a:ext>
            </a:extLst>
          </p:cNvPr>
          <p:cNvSpPr txBox="1"/>
          <p:nvPr/>
        </p:nvSpPr>
        <p:spPr>
          <a:xfrm>
            <a:off x="7875373" y="408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b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brian.emery@ucsb.edu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16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3969" y="253313"/>
            <a:ext cx="4763530" cy="635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560173" y="25331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br>
              <a:rPr lang="en-US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brian.emery@ucsb.edu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518"/>
            <a:ext cx="12192000" cy="655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>
            <a:off x="8346932" y="527610"/>
            <a:ext cx="1309036" cy="136678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438048" y="749338"/>
            <a:ext cx="35707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Order Bragg Scatter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2783530" y="1746738"/>
            <a:ext cx="1309036" cy="136941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11"/>
          <p:cNvCxnSpPr/>
          <p:nvPr/>
        </p:nvCxnSpPr>
        <p:spPr>
          <a:xfrm>
            <a:off x="9894277" y="749338"/>
            <a:ext cx="6799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11"/>
          <p:cNvCxnSpPr/>
          <p:nvPr/>
        </p:nvCxnSpPr>
        <p:spPr>
          <a:xfrm>
            <a:off x="9917724" y="1487888"/>
            <a:ext cx="6799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11"/>
          <p:cNvCxnSpPr/>
          <p:nvPr/>
        </p:nvCxnSpPr>
        <p:spPr>
          <a:xfrm>
            <a:off x="10222523" y="150518"/>
            <a:ext cx="0" cy="5988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11"/>
          <p:cNvCxnSpPr/>
          <p:nvPr/>
        </p:nvCxnSpPr>
        <p:spPr>
          <a:xfrm rot="10800000">
            <a:off x="10222524" y="1476165"/>
            <a:ext cx="0" cy="63398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9" name="Google Shape;179;p11"/>
          <p:cNvSpPr txBox="1"/>
          <p:nvPr/>
        </p:nvSpPr>
        <p:spPr>
          <a:xfrm>
            <a:off x="9680627" y="870268"/>
            <a:ext cx="31804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~10 dB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2" y="784830"/>
            <a:ext cx="6194438" cy="503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>
            <a:off x="3470031" y="0"/>
            <a:ext cx="55838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average by wind speed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2925" y="356122"/>
            <a:ext cx="7053343" cy="573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821" y="0"/>
            <a:ext cx="84323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8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3" y="293443"/>
            <a:ext cx="11982939" cy="67404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437827" y="485143"/>
            <a:ext cx="3304800" cy="49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886994" y="5399314"/>
            <a:ext cx="557349" cy="3657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128375" y="1444100"/>
            <a:ext cx="1359600" cy="30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subTitle" idx="4294967295"/>
          </p:nvPr>
        </p:nvSpPr>
        <p:spPr>
          <a:xfrm>
            <a:off x="297300" y="2082774"/>
            <a:ext cx="50565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165 Radars</a:t>
            </a: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Hourly Currents</a:t>
            </a: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2 km grid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"/>
              <a:buChar char="-"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12 m waves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lang="en-US" sz="3600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>
                <a:latin typeface="Times"/>
                <a:ea typeface="Times"/>
                <a:cs typeface="Times"/>
                <a:sym typeface="Times"/>
              </a:rPr>
              <a:t>… wind?</a:t>
            </a: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571500" lvl="0" indent="-377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821" y="0"/>
            <a:ext cx="84323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/>
          <p:nvPr/>
        </p:nvSpPr>
        <p:spPr>
          <a:xfrm>
            <a:off x="3470031" y="23446"/>
            <a:ext cx="55838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average by wind speed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117558"/>
            <a:ext cx="8325853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/>
        </p:nvSpPr>
        <p:spPr>
          <a:xfrm>
            <a:off x="1097279" y="514597"/>
            <a:ext cx="9654139" cy="160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“GMF”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702662" y="5813660"/>
            <a:ext cx="22878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Kirincich (2016)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526037" y="4014806"/>
            <a:ext cx="2239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 Power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3751959" y="4014806"/>
            <a:ext cx="2239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 Growth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6666810" y="4014806"/>
            <a:ext cx="24194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Attenuation at high wind speeds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9086249" y="3830139"/>
            <a:ext cx="22397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Directionality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3" name="Google Shape;223;p15"/>
          <p:cNvCxnSpPr/>
          <p:nvPr/>
        </p:nvCxnSpPr>
        <p:spPr>
          <a:xfrm rot="10800000" flipH="1">
            <a:off x="1828800" y="3272590"/>
            <a:ext cx="365760" cy="55754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4" name="Google Shape;224;p15"/>
          <p:cNvCxnSpPr/>
          <p:nvPr/>
        </p:nvCxnSpPr>
        <p:spPr>
          <a:xfrm rot="10800000" flipH="1">
            <a:off x="4485373" y="3370636"/>
            <a:ext cx="128626" cy="595322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5" name="Google Shape;225;p15"/>
          <p:cNvCxnSpPr/>
          <p:nvPr/>
        </p:nvCxnSpPr>
        <p:spPr>
          <a:xfrm rot="10800000">
            <a:off x="7466508" y="3370636"/>
            <a:ext cx="0" cy="595322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6" name="Google Shape;226;p15"/>
          <p:cNvCxnSpPr/>
          <p:nvPr/>
        </p:nvCxnSpPr>
        <p:spPr>
          <a:xfrm rot="10800000">
            <a:off x="9583264" y="3272590"/>
            <a:ext cx="292256" cy="557549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7" name="Google Shape;227;p15"/>
          <p:cNvCxnSpPr/>
          <p:nvPr/>
        </p:nvCxnSpPr>
        <p:spPr>
          <a:xfrm rot="10800000" flipH="1">
            <a:off x="2041357" y="3174828"/>
            <a:ext cx="913599" cy="2227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5"/>
          <p:cNvCxnSpPr/>
          <p:nvPr/>
        </p:nvCxnSpPr>
        <p:spPr>
          <a:xfrm rot="10800000" flipH="1">
            <a:off x="4415042" y="3175309"/>
            <a:ext cx="1465994" cy="1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15"/>
          <p:cNvCxnSpPr/>
          <p:nvPr/>
        </p:nvCxnSpPr>
        <p:spPr>
          <a:xfrm rot="10800000" flipH="1">
            <a:off x="6657184" y="3174197"/>
            <a:ext cx="1639793" cy="1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15"/>
          <p:cNvCxnSpPr/>
          <p:nvPr/>
        </p:nvCxnSpPr>
        <p:spPr>
          <a:xfrm>
            <a:off x="8823014" y="3159769"/>
            <a:ext cx="1331639" cy="1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 descr="P52001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6437" y="394620"/>
            <a:ext cx="5437862" cy="407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2" y="4886849"/>
            <a:ext cx="6372511" cy="149840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6"/>
          <p:cNvSpPr txBox="1"/>
          <p:nvPr/>
        </p:nvSpPr>
        <p:spPr>
          <a:xfrm flipH="1">
            <a:off x="731521" y="6385256"/>
            <a:ext cx="444399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UH HFR receive antenna installed on Nantucket Island, MA.</a:t>
            </a:r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ctrTitle"/>
          </p:nvPr>
        </p:nvSpPr>
        <p:spPr>
          <a:xfrm>
            <a:off x="-107314" y="1940345"/>
            <a:ext cx="6121667" cy="9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SeaSonde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(3 receive antennas)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6476199" y="5142579"/>
            <a:ext cx="6121667" cy="98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Univ. of Hawaii  </a:t>
            </a:r>
            <a:b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 receive antennas)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7" descr="latest_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601" y="0"/>
            <a:ext cx="8423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 descr="P52001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443" y="320268"/>
            <a:ext cx="8289953" cy="621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880" y="-289090"/>
            <a:ext cx="13289280" cy="714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518"/>
            <a:ext cx="12192000" cy="655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0518"/>
            <a:ext cx="12192000" cy="655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5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880" y="-289090"/>
            <a:ext cx="13289280" cy="714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974271" y="840188"/>
            <a:ext cx="1024345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"/>
                <a:ea typeface="Times"/>
                <a:cs typeface="Times"/>
                <a:sym typeface="Times"/>
              </a:rPr>
              <a:t>Radar Equation/Radar Cross Section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042" y="2099295"/>
            <a:ext cx="12192000" cy="26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2771336" y="5489030"/>
            <a:ext cx="2239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Constants</a:t>
            </a:r>
            <a:endParaRPr/>
          </a:p>
        </p:txBody>
      </p:sp>
      <p:cxnSp>
        <p:nvCxnSpPr>
          <p:cNvPr id="196" name="Google Shape;196;p13"/>
          <p:cNvCxnSpPr/>
          <p:nvPr/>
        </p:nvCxnSpPr>
        <p:spPr>
          <a:xfrm rot="10800000" flipH="1">
            <a:off x="3610708" y="4758705"/>
            <a:ext cx="280511" cy="730325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7" name="Google Shape;197;p13"/>
          <p:cNvCxnSpPr/>
          <p:nvPr/>
        </p:nvCxnSpPr>
        <p:spPr>
          <a:xfrm>
            <a:off x="3166773" y="4560378"/>
            <a:ext cx="2554089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13"/>
          <p:cNvSpPr txBox="1"/>
          <p:nvPr/>
        </p:nvSpPr>
        <p:spPr>
          <a:xfrm>
            <a:off x="5565765" y="5126681"/>
            <a:ext cx="22397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Bragg wave spectral power</a:t>
            </a:r>
            <a:endParaRPr/>
          </a:p>
        </p:txBody>
      </p:sp>
      <p:cxnSp>
        <p:nvCxnSpPr>
          <p:cNvPr id="199" name="Google Shape;199;p13"/>
          <p:cNvCxnSpPr/>
          <p:nvPr/>
        </p:nvCxnSpPr>
        <p:spPr>
          <a:xfrm rot="10800000" flipH="1">
            <a:off x="6405137" y="3997569"/>
            <a:ext cx="241848" cy="1129112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0" name="Google Shape;200;p13"/>
          <p:cNvSpPr txBox="1"/>
          <p:nvPr/>
        </p:nvSpPr>
        <p:spPr>
          <a:xfrm>
            <a:off x="7534910" y="4527195"/>
            <a:ext cx="2239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Attenuation</a:t>
            </a:r>
            <a:endParaRPr/>
          </a:p>
        </p:txBody>
      </p:sp>
      <p:cxnSp>
        <p:nvCxnSpPr>
          <p:cNvPr id="201" name="Google Shape;201;p13"/>
          <p:cNvCxnSpPr/>
          <p:nvPr/>
        </p:nvCxnSpPr>
        <p:spPr>
          <a:xfrm rot="10800000" flipH="1">
            <a:off x="8360194" y="3856892"/>
            <a:ext cx="129612" cy="703486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2" name="Google Shape;202;p13"/>
          <p:cNvCxnSpPr/>
          <p:nvPr/>
        </p:nvCxnSpPr>
        <p:spPr>
          <a:xfrm rot="10800000">
            <a:off x="10034954" y="3856892"/>
            <a:ext cx="0" cy="1266975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3" name="Google Shape;203;p13"/>
          <p:cNvSpPr txBox="1"/>
          <p:nvPr/>
        </p:nvSpPr>
        <p:spPr>
          <a:xfrm>
            <a:off x="9480076" y="5429008"/>
            <a:ext cx="17376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of scattering patch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821" y="0"/>
            <a:ext cx="84323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65B8B026-9609-5A45-B10D-E8AED335BC3F}"/>
              </a:ext>
            </a:extLst>
          </p:cNvPr>
          <p:cNvSpPr txBox="1">
            <a:spLocks/>
          </p:cNvSpPr>
          <p:nvPr/>
        </p:nvSpPr>
        <p:spPr>
          <a:xfrm>
            <a:off x="3031356" y="3135363"/>
            <a:ext cx="1814964" cy="5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77190">
              <a:buSzPts val="3600"/>
              <a:buFont typeface="Calibri"/>
              <a:buNone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46054</a:t>
            </a:r>
          </a:p>
          <a:p>
            <a:pPr marL="571500" indent="-377190">
              <a:buSzPts val="3600"/>
              <a:buFont typeface="Calibri"/>
              <a:buNone/>
            </a:pPr>
            <a:endParaRPr lang="en-US" sz="3600" dirty="0">
              <a:latin typeface="Times"/>
              <a:ea typeface="Times"/>
              <a:cs typeface="Times"/>
              <a:sym typeface="Times"/>
            </a:endParaRPr>
          </a:p>
          <a:p>
            <a:pPr marL="0" indent="0" algn="ctr">
              <a:buSzPts val="2400"/>
              <a:buFont typeface="Arial"/>
              <a:buNone/>
            </a:pPr>
            <a:endParaRPr lang="en-US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" name="Google Shape;102;p2">
            <a:extLst>
              <a:ext uri="{FF2B5EF4-FFF2-40B4-BE49-F238E27FC236}">
                <a16:creationId xmlns:a16="http://schemas.microsoft.com/office/drawing/2014/main" id="{53A3C0A3-59A7-FF4B-A565-1DF2E649F497}"/>
              </a:ext>
            </a:extLst>
          </p:cNvPr>
          <p:cNvSpPr txBox="1">
            <a:spLocks/>
          </p:cNvSpPr>
          <p:nvPr/>
        </p:nvSpPr>
        <p:spPr>
          <a:xfrm>
            <a:off x="6759060" y="3135363"/>
            <a:ext cx="1814964" cy="5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77190">
              <a:buSzPts val="3600"/>
              <a:buFont typeface="Calibri"/>
              <a:buNone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46053</a:t>
            </a:r>
          </a:p>
          <a:p>
            <a:pPr marL="571500" indent="-377190">
              <a:buSzPts val="3600"/>
              <a:buFont typeface="Calibri"/>
              <a:buNone/>
            </a:pPr>
            <a:endParaRPr lang="en-US" sz="3600" dirty="0">
              <a:latin typeface="Times"/>
              <a:ea typeface="Times"/>
              <a:cs typeface="Times"/>
              <a:sym typeface="Times"/>
            </a:endParaRPr>
          </a:p>
          <a:p>
            <a:pPr marL="0" indent="0" algn="ctr">
              <a:buSzPts val="2400"/>
              <a:buFont typeface="Arial"/>
              <a:buNone/>
            </a:pPr>
            <a:endParaRPr lang="en-US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" name="Google Shape;102;p2">
            <a:extLst>
              <a:ext uri="{FF2B5EF4-FFF2-40B4-BE49-F238E27FC236}">
                <a16:creationId xmlns:a16="http://schemas.microsoft.com/office/drawing/2014/main" id="{D9CE3D89-F883-BC48-9F63-5AE259CB933B}"/>
              </a:ext>
            </a:extLst>
          </p:cNvPr>
          <p:cNvSpPr txBox="1">
            <a:spLocks/>
          </p:cNvSpPr>
          <p:nvPr/>
        </p:nvSpPr>
        <p:spPr>
          <a:xfrm>
            <a:off x="4112694" y="319240"/>
            <a:ext cx="4974156" cy="5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77190">
              <a:buSzPts val="3600"/>
              <a:buFont typeface="Calibri"/>
              <a:buNone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Signal Power Anomaly </a:t>
            </a:r>
          </a:p>
          <a:p>
            <a:pPr marL="571500" indent="-377190">
              <a:buSzPts val="3600"/>
              <a:buFont typeface="Calibri"/>
              <a:buNone/>
            </a:pPr>
            <a:endParaRPr lang="en-US" sz="3600" dirty="0">
              <a:latin typeface="Times"/>
              <a:ea typeface="Times"/>
              <a:cs typeface="Times"/>
              <a:sym typeface="Times"/>
            </a:endParaRPr>
          </a:p>
          <a:p>
            <a:pPr marL="0" indent="0" algn="ctr">
              <a:buSzPts val="2400"/>
              <a:buFont typeface="Arial"/>
              <a:buNone/>
            </a:pPr>
            <a:endParaRPr lang="en-US"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75" y="0"/>
            <a:ext cx="8068251" cy="6567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/>
          <p:nvPr/>
        </p:nvCxnSpPr>
        <p:spPr>
          <a:xfrm>
            <a:off x="6096000" y="3410712"/>
            <a:ext cx="1013400" cy="0"/>
          </a:xfrm>
          <a:prstGeom prst="straightConnector1">
            <a:avLst/>
          </a:prstGeom>
          <a:noFill/>
          <a:ln w="76200" cap="flat" cmpd="sng">
            <a:solidFill>
              <a:srgbClr val="31538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75" y="0"/>
            <a:ext cx="8068251" cy="6567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4"/>
          <p:cNvCxnSpPr/>
          <p:nvPr/>
        </p:nvCxnSpPr>
        <p:spPr>
          <a:xfrm flipH="1">
            <a:off x="6000325" y="2697550"/>
            <a:ext cx="1593600" cy="1378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4"/>
          <p:cNvCxnSpPr/>
          <p:nvPr/>
        </p:nvCxnSpPr>
        <p:spPr>
          <a:xfrm>
            <a:off x="6011766" y="3407980"/>
            <a:ext cx="1013400" cy="0"/>
          </a:xfrm>
          <a:prstGeom prst="straightConnector1">
            <a:avLst/>
          </a:prstGeom>
          <a:noFill/>
          <a:ln w="76200" cap="flat" cmpd="sng">
            <a:solidFill>
              <a:srgbClr val="31538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8230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75" y="0"/>
            <a:ext cx="8068251" cy="6567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"/>
          <p:cNvCxnSpPr/>
          <p:nvPr/>
        </p:nvCxnSpPr>
        <p:spPr>
          <a:xfrm>
            <a:off x="6662825" y="2769175"/>
            <a:ext cx="268500" cy="1396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4"/>
          <p:cNvCxnSpPr/>
          <p:nvPr/>
        </p:nvCxnSpPr>
        <p:spPr>
          <a:xfrm flipH="1">
            <a:off x="6000325" y="2697550"/>
            <a:ext cx="1593600" cy="1378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4"/>
          <p:cNvCxnSpPr/>
          <p:nvPr/>
        </p:nvCxnSpPr>
        <p:spPr>
          <a:xfrm>
            <a:off x="6011766" y="3407980"/>
            <a:ext cx="1013400" cy="0"/>
          </a:xfrm>
          <a:prstGeom prst="straightConnector1">
            <a:avLst/>
          </a:prstGeom>
          <a:noFill/>
          <a:ln w="76200" cap="flat" cmpd="sng">
            <a:solidFill>
              <a:srgbClr val="31538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9085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75" y="0"/>
            <a:ext cx="8068251" cy="6567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"/>
          <p:cNvCxnSpPr/>
          <p:nvPr/>
        </p:nvCxnSpPr>
        <p:spPr>
          <a:xfrm>
            <a:off x="6662825" y="2769175"/>
            <a:ext cx="268500" cy="1396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4"/>
          <p:cNvCxnSpPr/>
          <p:nvPr/>
        </p:nvCxnSpPr>
        <p:spPr>
          <a:xfrm flipH="1">
            <a:off x="6000325" y="2697550"/>
            <a:ext cx="1593600" cy="1378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982400" y="2608000"/>
            <a:ext cx="1450500" cy="14682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4"/>
          <p:cNvCxnSpPr/>
          <p:nvPr/>
        </p:nvCxnSpPr>
        <p:spPr>
          <a:xfrm>
            <a:off x="6011766" y="3407980"/>
            <a:ext cx="1013400" cy="0"/>
          </a:xfrm>
          <a:prstGeom prst="straightConnector1">
            <a:avLst/>
          </a:prstGeom>
          <a:noFill/>
          <a:ln w="76200" cap="flat" cmpd="sng">
            <a:solidFill>
              <a:srgbClr val="31538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6099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875" y="0"/>
            <a:ext cx="8068251" cy="656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0983" y="5174267"/>
            <a:ext cx="8325853" cy="115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-1422400" y="5521402"/>
            <a:ext cx="5199017" cy="46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“GMF”</a:t>
            </a:r>
            <a:endParaRPr/>
          </a:p>
        </p:txBody>
      </p:sp>
      <p:cxnSp>
        <p:nvCxnSpPr>
          <p:cNvPr id="117" name="Google Shape;117;p4"/>
          <p:cNvCxnSpPr/>
          <p:nvPr/>
        </p:nvCxnSpPr>
        <p:spPr>
          <a:xfrm>
            <a:off x="6662825" y="2769175"/>
            <a:ext cx="268500" cy="1396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4"/>
          <p:cNvCxnSpPr/>
          <p:nvPr/>
        </p:nvCxnSpPr>
        <p:spPr>
          <a:xfrm flipH="1">
            <a:off x="6000325" y="2697550"/>
            <a:ext cx="1593600" cy="13788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982400" y="2608000"/>
            <a:ext cx="1450500" cy="146820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4"/>
          <p:cNvCxnSpPr/>
          <p:nvPr/>
        </p:nvCxnSpPr>
        <p:spPr>
          <a:xfrm>
            <a:off x="6011766" y="3407980"/>
            <a:ext cx="1013400" cy="0"/>
          </a:xfrm>
          <a:prstGeom prst="straightConnector1">
            <a:avLst/>
          </a:prstGeom>
          <a:noFill/>
          <a:ln w="76200" cap="flat" cmpd="sng">
            <a:solidFill>
              <a:srgbClr val="31538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A09491-20D2-974D-AC8F-1B3C3C1E3393}"/>
              </a:ext>
            </a:extLst>
          </p:cNvPr>
          <p:cNvSpPr txBox="1"/>
          <p:nvPr/>
        </p:nvSpPr>
        <p:spPr>
          <a:xfrm>
            <a:off x="9096522" y="6224862"/>
            <a:ext cx="451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"/>
                <a:ea typeface="Times"/>
                <a:cs typeface="Times"/>
                <a:sym typeface="Times"/>
              </a:rPr>
              <a:t>Kirincich</a:t>
            </a: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, 2016</a:t>
            </a:r>
            <a:endParaRPr lang="en-US" sz="2400" dirty="0"/>
          </a:p>
        </p:txBody>
      </p:sp>
      <p:sp>
        <p:nvSpPr>
          <p:cNvPr id="17" name="Google Shape;220;p15">
            <a:extLst>
              <a:ext uri="{FF2B5EF4-FFF2-40B4-BE49-F238E27FC236}">
                <a16:creationId xmlns:a16="http://schemas.microsoft.com/office/drawing/2014/main" id="{6E385696-9FAF-354F-892A-2773E9B813A9}"/>
              </a:ext>
            </a:extLst>
          </p:cNvPr>
          <p:cNvSpPr txBox="1"/>
          <p:nvPr/>
        </p:nvSpPr>
        <p:spPr>
          <a:xfrm>
            <a:off x="4317680" y="6321480"/>
            <a:ext cx="2239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 Growth</a:t>
            </a:r>
            <a:endParaRPr dirty="0"/>
          </a:p>
        </p:txBody>
      </p:sp>
      <p:sp>
        <p:nvSpPr>
          <p:cNvPr id="18" name="Google Shape;221;p15">
            <a:extLst>
              <a:ext uri="{FF2B5EF4-FFF2-40B4-BE49-F238E27FC236}">
                <a16:creationId xmlns:a16="http://schemas.microsoft.com/office/drawing/2014/main" id="{FCB00DF0-5F14-C14A-8F3B-28A41EF40FBE}"/>
              </a:ext>
            </a:extLst>
          </p:cNvPr>
          <p:cNvSpPr txBox="1"/>
          <p:nvPr/>
        </p:nvSpPr>
        <p:spPr>
          <a:xfrm>
            <a:off x="7179700" y="6303294"/>
            <a:ext cx="24194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Decay</a:t>
            </a:r>
            <a:endParaRPr dirty="0"/>
          </a:p>
        </p:txBody>
      </p:sp>
      <p:cxnSp>
        <p:nvCxnSpPr>
          <p:cNvPr id="21" name="Google Shape;228;p15">
            <a:extLst>
              <a:ext uri="{FF2B5EF4-FFF2-40B4-BE49-F238E27FC236}">
                <a16:creationId xmlns:a16="http://schemas.microsoft.com/office/drawing/2014/main" id="{B70CEEFF-6CAA-3440-A0C5-D9062B572D5C}"/>
              </a:ext>
            </a:extLst>
          </p:cNvPr>
          <p:cNvCxnSpPr/>
          <p:nvPr/>
        </p:nvCxnSpPr>
        <p:spPr>
          <a:xfrm rot="10800000" flipH="1">
            <a:off x="4879250" y="6224265"/>
            <a:ext cx="1465994" cy="1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9;p15">
            <a:extLst>
              <a:ext uri="{FF2B5EF4-FFF2-40B4-BE49-F238E27FC236}">
                <a16:creationId xmlns:a16="http://schemas.microsoft.com/office/drawing/2014/main" id="{BCFABE87-C484-6C46-BABB-8955C4805971}"/>
              </a:ext>
            </a:extLst>
          </p:cNvPr>
          <p:cNvCxnSpPr/>
          <p:nvPr/>
        </p:nvCxnSpPr>
        <p:spPr>
          <a:xfrm rot="10800000" flipH="1">
            <a:off x="7179700" y="6208592"/>
            <a:ext cx="1639793" cy="1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380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611</Words>
  <Application>Microsoft Office PowerPoint</Application>
  <PresentationFormat>Widescreen</PresentationFormat>
  <Paragraphs>162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</vt:lpstr>
      <vt:lpstr>Times New Roman</vt:lpstr>
      <vt:lpstr>Office Theme</vt:lpstr>
      <vt:lpstr>Coastal Wind Observations with HF Radar: Status and Validation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Coastal Wind Observations with HF Radar: Status and Validation </vt:lpstr>
      <vt:lpstr>PowerPoint Presentation</vt:lpstr>
      <vt:lpstr>Coastal Wind Observations with HF Radar: Status and Validation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SeaSonde  (3 receive antennas)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Wind Observations with HF Radar: Status and Validation </dc:title>
  <dc:creator>Brian Emery</dc:creator>
  <cp:lastModifiedBy>Mark Bourassa</cp:lastModifiedBy>
  <cp:revision>15</cp:revision>
  <dcterms:created xsi:type="dcterms:W3CDTF">2023-08-09T21:15:10Z</dcterms:created>
  <dcterms:modified xsi:type="dcterms:W3CDTF">2024-05-29T18:07:42Z</dcterms:modified>
</cp:coreProperties>
</file>