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257" r:id="rId2"/>
    <p:sldId id="282" r:id="rId3"/>
    <p:sldId id="315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1" r:id="rId12"/>
    <p:sldId id="310" r:id="rId13"/>
    <p:sldId id="293" r:id="rId14"/>
    <p:sldId id="301" r:id="rId15"/>
    <p:sldId id="305" r:id="rId16"/>
    <p:sldId id="306" r:id="rId17"/>
    <p:sldId id="280" r:id="rId18"/>
    <p:sldId id="312" r:id="rId19"/>
    <p:sldId id="278" r:id="rId20"/>
    <p:sldId id="290" r:id="rId21"/>
    <p:sldId id="294" r:id="rId22"/>
    <p:sldId id="314" r:id="rId23"/>
    <p:sldId id="313" r:id="rId24"/>
    <p:sldId id="292" r:id="rId25"/>
    <p:sldId id="298" r:id="rId26"/>
    <p:sldId id="295" r:id="rId27"/>
    <p:sldId id="299" r:id="rId28"/>
    <p:sldId id="300" r:id="rId29"/>
    <p:sldId id="302" r:id="rId30"/>
    <p:sldId id="296" r:id="rId31"/>
    <p:sldId id="30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86FE"/>
    <a:srgbClr val="D3A0FE"/>
    <a:srgbClr val="FF0066"/>
    <a:srgbClr val="864393"/>
    <a:srgbClr val="FFFF66"/>
    <a:srgbClr val="FFFF99"/>
    <a:srgbClr val="DEB8FE"/>
    <a:srgbClr val="83A2D9"/>
    <a:srgbClr val="00CC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50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09713-59FB-47EF-B956-5BC55536B03A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8E0249-8A2A-48E3-B5E8-22C06147D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0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35A18-2049-46B2-80AB-3DAF5F873D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536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2D6C5-1413-4BAA-B4DE-E5A662CC29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70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F262C-CD32-6E4A-832C-B402F18A06E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43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E0249-8A2A-48E3-B5E8-22C06147DA2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76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A88662-46B0-4F97-9BDA-09E54FFE47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noFill/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46AB90E-4A64-4E0D-B7C1-4CC1CA9BFB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1149621-DF20-4C0F-BD34-359AA5981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A549-60C9-47B9-B36D-94E39B303847}" type="datetime1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7D5432-61B5-4977-AD9F-09505455F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8F3FD5-F67C-47C8-A3EE-58B880C40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C3DAB-851F-48E7-95DB-A5E25B047D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623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C750BC-3900-4ADC-8113-155C90F77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8CC06C9-2694-47F2-9206-D094C9EDDA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781082A-A0CA-47F2-B925-DC1AB46E0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2C60-FFD4-4BDC-A84F-02F8FA83907E}" type="datetime1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82326C-29DA-4B12-95A6-9691EDBF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988299-1174-4734-8534-124CD2135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C3DAB-851F-48E7-95DB-A5E25B047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198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F821654-1CF2-4459-90C0-8510270E41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7073FCB-571F-4F72-A7BF-FBC4A8266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8287A90-4DD8-4E95-8317-DEE9C19B3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D675C-8788-479D-A69B-2E3EB68F1874}" type="datetime1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39F909-35F4-4641-97CE-42665D219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6FDCC6-C40A-43AD-875E-F2AE9650C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C3DAB-851F-48E7-95DB-A5E25B047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76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9B53A-CD24-4D3C-926B-E69490BFC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322"/>
            <a:ext cx="12192000" cy="7801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DC6061-F3A2-4D57-8AF2-8D948504D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2218"/>
            <a:ext cx="10515600" cy="50547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F5AE4F-5D65-456B-A7CD-ED5AD3890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9434-563F-42AC-9079-5386ACE6C098}" type="datetime1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DC8C42-9E35-4C7E-A92A-3E8FD3FDA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32C509-7DAE-438C-8DAE-5832C7546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C3DAB-851F-48E7-95DB-A5E25B047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517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32B4EC-1E46-4702-99C6-FB91960F5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noFill/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44EF92-63E5-428B-8BEE-BE8D7015A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91F0A1-4ECE-4793-8A75-7A3F534E2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34B4F-170A-4E30-AAF1-90BACABE7E12}" type="datetime1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DEDB24-14F9-4487-A1BA-9BA7D97A7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92F337-B170-4446-B431-788C03B53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C3DAB-851F-48E7-95DB-A5E25B047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969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8F4F78-9EA3-4A09-A50C-5CB1D5CDC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3DB6213-9D4A-4CAB-86F0-0B6E12B195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64029"/>
            <a:ext cx="5181600" cy="51129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2F00EDD-B7FD-4DDC-9226-715C8EB8A4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64029"/>
            <a:ext cx="5181600" cy="51129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B3528A7-3917-4531-880D-BB8375CE6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4CFFE-B6AB-477A-8360-469BBE04F36E}" type="datetime1">
              <a:rPr lang="en-US" smtClean="0"/>
              <a:t>5/23/2024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233ED7C-A523-4295-A5E7-1E7E52F5A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57A25CF-9187-42F4-ADA3-02ADD8244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C3DAB-851F-48E7-95DB-A5E25B047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096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8649BE-73D9-4484-A968-6C7006C59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1251988-AFED-4E21-B045-8062FE80B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E184436-DD21-47E9-B584-137980B23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DB7B17D-AA5F-4370-9528-E9A2A07D1D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80B3E04-912C-41E3-B338-46A7A21B76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939702-D06B-42F8-8D60-15FEBB660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39F22-C2F4-45A7-BA13-69A859AD9732}" type="datetime1">
              <a:rPr lang="en-US" smtClean="0"/>
              <a:t>5/23/2024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189B0C6-EEFE-4673-8E86-4F9A840D1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A12D286-F75B-464A-B88D-4F79159D6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C3DAB-851F-48E7-95DB-A5E25B047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472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43DAD8-0F84-4EF3-8BAB-7A2591709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BFB43EC-D2BB-42D1-8490-E22D43CE7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1136-5696-4E7B-82E4-7E0048E58641}" type="datetime1">
              <a:rPr lang="en-US" smtClean="0"/>
              <a:t>5/23/2024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F3AFD24-0290-4E16-9707-24184E3A5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AD3695E-F3BB-4473-9814-BA5AD1D4F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C3DAB-851F-48E7-95DB-A5E25B047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053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33EE12D-3309-49B1-8E9C-C7B2678AE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B2059-32A4-46C9-8D9A-3B48E6589B6F}" type="datetime1">
              <a:rPr lang="en-US" smtClean="0"/>
              <a:t>5/23/2024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A12CD00-9D8B-4127-A698-00AA5EE4C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D761F8E-943E-4F14-AA46-DC8FB74E9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C3DAB-851F-48E7-95DB-A5E25B047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10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909C66-6D68-4518-8527-DE1FED2A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EEF94D-A7D6-4B00-A252-804426586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DC8E883-F965-4F92-B66E-0272C10122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A58889E-F9B9-4E66-AA45-776C2AF46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B896F-C98A-4275-A412-659BE671722D}" type="datetime1">
              <a:rPr lang="en-US" smtClean="0"/>
              <a:t>5/23/2024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0C92AB5-5A19-472D-9DCE-5648F0617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9B3B296-BFAA-4E1E-AC39-7BFB1A7BD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C3DAB-851F-48E7-95DB-A5E25B047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14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00CB8F-C2B3-4D5F-870D-C1C414819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1BDAB2B-603A-4C56-84B2-464AF8A244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D86DA1B-F9AD-4B47-9153-E74D28810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08B5F93-9444-47F1-AA61-894FA5112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BBE9-FAAE-41CC-8E61-AFECD6B22BE0}" type="datetime1">
              <a:rPr lang="en-US" smtClean="0"/>
              <a:t>5/23/2024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AA5E08C-8A1B-4C1E-8A98-93A02F7B6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5E1982E-2A32-4109-B9E6-AA1A07E5E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C3DAB-851F-48E7-95DB-A5E25B047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227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2000">
              <a:schemeClr val="accent3">
                <a:lumMod val="5000"/>
                <a:lumOff val="95000"/>
                <a:alpha val="10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4D408D8-07C6-4665-9811-3ED639125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322"/>
            <a:ext cx="12192000" cy="6853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6D5011-21E0-4637-A7BA-B65341C2F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76B97B-364B-49A6-8D4A-666F858557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232BF-FDDD-4F13-AD9C-121F4A18A90F}" type="datetime1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58C256-EA9B-41D3-A8C4-4F3CCF81FB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64EA1E-7F2F-43BB-8A63-C02A58D2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C3DAB-851F-48E7-95DB-A5E25B047D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940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remss.com/tropical-cyclones/tc-winds/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885844" y="1373632"/>
            <a:ext cx="561025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>
                <a:solidFill>
                  <a:schemeClr val="bg1"/>
                </a:solidFill>
              </a:rPr>
              <a:t>Lucrezia Ricciardulli</a:t>
            </a:r>
            <a:r>
              <a:rPr lang="en-US" dirty="0">
                <a:solidFill>
                  <a:schemeClr val="bg1"/>
                </a:solidFill>
              </a:rPr>
              <a:t>, Thomas Meissner, Andrew </a:t>
            </a:r>
            <a:r>
              <a:rPr lang="en-US" dirty="0" smtClean="0">
                <a:solidFill>
                  <a:schemeClr val="bg1"/>
                </a:solidFill>
              </a:rPr>
              <a:t>Manaster </a:t>
            </a:r>
          </a:p>
          <a:p>
            <a:pPr algn="ctr"/>
            <a:r>
              <a:rPr lang="en-US" sz="1600" i="1" dirty="0" smtClean="0">
                <a:solidFill>
                  <a:schemeClr val="bg1"/>
                </a:solidFill>
              </a:rPr>
              <a:t>Remote </a:t>
            </a:r>
            <a:r>
              <a:rPr lang="en-US" sz="1600" i="1" dirty="0">
                <a:solidFill>
                  <a:schemeClr val="bg1"/>
                </a:solidFill>
              </a:rPr>
              <a:t>Sensing Systems, Santa Rosa, CA, USA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89E5A14-D844-47B2-814F-9B998874BCE8}"/>
              </a:ext>
            </a:extLst>
          </p:cNvPr>
          <p:cNvSpPr/>
          <p:nvPr/>
        </p:nvSpPr>
        <p:spPr>
          <a:xfrm>
            <a:off x="6338454" y="6413698"/>
            <a:ext cx="54565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IOVWST meeting, </a:t>
            </a:r>
            <a:r>
              <a:rPr lang="en-US" sz="1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May </a:t>
            </a:r>
            <a:r>
              <a:rPr lang="en-US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29-31, </a:t>
            </a:r>
            <a:r>
              <a:rPr lang="en-US" sz="1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2024, </a:t>
            </a:r>
            <a:r>
              <a:rPr lang="en-US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Salt Lake City</a:t>
            </a:r>
            <a:endParaRPr lang="en-US" sz="14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324326" y="61323"/>
            <a:ext cx="9292934" cy="12291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66"/>
                </a:solidFill>
              </a:rPr>
              <a:t>Updates on extreme wind measurements with satellite microwave radiometers</a:t>
            </a:r>
            <a:endParaRPr lang="en-US" sz="4000" dirty="0">
              <a:solidFill>
                <a:srgbClr val="FFFF66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215529" y="2372224"/>
            <a:ext cx="6830907" cy="3639682"/>
            <a:chOff x="4611215" y="2030112"/>
            <a:chExt cx="7500819" cy="418481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8699" y="2501596"/>
              <a:ext cx="3713335" cy="371333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1215" y="2503345"/>
              <a:ext cx="3711586" cy="3711586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527155" y="2030112"/>
              <a:ext cx="2879033" cy="389261"/>
            </a:xfrm>
            <a:prstGeom prst="rect">
              <a:avLst/>
            </a:prstGeom>
            <a:solidFill>
              <a:srgbClr val="FFFF66">
                <a:alpha val="86000"/>
              </a:srgb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MAWAR WP02 2023-05-28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40548" y="2503779"/>
              <a:ext cx="2052919" cy="33855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</a:rPr>
                <a:t>AMSR2 05:04 UTC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228906" y="2503779"/>
              <a:ext cx="2052919" cy="33855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</a:rPr>
                <a:t>SMAP 09:24 UTC</a:t>
              </a:r>
            </a:p>
          </p:txBody>
        </p:sp>
      </p:grpSp>
      <p:pic>
        <p:nvPicPr>
          <p:cNvPr id="23" name="Picture 9" descr="Logo_white">
            <a:extLst>
              <a:ext uri="{FF2B5EF4-FFF2-40B4-BE49-F238E27FC236}">
                <a16:creationId xmlns:a16="http://schemas.microsoft.com/office/drawing/2014/main" xmlns="" id="{D8CB4387-13D4-5362-FE9C-FDFC5270B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78922" y="82504"/>
            <a:ext cx="1622904" cy="56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462" y="2710778"/>
            <a:ext cx="4276499" cy="31924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4F645D5-3B64-CF2C-4C16-B3EFE3533F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461" y="191216"/>
            <a:ext cx="711295" cy="60669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C957F0B-4714-4B0D-820D-3AA4945CD685}"/>
              </a:ext>
            </a:extLst>
          </p:cNvPr>
          <p:cNvSpPr txBox="1"/>
          <p:nvPr/>
        </p:nvSpPr>
        <p:spPr>
          <a:xfrm>
            <a:off x="112605" y="6446098"/>
            <a:ext cx="43563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400" b="1" dirty="0">
                <a:solidFill>
                  <a:schemeClr val="bg1"/>
                </a:solidFill>
              </a:rPr>
              <a:t>These studies are supported by NASA OVWST and USPI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B4F658B5-E48C-28F9-E689-2BFE964D5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C3DAB-851F-48E7-95DB-A5E25B047D3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62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90"/>
    </mc:Choice>
    <mc:Fallback xmlns="">
      <p:transition spd="slow" advTm="1869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5A0A9F26-41EE-A050-FA64-BBAE3366C519}"/>
              </a:ext>
            </a:extLst>
          </p:cNvPr>
          <p:cNvSpPr txBox="1">
            <a:spLocks/>
          </p:cNvSpPr>
          <p:nvPr/>
        </p:nvSpPr>
        <p:spPr>
          <a:xfrm>
            <a:off x="0" y="832"/>
            <a:ext cx="12192000" cy="7358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99FFCC"/>
                </a:solidFill>
              </a:rPr>
              <a:t> </a:t>
            </a:r>
            <a:r>
              <a:rPr lang="en-US" sz="4000" b="1" dirty="0">
                <a:solidFill>
                  <a:srgbClr val="00CC99"/>
                </a:solidFill>
              </a:rPr>
              <a:t>New algorithm (6-89GHz) </a:t>
            </a:r>
            <a:r>
              <a:rPr lang="en-US" sz="4000" b="1" dirty="0">
                <a:solidFill>
                  <a:srgbClr val="0070C0"/>
                </a:solidFill>
              </a:rPr>
              <a:t>vs </a:t>
            </a:r>
            <a:r>
              <a:rPr lang="en-US" sz="4000" b="1" dirty="0">
                <a:solidFill>
                  <a:srgbClr val="00B0F0"/>
                </a:solidFill>
              </a:rPr>
              <a:t>Old (6-10GHz): </a:t>
            </a:r>
            <a:r>
              <a:rPr lang="en-US" sz="4000" b="1" u="sng" dirty="0">
                <a:solidFill>
                  <a:srgbClr val="0070C0"/>
                </a:solidFill>
              </a:rPr>
              <a:t>FRANKLIN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1419766"/>
            <a:ext cx="12192000" cy="5224272"/>
            <a:chOff x="0" y="1419766"/>
            <a:chExt cx="12192000" cy="522427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419766"/>
              <a:ext cx="12192000" cy="5224272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H="1">
              <a:off x="5918480" y="2833635"/>
              <a:ext cx="512466" cy="834013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430946" y="2572025"/>
              <a:ext cx="12560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Sample case in previous slide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27077BA-FFAF-B019-CD07-ABC05C54B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6686"/>
            <a:ext cx="12192000" cy="158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BF153BD-A21A-12E9-8F8B-79471FFAF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C3DAB-851F-48E7-95DB-A5E25B047D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01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/>
          <p:cNvCxnSpPr/>
          <p:nvPr/>
        </p:nvCxnSpPr>
        <p:spPr>
          <a:xfrm flipH="1" flipV="1">
            <a:off x="2914021" y="4870006"/>
            <a:ext cx="1004836" cy="927893"/>
          </a:xfrm>
          <a:prstGeom prst="straightConnector1">
            <a:avLst/>
          </a:prstGeom>
          <a:ln>
            <a:solidFill>
              <a:srgbClr val="99FF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0" y="1472540"/>
            <a:ext cx="12192000" cy="5224272"/>
            <a:chOff x="-98612" y="1497203"/>
            <a:chExt cx="12192000" cy="522427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98612" y="1497203"/>
              <a:ext cx="12192000" cy="5224272"/>
            </a:xfrm>
            <a:prstGeom prst="rect">
              <a:avLst/>
            </a:prstGeom>
          </p:spPr>
        </p:pic>
        <p:cxnSp>
          <p:nvCxnSpPr>
            <p:cNvPr id="4" name="Straight Arrow Connector 3"/>
            <p:cNvCxnSpPr/>
            <p:nvPr/>
          </p:nvCxnSpPr>
          <p:spPr>
            <a:xfrm flipV="1">
              <a:off x="6254496" y="3074127"/>
              <a:ext cx="571334" cy="1435171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5946220" y="4542035"/>
              <a:ext cx="9852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Cover slide</a:t>
              </a:r>
            </a:p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example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37881" y="2291024"/>
              <a:ext cx="14670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Very bad outlier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2819273" y="2714263"/>
              <a:ext cx="667505" cy="54435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27077BA-FFAF-B019-CD07-ABC05C54B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6686"/>
            <a:ext cx="12192000" cy="1584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5A0A9F26-41EE-A050-FA64-BBAE3366C519}"/>
              </a:ext>
            </a:extLst>
          </p:cNvPr>
          <p:cNvSpPr txBox="1">
            <a:spLocks/>
          </p:cNvSpPr>
          <p:nvPr/>
        </p:nvSpPr>
        <p:spPr>
          <a:xfrm>
            <a:off x="0" y="832"/>
            <a:ext cx="12192000" cy="7358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99FFCC"/>
                </a:solidFill>
              </a:rPr>
              <a:t> </a:t>
            </a:r>
            <a:r>
              <a:rPr lang="en-US" sz="4000" b="1" dirty="0">
                <a:solidFill>
                  <a:srgbClr val="00CC99"/>
                </a:solidFill>
              </a:rPr>
              <a:t>New algorithm (6-89GHz) </a:t>
            </a:r>
            <a:r>
              <a:rPr lang="en-US" sz="4000" b="1" dirty="0">
                <a:solidFill>
                  <a:srgbClr val="0070C0"/>
                </a:solidFill>
              </a:rPr>
              <a:t>vs </a:t>
            </a:r>
            <a:r>
              <a:rPr lang="en-US" sz="4000" b="1" dirty="0">
                <a:solidFill>
                  <a:srgbClr val="00B0F0"/>
                </a:solidFill>
              </a:rPr>
              <a:t>Old (6-10GHz): </a:t>
            </a:r>
            <a:r>
              <a:rPr lang="en-US" sz="4000" b="1" u="sng" dirty="0">
                <a:solidFill>
                  <a:srgbClr val="0070C0"/>
                </a:solidFill>
              </a:rPr>
              <a:t>MAWAR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E2BECB3-EA38-12BD-8B99-6290DBBD2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C3DAB-851F-48E7-95DB-A5E25B047D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685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27077BA-FFAF-B019-CD07-ABC05C54B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6686"/>
            <a:ext cx="12192000" cy="1584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5A0A9F26-41EE-A050-FA64-BBAE3366C519}"/>
              </a:ext>
            </a:extLst>
          </p:cNvPr>
          <p:cNvSpPr txBox="1">
            <a:spLocks/>
          </p:cNvSpPr>
          <p:nvPr/>
        </p:nvSpPr>
        <p:spPr>
          <a:xfrm>
            <a:off x="0" y="832"/>
            <a:ext cx="12192000" cy="7358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99FFCC"/>
                </a:solidFill>
              </a:rPr>
              <a:t> </a:t>
            </a:r>
            <a:r>
              <a:rPr lang="en-US" sz="4000" b="1" dirty="0">
                <a:solidFill>
                  <a:srgbClr val="0070C0"/>
                </a:solidFill>
              </a:rPr>
              <a:t>Radii Timeseries: </a:t>
            </a:r>
            <a:r>
              <a:rPr lang="en-US" sz="4000" b="1" u="sng" dirty="0">
                <a:solidFill>
                  <a:srgbClr val="0070C0"/>
                </a:solidFill>
              </a:rPr>
              <a:t>MAWAR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00170"/>
            <a:ext cx="7117422" cy="30503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4578" y="3807676"/>
            <a:ext cx="7117422" cy="30503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18895" y="1527142"/>
            <a:ext cx="651589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34 </a:t>
            </a:r>
            <a:r>
              <a:rPr lang="en-US" dirty="0" err="1"/>
              <a:t>kt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918857" y="5613233"/>
            <a:ext cx="651589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50 </a:t>
            </a:r>
            <a:r>
              <a:rPr lang="en-US" dirty="0" err="1"/>
              <a:t>kt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4DDA20A-A7F4-46F9-9619-9B9A41E4D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C3DAB-851F-48E7-95DB-A5E25B047D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94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6402" y="1054558"/>
            <a:ext cx="188513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Current C/X-band </a:t>
            </a:r>
          </a:p>
          <a:p>
            <a:r>
              <a:rPr lang="en-US" dirty="0"/>
              <a:t>TC-algorithm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718" y="4718544"/>
            <a:ext cx="1786451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New 6-89 GHz</a:t>
            </a:r>
          </a:p>
          <a:p>
            <a:r>
              <a:rPr lang="en-US" dirty="0"/>
              <a:t>Linear regression</a:t>
            </a:r>
          </a:p>
          <a:p>
            <a:r>
              <a:rPr lang="en-US" dirty="0"/>
              <a:t>TC-algorithm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5A0A9F26-41EE-A050-FA64-BBAE3366C519}"/>
              </a:ext>
            </a:extLst>
          </p:cNvPr>
          <p:cNvSpPr txBox="1">
            <a:spLocks/>
          </p:cNvSpPr>
          <p:nvPr/>
        </p:nvSpPr>
        <p:spPr>
          <a:xfrm>
            <a:off x="0" y="832"/>
            <a:ext cx="12192000" cy="7073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99FFCC"/>
                </a:solidFill>
              </a:rPr>
              <a:t> </a:t>
            </a:r>
            <a:r>
              <a:rPr lang="en-US" sz="4000" b="1" dirty="0">
                <a:solidFill>
                  <a:srgbClr val="0070C0"/>
                </a:solidFill>
              </a:rPr>
              <a:t>Algorithm comparison: HAISHEN (WP11)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718" y="2743791"/>
            <a:ext cx="2063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rain band bias</a:t>
            </a:r>
          </a:p>
          <a:p>
            <a:r>
              <a:rPr lang="en-US" dirty="0"/>
              <a:t>Max SE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402" y="1780378"/>
            <a:ext cx="1331647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AMSR2</a:t>
            </a:r>
            <a:r>
              <a:rPr lang="en-US" sz="1400" dirty="0"/>
              <a:t>: </a:t>
            </a:r>
            <a:r>
              <a:rPr lang="en-US" sz="1400" b="1" dirty="0">
                <a:solidFill>
                  <a:srgbClr val="C00000"/>
                </a:solidFill>
              </a:rPr>
              <a:t>35 m/s</a:t>
            </a:r>
          </a:p>
          <a:p>
            <a:r>
              <a:rPr lang="en-US" sz="1400" b="1" dirty="0"/>
              <a:t>HWRF  </a:t>
            </a:r>
            <a:r>
              <a:rPr lang="en-US" sz="1400" dirty="0"/>
              <a:t>: </a:t>
            </a:r>
            <a:r>
              <a:rPr lang="en-US" sz="1400" b="1" dirty="0"/>
              <a:t>33 m/s</a:t>
            </a:r>
          </a:p>
          <a:p>
            <a:r>
              <a:rPr lang="en-US" sz="1400" b="1" dirty="0"/>
              <a:t>BT         </a:t>
            </a:r>
            <a:r>
              <a:rPr lang="en-US" sz="1400" dirty="0"/>
              <a:t>: </a:t>
            </a:r>
            <a:r>
              <a:rPr lang="en-US" sz="1400" b="1" dirty="0"/>
              <a:t>37 m/s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65" y="5733814"/>
            <a:ext cx="1329210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AMSR2</a:t>
            </a:r>
            <a:r>
              <a:rPr lang="en-US" sz="1400" dirty="0"/>
              <a:t>: </a:t>
            </a:r>
            <a:r>
              <a:rPr lang="en-US" sz="1400" b="1" dirty="0">
                <a:solidFill>
                  <a:srgbClr val="C00000"/>
                </a:solidFill>
              </a:rPr>
              <a:t>37 m/s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158631" y="708212"/>
            <a:ext cx="8772546" cy="2814917"/>
            <a:chOff x="2158631" y="708212"/>
            <a:chExt cx="8772546" cy="281491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469"/>
            <a:stretch/>
          </p:blipFill>
          <p:spPr>
            <a:xfrm>
              <a:off x="2158631" y="708212"/>
              <a:ext cx="8772546" cy="2814917"/>
            </a:xfrm>
            <a:prstGeom prst="rect">
              <a:avLst/>
            </a:prstGeom>
          </p:spPr>
        </p:pic>
        <p:cxnSp>
          <p:nvCxnSpPr>
            <p:cNvPr id="4" name="Straight Arrow Connector 3"/>
            <p:cNvCxnSpPr>
              <a:stCxn id="5" idx="0"/>
            </p:cNvCxnSpPr>
            <p:nvPr/>
          </p:nvCxnSpPr>
          <p:spPr>
            <a:xfrm flipH="1" flipV="1">
              <a:off x="3612777" y="2519043"/>
              <a:ext cx="107575" cy="291401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3469353" y="2810444"/>
              <a:ext cx="5019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Max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134912" y="3943101"/>
            <a:ext cx="8761718" cy="2931459"/>
            <a:chOff x="2134912" y="3943101"/>
            <a:chExt cx="8761718" cy="293145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92"/>
            <a:stretch/>
          </p:blipFill>
          <p:spPr>
            <a:xfrm>
              <a:off x="2134912" y="3943101"/>
              <a:ext cx="8761718" cy="2931459"/>
            </a:xfrm>
            <a:prstGeom prst="rect">
              <a:avLst/>
            </a:prstGeom>
          </p:spPr>
        </p:pic>
        <p:cxnSp>
          <p:nvCxnSpPr>
            <p:cNvPr id="17" name="Straight Arrow Connector 16"/>
            <p:cNvCxnSpPr/>
            <p:nvPr/>
          </p:nvCxnSpPr>
          <p:spPr>
            <a:xfrm flipH="1">
              <a:off x="3612777" y="4556026"/>
              <a:ext cx="358574" cy="270278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768070" y="4296473"/>
              <a:ext cx="5019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Max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27077BA-FFAF-B019-CD07-ABC05C54B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6686"/>
            <a:ext cx="12192000" cy="158400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="" id="{2AC5DEE2-D522-21CD-19D5-220D58C06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C3DAB-851F-48E7-95DB-A5E25B047D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91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5A0A9F26-41EE-A050-FA64-BBAE3366C519}"/>
              </a:ext>
            </a:extLst>
          </p:cNvPr>
          <p:cNvSpPr txBox="1">
            <a:spLocks/>
          </p:cNvSpPr>
          <p:nvPr/>
        </p:nvSpPr>
        <p:spPr>
          <a:xfrm>
            <a:off x="0" y="832"/>
            <a:ext cx="12192000" cy="7073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300" b="1" dirty="0">
                <a:solidFill>
                  <a:srgbClr val="0070C0"/>
                </a:solidFill>
              </a:rPr>
              <a:t>VERNON (SH14)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153" y="1328803"/>
            <a:ext cx="2231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bias in the core </a:t>
            </a:r>
          </a:p>
          <a:p>
            <a:r>
              <a:rPr lang="en-US" dirty="0"/>
              <a:t>(cold 89GHz)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8998" y="2044201"/>
            <a:ext cx="1331647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AMSR2</a:t>
            </a:r>
            <a:r>
              <a:rPr lang="en-US" sz="1400" dirty="0"/>
              <a:t>: </a:t>
            </a:r>
            <a:r>
              <a:rPr lang="en-US" sz="1400" b="1" dirty="0">
                <a:solidFill>
                  <a:srgbClr val="C00000"/>
                </a:solidFill>
              </a:rPr>
              <a:t>45 m/s</a:t>
            </a:r>
          </a:p>
          <a:p>
            <a:r>
              <a:rPr lang="en-US" sz="1400" b="1" dirty="0"/>
              <a:t>HWRF  </a:t>
            </a:r>
            <a:r>
              <a:rPr lang="en-US" sz="1400" dirty="0"/>
              <a:t>: </a:t>
            </a:r>
            <a:r>
              <a:rPr lang="en-US" sz="1400" b="1" dirty="0"/>
              <a:t>21 m/s</a:t>
            </a:r>
          </a:p>
          <a:p>
            <a:r>
              <a:rPr lang="en-US" sz="1400" b="1" dirty="0"/>
              <a:t>BT         </a:t>
            </a:r>
            <a:r>
              <a:rPr lang="en-US" sz="1400" dirty="0"/>
              <a:t>: </a:t>
            </a:r>
            <a:r>
              <a:rPr lang="en-US" sz="1400" b="1" dirty="0"/>
              <a:t>23 m/s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3572" y="5538605"/>
            <a:ext cx="1329210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AMSR2</a:t>
            </a:r>
            <a:r>
              <a:rPr lang="en-US" sz="1400" dirty="0"/>
              <a:t>: </a:t>
            </a:r>
            <a:r>
              <a:rPr lang="en-US" sz="1400" b="1" dirty="0">
                <a:solidFill>
                  <a:srgbClr val="C00000"/>
                </a:solidFill>
              </a:rPr>
              <a:t>29 m/s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19"/>
          <a:stretch/>
        </p:blipFill>
        <p:spPr>
          <a:xfrm>
            <a:off x="2477856" y="712106"/>
            <a:ext cx="8747613" cy="27930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2"/>
          <a:stretch/>
        </p:blipFill>
        <p:spPr>
          <a:xfrm>
            <a:off x="2477856" y="3858768"/>
            <a:ext cx="8747613" cy="2999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27077BA-FFAF-B019-CD07-ABC05C54B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6686"/>
            <a:ext cx="12192000" cy="158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7689EEC-98C0-CFF9-B600-25BDAEE9C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C3DAB-851F-48E7-95DB-A5E25B047D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56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A3BB124-7E13-EB8F-BEB7-1BC832C32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719" y="5388231"/>
            <a:ext cx="11791555" cy="1156874"/>
          </a:xfrm>
        </p:spPr>
        <p:txBody>
          <a:bodyPr>
            <a:noAutofit/>
          </a:bodyPr>
          <a:lstStyle/>
          <a:p>
            <a:r>
              <a:rPr lang="en-US" sz="1800" dirty="0">
                <a:effectLst/>
                <a:ea typeface="PMingLiU" panose="02020500000000000000" pitchFamily="18" charset="-120"/>
              </a:rPr>
              <a:t>Similar to AMSR-2</a:t>
            </a:r>
            <a:r>
              <a:rPr lang="en-US" sz="1800" dirty="0">
                <a:ea typeface="PMingLiU" panose="02020500000000000000" pitchFamily="18" charset="-120"/>
              </a:rPr>
              <a:t>.  I</a:t>
            </a:r>
            <a:r>
              <a:rPr lang="en-US" sz="1800" dirty="0">
                <a:effectLst/>
                <a:ea typeface="PMingLiU" panose="02020500000000000000" pitchFamily="18" charset="-120"/>
              </a:rPr>
              <a:t>t will include 11 frequencies between 6.9 and 183 GHz (new channel);</a:t>
            </a:r>
            <a:r>
              <a:rPr lang="en-US" sz="1800" dirty="0">
                <a:ea typeface="PMingLiU" panose="02020500000000000000" pitchFamily="18" charset="-120"/>
              </a:rPr>
              <a:t> In 1:30 am/pm orbit.</a:t>
            </a:r>
          </a:p>
          <a:p>
            <a:r>
              <a:rPr lang="en-US" sz="1800" dirty="0">
                <a:ea typeface="PMingLiU" panose="02020500000000000000" pitchFamily="18" charset="-120"/>
              </a:rPr>
              <a:t>RSS will </a:t>
            </a:r>
            <a:r>
              <a:rPr lang="en-US" sz="1800" dirty="0">
                <a:effectLst/>
                <a:ea typeface="PMingLiU" panose="02020500000000000000" pitchFamily="18" charset="-120"/>
              </a:rPr>
              <a:t>provide TC-winds using algorithm similar to the new one developed now for AMSR-2.</a:t>
            </a:r>
          </a:p>
          <a:p>
            <a:r>
              <a:rPr lang="en-US" sz="1800" dirty="0">
                <a:ea typeface="PMingLiU" panose="02020500000000000000" pitchFamily="18" charset="-120"/>
              </a:rPr>
              <a:t>Additional observations: Rain, Water Vapor, SST.</a:t>
            </a:r>
            <a:endParaRPr lang="en-US" sz="1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1E0B2789-9800-7D6E-F8CA-4AEAD133197D}"/>
              </a:ext>
            </a:extLst>
          </p:cNvPr>
          <p:cNvSpPr txBox="1">
            <a:spLocks/>
          </p:cNvSpPr>
          <p:nvPr/>
        </p:nvSpPr>
        <p:spPr>
          <a:xfrm>
            <a:off x="1094544" y="37434"/>
            <a:ext cx="9080397" cy="8128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0070C0"/>
                </a:solidFill>
              </a:rPr>
              <a:t>New MW sensors, coming soon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FE765744-4015-6FB7-9FE6-3E1BE35F848E}"/>
              </a:ext>
            </a:extLst>
          </p:cNvPr>
          <p:cNvSpPr txBox="1">
            <a:spLocks/>
          </p:cNvSpPr>
          <p:nvPr/>
        </p:nvSpPr>
        <p:spPr>
          <a:xfrm>
            <a:off x="161719" y="1244104"/>
            <a:ext cx="11568165" cy="15170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>
                <a:ea typeface="PMingLiU" panose="02020500000000000000" pitchFamily="18" charset="-120"/>
              </a:rPr>
              <a:t>MW Imager (MWI) by </a:t>
            </a:r>
            <a:r>
              <a:rPr lang="en-US" sz="1800" dirty="0">
                <a:effectLst/>
                <a:ea typeface="PMingLiU" panose="02020500000000000000" pitchFamily="18" charset="-120"/>
              </a:rPr>
              <a:t>US Department of Defense, Weather System Follow-on (WSF), similar to WindSat, </a:t>
            </a:r>
            <a:r>
              <a:rPr lang="en-US" sz="1800" dirty="0">
                <a:ea typeface="PMingLiU" panose="02020500000000000000" pitchFamily="18" charset="-120"/>
              </a:rPr>
              <a:t>6 pm/am orbit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ea typeface="PMingLiU" panose="02020500000000000000" pitchFamily="18" charset="-120"/>
              </a:rPr>
              <a:t>I</a:t>
            </a:r>
            <a:r>
              <a:rPr lang="en-US" sz="1800" dirty="0">
                <a:effectLst/>
                <a:ea typeface="PMingLiU" panose="02020500000000000000" pitchFamily="18" charset="-120"/>
              </a:rPr>
              <a:t>ncludes 10-89 GHz channels, but will not have the lower frequency (C-band 6 GHZ) channel. </a:t>
            </a:r>
            <a:endParaRPr lang="en-US" sz="1800" dirty="0">
              <a:ea typeface="PMingLiU" panose="02020500000000000000" pitchFamily="18" charset="-120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ea typeface="PMingLiU" panose="02020500000000000000" pitchFamily="18" charset="-120"/>
              </a:rPr>
              <a:t>It will provide </a:t>
            </a:r>
            <a:r>
              <a:rPr lang="en-US" sz="1800" u="sng" dirty="0">
                <a:ea typeface="PMingLiU" panose="02020500000000000000" pitchFamily="18" charset="-120"/>
              </a:rPr>
              <a:t>wind speed and direction </a:t>
            </a:r>
            <a:r>
              <a:rPr lang="en-US" sz="1800" dirty="0">
                <a:ea typeface="PMingLiU" panose="02020500000000000000" pitchFamily="18" charset="-120"/>
              </a:rPr>
              <a:t>but wind retrievals in TC without the 6 GHz channel might be challenging  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ea typeface="PMingLiU" panose="02020500000000000000" pitchFamily="18" charset="-120"/>
              </a:rPr>
              <a:t>There is some potential for winds in light rain using other channels 10-89 GHz.</a:t>
            </a:r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161719" y="3242370"/>
            <a:ext cx="10453939" cy="1456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L-band SAR in 6pm/am orbit  (mainly for land/ice mission)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NASA added planned acquisitions 650 km offshore  US coastal waters (include Hawaii, Caribbean) for wind retrievals in hurricane regions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Potential L-band high resolution SAR winds in TC, no rain effect, high sensitivity at high winds, NRT.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426DE7F-253C-B9F1-64FA-B7DBEC9FF339}"/>
              </a:ext>
            </a:extLst>
          </p:cNvPr>
          <p:cNvSpPr txBox="1"/>
          <p:nvPr/>
        </p:nvSpPr>
        <p:spPr>
          <a:xfrm>
            <a:off x="101389" y="847132"/>
            <a:ext cx="5669683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C00000"/>
                </a:solidFill>
                <a:ea typeface="PMingLiU" panose="02020500000000000000" pitchFamily="18" charset="-120"/>
              </a:rPr>
              <a:t>MWI (DoD, successfully launched 11 April 2024): </a:t>
            </a:r>
            <a:endParaRPr lang="en-US" sz="2000" dirty="0">
              <a:ea typeface="PMingLiU" panose="02020500000000000000" pitchFamily="18" charset="-12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426DE7F-253C-B9F1-64FA-B7DBEC9FF339}"/>
              </a:ext>
            </a:extLst>
          </p:cNvPr>
          <p:cNvSpPr txBox="1"/>
          <p:nvPr/>
        </p:nvSpPr>
        <p:spPr>
          <a:xfrm>
            <a:off x="101389" y="2842260"/>
            <a:ext cx="5533353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C00000"/>
                </a:solidFill>
                <a:ea typeface="PMingLiU" panose="02020500000000000000" pitchFamily="18" charset="-120"/>
              </a:rPr>
              <a:t>NISAR (NASA/ISRO, ~October 2024): </a:t>
            </a:r>
            <a:endParaRPr lang="en-US" sz="2000" dirty="0">
              <a:ea typeface="PMingLiU" panose="02020500000000000000" pitchFamily="18" charset="-12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426DE7F-253C-B9F1-64FA-B7DBEC9FF339}"/>
              </a:ext>
            </a:extLst>
          </p:cNvPr>
          <p:cNvSpPr txBox="1"/>
          <p:nvPr/>
        </p:nvSpPr>
        <p:spPr>
          <a:xfrm>
            <a:off x="161719" y="4958412"/>
            <a:ext cx="5533353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C00000"/>
                </a:solidFill>
                <a:ea typeface="PMingLiU" panose="02020500000000000000" pitchFamily="18" charset="-120"/>
              </a:rPr>
              <a:t>AMSR-3 (JAXA, early 2025): </a:t>
            </a:r>
            <a:endParaRPr lang="en-US" sz="2000" dirty="0">
              <a:ea typeface="PMingLiU" panose="02020500000000000000" pitchFamily="18" charset="-12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27077BA-FFAF-B019-CD07-ABC05C54B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6686"/>
            <a:ext cx="12192000" cy="1584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3F57329-B345-CE40-3BD3-66C0308A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C3DAB-851F-48E7-95DB-A5E25B047D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467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73D1119-1C88-93D5-9755-66AD711D6D54}"/>
              </a:ext>
            </a:extLst>
          </p:cNvPr>
          <p:cNvSpPr txBox="1"/>
          <p:nvPr/>
        </p:nvSpPr>
        <p:spPr>
          <a:xfrm>
            <a:off x="215347" y="1071672"/>
            <a:ext cx="11976653" cy="297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SMAP and AMSR2 continue to operate well and provide estimates of TC intensity and radii in NRT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AMSR2 displayed significant biases in rain/icy clouds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RSS is developing new algorithm to mitigate these biases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A preliminary version of this algorithm is very promising. The new algorithm will be finalized in the coming weeks/months after retraining it with more extensive training dataset 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Additional flag could be applied when new algorithm displays residual spurious biases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New RFI in Bay of Bengal, both L-band (SMAP) and C-X band (AMSR2)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E4E68486-A9FF-89F2-A27B-3E09CD2CE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972" y="3050"/>
            <a:ext cx="10515600" cy="812836"/>
          </a:xfrm>
          <a:noFill/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SUMMARY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8E788700-C27F-16EC-E552-8C40D4AB0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029247"/>
            <a:ext cx="9475569" cy="6601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Ricciardulli, L., Howell, B., Jackson, et al, (</a:t>
            </a:r>
            <a:r>
              <a:rPr lang="en-US" sz="1800" b="1" dirty="0"/>
              <a:t>2023</a:t>
            </a:r>
            <a:r>
              <a:rPr lang="en-US" sz="1800" dirty="0"/>
              <a:t>): Remote Sensing and Analysis of Tropical Cyclones: Current and Emerging Satellite Sensors. </a:t>
            </a:r>
            <a:r>
              <a:rPr lang="en-US" sz="1800" i="1" dirty="0"/>
              <a:t>TCRR</a:t>
            </a:r>
            <a:r>
              <a:rPr lang="en-US" sz="1800" dirty="0"/>
              <a:t>, Vol 12(4).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94FDEBB2-A8DE-89C2-2356-152A9C626134}"/>
              </a:ext>
            </a:extLst>
          </p:cNvPr>
          <p:cNvSpPr txBox="1">
            <a:spLocks/>
          </p:cNvSpPr>
          <p:nvPr/>
        </p:nvSpPr>
        <p:spPr>
          <a:xfrm>
            <a:off x="0" y="5373226"/>
            <a:ext cx="3135086" cy="46445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871361C0-1F2D-B69A-1434-6504DF49479F}"/>
              </a:ext>
            </a:extLst>
          </p:cNvPr>
          <p:cNvSpPr txBox="1">
            <a:spLocks/>
          </p:cNvSpPr>
          <p:nvPr/>
        </p:nvSpPr>
        <p:spPr>
          <a:xfrm>
            <a:off x="187208" y="5451763"/>
            <a:ext cx="2797152" cy="3626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FF66"/>
                </a:solidFill>
                <a:latin typeface="+mn-lt"/>
              </a:rPr>
              <a:t>Recent Publications</a:t>
            </a:r>
            <a:r>
              <a:rPr lang="en-US" dirty="0">
                <a:solidFill>
                  <a:srgbClr val="FFFF66"/>
                </a:solidFill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505" y="5429250"/>
            <a:ext cx="1076325" cy="14287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37784" y="4345548"/>
            <a:ext cx="157568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spcBef>
                <a:spcPts val="1000"/>
              </a:spcBef>
            </a:pPr>
            <a:r>
              <a:rPr lang="en-US" sz="2400" dirty="0" smtClean="0">
                <a:solidFill>
                  <a:srgbClr val="C00000"/>
                </a:solidFill>
              </a:rPr>
              <a:t>Thank </a:t>
            </a:r>
            <a:r>
              <a:rPr lang="en-US" sz="2400" dirty="0">
                <a:solidFill>
                  <a:srgbClr val="C00000"/>
                </a:solidFill>
              </a:rPr>
              <a:t>you!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27077BA-FFAF-B019-CD07-ABC05C54B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6686"/>
            <a:ext cx="12192000" cy="1584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489690C-1F89-1619-AC2D-F6CD4D758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C3DAB-851F-48E7-95DB-A5E25B047D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91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0177"/>
          </a:xfrm>
        </p:spPr>
        <p:txBody>
          <a:bodyPr/>
          <a:lstStyle/>
          <a:p>
            <a:r>
              <a:rPr lang="en-US" dirty="0"/>
              <a:t>    Extra slides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5509F76-0E71-AED1-7ADB-9F631FC45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C3DAB-851F-48E7-95DB-A5E25B047D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16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531" y="3446977"/>
            <a:ext cx="9049255" cy="35201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441" y="-1"/>
            <a:ext cx="9053345" cy="35225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3633" y="1451728"/>
            <a:ext cx="862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AMSR2</a:t>
            </a:r>
          </a:p>
          <a:p>
            <a:r>
              <a:rPr lang="en-US" dirty="0"/>
              <a:t>Wind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823542" y="1302470"/>
            <a:ext cx="862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AMSR2</a:t>
            </a:r>
          </a:p>
          <a:p>
            <a:r>
              <a:rPr lang="en-US" dirty="0"/>
              <a:t>89 GHZ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823541" y="4245204"/>
            <a:ext cx="862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AMSR2</a:t>
            </a:r>
          </a:p>
          <a:p>
            <a:r>
              <a:rPr lang="en-US" dirty="0"/>
              <a:t>37 GHz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C8E6E5-D52F-EBA0-2A6F-695C8FEA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C3DAB-851F-48E7-95DB-A5E25B047D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961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1AEB5E-7945-4833-8047-18258F372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66"/>
                </a:solidFill>
              </a:rPr>
              <a:t>Statistical Results (2017-2020)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ADE8145-DE24-4C17-BA54-AA9B47B8EE75}"/>
              </a:ext>
            </a:extLst>
          </p:cNvPr>
          <p:cNvGrpSpPr/>
          <p:nvPr/>
        </p:nvGrpSpPr>
        <p:grpSpPr>
          <a:xfrm>
            <a:off x="0" y="994336"/>
            <a:ext cx="12183132" cy="4261288"/>
            <a:chOff x="0" y="0"/>
            <a:chExt cx="12183132" cy="426128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46B806E0-2610-4744-9CE7-0EAD6A652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261282" cy="426128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F35AB85-017A-45C4-83B0-1097062F30A8}"/>
                </a:ext>
              </a:extLst>
            </p:cNvPr>
            <p:cNvSpPr txBox="1"/>
            <p:nvPr/>
          </p:nvSpPr>
          <p:spPr>
            <a:xfrm>
              <a:off x="535709" y="27708"/>
              <a:ext cx="328814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AMSR2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6842869-30C9-4E8A-874F-20CA2ADFA9EA}"/>
                </a:ext>
              </a:extLst>
            </p:cNvPr>
            <p:cNvSpPr txBox="1"/>
            <p:nvPr/>
          </p:nvSpPr>
          <p:spPr>
            <a:xfrm>
              <a:off x="544945" y="535556"/>
              <a:ext cx="1200728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Bias = -0.24 m/s</a:t>
              </a:r>
            </a:p>
            <a:p>
              <a:r>
                <a:rPr lang="en-US" sz="1200" b="1" dirty="0"/>
                <a:t>Std = 3.86 m/s</a:t>
              </a:r>
            </a:p>
            <a:p>
              <a:r>
                <a:rPr lang="en-US" sz="1200" b="1" dirty="0"/>
                <a:t>CC = 0.85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4F8D6DBF-F074-45BE-8E88-6804810E38E9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0571" y="184"/>
              <a:ext cx="4261104" cy="426110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077B304-1AA3-45C1-A284-083FCE6FAEF4}"/>
                </a:ext>
              </a:extLst>
            </p:cNvPr>
            <p:cNvSpPr txBox="1"/>
            <p:nvPr/>
          </p:nvSpPr>
          <p:spPr>
            <a:xfrm>
              <a:off x="4496634" y="27708"/>
              <a:ext cx="328814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SMAP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F6BD2CAA-3CEB-48E9-ADA5-E3E943EC2E41}"/>
                </a:ext>
              </a:extLst>
            </p:cNvPr>
            <p:cNvSpPr txBox="1"/>
            <p:nvPr/>
          </p:nvSpPr>
          <p:spPr>
            <a:xfrm>
              <a:off x="4515106" y="535569"/>
              <a:ext cx="1200728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Bias = -0.79 m/s</a:t>
              </a:r>
            </a:p>
            <a:p>
              <a:r>
                <a:rPr lang="en-US" sz="1200" b="1" dirty="0"/>
                <a:t>Std = 3.88 m/s</a:t>
              </a:r>
            </a:p>
            <a:p>
              <a:r>
                <a:rPr lang="en-US" sz="1200" b="1" dirty="0"/>
                <a:t>CC = 0.87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E983797E-70A4-4A93-B596-54FD2CC8E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1850" y="0"/>
              <a:ext cx="4261282" cy="426128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7A50B7E9-D07C-4C55-B0F9-D74E5D5E9159}"/>
                </a:ext>
              </a:extLst>
            </p:cNvPr>
            <p:cNvSpPr txBox="1"/>
            <p:nvPr/>
          </p:nvSpPr>
          <p:spPr>
            <a:xfrm>
              <a:off x="8448323" y="27708"/>
              <a:ext cx="328814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/>
                <a:t>WindSat</a:t>
              </a:r>
              <a:endParaRPr lang="en-US" sz="2400" b="1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89DB9031-9BE9-4527-AE39-E2D0646C516C}"/>
                </a:ext>
              </a:extLst>
            </p:cNvPr>
            <p:cNvSpPr txBox="1"/>
            <p:nvPr/>
          </p:nvSpPr>
          <p:spPr>
            <a:xfrm>
              <a:off x="8476031" y="535262"/>
              <a:ext cx="1200728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Bias = -0.43 m/s</a:t>
              </a:r>
            </a:p>
            <a:p>
              <a:r>
                <a:rPr lang="en-US" sz="1200" b="1" dirty="0"/>
                <a:t>Std = 3.61 m/s</a:t>
              </a:r>
            </a:p>
            <a:p>
              <a:r>
                <a:rPr lang="en-US" sz="1200" b="1" dirty="0"/>
                <a:t>CC = 0.87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2829FDA-C266-47EC-99E7-44D213C3A395}"/>
              </a:ext>
            </a:extLst>
          </p:cNvPr>
          <p:cNvSpPr txBox="1"/>
          <p:nvPr/>
        </p:nvSpPr>
        <p:spPr>
          <a:xfrm>
            <a:off x="2309519" y="5526017"/>
            <a:ext cx="7543207" cy="11079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dirty="0"/>
              <a:t>Good agreement between HWRF and the satellites in terms of bias, standard deviation, and correlation coefficient for winds between 10-60 m/s for 19 storms analyzed between 2017-2020.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xmlns="" id="{B65FE83D-CC2B-4A19-9B56-182DC2281457}"/>
              </a:ext>
            </a:extLst>
          </p:cNvPr>
          <p:cNvSpPr txBox="1">
            <a:spLocks/>
          </p:cNvSpPr>
          <p:nvPr/>
        </p:nvSpPr>
        <p:spPr>
          <a:xfrm>
            <a:off x="9276590" y="64514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7C3DAB-851F-48E7-95DB-A5E25B047D3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21" name="Picture 20" descr="NASA_Logo">
            <a:extLst>
              <a:ext uri="{FF2B5EF4-FFF2-40B4-BE49-F238E27FC236}">
                <a16:creationId xmlns:a16="http://schemas.microsoft.com/office/drawing/2014/main" xmlns="" id="{5A08DD47-FDA1-4EB5-BDD9-35DB9796C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109" y="54102"/>
            <a:ext cx="827088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AB33153-F33E-489A-A64A-1BDE01F998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170" y="41424"/>
            <a:ext cx="1880620" cy="65227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B031DD2-A03C-3749-CAE3-0CFC61A72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C3DAB-851F-48E7-95DB-A5E25B047D3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04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0A397B6-DE6B-DA8D-FD7A-A4CC7EC145F1}"/>
              </a:ext>
            </a:extLst>
          </p:cNvPr>
          <p:cNvSpPr txBox="1"/>
          <p:nvPr/>
        </p:nvSpPr>
        <p:spPr>
          <a:xfrm>
            <a:off x="161719" y="3495022"/>
            <a:ext cx="1188914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</a:rPr>
              <a:t>10-minute sustained winds</a:t>
            </a:r>
            <a:r>
              <a:rPr lang="en-US" dirty="0">
                <a:solidFill>
                  <a:srgbClr val="222222"/>
                </a:solidFill>
              </a:rPr>
              <a:t>, 40 km</a:t>
            </a:r>
            <a:r>
              <a:rPr lang="en-US" dirty="0"/>
              <a:t>; large swaths, can see full storm</a:t>
            </a:r>
            <a:endParaRPr lang="en-US" b="0" i="0" dirty="0">
              <a:solidFill>
                <a:srgbClr val="222222"/>
              </a:soli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85C4E34-FF43-04F7-C50B-E6D8BBC84552}"/>
              </a:ext>
            </a:extLst>
          </p:cNvPr>
          <p:cNvSpPr txBox="1"/>
          <p:nvPr/>
        </p:nvSpPr>
        <p:spPr>
          <a:xfrm>
            <a:off x="144531" y="4408529"/>
            <a:ext cx="11868561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Remote locations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Consistency over time: Monitoring storm intensity evolution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Identify Rapid Intensification (RI)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Determining the radii, and monitor their evolution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426DE7F-253C-B9F1-64FA-B7DBEC9FF339}"/>
              </a:ext>
            </a:extLst>
          </p:cNvPr>
          <p:cNvSpPr txBox="1"/>
          <p:nvPr/>
        </p:nvSpPr>
        <p:spPr>
          <a:xfrm>
            <a:off x="161719" y="3114825"/>
            <a:ext cx="5533353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222222"/>
                </a:solidFill>
              </a:rPr>
              <a:t>Temporal/Spatial scales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F9DC095-F959-D94A-D224-99BD399388EB}"/>
              </a:ext>
            </a:extLst>
          </p:cNvPr>
          <p:cNvSpPr txBox="1"/>
          <p:nvPr/>
        </p:nvSpPr>
        <p:spPr>
          <a:xfrm>
            <a:off x="144531" y="4036336"/>
            <a:ext cx="5550541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Best use of radiometer extreme winds 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727DC1D-3A79-A979-6B70-8E770A7AF598}"/>
              </a:ext>
            </a:extLst>
          </p:cNvPr>
          <p:cNvSpPr txBox="1"/>
          <p:nvPr/>
        </p:nvSpPr>
        <p:spPr>
          <a:xfrm>
            <a:off x="161719" y="6076709"/>
            <a:ext cx="1186856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sng" dirty="0">
                <a:solidFill>
                  <a:srgbClr val="222222"/>
                </a:solidFill>
                <a:effectLst/>
              </a:rPr>
              <a:t>Low resolution</a:t>
            </a:r>
            <a:r>
              <a:rPr lang="en-US" b="0" i="0" dirty="0">
                <a:solidFill>
                  <a:srgbClr val="222222"/>
                </a:solidFill>
                <a:effectLst/>
              </a:rPr>
              <a:t>: cannot see real small-scale peak intensity (1-min) or detect Radius of Maximum Wind (RMW)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</a:rPr>
              <a:t>Residual </a:t>
            </a:r>
            <a:r>
              <a:rPr lang="en-US" u="sng" dirty="0">
                <a:solidFill>
                  <a:srgbClr val="222222"/>
                </a:solidFill>
              </a:rPr>
              <a:t>rain contamination in AMSR2 TC-winds </a:t>
            </a:r>
            <a:r>
              <a:rPr lang="en-US" dirty="0">
                <a:solidFill>
                  <a:srgbClr val="222222"/>
                </a:solidFill>
              </a:rPr>
              <a:t>(addressed in next slides).</a:t>
            </a:r>
            <a:endParaRPr lang="en-US" b="0" i="0" dirty="0">
              <a:solidFill>
                <a:srgbClr val="222222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9D4E551-3055-D006-5227-4C1634A4CB8D}"/>
              </a:ext>
            </a:extLst>
          </p:cNvPr>
          <p:cNvSpPr txBox="1"/>
          <p:nvPr/>
        </p:nvSpPr>
        <p:spPr>
          <a:xfrm>
            <a:off x="161719" y="5707812"/>
            <a:ext cx="5533353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Disadvantages of radiometer winds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228EE742-7C55-82D5-8522-8E62EA4BE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190" y="-3741"/>
            <a:ext cx="12209189" cy="812836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TC Radiometer Winds: Features and Best Use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4530" y="981077"/>
            <a:ext cx="11971270" cy="193899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TC-winds: Gridded </a:t>
            </a:r>
            <a:r>
              <a:rPr lang="en-US" sz="2400" b="1" dirty="0" err="1"/>
              <a:t>Asc</a:t>
            </a:r>
            <a:r>
              <a:rPr lang="en-US" sz="2400" b="1" dirty="0"/>
              <a:t>/</a:t>
            </a:r>
            <a:r>
              <a:rPr lang="en-US" sz="2400" b="1" dirty="0" err="1"/>
              <a:t>Desc</a:t>
            </a:r>
            <a:r>
              <a:rPr lang="en-US" sz="2400" b="1" dirty="0"/>
              <a:t> maps (0.25</a:t>
            </a:r>
            <a:r>
              <a:rPr lang="en-US" sz="2400" b="1" baseline="30000" dirty="0"/>
              <a:t>o</a:t>
            </a:r>
            <a:r>
              <a:rPr lang="en-US" sz="2400" b="1" dirty="0"/>
              <a:t>) and fixes (radii, intensity) in NRT    </a:t>
            </a:r>
          </a:p>
          <a:p>
            <a:pPr algn="ctr"/>
            <a:r>
              <a:rPr lang="en-US" sz="2400" dirty="0"/>
              <a:t>  </a:t>
            </a:r>
            <a:r>
              <a:rPr lang="en-US" dirty="0">
                <a:hlinkClick r:id="rId2"/>
              </a:rPr>
              <a:t>https://www.remss.com/tropical-cyclones/tc-winds/</a:t>
            </a:r>
            <a:endParaRPr lang="en-US" dirty="0"/>
          </a:p>
          <a:p>
            <a:pPr algn="ctr"/>
            <a:r>
              <a:rPr lang="en-US" dirty="0"/>
              <a:t>     </a:t>
            </a:r>
          </a:p>
          <a:p>
            <a:r>
              <a:rPr lang="en-US" b="1" u="sng" dirty="0">
                <a:solidFill>
                  <a:srgbClr val="C00000"/>
                </a:solidFill>
              </a:rPr>
              <a:t>SMAP</a:t>
            </a:r>
            <a:r>
              <a:rPr lang="en-US" b="1" dirty="0">
                <a:solidFill>
                  <a:srgbClr val="C00000"/>
                </a:solidFill>
              </a:rPr>
              <a:t> (6 pm/am; 2015-present)</a:t>
            </a:r>
            <a:r>
              <a:rPr lang="en-US" dirty="0"/>
              <a:t>: L-band (1.4 GHz); sensitive to high winds 10-70 m/s, no rain impact </a:t>
            </a:r>
            <a:r>
              <a:rPr lang="en-US" sz="1600" dirty="0"/>
              <a:t>(Meissner et al, </a:t>
            </a:r>
            <a:r>
              <a:rPr lang="en-US" sz="1600" i="1" dirty="0"/>
              <a:t>BAMS</a:t>
            </a:r>
            <a:r>
              <a:rPr lang="en-US" sz="1600" dirty="0"/>
              <a:t> 2017)</a:t>
            </a:r>
            <a:endParaRPr lang="en-US" dirty="0"/>
          </a:p>
          <a:p>
            <a:r>
              <a:rPr lang="en-US" b="1" u="sng" dirty="0">
                <a:solidFill>
                  <a:srgbClr val="C00000"/>
                </a:solidFill>
              </a:rPr>
              <a:t>AMSR2</a:t>
            </a:r>
            <a:r>
              <a:rPr lang="en-US" b="1" dirty="0">
                <a:solidFill>
                  <a:srgbClr val="C00000"/>
                </a:solidFill>
              </a:rPr>
              <a:t> (1:30 am/pm; 2012-present )</a:t>
            </a:r>
            <a:r>
              <a:rPr lang="en-US" dirty="0"/>
              <a:t>: 6-89 GHz, current TC-trained algorithm uses C/X-band (6/10 GHz; </a:t>
            </a:r>
            <a:r>
              <a:rPr lang="en-US" sz="1600" dirty="0"/>
              <a:t>Meissner et al, 2021</a:t>
            </a:r>
            <a:r>
              <a:rPr lang="en-US" dirty="0"/>
              <a:t>)</a:t>
            </a:r>
          </a:p>
          <a:p>
            <a:r>
              <a:rPr lang="en-US" b="1" dirty="0">
                <a:solidFill>
                  <a:srgbClr val="0070C0"/>
                </a:solidFill>
              </a:rPr>
              <a:t>Archived</a:t>
            </a:r>
            <a:r>
              <a:rPr lang="en-US" dirty="0"/>
              <a:t>: WindSat (2003-2020); AMSR-E (2002-2011)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27077BA-FFAF-B019-CD07-ABC05C54B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6686"/>
            <a:ext cx="12192000" cy="158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662F5A0-D7D0-A5BE-590E-84E97CB54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C3DAB-851F-48E7-95DB-A5E25B047D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571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1723" y="1496333"/>
            <a:ext cx="12192000" cy="5225142"/>
            <a:chOff x="-11723" y="1496333"/>
            <a:chExt cx="12192000" cy="522514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723" y="1496333"/>
              <a:ext cx="12192000" cy="5225142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H="1">
              <a:off x="5828044" y="2778722"/>
              <a:ext cx="512466" cy="834013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340510" y="2431349"/>
              <a:ext cx="15373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Sample biased case in slides 4, 14</a:t>
              </a:r>
            </a:p>
          </p:txBody>
        </p:sp>
        <p:cxnSp>
          <p:nvCxnSpPr>
            <p:cNvPr id="9" name="Straight Arrow Connector 8"/>
            <p:cNvCxnSpPr>
              <a:stCxn id="10" idx="3"/>
            </p:cNvCxnSpPr>
            <p:nvPr/>
          </p:nvCxnSpPr>
          <p:spPr>
            <a:xfrm>
              <a:off x="4783016" y="3955016"/>
              <a:ext cx="874206" cy="255596"/>
            </a:xfrm>
            <a:prstGeom prst="straightConnector1">
              <a:avLst/>
            </a:prstGeom>
            <a:ln>
              <a:solidFill>
                <a:srgbClr val="99FF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896025" y="3801127"/>
              <a:ext cx="18869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</a:rPr>
                <a:t>Room for improvement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27077BA-FFAF-B019-CD07-ABC05C54B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6686"/>
            <a:ext cx="12192000" cy="1584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5A0A9F26-41EE-A050-FA64-BBAE3366C519}"/>
              </a:ext>
            </a:extLst>
          </p:cNvPr>
          <p:cNvSpPr txBox="1">
            <a:spLocks/>
          </p:cNvSpPr>
          <p:nvPr/>
        </p:nvSpPr>
        <p:spPr>
          <a:xfrm>
            <a:off x="0" y="832"/>
            <a:ext cx="12192000" cy="7358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rgbClr val="99FFCC"/>
                </a:solidFill>
              </a:rPr>
              <a:t> </a:t>
            </a:r>
            <a:r>
              <a:rPr lang="en-US" sz="4000" b="1">
                <a:solidFill>
                  <a:srgbClr val="00CC99"/>
                </a:solidFill>
              </a:rPr>
              <a:t>New algorithm (6-89GHz) </a:t>
            </a:r>
            <a:r>
              <a:rPr lang="en-US" sz="4000" b="1">
                <a:solidFill>
                  <a:srgbClr val="0070C0"/>
                </a:solidFill>
              </a:rPr>
              <a:t>vs </a:t>
            </a:r>
            <a:r>
              <a:rPr lang="en-US" sz="4000" b="1">
                <a:solidFill>
                  <a:srgbClr val="00B0F0"/>
                </a:solidFill>
              </a:rPr>
              <a:t>Old (6-10GHz): </a:t>
            </a:r>
            <a:r>
              <a:rPr lang="en-US" sz="4000" b="1" u="sng">
                <a:solidFill>
                  <a:srgbClr val="0070C0"/>
                </a:solidFill>
              </a:rPr>
              <a:t>PAULETTE</a:t>
            </a:r>
            <a:endParaRPr lang="en-US" sz="4000" b="1" u="sng" dirty="0">
              <a:solidFill>
                <a:srgbClr val="0070C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507D106-4C1F-03FD-621C-EB6040F3B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C3DAB-851F-48E7-95DB-A5E25B047D3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954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5A0A9F26-41EE-A050-FA64-BBAE3366C519}"/>
              </a:ext>
            </a:extLst>
          </p:cNvPr>
          <p:cNvSpPr txBox="1">
            <a:spLocks/>
          </p:cNvSpPr>
          <p:nvPr/>
        </p:nvSpPr>
        <p:spPr>
          <a:xfrm>
            <a:off x="0" y="832"/>
            <a:ext cx="12192000" cy="7073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0070C0"/>
                </a:solidFill>
              </a:rPr>
              <a:t>PAULETTE (AL17, 2020)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973" y="1270990"/>
            <a:ext cx="19453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was one of the worst case of bias with very cold 89GHz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973" y="4388760"/>
            <a:ext cx="1945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Improved but still strongly biased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6334" y="2525781"/>
            <a:ext cx="1331647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AMSR2</a:t>
            </a:r>
            <a:r>
              <a:rPr lang="en-US" sz="1400" dirty="0"/>
              <a:t>: </a:t>
            </a:r>
            <a:r>
              <a:rPr lang="en-US" sz="1400" b="1" dirty="0">
                <a:solidFill>
                  <a:srgbClr val="C00000"/>
                </a:solidFill>
              </a:rPr>
              <a:t>52 m/s</a:t>
            </a:r>
          </a:p>
          <a:p>
            <a:r>
              <a:rPr lang="en-US" sz="1400" b="1" dirty="0"/>
              <a:t>HWRF  </a:t>
            </a:r>
            <a:r>
              <a:rPr lang="en-US" sz="1400" dirty="0"/>
              <a:t>: </a:t>
            </a:r>
            <a:r>
              <a:rPr lang="en-US" sz="1400" b="1" dirty="0"/>
              <a:t>23 m/s</a:t>
            </a:r>
          </a:p>
          <a:p>
            <a:r>
              <a:rPr lang="en-US" sz="1400" b="1" dirty="0"/>
              <a:t>BT         </a:t>
            </a:r>
            <a:r>
              <a:rPr lang="en-US" sz="1400" dirty="0"/>
              <a:t>: </a:t>
            </a:r>
            <a:r>
              <a:rPr lang="en-US" sz="1400" b="1" dirty="0"/>
              <a:t>22 m/s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2457" y="5301396"/>
            <a:ext cx="1329210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AMSR2</a:t>
            </a:r>
            <a:r>
              <a:rPr lang="en-US" sz="1400" dirty="0"/>
              <a:t>: </a:t>
            </a:r>
            <a:r>
              <a:rPr lang="en-US" sz="1400" b="1" dirty="0">
                <a:solidFill>
                  <a:srgbClr val="C00000"/>
                </a:solidFill>
              </a:rPr>
              <a:t>41 m/s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9"/>
          <a:stretch/>
        </p:blipFill>
        <p:spPr>
          <a:xfrm>
            <a:off x="2053771" y="3730752"/>
            <a:ext cx="8747613" cy="300576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053771" y="719601"/>
            <a:ext cx="8747613" cy="2755119"/>
            <a:chOff x="2053771" y="719601"/>
            <a:chExt cx="8747613" cy="275511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35"/>
            <a:stretch/>
          </p:blipFill>
          <p:spPr>
            <a:xfrm>
              <a:off x="2053771" y="719601"/>
              <a:ext cx="8747613" cy="2755119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 rot="5400000">
              <a:off x="9286531" y="1948608"/>
              <a:ext cx="713433" cy="422797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27077BA-FFAF-B019-CD07-ABC05C54B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6686"/>
            <a:ext cx="12192000" cy="158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C85CF1C3-10C8-69A9-8037-000C3FDE4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C3DAB-851F-48E7-95DB-A5E25B047D3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983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27077BA-FFAF-B019-CD07-ABC05C54B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6686"/>
            <a:ext cx="12192000" cy="1584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5A0A9F26-41EE-A050-FA64-BBAE3366C519}"/>
              </a:ext>
            </a:extLst>
          </p:cNvPr>
          <p:cNvSpPr txBox="1">
            <a:spLocks/>
          </p:cNvSpPr>
          <p:nvPr/>
        </p:nvSpPr>
        <p:spPr>
          <a:xfrm>
            <a:off x="0" y="832"/>
            <a:ext cx="12192000" cy="7358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99FFCC"/>
                </a:solidFill>
              </a:rPr>
              <a:t> </a:t>
            </a:r>
            <a:r>
              <a:rPr lang="en-US" sz="4000" b="1" dirty="0">
                <a:solidFill>
                  <a:srgbClr val="00CC99"/>
                </a:solidFill>
              </a:rPr>
              <a:t>New algorithm (6-89GHz) </a:t>
            </a:r>
            <a:r>
              <a:rPr lang="en-US" sz="4000" b="1" dirty="0">
                <a:solidFill>
                  <a:srgbClr val="0070C0"/>
                </a:solidFill>
              </a:rPr>
              <a:t>vs </a:t>
            </a:r>
            <a:r>
              <a:rPr lang="en-US" sz="4000" b="1" dirty="0">
                <a:solidFill>
                  <a:srgbClr val="00B0F0"/>
                </a:solidFill>
              </a:rPr>
              <a:t>Old (6-10GHz): </a:t>
            </a:r>
            <a:r>
              <a:rPr lang="en-US" sz="4000" b="1" u="sng" dirty="0">
                <a:solidFill>
                  <a:srgbClr val="0070C0"/>
                </a:solidFill>
              </a:rPr>
              <a:t>SAM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3426997-3D79-62E2-FFBD-E4F783A859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1" y="1701989"/>
            <a:ext cx="10667118" cy="457162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AB96175D-9255-7490-B792-394FEF595F7A}"/>
              </a:ext>
            </a:extLst>
          </p:cNvPr>
          <p:cNvCxnSpPr/>
          <p:nvPr/>
        </p:nvCxnSpPr>
        <p:spPr>
          <a:xfrm flipH="1">
            <a:off x="8265160" y="2545080"/>
            <a:ext cx="279400" cy="685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C8C366F-0F13-85BC-32B4-E568D804FF0B}"/>
              </a:ext>
            </a:extLst>
          </p:cNvPr>
          <p:cNvSpPr txBox="1"/>
          <p:nvPr/>
        </p:nvSpPr>
        <p:spPr>
          <a:xfrm>
            <a:off x="8580120" y="2252692"/>
            <a:ext cx="15409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AMSR2 pass</a:t>
            </a:r>
          </a:p>
          <a:p>
            <a:r>
              <a:rPr lang="en-US" sz="1600" dirty="0">
                <a:solidFill>
                  <a:srgbClr val="0070C0"/>
                </a:solidFill>
              </a:rPr>
              <a:t>Compared to SD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0F29844F-864C-4044-FE40-BDAC31A5B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C3DAB-851F-48E7-95DB-A5E25B047D3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840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27077BA-FFAF-B019-CD07-ABC05C54B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6686"/>
            <a:ext cx="12192000" cy="1584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5A0A9F26-41EE-A050-FA64-BBAE3366C519}"/>
              </a:ext>
            </a:extLst>
          </p:cNvPr>
          <p:cNvSpPr txBox="1">
            <a:spLocks/>
          </p:cNvSpPr>
          <p:nvPr/>
        </p:nvSpPr>
        <p:spPr>
          <a:xfrm>
            <a:off x="0" y="832"/>
            <a:ext cx="12192000" cy="7358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99FFCC"/>
                </a:solidFill>
              </a:rPr>
              <a:t> </a:t>
            </a:r>
            <a:r>
              <a:rPr lang="en-US" sz="4000" b="1" dirty="0">
                <a:solidFill>
                  <a:srgbClr val="0070C0"/>
                </a:solidFill>
              </a:rPr>
              <a:t>64 kt Radii Timeseries: </a:t>
            </a:r>
            <a:r>
              <a:rPr lang="en-US" sz="4000" b="1" u="sng" dirty="0">
                <a:solidFill>
                  <a:srgbClr val="0070C0"/>
                </a:solidFill>
              </a:rPr>
              <a:t>MAWAR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90975" y="2858102"/>
            <a:ext cx="651589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64 kt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59CAF7F-644B-3418-BAB7-591E885E20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973217"/>
            <a:ext cx="8813359" cy="377715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ABE9C90-0090-2E24-93A8-78BC5C7F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C3DAB-851F-48E7-95DB-A5E25B047D3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597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accent3">
                <a:lumMod val="5000"/>
                <a:lumOff val="95000"/>
                <a:alpha val="10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228EE742-7C55-82D5-8522-8E62EA4BE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18" y="35161"/>
            <a:ext cx="11985121" cy="812836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+mn-lt"/>
              </a:rPr>
              <a:t>TC archive for post-storm analyses: How often does it happen?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815886"/>
            <a:ext cx="12182345" cy="6140199"/>
            <a:chOff x="9654" y="717800"/>
            <a:chExt cx="12182345" cy="6140199"/>
          </a:xfrm>
        </p:grpSpPr>
        <p:sp>
          <p:nvSpPr>
            <p:cNvPr id="5" name="Rectangle 4"/>
            <p:cNvSpPr/>
            <p:nvPr/>
          </p:nvSpPr>
          <p:spPr>
            <a:xfrm>
              <a:off x="9654" y="717800"/>
              <a:ext cx="12182345" cy="61401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23267" y="809058"/>
              <a:ext cx="4090332" cy="175299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41639" y="853815"/>
              <a:ext cx="4023709" cy="172415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0558" y="2573560"/>
              <a:ext cx="4023709" cy="172415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375" y="2604638"/>
              <a:ext cx="4090332" cy="175299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37034" y="2589477"/>
              <a:ext cx="4090332" cy="175299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226" y="4603351"/>
              <a:ext cx="4090332" cy="175299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15297" y="4614854"/>
              <a:ext cx="4023709" cy="172415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03657" y="4659611"/>
              <a:ext cx="4023709" cy="172617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135" y="789511"/>
              <a:ext cx="4068651" cy="1743417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27077BA-FFAF-B019-CD07-ABC05C54BF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736686"/>
            <a:ext cx="12192000" cy="158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B5BBD953-3486-33D8-7A8B-562600F36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C3DAB-851F-48E7-95DB-A5E25B047D3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525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5A0A9F26-41EE-A050-FA64-BBAE3366C519}"/>
              </a:ext>
            </a:extLst>
          </p:cNvPr>
          <p:cNvSpPr txBox="1">
            <a:spLocks/>
          </p:cNvSpPr>
          <p:nvPr/>
        </p:nvSpPr>
        <p:spPr>
          <a:xfrm>
            <a:off x="0" y="832"/>
            <a:ext cx="12192000" cy="7073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0070C0"/>
                </a:solidFill>
              </a:rPr>
              <a:t>JUDY (SH15)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646" y="1167437"/>
            <a:ext cx="1945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Large bias in the core and rain band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6541" y="4434630"/>
            <a:ext cx="1945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Rainband</a:t>
            </a:r>
            <a:r>
              <a:rPr lang="en-US" dirty="0"/>
              <a:t> bias reduced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7766" y="1832757"/>
            <a:ext cx="1331647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AMSR2</a:t>
            </a:r>
            <a:r>
              <a:rPr lang="en-US" sz="1400" dirty="0"/>
              <a:t>: </a:t>
            </a:r>
            <a:r>
              <a:rPr lang="en-US" sz="1400" b="1" dirty="0">
                <a:solidFill>
                  <a:srgbClr val="C00000"/>
                </a:solidFill>
              </a:rPr>
              <a:t>43 m/s</a:t>
            </a:r>
          </a:p>
          <a:p>
            <a:r>
              <a:rPr lang="en-US" sz="1400" b="1" dirty="0"/>
              <a:t>HWRF  </a:t>
            </a:r>
            <a:r>
              <a:rPr lang="en-US" sz="1400" dirty="0"/>
              <a:t>: </a:t>
            </a:r>
            <a:r>
              <a:rPr lang="en-US" sz="1400" b="1" dirty="0"/>
              <a:t>29 m/s</a:t>
            </a:r>
          </a:p>
          <a:p>
            <a:r>
              <a:rPr lang="en-US" sz="1400" b="1" dirty="0"/>
              <a:t>BT         </a:t>
            </a:r>
            <a:r>
              <a:rPr lang="en-US" sz="1400" dirty="0"/>
              <a:t>: </a:t>
            </a:r>
            <a:r>
              <a:rPr lang="en-US" sz="1400" b="1" dirty="0"/>
              <a:t>36 m/s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5765" y="5733814"/>
            <a:ext cx="1329210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AMSR2</a:t>
            </a:r>
            <a:r>
              <a:rPr lang="en-US" sz="1400" dirty="0"/>
              <a:t>: </a:t>
            </a:r>
            <a:r>
              <a:rPr lang="en-US" sz="1400" b="1" dirty="0">
                <a:solidFill>
                  <a:srgbClr val="C00000"/>
                </a:solidFill>
              </a:rPr>
              <a:t>37 m/s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3"/>
          <a:stretch/>
        </p:blipFill>
        <p:spPr>
          <a:xfrm>
            <a:off x="2229657" y="3785616"/>
            <a:ext cx="8747613" cy="299677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229657" y="708212"/>
            <a:ext cx="8779001" cy="2868706"/>
            <a:chOff x="2229657" y="708212"/>
            <a:chExt cx="8779001" cy="286870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953"/>
            <a:stretch/>
          </p:blipFill>
          <p:spPr>
            <a:xfrm>
              <a:off x="2229657" y="708212"/>
              <a:ext cx="8779001" cy="2868706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 rot="7223468">
              <a:off x="3391850" y="1117143"/>
              <a:ext cx="532559" cy="1056821"/>
            </a:xfrm>
            <a:prstGeom prst="ellipse">
              <a:avLst/>
            </a:prstGeom>
            <a:noFill/>
            <a:ln w="19050">
              <a:solidFill>
                <a:schemeClr val="bg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27077BA-FFAF-B019-CD07-ABC05C54B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6686"/>
            <a:ext cx="12192000" cy="158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6DC369E-7684-5EAE-D53B-37BC6C04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C3DAB-851F-48E7-95DB-A5E25B047D3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8906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5A0A9F26-41EE-A050-FA64-BBAE3366C519}"/>
              </a:ext>
            </a:extLst>
          </p:cNvPr>
          <p:cNvSpPr txBox="1">
            <a:spLocks/>
          </p:cNvSpPr>
          <p:nvPr/>
        </p:nvSpPr>
        <p:spPr>
          <a:xfrm>
            <a:off x="0" y="832"/>
            <a:ext cx="12192000" cy="7073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0070C0"/>
                </a:solidFill>
              </a:rPr>
              <a:t>MAWAR (WP02)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540" y="1145280"/>
            <a:ext cx="19453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Very large bias in cold 89GHZ core (early stage)</a:t>
            </a:r>
            <a:r>
              <a:rPr lang="en-US" sz="1600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3079" y="4455011"/>
            <a:ext cx="1945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Improved but still some bias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4"/>
          <a:stretch/>
        </p:blipFill>
        <p:spPr>
          <a:xfrm>
            <a:off x="2178421" y="3922776"/>
            <a:ext cx="8779001" cy="29352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2457" y="2236688"/>
            <a:ext cx="1331647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AMSR2</a:t>
            </a:r>
            <a:r>
              <a:rPr lang="en-US" sz="1400" dirty="0"/>
              <a:t>: </a:t>
            </a:r>
            <a:r>
              <a:rPr lang="en-US" sz="1400" b="1" dirty="0">
                <a:solidFill>
                  <a:srgbClr val="C00000"/>
                </a:solidFill>
              </a:rPr>
              <a:t>62 m/s</a:t>
            </a:r>
          </a:p>
          <a:p>
            <a:r>
              <a:rPr lang="en-US" sz="1400" b="1" dirty="0"/>
              <a:t>HWRF  </a:t>
            </a:r>
            <a:r>
              <a:rPr lang="en-US" sz="1400" dirty="0"/>
              <a:t>: </a:t>
            </a:r>
            <a:r>
              <a:rPr lang="en-US" sz="1400" b="1" dirty="0"/>
              <a:t>21 m/s</a:t>
            </a:r>
          </a:p>
          <a:p>
            <a:r>
              <a:rPr lang="en-US" sz="1400" b="1" dirty="0"/>
              <a:t>BT         </a:t>
            </a:r>
            <a:r>
              <a:rPr lang="en-US" sz="1400" dirty="0"/>
              <a:t>: </a:t>
            </a:r>
            <a:r>
              <a:rPr lang="en-US" sz="1400" b="1" dirty="0"/>
              <a:t>28 m/s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2457" y="5301396"/>
            <a:ext cx="1329210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AMSR2</a:t>
            </a:r>
            <a:r>
              <a:rPr lang="en-US" sz="1400" dirty="0"/>
              <a:t>: </a:t>
            </a:r>
            <a:r>
              <a:rPr lang="en-US" sz="1400" b="1" dirty="0">
                <a:solidFill>
                  <a:srgbClr val="C00000"/>
                </a:solidFill>
              </a:rPr>
              <a:t>36 m/s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209809" y="708212"/>
            <a:ext cx="8747613" cy="2711644"/>
            <a:chOff x="2209809" y="708212"/>
            <a:chExt cx="8747613" cy="271164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312"/>
            <a:stretch/>
          </p:blipFill>
          <p:spPr>
            <a:xfrm>
              <a:off x="2209809" y="708212"/>
              <a:ext cx="8747613" cy="2711644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 rot="5400000">
              <a:off x="9460059" y="2122136"/>
              <a:ext cx="366376" cy="422797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27077BA-FFAF-B019-CD07-ABC05C54B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6686"/>
            <a:ext cx="12192000" cy="158400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="" id="{D2D7A5C8-F0F6-8FC3-EF0A-DE24C194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C3DAB-851F-48E7-95DB-A5E25B047D3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059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8965" y="932657"/>
            <a:ext cx="24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This MAWAR case is interesting because is one of the few cases where the new algorithm increases the winds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5A0A9F26-41EE-A050-FA64-BBAE3366C519}"/>
              </a:ext>
            </a:extLst>
          </p:cNvPr>
          <p:cNvSpPr txBox="1">
            <a:spLocks/>
          </p:cNvSpPr>
          <p:nvPr/>
        </p:nvSpPr>
        <p:spPr>
          <a:xfrm>
            <a:off x="0" y="832"/>
            <a:ext cx="12192000" cy="7073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0070C0"/>
                </a:solidFill>
              </a:rPr>
              <a:t>MAWAR (WP02)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4175" y="3133078"/>
            <a:ext cx="1331647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AMSR2</a:t>
            </a:r>
            <a:r>
              <a:rPr lang="en-US" sz="1400" dirty="0"/>
              <a:t>: </a:t>
            </a:r>
            <a:r>
              <a:rPr lang="en-US" sz="1400" b="1" dirty="0">
                <a:solidFill>
                  <a:srgbClr val="C00000"/>
                </a:solidFill>
              </a:rPr>
              <a:t>32 m/s</a:t>
            </a:r>
          </a:p>
          <a:p>
            <a:r>
              <a:rPr lang="en-US" sz="1400" b="1" dirty="0"/>
              <a:t>HWRF  </a:t>
            </a:r>
            <a:r>
              <a:rPr lang="en-US" sz="1400" dirty="0"/>
              <a:t>: </a:t>
            </a:r>
            <a:r>
              <a:rPr lang="en-US" sz="1400" b="1" dirty="0"/>
              <a:t>38 m/s</a:t>
            </a:r>
          </a:p>
          <a:p>
            <a:r>
              <a:rPr lang="en-US" sz="1400" b="1" dirty="0"/>
              <a:t>BT         </a:t>
            </a:r>
            <a:r>
              <a:rPr lang="en-US" sz="1400" dirty="0"/>
              <a:t>: </a:t>
            </a:r>
            <a:r>
              <a:rPr lang="en-US" sz="1400" b="1" dirty="0"/>
              <a:t>38 m/s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6612" y="5855394"/>
            <a:ext cx="1329210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AMSR2</a:t>
            </a:r>
            <a:r>
              <a:rPr lang="en-US" sz="1400" dirty="0"/>
              <a:t>: </a:t>
            </a:r>
            <a:r>
              <a:rPr lang="en-US" sz="1400" b="1" dirty="0">
                <a:solidFill>
                  <a:srgbClr val="C00000"/>
                </a:solidFill>
              </a:rPr>
              <a:t>36 m/s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95"/>
          <a:stretch/>
        </p:blipFill>
        <p:spPr>
          <a:xfrm>
            <a:off x="2748229" y="824754"/>
            <a:ext cx="8747613" cy="2787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5"/>
          <a:stretch/>
        </p:blipFill>
        <p:spPr>
          <a:xfrm>
            <a:off x="2716841" y="3785616"/>
            <a:ext cx="8747613" cy="298958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4417" y="4369589"/>
            <a:ext cx="23155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The new wind field looks more similar to HWRF. Note that this storm was NOT used for training the new algorithm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27077BA-FFAF-B019-CD07-ABC05C54B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6686"/>
            <a:ext cx="12192000" cy="158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0869EAF3-B7E8-AB12-62F5-4E3790386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C3DAB-851F-48E7-95DB-A5E25B047D3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535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7553" y="1248120"/>
            <a:ext cx="1945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Large bias in the core and rain band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5A0A9F26-41EE-A050-FA64-BBAE3366C519}"/>
              </a:ext>
            </a:extLst>
          </p:cNvPr>
          <p:cNvSpPr txBox="1">
            <a:spLocks/>
          </p:cNvSpPr>
          <p:nvPr/>
        </p:nvSpPr>
        <p:spPr>
          <a:xfrm>
            <a:off x="0" y="832"/>
            <a:ext cx="12192000" cy="7073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0070C0"/>
                </a:solidFill>
              </a:rPr>
              <a:t>ASANI (IO02, 2022)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8998" y="2044201"/>
            <a:ext cx="1331647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AMSR2</a:t>
            </a:r>
            <a:r>
              <a:rPr lang="en-US" sz="1400" dirty="0"/>
              <a:t>: </a:t>
            </a:r>
            <a:r>
              <a:rPr lang="en-US" sz="1400" b="1" dirty="0">
                <a:solidFill>
                  <a:srgbClr val="C00000"/>
                </a:solidFill>
              </a:rPr>
              <a:t>48 m/s</a:t>
            </a:r>
          </a:p>
          <a:p>
            <a:r>
              <a:rPr lang="en-US" sz="1400" b="1" dirty="0"/>
              <a:t>HWRF  </a:t>
            </a:r>
            <a:r>
              <a:rPr lang="en-US" sz="1400" dirty="0"/>
              <a:t>: </a:t>
            </a:r>
            <a:r>
              <a:rPr lang="en-US" sz="1400" b="1" dirty="0"/>
              <a:t>26 m/s</a:t>
            </a:r>
          </a:p>
          <a:p>
            <a:r>
              <a:rPr lang="en-US" sz="1400" b="1" dirty="0"/>
              <a:t>BT         </a:t>
            </a:r>
            <a:r>
              <a:rPr lang="en-US" sz="1400" dirty="0"/>
              <a:t>: </a:t>
            </a:r>
            <a:r>
              <a:rPr lang="en-US" sz="1400" b="1" dirty="0"/>
              <a:t>33 m/s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3572" y="5538605"/>
            <a:ext cx="1329210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AMSR2</a:t>
            </a:r>
            <a:r>
              <a:rPr lang="en-US" sz="1400" dirty="0"/>
              <a:t>: </a:t>
            </a:r>
            <a:r>
              <a:rPr lang="en-US" sz="1400" b="1" dirty="0">
                <a:solidFill>
                  <a:srgbClr val="C00000"/>
                </a:solidFill>
              </a:rPr>
              <a:t>32 m/s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46"/>
          <a:stretch/>
        </p:blipFill>
        <p:spPr>
          <a:xfrm>
            <a:off x="2572870" y="843760"/>
            <a:ext cx="8747613" cy="28228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9"/>
          <a:stretch/>
        </p:blipFill>
        <p:spPr>
          <a:xfrm>
            <a:off x="2572870" y="3950208"/>
            <a:ext cx="8747613" cy="29077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27077BA-FFAF-B019-CD07-ABC05C54B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6686"/>
            <a:ext cx="12192000" cy="158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5B48762-3FB7-80D6-E6A3-0B2CA5169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C3DAB-851F-48E7-95DB-A5E25B047D3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5583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5A0A9F26-41EE-A050-FA64-BBAE3366C519}"/>
              </a:ext>
            </a:extLst>
          </p:cNvPr>
          <p:cNvSpPr txBox="1">
            <a:spLocks/>
          </p:cNvSpPr>
          <p:nvPr/>
        </p:nvSpPr>
        <p:spPr>
          <a:xfrm>
            <a:off x="0" y="832"/>
            <a:ext cx="12192000" cy="7073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0070C0"/>
                </a:solidFill>
              </a:rPr>
              <a:t>KHANUN (WP06)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9623" y="1275014"/>
            <a:ext cx="1945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Large bias in the core and rain band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8998" y="2044201"/>
            <a:ext cx="1331647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AMSR2</a:t>
            </a:r>
            <a:r>
              <a:rPr lang="en-US" sz="1400" dirty="0"/>
              <a:t>: </a:t>
            </a:r>
            <a:r>
              <a:rPr lang="en-US" sz="1400" b="1" dirty="0">
                <a:solidFill>
                  <a:srgbClr val="C00000"/>
                </a:solidFill>
              </a:rPr>
              <a:t>35 m/s</a:t>
            </a:r>
          </a:p>
          <a:p>
            <a:r>
              <a:rPr lang="en-US" sz="1400" b="1" dirty="0"/>
              <a:t>HWRF  </a:t>
            </a:r>
            <a:r>
              <a:rPr lang="en-US" sz="1400" dirty="0"/>
              <a:t>: </a:t>
            </a:r>
            <a:r>
              <a:rPr lang="en-US" sz="1400" b="1" dirty="0"/>
              <a:t>17 m/s</a:t>
            </a:r>
          </a:p>
          <a:p>
            <a:r>
              <a:rPr lang="en-US" sz="1400" b="1" dirty="0"/>
              <a:t>BT         </a:t>
            </a:r>
            <a:r>
              <a:rPr lang="en-US" sz="1400" dirty="0"/>
              <a:t>: </a:t>
            </a:r>
            <a:r>
              <a:rPr lang="en-US" sz="1400" b="1" dirty="0"/>
              <a:t>18 m/s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3572" y="5538605"/>
            <a:ext cx="1329210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AMSR2</a:t>
            </a:r>
            <a:r>
              <a:rPr lang="en-US" sz="1400" dirty="0"/>
              <a:t>: </a:t>
            </a:r>
            <a:r>
              <a:rPr lang="en-US" sz="1400" b="1" dirty="0">
                <a:solidFill>
                  <a:srgbClr val="C00000"/>
                </a:solidFill>
              </a:rPr>
              <a:t>29 m/s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73"/>
          <a:stretch/>
        </p:blipFill>
        <p:spPr>
          <a:xfrm>
            <a:off x="2532540" y="674664"/>
            <a:ext cx="8747613" cy="27946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8"/>
          <a:stretch/>
        </p:blipFill>
        <p:spPr>
          <a:xfrm>
            <a:off x="2532540" y="3685031"/>
            <a:ext cx="8747613" cy="29292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27077BA-FFAF-B019-CD07-ABC05C54B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6686"/>
            <a:ext cx="12192000" cy="158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372171F-1341-C418-3284-20BECDED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C3DAB-851F-48E7-95DB-A5E25B047D3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248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Logo_white">
            <a:extLst>
              <a:ext uri="{FF2B5EF4-FFF2-40B4-BE49-F238E27FC236}">
                <a16:creationId xmlns="" xmlns:a16="http://schemas.microsoft.com/office/drawing/2014/main" id="{13B65CC5-1535-70D6-BF66-E4A87A7C4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71688" y="58200"/>
            <a:ext cx="21955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>
            <a:extLst>
              <a:ext uri="{FF2B5EF4-FFF2-40B4-BE49-F238E27FC236}">
                <a16:creationId xmlns="" xmlns:a16="http://schemas.microsoft.com/office/drawing/2014/main" id="{B75A2D43-ACDB-59E7-0CD2-6C0CA176C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728" y="25085"/>
            <a:ext cx="10303468" cy="795115"/>
          </a:xfrm>
          <a:noFill/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In-situ Validation using Saildrones (SD)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6DBEA693-94EE-15D6-62D7-E50136C69D6F}"/>
              </a:ext>
            </a:extLst>
          </p:cNvPr>
          <p:cNvSpPr txBox="1">
            <a:spLocks/>
          </p:cNvSpPr>
          <p:nvPr/>
        </p:nvSpPr>
        <p:spPr>
          <a:xfrm>
            <a:off x="359999" y="1232035"/>
            <a:ext cx="6220909" cy="1147483"/>
          </a:xfrm>
          <a:prstGeom prst="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NOAA/SD </a:t>
            </a:r>
            <a:r>
              <a:rPr lang="en-US" sz="2000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Hurricane project (2021,2022,2023) deployed  several SD in areas with high probabilities of storms to monitor Tropical Atlantic/Caribbean</a:t>
            </a:r>
          </a:p>
          <a:p>
            <a:pPr marL="0" indent="0">
              <a:buNone/>
            </a:pPr>
            <a:endParaRPr lang="en-US" sz="2000" dirty="0">
              <a:solidFill>
                <a:srgbClr val="00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00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9D099E3-D34C-AD3B-C988-E675AF4E33EA}"/>
              </a:ext>
            </a:extLst>
          </p:cNvPr>
          <p:cNvSpPr txBox="1"/>
          <p:nvPr/>
        </p:nvSpPr>
        <p:spPr>
          <a:xfrm>
            <a:off x="7110462" y="1119433"/>
            <a:ext cx="2400940" cy="584775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Validation </a:t>
            </a:r>
            <a:r>
              <a:rPr lang="en-US" sz="16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extreme winds: Hurricane 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 (2021)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33F3E30-E2A2-FB3B-EBF1-C8D50AE1322E}"/>
              </a:ext>
            </a:extLst>
          </p:cNvPr>
          <p:cNvSpPr txBox="1"/>
          <p:nvPr/>
        </p:nvSpPr>
        <p:spPr>
          <a:xfrm>
            <a:off x="337965" y="2442081"/>
            <a:ext cx="6242943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Foltz, et al (</a:t>
            </a:r>
            <a:r>
              <a:rPr lang="en-US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EOS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2022); Zhang, Foltz et al (</a:t>
            </a:r>
            <a:r>
              <a:rPr lang="en-US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BAMS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2023)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27077BA-FFAF-B019-CD07-ABC05C54B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6686"/>
            <a:ext cx="12192000" cy="158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398" y="1114117"/>
            <a:ext cx="2530802" cy="253080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056489" y="1734996"/>
            <a:ext cx="230987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Ricciardulli, Foltz et </a:t>
            </a:r>
            <a:r>
              <a:rPr lang="en-US" sz="1400" dirty="0" smtClean="0"/>
              <a:t>al (2022</a:t>
            </a:r>
            <a:r>
              <a:rPr lang="en-US" sz="1400" dirty="0"/>
              <a:t>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5" y="3519399"/>
            <a:ext cx="6244756" cy="312237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1EE25463-44C7-0DC5-242A-7546D1018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C3DAB-851F-48E7-95DB-A5E25B047D35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5904" y="3519399"/>
            <a:ext cx="3119987" cy="31199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9D099E3-D34C-AD3B-C988-E675AF4E33EA}"/>
              </a:ext>
            </a:extLst>
          </p:cNvPr>
          <p:cNvSpPr txBox="1"/>
          <p:nvPr/>
        </p:nvSpPr>
        <p:spPr>
          <a:xfrm>
            <a:off x="6965427" y="3172358"/>
            <a:ext cx="2400940" cy="338554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Validation </a:t>
            </a:r>
            <a:r>
              <a:rPr lang="en-US" sz="16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0-25 m/s</a:t>
            </a:r>
            <a:endParaRPr lang="en-US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9D099E3-D34C-AD3B-C988-E675AF4E33EA}"/>
              </a:ext>
            </a:extLst>
          </p:cNvPr>
          <p:cNvSpPr txBox="1"/>
          <p:nvPr/>
        </p:nvSpPr>
        <p:spPr>
          <a:xfrm>
            <a:off x="1685065" y="3275236"/>
            <a:ext cx="3570776" cy="338554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Saildrone SD-1036 (2023 mission)</a:t>
            </a:r>
            <a:endParaRPr lang="en-US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720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5A0A9F26-41EE-A050-FA64-BBAE3366C519}"/>
              </a:ext>
            </a:extLst>
          </p:cNvPr>
          <p:cNvSpPr txBox="1">
            <a:spLocks/>
          </p:cNvSpPr>
          <p:nvPr/>
        </p:nvSpPr>
        <p:spPr>
          <a:xfrm>
            <a:off x="0" y="832"/>
            <a:ext cx="12192000" cy="7073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0070C0"/>
                </a:solidFill>
              </a:rPr>
              <a:t>FRANKLIN (AL08)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507" y="835744"/>
            <a:ext cx="19453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Franklin had many bad cases: Environmental conditions with many cases of 89GHz &lt; 200K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3884" y="2717602"/>
            <a:ext cx="1331647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AMSR2</a:t>
            </a:r>
            <a:r>
              <a:rPr lang="en-US" sz="1400" dirty="0"/>
              <a:t>: </a:t>
            </a:r>
            <a:r>
              <a:rPr lang="en-US" sz="1400" b="1" dirty="0">
                <a:solidFill>
                  <a:srgbClr val="C00000"/>
                </a:solidFill>
              </a:rPr>
              <a:t>45 m/s</a:t>
            </a:r>
          </a:p>
          <a:p>
            <a:r>
              <a:rPr lang="en-US" sz="1400" b="1" dirty="0"/>
              <a:t>HWRF  </a:t>
            </a:r>
            <a:r>
              <a:rPr lang="en-US" sz="1400" dirty="0"/>
              <a:t>: </a:t>
            </a:r>
            <a:r>
              <a:rPr lang="en-US" sz="1400" b="1" dirty="0"/>
              <a:t>25 m/s</a:t>
            </a:r>
          </a:p>
          <a:p>
            <a:r>
              <a:rPr lang="en-US" sz="1400" b="1" dirty="0"/>
              <a:t>BT         </a:t>
            </a:r>
            <a:r>
              <a:rPr lang="en-US" sz="1400" dirty="0"/>
              <a:t>: </a:t>
            </a:r>
            <a:r>
              <a:rPr lang="en-US" sz="1400" b="1" dirty="0"/>
              <a:t>28 m/s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5765" y="5733814"/>
            <a:ext cx="1329210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AMSR2</a:t>
            </a:r>
            <a:r>
              <a:rPr lang="en-US" sz="1400" dirty="0"/>
              <a:t>: </a:t>
            </a:r>
            <a:r>
              <a:rPr lang="en-US" sz="1400" b="1" dirty="0">
                <a:solidFill>
                  <a:srgbClr val="C00000"/>
                </a:solidFill>
              </a:rPr>
              <a:t>37 m/s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86"/>
          <a:stretch/>
        </p:blipFill>
        <p:spPr>
          <a:xfrm>
            <a:off x="2196353" y="708213"/>
            <a:ext cx="8779787" cy="28507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5"/>
          <a:stretch/>
        </p:blipFill>
        <p:spPr>
          <a:xfrm>
            <a:off x="2196353" y="3886200"/>
            <a:ext cx="8747613" cy="29729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27077BA-FFAF-B019-CD07-ABC05C54B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6686"/>
            <a:ext cx="12192000" cy="158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7E8D9CF-7318-42A6-E4E6-2872F0CA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C3DAB-851F-48E7-95DB-A5E25B047D3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952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7553" y="1248120"/>
            <a:ext cx="1945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Large bias in the core and RFI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5A0A9F26-41EE-A050-FA64-BBAE3366C519}"/>
              </a:ext>
            </a:extLst>
          </p:cNvPr>
          <p:cNvSpPr txBox="1">
            <a:spLocks/>
          </p:cNvSpPr>
          <p:nvPr/>
        </p:nvSpPr>
        <p:spPr>
          <a:xfrm>
            <a:off x="0" y="832"/>
            <a:ext cx="12192000" cy="7073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0070C0"/>
                </a:solidFill>
              </a:rPr>
              <a:t>BIPARJOY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8998" y="2044201"/>
            <a:ext cx="1366080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AMSR2</a:t>
            </a:r>
            <a:r>
              <a:rPr lang="en-US" sz="1400" dirty="0"/>
              <a:t>: </a:t>
            </a:r>
            <a:r>
              <a:rPr lang="en-US" sz="1400" b="1" dirty="0">
                <a:solidFill>
                  <a:srgbClr val="C00000"/>
                </a:solidFill>
              </a:rPr>
              <a:t> 70 m/s</a:t>
            </a:r>
          </a:p>
          <a:p>
            <a:r>
              <a:rPr lang="en-US" sz="1400" b="1" dirty="0"/>
              <a:t>HWRF  </a:t>
            </a:r>
            <a:r>
              <a:rPr lang="en-US" sz="1400" dirty="0"/>
              <a:t>: </a:t>
            </a:r>
            <a:r>
              <a:rPr lang="en-US" sz="1400" b="1" dirty="0"/>
              <a:t> 27 m/s</a:t>
            </a:r>
          </a:p>
          <a:p>
            <a:r>
              <a:rPr lang="en-US" sz="1400" b="1" dirty="0"/>
              <a:t>BT         </a:t>
            </a:r>
            <a:r>
              <a:rPr lang="en-US" sz="1400" dirty="0"/>
              <a:t>:  </a:t>
            </a:r>
            <a:r>
              <a:rPr lang="en-US" sz="1400" b="1" dirty="0"/>
              <a:t>36 m/s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3572" y="5538605"/>
            <a:ext cx="1369286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AMSR2</a:t>
            </a:r>
            <a:r>
              <a:rPr lang="en-US" sz="1400" dirty="0"/>
              <a:t>: </a:t>
            </a:r>
            <a:r>
              <a:rPr lang="en-US" sz="1400" b="1" dirty="0">
                <a:solidFill>
                  <a:srgbClr val="C00000"/>
                </a:solidFill>
              </a:rPr>
              <a:t> 33 m/s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2"/>
          <a:stretch/>
        </p:blipFill>
        <p:spPr>
          <a:xfrm>
            <a:off x="2743201" y="3908808"/>
            <a:ext cx="8747613" cy="294919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743201" y="827800"/>
            <a:ext cx="8747613" cy="2749413"/>
            <a:chOff x="2743201" y="827800"/>
            <a:chExt cx="8747613" cy="274941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203"/>
            <a:stretch/>
          </p:blipFill>
          <p:spPr>
            <a:xfrm>
              <a:off x="2743201" y="827800"/>
              <a:ext cx="8747613" cy="2749413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4230624" y="1757689"/>
              <a:ext cx="487680" cy="573024"/>
            </a:xfrm>
            <a:prstGeom prst="ellipse">
              <a:avLst/>
            </a:prstGeom>
            <a:noFill/>
            <a:ln>
              <a:solidFill>
                <a:srgbClr val="FF33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99FF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64864" y="1539654"/>
              <a:ext cx="731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3300"/>
                  </a:solidFill>
                </a:rPr>
                <a:t>RFI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27077BA-FFAF-B019-CD07-ABC05C54B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6686"/>
            <a:ext cx="12192000" cy="158400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="" id="{9F0AD0AD-81C1-E384-5698-59E788AB0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C3DAB-851F-48E7-95DB-A5E25B047D3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62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2531CE9-AC5A-951A-45E8-163E6D233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746937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MW Channel Utilization in Surface Wind Retrievals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784555"/>
              </p:ext>
            </p:extLst>
          </p:nvPr>
        </p:nvGraphicFramePr>
        <p:xfrm>
          <a:off x="634999" y="1326775"/>
          <a:ext cx="10922000" cy="4375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52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52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52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652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652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652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6525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36525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571399"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+mn-lt"/>
                          <a:cs typeface="Calibri" panose="020F0502020204030204" pitchFamily="34" charset="0"/>
                        </a:rPr>
                        <a:t>Primary Channels and Source of Emission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5049">
                <a:tc>
                  <a:txBody>
                    <a:bodyPr/>
                    <a:lstStyle/>
                    <a:p>
                      <a:r>
                        <a:rPr lang="en-US" b="1" dirty="0"/>
                        <a:t>Band (GHz)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1.4</a:t>
                      </a:r>
                    </a:p>
                    <a:p>
                      <a:pPr algn="ctr"/>
                      <a:r>
                        <a:rPr lang="en-US" b="1" dirty="0"/>
                        <a:t>(SMAP)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6-7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5049">
                <a:tc>
                  <a:txBody>
                    <a:bodyPr/>
                    <a:lstStyle/>
                    <a:p>
                      <a:r>
                        <a:rPr lang="en-US" b="1" dirty="0"/>
                        <a:t>SST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5049">
                <a:tc>
                  <a:txBody>
                    <a:bodyPr/>
                    <a:lstStyle/>
                    <a:p>
                      <a:r>
                        <a:rPr lang="en-US" b="1" u="sng" dirty="0"/>
                        <a:t>Wind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No rain impact/ Sensitivity</a:t>
                      </a:r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 to high winds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8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5049">
                <a:tc>
                  <a:txBody>
                    <a:bodyPr/>
                    <a:lstStyle/>
                    <a:p>
                      <a:r>
                        <a:rPr lang="en-US" b="1" dirty="0"/>
                        <a:t>Water Vapor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33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95049">
                <a:tc>
                  <a:txBody>
                    <a:bodyPr/>
                    <a:lstStyle/>
                    <a:p>
                      <a:r>
                        <a:rPr lang="en-US" b="1" dirty="0"/>
                        <a:t>Rain/Cloud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C99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C99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95049">
                <a:tc>
                  <a:txBody>
                    <a:bodyPr/>
                    <a:lstStyle/>
                    <a:p>
                      <a:r>
                        <a:rPr lang="en-US" b="1" dirty="0"/>
                        <a:t>Ice/Scatter.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0" name="Left Brace 9"/>
          <p:cNvSpPr/>
          <p:nvPr/>
        </p:nvSpPr>
        <p:spPr>
          <a:xfrm rot="16200000">
            <a:off x="4601177" y="4616864"/>
            <a:ext cx="273339" cy="2716306"/>
          </a:xfrm>
          <a:prstGeom prst="leftBrace">
            <a:avLst>
              <a:gd name="adj1" fmla="val 8333"/>
              <a:gd name="adj2" fmla="val 51139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088652" y="6224477"/>
            <a:ext cx="5262531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Current AMSR2 TC-winds algorithm for w&gt;20 m/s, SST&gt;20</a:t>
            </a:r>
            <a:r>
              <a:rPr lang="en-US" sz="1600" baseline="30000" dirty="0"/>
              <a:t>o</a:t>
            </a:r>
            <a:r>
              <a:rPr lang="en-US" sz="1600" dirty="0"/>
              <a:t>C</a:t>
            </a:r>
          </a:p>
          <a:p>
            <a:pPr algn="ctr"/>
            <a:r>
              <a:rPr lang="en-US" sz="1600" dirty="0"/>
              <a:t>(and AMSR2 rain retrievals from 37GHz)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7077BA-FFAF-B019-CD07-ABC05C54B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6686"/>
            <a:ext cx="12192000" cy="15840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1998482" y="5702721"/>
            <a:ext cx="9558517" cy="123985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28397" y="5716941"/>
            <a:ext cx="819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Surface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26149" y="5784775"/>
            <a:ext cx="1230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Atmosphere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EB616E-44A8-E020-6ED2-7EA8EC6F6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C3DAB-851F-48E7-95DB-A5E25B047D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13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228EE742-7C55-82D5-8522-8E62EA4BE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76965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What are the major issues in MW TC winds?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5487" y="1001659"/>
            <a:ext cx="12006513" cy="26161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C00000"/>
                </a:solidFill>
              </a:rPr>
              <a:t>AMSR2 UNRELIABLE </a:t>
            </a:r>
            <a:r>
              <a:rPr lang="en-US" sz="2000" b="1" u="sng" dirty="0">
                <a:solidFill>
                  <a:srgbClr val="C00000"/>
                </a:solidFill>
                <a:sym typeface="Wingdings" panose="05000000000000000000" pitchFamily="2" charset="2"/>
              </a:rPr>
              <a:t> wrong fix (intensity and/or radii)</a:t>
            </a:r>
          </a:p>
          <a:p>
            <a:endParaRPr lang="en-US" u="sng" dirty="0">
              <a:solidFill>
                <a:srgbClr val="C00000"/>
              </a:solidFill>
            </a:endParaRPr>
          </a:p>
          <a:p>
            <a:r>
              <a:rPr lang="en-US" dirty="0"/>
              <a:t>1.  </a:t>
            </a:r>
            <a:r>
              <a:rPr lang="en-US" u="sng" dirty="0"/>
              <a:t>Core winds </a:t>
            </a:r>
            <a:r>
              <a:rPr lang="en-US" dirty="0"/>
              <a:t>occasional strong bias due to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Residual spurious rain signal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Areas with unusually cold 89 GHz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Ice clouds/overshooting cloud tops?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common in storm’s early stage and below 30 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Algorithm not sufficiently trained for these conditions </a:t>
            </a:r>
          </a:p>
          <a:p>
            <a:r>
              <a:rPr lang="en-US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0" y="1549106"/>
            <a:ext cx="60514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</a:t>
            </a:r>
            <a:r>
              <a:rPr lang="en-US" u="sng" dirty="0"/>
              <a:t>Rain bands</a:t>
            </a:r>
            <a:r>
              <a:rPr lang="en-US" dirty="0"/>
              <a:t> in wind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Residual rain signal contamination.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Could affect radii, occasionally the max wind too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Easy to visually detect, hard to remove from automated fix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Same problems in old WindSat retrievals (similar algorithm)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513" y="3720471"/>
            <a:ext cx="3001004" cy="30010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3753579"/>
            <a:ext cx="1331647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AMSR2</a:t>
            </a:r>
            <a:r>
              <a:rPr lang="en-US" sz="1400" dirty="0"/>
              <a:t>: </a:t>
            </a:r>
            <a:r>
              <a:rPr lang="en-US" sz="1400" b="1" dirty="0">
                <a:solidFill>
                  <a:srgbClr val="C00000"/>
                </a:solidFill>
              </a:rPr>
              <a:t>52m/s</a:t>
            </a:r>
          </a:p>
          <a:p>
            <a:r>
              <a:rPr lang="en-US" sz="1400" b="1" dirty="0"/>
              <a:t>HWRF  </a:t>
            </a:r>
            <a:r>
              <a:rPr lang="en-US" sz="1400" dirty="0"/>
              <a:t>: </a:t>
            </a:r>
            <a:r>
              <a:rPr lang="en-US" sz="1400" b="1" dirty="0"/>
              <a:t>22 m/s</a:t>
            </a:r>
          </a:p>
          <a:p>
            <a:r>
              <a:rPr lang="en-US" sz="1400" b="1" dirty="0"/>
              <a:t>BT         </a:t>
            </a:r>
            <a:r>
              <a:rPr lang="en-US" sz="1400" dirty="0"/>
              <a:t>: </a:t>
            </a:r>
            <a:r>
              <a:rPr lang="en-US" sz="1400" b="1" dirty="0"/>
              <a:t>23 m/s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89529" y="3764333"/>
            <a:ext cx="3146612" cy="3016626"/>
            <a:chOff x="1389529" y="3764333"/>
            <a:chExt cx="3146612" cy="301662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9515" y="3764333"/>
              <a:ext cx="3016626" cy="3016626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1389529" y="3962400"/>
              <a:ext cx="1434353" cy="887506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Oval 11"/>
          <p:cNvSpPr/>
          <p:nvPr/>
        </p:nvSpPr>
        <p:spPr>
          <a:xfrm rot="2185693">
            <a:off x="8210947" y="4242454"/>
            <a:ext cx="1745564" cy="410959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282517" y="3842454"/>
            <a:ext cx="1664238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Rain spurious signal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9556376" y="3996343"/>
            <a:ext cx="600636" cy="45159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997280" y="3408208"/>
            <a:ext cx="1588897" cy="307777"/>
          </a:xfrm>
          <a:prstGeom prst="rect">
            <a:avLst/>
          </a:prstGeom>
          <a:solidFill>
            <a:srgbClr val="FFFF66">
              <a:alpha val="59000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JUDY (SH15, 2023)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71059" y="3456556"/>
            <a:ext cx="1933286" cy="307777"/>
          </a:xfrm>
          <a:prstGeom prst="rect">
            <a:avLst/>
          </a:prstGeom>
          <a:solidFill>
            <a:srgbClr val="FFFF66">
              <a:alpha val="59000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PAULETTE (AL17, 2020)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27077BA-FFAF-B019-CD07-ABC05C54B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6686"/>
            <a:ext cx="12192000" cy="158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6D60C88-6626-20B7-49C3-8274561B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C3DAB-851F-48E7-95DB-A5E25B047D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23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5484" y="1469822"/>
            <a:ext cx="59105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3. </a:t>
            </a:r>
            <a:r>
              <a:rPr lang="en-US" b="1" dirty="0">
                <a:solidFill>
                  <a:srgbClr val="C00000"/>
                </a:solidFill>
              </a:rPr>
              <a:t>Recent persistent </a:t>
            </a:r>
            <a:r>
              <a:rPr lang="en-US" b="1" u="sng" dirty="0">
                <a:solidFill>
                  <a:srgbClr val="C00000"/>
                </a:solidFill>
              </a:rPr>
              <a:t>RFI in SMAP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L-band (1.4 GHz) RFI in Bay of Bengal</a:t>
            </a:r>
          </a:p>
          <a:p>
            <a:r>
              <a:rPr lang="en-US" dirty="0"/>
              <a:t>Since Dec 2023, both </a:t>
            </a:r>
            <a:r>
              <a:rPr lang="en-US" dirty="0" err="1"/>
              <a:t>asc</a:t>
            </a:r>
            <a:r>
              <a:rPr lang="en-US" dirty="0"/>
              <a:t>/</a:t>
            </a:r>
            <a:r>
              <a:rPr lang="en-US" dirty="0" err="1"/>
              <a:t>desc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land/ship based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Very large positive bias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Additional occasional RFI near Taiwan and Mediterranean</a:t>
            </a:r>
          </a:p>
          <a:p>
            <a:endParaRPr lang="en-US" dirty="0"/>
          </a:p>
          <a:p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Develop automated detection (flag) or mask region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5484" y="4407982"/>
            <a:ext cx="66373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4. </a:t>
            </a:r>
            <a:r>
              <a:rPr lang="en-US" b="1" dirty="0">
                <a:solidFill>
                  <a:srgbClr val="C00000"/>
                </a:solidFill>
              </a:rPr>
              <a:t>Occasional </a:t>
            </a:r>
            <a:r>
              <a:rPr lang="en-US" b="1" u="sng" dirty="0">
                <a:solidFill>
                  <a:srgbClr val="C00000"/>
                </a:solidFill>
              </a:rPr>
              <a:t>RFI in AMSR2</a:t>
            </a:r>
            <a:endParaRPr lang="en-US" b="1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RFI source in C-band (6-7 GHz) and (10 GHz) in Bay of Bengal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Descending passes (1:30 am)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Other RFI over global coastal waters at 10 GHz is filtered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Location changes over time, frequent updates in RFI filter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912471" y="1467411"/>
            <a:ext cx="4099644" cy="3297887"/>
            <a:chOff x="6912471" y="1467411"/>
            <a:chExt cx="4099644" cy="3297887"/>
          </a:xfrm>
        </p:grpSpPr>
        <p:grpSp>
          <p:nvGrpSpPr>
            <p:cNvPr id="12" name="Group 11"/>
            <p:cNvGrpSpPr/>
            <p:nvPr/>
          </p:nvGrpSpPr>
          <p:grpSpPr>
            <a:xfrm>
              <a:off x="6912471" y="1467411"/>
              <a:ext cx="4099644" cy="3297887"/>
              <a:chOff x="185486" y="3004335"/>
              <a:chExt cx="4099644" cy="3297887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l="13516" t="92698" r="37500" b="-194"/>
              <a:stretch/>
            </p:blipFill>
            <p:spPr>
              <a:xfrm>
                <a:off x="185486" y="5944906"/>
                <a:ext cx="4099644" cy="357316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/>
              <a:srcRect l="12132" t="-144" r="34419" b="95657"/>
              <a:stretch/>
            </p:blipFill>
            <p:spPr>
              <a:xfrm>
                <a:off x="185488" y="3004335"/>
                <a:ext cx="4099642" cy="196065"/>
              </a:xfrm>
              <a:prstGeom prst="rect">
                <a:avLst/>
              </a:prstGeom>
            </p:spPr>
          </p:pic>
          <p:pic>
            <p:nvPicPr>
              <p:cNvPr id="1026" name="Picture 2" descr="http://images.remss.com/graphics/smapscat/v01.0/large/global/day/passes/wind/2024/04/smap_2024_04_05_morning_wind_v1.0.png?171261257325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20" t="32415" r="66459" b="38881"/>
              <a:stretch/>
            </p:blipFill>
            <p:spPr bwMode="auto">
              <a:xfrm>
                <a:off x="185487" y="3200400"/>
                <a:ext cx="4099643" cy="27445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Oval 3"/>
            <p:cNvSpPr/>
            <p:nvPr/>
          </p:nvSpPr>
          <p:spPr>
            <a:xfrm rot="690266">
              <a:off x="8283388" y="2214834"/>
              <a:ext cx="654424" cy="1165411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561528" y="1722678"/>
              <a:ext cx="5806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RFI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228EE742-7C55-82D5-8522-8E62EA4BE921}"/>
              </a:ext>
            </a:extLst>
          </p:cNvPr>
          <p:cNvSpPr txBox="1">
            <a:spLocks/>
          </p:cNvSpPr>
          <p:nvPr/>
        </p:nvSpPr>
        <p:spPr>
          <a:xfrm>
            <a:off x="-3" y="72424"/>
            <a:ext cx="12192000" cy="77696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0070C0"/>
                </a:solidFill>
              </a:rPr>
              <a:t>Other issues: Radio Frequency Interference (RFI)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27077BA-FFAF-B019-CD07-ABC05C54B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6686"/>
            <a:ext cx="12192000" cy="158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1A35A9C-D6CD-F4D9-C7BA-C6C2A3ABB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C3DAB-851F-48E7-95DB-A5E25B047D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15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89223" cy="718457"/>
          </a:xfrm>
          <a:noFill/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Possible Solutions for AMSR2 TC-winds Algorithm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6461" y="2103315"/>
            <a:ext cx="10199077" cy="3861915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Patch: Find a </a:t>
            </a:r>
            <a:r>
              <a:rPr lang="en-US" b="1" dirty="0">
                <a:solidFill>
                  <a:srgbClr val="D3A0FE"/>
                </a:solidFill>
              </a:rPr>
              <a:t>Flag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that works and just apply it to current winds</a:t>
            </a:r>
          </a:p>
          <a:p>
            <a:pPr lvl="2" algn="just"/>
            <a:endParaRPr lang="en-US" sz="1900" dirty="0"/>
          </a:p>
          <a:p>
            <a:pPr marL="457200" indent="-457200" algn="just">
              <a:buFont typeface="+mj-lt"/>
              <a:buAutoNum type="arabicPeriod"/>
            </a:pPr>
            <a:r>
              <a:rPr lang="en-US" dirty="0"/>
              <a:t>Develop </a:t>
            </a:r>
            <a:r>
              <a:rPr lang="en-US" b="1" dirty="0">
                <a:solidFill>
                  <a:srgbClr val="C00000"/>
                </a:solidFill>
              </a:rPr>
              <a:t>New regression algorithm for AMSR2 winds in TC using all channels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en-US" sz="1900" dirty="0"/>
              <a:t>PROS: complete view of TC core, no holes; responds to different environmental conditions;       Fix intensity/radii more reliable;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en-US" sz="1900" dirty="0"/>
              <a:t>CONS: Developing multi-year training dataset for wide range of environmental conditions is time consuming; not fail-proof (residual biases might need to be flagged)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457200" indent="-457200" algn="just">
              <a:buFont typeface="+mj-lt"/>
              <a:buAutoNum type="arabicPeriod" startAt="3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With the new training dataset, develop a </a:t>
            </a:r>
            <a:r>
              <a:rPr lang="en-US" b="1" dirty="0">
                <a:solidFill>
                  <a:srgbClr val="83A2D9"/>
                </a:solidFill>
              </a:rPr>
              <a:t>Machine Learning algorithm</a:t>
            </a:r>
          </a:p>
          <a:p>
            <a:pPr algn="just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01366" y="1019456"/>
            <a:ext cx="11159262" cy="830997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Three main approaches to address significant occasional bias in the AMSR2 TC winds, due to residual rain, deep clouds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30824" y="6218092"/>
            <a:ext cx="1003332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Algorithm’s success depends on comprehensive and accurate training dataset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61365" y="3002705"/>
            <a:ext cx="672353" cy="1524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27077BA-FFAF-B019-CD07-ABC05C54B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6686"/>
            <a:ext cx="12192000" cy="1584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55F98EA-6C5E-EFC6-9945-1D99009BD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C3DAB-851F-48E7-95DB-A5E25B047D3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911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5A0A9F26-41EE-A050-FA64-BBAE3366C519}"/>
              </a:ext>
            </a:extLst>
          </p:cNvPr>
          <p:cNvSpPr txBox="1">
            <a:spLocks/>
          </p:cNvSpPr>
          <p:nvPr/>
        </p:nvSpPr>
        <p:spPr>
          <a:xfrm>
            <a:off x="0" y="832"/>
            <a:ext cx="12192000" cy="8733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0425" y="83576"/>
            <a:ext cx="106849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Building a New Training Dataset Using HWRF</a:t>
            </a:r>
            <a:endParaRPr lang="en-US" sz="40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439" y="916031"/>
            <a:ext cx="117845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AMSR2 (1:30 am/pm) doesn’t colocate well with SMAP (6 pm/am), so we decided to use HWRF data as ground truth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Colocate AMSR2 TBs (gridded at 25x25 km) for all channels (6-89 GHz, V/H pol) with HWRF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HWRF is 6-hourly and high resolution: resampled the 6 hourly at 25 km, using storm-center coordinate and interpolate these at the AMSR2 time and shift it to match the AMSR2 storm center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u="sng" dirty="0"/>
              <a:t>Training dataset</a:t>
            </a:r>
            <a:r>
              <a:rPr lang="en-US" dirty="0"/>
              <a:t> : 18 TCs in 2018-2022 (102 scenes; 70,000+ colocations)</a:t>
            </a:r>
          </a:p>
          <a:p>
            <a:r>
              <a:rPr lang="en-US" u="sng" dirty="0"/>
              <a:t>Testing dataset</a:t>
            </a:r>
            <a:r>
              <a:rPr lang="en-US" dirty="0"/>
              <a:t>:    20 TCs in 2023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270519" y="2947356"/>
            <a:ext cx="10058400" cy="3910644"/>
            <a:chOff x="1270519" y="2947356"/>
            <a:chExt cx="10058400" cy="391064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519" y="2947356"/>
              <a:ext cx="10058400" cy="3910644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 rot="1549732">
              <a:off x="9849239" y="4604940"/>
              <a:ext cx="713433" cy="422797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 rot="1549732">
              <a:off x="7278536" y="4604938"/>
              <a:ext cx="713433" cy="422797"/>
            </a:xfrm>
            <a:prstGeom prst="ellips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 rot="1549732">
              <a:off x="2487147" y="4604936"/>
              <a:ext cx="713433" cy="422797"/>
            </a:xfrm>
            <a:prstGeom prst="ellipse">
              <a:avLst/>
            </a:prstGeom>
            <a:noFill/>
            <a:ln w="19050">
              <a:solidFill>
                <a:srgbClr val="CC99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3753579"/>
            <a:ext cx="1331647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AMSR2</a:t>
            </a:r>
            <a:r>
              <a:rPr lang="en-US" sz="1400" dirty="0"/>
              <a:t>: </a:t>
            </a:r>
            <a:r>
              <a:rPr lang="en-US" sz="1400" b="1" dirty="0">
                <a:solidFill>
                  <a:srgbClr val="C00000"/>
                </a:solidFill>
              </a:rPr>
              <a:t>48m/s</a:t>
            </a:r>
          </a:p>
          <a:p>
            <a:r>
              <a:rPr lang="en-US" sz="1400" b="1" dirty="0"/>
              <a:t>HWRF  </a:t>
            </a:r>
            <a:r>
              <a:rPr lang="en-US" sz="1400" dirty="0"/>
              <a:t>: </a:t>
            </a:r>
            <a:r>
              <a:rPr lang="en-US" sz="1400" b="1" dirty="0"/>
              <a:t>24 m/s</a:t>
            </a:r>
          </a:p>
          <a:p>
            <a:r>
              <a:rPr lang="en-US" sz="1400" b="1" dirty="0"/>
              <a:t>BT         </a:t>
            </a:r>
            <a:r>
              <a:rPr lang="en-US" sz="1400" dirty="0"/>
              <a:t>: </a:t>
            </a:r>
            <a:r>
              <a:rPr lang="en-US" sz="1400" b="1" dirty="0"/>
              <a:t>26 m/s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27077BA-FFAF-B019-CD07-ABC05C54B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6686"/>
            <a:ext cx="12192000" cy="158400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="" id="{B449645B-F6BC-2522-5B5E-C7FB67FFA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C3DAB-851F-48E7-95DB-A5E25B047D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30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228EE742-7C55-82D5-8522-8E62EA4BE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12836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3800" b="1" dirty="0">
                <a:solidFill>
                  <a:srgbClr val="0070C0"/>
                </a:solidFill>
              </a:rPr>
              <a:t>New Linear Regression Algorithm Using All Channels 6-89 GHz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416717" y="1481118"/>
                <a:ext cx="9766998" cy="7026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b="0" i="1" baseline="-25000" smtClean="0">
                          <a:latin typeface="Cambria Math" panose="02040503050406030204" pitchFamily="18" charset="0"/>
                        </a:rPr>
                        <m:t>𝑟𝑒𝑔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baseline="-25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baseline="-25000">
                          <a:latin typeface="Cambria Math" panose="02040503050406030204" pitchFamily="18" charset="0"/>
                        </a:rPr>
                        <m:t> 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𝑉𝑝𝑜𝑙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=1,7</m:t>
                          </m:r>
                        </m:sub>
                        <m:sup/>
                        <m:e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i="1" baseline="-250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𝑖𝑉𝑝𝑜𝑙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𝑇𝐵</m:t>
                          </m:r>
                          <m:r>
                            <a:rPr lang="en-US" i="1" baseline="-25000">
                              <a:latin typeface="Cambria Math" panose="02040503050406030204" pitchFamily="18" charset="0"/>
                            </a:rPr>
                            <m:t>𝑖𝑉𝑝𝑜𝑙</m:t>
                          </m:r>
                        </m:e>
                      </m:nary>
                      <m:r>
                        <a:rPr lang="en-US" b="0" i="1" baseline="-2500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baseline="-25000" smtClean="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𝐻𝑝𝑜𝑙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=1,7</m:t>
                          </m:r>
                        </m:sub>
                        <m:sup/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b="0" i="1" baseline="-2500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𝑖𝐻𝑝𝑜𝑙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𝑇𝐵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</a:rPr>
                            <m:t>𝑖𝐻𝑝𝑜𝑙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6717" y="1481118"/>
                <a:ext cx="9766998" cy="70262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>
                <a:solidFill>
                  <a:schemeClr val="accent1">
                    <a:shade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7563060" y="2320271"/>
            <a:ext cx="39773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iVpol  </a:t>
            </a:r>
            <a:r>
              <a:rPr lang="en-US" sz="1400" i="1" dirty="0"/>
              <a:t>= 6.9V, 7.3V,  10.7V, 18.7V,  23.8V,  37.5V, 89V</a:t>
            </a:r>
          </a:p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iHpol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/>
              <a:t>= 6.9H, 7.3H, 10.7H, 18.7H, 23.8H, 37.5H, 89H</a:t>
            </a:r>
          </a:p>
          <a:p>
            <a:endParaRPr lang="en-US" sz="1600" dirty="0"/>
          </a:p>
        </p:txBody>
      </p:sp>
      <p:grpSp>
        <p:nvGrpSpPr>
          <p:cNvPr id="3" name="Group 2"/>
          <p:cNvGrpSpPr/>
          <p:nvPr/>
        </p:nvGrpSpPr>
        <p:grpSpPr>
          <a:xfrm>
            <a:off x="1271016" y="2947356"/>
            <a:ext cx="10058400" cy="3910644"/>
            <a:chOff x="1271016" y="2947356"/>
            <a:chExt cx="10058400" cy="391064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016" y="2947356"/>
              <a:ext cx="10058400" cy="3910644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 rot="1549732">
              <a:off x="9849239" y="4604940"/>
              <a:ext cx="713433" cy="422797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 rot="1549732">
              <a:off x="7278536" y="4604938"/>
              <a:ext cx="713433" cy="422797"/>
            </a:xfrm>
            <a:prstGeom prst="ellips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 rot="1549732">
              <a:off x="2487147" y="4604936"/>
              <a:ext cx="713433" cy="422797"/>
            </a:xfrm>
            <a:prstGeom prst="ellipse">
              <a:avLst/>
            </a:prstGeom>
            <a:noFill/>
            <a:ln w="19050">
              <a:solidFill>
                <a:srgbClr val="CC99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0" y="3753579"/>
            <a:ext cx="1331647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AMSR2</a:t>
            </a:r>
            <a:r>
              <a:rPr lang="en-US" sz="1400" dirty="0"/>
              <a:t>: </a:t>
            </a:r>
            <a:r>
              <a:rPr lang="en-US" sz="1400" b="1" dirty="0">
                <a:solidFill>
                  <a:srgbClr val="C00000"/>
                </a:solidFill>
              </a:rPr>
              <a:t>34 m/s</a:t>
            </a:r>
          </a:p>
          <a:p>
            <a:r>
              <a:rPr lang="en-US" sz="1400" b="1" dirty="0"/>
              <a:t>HWRF  </a:t>
            </a:r>
            <a:r>
              <a:rPr lang="en-US" sz="1400" dirty="0"/>
              <a:t>: </a:t>
            </a:r>
            <a:r>
              <a:rPr lang="en-US" sz="1400" b="1" dirty="0"/>
              <a:t>24 m/s</a:t>
            </a:r>
          </a:p>
          <a:p>
            <a:r>
              <a:rPr lang="en-US" sz="1400" b="1" dirty="0"/>
              <a:t>BT         </a:t>
            </a:r>
            <a:r>
              <a:rPr lang="en-US" sz="1400" dirty="0"/>
              <a:t>: </a:t>
            </a:r>
            <a:r>
              <a:rPr lang="en-US" sz="1400" b="1" dirty="0"/>
              <a:t>26 m/s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27077BA-FFAF-B019-CD07-ABC05C54B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6686"/>
            <a:ext cx="12192000" cy="158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7E91A75-138A-8A8A-753B-76F311BDB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C3DAB-851F-48E7-95DB-A5E25B047D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20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6096</TotalTime>
  <Words>1833</Words>
  <Application>Microsoft Office PowerPoint</Application>
  <PresentationFormat>Widescreen</PresentationFormat>
  <Paragraphs>292</Paragraphs>
  <Slides>31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PMingLiU</vt:lpstr>
      <vt:lpstr>Times New Roman</vt:lpstr>
      <vt:lpstr>Wingdings</vt:lpstr>
      <vt:lpstr>Office Theme</vt:lpstr>
      <vt:lpstr>Updates on extreme wind measurements with satellite microwave radiometers</vt:lpstr>
      <vt:lpstr>TC Radiometer Winds: Features and Best Use</vt:lpstr>
      <vt:lpstr>In-situ Validation using Saildrones (SD)</vt:lpstr>
      <vt:lpstr>MW Channel Utilization in Surface Wind Retrievals</vt:lpstr>
      <vt:lpstr>What are the major issues in MW TC winds? </vt:lpstr>
      <vt:lpstr>PowerPoint Presentation</vt:lpstr>
      <vt:lpstr>Possible Solutions for AMSR2 TC-winds Algorithm </vt:lpstr>
      <vt:lpstr>PowerPoint Presentation</vt:lpstr>
      <vt:lpstr>New Linear Regression Algorithm Using All Channels 6-89 GHz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    Extra slides</vt:lpstr>
      <vt:lpstr>PowerPoint Presentation</vt:lpstr>
      <vt:lpstr>Statistical Results (2017-2020)</vt:lpstr>
      <vt:lpstr>PowerPoint Presentation</vt:lpstr>
      <vt:lpstr>PowerPoint Presentation</vt:lpstr>
      <vt:lpstr>PowerPoint Presentation</vt:lpstr>
      <vt:lpstr>PowerPoint Presentation</vt:lpstr>
      <vt:lpstr>TC archive for post-storm analyses: How often does it happen?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Monitoring TC surface winds with MW Radiometers</dc:title>
  <dc:creator>Lucrezia Ricciardulli</dc:creator>
  <cp:lastModifiedBy>User</cp:lastModifiedBy>
  <cp:revision>274</cp:revision>
  <dcterms:created xsi:type="dcterms:W3CDTF">2019-09-06T18:42:26Z</dcterms:created>
  <dcterms:modified xsi:type="dcterms:W3CDTF">2024-05-23T16:33:50Z</dcterms:modified>
</cp:coreProperties>
</file>