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57" r:id="rId4"/>
    <p:sldId id="258" r:id="rId5"/>
    <p:sldId id="260" r:id="rId6"/>
    <p:sldId id="259" r:id="rId7"/>
    <p:sldId id="270" r:id="rId8"/>
    <p:sldId id="261" r:id="rId9"/>
    <p:sldId id="274" r:id="rId10"/>
    <p:sldId id="275" r:id="rId11"/>
    <p:sldId id="276" r:id="rId12"/>
    <p:sldId id="278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7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57E6A-8984-DA4F-8760-E81A99EFC327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1026-8C76-194B-B77B-76E9E18CB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9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0892B-9733-6810-7494-361CE6F44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C54E8-8242-61A0-31C8-57F35BE2A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8DFA4-C5BB-DDFE-DF96-276C360E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1647C-8CB9-5748-72C9-E0144A57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C96E0-FB57-58EC-06A3-5EAE5F36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8EBD-8058-A2D0-8304-AF529E72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23547-CE26-FE48-724B-B524ADA21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1969-0448-F3EC-459B-871E36C3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6EB0-0F2B-62DE-0CA9-8CE40307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D45F5-EFFA-71AE-0D3B-0EFBE4C8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6B11E-4532-5854-A207-91C9615A7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EC16D-49E0-B120-A08F-6723475A3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6380C-9F9B-9C8B-716E-A4E1C2D5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DA9E7-1AEC-90A4-3260-FE705CD7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3563E-B7FA-2005-11F3-4362E1E5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4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4463-AE76-0E7E-DD5E-A9037467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3F74E-213B-4765-872F-1BFFBE72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9BA04-EF5A-906F-F065-02B1770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849FE-129E-DE4B-77CB-451CAD507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F5184-C397-4C2B-55A9-7A2DC12A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F261-219C-64AB-9CC4-BBB58F10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66FBA-9844-75E6-27E4-E28981A6C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8A4B-1B98-A947-15D3-AEE5DDC2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3DF97-9FA4-D3A3-AEFA-794B9E19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CA899-2DD4-AE50-B129-F9C3EA23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EC16-C920-EA63-3CB7-D8705CE3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DD34D-78A9-1C20-4D86-77CA2650E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698B-3BF0-932B-1541-D14462512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6647B-F73F-52BF-C9CA-C481B14E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69956-0832-75F8-42FE-7C92D3E6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7C781-FCE0-21C2-16D8-274A06C2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6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F897-F7B7-83B0-1B10-A730C5D5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19720-4907-EDCA-609F-5C685B9FF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9ADC1-95E8-5D23-28A1-EB84CAF0C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BB47D-1938-DC23-4939-C70BA9A7F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6F3DB-3701-B997-B6FE-9DF18682A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0F632F-F6BF-3A0B-2FF2-6E2DA56D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97806-3758-CE49-6AAB-8869DC25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EA43D-18A7-92A3-EA00-CFEDCCD7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EC55-188A-23BC-A94E-1BE3847F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1B2AF-7C4F-28EA-0279-ECA6679B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0033A-DEFF-9E25-B94D-C255E3AB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0D57C-3F96-EBB4-70B6-BD8760AC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6B83C-5C78-5920-990F-186947D6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EEFB4-9019-72E3-0194-CC11DB1C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1BCA-EEC3-F4D2-B67F-C0E663BD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4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7AE4-B5BA-678B-325B-669A3565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BCB58-87CC-9DDD-40BE-DB44EF2E2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D7080-4A90-1CB8-A976-A400B77F8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2BF02-3FFF-E49B-554A-2A404959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A8EAA-CD19-40D5-8F8A-E9E89F2E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BA1AF-C823-B9F2-2191-7C8033B6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0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ECDB-578D-68C3-8307-3E7D3473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8DC1C-03AA-FC19-44FF-733C7D87D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2B6B7-5D16-FF77-8520-7DB460AFB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85C49-1F7A-6D23-F0FA-0CAE420C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4627E-8F15-210F-F4B1-55EB2B90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E4BF6-4508-B9C6-6D44-5CB96B76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882FB-7E81-D5C4-64B8-08D11A20F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BCFDC-0F48-333C-D7FD-65EDD7C57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C9F3E-519F-D9D8-950A-71D49481E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2F9636-D7AA-2442-B1C9-B05A6161DACD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C2F63-90B2-00AF-4724-47ECAA458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F6FC6-65F3-F156-9CA2-5D8558F72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7BDACC-4171-2F4B-80BD-7E13E8E9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F18-17CF-13E9-72D3-EF3E58783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i="1" dirty="0">
                <a:effectLst/>
                <a:latin typeface="Helvetica" pitchFamily="2" charset="0"/>
              </a:rPr>
              <a:t>Comparison of ASCAT and SWOT Wind Speeds Near Sea Ice</a:t>
            </a:r>
            <a:br>
              <a:rPr lang="en-US" dirty="0"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B8BC7-394E-F58B-2EB4-FEA6136E8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585" y="3057752"/>
            <a:ext cx="10112829" cy="2994705"/>
          </a:xfrm>
        </p:spPr>
        <p:txBody>
          <a:bodyPr>
            <a:normAutofit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Bryan W. Stiles, Alexander Fore, Alexander </a:t>
            </a:r>
            <a:r>
              <a:rPr lang="en-US" i="1" dirty="0" err="1">
                <a:effectLst/>
                <a:latin typeface="Helvetica" pitchFamily="2" charset="0"/>
              </a:rPr>
              <a:t>Wineteer</a:t>
            </a:r>
            <a:r>
              <a:rPr lang="en-US" i="1" dirty="0">
                <a:effectLst/>
                <a:latin typeface="Helvetica" pitchFamily="2" charset="0"/>
              </a:rPr>
              <a:t>, and Benjamin Holt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Jet Propulsion Laboratory, California Institute of Technology</a:t>
            </a:r>
            <a:endParaRPr lang="en-US" dirty="0">
              <a:effectLst/>
              <a:latin typeface="Helvetica" pitchFamily="2" charset="0"/>
            </a:endParaRPr>
          </a:p>
          <a:p>
            <a:endParaRPr lang="en-US" dirty="0"/>
          </a:p>
          <a:p>
            <a:r>
              <a:rPr lang="en-US" dirty="0"/>
              <a:t>International Ocean Vector Wind Science Team Meeting</a:t>
            </a:r>
          </a:p>
          <a:p>
            <a:r>
              <a:rPr lang="en-US" dirty="0"/>
              <a:t>Salt Lake City Utah</a:t>
            </a:r>
          </a:p>
          <a:p>
            <a:r>
              <a:rPr lang="en-US" dirty="0"/>
              <a:t>May 29-31,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0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553E-DC2F-A0F2-A4BE-7F0EECBA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299549"/>
            <a:ext cx="118621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Compare SWOT and ECMWF </a:t>
            </a:r>
            <a:r>
              <a:rPr lang="en-US" sz="4000" dirty="0" err="1"/>
              <a:t>KaRIn</a:t>
            </a:r>
            <a:r>
              <a:rPr lang="en-US" sz="4000" dirty="0"/>
              <a:t> sea ice concentration by latitude to determine of flagging threshold</a:t>
            </a:r>
            <a:endParaRPr lang="en-US" sz="3600" dirty="0"/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8FEAC48-216F-9093-A8AA-24DED2844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1742"/>
            <a:ext cx="6274147" cy="4705610"/>
          </a:xfrm>
          <a:prstGeom prst="rect">
            <a:avLst/>
          </a:prstGeom>
        </p:spPr>
      </p:pic>
      <p:pic>
        <p:nvPicPr>
          <p:cNvPr id="11" name="Picture 10" descr="A graph of a graph&#10;&#10;Description automatically generated">
            <a:extLst>
              <a:ext uri="{FF2B5EF4-FFF2-40B4-BE49-F238E27FC236}">
                <a16:creationId xmlns:a16="http://schemas.microsoft.com/office/drawing/2014/main" id="{B18E14CF-C823-4772-C4E8-3A82FDCCB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14" y="2041742"/>
            <a:ext cx="6274147" cy="47056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14E19D-AF79-20D7-8028-A56B383965B8}"/>
              </a:ext>
            </a:extLst>
          </p:cNvPr>
          <p:cNvSpPr txBox="1"/>
          <p:nvPr/>
        </p:nvSpPr>
        <p:spPr>
          <a:xfrm>
            <a:off x="2612571" y="1857076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B33EA-55DA-4740-A8D4-D9E6B029EFFB}"/>
              </a:ext>
            </a:extLst>
          </p:cNvPr>
          <p:cNvSpPr txBox="1"/>
          <p:nvPr/>
        </p:nvSpPr>
        <p:spPr>
          <a:xfrm>
            <a:off x="7885318" y="1857076"/>
            <a:ext cx="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ECMWF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BB1982-8400-9CC5-0568-69A79393E683}"/>
              </a:ext>
            </a:extLst>
          </p:cNvPr>
          <p:cNvSpPr txBox="1"/>
          <p:nvPr/>
        </p:nvSpPr>
        <p:spPr>
          <a:xfrm>
            <a:off x="1598364" y="2690336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10% ice conc flag threshold has a false alarm rate &lt; 20% and a misdetection rate ~ 5%.</a:t>
            </a:r>
          </a:p>
        </p:txBody>
      </p:sp>
    </p:spTree>
    <p:extLst>
      <p:ext uri="{BB962C8B-B14F-4D97-AF65-F5344CB8AC3E}">
        <p14:creationId xmlns:p14="http://schemas.microsoft.com/office/powerpoint/2010/main" val="242500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553E-DC2F-A0F2-A4BE-7F0EECBA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0" y="110648"/>
            <a:ext cx="1134291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Compare SWOT and ECMWF </a:t>
            </a:r>
            <a:r>
              <a:rPr lang="en-US" sz="3600" dirty="0" err="1"/>
              <a:t>KaRIn</a:t>
            </a:r>
            <a:r>
              <a:rPr lang="en-US" sz="3600" dirty="0"/>
              <a:t> sea ice concentration by latitude to determine of flagging threshold</a:t>
            </a:r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8FEAC48-216F-9093-A8AA-24DED2844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1742"/>
            <a:ext cx="6274147" cy="4705610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081924A-2AB9-1765-E6FC-62F1C51C6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241" y="2041742"/>
            <a:ext cx="6274147" cy="4705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47027C-AEDE-CB2A-428B-B73A5FB7F926}"/>
              </a:ext>
            </a:extLst>
          </p:cNvPr>
          <p:cNvSpPr txBox="1"/>
          <p:nvPr/>
        </p:nvSpPr>
        <p:spPr>
          <a:xfrm>
            <a:off x="1491343" y="276497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50 % ice conc flag threshold has a false alarm rate &lt; 2% and a misdetection rate ~20%.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6B915-F5D8-8863-C9DF-96F53F745CC8}"/>
              </a:ext>
            </a:extLst>
          </p:cNvPr>
          <p:cNvSpPr txBox="1"/>
          <p:nvPr/>
        </p:nvSpPr>
        <p:spPr>
          <a:xfrm>
            <a:off x="1325227" y="1908208"/>
            <a:ext cx="315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Percentage flagged vs latitude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676A7-555A-7EF6-7F7A-87C2477E5846}"/>
              </a:ext>
            </a:extLst>
          </p:cNvPr>
          <p:cNvSpPr txBox="1"/>
          <p:nvPr/>
        </p:nvSpPr>
        <p:spPr>
          <a:xfrm>
            <a:off x="6302926" y="1925598"/>
            <a:ext cx="544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Zoomed in to show false alarm rate for 50% threshold</a:t>
            </a:r>
          </a:p>
        </p:txBody>
      </p:sp>
    </p:spTree>
    <p:extLst>
      <p:ext uri="{BB962C8B-B14F-4D97-AF65-F5344CB8AC3E}">
        <p14:creationId xmlns:p14="http://schemas.microsoft.com/office/powerpoint/2010/main" val="1901612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line&#10;&#10;Description automatically generated">
            <a:extLst>
              <a:ext uri="{FF2B5EF4-FFF2-40B4-BE49-F238E27FC236}">
                <a16:creationId xmlns:a16="http://schemas.microsoft.com/office/drawing/2014/main" id="{ADF79103-1828-C55E-DFEB-A15A7204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033" y="2116704"/>
            <a:ext cx="5776685" cy="4332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865588-BE77-9087-FF35-AA20296A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626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Alternative way to compute false alarm and missed detection rate:</a:t>
            </a:r>
            <a:br>
              <a:rPr lang="en-US" sz="3200" dirty="0"/>
            </a:br>
            <a:r>
              <a:rPr lang="en-US" sz="3200" dirty="0"/>
              <a:t>FA=Percentage of ECMWF ice conc=0 data flagged</a:t>
            </a:r>
            <a:br>
              <a:rPr lang="en-US" sz="3200" dirty="0"/>
            </a:br>
            <a:r>
              <a:rPr lang="en-US" sz="3200" dirty="0"/>
              <a:t>MD=Percentage of ECMWF ice conc &gt; 25% not flagged</a:t>
            </a:r>
          </a:p>
        </p:txBody>
      </p:sp>
      <p:pic>
        <p:nvPicPr>
          <p:cNvPr id="5" name="Picture 4" descr="A graph with a blue line&#10;&#10;Description automatically generated">
            <a:extLst>
              <a:ext uri="{FF2B5EF4-FFF2-40B4-BE49-F238E27FC236}">
                <a16:creationId xmlns:a16="http://schemas.microsoft.com/office/drawing/2014/main" id="{0670C7E2-5FED-18D5-73A6-718127A42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5" y="2116704"/>
            <a:ext cx="5776685" cy="4332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233DC-A90E-DD37-A978-3DD91CB734E9}"/>
              </a:ext>
            </a:extLst>
          </p:cNvPr>
          <p:cNvSpPr txBox="1"/>
          <p:nvPr/>
        </p:nvSpPr>
        <p:spPr>
          <a:xfrm>
            <a:off x="916484" y="1932038"/>
            <a:ext cx="41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 alarm vs SWOT ice conc threshold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82AE2-8D97-9467-E04C-7941FE248CBB}"/>
              </a:ext>
            </a:extLst>
          </p:cNvPr>
          <p:cNvSpPr txBox="1"/>
          <p:nvPr/>
        </p:nvSpPr>
        <p:spPr>
          <a:xfrm>
            <a:off x="6206941" y="1932038"/>
            <a:ext cx="482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Missed detection  vs SWOT ice conc threshold</a:t>
            </a:r>
          </a:p>
        </p:txBody>
      </p:sp>
    </p:spTree>
    <p:extLst>
      <p:ext uri="{BB962C8B-B14F-4D97-AF65-F5344CB8AC3E}">
        <p14:creationId xmlns:p14="http://schemas.microsoft.com/office/powerpoint/2010/main" val="216111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1E08D572-F0E0-22E5-EC2A-824542C24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701"/>
            <a:ext cx="6556741" cy="4917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18C42-7F80-9FA1-EA29-67F9D11A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16"/>
            <a:ext cx="12192000" cy="11538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SWOT </a:t>
            </a:r>
            <a:r>
              <a:rPr lang="en-US" sz="3600" dirty="0" err="1"/>
              <a:t>KaRIn</a:t>
            </a:r>
            <a:r>
              <a:rPr lang="en-US" sz="3600" dirty="0"/>
              <a:t> and ECMWF Ice concentration</a:t>
            </a:r>
            <a:br>
              <a:rPr lang="en-US" sz="3600" dirty="0"/>
            </a:br>
            <a:r>
              <a:rPr lang="en-US" sz="3600" dirty="0"/>
              <a:t>Cycle 479, Pass 019, April 3,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F68A-572B-C8F3-E325-F01624D7CEA4}"/>
              </a:ext>
            </a:extLst>
          </p:cNvPr>
          <p:cNvSpPr txBox="1"/>
          <p:nvPr/>
        </p:nvSpPr>
        <p:spPr>
          <a:xfrm>
            <a:off x="2667000" y="1709447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SWOT</a:t>
            </a:r>
          </a:p>
        </p:txBody>
      </p:sp>
      <p:pic>
        <p:nvPicPr>
          <p:cNvPr id="6" name="Picture 5" descr="A rainbow colored background with numbers&#10;&#10;Description automatically generated with medium confidence">
            <a:extLst>
              <a:ext uri="{FF2B5EF4-FFF2-40B4-BE49-F238E27FC236}">
                <a16:creationId xmlns:a16="http://schemas.microsoft.com/office/drawing/2014/main" id="{BF562009-C02F-079F-BA55-559599BA9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" t="1429" r="7602"/>
          <a:stretch/>
        </p:blipFill>
        <p:spPr>
          <a:xfrm>
            <a:off x="5921828" y="1820701"/>
            <a:ext cx="5925502" cy="4917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5642B-D388-5A6B-0662-B6531E0DB1A2}"/>
              </a:ext>
            </a:extLst>
          </p:cNvPr>
          <p:cNvSpPr txBox="1"/>
          <p:nvPr/>
        </p:nvSpPr>
        <p:spPr>
          <a:xfrm>
            <a:off x="8206667" y="1709447"/>
            <a:ext cx="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ECMWF</a:t>
            </a:r>
          </a:p>
        </p:txBody>
      </p:sp>
    </p:spTree>
    <p:extLst>
      <p:ext uri="{BB962C8B-B14F-4D97-AF65-F5344CB8AC3E}">
        <p14:creationId xmlns:p14="http://schemas.microsoft.com/office/powerpoint/2010/main" val="324359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heat map&#10;&#10;Description automatically generated">
            <a:extLst>
              <a:ext uri="{FF2B5EF4-FFF2-40B4-BE49-F238E27FC236}">
                <a16:creationId xmlns:a16="http://schemas.microsoft.com/office/drawing/2014/main" id="{A8072837-02C4-C856-6B75-16E0136C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6612"/>
            <a:ext cx="6372295" cy="4779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18C42-7F80-9FA1-EA29-67F9D11A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700"/>
            <a:ext cx="12192000" cy="11538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SWOT </a:t>
            </a:r>
            <a:r>
              <a:rPr lang="en-US" sz="3600" dirty="0" err="1"/>
              <a:t>KaRIn</a:t>
            </a:r>
            <a:r>
              <a:rPr lang="en-US" sz="3600" dirty="0"/>
              <a:t> and ECMWF Ice concentration </a:t>
            </a:r>
            <a:br>
              <a:rPr lang="en-US" sz="3600" dirty="0"/>
            </a:br>
            <a:r>
              <a:rPr lang="en-US" sz="3600" dirty="0"/>
              <a:t>Cycle 480, Pass 019, April 4,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F68A-572B-C8F3-E325-F01624D7CEA4}"/>
              </a:ext>
            </a:extLst>
          </p:cNvPr>
          <p:cNvSpPr txBox="1"/>
          <p:nvPr/>
        </p:nvSpPr>
        <p:spPr>
          <a:xfrm>
            <a:off x="2667000" y="1709447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5642B-D388-5A6B-0662-B6531E0DB1A2}"/>
              </a:ext>
            </a:extLst>
          </p:cNvPr>
          <p:cNvSpPr txBox="1"/>
          <p:nvPr/>
        </p:nvSpPr>
        <p:spPr>
          <a:xfrm>
            <a:off x="8206667" y="1709447"/>
            <a:ext cx="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ECMWF</a:t>
            </a:r>
          </a:p>
        </p:txBody>
      </p:sp>
      <p:pic>
        <p:nvPicPr>
          <p:cNvPr id="14" name="Picture 13" descr="A screenshot of a graph&#10;&#10;Description automatically generated">
            <a:extLst>
              <a:ext uri="{FF2B5EF4-FFF2-40B4-BE49-F238E27FC236}">
                <a16:creationId xmlns:a16="http://schemas.microsoft.com/office/drawing/2014/main" id="{53446921-C9BC-58CD-3F63-41E702FDA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3" t="817" r="6531" b="-1"/>
          <a:stretch/>
        </p:blipFill>
        <p:spPr>
          <a:xfrm>
            <a:off x="6226776" y="2078778"/>
            <a:ext cx="5801938" cy="47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0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heat map&#10;&#10;Description automatically generated">
            <a:extLst>
              <a:ext uri="{FF2B5EF4-FFF2-40B4-BE49-F238E27FC236}">
                <a16:creationId xmlns:a16="http://schemas.microsoft.com/office/drawing/2014/main" id="{662E8C22-B187-0D76-8A18-09C22CCE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154"/>
            <a:ext cx="6493128" cy="4869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18C42-7F80-9FA1-EA29-67F9D11A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16"/>
            <a:ext cx="12192000" cy="11538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SWOT </a:t>
            </a:r>
            <a:r>
              <a:rPr lang="en-US" sz="3600" dirty="0" err="1"/>
              <a:t>KaRIn</a:t>
            </a:r>
            <a:r>
              <a:rPr lang="en-US" sz="3600" dirty="0"/>
              <a:t> and ECMWF Ice concentration</a:t>
            </a:r>
            <a:br>
              <a:rPr lang="en-US" sz="3600" dirty="0"/>
            </a:br>
            <a:r>
              <a:rPr lang="en-US" sz="3600" dirty="0"/>
              <a:t>Cycle 481, Pass 019, April 5,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F68A-572B-C8F3-E325-F01624D7CEA4}"/>
              </a:ext>
            </a:extLst>
          </p:cNvPr>
          <p:cNvSpPr txBox="1"/>
          <p:nvPr/>
        </p:nvSpPr>
        <p:spPr>
          <a:xfrm>
            <a:off x="2667000" y="1709447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5642B-D388-5A6B-0662-B6531E0DB1A2}"/>
              </a:ext>
            </a:extLst>
          </p:cNvPr>
          <p:cNvSpPr txBox="1"/>
          <p:nvPr/>
        </p:nvSpPr>
        <p:spPr>
          <a:xfrm>
            <a:off x="8206667" y="1709447"/>
            <a:ext cx="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ECMWF</a:t>
            </a:r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4D1B5F29-C0D5-5EA9-65FA-28C234F1E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0" t="817" r="6533" b="-1"/>
          <a:stretch/>
        </p:blipFill>
        <p:spPr>
          <a:xfrm>
            <a:off x="6270171" y="1988154"/>
            <a:ext cx="5921829" cy="486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8C42-7F80-9FA1-EA29-67F9D11A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16"/>
            <a:ext cx="12192000" cy="11538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SWOT </a:t>
            </a:r>
            <a:r>
              <a:rPr lang="en-US" sz="3600" dirty="0" err="1"/>
              <a:t>KaRIn</a:t>
            </a:r>
            <a:r>
              <a:rPr lang="en-US" sz="3600" dirty="0"/>
              <a:t> and ECMWF Ice concentration</a:t>
            </a:r>
            <a:br>
              <a:rPr lang="en-US" sz="3600" dirty="0"/>
            </a:br>
            <a:r>
              <a:rPr lang="en-US" sz="3600" dirty="0"/>
              <a:t>Cycle 482, Pass 019, April 6,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F68A-572B-C8F3-E325-F01624D7CEA4}"/>
              </a:ext>
            </a:extLst>
          </p:cNvPr>
          <p:cNvSpPr txBox="1"/>
          <p:nvPr/>
        </p:nvSpPr>
        <p:spPr>
          <a:xfrm>
            <a:off x="2667000" y="1709447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5642B-D388-5A6B-0662-B6531E0DB1A2}"/>
              </a:ext>
            </a:extLst>
          </p:cNvPr>
          <p:cNvSpPr txBox="1"/>
          <p:nvPr/>
        </p:nvSpPr>
        <p:spPr>
          <a:xfrm>
            <a:off x="8206667" y="1709447"/>
            <a:ext cx="98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ECMWF</a:t>
            </a:r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0C99C753-70C0-0C89-A6EC-F1E774540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" t="1224" r="6533" b="1"/>
          <a:stretch/>
        </p:blipFill>
        <p:spPr>
          <a:xfrm>
            <a:off x="6204857" y="2136017"/>
            <a:ext cx="5769271" cy="4740909"/>
          </a:xfrm>
          <a:prstGeom prst="rect">
            <a:avLst/>
          </a:prstGeom>
        </p:spPr>
      </p:pic>
      <p:pic>
        <p:nvPicPr>
          <p:cNvPr id="5" name="Picture 4" descr="A screenshot of a heat map&#10;&#10;Description automatically generated">
            <a:extLst>
              <a:ext uri="{FF2B5EF4-FFF2-40B4-BE49-F238E27FC236}">
                <a16:creationId xmlns:a16="http://schemas.microsoft.com/office/drawing/2014/main" id="{F5904810-8775-6F3F-45B2-E2CC0947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" y="2136018"/>
            <a:ext cx="6238469" cy="46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2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8C42-7F80-9FA1-EA29-67F9D11A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16"/>
            <a:ext cx="12192000" cy="11538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SWOT </a:t>
            </a:r>
            <a:r>
              <a:rPr lang="en-US" sz="3600" dirty="0" err="1"/>
              <a:t>KaRIn</a:t>
            </a:r>
            <a:r>
              <a:rPr lang="en-US" sz="3600" dirty="0"/>
              <a:t> and ASCAT Wind Speed (m/s)</a:t>
            </a:r>
            <a:br>
              <a:rPr lang="en-US" sz="3600" dirty="0"/>
            </a:br>
            <a:r>
              <a:rPr lang="en-US" sz="3600" dirty="0"/>
              <a:t>Cycle 479, Pass 019, April 3,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F68A-572B-C8F3-E325-F01624D7CEA4}"/>
              </a:ext>
            </a:extLst>
          </p:cNvPr>
          <p:cNvSpPr txBox="1"/>
          <p:nvPr/>
        </p:nvSpPr>
        <p:spPr>
          <a:xfrm>
            <a:off x="2667000" y="1709447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5642B-D388-5A6B-0662-B6531E0DB1A2}"/>
              </a:ext>
            </a:extLst>
          </p:cNvPr>
          <p:cNvSpPr txBox="1"/>
          <p:nvPr/>
        </p:nvSpPr>
        <p:spPr>
          <a:xfrm>
            <a:off x="8206667" y="1709447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ASCAT</a:t>
            </a:r>
          </a:p>
        </p:txBody>
      </p:sp>
      <p:pic>
        <p:nvPicPr>
          <p:cNvPr id="7" name="Picture 6" descr="A chart of a number of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C68ACEDB-35A7-2782-E573-F2EB16027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" t="-408" r="6377"/>
          <a:stretch/>
        </p:blipFill>
        <p:spPr>
          <a:xfrm>
            <a:off x="5895936" y="2078779"/>
            <a:ext cx="5740896" cy="4779221"/>
          </a:xfrm>
          <a:prstGeom prst="rect">
            <a:avLst/>
          </a:prstGeom>
        </p:spPr>
      </p:pic>
      <p:pic>
        <p:nvPicPr>
          <p:cNvPr id="14" name="Picture 13" descr="A screenshot of a graph&#10;&#10;Description automatically generated">
            <a:extLst>
              <a:ext uri="{FF2B5EF4-FFF2-40B4-BE49-F238E27FC236}">
                <a16:creationId xmlns:a16="http://schemas.microsoft.com/office/drawing/2014/main" id="{7BDAD237-9743-78F7-E851-E891B7E18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9" t="-204" r="5307" b="1"/>
          <a:stretch/>
        </p:blipFill>
        <p:spPr>
          <a:xfrm>
            <a:off x="214043" y="2078778"/>
            <a:ext cx="5801256" cy="47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5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8C42-7F80-9FA1-EA29-67F9D11A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16"/>
            <a:ext cx="12192000" cy="11538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SWOT </a:t>
            </a:r>
            <a:r>
              <a:rPr lang="en-US" sz="3600" dirty="0" err="1"/>
              <a:t>KaRIn</a:t>
            </a:r>
            <a:r>
              <a:rPr lang="en-US" sz="3600" dirty="0"/>
              <a:t> and ASCAT Wind Speed (m/s)</a:t>
            </a:r>
            <a:br>
              <a:rPr lang="en-US" sz="3600" dirty="0"/>
            </a:br>
            <a:r>
              <a:rPr lang="en-US" sz="3600" dirty="0"/>
              <a:t>Cycle 480, Pass 019, April 4,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F68A-572B-C8F3-E325-F01624D7CEA4}"/>
              </a:ext>
            </a:extLst>
          </p:cNvPr>
          <p:cNvSpPr txBox="1"/>
          <p:nvPr/>
        </p:nvSpPr>
        <p:spPr>
          <a:xfrm>
            <a:off x="2667000" y="1709447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5642B-D388-5A6B-0662-B6531E0DB1A2}"/>
              </a:ext>
            </a:extLst>
          </p:cNvPr>
          <p:cNvSpPr txBox="1"/>
          <p:nvPr/>
        </p:nvSpPr>
        <p:spPr>
          <a:xfrm>
            <a:off x="8206667" y="1709447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ASCAT</a:t>
            </a:r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106CE329-48D6-8B8D-06F3-554C3CC11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" t="204" r="6224"/>
          <a:stretch/>
        </p:blipFill>
        <p:spPr>
          <a:xfrm>
            <a:off x="5805759" y="2028599"/>
            <a:ext cx="5856514" cy="4829401"/>
          </a:xfrm>
          <a:prstGeom prst="rect">
            <a:avLst/>
          </a:prstGeom>
        </p:spPr>
      </p:pic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788DF502-627D-8C4A-FC84-86C0712F4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1" r="5918"/>
          <a:stretch/>
        </p:blipFill>
        <p:spPr>
          <a:xfrm>
            <a:off x="0" y="2028598"/>
            <a:ext cx="5864274" cy="48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5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8C42-7F80-9FA1-EA29-67F9D11A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16"/>
            <a:ext cx="12192000" cy="11538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SWOT </a:t>
            </a:r>
            <a:r>
              <a:rPr lang="en-US" sz="3600" dirty="0" err="1"/>
              <a:t>KaRIn</a:t>
            </a:r>
            <a:r>
              <a:rPr lang="en-US" sz="3600" dirty="0"/>
              <a:t> and ASCAT Wind Speed</a:t>
            </a:r>
            <a:br>
              <a:rPr lang="en-US" sz="3600" dirty="0"/>
            </a:br>
            <a:r>
              <a:rPr lang="en-US" sz="3600" dirty="0"/>
              <a:t>Cycle 481, Pass 019, April 5,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F68A-572B-C8F3-E325-F01624D7CEA4}"/>
              </a:ext>
            </a:extLst>
          </p:cNvPr>
          <p:cNvSpPr txBox="1"/>
          <p:nvPr/>
        </p:nvSpPr>
        <p:spPr>
          <a:xfrm>
            <a:off x="2667000" y="1709447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5642B-D388-5A6B-0662-B6531E0DB1A2}"/>
              </a:ext>
            </a:extLst>
          </p:cNvPr>
          <p:cNvSpPr txBox="1"/>
          <p:nvPr/>
        </p:nvSpPr>
        <p:spPr>
          <a:xfrm>
            <a:off x="8206667" y="1709447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ASCAT</a:t>
            </a:r>
          </a:p>
        </p:txBody>
      </p:sp>
      <p:pic>
        <p:nvPicPr>
          <p:cNvPr id="6" name="Picture 5" descr="A colorful graph with numbers&#10;&#10;Description automatically generated with medium confidence">
            <a:extLst>
              <a:ext uri="{FF2B5EF4-FFF2-40B4-BE49-F238E27FC236}">
                <a16:creationId xmlns:a16="http://schemas.microsoft.com/office/drawing/2014/main" id="{01D52188-E167-67E6-8C6E-99C1C8757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7" r="6224"/>
          <a:stretch/>
        </p:blipFill>
        <p:spPr>
          <a:xfrm>
            <a:off x="5878283" y="2002346"/>
            <a:ext cx="5856514" cy="4855654"/>
          </a:xfrm>
          <a:prstGeom prst="rect">
            <a:avLst/>
          </a:prstGeom>
        </p:spPr>
      </p:pic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9E028033-0EED-09BC-05A3-3599E1A37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8" t="587" r="6394"/>
          <a:stretch/>
        </p:blipFill>
        <p:spPr>
          <a:xfrm>
            <a:off x="0" y="2074548"/>
            <a:ext cx="5769429" cy="47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5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2B64-5CC6-6AB0-676A-0339380E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 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4D4B1-33C3-AB35-1DDE-E4B04611E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research described here was carried out at the Jet Propulsion Laboratory, California Institute of Technology, under a contract with the National Aeronautics and Space Administration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dirty="0">
                <a:effectLst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750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8C42-7F80-9FA1-EA29-67F9D11A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16"/>
            <a:ext cx="12192000" cy="11538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SWOT </a:t>
            </a:r>
            <a:r>
              <a:rPr lang="en-US" sz="3600" dirty="0" err="1"/>
              <a:t>KaRIn</a:t>
            </a:r>
            <a:r>
              <a:rPr lang="en-US" sz="3600" dirty="0"/>
              <a:t> and ASCAT Wind Speed</a:t>
            </a:r>
            <a:br>
              <a:rPr lang="en-US" sz="3600" dirty="0"/>
            </a:br>
            <a:r>
              <a:rPr lang="en-US" sz="3600" dirty="0"/>
              <a:t>Cycle 482, Pass 019, April 6,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F68A-572B-C8F3-E325-F01624D7CEA4}"/>
              </a:ext>
            </a:extLst>
          </p:cNvPr>
          <p:cNvSpPr txBox="1"/>
          <p:nvPr/>
        </p:nvSpPr>
        <p:spPr>
          <a:xfrm>
            <a:off x="2667000" y="1709447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5642B-D388-5A6B-0662-B6531E0DB1A2}"/>
              </a:ext>
            </a:extLst>
          </p:cNvPr>
          <p:cNvSpPr txBox="1"/>
          <p:nvPr/>
        </p:nvSpPr>
        <p:spPr>
          <a:xfrm>
            <a:off x="8206667" y="1709447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ASCAT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8E72CD6A-B1AC-4AC8-0B4D-477F247EE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" t="204" r="6990"/>
          <a:stretch/>
        </p:blipFill>
        <p:spPr>
          <a:xfrm>
            <a:off x="6162254" y="2042715"/>
            <a:ext cx="5780314" cy="4815285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6ED53817-5243-B9FF-D2E7-4DE2894EC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" t="-204" r="5613" b="1"/>
          <a:stretch/>
        </p:blipFill>
        <p:spPr>
          <a:xfrm>
            <a:off x="1" y="2128504"/>
            <a:ext cx="5740896" cy="47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9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8BE5-E964-B090-4A4D-88ADA510F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AB858-7ED3-6E70-0054-B2E0F26FC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Developed a 2-km ice flag from SWOT data</a:t>
            </a:r>
          </a:p>
          <a:p>
            <a:pPr lvl="1"/>
            <a:r>
              <a:rPr lang="en-US" dirty="0"/>
              <a:t>Definite sea-ice (SWOT ice conc&gt; 50%, ~1% false alarm rate), </a:t>
            </a:r>
          </a:p>
          <a:p>
            <a:pPr lvl="1"/>
            <a:r>
              <a:rPr lang="en-US" dirty="0"/>
              <a:t>Possible sea-ice (SWOT ice conc 10-50%)</a:t>
            </a:r>
          </a:p>
          <a:p>
            <a:pPr lvl="1"/>
            <a:r>
              <a:rPr lang="en-US" dirty="0"/>
              <a:t>Definite ice-free  (SWOT ice conc  &lt; 10%), missed detection rate = ~ 1.5%.</a:t>
            </a:r>
          </a:p>
          <a:p>
            <a:r>
              <a:rPr lang="en-US" dirty="0"/>
              <a:t>Next steps are:</a:t>
            </a:r>
          </a:p>
          <a:p>
            <a:pPr lvl="1"/>
            <a:r>
              <a:rPr lang="en-US" dirty="0"/>
              <a:t>Develop SWOT near sea-ice winds products using newly developed flag as quality control.</a:t>
            </a:r>
          </a:p>
          <a:p>
            <a:pPr lvl="1"/>
            <a:r>
              <a:rPr lang="en-US" dirty="0"/>
              <a:t>Compare SWOT winds and QC to ASCAT data and use to improve ASCAT QC and wind accuracy near ice edge.</a:t>
            </a:r>
          </a:p>
          <a:p>
            <a:pPr lvl="1"/>
            <a:r>
              <a:rPr lang="en-US" dirty="0"/>
              <a:t>Compare ASCAT winds and QC to </a:t>
            </a:r>
            <a:r>
              <a:rPr lang="en-US" dirty="0" err="1"/>
              <a:t>QuikSCAT</a:t>
            </a:r>
            <a:r>
              <a:rPr lang="en-US" dirty="0"/>
              <a:t> and </a:t>
            </a:r>
            <a:r>
              <a:rPr lang="en-US" dirty="0" err="1"/>
              <a:t>ScatSAT</a:t>
            </a:r>
            <a:r>
              <a:rPr lang="en-US" dirty="0"/>
              <a:t> data and use to improve </a:t>
            </a:r>
            <a:r>
              <a:rPr lang="en-US" dirty="0" err="1"/>
              <a:t>QuikSCAT</a:t>
            </a:r>
            <a:r>
              <a:rPr lang="en-US" dirty="0"/>
              <a:t> and </a:t>
            </a:r>
            <a:r>
              <a:rPr lang="en-US" dirty="0" err="1"/>
              <a:t>ScatSAT</a:t>
            </a:r>
            <a:r>
              <a:rPr lang="en-US" dirty="0"/>
              <a:t> quality control near ice edge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7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F962-1143-57FB-28CA-31ADC5B4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51881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8C42-7F80-9FA1-EA29-67F9D11A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16"/>
            <a:ext cx="12192000" cy="11538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SWOT Wind Speed (m/s) and Sigma-0 (dB)</a:t>
            </a:r>
            <a:br>
              <a:rPr lang="en-US" sz="3600" dirty="0"/>
            </a:br>
            <a:r>
              <a:rPr lang="en-US" sz="3600" dirty="0"/>
              <a:t>Cycle 480, Pass 019, April 4,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F68A-572B-C8F3-E325-F01624D7CEA4}"/>
              </a:ext>
            </a:extLst>
          </p:cNvPr>
          <p:cNvSpPr txBox="1"/>
          <p:nvPr/>
        </p:nvSpPr>
        <p:spPr>
          <a:xfrm>
            <a:off x="1815391" y="1720723"/>
            <a:ext cx="193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Speed (m/s)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5642B-D388-5A6B-0662-B6531E0DB1A2}"/>
              </a:ext>
            </a:extLst>
          </p:cNvPr>
          <p:cNvSpPr txBox="1"/>
          <p:nvPr/>
        </p:nvSpPr>
        <p:spPr>
          <a:xfrm>
            <a:off x="8206667" y="170944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Sigma-0 (dB)</a:t>
            </a: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788DF502-627D-8C4A-FC84-86C0712F4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" r="5918"/>
          <a:stretch/>
        </p:blipFill>
        <p:spPr>
          <a:xfrm>
            <a:off x="0" y="2028598"/>
            <a:ext cx="5864274" cy="4829402"/>
          </a:xfrm>
          <a:prstGeom prst="rect">
            <a:avLst/>
          </a:prstGeom>
        </p:spPr>
      </p:pic>
      <p:pic>
        <p:nvPicPr>
          <p:cNvPr id="7" name="Picture 6" descr="A screenshot of a graph showing a heat wave&#10;&#10;Description automatically generated with medium confidence">
            <a:extLst>
              <a:ext uri="{FF2B5EF4-FFF2-40B4-BE49-F238E27FC236}">
                <a16:creationId xmlns:a16="http://schemas.microsoft.com/office/drawing/2014/main" id="{CAAD42C7-FC55-A179-835D-9A4600AF9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" t="-817" r="6684"/>
          <a:stretch/>
        </p:blipFill>
        <p:spPr>
          <a:xfrm>
            <a:off x="6096000" y="1931212"/>
            <a:ext cx="5864275" cy="4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8C42-7F80-9FA1-EA29-67F9D11A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16"/>
            <a:ext cx="12192000" cy="11538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SWOT Wind Speed (m/s) and Volumetric Correlation</a:t>
            </a:r>
            <a:br>
              <a:rPr lang="en-US" sz="3600" dirty="0"/>
            </a:br>
            <a:r>
              <a:rPr lang="en-US" sz="3600" dirty="0"/>
              <a:t>Cycle 480, Pass 019, April 4,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9F68A-572B-C8F3-E325-F01624D7CEA4}"/>
              </a:ext>
            </a:extLst>
          </p:cNvPr>
          <p:cNvSpPr txBox="1"/>
          <p:nvPr/>
        </p:nvSpPr>
        <p:spPr>
          <a:xfrm>
            <a:off x="1815391" y="1720723"/>
            <a:ext cx="193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Speed (m/s)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5642B-D388-5A6B-0662-B6531E0DB1A2}"/>
              </a:ext>
            </a:extLst>
          </p:cNvPr>
          <p:cNvSpPr txBox="1"/>
          <p:nvPr/>
        </p:nvSpPr>
        <p:spPr>
          <a:xfrm>
            <a:off x="8206667" y="1709447"/>
            <a:ext cx="244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Volumetric Correlation</a:t>
            </a: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788DF502-627D-8C4A-FC84-86C0712F4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" r="5918"/>
          <a:stretch/>
        </p:blipFill>
        <p:spPr>
          <a:xfrm>
            <a:off x="0" y="2028598"/>
            <a:ext cx="5864274" cy="4829402"/>
          </a:xfrm>
          <a:prstGeom prst="rect">
            <a:avLst/>
          </a:prstGeom>
        </p:spPr>
      </p:pic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F12EFAC1-547F-ABE8-EA98-8403BA51A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9" t="204" r="5765"/>
          <a:stretch/>
        </p:blipFill>
        <p:spPr>
          <a:xfrm>
            <a:off x="6096000" y="2022200"/>
            <a:ext cx="5864274" cy="48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3EB6-C775-6F16-A1A2-5D3F693B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212725"/>
            <a:ext cx="10863943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Plan:  Develop a multi-decadal multi-sensor ocean surface wind climate data record near the sea ice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DFB91-CB99-7AE0-23B0-90AC8339D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Retrieve 2-km resolution wind speeds and ice concentration map from SWOT.</a:t>
            </a:r>
          </a:p>
          <a:p>
            <a:r>
              <a:rPr lang="en-US" dirty="0"/>
              <a:t>Step 2: Compare SWOT winds and QC to ASCAT data and use to improve ASCAT QC and wind accuracy near ice edge.</a:t>
            </a:r>
          </a:p>
          <a:p>
            <a:r>
              <a:rPr lang="en-US" dirty="0"/>
              <a:t>Step 3: Compare ASCAT winds and QC to </a:t>
            </a:r>
            <a:r>
              <a:rPr lang="en-US" dirty="0" err="1"/>
              <a:t>QuikSCAT</a:t>
            </a:r>
            <a:r>
              <a:rPr lang="en-US" dirty="0"/>
              <a:t> and </a:t>
            </a:r>
            <a:r>
              <a:rPr lang="en-US" dirty="0" err="1"/>
              <a:t>ScatSAT</a:t>
            </a:r>
            <a:r>
              <a:rPr lang="en-US" dirty="0"/>
              <a:t> data and use to improve </a:t>
            </a:r>
            <a:r>
              <a:rPr lang="en-US" dirty="0" err="1"/>
              <a:t>QuikSCAT</a:t>
            </a:r>
            <a:r>
              <a:rPr lang="en-US" dirty="0"/>
              <a:t> and </a:t>
            </a:r>
            <a:r>
              <a:rPr lang="en-US" dirty="0" err="1"/>
              <a:t>ScatSAT</a:t>
            </a:r>
            <a:r>
              <a:rPr lang="en-US" dirty="0"/>
              <a:t> quality control near ice edge</a:t>
            </a:r>
          </a:p>
        </p:txBody>
      </p:sp>
    </p:spTree>
    <p:extLst>
      <p:ext uri="{BB962C8B-B14F-4D97-AF65-F5344CB8AC3E}">
        <p14:creationId xmlns:p14="http://schemas.microsoft.com/office/powerpoint/2010/main" val="184023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8262-09FE-D33C-9C07-387BB2E3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365125"/>
            <a:ext cx="11179628" cy="1325563"/>
          </a:xfrm>
        </p:spPr>
        <p:txBody>
          <a:bodyPr/>
          <a:lstStyle/>
          <a:p>
            <a:r>
              <a:rPr lang="en-US" dirty="0"/>
              <a:t>Developed SWOT  </a:t>
            </a:r>
            <a:r>
              <a:rPr lang="en-US" dirty="0" err="1"/>
              <a:t>KaRIn</a:t>
            </a:r>
            <a:r>
              <a:rPr lang="en-US" dirty="0"/>
              <a:t> wind retrieval using ASCAT and ECMWF as ground truth</a:t>
            </a:r>
          </a:p>
        </p:txBody>
      </p:sp>
      <p:pic>
        <p:nvPicPr>
          <p:cNvPr id="13" name="Picture 12" descr="A graph of waves with numbers and letters&#10;&#10;Description automatically generated">
            <a:extLst>
              <a:ext uri="{FF2B5EF4-FFF2-40B4-BE49-F238E27FC236}">
                <a16:creationId xmlns:a16="http://schemas.microsoft.com/office/drawing/2014/main" id="{DD3C3364-8F41-A153-37E1-F16357696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9837"/>
            <a:ext cx="10076741" cy="49130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D223DE-BC88-5E7F-FA1B-273FA6553B5F}"/>
              </a:ext>
            </a:extLst>
          </p:cNvPr>
          <p:cNvSpPr txBox="1"/>
          <p:nvPr/>
        </p:nvSpPr>
        <p:spPr>
          <a:xfrm>
            <a:off x="9356942" y="1773584"/>
            <a:ext cx="26805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 to wind retrieval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sigma-0,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incidence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SWH (ECMWF)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Plot is a cut of the 3-D model function at incidence angle </a:t>
            </a:r>
            <a:r>
              <a:rPr lang="en-US"/>
              <a:t>= 2.5 </a:t>
            </a:r>
            <a:r>
              <a:rPr lang="en-US" dirty="0"/>
              <a:t>degrees.</a:t>
            </a:r>
          </a:p>
          <a:p>
            <a:endParaRPr lang="en-US" dirty="0"/>
          </a:p>
          <a:p>
            <a:r>
              <a:rPr lang="en-US" dirty="0"/>
              <a:t>GMF is a lookup table produced using an empirical function approximation method using ECMWF winds as training output.</a:t>
            </a:r>
          </a:p>
        </p:txBody>
      </p:sp>
    </p:spTree>
    <p:extLst>
      <p:ext uri="{BB962C8B-B14F-4D97-AF65-F5344CB8AC3E}">
        <p14:creationId xmlns:p14="http://schemas.microsoft.com/office/powerpoint/2010/main" val="427499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8262-09FE-D33C-9C07-387BB2E3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365125"/>
            <a:ext cx="11179628" cy="1325563"/>
          </a:xfrm>
        </p:spPr>
        <p:txBody>
          <a:bodyPr/>
          <a:lstStyle/>
          <a:p>
            <a:r>
              <a:rPr lang="en-US" dirty="0"/>
              <a:t>Developed SWOT </a:t>
            </a:r>
            <a:r>
              <a:rPr lang="en-US" dirty="0" err="1"/>
              <a:t>KaRIn</a:t>
            </a:r>
            <a:r>
              <a:rPr lang="en-US" dirty="0"/>
              <a:t> wind retrieval using ASCAT and ECMWF as ground truth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60704C4A-3C3C-471F-0ED3-BE359E21A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9" t="-998"/>
          <a:stretch/>
        </p:blipFill>
        <p:spPr>
          <a:xfrm>
            <a:off x="183225" y="1751745"/>
            <a:ext cx="6354954" cy="5083138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9020A935-25E4-53F2-E5A9-F967D0DB7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33"/>
          <a:stretch/>
        </p:blipFill>
        <p:spPr>
          <a:xfrm>
            <a:off x="5488683" y="1751743"/>
            <a:ext cx="6520092" cy="5106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DF3307-4F54-B2DC-5CE3-3C50A0346994}"/>
              </a:ext>
            </a:extLst>
          </p:cNvPr>
          <p:cNvSpPr txBox="1"/>
          <p:nvPr/>
        </p:nvSpPr>
        <p:spPr>
          <a:xfrm>
            <a:off x="756007" y="1733764"/>
            <a:ext cx="507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GMF, ASCAT within 30 min, GOOD SSHA2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661E6-188F-137B-DAFB-162428D359C1}"/>
              </a:ext>
            </a:extLst>
          </p:cNvPr>
          <p:cNvSpPr txBox="1"/>
          <p:nvPr/>
        </p:nvSpPr>
        <p:spPr>
          <a:xfrm>
            <a:off x="6157217" y="1728629"/>
            <a:ext cx="527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Retrained GMF, ASCAT within 30 min, GOOD SSHA2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11B7A-D59B-1712-3BB3-53AF202AA6D0}"/>
              </a:ext>
            </a:extLst>
          </p:cNvPr>
          <p:cNvSpPr txBox="1"/>
          <p:nvPr/>
        </p:nvSpPr>
        <p:spPr>
          <a:xfrm>
            <a:off x="1130157" y="2280863"/>
            <a:ext cx="179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RMSE=1.28 m/s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B2D9E-EFBE-A51C-4C4F-051036E3CD9B}"/>
              </a:ext>
            </a:extLst>
          </p:cNvPr>
          <p:cNvSpPr txBox="1"/>
          <p:nvPr/>
        </p:nvSpPr>
        <p:spPr>
          <a:xfrm>
            <a:off x="6758025" y="2239767"/>
            <a:ext cx="17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RMSE=1.01 m/s</a:t>
            </a:r>
          </a:p>
        </p:txBody>
      </p:sp>
    </p:spTree>
    <p:extLst>
      <p:ext uri="{BB962C8B-B14F-4D97-AF65-F5344CB8AC3E}">
        <p14:creationId xmlns:p14="http://schemas.microsoft.com/office/powerpoint/2010/main" val="385778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8262-09FE-D33C-9C07-387BB2E3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17" y="314182"/>
            <a:ext cx="1161375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Developed SWOT </a:t>
            </a:r>
            <a:r>
              <a:rPr lang="en-US" sz="3600" dirty="0" err="1"/>
              <a:t>KaRIn</a:t>
            </a:r>
            <a:r>
              <a:rPr lang="en-US" sz="3600" dirty="0"/>
              <a:t> wind retrieval using ASCAT as ground truth, </a:t>
            </a:r>
            <a:r>
              <a:rPr lang="en-US" sz="3600" i="1" dirty="0"/>
              <a:t>volumetric correlation instead of model SWH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1C691AA-FD0E-A76F-C0F8-B19E6C87E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33"/>
          <a:stretch/>
        </p:blipFill>
        <p:spPr>
          <a:xfrm>
            <a:off x="0" y="1690688"/>
            <a:ext cx="6520092" cy="5106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1A92D-14CB-901D-211F-359E6DC0D9F2}"/>
              </a:ext>
            </a:extLst>
          </p:cNvPr>
          <p:cNvSpPr txBox="1"/>
          <p:nvPr/>
        </p:nvSpPr>
        <p:spPr>
          <a:xfrm>
            <a:off x="1772666" y="2252293"/>
            <a:ext cx="17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RMSE=1.01 m/s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1B129-387B-5F43-A8F7-AFB96CE3CF0E}"/>
              </a:ext>
            </a:extLst>
          </p:cNvPr>
          <p:cNvSpPr txBox="1"/>
          <p:nvPr/>
        </p:nvSpPr>
        <p:spPr>
          <a:xfrm>
            <a:off x="2089006" y="1690688"/>
            <a:ext cx="18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swh_model</a:t>
            </a:r>
            <a:r>
              <a:rPr lang="en-US" dirty="0"/>
              <a:t> input</a:t>
            </a:r>
          </a:p>
        </p:txBody>
      </p:sp>
      <p:pic>
        <p:nvPicPr>
          <p:cNvPr id="12" name="Picture 11" descr="A diagram of a wind speed&#10;&#10;Description automatically generated">
            <a:extLst>
              <a:ext uri="{FF2B5EF4-FFF2-40B4-BE49-F238E27FC236}">
                <a16:creationId xmlns:a16="http://schemas.microsoft.com/office/drawing/2014/main" id="{002F9B76-E800-9D76-3C18-0969985DD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7" t="1724" r="4650"/>
          <a:stretch/>
        </p:blipFill>
        <p:spPr>
          <a:xfrm>
            <a:off x="5767942" y="1780641"/>
            <a:ext cx="6220978" cy="50182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92E1A1-7E65-AE6D-F4C2-46EC67962E88}"/>
              </a:ext>
            </a:extLst>
          </p:cNvPr>
          <p:cNvSpPr txBox="1"/>
          <p:nvPr/>
        </p:nvSpPr>
        <p:spPr>
          <a:xfrm>
            <a:off x="7047902" y="1690688"/>
            <a:ext cx="294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volumetric correlation input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BDF8C-CBB2-69F3-0A2A-EE6A30D43E4B}"/>
              </a:ext>
            </a:extLst>
          </p:cNvPr>
          <p:cNvSpPr txBox="1"/>
          <p:nvPr/>
        </p:nvSpPr>
        <p:spPr>
          <a:xfrm>
            <a:off x="7540608" y="2251989"/>
            <a:ext cx="17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RMSE=1.12 m/s</a:t>
            </a:r>
          </a:p>
        </p:txBody>
      </p:sp>
    </p:spTree>
    <p:extLst>
      <p:ext uri="{BB962C8B-B14F-4D97-AF65-F5344CB8AC3E}">
        <p14:creationId xmlns:p14="http://schemas.microsoft.com/office/powerpoint/2010/main" val="283849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E5B8-1473-5138-9FAE-7935E286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SWOT </a:t>
            </a:r>
            <a:r>
              <a:rPr lang="en-US" dirty="0" err="1"/>
              <a:t>KaRIn</a:t>
            </a:r>
            <a:r>
              <a:rPr lang="en-US" dirty="0"/>
              <a:t> </a:t>
            </a:r>
            <a:r>
              <a:rPr lang="en-US" dirty="0" err="1"/>
              <a:t>coregistered</a:t>
            </a:r>
            <a:r>
              <a:rPr lang="en-US" dirty="0"/>
              <a:t>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F8FD6-4371-7D69-4895-92D4574BB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geographic images in this presentation are in SWOT swath coordinates with the y-axis being along track and the x-axis across track. </a:t>
            </a:r>
          </a:p>
          <a:p>
            <a:pPr lvl="1"/>
            <a:r>
              <a:rPr lang="en-US" dirty="0"/>
              <a:t>SWOT </a:t>
            </a:r>
            <a:r>
              <a:rPr lang="en-US" dirty="0" err="1"/>
              <a:t>InSAR</a:t>
            </a:r>
            <a:r>
              <a:rPr lang="en-US" dirty="0"/>
              <a:t> data is missing in the middle of the x-axis (nadir) for this reason.</a:t>
            </a:r>
          </a:p>
          <a:p>
            <a:r>
              <a:rPr lang="en-US" dirty="0"/>
              <a:t>To give a general idea where the data is on the ground</a:t>
            </a:r>
          </a:p>
          <a:p>
            <a:pPr lvl="1"/>
            <a:r>
              <a:rPr lang="en-US" dirty="0"/>
              <a:t>Y-axis is labeled with median latitude for  each along track position</a:t>
            </a:r>
          </a:p>
          <a:p>
            <a:pPr lvl="1"/>
            <a:r>
              <a:rPr lang="en-US" dirty="0"/>
              <a:t>X-axis is labeled with median longitude for each cross track position</a:t>
            </a:r>
          </a:p>
          <a:p>
            <a:r>
              <a:rPr lang="en-US" dirty="0"/>
              <a:t>Along track extent of each image was determined </a:t>
            </a:r>
            <a:r>
              <a:rPr lang="en-US" dirty="0" err="1"/>
              <a:t>bycentered</a:t>
            </a:r>
            <a:r>
              <a:rPr lang="en-US" dirty="0"/>
              <a:t> a 200-km window on the southernmost </a:t>
            </a:r>
            <a:r>
              <a:rPr lang="en-US" b="1" i="1" dirty="0"/>
              <a:t>valid</a:t>
            </a:r>
            <a:r>
              <a:rPr lang="en-US" dirty="0"/>
              <a:t> co-registered ASCAT wind pixel.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0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8C42-7F80-9FA1-EA29-67F9D11A5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1516"/>
            <a:ext cx="12192000" cy="115388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SWOT </a:t>
            </a:r>
            <a:r>
              <a:rPr lang="en-US" sz="3600" dirty="0" err="1"/>
              <a:t>KaRIn</a:t>
            </a:r>
            <a:r>
              <a:rPr lang="en-US" sz="3600" dirty="0"/>
              <a:t> backscatter and volumetric correlation near ice</a:t>
            </a:r>
            <a:br>
              <a:rPr lang="en-US" sz="3600" dirty="0"/>
            </a:br>
            <a:r>
              <a:rPr lang="en-US" sz="3600" dirty="0"/>
              <a:t>Cycle 479, Pass 019, April 3, 2023 </a:t>
            </a:r>
          </a:p>
        </p:txBody>
      </p:sp>
      <p:pic>
        <p:nvPicPr>
          <p:cNvPr id="7" name="Picture 6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09D19DF7-1603-ACE2-1C37-F802EE0A2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3" r="6047"/>
          <a:stretch/>
        </p:blipFill>
        <p:spPr>
          <a:xfrm>
            <a:off x="6071721" y="1860229"/>
            <a:ext cx="6015895" cy="4964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DCAFE9-BEE7-041A-F2A7-0293E85C4495}"/>
              </a:ext>
            </a:extLst>
          </p:cNvPr>
          <p:cNvSpPr txBox="1"/>
          <p:nvPr/>
        </p:nvSpPr>
        <p:spPr>
          <a:xfrm>
            <a:off x="7290149" y="1490897"/>
            <a:ext cx="248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Volumetric  Correlation</a:t>
            </a:r>
          </a:p>
        </p:txBody>
      </p:sp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F31CFE39-9F3F-5401-F782-1B62A5CEA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" r="5773"/>
          <a:stretch/>
        </p:blipFill>
        <p:spPr>
          <a:xfrm>
            <a:off x="0" y="1860227"/>
            <a:ext cx="6015896" cy="4964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470C38-68FD-3363-6CEE-CDEB727D277C}"/>
              </a:ext>
            </a:extLst>
          </p:cNvPr>
          <p:cNvSpPr txBox="1"/>
          <p:nvPr/>
        </p:nvSpPr>
        <p:spPr>
          <a:xfrm>
            <a:off x="1590806" y="1491197"/>
            <a:ext cx="192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Backscatter in dB</a:t>
            </a:r>
          </a:p>
        </p:txBody>
      </p:sp>
    </p:spTree>
    <p:extLst>
      <p:ext uri="{BB962C8B-B14F-4D97-AF65-F5344CB8AC3E}">
        <p14:creationId xmlns:p14="http://schemas.microsoft.com/office/powerpoint/2010/main" val="185496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41A4-485C-E5B3-5F72-4D6634BE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00545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</a:t>
            </a:r>
            <a:r>
              <a:rPr lang="en-US" dirty="0" err="1"/>
              <a:t>KaRIn</a:t>
            </a:r>
            <a:r>
              <a:rPr lang="en-US" dirty="0"/>
              <a:t> 2 x2 km sea ice concentration estimate</a:t>
            </a:r>
            <a:br>
              <a:rPr lang="en-US" dirty="0"/>
            </a:br>
            <a:r>
              <a:rPr lang="en-US" dirty="0"/>
              <a:t>	</a:t>
            </a:r>
            <a:r>
              <a:rPr lang="en-US" sz="4400" dirty="0"/>
              <a:t>RMS diff from ECMWF is 12.42 %</a:t>
            </a:r>
            <a:br>
              <a:rPr lang="en-US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F4357-7C0E-C35A-2E86-188B37DE8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Trained a neural network to map</a:t>
            </a:r>
          </a:p>
          <a:p>
            <a:r>
              <a:rPr lang="en-US" dirty="0"/>
              <a:t>From:</a:t>
            </a:r>
          </a:p>
          <a:p>
            <a:pPr lvl="1"/>
            <a:r>
              <a:rPr lang="en-US" dirty="0"/>
              <a:t>Volumetric correlation</a:t>
            </a:r>
          </a:p>
          <a:p>
            <a:pPr lvl="1"/>
            <a:r>
              <a:rPr lang="en-US" dirty="0"/>
              <a:t>Sigma-0 </a:t>
            </a:r>
          </a:p>
          <a:p>
            <a:pPr lvl="1"/>
            <a:r>
              <a:rPr lang="en-US" dirty="0"/>
              <a:t>Incidence angle</a:t>
            </a:r>
          </a:p>
          <a:p>
            <a:pPr lvl="1"/>
            <a:r>
              <a:rPr lang="en-US" dirty="0"/>
              <a:t>3x3 variance of volumetric correlation</a:t>
            </a:r>
          </a:p>
          <a:p>
            <a:pPr lvl="1"/>
            <a:r>
              <a:rPr lang="en-US" dirty="0"/>
              <a:t>3x3 variance of sigma-0</a:t>
            </a:r>
          </a:p>
          <a:p>
            <a:r>
              <a:rPr lang="en-US" dirty="0"/>
              <a:t>To:</a:t>
            </a:r>
          </a:p>
          <a:p>
            <a:pPr lvl="1"/>
            <a:r>
              <a:rPr lang="en-US" dirty="0"/>
              <a:t>ECMWF ice concentration (much lower resolution)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1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8563</TotalTime>
  <Words>964</Words>
  <Application>Microsoft Macintosh PowerPoint</Application>
  <PresentationFormat>Widescreen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Helvetica</vt:lpstr>
      <vt:lpstr>Times New Roman</vt:lpstr>
      <vt:lpstr>Office Theme</vt:lpstr>
      <vt:lpstr>Comparison of ASCAT and SWOT Wind Speeds Near Sea Ice </vt:lpstr>
      <vt:lpstr>Sponsor Acknowledgment</vt:lpstr>
      <vt:lpstr>Plan:  Develop a multi-decadal multi-sensor ocean surface wind climate data record near the sea ice edge</vt:lpstr>
      <vt:lpstr>Developed SWOT  KaRIn wind retrieval using ASCAT and ECMWF as ground truth</vt:lpstr>
      <vt:lpstr>Developed SWOT KaRIn wind retrieval using ASCAT and ECMWF as ground truth</vt:lpstr>
      <vt:lpstr>Developed SWOT KaRIn wind retrieval using ASCAT as ground truth, volumetric correlation instead of model SWH</vt:lpstr>
      <vt:lpstr>A note on SWOT KaRIn coregistered images</vt:lpstr>
      <vt:lpstr>SWOT KaRIn backscatter and volumetric correlation near ice Cycle 479, Pass 019, April 3, 2023 </vt:lpstr>
      <vt:lpstr>SWOT KaRIn 2 x2 km sea ice concentration estimate  RMS diff from ECMWF is 12.42 % </vt:lpstr>
      <vt:lpstr>Compare SWOT and ECMWF KaRIn sea ice concentration by latitude to determine of flagging threshold</vt:lpstr>
      <vt:lpstr>Compare SWOT and ECMWF KaRIn sea ice concentration by latitude to determine of flagging threshold</vt:lpstr>
      <vt:lpstr>Alternative way to compute false alarm and missed detection rate: FA=Percentage of ECMWF ice conc=0 data flagged MD=Percentage of ECMWF ice conc &gt; 25% not flagged</vt:lpstr>
      <vt:lpstr>SWOT KaRIn and ECMWF Ice concentration Cycle 479, Pass 019, April 3, 2023 </vt:lpstr>
      <vt:lpstr>SWOT KaRIn and ECMWF Ice concentration  Cycle 480, Pass 019, April 4, 2023 </vt:lpstr>
      <vt:lpstr>SWOT KaRIn and ECMWF Ice concentration Cycle 481, Pass 019, April 5, 2023 </vt:lpstr>
      <vt:lpstr>SWOT KaRIn and ECMWF Ice concentration Cycle 482, Pass 019, April 6, 2023 </vt:lpstr>
      <vt:lpstr>SWOT KaRIn and ASCAT Wind Speed (m/s) Cycle 479, Pass 019, April 3, 2023 </vt:lpstr>
      <vt:lpstr>SWOT KaRIn and ASCAT Wind Speed (m/s) Cycle 480, Pass 019, April 4, 2023 </vt:lpstr>
      <vt:lpstr>SWOT KaRIn and ASCAT Wind Speed Cycle 481, Pass 019, April 5, 2023 </vt:lpstr>
      <vt:lpstr>SWOT KaRIn and ASCAT Wind Speed Cycle 482, Pass 019, April 6, 2023 </vt:lpstr>
      <vt:lpstr>Conclusions and future work</vt:lpstr>
      <vt:lpstr>Backup Slides</vt:lpstr>
      <vt:lpstr>SWOT Wind Speed (m/s) and Sigma-0 (dB) Cycle 480, Pass 019, April 4, 2023 </vt:lpstr>
      <vt:lpstr>SWOT Wind Speed (m/s) and Volumetric Correlation Cycle 480, Pass 019, April 4, 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ASCAT and SWOT Wind Speeds Near Sea Ice </dc:title>
  <dc:creator>Stiles, Bryan W (US 334D)</dc:creator>
  <cp:lastModifiedBy>Stiles, Bryan W (US 334D)</cp:lastModifiedBy>
  <cp:revision>15</cp:revision>
  <dcterms:created xsi:type="dcterms:W3CDTF">2024-05-16T21:51:21Z</dcterms:created>
  <dcterms:modified xsi:type="dcterms:W3CDTF">2024-06-04T23:00:24Z</dcterms:modified>
</cp:coreProperties>
</file>