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5"/>
  </p:notesMasterIdLst>
  <p:handoutMasterIdLst>
    <p:handoutMasterId r:id="rId26"/>
  </p:handoutMasterIdLst>
  <p:sldIdLst>
    <p:sldId id="262" r:id="rId2"/>
    <p:sldId id="277" r:id="rId3"/>
    <p:sldId id="292" r:id="rId4"/>
    <p:sldId id="267" r:id="rId5"/>
    <p:sldId id="283" r:id="rId6"/>
    <p:sldId id="280" r:id="rId7"/>
    <p:sldId id="288" r:id="rId8"/>
    <p:sldId id="276" r:id="rId9"/>
    <p:sldId id="279" r:id="rId10"/>
    <p:sldId id="294" r:id="rId11"/>
    <p:sldId id="285" r:id="rId12"/>
    <p:sldId id="290" r:id="rId13"/>
    <p:sldId id="293" r:id="rId14"/>
    <p:sldId id="282" r:id="rId15"/>
    <p:sldId id="281" r:id="rId16"/>
    <p:sldId id="284" r:id="rId17"/>
    <p:sldId id="286" r:id="rId18"/>
    <p:sldId id="287" r:id="rId19"/>
    <p:sldId id="289" r:id="rId20"/>
    <p:sldId id="278" r:id="rId21"/>
    <p:sldId id="291" r:id="rId22"/>
    <p:sldId id="268" r:id="rId23"/>
    <p:sldId id="270" r:id="rId2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18" userDrawn="1">
          <p15:clr>
            <a:srgbClr val="A4A3A4"/>
          </p15:clr>
        </p15:guide>
        <p15:guide id="2" orient="horz" pos="2160">
          <p15:clr>
            <a:srgbClr val="A4A3A4"/>
          </p15:clr>
        </p15:guide>
        <p15:guide id="3" orient="horz" pos="103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rnout Drenthel" initials="AD [7]" lastIdx="1" clrIdx="6"/>
  <p:cmAuthor id="1" name="Arnout Drenthel" initials="AD" lastIdx="1" clrIdx="0"/>
  <p:cmAuthor id="8" name="Arnout Drenthel" initials="AD [8]" lastIdx="1" clrIdx="7"/>
  <p:cmAuthor id="2" name="Arnout Drenthel" initials="AD [2]" lastIdx="1" clrIdx="1"/>
  <p:cmAuthor id="9" name="Arnout Drenthel" initials="AD [9]" lastIdx="1" clrIdx="8"/>
  <p:cmAuthor id="3" name="Arnout Drenthel" initials="AD [3]" lastIdx="1" clrIdx="2"/>
  <p:cmAuthor id="4" name="Arnout Drenthel" initials="AD [4]" lastIdx="1" clrIdx="3"/>
  <p:cmAuthor id="5" name="Arnout Drenthel" initials="AD [5]" lastIdx="1" clrIdx="4"/>
  <p:cmAuthor id="6" name="Arnout Drenthel" initials="AD [6]"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4273"/>
    <a:srgbClr val="FC6423"/>
    <a:srgbClr val="B20343"/>
    <a:srgbClr val="29B3E0"/>
    <a:srgbClr val="500230"/>
    <a:srgbClr val="F70047"/>
    <a:srgbClr val="1B557E"/>
    <a:srgbClr val="FFFFFF"/>
    <a:srgbClr val="D3DC15"/>
    <a:srgbClr val="F2D9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Stijl, thema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90" autoAdjust="0"/>
    <p:restoredTop sz="94324" autoAdjust="0"/>
  </p:normalViewPr>
  <p:slideViewPr>
    <p:cSldViewPr snapToGrid="0">
      <p:cViewPr varScale="1">
        <p:scale>
          <a:sx n="110" d="100"/>
          <a:sy n="110" d="100"/>
        </p:scale>
        <p:origin x="264" y="108"/>
      </p:cViewPr>
      <p:guideLst>
        <p:guide pos="518"/>
        <p:guide orient="horz" pos="2160"/>
        <p:guide orient="horz" pos="1036"/>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5224"/>
    </p:cViewPr>
  </p:sorterViewPr>
  <p:notesViewPr>
    <p:cSldViewPr snapToGrid="0">
      <p:cViewPr varScale="1">
        <p:scale>
          <a:sx n="81" d="100"/>
          <a:sy n="81" d="100"/>
        </p:scale>
        <p:origin x="232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6709BA-0250-418B-A227-469BF0F69AD3}" type="datetimeFigureOut">
              <a:rPr lang="nl-NL" smtClean="0"/>
              <a:t>30-5-2024</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7A4FE01-11FF-43DA-B7F5-6592B996E3FA}" type="slidenum">
              <a:rPr lang="nl-NL" smtClean="0"/>
              <a:t>‹#›</a:t>
            </a:fld>
            <a:endParaRPr lang="nl-NL"/>
          </a:p>
        </p:txBody>
      </p:sp>
    </p:spTree>
    <p:extLst>
      <p:ext uri="{BB962C8B-B14F-4D97-AF65-F5344CB8AC3E}">
        <p14:creationId xmlns:p14="http://schemas.microsoft.com/office/powerpoint/2010/main" val="1681797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D30240-3B76-4E52-B42B-C39F5C218F4D}" type="datetimeFigureOut">
              <a:rPr lang="nl-NL" smtClean="0"/>
              <a:t>30-5-2024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501649-886C-4324-AD4C-E61C88D47728}" type="slidenum">
              <a:rPr lang="nl-NL" smtClean="0"/>
              <a:t>‹#›</a:t>
            </a:fld>
            <a:endParaRPr lang="nl-NL"/>
          </a:p>
        </p:txBody>
      </p:sp>
    </p:spTree>
    <p:extLst>
      <p:ext uri="{BB962C8B-B14F-4D97-AF65-F5344CB8AC3E}">
        <p14:creationId xmlns:p14="http://schemas.microsoft.com/office/powerpoint/2010/main" val="1169954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01649-886C-4324-AD4C-E61C88D4772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5724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01649-886C-4324-AD4C-E61C88D4772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8052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Various processes take place at the marine boundary layer and many of these processes are dependent on the wind at the ocean surface: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Winds drive the circulation in the upper ocean layers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Winds generate waves and in more extreme cases cause storm surges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Winds affect the near-shore currents and thereby coastal sediment transport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Last but not least, winds are an important player in the exchange of momentum, heat and mass between the atmosphere and the ocean. For instance, the sensible and latent heat fluxes are linear functions of the wind speed, while gas exchange rates functions have a higher-order dependency on wind speed.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challenge with winds is that they are highly variable in time and space. Frequent and high-resolution observations are needed for a realistic representation of winds in ocean models. As the temporal coverage of remotely sensed winds is generally too low, wind fields from numerical weather prediction models are generally used as input to ocean models.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01649-886C-4324-AD4C-E61C88D4772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8628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Various processes take place at the marine boundary layer and many of these processes are dependent on the wind at the ocean surface: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Winds drive the circulation in the upper ocean layers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Winds generate waves and in more extreme cases cause storm surges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Winds affect the near-shore currents and thereby coastal sediment transport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Last but not least, winds are an important player in the exchange of momentum, heat and mass between the atmosphere and the ocean. For instance, the sensible and latent heat fluxes are linear functions of the wind speed, while gas exchange rates functions have a higher-order dependency on wind speed.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challenge with winds is that they are highly variable in time and space. Frequent and high-resolution observations are needed for a realistic representation of winds in ocean models. As the temporal coverage of remotely sensed winds is generally too low, wind fields from numerical weather prediction models are generally used as input to ocean models.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01649-886C-4324-AD4C-E61C88D4772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310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Various processes take place at the marine boundary layer and many of these processes are dependent on the wind at the ocean surface: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Winds drive the circulation in the upper ocean layers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Winds generate waves and in more extreme cases cause storm surges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Winds affect the near-shore currents and thereby coastal sediment transport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Last but not least, winds are an important player in the exchange of momentum, heat and mass between the atmosphere and the ocean. For instance, the sensible and latent heat fluxes are linear functions of the wind speed, while gas exchange rates functions have a higher-order dependency on wind speed.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challenge with winds is that they are highly variable in time and space. Frequent and high-resolution observations are needed for a realistic representation of winds in ocean models. As the temporal coverage of remotely sensed winds is generally too low, wind fields from numerical weather prediction models are generally used as input to ocean models.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01649-886C-4324-AD4C-E61C88D4772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507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pic>
        <p:nvPicPr>
          <p:cNvPr id="16" name="Afbeelding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41110" y="0"/>
            <a:ext cx="9509780" cy="1702250"/>
          </a:xfrm>
          <a:prstGeom prst="rect">
            <a:avLst/>
          </a:prstGeom>
        </p:spPr>
      </p:pic>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tx1"/>
                </a:solidFill>
              </a:defRPr>
            </a:lvl1pPr>
          </a:lstStyle>
          <a:p>
            <a:r>
              <a:rPr lang="en-US"/>
              <a:t>Click to edit Master title style</a:t>
            </a:r>
            <a:endParaRPr lang="nl-NL" dirty="0"/>
          </a:p>
        </p:txBody>
      </p:sp>
    </p:spTree>
    <p:extLst>
      <p:ext uri="{BB962C8B-B14F-4D97-AF65-F5344CB8AC3E}">
        <p14:creationId xmlns:p14="http://schemas.microsoft.com/office/powerpoint/2010/main" val="1065973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0" name="Titel 9"/>
          <p:cNvSpPr>
            <a:spLocks noGrp="1"/>
          </p:cNvSpPr>
          <p:nvPr>
            <p:ph type="title"/>
          </p:nvPr>
        </p:nvSpPr>
        <p:spPr/>
        <p:txBody>
          <a:bodyPr/>
          <a:lstStyle/>
          <a:p>
            <a:r>
              <a:rPr lang="en-US"/>
              <a:t>Click to edit Master title style</a:t>
            </a:r>
            <a:endParaRPr lang="nl-NL" dirty="0"/>
          </a:p>
        </p:txBody>
      </p:sp>
      <p:sp>
        <p:nvSpPr>
          <p:cNvPr id="16" name="Tijdelijke aanduiding voor datum 15"/>
          <p:cNvSpPr>
            <a:spLocks noGrp="1"/>
          </p:cNvSpPr>
          <p:nvPr>
            <p:ph type="dt" sz="half" idx="10"/>
          </p:nvPr>
        </p:nvSpPr>
        <p:spPr/>
        <p:txBody>
          <a:bodyPr/>
          <a:lstStyle/>
          <a:p>
            <a:fld id="{41D0C915-D119-4D36-8C90-5BE70C2CD637}" type="datetime4">
              <a:rPr lang="en-US" smtClean="0"/>
              <a:t>May 30, 2024</a:t>
            </a:fld>
            <a:endParaRPr lang="nl-NL" dirty="0"/>
          </a:p>
        </p:txBody>
      </p:sp>
      <p:sp>
        <p:nvSpPr>
          <p:cNvPr id="17" name="Tijdelijke aanduiding voor voettekst 16"/>
          <p:cNvSpPr>
            <a:spLocks noGrp="1"/>
          </p:cNvSpPr>
          <p:nvPr>
            <p:ph type="ftr" sz="quarter" idx="11"/>
          </p:nvPr>
        </p:nvSpPr>
        <p:spPr/>
        <p:txBody>
          <a:bodyPr/>
          <a:lstStyle/>
          <a:p>
            <a:r>
              <a:rPr lang="nl-NL"/>
              <a:t>Royal Netherlands Meteorological Institute</a:t>
            </a:r>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4206" y="717233"/>
            <a:ext cx="10923588" cy="948047"/>
          </a:xfrm>
        </p:spPr>
        <p:txBody>
          <a:bodyPr anchor="ctr"/>
          <a:lstStyle/>
          <a:p>
            <a:r>
              <a:rPr lang="nl-NL" dirty="0"/>
              <a:t>Klik om stijl te bewerken</a:t>
            </a:r>
          </a:p>
        </p:txBody>
      </p:sp>
      <p:sp>
        <p:nvSpPr>
          <p:cNvPr id="12" name="Tijdelijke aanduiding voor datum 11"/>
          <p:cNvSpPr>
            <a:spLocks noGrp="1"/>
          </p:cNvSpPr>
          <p:nvPr>
            <p:ph type="dt" sz="half" idx="10"/>
          </p:nvPr>
        </p:nvSpPr>
        <p:spPr/>
        <p:txBody>
          <a:bodyPr/>
          <a:lstStyle/>
          <a:p>
            <a:fld id="{00161CE7-B84D-44F8-A6B4-8E83F7708D38}" type="datetime4">
              <a:rPr lang="en-US" smtClean="0"/>
              <a:t>May 30, 2024</a:t>
            </a:fld>
            <a:endParaRPr lang="nl-NL" dirty="0"/>
          </a:p>
        </p:txBody>
      </p:sp>
      <p:sp>
        <p:nvSpPr>
          <p:cNvPr id="13" name="Tijdelijke aanduiding voor voettekst 12"/>
          <p:cNvSpPr>
            <a:spLocks noGrp="1"/>
          </p:cNvSpPr>
          <p:nvPr>
            <p:ph type="ftr" sz="quarter" idx="11"/>
          </p:nvPr>
        </p:nvSpPr>
        <p:spPr/>
        <p:txBody>
          <a:bodyPr/>
          <a:lstStyle/>
          <a:p>
            <a:r>
              <a:rPr lang="nl-NL"/>
              <a:t>Royal Netherlands Meteorological Institute</a:t>
            </a:r>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4279042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fld id="{4B44630C-D730-4D32-AA0A-15EAB4906FD5}" type="datetime4">
              <a:rPr lang="en-US" smtClean="0"/>
              <a:t>May 30, 2024</a:t>
            </a:fld>
            <a:endParaRPr lang="nl-NL" dirty="0"/>
          </a:p>
        </p:txBody>
      </p:sp>
      <p:sp>
        <p:nvSpPr>
          <p:cNvPr id="12" name="Tijdelijke aanduiding voor voettekst 11"/>
          <p:cNvSpPr>
            <a:spLocks noGrp="1"/>
          </p:cNvSpPr>
          <p:nvPr>
            <p:ph type="ftr" sz="quarter" idx="11"/>
          </p:nvPr>
        </p:nvSpPr>
        <p:spPr/>
        <p:txBody>
          <a:bodyPr/>
          <a:lstStyle/>
          <a:p>
            <a:r>
              <a:rPr lang="nl-NL"/>
              <a:t>Royal Netherlands Meteorological Institute</a:t>
            </a:r>
            <a:endParaRPr lang="nl-NL" dirty="0"/>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19085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3" name="Titel 2"/>
          <p:cNvSpPr>
            <a:spLocks noGrp="1"/>
          </p:cNvSpPr>
          <p:nvPr>
            <p:ph type="title"/>
          </p:nvPr>
        </p:nvSpPr>
        <p:spPr>
          <a:xfrm>
            <a:off x="635000" y="1052513"/>
            <a:ext cx="5003800" cy="948047"/>
          </a:xfrm>
        </p:spPr>
        <p:txBody>
          <a:bodyPr/>
          <a:lstStyle/>
          <a:p>
            <a:r>
              <a:rPr lang="en-US"/>
              <a:t>Click to edit Master title style</a:t>
            </a:r>
            <a:endParaRPr lang="nl-NL" dirty="0"/>
          </a:p>
        </p:txBody>
      </p:sp>
      <p:sp>
        <p:nvSpPr>
          <p:cNvPr id="17" name="Tijdelijke aanduiding voor datum 16"/>
          <p:cNvSpPr>
            <a:spLocks noGrp="1"/>
          </p:cNvSpPr>
          <p:nvPr>
            <p:ph type="dt" sz="half" idx="14"/>
          </p:nvPr>
        </p:nvSpPr>
        <p:spPr/>
        <p:txBody>
          <a:bodyPr/>
          <a:lstStyle/>
          <a:p>
            <a:fld id="{4D9470E2-5DE2-4459-9354-5A262278ADC9}" type="datetime4">
              <a:rPr lang="en-US" smtClean="0"/>
              <a:t>May 30, 2024</a:t>
            </a:fld>
            <a:endParaRPr lang="nl-NL" dirty="0"/>
          </a:p>
        </p:txBody>
      </p:sp>
      <p:sp>
        <p:nvSpPr>
          <p:cNvPr id="18" name="Tijdelijke aanduiding voor voettekst 17"/>
          <p:cNvSpPr>
            <a:spLocks noGrp="1"/>
          </p:cNvSpPr>
          <p:nvPr>
            <p:ph type="ftr" sz="quarter" idx="15"/>
          </p:nvPr>
        </p:nvSpPr>
        <p:spPr/>
        <p:txBody>
          <a:bodyPr/>
          <a:lstStyle/>
          <a:p>
            <a:r>
              <a:rPr lang="nl-NL"/>
              <a:t>Royal Netherlands Meteorological Institute</a:t>
            </a:r>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35691357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bg1"/>
                </a:solidFill>
              </a:defRPr>
            </a:lvl1pPr>
          </a:lstStyle>
          <a:p>
            <a:r>
              <a:rPr lang="en-US"/>
              <a:t>Click to edit Master title style</a:t>
            </a:r>
            <a:endParaRPr lang="nl-NL" dirty="0"/>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dirty="0"/>
          </a:p>
        </p:txBody>
      </p:sp>
      <p:sp>
        <p:nvSpPr>
          <p:cNvPr id="9" name="Tijdelijke aanduiding voor datum 8"/>
          <p:cNvSpPr>
            <a:spLocks noGrp="1"/>
          </p:cNvSpPr>
          <p:nvPr>
            <p:ph type="dt" sz="half" idx="10"/>
          </p:nvPr>
        </p:nvSpPr>
        <p:spPr/>
        <p:txBody>
          <a:bodyPr/>
          <a:lstStyle>
            <a:lvl1pPr>
              <a:defRPr>
                <a:solidFill>
                  <a:schemeClr val="bg1"/>
                </a:solidFill>
              </a:defRPr>
            </a:lvl1pPr>
          </a:lstStyle>
          <a:p>
            <a:fld id="{D33AE1BA-D5F6-4B36-B092-81A5F1AA15B6}" type="datetime4">
              <a:rPr lang="en-US" smtClean="0"/>
              <a:t>May 30, 2024</a:t>
            </a:fld>
            <a:endParaRPr lang="nl-NL" dirty="0"/>
          </a:p>
        </p:txBody>
      </p:sp>
      <p:sp>
        <p:nvSpPr>
          <p:cNvPr id="10" name="Tijdelijke aanduiding voor voettekst 9"/>
          <p:cNvSpPr>
            <a:spLocks noGrp="1"/>
          </p:cNvSpPr>
          <p:nvPr>
            <p:ph type="ftr" sz="quarter" idx="11"/>
          </p:nvPr>
        </p:nvSpPr>
        <p:spPr/>
        <p:txBody>
          <a:bodyPr/>
          <a:lstStyle>
            <a:lvl1pPr>
              <a:defRPr>
                <a:solidFill>
                  <a:schemeClr val="bg1"/>
                </a:solidFill>
              </a:defRPr>
            </a:lvl1pPr>
          </a:lstStyle>
          <a:p>
            <a:r>
              <a:rPr lang="nl-NL"/>
              <a:t>Royal Netherlands Meteorological Institute</a:t>
            </a:r>
            <a:endParaRPr lang="nl-NL" dirty="0"/>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accent1"/>
                </a:solidFill>
              </a:defRPr>
            </a:lvl1pPr>
          </a:lstStyle>
          <a:p>
            <a:r>
              <a:rPr lang="en-US"/>
              <a:t>Click to edit Master title style</a:t>
            </a:r>
            <a:endParaRPr lang="nl-NL" dirty="0"/>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dirty="0"/>
          </a:p>
        </p:txBody>
      </p:sp>
      <p:sp>
        <p:nvSpPr>
          <p:cNvPr id="6" name="Tijdelijke aanduiding voor datum 5"/>
          <p:cNvSpPr>
            <a:spLocks noGrp="1"/>
          </p:cNvSpPr>
          <p:nvPr>
            <p:ph type="dt" sz="half" idx="10"/>
          </p:nvPr>
        </p:nvSpPr>
        <p:spPr/>
        <p:txBody>
          <a:bodyPr/>
          <a:lstStyle/>
          <a:p>
            <a:fld id="{E51FC0BC-BC75-42F6-BEBC-C145C46141C8}" type="datetime4">
              <a:rPr lang="en-US" smtClean="0"/>
              <a:t>May 30, 2024</a:t>
            </a:fld>
            <a:endParaRPr lang="nl-NL" dirty="0"/>
          </a:p>
        </p:txBody>
      </p:sp>
      <p:sp>
        <p:nvSpPr>
          <p:cNvPr id="7" name="Tijdelijke aanduiding voor voettekst 6"/>
          <p:cNvSpPr>
            <a:spLocks noGrp="1"/>
          </p:cNvSpPr>
          <p:nvPr>
            <p:ph type="ftr" sz="quarter" idx="11"/>
          </p:nvPr>
        </p:nvSpPr>
        <p:spPr/>
        <p:txBody>
          <a:bodyPr/>
          <a:lstStyle/>
          <a:p>
            <a:r>
              <a:rPr lang="nl-NL"/>
              <a:t>Royal Netherlands Meteorological Institute</a:t>
            </a:r>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ctr" anchorCtr="0"/>
          <a:lstStyle>
            <a:lvl1pPr>
              <a:defRPr sz="4000">
                <a:solidFill>
                  <a:schemeClr val="accent1"/>
                </a:solidFill>
              </a:defRPr>
            </a:lvl1pPr>
          </a:lstStyle>
          <a:p>
            <a:r>
              <a:rPr lang="en-US"/>
              <a:t>Click to edit Master title style</a:t>
            </a:r>
            <a:endParaRPr lang="nl-NL" dirty="0"/>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50" y="-1588"/>
            <a:ext cx="12198350" cy="1066800"/>
          </a:xfrm>
          <a:prstGeom prst="rect">
            <a:avLst/>
          </a:prstGeom>
        </p:spPr>
      </p:pic>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1" name="Tijdelijke aanduiding voor datum 10"/>
          <p:cNvSpPr>
            <a:spLocks noGrp="1"/>
          </p:cNvSpPr>
          <p:nvPr>
            <p:ph type="dt" sz="half" idx="11"/>
          </p:nvPr>
        </p:nvSpPr>
        <p:spPr/>
        <p:txBody>
          <a:bodyPr/>
          <a:lstStyle/>
          <a:p>
            <a:fld id="{31674A81-D841-4966-854D-F011E9FAE8B4}" type="datetime4">
              <a:rPr lang="en-US" smtClean="0"/>
              <a:t>May 30, 2024</a:t>
            </a:fld>
            <a:endParaRPr lang="nl-NL" dirty="0"/>
          </a:p>
        </p:txBody>
      </p:sp>
      <p:sp>
        <p:nvSpPr>
          <p:cNvPr id="12" name="Tijdelijke aanduiding voor voettekst 11"/>
          <p:cNvSpPr>
            <a:spLocks noGrp="1"/>
          </p:cNvSpPr>
          <p:nvPr>
            <p:ph type="ftr" sz="quarter" idx="12"/>
          </p:nvPr>
        </p:nvSpPr>
        <p:spPr/>
        <p:txBody>
          <a:bodyPr/>
          <a:lstStyle/>
          <a:p>
            <a:r>
              <a:rPr lang="nl-NL"/>
              <a:t>Royal Netherlands Meteorological Institute</a:t>
            </a:r>
            <a:endParaRPr lang="nl-NL" dirty="0"/>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ctr" anchorCtr="0"/>
          <a:lstStyle>
            <a:lvl1pPr>
              <a:defRPr sz="4000">
                <a:solidFill>
                  <a:schemeClr val="tx1"/>
                </a:solidFill>
              </a:defRPr>
            </a:lvl1pPr>
          </a:lstStyle>
          <a:p>
            <a:r>
              <a:rPr lang="en-US"/>
              <a:t>Click to edit Master title style</a:t>
            </a:r>
            <a:endParaRPr lang="nl-NL" dirty="0"/>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0" name="Rechthoek 9"/>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Tijdelijke aanduiding voor datum 12"/>
          <p:cNvSpPr>
            <a:spLocks noGrp="1"/>
          </p:cNvSpPr>
          <p:nvPr>
            <p:ph type="dt" sz="half" idx="11"/>
          </p:nvPr>
        </p:nvSpPr>
        <p:spPr/>
        <p:txBody>
          <a:bodyPr/>
          <a:lstStyle/>
          <a:p>
            <a:fld id="{7B003B9C-D5ED-4E48-A4B0-AA8FA56B4D58}" type="datetime4">
              <a:rPr lang="en-US" smtClean="0"/>
              <a:t>May 30, 2024</a:t>
            </a:fld>
            <a:endParaRPr lang="nl-NL" dirty="0"/>
          </a:p>
        </p:txBody>
      </p:sp>
      <p:sp>
        <p:nvSpPr>
          <p:cNvPr id="14" name="Tijdelijke aanduiding voor voettekst 13"/>
          <p:cNvSpPr>
            <a:spLocks noGrp="1"/>
          </p:cNvSpPr>
          <p:nvPr>
            <p:ph type="ftr" sz="quarter" idx="12"/>
          </p:nvPr>
        </p:nvSpPr>
        <p:spPr/>
        <p:txBody>
          <a:bodyPr/>
          <a:lstStyle/>
          <a:p>
            <a:r>
              <a:rPr lang="nl-NL"/>
              <a:t>Royal Netherlands Meteorological Institute</a:t>
            </a:r>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el 8"/>
          <p:cNvSpPr>
            <a:spLocks noGrp="1"/>
          </p:cNvSpPr>
          <p:nvPr>
            <p:ph type="title"/>
          </p:nvPr>
        </p:nvSpPr>
        <p:spPr>
          <a:xfrm>
            <a:off x="635000" y="1052513"/>
            <a:ext cx="5003800" cy="948047"/>
          </a:xfrm>
        </p:spPr>
        <p:txBody>
          <a:bodyPr/>
          <a:lstStyle/>
          <a:p>
            <a:r>
              <a:rPr lang="en-US"/>
              <a:t>Click to edit Master title style</a:t>
            </a:r>
            <a:endParaRPr lang="nl-NL" dirty="0"/>
          </a:p>
        </p:txBody>
      </p:sp>
      <p:sp>
        <p:nvSpPr>
          <p:cNvPr id="8" name="Tijdelijke aanduiding voor afbeelding 9"/>
          <p:cNvSpPr>
            <a:spLocks noGrp="1"/>
          </p:cNvSpPr>
          <p:nvPr>
            <p:ph type="pic" sz="quarter" idx="24"/>
          </p:nvPr>
        </p:nvSpPr>
        <p:spPr>
          <a:xfrm>
            <a:off x="6096000" y="-2381"/>
            <a:ext cx="6096000"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847 w 6096000"/>
              <a:gd name="connsiteY8" fmla="*/ 6858753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20" fmla="*/ 229238 w 6096000"/>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000" h="6860381">
                <a:moveTo>
                  <a:pt x="229238" y="0"/>
                </a:moveTo>
                <a:lnTo>
                  <a:pt x="6091238" y="0"/>
                </a:lnTo>
                <a:lnTo>
                  <a:pt x="6091238" y="2381"/>
                </a:lnTo>
                <a:lnTo>
                  <a:pt x="6096000" y="2381"/>
                </a:lnTo>
                <a:lnTo>
                  <a:pt x="6096000" y="6860381"/>
                </a:lnTo>
                <a:lnTo>
                  <a:pt x="6095999" y="6860381"/>
                </a:lnTo>
                <a:lnTo>
                  <a:pt x="3832225" y="6860381"/>
                </a:lnTo>
                <a:lnTo>
                  <a:pt x="232201" y="6860381"/>
                </a:lnTo>
                <a:lnTo>
                  <a:pt x="2847" y="6858753"/>
                </a:lnTo>
                <a:lnTo>
                  <a:pt x="0" y="6626381"/>
                </a:lnTo>
                <a:lnTo>
                  <a:pt x="0" y="5488781"/>
                </a:lnTo>
                <a:lnTo>
                  <a:pt x="1" y="5488781"/>
                </a:lnTo>
                <a:lnTo>
                  <a:pt x="1" y="948531"/>
                </a:lnTo>
                <a:lnTo>
                  <a:pt x="1" y="711200"/>
                </a:lnTo>
                <a:lnTo>
                  <a:pt x="1" y="2381"/>
                </a:lnTo>
                <a:lnTo>
                  <a:pt x="2" y="2381"/>
                </a:lnTo>
                <a:lnTo>
                  <a:pt x="2" y="711994"/>
                </a:lnTo>
                <a:lnTo>
                  <a:pt x="233366" y="711994"/>
                </a:lnTo>
                <a:lnTo>
                  <a:pt x="233366" y="2381"/>
                </a:lnTo>
                <a:lnTo>
                  <a:pt x="229238" y="2381"/>
                </a:lnTo>
                <a:lnTo>
                  <a:pt x="229238" y="0"/>
                </a:lnTo>
                <a:close/>
              </a:path>
            </a:pathLst>
          </a:custGeom>
          <a:solidFill>
            <a:schemeClr val="bg1">
              <a:lumMod val="85000"/>
            </a:schemeClr>
          </a:solidFill>
        </p:spPr>
        <p:txBody>
          <a:bodyPr wrap="square" anchor="ctr" anchorCtr="0">
            <a:noAutofit/>
          </a:bodyPr>
          <a:lstStyle/>
          <a:p>
            <a:r>
              <a:rPr lang="en-US"/>
              <a:t>Click icon to add picture</a:t>
            </a:r>
            <a:endParaRPr lang="nl-NL" dirty="0"/>
          </a:p>
        </p:txBody>
      </p:sp>
      <p:sp>
        <p:nvSpPr>
          <p:cNvPr id="11" name="Tijdelijke aanduiding voor datum 10"/>
          <p:cNvSpPr>
            <a:spLocks noGrp="1"/>
          </p:cNvSpPr>
          <p:nvPr>
            <p:ph type="dt" sz="half" idx="25"/>
          </p:nvPr>
        </p:nvSpPr>
        <p:spPr/>
        <p:txBody>
          <a:bodyPr/>
          <a:lstStyle/>
          <a:p>
            <a:fld id="{BE53D5EB-14A6-4420-BB2E-A55BAB90A012}" type="datetime4">
              <a:rPr lang="en-US" smtClean="0"/>
              <a:t>May 30, 2024</a:t>
            </a:fld>
            <a:endParaRPr lang="nl-NL" dirty="0"/>
          </a:p>
        </p:txBody>
      </p:sp>
      <p:sp>
        <p:nvSpPr>
          <p:cNvPr id="12" name="Tijdelijke aanduiding voor voettekst 11"/>
          <p:cNvSpPr>
            <a:spLocks noGrp="1"/>
          </p:cNvSpPr>
          <p:nvPr>
            <p:ph type="ftr" sz="quarter" idx="26"/>
          </p:nvPr>
        </p:nvSpPr>
        <p:spPr/>
        <p:txBody>
          <a:bodyPr/>
          <a:lstStyle/>
          <a:p>
            <a:r>
              <a:rPr lang="nl-NL"/>
              <a:t>Royal Netherlands Meteorological Institute</a:t>
            </a:r>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3526409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pic>
        <p:nvPicPr>
          <p:cNvPr id="12" name="Afbeelding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 name="Titel 1"/>
          <p:cNvSpPr>
            <a:spLocks noGrp="1"/>
          </p:cNvSpPr>
          <p:nvPr>
            <p:ph type="title"/>
          </p:nvPr>
        </p:nvSpPr>
        <p:spPr>
          <a:xfrm>
            <a:off x="634206" y="1051200"/>
            <a:ext cx="5004594" cy="948047"/>
          </a:xfrm>
        </p:spPr>
        <p:txBody>
          <a:bodyPr/>
          <a:lstStyle>
            <a:lvl1pPr>
              <a:defRPr>
                <a:solidFill>
                  <a:schemeClr val="tx1"/>
                </a:solidFill>
              </a:defRPr>
            </a:lvl1pPr>
          </a:lstStyle>
          <a:p>
            <a:r>
              <a:rPr lang="en-US"/>
              <a:t>Click to edit Master title style</a:t>
            </a:r>
            <a:endParaRPr lang="nl-NL" dirty="0"/>
          </a:p>
        </p:txBody>
      </p:sp>
      <p:sp>
        <p:nvSpPr>
          <p:cNvPr id="11" name="Tijdelijke aanduiding voor afbeelding 9"/>
          <p:cNvSpPr>
            <a:spLocks noGrp="1"/>
          </p:cNvSpPr>
          <p:nvPr>
            <p:ph type="pic" sz="quarter" idx="24"/>
          </p:nvPr>
        </p:nvSpPr>
        <p:spPr>
          <a:xfrm>
            <a:off x="6096000" y="-2381"/>
            <a:ext cx="6096000" cy="686177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238 w 6096000"/>
              <a:gd name="connsiteY0" fmla="*/ 0 h 6861771"/>
              <a:gd name="connsiteX1" fmla="*/ 6091238 w 6096000"/>
              <a:gd name="connsiteY1" fmla="*/ 0 h 6861771"/>
              <a:gd name="connsiteX2" fmla="*/ 6091238 w 6096000"/>
              <a:gd name="connsiteY2" fmla="*/ 2381 h 6861771"/>
              <a:gd name="connsiteX3" fmla="*/ 6096000 w 6096000"/>
              <a:gd name="connsiteY3" fmla="*/ 2381 h 6861771"/>
              <a:gd name="connsiteX4" fmla="*/ 6096000 w 6096000"/>
              <a:gd name="connsiteY4" fmla="*/ 6860381 h 6861771"/>
              <a:gd name="connsiteX5" fmla="*/ 6095999 w 6096000"/>
              <a:gd name="connsiteY5" fmla="*/ 6860381 h 6861771"/>
              <a:gd name="connsiteX6" fmla="*/ 3832225 w 6096000"/>
              <a:gd name="connsiteY6" fmla="*/ 6860381 h 6861771"/>
              <a:gd name="connsiteX7" fmla="*/ 232201 w 6096000"/>
              <a:gd name="connsiteY7" fmla="*/ 6860381 h 6861771"/>
              <a:gd name="connsiteX8" fmla="*/ 2846 w 6096000"/>
              <a:gd name="connsiteY8" fmla="*/ 6861771 h 6861771"/>
              <a:gd name="connsiteX9" fmla="*/ 0 w 6096000"/>
              <a:gd name="connsiteY9" fmla="*/ 6626381 h 6861771"/>
              <a:gd name="connsiteX10" fmla="*/ 0 w 6096000"/>
              <a:gd name="connsiteY10" fmla="*/ 5488781 h 6861771"/>
              <a:gd name="connsiteX11" fmla="*/ 1 w 6096000"/>
              <a:gd name="connsiteY11" fmla="*/ 5488781 h 6861771"/>
              <a:gd name="connsiteX12" fmla="*/ 1 w 6096000"/>
              <a:gd name="connsiteY12" fmla="*/ 948531 h 6861771"/>
              <a:gd name="connsiteX13" fmla="*/ 1 w 6096000"/>
              <a:gd name="connsiteY13" fmla="*/ 711200 h 6861771"/>
              <a:gd name="connsiteX14" fmla="*/ 1 w 6096000"/>
              <a:gd name="connsiteY14" fmla="*/ 2381 h 6861771"/>
              <a:gd name="connsiteX15" fmla="*/ 2 w 6096000"/>
              <a:gd name="connsiteY15" fmla="*/ 2381 h 6861771"/>
              <a:gd name="connsiteX16" fmla="*/ 2 w 6096000"/>
              <a:gd name="connsiteY16" fmla="*/ 711994 h 6861771"/>
              <a:gd name="connsiteX17" fmla="*/ 233366 w 6096000"/>
              <a:gd name="connsiteY17" fmla="*/ 711994 h 6861771"/>
              <a:gd name="connsiteX18" fmla="*/ 233366 w 6096000"/>
              <a:gd name="connsiteY18" fmla="*/ 2381 h 6861771"/>
              <a:gd name="connsiteX19" fmla="*/ 229238 w 6096000"/>
              <a:gd name="connsiteY19" fmla="*/ 2381 h 6861771"/>
              <a:gd name="connsiteX20" fmla="*/ 229238 w 6096000"/>
              <a:gd name="connsiteY20" fmla="*/ 0 h 686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000" h="6861771">
                <a:moveTo>
                  <a:pt x="229238" y="0"/>
                </a:moveTo>
                <a:lnTo>
                  <a:pt x="6091238" y="0"/>
                </a:lnTo>
                <a:lnTo>
                  <a:pt x="6091238" y="2381"/>
                </a:lnTo>
                <a:lnTo>
                  <a:pt x="6096000" y="2381"/>
                </a:lnTo>
                <a:lnTo>
                  <a:pt x="6096000" y="6860381"/>
                </a:lnTo>
                <a:lnTo>
                  <a:pt x="6095999" y="6860381"/>
                </a:lnTo>
                <a:lnTo>
                  <a:pt x="3832225" y="6860381"/>
                </a:lnTo>
                <a:lnTo>
                  <a:pt x="232201" y="6860381"/>
                </a:lnTo>
                <a:lnTo>
                  <a:pt x="2846" y="6861771"/>
                </a:lnTo>
                <a:cubicBezTo>
                  <a:pt x="1897" y="6783308"/>
                  <a:pt x="949" y="6704844"/>
                  <a:pt x="0" y="6626381"/>
                </a:cubicBezTo>
                <a:lnTo>
                  <a:pt x="0" y="5488781"/>
                </a:lnTo>
                <a:lnTo>
                  <a:pt x="1" y="5488781"/>
                </a:lnTo>
                <a:lnTo>
                  <a:pt x="1" y="948531"/>
                </a:lnTo>
                <a:lnTo>
                  <a:pt x="1" y="711200"/>
                </a:lnTo>
                <a:lnTo>
                  <a:pt x="1" y="2381"/>
                </a:lnTo>
                <a:lnTo>
                  <a:pt x="2" y="2381"/>
                </a:lnTo>
                <a:lnTo>
                  <a:pt x="2" y="711994"/>
                </a:lnTo>
                <a:lnTo>
                  <a:pt x="233366" y="711994"/>
                </a:lnTo>
                <a:lnTo>
                  <a:pt x="233366" y="2381"/>
                </a:lnTo>
                <a:lnTo>
                  <a:pt x="229238" y="2381"/>
                </a:lnTo>
                <a:lnTo>
                  <a:pt x="229238" y="0"/>
                </a:lnTo>
                <a:close/>
              </a:path>
            </a:pathLst>
          </a:custGeom>
          <a:solidFill>
            <a:schemeClr val="bg1">
              <a:lumMod val="85000"/>
            </a:schemeClr>
          </a:solidFill>
        </p:spPr>
        <p:txBody>
          <a:bodyPr wrap="square" anchor="ctr" anchorCtr="0">
            <a:noAutofit/>
          </a:bodyPr>
          <a:lstStyle/>
          <a:p>
            <a:r>
              <a:rPr lang="en-US"/>
              <a:t>Click icon to add picture</a:t>
            </a:r>
            <a:endParaRPr lang="nl-NL" dirty="0"/>
          </a:p>
        </p:txBody>
      </p:sp>
      <p:sp>
        <p:nvSpPr>
          <p:cNvPr id="20" name="Tijdelijke aanduiding voor datum 19"/>
          <p:cNvSpPr>
            <a:spLocks noGrp="1"/>
          </p:cNvSpPr>
          <p:nvPr>
            <p:ph type="dt" sz="half" idx="25"/>
          </p:nvPr>
        </p:nvSpPr>
        <p:spPr/>
        <p:txBody>
          <a:bodyPr/>
          <a:lstStyle/>
          <a:p>
            <a:fld id="{9CF0ECC8-52E6-4A54-86E7-65DD8173FE3B}" type="datetime4">
              <a:rPr lang="en-US" smtClean="0"/>
              <a:t>May 30, 2024</a:t>
            </a:fld>
            <a:endParaRPr lang="nl-NL" dirty="0"/>
          </a:p>
        </p:txBody>
      </p:sp>
      <p:sp>
        <p:nvSpPr>
          <p:cNvPr id="21" name="Tijdelijke aanduiding voor voettekst 20"/>
          <p:cNvSpPr>
            <a:spLocks noGrp="1"/>
          </p:cNvSpPr>
          <p:nvPr>
            <p:ph type="ftr" sz="quarter" idx="26"/>
          </p:nvPr>
        </p:nvSpPr>
        <p:spPr/>
        <p:txBody>
          <a:bodyPr/>
          <a:lstStyle/>
          <a:p>
            <a:r>
              <a:rPr lang="nl-NL"/>
              <a:t>Royal Netherlands Meteorological Institute</a:t>
            </a:r>
            <a:endParaRPr lang="nl-NL" dirty="0"/>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dia verticaal">
    <p:bg>
      <p:bgPr>
        <a:blipFill dpi="0" rotWithShape="1">
          <a:blip r:embed="rId2">
            <a:lum/>
          </a:blip>
          <a:srcRect/>
          <a:stretch>
            <a:fillRect t="-50000" b="-48000"/>
          </a:stretch>
        </a:blipFill>
        <a:effectLst/>
      </p:bgPr>
    </p:bg>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07" y="0"/>
            <a:ext cx="6166307" cy="6858000"/>
          </a:xfrm>
          <a:prstGeom prst="rect">
            <a:avLst/>
          </a:prstGeom>
        </p:spPr>
      </p:pic>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tx1"/>
                </a:solidFill>
              </a:defRPr>
            </a:lvl1pPr>
          </a:lstStyle>
          <a:p>
            <a:r>
              <a:rPr lang="en-US"/>
              <a:t>Click to edit Master title style</a:t>
            </a:r>
            <a:endParaRPr lang="nl-NL" dirty="0"/>
          </a:p>
        </p:txBody>
      </p:sp>
      <p:pic>
        <p:nvPicPr>
          <p:cNvPr id="11" name="Afbeelding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41110" y="0"/>
            <a:ext cx="9509780" cy="1702250"/>
          </a:xfrm>
          <a:prstGeom prst="rect">
            <a:avLst/>
          </a:prstGeom>
        </p:spPr>
      </p:pic>
    </p:spTree>
    <p:extLst>
      <p:ext uri="{BB962C8B-B14F-4D97-AF65-F5344CB8AC3E}">
        <p14:creationId xmlns:p14="http://schemas.microsoft.com/office/powerpoint/2010/main" val="34555704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2" name="Titel 1"/>
          <p:cNvSpPr>
            <a:spLocks noGrp="1"/>
          </p:cNvSpPr>
          <p:nvPr>
            <p:ph type="title"/>
          </p:nvPr>
        </p:nvSpPr>
        <p:spPr>
          <a:xfrm>
            <a:off x="635000" y="1051200"/>
            <a:ext cx="5003800" cy="948047"/>
          </a:xfrm>
        </p:spPr>
        <p:txBody>
          <a:bodyPr/>
          <a:lstStyle/>
          <a:p>
            <a:r>
              <a:rPr lang="en-US"/>
              <a:t>Click to edit Master title style</a:t>
            </a:r>
            <a:endParaRPr lang="nl-NL" dirty="0"/>
          </a:p>
        </p:txBody>
      </p:sp>
      <p:sp>
        <p:nvSpPr>
          <p:cNvPr id="10" name="Tijdelijke aanduiding voor afbeelding 9"/>
          <p:cNvSpPr>
            <a:spLocks noGrp="1"/>
          </p:cNvSpPr>
          <p:nvPr>
            <p:ph type="pic" sz="quarter" idx="24"/>
          </p:nvPr>
        </p:nvSpPr>
        <p:spPr>
          <a:xfrm>
            <a:off x="6095828" y="-2381"/>
            <a:ext cx="6096171"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409 w 6096171"/>
              <a:gd name="connsiteY0" fmla="*/ 0 h 6860381"/>
              <a:gd name="connsiteX1" fmla="*/ 6091409 w 6096171"/>
              <a:gd name="connsiteY1" fmla="*/ 0 h 6860381"/>
              <a:gd name="connsiteX2" fmla="*/ 6091409 w 6096171"/>
              <a:gd name="connsiteY2" fmla="*/ 2381 h 6860381"/>
              <a:gd name="connsiteX3" fmla="*/ 6096171 w 6096171"/>
              <a:gd name="connsiteY3" fmla="*/ 2381 h 6860381"/>
              <a:gd name="connsiteX4" fmla="*/ 6096171 w 6096171"/>
              <a:gd name="connsiteY4" fmla="*/ 6860381 h 6860381"/>
              <a:gd name="connsiteX5" fmla="*/ 6096170 w 6096171"/>
              <a:gd name="connsiteY5" fmla="*/ 6860381 h 6860381"/>
              <a:gd name="connsiteX6" fmla="*/ 3832396 w 6096171"/>
              <a:gd name="connsiteY6" fmla="*/ 6860381 h 6860381"/>
              <a:gd name="connsiteX7" fmla="*/ 232372 w 6096171"/>
              <a:gd name="connsiteY7" fmla="*/ 6860381 h 6860381"/>
              <a:gd name="connsiteX8" fmla="*/ 0 w 6096171"/>
              <a:gd name="connsiteY8" fmla="*/ 6858753 h 6860381"/>
              <a:gd name="connsiteX9" fmla="*/ 171 w 6096171"/>
              <a:gd name="connsiteY9" fmla="*/ 6626381 h 6860381"/>
              <a:gd name="connsiteX10" fmla="*/ 171 w 6096171"/>
              <a:gd name="connsiteY10" fmla="*/ 5488781 h 6860381"/>
              <a:gd name="connsiteX11" fmla="*/ 172 w 6096171"/>
              <a:gd name="connsiteY11" fmla="*/ 5488781 h 6860381"/>
              <a:gd name="connsiteX12" fmla="*/ 172 w 6096171"/>
              <a:gd name="connsiteY12" fmla="*/ 948531 h 6860381"/>
              <a:gd name="connsiteX13" fmla="*/ 172 w 6096171"/>
              <a:gd name="connsiteY13" fmla="*/ 711200 h 6860381"/>
              <a:gd name="connsiteX14" fmla="*/ 172 w 6096171"/>
              <a:gd name="connsiteY14" fmla="*/ 2381 h 6860381"/>
              <a:gd name="connsiteX15" fmla="*/ 173 w 6096171"/>
              <a:gd name="connsiteY15" fmla="*/ 2381 h 6860381"/>
              <a:gd name="connsiteX16" fmla="*/ 173 w 6096171"/>
              <a:gd name="connsiteY16" fmla="*/ 711994 h 6860381"/>
              <a:gd name="connsiteX17" fmla="*/ 233537 w 6096171"/>
              <a:gd name="connsiteY17" fmla="*/ 711994 h 6860381"/>
              <a:gd name="connsiteX18" fmla="*/ 233537 w 6096171"/>
              <a:gd name="connsiteY18" fmla="*/ 2381 h 6860381"/>
              <a:gd name="connsiteX19" fmla="*/ 229409 w 6096171"/>
              <a:gd name="connsiteY19" fmla="*/ 2381 h 6860381"/>
              <a:gd name="connsiteX20" fmla="*/ 229409 w 6096171"/>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171" h="6860381">
                <a:moveTo>
                  <a:pt x="229409" y="0"/>
                </a:moveTo>
                <a:lnTo>
                  <a:pt x="6091409" y="0"/>
                </a:lnTo>
                <a:lnTo>
                  <a:pt x="6091409" y="2381"/>
                </a:lnTo>
                <a:lnTo>
                  <a:pt x="6096171" y="2381"/>
                </a:lnTo>
                <a:lnTo>
                  <a:pt x="6096171" y="6860381"/>
                </a:lnTo>
                <a:lnTo>
                  <a:pt x="6096170" y="6860381"/>
                </a:lnTo>
                <a:lnTo>
                  <a:pt x="3832396" y="6860381"/>
                </a:lnTo>
                <a:lnTo>
                  <a:pt x="232372" y="6860381"/>
                </a:lnTo>
                <a:lnTo>
                  <a:pt x="0" y="6858753"/>
                </a:lnTo>
                <a:lnTo>
                  <a:pt x="171" y="6626381"/>
                </a:lnTo>
                <a:lnTo>
                  <a:pt x="171" y="5488781"/>
                </a:lnTo>
                <a:lnTo>
                  <a:pt x="172" y="5488781"/>
                </a:lnTo>
                <a:lnTo>
                  <a:pt x="172" y="948531"/>
                </a:lnTo>
                <a:lnTo>
                  <a:pt x="172" y="711200"/>
                </a:lnTo>
                <a:lnTo>
                  <a:pt x="172" y="2381"/>
                </a:lnTo>
                <a:lnTo>
                  <a:pt x="173" y="2381"/>
                </a:lnTo>
                <a:lnTo>
                  <a:pt x="173" y="711994"/>
                </a:lnTo>
                <a:lnTo>
                  <a:pt x="233537" y="711994"/>
                </a:lnTo>
                <a:lnTo>
                  <a:pt x="233537" y="2381"/>
                </a:lnTo>
                <a:lnTo>
                  <a:pt x="229409" y="2381"/>
                </a:lnTo>
                <a:lnTo>
                  <a:pt x="229409" y="0"/>
                </a:lnTo>
                <a:close/>
              </a:path>
            </a:pathLst>
          </a:custGeom>
          <a:solidFill>
            <a:schemeClr val="bg1">
              <a:lumMod val="85000"/>
            </a:schemeClr>
          </a:solidFill>
        </p:spPr>
        <p:txBody>
          <a:bodyPr wrap="square" anchor="ctr" anchorCtr="0">
            <a:noAutofit/>
          </a:bodyPr>
          <a:lstStyle/>
          <a:p>
            <a:r>
              <a:rPr lang="en-US"/>
              <a:t>Click icon to add picture</a:t>
            </a:r>
            <a:endParaRPr lang="nl-NL" dirty="0"/>
          </a:p>
        </p:txBody>
      </p:sp>
      <p:sp>
        <p:nvSpPr>
          <p:cNvPr id="6" name="Tijdelijke aanduiding voor datum 5"/>
          <p:cNvSpPr>
            <a:spLocks noGrp="1"/>
          </p:cNvSpPr>
          <p:nvPr>
            <p:ph type="dt" sz="half" idx="25"/>
          </p:nvPr>
        </p:nvSpPr>
        <p:spPr/>
        <p:txBody>
          <a:bodyPr/>
          <a:lstStyle/>
          <a:p>
            <a:fld id="{AD35BCAF-3769-45D5-975F-106F650309CC}" type="datetime4">
              <a:rPr lang="en-US" smtClean="0"/>
              <a:t>May 30, 2024</a:t>
            </a:fld>
            <a:endParaRPr lang="nl-NL" dirty="0"/>
          </a:p>
        </p:txBody>
      </p:sp>
      <p:sp>
        <p:nvSpPr>
          <p:cNvPr id="12" name="Tijdelijke aanduiding voor voettekst 11"/>
          <p:cNvSpPr>
            <a:spLocks noGrp="1"/>
          </p:cNvSpPr>
          <p:nvPr>
            <p:ph type="ftr" sz="quarter" idx="26"/>
          </p:nvPr>
        </p:nvSpPr>
        <p:spPr/>
        <p:txBody>
          <a:bodyPr/>
          <a:lstStyle/>
          <a:p>
            <a:r>
              <a:rPr lang="nl-NL"/>
              <a:t>Royal Netherlands Meteorological Institute</a:t>
            </a:r>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tx1"/>
                </a:solidFill>
              </a:defRPr>
            </a:lvl1pPr>
          </a:lstStyle>
          <a:p>
            <a:r>
              <a:rPr lang="en-US"/>
              <a:t>Click to edit Master title style</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pic>
        <p:nvPicPr>
          <p:cNvPr id="9" name="Afbeelding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8" name="Tijdelijke aanduiding voor datum 7"/>
          <p:cNvSpPr>
            <a:spLocks noGrp="1"/>
          </p:cNvSpPr>
          <p:nvPr>
            <p:ph type="dt" sz="half" idx="14"/>
          </p:nvPr>
        </p:nvSpPr>
        <p:spPr/>
        <p:txBody>
          <a:bodyPr/>
          <a:lstStyle/>
          <a:p>
            <a:fld id="{57945328-71FE-4E02-A8A8-9B44522BF7B1}" type="datetime4">
              <a:rPr lang="en-US" smtClean="0"/>
              <a:t>May 30, 2024</a:t>
            </a:fld>
            <a:endParaRPr lang="nl-NL" dirty="0"/>
          </a:p>
        </p:txBody>
      </p:sp>
      <p:sp>
        <p:nvSpPr>
          <p:cNvPr id="10" name="Tijdelijke aanduiding voor voettekst 9"/>
          <p:cNvSpPr>
            <a:spLocks noGrp="1"/>
          </p:cNvSpPr>
          <p:nvPr>
            <p:ph type="ftr" sz="quarter" idx="15"/>
          </p:nvPr>
        </p:nvSpPr>
        <p:spPr/>
        <p:txBody>
          <a:bodyPr/>
          <a:lstStyle/>
          <a:p>
            <a:r>
              <a:rPr lang="nl-NL"/>
              <a:t>Royal Netherlands Meteorological Institute</a:t>
            </a:r>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6026499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accent1"/>
                </a:solidFill>
              </a:defRPr>
            </a:lvl1pPr>
          </a:lstStyle>
          <a:p>
            <a:r>
              <a:rPr lang="en-US"/>
              <a:t>Click to edit Master title style</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8" name="Tijdelijke aanduiding voor datum 7"/>
          <p:cNvSpPr>
            <a:spLocks noGrp="1"/>
          </p:cNvSpPr>
          <p:nvPr>
            <p:ph type="dt" sz="half" idx="14"/>
          </p:nvPr>
        </p:nvSpPr>
        <p:spPr/>
        <p:txBody>
          <a:bodyPr/>
          <a:lstStyle/>
          <a:p>
            <a:fld id="{99442EC8-5EB5-458D-AFD4-1907819E204C}" type="datetime4">
              <a:rPr lang="en-US" smtClean="0"/>
              <a:t>May 30, 2024</a:t>
            </a:fld>
            <a:endParaRPr lang="nl-NL" dirty="0"/>
          </a:p>
        </p:txBody>
      </p:sp>
      <p:sp>
        <p:nvSpPr>
          <p:cNvPr id="10" name="Tijdelijke aanduiding voor voettekst 9"/>
          <p:cNvSpPr>
            <a:spLocks noGrp="1"/>
          </p:cNvSpPr>
          <p:nvPr>
            <p:ph type="ftr" sz="quarter" idx="15"/>
          </p:nvPr>
        </p:nvSpPr>
        <p:spPr/>
        <p:txBody>
          <a:bodyPr/>
          <a:lstStyle/>
          <a:p>
            <a:r>
              <a:rPr lang="nl-NL"/>
              <a:t>Royal Netherlands Meteorological Institute</a:t>
            </a:r>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5501579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lumMod val="85000"/>
            </a:schemeClr>
          </a:solidFill>
        </p:spPr>
        <p:txBody>
          <a:bodyPr wrap="square" lIns="720000" tIns="1152000">
            <a:noAutofit/>
          </a:bodyPr>
          <a:lstStyle>
            <a:lvl1pPr>
              <a:buClr>
                <a:schemeClr val="bg2"/>
              </a:buClr>
              <a:tabLst>
                <a:tab pos="1619250" algn="l"/>
              </a:tabLst>
              <a:defRPr>
                <a:solidFill>
                  <a:schemeClr val="bg1"/>
                </a:solidFill>
              </a:defRPr>
            </a:lvl1pPr>
          </a:lstStyle>
          <a:p>
            <a:r>
              <a:rPr lang="en-US"/>
              <a:t>Click icon to add picture</a:t>
            </a:r>
            <a:endParaRPr lang="nl-NL" dirty="0"/>
          </a:p>
        </p:txBody>
      </p:sp>
      <p:sp>
        <p:nvSpPr>
          <p:cNvPr id="2" name="Titel 1"/>
          <p:cNvSpPr>
            <a:spLocks noGrp="1"/>
          </p:cNvSpPr>
          <p:nvPr>
            <p:ph type="title"/>
          </p:nvPr>
        </p:nvSpPr>
        <p:spPr>
          <a:xfrm>
            <a:off x="634205" y="3888000"/>
            <a:ext cx="5004595" cy="2333413"/>
          </a:xfrm>
        </p:spPr>
        <p:txBody>
          <a:bodyPr anchor="t" anchorCtr="0"/>
          <a:lstStyle>
            <a:lvl1pPr>
              <a:defRPr>
                <a:solidFill>
                  <a:schemeClr val="bg1"/>
                </a:solidFill>
              </a:defRPr>
            </a:lvl1pPr>
          </a:lstStyle>
          <a:p>
            <a:r>
              <a:rPr lang="en-US"/>
              <a:t>Click to edit Master title style</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3" name="Tijdelijke aanduiding voor datum 2"/>
          <p:cNvSpPr>
            <a:spLocks noGrp="1"/>
          </p:cNvSpPr>
          <p:nvPr>
            <p:ph type="dt" sz="half" idx="15"/>
          </p:nvPr>
        </p:nvSpPr>
        <p:spPr/>
        <p:txBody>
          <a:bodyPr/>
          <a:lstStyle>
            <a:lvl1pPr>
              <a:defRPr>
                <a:solidFill>
                  <a:schemeClr val="bg1">
                    <a:lumMod val="65000"/>
                    <a:lumOff val="35000"/>
                  </a:schemeClr>
                </a:solidFill>
              </a:defRPr>
            </a:lvl1pPr>
          </a:lstStyle>
          <a:p>
            <a:fld id="{FB24A10B-CE75-4793-B2FB-12DAE648DAE5}" type="datetime4">
              <a:rPr lang="en-US" smtClean="0"/>
              <a:t>May 30, 2024</a:t>
            </a:fld>
            <a:endParaRPr lang="nl-NL" dirty="0"/>
          </a:p>
        </p:txBody>
      </p:sp>
      <p:sp>
        <p:nvSpPr>
          <p:cNvPr id="4" name="Tijdelijke aanduiding voor voettekst 3"/>
          <p:cNvSpPr>
            <a:spLocks noGrp="1"/>
          </p:cNvSpPr>
          <p:nvPr>
            <p:ph type="ftr" sz="quarter" idx="16"/>
          </p:nvPr>
        </p:nvSpPr>
        <p:spPr/>
        <p:txBody>
          <a:bodyPr/>
          <a:lstStyle>
            <a:lvl1pPr>
              <a:defRPr>
                <a:solidFill>
                  <a:schemeClr val="bg1">
                    <a:lumMod val="65000"/>
                    <a:lumOff val="35000"/>
                  </a:schemeClr>
                </a:solidFill>
              </a:defRPr>
            </a:lvl1pPr>
          </a:lstStyle>
          <a:p>
            <a:r>
              <a:rPr lang="nl-NL"/>
              <a:t>Royal Netherlands Meteorological Institute</a:t>
            </a:r>
            <a:endParaRPr lang="nl-NL" dirty="0"/>
          </a:p>
        </p:txBody>
      </p:sp>
      <p:sp>
        <p:nvSpPr>
          <p:cNvPr id="5" name="Tijdelijke aanduiding voor dianummer 4"/>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alpha val="10000"/>
            </a:schemeClr>
          </a:solidFill>
        </p:spPr>
        <p:txBody>
          <a:bodyPr wrap="square" lIns="720000" tIns="1152000">
            <a:noAutofit/>
          </a:bodyPr>
          <a:lstStyle/>
          <a:p>
            <a:r>
              <a:rPr lang="en-US"/>
              <a:t>Click icon to add picture</a:t>
            </a:r>
            <a:endParaRPr lang="nl-NL" dirty="0"/>
          </a:p>
        </p:txBody>
      </p:sp>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2" name="Titel 1"/>
          <p:cNvSpPr>
            <a:spLocks noGrp="1"/>
          </p:cNvSpPr>
          <p:nvPr>
            <p:ph type="title"/>
          </p:nvPr>
        </p:nvSpPr>
        <p:spPr>
          <a:xfrm>
            <a:off x="634206" y="3888000"/>
            <a:ext cx="5004594" cy="2333413"/>
          </a:xfrm>
        </p:spPr>
        <p:txBody>
          <a:bodyPr anchor="t" anchorCtr="0"/>
          <a:lstStyle/>
          <a:p>
            <a:r>
              <a:rPr lang="en-US"/>
              <a:t>Click to edit Master title style</a:t>
            </a:r>
            <a:endParaRPr lang="nl-NL" dirty="0"/>
          </a:p>
        </p:txBody>
      </p:sp>
      <p:sp>
        <p:nvSpPr>
          <p:cNvPr id="9" name="Tijdelijke aanduiding voor datum 8"/>
          <p:cNvSpPr>
            <a:spLocks noGrp="1"/>
          </p:cNvSpPr>
          <p:nvPr>
            <p:ph type="dt" sz="half" idx="15"/>
          </p:nvPr>
        </p:nvSpPr>
        <p:spPr/>
        <p:txBody>
          <a:bodyPr/>
          <a:lstStyle/>
          <a:p>
            <a:fld id="{16488BFB-7F36-4FD6-9000-E6E99C6A55B4}" type="datetime4">
              <a:rPr lang="en-US" smtClean="0"/>
              <a:t>May 30, 2024</a:t>
            </a:fld>
            <a:endParaRPr lang="nl-NL" dirty="0"/>
          </a:p>
        </p:txBody>
      </p:sp>
      <p:sp>
        <p:nvSpPr>
          <p:cNvPr id="10" name="Tijdelijke aanduiding voor voettekst 9"/>
          <p:cNvSpPr>
            <a:spLocks noGrp="1"/>
          </p:cNvSpPr>
          <p:nvPr>
            <p:ph type="ftr" sz="quarter" idx="16"/>
          </p:nvPr>
        </p:nvSpPr>
        <p:spPr/>
        <p:txBody>
          <a:bodyPr/>
          <a:lstStyle/>
          <a:p>
            <a:r>
              <a:rPr lang="nl-NL"/>
              <a:t>Royal Netherlands Meteorological Institute</a:t>
            </a:r>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41403901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en-US"/>
              <a:t>Click icon to add picture</a:t>
            </a:r>
            <a:endParaRPr lang="nl-NL" dirty="0"/>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8" name="Tijdelijke aanduiding voor datum 7"/>
          <p:cNvSpPr>
            <a:spLocks noGrp="1"/>
          </p:cNvSpPr>
          <p:nvPr>
            <p:ph type="dt" sz="half" idx="15"/>
          </p:nvPr>
        </p:nvSpPr>
        <p:spPr/>
        <p:txBody>
          <a:bodyPr/>
          <a:lstStyle>
            <a:lvl1pPr>
              <a:defRPr>
                <a:solidFill>
                  <a:schemeClr val="bg1">
                    <a:lumMod val="65000"/>
                    <a:lumOff val="35000"/>
                  </a:schemeClr>
                </a:solidFill>
              </a:defRPr>
            </a:lvl1pPr>
          </a:lstStyle>
          <a:p>
            <a:fld id="{BE7A6251-4FC3-4EFA-8B01-EC48CF78141F}" type="datetime4">
              <a:rPr lang="en-US" smtClean="0"/>
              <a:t>May 30, 2024</a:t>
            </a:fld>
            <a:endParaRPr lang="nl-NL" dirty="0"/>
          </a:p>
        </p:txBody>
      </p:sp>
      <p:sp>
        <p:nvSpPr>
          <p:cNvPr id="9" name="Tijdelijke aanduiding voor voettekst 8"/>
          <p:cNvSpPr>
            <a:spLocks noGrp="1"/>
          </p:cNvSpPr>
          <p:nvPr>
            <p:ph type="ftr" sz="quarter" idx="16"/>
          </p:nvPr>
        </p:nvSpPr>
        <p:spPr/>
        <p:txBody>
          <a:bodyPr/>
          <a:lstStyle>
            <a:lvl1pPr>
              <a:defRPr>
                <a:solidFill>
                  <a:schemeClr val="bg1">
                    <a:lumMod val="65000"/>
                    <a:lumOff val="35000"/>
                  </a:schemeClr>
                </a:solidFill>
              </a:defRPr>
            </a:lvl1pPr>
          </a:lstStyle>
          <a:p>
            <a:r>
              <a:rPr lang="nl-NL"/>
              <a:t>Royal Netherlands Meteorological Institute</a:t>
            </a:r>
            <a:endParaRPr lang="nl-NL" dirty="0"/>
          </a:p>
        </p:txBody>
      </p:sp>
      <p:sp>
        <p:nvSpPr>
          <p:cNvPr id="10" name="Tijdelijke aanduiding voor dianummer 9"/>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bg1">
              <a:lumMod val="85000"/>
            </a:schemeClr>
          </a:solidFill>
        </p:spPr>
        <p:txBody>
          <a:bodyPr wrap="square" lIns="720000" tIns="1152000">
            <a:noAutofit/>
          </a:bodyPr>
          <a:lstStyle/>
          <a:p>
            <a:r>
              <a:rPr lang="en-US"/>
              <a:t>Click icon to add picture</a:t>
            </a:r>
            <a:endParaRPr lang="nl-NL" dirty="0"/>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8" name="Tijdelijke aanduiding voor datum 7"/>
          <p:cNvSpPr>
            <a:spLocks noGrp="1"/>
          </p:cNvSpPr>
          <p:nvPr>
            <p:ph type="dt" sz="half" idx="15"/>
          </p:nvPr>
        </p:nvSpPr>
        <p:spPr/>
        <p:txBody>
          <a:bodyPr/>
          <a:lstStyle/>
          <a:p>
            <a:fld id="{B5C12A33-2859-4B51-AD8C-E6B102F43A3B}" type="datetime4">
              <a:rPr lang="en-US" smtClean="0"/>
              <a:t>May 30, 2024</a:t>
            </a:fld>
            <a:endParaRPr lang="nl-NL" dirty="0"/>
          </a:p>
        </p:txBody>
      </p:sp>
      <p:sp>
        <p:nvSpPr>
          <p:cNvPr id="9" name="Tijdelijke aanduiding voor voettekst 8"/>
          <p:cNvSpPr>
            <a:spLocks noGrp="1"/>
          </p:cNvSpPr>
          <p:nvPr>
            <p:ph type="ftr" sz="quarter" idx="16"/>
          </p:nvPr>
        </p:nvSpPr>
        <p:spPr/>
        <p:txBody>
          <a:bodyPr/>
          <a:lstStyle/>
          <a:p>
            <a:r>
              <a:rPr lang="nl-NL"/>
              <a:t>Royal Netherlands Meteorological Institute</a:t>
            </a:r>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346104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4"/>
            <a:ext cx="12192000" cy="3431384"/>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1384"/>
              <a:gd name="connsiteX1" fmla="*/ 12192000 w 12192000"/>
              <a:gd name="connsiteY1" fmla="*/ 0 h 3431384"/>
              <a:gd name="connsiteX2" fmla="*/ 12192000 w 12192000"/>
              <a:gd name="connsiteY2" fmla="*/ 3430587 h 3431384"/>
              <a:gd name="connsiteX3" fmla="*/ 6330000 w 12192000"/>
              <a:gd name="connsiteY3" fmla="*/ 3430587 h 3431384"/>
              <a:gd name="connsiteX4" fmla="*/ 6330000 w 12192000"/>
              <a:gd name="connsiteY4" fmla="*/ 3192987 h 3431384"/>
              <a:gd name="connsiteX5" fmla="*/ 6182040 w 12192000"/>
              <a:gd name="connsiteY5" fmla="*/ 3431384 h 3431384"/>
              <a:gd name="connsiteX6" fmla="*/ 5862000 w 12192000"/>
              <a:gd name="connsiteY6" fmla="*/ 3430587 h 3431384"/>
              <a:gd name="connsiteX7" fmla="*/ 0 w 12192000"/>
              <a:gd name="connsiteY7" fmla="*/ 3430587 h 3431384"/>
              <a:gd name="connsiteX8" fmla="*/ 0 w 12192000"/>
              <a:gd name="connsiteY8" fmla="*/ 0 h 3431384"/>
              <a:gd name="connsiteX0" fmla="*/ 0 w 12192000"/>
              <a:gd name="connsiteY0" fmla="*/ 0 h 3431384"/>
              <a:gd name="connsiteX1" fmla="*/ 12192000 w 12192000"/>
              <a:gd name="connsiteY1" fmla="*/ 0 h 3431384"/>
              <a:gd name="connsiteX2" fmla="*/ 12192000 w 12192000"/>
              <a:gd name="connsiteY2" fmla="*/ 3430587 h 3431384"/>
              <a:gd name="connsiteX3" fmla="*/ 6330000 w 12192000"/>
              <a:gd name="connsiteY3" fmla="*/ 3430587 h 3431384"/>
              <a:gd name="connsiteX4" fmla="*/ 6261420 w 12192000"/>
              <a:gd name="connsiteY4" fmla="*/ 3428118 h 3431384"/>
              <a:gd name="connsiteX5" fmla="*/ 6182040 w 12192000"/>
              <a:gd name="connsiteY5" fmla="*/ 3431384 h 3431384"/>
              <a:gd name="connsiteX6" fmla="*/ 5862000 w 12192000"/>
              <a:gd name="connsiteY6" fmla="*/ 3430587 h 3431384"/>
              <a:gd name="connsiteX7" fmla="*/ 0 w 12192000"/>
              <a:gd name="connsiteY7" fmla="*/ 3430587 h 3431384"/>
              <a:gd name="connsiteX8" fmla="*/ 0 w 12192000"/>
              <a:gd name="connsiteY8" fmla="*/ 0 h 343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1384">
                <a:moveTo>
                  <a:pt x="0" y="0"/>
                </a:moveTo>
                <a:lnTo>
                  <a:pt x="12192000" y="0"/>
                </a:lnTo>
                <a:lnTo>
                  <a:pt x="12192000" y="3430587"/>
                </a:lnTo>
                <a:lnTo>
                  <a:pt x="6330000" y="3430587"/>
                </a:lnTo>
                <a:lnTo>
                  <a:pt x="6261420" y="3428118"/>
                </a:lnTo>
                <a:lnTo>
                  <a:pt x="6182040" y="3431384"/>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en-US"/>
              <a:t>Click icon to add picture</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bg1"/>
                </a:solidFill>
              </a:defRPr>
            </a:lvl1pPr>
          </a:lstStyle>
          <a:p>
            <a:r>
              <a:rPr lang="en-US"/>
              <a:t>Click to edit Master title style</a:t>
            </a:r>
            <a:endParaRPr lang="nl-NL" dirty="0"/>
          </a:p>
        </p:txBody>
      </p:sp>
      <p:sp>
        <p:nvSpPr>
          <p:cNvPr id="13" name="Tijdelijke aanduiding voor datum 12"/>
          <p:cNvSpPr>
            <a:spLocks noGrp="1"/>
          </p:cNvSpPr>
          <p:nvPr>
            <p:ph type="dt" sz="half" idx="15"/>
          </p:nvPr>
        </p:nvSpPr>
        <p:spPr/>
        <p:txBody>
          <a:bodyPr/>
          <a:lstStyle>
            <a:lvl1pPr>
              <a:defRPr>
                <a:solidFill>
                  <a:schemeClr val="bg1">
                    <a:lumMod val="65000"/>
                    <a:lumOff val="35000"/>
                  </a:schemeClr>
                </a:solidFill>
              </a:defRPr>
            </a:lvl1pPr>
          </a:lstStyle>
          <a:p>
            <a:fld id="{39704AFD-521F-42D1-B749-C4E81CDB67F6}" type="datetime4">
              <a:rPr lang="en-US" smtClean="0"/>
              <a:t>May 30, 2024</a:t>
            </a:fld>
            <a:endParaRPr lang="nl-NL" dirty="0"/>
          </a:p>
        </p:txBody>
      </p:sp>
      <p:sp>
        <p:nvSpPr>
          <p:cNvPr id="14" name="Tijdelijke aanduiding voor voettekst 13"/>
          <p:cNvSpPr>
            <a:spLocks noGrp="1"/>
          </p:cNvSpPr>
          <p:nvPr>
            <p:ph type="ftr" sz="quarter" idx="16"/>
          </p:nvPr>
        </p:nvSpPr>
        <p:spPr/>
        <p:txBody>
          <a:bodyPr/>
          <a:lstStyle>
            <a:lvl1pPr>
              <a:defRPr>
                <a:solidFill>
                  <a:schemeClr val="bg1">
                    <a:lumMod val="65000"/>
                    <a:lumOff val="35000"/>
                  </a:schemeClr>
                </a:solidFill>
              </a:defRPr>
            </a:lvl1pPr>
          </a:lstStyle>
          <a:p>
            <a:r>
              <a:rPr lang="nl-NL"/>
              <a:t>Royal Netherlands Meteorological Institute</a:t>
            </a:r>
            <a:endParaRPr lang="nl-NL" dirty="0"/>
          </a:p>
        </p:txBody>
      </p:sp>
      <p:sp>
        <p:nvSpPr>
          <p:cNvPr id="15" name="Tijdelijke aanduiding voor dianummer 14"/>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4"/>
            <a:ext cx="12192000" cy="3431384"/>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6041615 w 12192000"/>
              <a:gd name="connsiteY5" fmla="*/ 3424852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1384"/>
              <a:gd name="connsiteX1" fmla="*/ 12192000 w 12192000"/>
              <a:gd name="connsiteY1" fmla="*/ 0 h 3431384"/>
              <a:gd name="connsiteX2" fmla="*/ 12192000 w 12192000"/>
              <a:gd name="connsiteY2" fmla="*/ 3430587 h 3431384"/>
              <a:gd name="connsiteX3" fmla="*/ 6330000 w 12192000"/>
              <a:gd name="connsiteY3" fmla="*/ 3430587 h 3431384"/>
              <a:gd name="connsiteX4" fmla="*/ 6235295 w 12192000"/>
              <a:gd name="connsiteY4" fmla="*/ 3431384 h 3431384"/>
              <a:gd name="connsiteX5" fmla="*/ 6041615 w 12192000"/>
              <a:gd name="connsiteY5" fmla="*/ 3424852 h 3431384"/>
              <a:gd name="connsiteX6" fmla="*/ 5862000 w 12192000"/>
              <a:gd name="connsiteY6" fmla="*/ 3430587 h 3431384"/>
              <a:gd name="connsiteX7" fmla="*/ 0 w 12192000"/>
              <a:gd name="connsiteY7" fmla="*/ 3430587 h 3431384"/>
              <a:gd name="connsiteX8" fmla="*/ 0 w 12192000"/>
              <a:gd name="connsiteY8" fmla="*/ 0 h 3431384"/>
              <a:gd name="connsiteX0" fmla="*/ 0 w 12192000"/>
              <a:gd name="connsiteY0" fmla="*/ 0 h 3431384"/>
              <a:gd name="connsiteX1" fmla="*/ 12192000 w 12192000"/>
              <a:gd name="connsiteY1" fmla="*/ 0 h 3431384"/>
              <a:gd name="connsiteX2" fmla="*/ 12192000 w 12192000"/>
              <a:gd name="connsiteY2" fmla="*/ 3430587 h 3431384"/>
              <a:gd name="connsiteX3" fmla="*/ 6330000 w 12192000"/>
              <a:gd name="connsiteY3" fmla="*/ 3430587 h 3431384"/>
              <a:gd name="connsiteX4" fmla="*/ 6235295 w 12192000"/>
              <a:gd name="connsiteY4" fmla="*/ 3431384 h 3431384"/>
              <a:gd name="connsiteX5" fmla="*/ 6048147 w 12192000"/>
              <a:gd name="connsiteY5" fmla="*/ 3428118 h 3431384"/>
              <a:gd name="connsiteX6" fmla="*/ 5862000 w 12192000"/>
              <a:gd name="connsiteY6" fmla="*/ 3430587 h 3431384"/>
              <a:gd name="connsiteX7" fmla="*/ 0 w 12192000"/>
              <a:gd name="connsiteY7" fmla="*/ 3430587 h 3431384"/>
              <a:gd name="connsiteX8" fmla="*/ 0 w 12192000"/>
              <a:gd name="connsiteY8" fmla="*/ 0 h 343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1384">
                <a:moveTo>
                  <a:pt x="0" y="0"/>
                </a:moveTo>
                <a:lnTo>
                  <a:pt x="12192000" y="0"/>
                </a:lnTo>
                <a:lnTo>
                  <a:pt x="12192000" y="3430587"/>
                </a:lnTo>
                <a:lnTo>
                  <a:pt x="6330000" y="3430587"/>
                </a:lnTo>
                <a:lnTo>
                  <a:pt x="6235295" y="3431384"/>
                </a:lnTo>
                <a:lnTo>
                  <a:pt x="6048147" y="3428118"/>
                </a:lnTo>
                <a:lnTo>
                  <a:pt x="5862000" y="3430587"/>
                </a:lnTo>
                <a:lnTo>
                  <a:pt x="0" y="3430587"/>
                </a:lnTo>
                <a:lnTo>
                  <a:pt x="0" y="0"/>
                </a:lnTo>
                <a:close/>
              </a:path>
            </a:pathLst>
          </a:custGeom>
          <a:solidFill>
            <a:schemeClr val="tx1">
              <a:alpha val="10000"/>
            </a:schemeClr>
          </a:solidFill>
        </p:spPr>
        <p:txBody>
          <a:bodyPr wrap="square" lIns="612000">
            <a:noAutofit/>
          </a:bodyPr>
          <a:lstStyle/>
          <a:p>
            <a:r>
              <a:rPr lang="en-US"/>
              <a:t>Click icon to add picture</a:t>
            </a:r>
            <a:endParaRPr lang="nl-NL"/>
          </a:p>
        </p:txBody>
      </p:sp>
      <p:sp>
        <p:nvSpPr>
          <p:cNvPr id="9" name="Titel 8"/>
          <p:cNvSpPr>
            <a:spLocks noGrp="1"/>
          </p:cNvSpPr>
          <p:nvPr>
            <p:ph type="title"/>
          </p:nvPr>
        </p:nvSpPr>
        <p:spPr>
          <a:xfrm>
            <a:off x="634206" y="1051200"/>
            <a:ext cx="10924382" cy="946800"/>
          </a:xfrm>
        </p:spPr>
        <p:txBody>
          <a:bodyPr/>
          <a:lstStyle/>
          <a:p>
            <a:r>
              <a:rPr lang="en-US"/>
              <a:t>Click to edit Master title style</a:t>
            </a:r>
            <a:endParaRPr lang="nl-NL" dirty="0"/>
          </a:p>
        </p:txBody>
      </p:sp>
      <p:sp>
        <p:nvSpPr>
          <p:cNvPr id="5" name="Tijdelijke aanduiding voor datum 4"/>
          <p:cNvSpPr>
            <a:spLocks noGrp="1"/>
          </p:cNvSpPr>
          <p:nvPr>
            <p:ph type="dt" sz="half" idx="15"/>
          </p:nvPr>
        </p:nvSpPr>
        <p:spPr/>
        <p:txBody>
          <a:bodyPr/>
          <a:lstStyle/>
          <a:p>
            <a:fld id="{739FDE43-FA56-480E-BF76-8C44FBBAFDE2}" type="datetime4">
              <a:rPr lang="en-US" smtClean="0"/>
              <a:t>May 30, 2024</a:t>
            </a:fld>
            <a:endParaRPr lang="nl-NL" dirty="0"/>
          </a:p>
        </p:txBody>
      </p:sp>
      <p:sp>
        <p:nvSpPr>
          <p:cNvPr id="6" name="Tijdelijke aanduiding voor voettekst 5"/>
          <p:cNvSpPr>
            <a:spLocks noGrp="1"/>
          </p:cNvSpPr>
          <p:nvPr>
            <p:ph type="ftr" sz="quarter" idx="16"/>
          </p:nvPr>
        </p:nvSpPr>
        <p:spPr/>
        <p:txBody>
          <a:bodyPr/>
          <a:lstStyle/>
          <a:p>
            <a:r>
              <a:rPr lang="nl-NL"/>
              <a:t>Royal Netherlands Meteorological Institute</a:t>
            </a:r>
            <a:endParaRPr lang="nl-NL" dirty="0"/>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779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dia verticaal">
    <p:bg>
      <p:bgPr>
        <a:blipFill dpi="0" rotWithShape="1">
          <a:blip r:embed="rId2">
            <a:lum/>
          </a:blip>
          <a:srcRect/>
          <a:stretch>
            <a:fillRect t="-50000" b="-50000"/>
          </a:stretch>
        </a:blipFill>
        <a:effectLst/>
      </p:bgPr>
    </p:bg>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5" y="1"/>
            <a:ext cx="6099173" cy="6873086"/>
          </a:xfrm>
          <a:prstGeom prst="rect">
            <a:avLst/>
          </a:prstGeom>
        </p:spPr>
      </p:pic>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tx1"/>
                </a:solidFill>
              </a:defRPr>
            </a:lvl1pPr>
          </a:lstStyle>
          <a:p>
            <a:r>
              <a:rPr lang="en-US"/>
              <a:t>Click to edit Master title style</a:t>
            </a:r>
            <a:endParaRPr lang="nl-NL" dirty="0"/>
          </a:p>
        </p:txBody>
      </p:sp>
      <p:pic>
        <p:nvPicPr>
          <p:cNvPr id="10" name="Afbeelding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41110" y="0"/>
            <a:ext cx="9509780" cy="1702250"/>
          </a:xfrm>
          <a:prstGeom prst="rect">
            <a:avLst/>
          </a:prstGeom>
        </p:spPr>
      </p:pic>
    </p:spTree>
    <p:extLst>
      <p:ext uri="{BB962C8B-B14F-4D97-AF65-F5344CB8AC3E}">
        <p14:creationId xmlns:p14="http://schemas.microsoft.com/office/powerpoint/2010/main" val="22974482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tx1"/>
                </a:solidFill>
              </a:defRPr>
            </a:lvl1pPr>
          </a:lstStyle>
          <a:p>
            <a:r>
              <a:rPr lang="en-US"/>
              <a:t>Click to edit Master title style</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en-US"/>
              <a:t>Click to edit Master text styles</a:t>
            </a:r>
          </a:p>
        </p:txBody>
      </p:sp>
      <p:pic>
        <p:nvPicPr>
          <p:cNvPr id="4" name="Afbeelding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Afbeelding met titel">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tx1"/>
                </a:solidFill>
              </a:defRPr>
            </a:lvl1pPr>
          </a:lstStyle>
          <a:p>
            <a:r>
              <a:rPr lang="en-US"/>
              <a:t>Click to edit Master title style</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en-US"/>
              <a:t>Click to edit Master text styles</a:t>
            </a:r>
          </a:p>
        </p:txBody>
      </p:sp>
      <p:pic>
        <p:nvPicPr>
          <p:cNvPr id="4" name="Afbeelding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5252102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a:p>
        </p:txBody>
      </p:sp>
      <p:sp>
        <p:nvSpPr>
          <p:cNvPr id="3" name="Tijdelijke aanduiding voor datum 2"/>
          <p:cNvSpPr>
            <a:spLocks noGrp="1"/>
          </p:cNvSpPr>
          <p:nvPr>
            <p:ph type="dt" sz="half" idx="10"/>
          </p:nvPr>
        </p:nvSpPr>
        <p:spPr/>
        <p:txBody>
          <a:bodyPr/>
          <a:lstStyle/>
          <a:p>
            <a:fld id="{C937F6F2-5D6E-45B1-89F6-B1969D0CEABF}" type="datetime4">
              <a:rPr lang="en-US" smtClean="0"/>
              <a:t>May 30, 2024</a:t>
            </a:fld>
            <a:endParaRPr lang="nl-NL" dirty="0"/>
          </a:p>
        </p:txBody>
      </p:sp>
      <p:sp>
        <p:nvSpPr>
          <p:cNvPr id="4" name="Tijdelijke aanduiding voor voettekst 3"/>
          <p:cNvSpPr>
            <a:spLocks noGrp="1"/>
          </p:cNvSpPr>
          <p:nvPr>
            <p:ph type="ftr" sz="quarter" idx="11"/>
          </p:nvPr>
        </p:nvSpPr>
        <p:spPr/>
        <p:txBody>
          <a:bodyPr/>
          <a:lstStyle/>
          <a:p>
            <a:r>
              <a:rPr lang="nl-NL"/>
              <a:t>Royal Netherlands Meteorological Institute</a:t>
            </a:r>
            <a:endParaRPr lang="nl-NL" dirty="0"/>
          </a:p>
        </p:txBody>
      </p:sp>
      <p:sp>
        <p:nvSpPr>
          <p:cNvPr id="5" name="Tijdelijke aanduiding voor dianummer 4"/>
          <p:cNvSpPr>
            <a:spLocks noGrp="1"/>
          </p:cNvSpPr>
          <p:nvPr>
            <p:ph type="sldNum" sz="quarter" idx="12"/>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17571214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en-US"/>
              <a:t>Click to edit Master title style</a:t>
            </a:r>
            <a:endParaRPr lang="nl-NL" dirty="0"/>
          </a:p>
        </p:txBody>
      </p:sp>
      <p:sp>
        <p:nvSpPr>
          <p:cNvPr id="3" name="Tijdelijke aanduiding voor inhoud 2"/>
          <p:cNvSpPr>
            <a:spLocks noGrp="1"/>
          </p:cNvSpPr>
          <p:nvPr>
            <p:ph sz="quarter" idx="13"/>
          </p:nvPr>
        </p:nvSpPr>
        <p:spPr>
          <a:xfrm>
            <a:off x="635000" y="2276475"/>
            <a:ext cx="10923588" cy="3944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0" name="Tijdelijke aanduiding voor datum 9"/>
          <p:cNvSpPr>
            <a:spLocks noGrp="1"/>
          </p:cNvSpPr>
          <p:nvPr>
            <p:ph type="dt" sz="half" idx="14"/>
          </p:nvPr>
        </p:nvSpPr>
        <p:spPr/>
        <p:txBody>
          <a:bodyPr/>
          <a:lstStyle/>
          <a:p>
            <a:fld id="{24DD5870-647E-47C9-9DBE-56F672B81189}" type="datetime4">
              <a:rPr lang="en-US" smtClean="0"/>
              <a:t>May 30, 2024</a:t>
            </a:fld>
            <a:endParaRPr lang="nl-NL" dirty="0"/>
          </a:p>
        </p:txBody>
      </p:sp>
      <p:sp>
        <p:nvSpPr>
          <p:cNvPr id="11" name="Tijdelijke aanduiding voor voettekst 10"/>
          <p:cNvSpPr>
            <a:spLocks noGrp="1"/>
          </p:cNvSpPr>
          <p:nvPr>
            <p:ph type="ftr" sz="quarter" idx="15"/>
          </p:nvPr>
        </p:nvSpPr>
        <p:spPr/>
        <p:txBody>
          <a:bodyPr/>
          <a:lstStyle/>
          <a:p>
            <a:r>
              <a:rPr lang="nl-NL"/>
              <a:t>Royal Netherlands Meteorological Institute</a:t>
            </a:r>
            <a:endParaRPr lang="nl-NL" dirty="0"/>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2590003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en-US"/>
              <a:t>Click to edit Master title style</a:t>
            </a:r>
            <a:endParaRPr lang="nl-NL"/>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9" name="Tijdelijke aanduiding voor inhoud 8"/>
          <p:cNvSpPr>
            <a:spLocks noGrp="1"/>
          </p:cNvSpPr>
          <p:nvPr>
            <p:ph sz="quarter" idx="15"/>
          </p:nvPr>
        </p:nvSpPr>
        <p:spPr>
          <a:xfrm>
            <a:off x="635000" y="2276475"/>
            <a:ext cx="7178964" cy="3944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1" name="Tijdelijke aanduiding voor datum 10"/>
          <p:cNvSpPr>
            <a:spLocks noGrp="1"/>
          </p:cNvSpPr>
          <p:nvPr>
            <p:ph type="dt" sz="half" idx="16"/>
          </p:nvPr>
        </p:nvSpPr>
        <p:spPr/>
        <p:txBody>
          <a:bodyPr/>
          <a:lstStyle/>
          <a:p>
            <a:fld id="{6C7C14F7-C22B-4AA9-96BD-5968BBFC4054}" type="datetime4">
              <a:rPr lang="en-US" smtClean="0"/>
              <a:t>May 30, 2024</a:t>
            </a:fld>
            <a:endParaRPr lang="nl-NL" dirty="0"/>
          </a:p>
        </p:txBody>
      </p:sp>
      <p:sp>
        <p:nvSpPr>
          <p:cNvPr id="12" name="Tijdelijke aanduiding voor voettekst 11"/>
          <p:cNvSpPr>
            <a:spLocks noGrp="1"/>
          </p:cNvSpPr>
          <p:nvPr>
            <p:ph type="ftr" sz="quarter" idx="17"/>
          </p:nvPr>
        </p:nvSpPr>
        <p:spPr/>
        <p:txBody>
          <a:bodyPr/>
          <a:lstStyle/>
          <a:p>
            <a:r>
              <a:rPr lang="nl-NL"/>
              <a:t>Royal Netherlands Meteorological Institute</a:t>
            </a:r>
            <a:endParaRPr lang="nl-NL" dirty="0"/>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22086888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 name="Titel 1"/>
          <p:cNvSpPr>
            <a:spLocks noGrp="1"/>
          </p:cNvSpPr>
          <p:nvPr>
            <p:ph type="title"/>
          </p:nvPr>
        </p:nvSpPr>
        <p:spPr>
          <a:xfrm>
            <a:off x="6550024" y="1051200"/>
            <a:ext cx="5004000" cy="948047"/>
          </a:xfrm>
        </p:spPr>
        <p:txBody>
          <a:bodyPr/>
          <a:lstStyle>
            <a:lvl1pPr>
              <a:defRPr>
                <a:solidFill>
                  <a:schemeClr val="tx1"/>
                </a:solidFill>
              </a:defRPr>
            </a:lvl1pPr>
          </a:lstStyle>
          <a:p>
            <a:r>
              <a:rPr lang="en-US"/>
              <a:t>Click to edit Master title style</a:t>
            </a:r>
            <a:endParaRPr lang="nl-NL" dirty="0"/>
          </a:p>
        </p:txBody>
      </p:sp>
      <p:sp>
        <p:nvSpPr>
          <p:cNvPr id="9" name="Tijdelijke aanduiding voor inhoud 8"/>
          <p:cNvSpPr>
            <a:spLocks noGrp="1"/>
          </p:cNvSpPr>
          <p:nvPr>
            <p:ph sz="quarter" idx="19"/>
          </p:nvPr>
        </p:nvSpPr>
        <p:spPr>
          <a:xfrm>
            <a:off x="635000" y="1066799"/>
            <a:ext cx="5003800" cy="5154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4" name="Tijdelijke aanduiding voor datum 13"/>
          <p:cNvSpPr>
            <a:spLocks noGrp="1"/>
          </p:cNvSpPr>
          <p:nvPr>
            <p:ph type="dt" sz="half" idx="20"/>
          </p:nvPr>
        </p:nvSpPr>
        <p:spPr/>
        <p:txBody>
          <a:bodyPr/>
          <a:lstStyle/>
          <a:p>
            <a:fld id="{9581BF40-1B78-4060-A915-9DD66E7EC131}" type="datetime4">
              <a:rPr lang="en-US" smtClean="0"/>
              <a:t>May 30, 2024</a:t>
            </a:fld>
            <a:endParaRPr lang="nl-NL" dirty="0"/>
          </a:p>
        </p:txBody>
      </p:sp>
      <p:sp>
        <p:nvSpPr>
          <p:cNvPr id="15" name="Tijdelijke aanduiding voor voettekst 14"/>
          <p:cNvSpPr>
            <a:spLocks noGrp="1"/>
          </p:cNvSpPr>
          <p:nvPr>
            <p:ph type="ftr" sz="quarter" idx="21"/>
          </p:nvPr>
        </p:nvSpPr>
        <p:spPr/>
        <p:txBody>
          <a:bodyPr/>
          <a:lstStyle/>
          <a:p>
            <a:r>
              <a:rPr lang="nl-NL"/>
              <a:t>Royal Netherlands Meteorological Institute</a:t>
            </a:r>
            <a:endParaRPr lang="nl-NL" dirty="0"/>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ctr"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accent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accent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accent1"/>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en-US"/>
              <a:t>Click icon to add picture</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en-US"/>
              <a:t>Click icon to add picture</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en-US"/>
              <a:t>Click icon to add picture</a:t>
            </a:r>
            <a:endParaRPr lang="nl-NL" dirty="0"/>
          </a:p>
        </p:txBody>
      </p:sp>
      <p:pic>
        <p:nvPicPr>
          <p:cNvPr id="12" name="Afbeelding 11"/>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12192000" cy="1879600"/>
          </a:xfrm>
          <a:prstGeom prst="rect">
            <a:avLst/>
          </a:prstGeom>
        </p:spPr>
      </p:pic>
      <p:sp>
        <p:nvSpPr>
          <p:cNvPr id="7" name="Tijdelijke aanduiding voor datum 6"/>
          <p:cNvSpPr>
            <a:spLocks noGrp="1"/>
          </p:cNvSpPr>
          <p:nvPr>
            <p:ph type="dt" sz="half" idx="22"/>
          </p:nvPr>
        </p:nvSpPr>
        <p:spPr/>
        <p:txBody>
          <a:bodyPr/>
          <a:lstStyle/>
          <a:p>
            <a:fld id="{3344C301-6A6E-4EE1-B710-F8D6CB0416D4}" type="datetime4">
              <a:rPr lang="en-US" smtClean="0"/>
              <a:t>May 30, 2024</a:t>
            </a:fld>
            <a:endParaRPr lang="nl-NL" dirty="0"/>
          </a:p>
        </p:txBody>
      </p:sp>
      <p:sp>
        <p:nvSpPr>
          <p:cNvPr id="8" name="Tijdelijke aanduiding voor voettekst 7"/>
          <p:cNvSpPr>
            <a:spLocks noGrp="1"/>
          </p:cNvSpPr>
          <p:nvPr>
            <p:ph type="ftr" sz="quarter" idx="23"/>
          </p:nvPr>
        </p:nvSpPr>
        <p:spPr/>
        <p:txBody>
          <a:bodyPr/>
          <a:lstStyle/>
          <a:p>
            <a:r>
              <a:rPr lang="nl-NL"/>
              <a:t>Royal Netherlands Meteorological Institute</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18280097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ctr"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accent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accent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accent1"/>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en-US"/>
              <a:t>Click icon to add picture</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en-US"/>
              <a:t>Click icon to add picture</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en-US"/>
              <a:t>Click icon to add picture</a:t>
            </a:r>
            <a:endParaRPr lang="nl-NL" dirty="0"/>
          </a:p>
        </p:txBody>
      </p:sp>
      <p:pic>
        <p:nvPicPr>
          <p:cNvPr id="12" name="Afbeelding 11"/>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12192000" cy="1879600"/>
          </a:xfrm>
          <a:prstGeom prst="rect">
            <a:avLst/>
          </a:prstGeom>
        </p:spPr>
      </p:pic>
      <p:sp>
        <p:nvSpPr>
          <p:cNvPr id="7" name="Tijdelijke aanduiding voor datum 6"/>
          <p:cNvSpPr>
            <a:spLocks noGrp="1"/>
          </p:cNvSpPr>
          <p:nvPr>
            <p:ph type="dt" sz="half" idx="22"/>
          </p:nvPr>
        </p:nvSpPr>
        <p:spPr/>
        <p:txBody>
          <a:bodyPr/>
          <a:lstStyle/>
          <a:p>
            <a:fld id="{8FA12E51-B6DB-4AC6-A092-281B87AC912D}" type="datetime4">
              <a:rPr lang="en-US" smtClean="0"/>
              <a:t>May 30, 2024</a:t>
            </a:fld>
            <a:endParaRPr lang="nl-NL" dirty="0"/>
          </a:p>
        </p:txBody>
      </p:sp>
      <p:sp>
        <p:nvSpPr>
          <p:cNvPr id="8" name="Tijdelijke aanduiding voor voettekst 7"/>
          <p:cNvSpPr>
            <a:spLocks noGrp="1"/>
          </p:cNvSpPr>
          <p:nvPr>
            <p:ph type="ftr" sz="quarter" idx="23"/>
          </p:nvPr>
        </p:nvSpPr>
        <p:spPr/>
        <p:txBody>
          <a:bodyPr/>
          <a:lstStyle/>
          <a:p>
            <a:r>
              <a:rPr lang="nl-NL"/>
              <a:t>Royal Netherlands Meteorological Institute</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13513320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bg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bg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bg1"/>
                </a:solidFill>
              </a:defRPr>
            </a:lvl1pPr>
          </a:lstStyle>
          <a:p>
            <a:pPr lvl="0"/>
            <a:r>
              <a:rPr lang="nl-NL" dirty="0"/>
              <a:t>Klik om de tekststijl van het model te bewerken</a:t>
            </a:r>
          </a:p>
        </p:txBody>
      </p:sp>
      <p:pic>
        <p:nvPicPr>
          <p:cNvPr id="11" name="Afbeelding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879600"/>
          </a:xfrm>
          <a:prstGeom prst="rect">
            <a:avLst/>
          </a:prstGeom>
        </p:spPr>
      </p:pic>
      <p:sp>
        <p:nvSpPr>
          <p:cNvPr id="14" name="Tijdelijke aanduiding voor afbeelding 3"/>
          <p:cNvSpPr>
            <a:spLocks noGrp="1" noChangeAspect="1"/>
          </p:cNvSpPr>
          <p:nvPr>
            <p:ph type="pic" sz="quarter" idx="19"/>
          </p:nvPr>
        </p:nvSpPr>
        <p:spPr>
          <a:xfrm>
            <a:off x="3421851" y="3926077"/>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en-US"/>
              <a:t>Click icon to add picture</a:t>
            </a:r>
            <a:endParaRPr lang="nl-NL" dirty="0"/>
          </a:p>
        </p:txBody>
      </p:sp>
      <p:sp>
        <p:nvSpPr>
          <p:cNvPr id="15" name="Tijdelijke aanduiding voor afbeelding 3"/>
          <p:cNvSpPr>
            <a:spLocks noGrp="1" noChangeAspect="1"/>
          </p:cNvSpPr>
          <p:nvPr>
            <p:ph type="pic" sz="quarter" idx="20"/>
          </p:nvPr>
        </p:nvSpPr>
        <p:spPr>
          <a:xfrm>
            <a:off x="3421851" y="4712093"/>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en-US"/>
              <a:t>Click icon to add picture</a:t>
            </a:r>
            <a:endParaRPr lang="nl-NL" dirty="0"/>
          </a:p>
        </p:txBody>
      </p:sp>
      <p:sp>
        <p:nvSpPr>
          <p:cNvPr id="16" name="Tijdelijke aanduiding voor afbeelding 3"/>
          <p:cNvSpPr>
            <a:spLocks noGrp="1" noChangeAspect="1"/>
          </p:cNvSpPr>
          <p:nvPr>
            <p:ph type="pic" sz="quarter" idx="21"/>
          </p:nvPr>
        </p:nvSpPr>
        <p:spPr>
          <a:xfrm>
            <a:off x="3421851" y="5485583"/>
            <a:ext cx="541203" cy="540000"/>
          </a:xfrm>
          <a:blipFill>
            <a:blip r:embed="rId5"/>
            <a:stretch>
              <a:fillRect/>
            </a:stretch>
          </a:blipFill>
        </p:spPr>
        <p:txBody>
          <a:bodyPr>
            <a:normAutofit/>
          </a:bodyPr>
          <a:lstStyle>
            <a:lvl1pPr marL="0" indent="0" algn="ctr">
              <a:buNone/>
              <a:defRPr sz="100">
                <a:solidFill>
                  <a:schemeClr val="bg1"/>
                </a:solidFill>
              </a:defRPr>
            </a:lvl1pPr>
          </a:lstStyle>
          <a:p>
            <a:r>
              <a:rPr lang="en-US"/>
              <a:t>Click icon to add picture</a:t>
            </a:r>
            <a:endParaRPr lang="nl-NL" dirty="0"/>
          </a:p>
        </p:txBody>
      </p:sp>
      <p:sp>
        <p:nvSpPr>
          <p:cNvPr id="3" name="Tijdelijke aanduiding voor datum 2"/>
          <p:cNvSpPr>
            <a:spLocks noGrp="1"/>
          </p:cNvSpPr>
          <p:nvPr>
            <p:ph type="dt" sz="half" idx="22"/>
          </p:nvPr>
        </p:nvSpPr>
        <p:spPr/>
        <p:txBody>
          <a:bodyPr/>
          <a:lstStyle>
            <a:lvl1pPr>
              <a:defRPr>
                <a:solidFill>
                  <a:schemeClr val="bg1">
                    <a:lumMod val="65000"/>
                    <a:lumOff val="35000"/>
                  </a:schemeClr>
                </a:solidFill>
              </a:defRPr>
            </a:lvl1pPr>
          </a:lstStyle>
          <a:p>
            <a:fld id="{B0BE65DE-DAB1-4E03-B98E-84186CC0796D}" type="datetime4">
              <a:rPr lang="en-US" smtClean="0"/>
              <a:t>May 30, 2024</a:t>
            </a:fld>
            <a:endParaRPr lang="nl-NL" dirty="0"/>
          </a:p>
        </p:txBody>
      </p:sp>
      <p:sp>
        <p:nvSpPr>
          <p:cNvPr id="4" name="Tijdelijke aanduiding voor voettekst 3"/>
          <p:cNvSpPr>
            <a:spLocks noGrp="1"/>
          </p:cNvSpPr>
          <p:nvPr>
            <p:ph type="ftr" sz="quarter" idx="23"/>
          </p:nvPr>
        </p:nvSpPr>
        <p:spPr/>
        <p:txBody>
          <a:bodyPr/>
          <a:lstStyle>
            <a:lvl1pPr>
              <a:defRPr>
                <a:solidFill>
                  <a:schemeClr val="bg1">
                    <a:lumMod val="65000"/>
                    <a:lumOff val="35000"/>
                  </a:schemeClr>
                </a:solidFill>
              </a:defRPr>
            </a:lvl1pPr>
          </a:lstStyle>
          <a:p>
            <a:r>
              <a:rPr lang="nl-NL"/>
              <a:t>Royal Netherlands Meteorological Institute</a:t>
            </a:r>
            <a:endParaRPr lang="nl-NL" dirty="0"/>
          </a:p>
        </p:txBody>
      </p:sp>
      <p:sp>
        <p:nvSpPr>
          <p:cNvPr id="5" name="Tijdelijke aanduiding voor dianummer 4"/>
          <p:cNvSpPr>
            <a:spLocks noGrp="1"/>
          </p:cNvSpPr>
          <p:nvPr>
            <p:ph type="sldNum" sz="quarter" idx="24"/>
          </p:nvPr>
        </p:nvSpPr>
        <p:spPr/>
        <p:txBody>
          <a:bodyPr/>
          <a:lstStyle>
            <a:lvl1pPr>
              <a:defRPr>
                <a:solidFill>
                  <a:schemeClr val="bg1">
                    <a:lumMod val="65000"/>
                    <a:lumOff val="35000"/>
                  </a:schemeClr>
                </a:solidFill>
              </a:defRPr>
            </a:lvl1p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bg1"/>
                </a:solidFill>
              </a:defRPr>
            </a:lvl1pPr>
          </a:lstStyle>
          <a:p>
            <a:r>
              <a:rPr lang="en-US"/>
              <a:t>Click to edit Master title style</a:t>
            </a:r>
            <a:endParaRPr lang="nl-NL" dirty="0"/>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dirty="0"/>
          </a:p>
        </p:txBody>
      </p:sp>
      <p:pic>
        <p:nvPicPr>
          <p:cNvPr id="5" name="Afbeelding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41110" y="0"/>
            <a:ext cx="9509780" cy="1702250"/>
          </a:xfrm>
          <a:prstGeom prst="rect">
            <a:avLst/>
          </a:prstGeom>
        </p:spPr>
      </p:pic>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dia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jdelijke aanduiding voor afbeelding 21"/>
          <p:cNvSpPr>
            <a:spLocks noGrp="1"/>
          </p:cNvSpPr>
          <p:nvPr>
            <p:ph type="pic" sz="quarter" idx="10"/>
          </p:nvPr>
        </p:nvSpPr>
        <p:spPr>
          <a:xfrm>
            <a:off x="0" y="0"/>
            <a:ext cx="6098424" cy="6864004"/>
          </a:xfrm>
          <a:custGeom>
            <a:avLst/>
            <a:gdLst>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5862000 w 6098242"/>
              <a:gd name="connsiteY5" fmla="*/ 6620400 h 6858000"/>
              <a:gd name="connsiteX6" fmla="*/ 5862000 w 6098242"/>
              <a:gd name="connsiteY6" fmla="*/ 6858000 h 6858000"/>
              <a:gd name="connsiteX7" fmla="*/ 0 w 6098242"/>
              <a:gd name="connsiteY7" fmla="*/ 6858000 h 6858000"/>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6087952 w 6098242"/>
              <a:gd name="connsiteY5" fmla="*/ 6839291 h 6858000"/>
              <a:gd name="connsiteX6" fmla="*/ 5862000 w 6098242"/>
              <a:gd name="connsiteY6" fmla="*/ 6858000 h 6858000"/>
              <a:gd name="connsiteX7" fmla="*/ 0 w 6098242"/>
              <a:gd name="connsiteY7" fmla="*/ 6858000 h 6858000"/>
              <a:gd name="connsiteX8" fmla="*/ 0 w 6098242"/>
              <a:gd name="connsiteY8" fmla="*/ 0 h 6858000"/>
              <a:gd name="connsiteX0" fmla="*/ 0 w 6098242"/>
              <a:gd name="connsiteY0" fmla="*/ 0 h 6864004"/>
              <a:gd name="connsiteX1" fmla="*/ 5862000 w 6098242"/>
              <a:gd name="connsiteY1" fmla="*/ 0 h 6864004"/>
              <a:gd name="connsiteX2" fmla="*/ 5862000 w 6098242"/>
              <a:gd name="connsiteY2" fmla="*/ 708025 h 6864004"/>
              <a:gd name="connsiteX3" fmla="*/ 6098242 w 6098242"/>
              <a:gd name="connsiteY3" fmla="*/ 708025 h 6864004"/>
              <a:gd name="connsiteX4" fmla="*/ 6098242 w 6098242"/>
              <a:gd name="connsiteY4" fmla="*/ 6620400 h 6864004"/>
              <a:gd name="connsiteX5" fmla="*/ 6091482 w 6098242"/>
              <a:gd name="connsiteY5" fmla="*/ 6864004 h 6864004"/>
              <a:gd name="connsiteX6" fmla="*/ 5862000 w 6098242"/>
              <a:gd name="connsiteY6" fmla="*/ 6858000 h 6864004"/>
              <a:gd name="connsiteX7" fmla="*/ 0 w 6098242"/>
              <a:gd name="connsiteY7" fmla="*/ 6858000 h 6864004"/>
              <a:gd name="connsiteX8" fmla="*/ 0 w 6098242"/>
              <a:gd name="connsiteY8" fmla="*/ 0 h 6864004"/>
              <a:gd name="connsiteX0" fmla="*/ 0 w 6098242"/>
              <a:gd name="connsiteY0" fmla="*/ 0 h 6864004"/>
              <a:gd name="connsiteX1" fmla="*/ 5862000 w 6098242"/>
              <a:gd name="connsiteY1" fmla="*/ 0 h 6864004"/>
              <a:gd name="connsiteX2" fmla="*/ 5557200 w 6098242"/>
              <a:gd name="connsiteY2" fmla="*/ 1229995 h 6864004"/>
              <a:gd name="connsiteX3" fmla="*/ 6098242 w 6098242"/>
              <a:gd name="connsiteY3" fmla="*/ 708025 h 6864004"/>
              <a:gd name="connsiteX4" fmla="*/ 6098242 w 6098242"/>
              <a:gd name="connsiteY4" fmla="*/ 6620400 h 6864004"/>
              <a:gd name="connsiteX5" fmla="*/ 6091482 w 6098242"/>
              <a:gd name="connsiteY5" fmla="*/ 6864004 h 6864004"/>
              <a:gd name="connsiteX6" fmla="*/ 5862000 w 6098242"/>
              <a:gd name="connsiteY6" fmla="*/ 6858000 h 6864004"/>
              <a:gd name="connsiteX7" fmla="*/ 0 w 6098242"/>
              <a:gd name="connsiteY7" fmla="*/ 6858000 h 6864004"/>
              <a:gd name="connsiteX8" fmla="*/ 0 w 6098242"/>
              <a:gd name="connsiteY8" fmla="*/ 0 h 6864004"/>
              <a:gd name="connsiteX0" fmla="*/ 0 w 6102052"/>
              <a:gd name="connsiteY0" fmla="*/ 0 h 6864004"/>
              <a:gd name="connsiteX1" fmla="*/ 5862000 w 6102052"/>
              <a:gd name="connsiteY1" fmla="*/ 0 h 6864004"/>
              <a:gd name="connsiteX2" fmla="*/ 5557200 w 6102052"/>
              <a:gd name="connsiteY2" fmla="*/ 1229995 h 6864004"/>
              <a:gd name="connsiteX3" fmla="*/ 6102052 w 6102052"/>
              <a:gd name="connsiteY3" fmla="*/ 997585 h 6864004"/>
              <a:gd name="connsiteX4" fmla="*/ 6098242 w 6102052"/>
              <a:gd name="connsiteY4" fmla="*/ 6620400 h 6864004"/>
              <a:gd name="connsiteX5" fmla="*/ 6091482 w 6102052"/>
              <a:gd name="connsiteY5" fmla="*/ 6864004 h 6864004"/>
              <a:gd name="connsiteX6" fmla="*/ 5862000 w 6102052"/>
              <a:gd name="connsiteY6" fmla="*/ 6858000 h 6864004"/>
              <a:gd name="connsiteX7" fmla="*/ 0 w 6102052"/>
              <a:gd name="connsiteY7" fmla="*/ 6858000 h 6864004"/>
              <a:gd name="connsiteX8" fmla="*/ 0 w 6102052"/>
              <a:gd name="connsiteY8" fmla="*/ 0 h 6864004"/>
              <a:gd name="connsiteX0" fmla="*/ 0 w 6098424"/>
              <a:gd name="connsiteY0" fmla="*/ 0 h 6864004"/>
              <a:gd name="connsiteX1" fmla="*/ 5862000 w 6098424"/>
              <a:gd name="connsiteY1" fmla="*/ 0 h 6864004"/>
              <a:gd name="connsiteX2" fmla="*/ 5557200 w 6098424"/>
              <a:gd name="connsiteY2" fmla="*/ 1229995 h 6864004"/>
              <a:gd name="connsiteX3" fmla="*/ 6098424 w 6098424"/>
              <a:gd name="connsiteY3" fmla="*/ 1262471 h 6864004"/>
              <a:gd name="connsiteX4" fmla="*/ 6098242 w 6098424"/>
              <a:gd name="connsiteY4" fmla="*/ 6620400 h 6864004"/>
              <a:gd name="connsiteX5" fmla="*/ 6091482 w 6098424"/>
              <a:gd name="connsiteY5" fmla="*/ 6864004 h 6864004"/>
              <a:gd name="connsiteX6" fmla="*/ 5862000 w 6098424"/>
              <a:gd name="connsiteY6" fmla="*/ 6858000 h 6864004"/>
              <a:gd name="connsiteX7" fmla="*/ 0 w 6098424"/>
              <a:gd name="connsiteY7" fmla="*/ 6858000 h 6864004"/>
              <a:gd name="connsiteX8" fmla="*/ 0 w 6098424"/>
              <a:gd name="connsiteY8" fmla="*/ 0 h 6864004"/>
              <a:gd name="connsiteX0" fmla="*/ 0 w 6098424"/>
              <a:gd name="connsiteY0" fmla="*/ 0 h 6864004"/>
              <a:gd name="connsiteX1" fmla="*/ 5862000 w 6098424"/>
              <a:gd name="connsiteY1" fmla="*/ 0 h 6864004"/>
              <a:gd name="connsiteX2" fmla="*/ 5764029 w 6098424"/>
              <a:gd name="connsiteY2" fmla="*/ 1266281 h 6864004"/>
              <a:gd name="connsiteX3" fmla="*/ 6098424 w 6098424"/>
              <a:gd name="connsiteY3" fmla="*/ 1262471 h 6864004"/>
              <a:gd name="connsiteX4" fmla="*/ 6098242 w 6098424"/>
              <a:gd name="connsiteY4" fmla="*/ 6620400 h 6864004"/>
              <a:gd name="connsiteX5" fmla="*/ 6091482 w 6098424"/>
              <a:gd name="connsiteY5" fmla="*/ 6864004 h 6864004"/>
              <a:gd name="connsiteX6" fmla="*/ 5862000 w 6098424"/>
              <a:gd name="connsiteY6" fmla="*/ 6858000 h 6864004"/>
              <a:gd name="connsiteX7" fmla="*/ 0 w 6098424"/>
              <a:gd name="connsiteY7" fmla="*/ 6858000 h 6864004"/>
              <a:gd name="connsiteX8" fmla="*/ 0 w 6098424"/>
              <a:gd name="connsiteY8" fmla="*/ 0 h 6864004"/>
              <a:gd name="connsiteX0" fmla="*/ 0 w 6098424"/>
              <a:gd name="connsiteY0" fmla="*/ 0 h 6864004"/>
              <a:gd name="connsiteX1" fmla="*/ 5767658 w 6098424"/>
              <a:gd name="connsiteY1" fmla="*/ 0 h 6864004"/>
              <a:gd name="connsiteX2" fmla="*/ 5764029 w 6098424"/>
              <a:gd name="connsiteY2" fmla="*/ 1266281 h 6864004"/>
              <a:gd name="connsiteX3" fmla="*/ 6098424 w 6098424"/>
              <a:gd name="connsiteY3" fmla="*/ 1262471 h 6864004"/>
              <a:gd name="connsiteX4" fmla="*/ 6098242 w 6098424"/>
              <a:gd name="connsiteY4" fmla="*/ 6620400 h 6864004"/>
              <a:gd name="connsiteX5" fmla="*/ 6091482 w 6098424"/>
              <a:gd name="connsiteY5" fmla="*/ 6864004 h 6864004"/>
              <a:gd name="connsiteX6" fmla="*/ 5862000 w 6098424"/>
              <a:gd name="connsiteY6" fmla="*/ 6858000 h 6864004"/>
              <a:gd name="connsiteX7" fmla="*/ 0 w 6098424"/>
              <a:gd name="connsiteY7" fmla="*/ 6858000 h 6864004"/>
              <a:gd name="connsiteX8" fmla="*/ 0 w 6098424"/>
              <a:gd name="connsiteY8" fmla="*/ 0 h 686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8424" h="6864004">
                <a:moveTo>
                  <a:pt x="0" y="0"/>
                </a:moveTo>
                <a:lnTo>
                  <a:pt x="5767658" y="0"/>
                </a:lnTo>
                <a:cubicBezTo>
                  <a:pt x="5766448" y="422094"/>
                  <a:pt x="5765239" y="844187"/>
                  <a:pt x="5764029" y="1266281"/>
                </a:cubicBezTo>
                <a:lnTo>
                  <a:pt x="6098424" y="1262471"/>
                </a:lnTo>
                <a:cubicBezTo>
                  <a:pt x="6098363" y="3048447"/>
                  <a:pt x="6098303" y="4834424"/>
                  <a:pt x="6098242" y="6620400"/>
                </a:cubicBezTo>
                <a:lnTo>
                  <a:pt x="6091482" y="6864004"/>
                </a:lnTo>
                <a:lnTo>
                  <a:pt x="5862000" y="6858000"/>
                </a:lnTo>
                <a:lnTo>
                  <a:pt x="0" y="6858000"/>
                </a:lnTo>
                <a:lnTo>
                  <a:pt x="0" y="0"/>
                </a:lnTo>
                <a:close/>
              </a:path>
            </a:pathLst>
          </a:custGeom>
          <a:solidFill>
            <a:schemeClr val="tx1">
              <a:alpha val="10000"/>
            </a:schemeClr>
          </a:solidFill>
        </p:spPr>
        <p:txBody>
          <a:bodyPr wrap="square" lIns="612000" anchor="ctr" anchorCtr="0">
            <a:noAutofit/>
          </a:bodyPr>
          <a:lstStyle>
            <a:lvl1pPr algn="l">
              <a:defRPr>
                <a:solidFill>
                  <a:schemeClr val="tx1"/>
                </a:solidFill>
              </a:defRPr>
            </a:lvl1pPr>
          </a:lstStyle>
          <a:p>
            <a:r>
              <a:rPr lang="en-US"/>
              <a:t>Click icon to add picture</a:t>
            </a:r>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a:t>
            </a:fld>
            <a:endParaRPr lang="nl-NL" dirty="0"/>
          </a:p>
        </p:txBody>
      </p:sp>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41110" y="0"/>
            <a:ext cx="9509780" cy="1702250"/>
          </a:xfrm>
          <a:prstGeom prst="rect">
            <a:avLst/>
          </a:prstGeom>
        </p:spPr>
      </p:pic>
      <p:sp>
        <p:nvSpPr>
          <p:cNvPr id="12" name="Titel 1"/>
          <p:cNvSpPr>
            <a:spLocks noGrp="1"/>
          </p:cNvSpPr>
          <p:nvPr>
            <p:ph type="ctrTitle"/>
          </p:nvPr>
        </p:nvSpPr>
        <p:spPr>
          <a:xfrm>
            <a:off x="6553200" y="1885467"/>
            <a:ext cx="5004000" cy="2336400"/>
          </a:xfrm>
        </p:spPr>
        <p:txBody>
          <a:bodyPr tIns="90000" bIns="90000" anchor="b">
            <a:normAutofit/>
          </a:bodyPr>
          <a:lstStyle>
            <a:lvl1pPr algn="l">
              <a:defRPr sz="3600">
                <a:solidFill>
                  <a:schemeClr val="tx1"/>
                </a:solidFill>
              </a:defRPr>
            </a:lvl1pPr>
          </a:lstStyle>
          <a:p>
            <a:r>
              <a:rPr lang="en-US"/>
              <a:t>Click to edit Master title style</a:t>
            </a:r>
            <a:endParaRPr lang="nl-NL" dirty="0"/>
          </a:p>
        </p:txBody>
      </p:sp>
      <p:sp>
        <p:nvSpPr>
          <p:cNvPr id="1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6"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dirty="0"/>
          </a:p>
        </p:txBody>
      </p:sp>
    </p:spTree>
    <p:extLst>
      <p:ext uri="{BB962C8B-B14F-4D97-AF65-F5344CB8AC3E}">
        <p14:creationId xmlns:p14="http://schemas.microsoft.com/office/powerpoint/2010/main" val="4223936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ctr" anchorCtr="0">
            <a:normAutofit/>
          </a:bodyPr>
          <a:lstStyle>
            <a:lvl1pPr algn="r">
              <a:defRPr sz="3600">
                <a:solidFill>
                  <a:schemeClr val="tx1"/>
                </a:solidFill>
              </a:defRPr>
            </a:lvl1pPr>
          </a:lstStyle>
          <a:p>
            <a:r>
              <a:rPr lang="en-US"/>
              <a:t>Click to edit Master title style</a:t>
            </a:r>
            <a:endParaRPr lang="nl-NL" dirty="0"/>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en-US"/>
              <a:t>Click to edit Master text styles</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en-US"/>
              <a:t>Click to edit Master text styles</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en-US"/>
              <a:t>Click to edit Master text styles</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en-US"/>
              <a:t>Click to edit Master text styles</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en-US"/>
              <a:t>Click to edit Master text styles</a:t>
            </a:r>
          </a:p>
        </p:txBody>
      </p:sp>
      <p:pic>
        <p:nvPicPr>
          <p:cNvPr id="19" name="Afbeelding 1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5" name="Tijdelijke aanduiding voor datum 4"/>
          <p:cNvSpPr>
            <a:spLocks noGrp="1"/>
          </p:cNvSpPr>
          <p:nvPr>
            <p:ph type="dt" sz="half" idx="20"/>
          </p:nvPr>
        </p:nvSpPr>
        <p:spPr/>
        <p:txBody>
          <a:bodyPr/>
          <a:lstStyle/>
          <a:p>
            <a:fld id="{499931C4-E250-4D16-A2E6-F4BAEB73F44D}" type="datetime4">
              <a:rPr lang="en-US" smtClean="0"/>
              <a:t>May 30, 2024</a:t>
            </a:fld>
            <a:endParaRPr lang="nl-NL" dirty="0"/>
          </a:p>
        </p:txBody>
      </p:sp>
      <p:sp>
        <p:nvSpPr>
          <p:cNvPr id="9" name="Tijdelijke aanduiding voor voettekst 8"/>
          <p:cNvSpPr>
            <a:spLocks noGrp="1"/>
          </p:cNvSpPr>
          <p:nvPr>
            <p:ph type="ftr" sz="quarter" idx="21"/>
          </p:nvPr>
        </p:nvSpPr>
        <p:spPr/>
        <p:txBody>
          <a:bodyPr/>
          <a:lstStyle/>
          <a:p>
            <a:r>
              <a:rPr lang="nl-NL"/>
              <a:t>Royal Netherlands Meteorological Institute</a:t>
            </a:r>
            <a:endParaRPr lang="nl-NL" dirty="0"/>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accent1"/>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accent1"/>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accent1"/>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accent1"/>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accent1"/>
                </a:solidFill>
              </a:defRPr>
            </a:lvl1pPr>
          </a:lstStyle>
          <a:p>
            <a:pPr lvl="0"/>
            <a:r>
              <a:rPr lang="nl-NL" dirty="0"/>
              <a:t>#</a:t>
            </a:r>
          </a:p>
        </p:txBody>
      </p:sp>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tx1"/>
              </a:buClr>
              <a:buFont typeface="+mj-lt"/>
              <a:buAutoNum type="arabicPeriod"/>
              <a:defRPr>
                <a:solidFill>
                  <a:schemeClr val="tx1"/>
                </a:solidFill>
              </a:defRPr>
            </a:lvl1pPr>
            <a:lvl2pPr marL="684000" indent="-216000">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pic>
        <p:nvPicPr>
          <p:cNvPr id="13" name="Afbeelding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6" name="Titel 5"/>
          <p:cNvSpPr>
            <a:spLocks noGrp="1"/>
          </p:cNvSpPr>
          <p:nvPr>
            <p:ph type="title"/>
          </p:nvPr>
        </p:nvSpPr>
        <p:spPr>
          <a:xfrm>
            <a:off x="6553200" y="1051200"/>
            <a:ext cx="5004000" cy="948047"/>
          </a:xfrm>
        </p:spPr>
        <p:txBody>
          <a:bodyPr/>
          <a:lstStyle>
            <a:lvl1pPr>
              <a:defRPr>
                <a:solidFill>
                  <a:schemeClr val="tx1"/>
                </a:solidFill>
              </a:defRPr>
            </a:lvl1pPr>
          </a:lstStyle>
          <a:p>
            <a:r>
              <a:rPr lang="en-US"/>
              <a:t>Click to edit Master title style</a:t>
            </a:r>
            <a:endParaRPr lang="nl-NL" dirty="0"/>
          </a:p>
        </p:txBody>
      </p:sp>
      <p:sp>
        <p:nvSpPr>
          <p:cNvPr id="14" name="Tijdelijke aanduiding voor afbeelding 21"/>
          <p:cNvSpPr>
            <a:spLocks noGrp="1"/>
          </p:cNvSpPr>
          <p:nvPr>
            <p:ph type="pic" sz="quarter" idx="10"/>
          </p:nvPr>
        </p:nvSpPr>
        <p:spPr>
          <a:xfrm>
            <a:off x="0" y="0"/>
            <a:ext cx="6098242" cy="6864004"/>
          </a:xfrm>
          <a:custGeom>
            <a:avLst/>
            <a:gdLst>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5862000 w 6098242"/>
              <a:gd name="connsiteY5" fmla="*/ 6620400 h 6858000"/>
              <a:gd name="connsiteX6" fmla="*/ 5862000 w 6098242"/>
              <a:gd name="connsiteY6" fmla="*/ 6858000 h 6858000"/>
              <a:gd name="connsiteX7" fmla="*/ 0 w 6098242"/>
              <a:gd name="connsiteY7" fmla="*/ 6858000 h 6858000"/>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6087952 w 6098242"/>
              <a:gd name="connsiteY5" fmla="*/ 6839291 h 6858000"/>
              <a:gd name="connsiteX6" fmla="*/ 5862000 w 6098242"/>
              <a:gd name="connsiteY6" fmla="*/ 6858000 h 6858000"/>
              <a:gd name="connsiteX7" fmla="*/ 0 w 6098242"/>
              <a:gd name="connsiteY7" fmla="*/ 6858000 h 6858000"/>
              <a:gd name="connsiteX8" fmla="*/ 0 w 6098242"/>
              <a:gd name="connsiteY8" fmla="*/ 0 h 6858000"/>
              <a:gd name="connsiteX0" fmla="*/ 0 w 6098242"/>
              <a:gd name="connsiteY0" fmla="*/ 0 h 6864004"/>
              <a:gd name="connsiteX1" fmla="*/ 5862000 w 6098242"/>
              <a:gd name="connsiteY1" fmla="*/ 0 h 6864004"/>
              <a:gd name="connsiteX2" fmla="*/ 5862000 w 6098242"/>
              <a:gd name="connsiteY2" fmla="*/ 708025 h 6864004"/>
              <a:gd name="connsiteX3" fmla="*/ 6098242 w 6098242"/>
              <a:gd name="connsiteY3" fmla="*/ 708025 h 6864004"/>
              <a:gd name="connsiteX4" fmla="*/ 6098242 w 6098242"/>
              <a:gd name="connsiteY4" fmla="*/ 6620400 h 6864004"/>
              <a:gd name="connsiteX5" fmla="*/ 6091482 w 6098242"/>
              <a:gd name="connsiteY5" fmla="*/ 6864004 h 6864004"/>
              <a:gd name="connsiteX6" fmla="*/ 5862000 w 6098242"/>
              <a:gd name="connsiteY6" fmla="*/ 6858000 h 6864004"/>
              <a:gd name="connsiteX7" fmla="*/ 0 w 6098242"/>
              <a:gd name="connsiteY7" fmla="*/ 6858000 h 6864004"/>
              <a:gd name="connsiteX8" fmla="*/ 0 w 6098242"/>
              <a:gd name="connsiteY8" fmla="*/ 0 h 686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8242" h="6864004">
                <a:moveTo>
                  <a:pt x="0" y="0"/>
                </a:moveTo>
                <a:lnTo>
                  <a:pt x="5862000" y="0"/>
                </a:lnTo>
                <a:lnTo>
                  <a:pt x="5862000" y="708025"/>
                </a:lnTo>
                <a:lnTo>
                  <a:pt x="6098242" y="708025"/>
                </a:lnTo>
                <a:lnTo>
                  <a:pt x="6098242" y="6620400"/>
                </a:lnTo>
                <a:lnTo>
                  <a:pt x="6091482" y="6864004"/>
                </a:lnTo>
                <a:lnTo>
                  <a:pt x="5862000" y="6858000"/>
                </a:lnTo>
                <a:lnTo>
                  <a:pt x="0" y="6858000"/>
                </a:lnTo>
                <a:lnTo>
                  <a:pt x="0" y="0"/>
                </a:lnTo>
                <a:close/>
              </a:path>
            </a:pathLst>
          </a:custGeom>
          <a:solidFill>
            <a:schemeClr val="tx1">
              <a:alpha val="10000"/>
            </a:schemeClr>
          </a:solidFill>
        </p:spPr>
        <p:txBody>
          <a:bodyPr wrap="square" lIns="612000" anchor="ctr" anchorCtr="0">
            <a:noAutofit/>
          </a:bodyPr>
          <a:lstStyle>
            <a:lvl1pPr algn="l">
              <a:defRPr>
                <a:solidFill>
                  <a:schemeClr val="tx1"/>
                </a:solidFill>
              </a:defRPr>
            </a:lvl1pPr>
          </a:lstStyle>
          <a:p>
            <a:r>
              <a:rPr lang="en-US"/>
              <a:t>Click icon to add picture</a:t>
            </a:r>
            <a:endParaRPr lang="nl-NL" dirty="0"/>
          </a:p>
        </p:txBody>
      </p:sp>
      <p:sp>
        <p:nvSpPr>
          <p:cNvPr id="17" name="Tijdelijke aanduiding voor datum 16"/>
          <p:cNvSpPr>
            <a:spLocks noGrp="1"/>
          </p:cNvSpPr>
          <p:nvPr>
            <p:ph type="dt" sz="half" idx="14"/>
          </p:nvPr>
        </p:nvSpPr>
        <p:spPr/>
        <p:txBody>
          <a:bodyPr/>
          <a:lstStyle/>
          <a:p>
            <a:fld id="{3C9D6F32-5E3F-47C7-AEF7-A5B1DBE8A5FE}" type="datetime4">
              <a:rPr lang="en-US" smtClean="0"/>
              <a:t>May 30, 2024</a:t>
            </a:fld>
            <a:endParaRPr lang="nl-NL" dirty="0"/>
          </a:p>
        </p:txBody>
      </p:sp>
      <p:sp>
        <p:nvSpPr>
          <p:cNvPr id="18" name="Tijdelijke aanduiding voor voettekst 17"/>
          <p:cNvSpPr>
            <a:spLocks noGrp="1"/>
          </p:cNvSpPr>
          <p:nvPr>
            <p:ph type="ftr" sz="quarter" idx="15"/>
          </p:nvPr>
        </p:nvSpPr>
        <p:spPr/>
        <p:txBody>
          <a:bodyPr/>
          <a:lstStyle/>
          <a:p>
            <a:r>
              <a:rPr lang="nl-NL"/>
              <a:t>Royal Netherlands Meteorological Institute</a:t>
            </a:r>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153694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tx1"/>
                </a:solidFill>
              </a:defRPr>
            </a:lvl1pPr>
          </a:lstStyle>
          <a:p>
            <a:r>
              <a:rPr lang="en-US"/>
              <a:t>Click to edit Master title style</a:t>
            </a:r>
            <a:endParaRPr lang="nl-NL" dirty="0"/>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tx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0" name="Tijdelijke aanduiding voor datum 9"/>
          <p:cNvSpPr>
            <a:spLocks noGrp="1"/>
          </p:cNvSpPr>
          <p:nvPr>
            <p:ph type="dt" sz="half" idx="14"/>
          </p:nvPr>
        </p:nvSpPr>
        <p:spPr/>
        <p:txBody>
          <a:bodyPr/>
          <a:lstStyle/>
          <a:p>
            <a:fld id="{D5FA9A16-9D98-4DBE-9332-7750BC4C48C9}" type="datetime4">
              <a:rPr lang="en-US" smtClean="0"/>
              <a:t>May 30, 2024</a:t>
            </a:fld>
            <a:endParaRPr lang="nl-NL" dirty="0"/>
          </a:p>
        </p:txBody>
      </p:sp>
      <p:sp>
        <p:nvSpPr>
          <p:cNvPr id="12" name="Tijdelijke aanduiding voor voettekst 11"/>
          <p:cNvSpPr>
            <a:spLocks noGrp="1"/>
          </p:cNvSpPr>
          <p:nvPr>
            <p:ph type="ftr" sz="quarter" idx="15"/>
          </p:nvPr>
        </p:nvSpPr>
        <p:spPr/>
        <p:txBody>
          <a:bodyPr/>
          <a:lstStyle/>
          <a:p>
            <a:r>
              <a:rPr lang="nl-NL"/>
              <a:t>Royal Netherlands Meteorological Institute</a:t>
            </a:r>
            <a:endParaRPr lang="nl-NL" dirty="0"/>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944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inhoud 3"/>
          <p:cNvSpPr>
            <a:spLocks noGrp="1"/>
          </p:cNvSpPr>
          <p:nvPr>
            <p:ph sz="half" idx="2"/>
          </p:nvPr>
        </p:nvSpPr>
        <p:spPr>
          <a:xfrm>
            <a:off x="6553199" y="2276475"/>
            <a:ext cx="5004000" cy="3944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2" name="Titel 1"/>
          <p:cNvSpPr>
            <a:spLocks noGrp="1"/>
          </p:cNvSpPr>
          <p:nvPr>
            <p:ph type="title"/>
          </p:nvPr>
        </p:nvSpPr>
        <p:spPr/>
        <p:txBody>
          <a:bodyPr/>
          <a:lstStyle/>
          <a:p>
            <a:r>
              <a:rPr lang="en-US"/>
              <a:t>Click to edit Master title style</a:t>
            </a:r>
            <a:endParaRPr lang="nl-NL"/>
          </a:p>
        </p:txBody>
      </p:sp>
      <p:sp>
        <p:nvSpPr>
          <p:cNvPr id="14" name="Tijdelijke aanduiding voor datum 13"/>
          <p:cNvSpPr>
            <a:spLocks noGrp="1"/>
          </p:cNvSpPr>
          <p:nvPr>
            <p:ph type="dt" sz="half" idx="10"/>
          </p:nvPr>
        </p:nvSpPr>
        <p:spPr/>
        <p:txBody>
          <a:bodyPr/>
          <a:lstStyle/>
          <a:p>
            <a:fld id="{BCC2F95C-FF1E-4227-8C32-15E663AE5591}" type="datetime4">
              <a:rPr lang="en-US" smtClean="0"/>
              <a:t>May 30, 2024</a:t>
            </a:fld>
            <a:endParaRPr lang="nl-NL" dirty="0"/>
          </a:p>
        </p:txBody>
      </p:sp>
      <p:sp>
        <p:nvSpPr>
          <p:cNvPr id="15" name="Tijdelijke aanduiding voor voettekst 14"/>
          <p:cNvSpPr>
            <a:spLocks noGrp="1"/>
          </p:cNvSpPr>
          <p:nvPr>
            <p:ph type="ftr" sz="quarter" idx="11"/>
          </p:nvPr>
        </p:nvSpPr>
        <p:spPr/>
        <p:txBody>
          <a:bodyPr/>
          <a:lstStyle/>
          <a:p>
            <a:r>
              <a:rPr lang="nl-NL"/>
              <a:t>Royal Netherlands Meteorological Institute</a:t>
            </a:r>
            <a:endParaRPr lang="nl-NL" dirty="0"/>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pic>
        <p:nvPicPr>
          <p:cNvPr id="12" name="Afbeelding 11"/>
          <p:cNvPicPr>
            <a:picLocks noChangeAspect="1"/>
          </p:cNvPicPr>
          <p:nvPr/>
        </p:nvPicPr>
        <p:blipFill>
          <a:blip r:embed="rId40">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tx1">
                    <a:lumMod val="65000"/>
                    <a:lumOff val="35000"/>
                  </a:schemeClr>
                </a:solidFill>
              </a:defRPr>
            </a:lvl1pPr>
          </a:lstStyle>
          <a:p>
            <a:fld id="{C937F6F2-5D6E-45B1-89F6-B1969D0CEABF}" type="datetime4">
              <a:rPr lang="en-US" smtClean="0"/>
              <a:t>May 30, 2024</a:t>
            </a:fld>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lumMod val="65000"/>
                    <a:lumOff val="35000"/>
                  </a:schemeClr>
                </a:solidFill>
              </a:defRPr>
            </a:lvl1pPr>
          </a:lstStyle>
          <a:p>
            <a:r>
              <a:rPr lang="nl-NL" dirty="0"/>
              <a:t>Royal Netherlands Meteorological </a:t>
            </a:r>
            <a:r>
              <a:rPr lang="nl-NL" dirty="0" err="1"/>
              <a:t>Institute</a:t>
            </a:r>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tx1">
                    <a:lumMod val="65000"/>
                    <a:lumOff val="35000"/>
                  </a:schemeClr>
                </a:solidFill>
              </a:defRPr>
            </a:lvl1p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3726" r:id="rId1"/>
    <p:sldLayoutId id="2147483744" r:id="rId2"/>
    <p:sldLayoutId id="2147483743" r:id="rId3"/>
    <p:sldLayoutId id="2147483738" r:id="rId4"/>
    <p:sldLayoutId id="2147483749" r:id="rId5"/>
    <p:sldLayoutId id="2147483690" r:id="rId6"/>
    <p:sldLayoutId id="2147483728" r:id="rId7"/>
    <p:sldLayoutId id="2147483651" r:id="rId8"/>
    <p:sldLayoutId id="2147483652" r:id="rId9"/>
    <p:sldLayoutId id="2147483653" r:id="rId10"/>
    <p:sldLayoutId id="2147483654" r:id="rId11"/>
    <p:sldLayoutId id="2147483655" r:id="rId12"/>
    <p:sldLayoutId id="2147483656" r:id="rId13"/>
    <p:sldLayoutId id="2147483689" r:id="rId14"/>
    <p:sldLayoutId id="2147483712" r:id="rId15"/>
    <p:sldLayoutId id="2147483711" r:id="rId16"/>
    <p:sldLayoutId id="2147483675" r:id="rId17"/>
    <p:sldLayoutId id="2147483657" r:id="rId18"/>
    <p:sldLayoutId id="2147483691" r:id="rId19"/>
    <p:sldLayoutId id="2147483729" r:id="rId20"/>
    <p:sldLayoutId id="2147483739" r:id="rId21"/>
    <p:sldLayoutId id="2147483740" r:id="rId22"/>
    <p:sldLayoutId id="2147483718" r:id="rId23"/>
    <p:sldLayoutId id="2147483717" r:id="rId24"/>
    <p:sldLayoutId id="2147483714" r:id="rId25"/>
    <p:sldLayoutId id="2147483713" r:id="rId26"/>
    <p:sldLayoutId id="2147483716" r:id="rId27"/>
    <p:sldLayoutId id="2147483715" r:id="rId28"/>
    <p:sldLayoutId id="2147483707" r:id="rId29"/>
    <p:sldLayoutId id="2147483667" r:id="rId30"/>
    <p:sldLayoutId id="2147483748" r:id="rId31"/>
    <p:sldLayoutId id="2147483747" r:id="rId32"/>
    <p:sldLayoutId id="2147483702" r:id="rId33"/>
    <p:sldLayoutId id="2147483721" r:id="rId34"/>
    <p:sldLayoutId id="2147483700" r:id="rId35"/>
    <p:sldLayoutId id="2147483692" r:id="rId36"/>
    <p:sldLayoutId id="2147483722" r:id="rId37"/>
    <p:sldLayoutId id="2147483723" r:id="rId38"/>
  </p:sldLayoutIdLst>
  <p:hf hdr="0"/>
  <p:txStyles>
    <p:titleStyle>
      <a:lvl1pPr algn="l" defTabSz="914400" rtl="0" eaLnBrk="1" latinLnBrk="0" hangingPunct="1">
        <a:lnSpc>
          <a:spcPct val="90000"/>
        </a:lnSpc>
        <a:spcBef>
          <a:spcPct val="0"/>
        </a:spcBef>
        <a:buNone/>
        <a:defRPr sz="3600" b="0" kern="1200" baseline="0">
          <a:solidFill>
            <a:schemeClr val="accent1"/>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accent1"/>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accent1"/>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accent1"/>
        </a:buClr>
        <a:buFont typeface="Verdana" panose="020B0604030504040204" pitchFamily="34" charset="0"/>
        <a:buChar char="–"/>
        <a:defRPr sz="1600" kern="1200">
          <a:solidFill>
            <a:schemeClr val="accent1"/>
          </a:solidFill>
          <a:latin typeface="+mn-lt"/>
          <a:ea typeface="+mn-ea"/>
          <a:cs typeface="+mn-cs"/>
        </a:defRPr>
      </a:lvl5pPr>
      <a:lvl6pPr marL="1890000" indent="-316800" algn="l" defTabSz="914400" rtl="0" eaLnBrk="1" latinLnBrk="0" hangingPunct="1">
        <a:lnSpc>
          <a:spcPct val="90000"/>
        </a:lnSpc>
        <a:spcBef>
          <a:spcPts val="600"/>
        </a:spcBef>
        <a:buClr>
          <a:schemeClr val="accent1"/>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mailto:Ad.Stoffelen@knmi.nl" TargetMode="Externa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1.xml"/><Relationship Id="rId5" Type="http://schemas.openxmlformats.org/officeDocument/2006/relationships/image" Target="../media/image32.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1.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hyperlink" Target="https://doi.org/10.1109/TGRS.2019.2946019" TargetMode="External"/><Relationship Id="rId1" Type="http://schemas.openxmlformats.org/officeDocument/2006/relationships/slideLayout" Target="../slideLayouts/slideLayout11.xml"/><Relationship Id="rId4" Type="http://schemas.openxmlformats.org/officeDocument/2006/relationships/image" Target="../media/image280.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20.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1.xml"/><Relationship Id="rId4" Type="http://schemas.openxmlformats.org/officeDocument/2006/relationships/hyperlink" Target="https://doi.org/10.5194/os-15-831-2019"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E17FC5-2587-4171-BAF2-859B55DF1DE2}"/>
              </a:ext>
            </a:extLst>
          </p:cNvPr>
          <p:cNvSpPr>
            <a:spLocks noGrp="1"/>
          </p:cNvSpPr>
          <p:nvPr>
            <p:ph type="ctrTitle"/>
          </p:nvPr>
        </p:nvSpPr>
        <p:spPr>
          <a:xfrm>
            <a:off x="784746" y="2419248"/>
            <a:ext cx="10773842" cy="2336400"/>
          </a:xfrm>
        </p:spPr>
        <p:txBody>
          <a:bodyPr>
            <a:normAutofit/>
          </a:bodyPr>
          <a:lstStyle/>
          <a:p>
            <a:pPr algn="ctr"/>
            <a:r>
              <a:rPr lang="en-US" sz="4000" b="1" dirty="0">
                <a:solidFill>
                  <a:srgbClr val="154273"/>
                </a:solidFill>
                <a:effectLst/>
                <a:latin typeface="Calibri" panose="020F0502020204030204" pitchFamily="34" charset="0"/>
                <a:ea typeface="Times New Roman" panose="02020603050405020304" pitchFamily="18" charset="0"/>
              </a:rPr>
              <a:t>Hourly Surface Wind </a:t>
            </a:r>
            <a:r>
              <a:rPr lang="en-US" sz="4000" b="1">
                <a:solidFill>
                  <a:srgbClr val="154273"/>
                </a:solidFill>
                <a:effectLst/>
                <a:latin typeface="Calibri" panose="020F0502020204030204" pitchFamily="34" charset="0"/>
                <a:ea typeface="Times New Roman" panose="02020603050405020304" pitchFamily="18" charset="0"/>
              </a:rPr>
              <a:t>Forcing Products </a:t>
            </a:r>
            <a:br>
              <a:rPr lang="en-US" sz="4000" b="1">
                <a:solidFill>
                  <a:srgbClr val="154273"/>
                </a:solidFill>
                <a:effectLst/>
                <a:latin typeface="Calibri" panose="020F0502020204030204" pitchFamily="34" charset="0"/>
                <a:ea typeface="Times New Roman" panose="02020603050405020304" pitchFamily="18" charset="0"/>
              </a:rPr>
            </a:br>
            <a:r>
              <a:rPr lang="en-US" sz="4000" b="1">
                <a:solidFill>
                  <a:srgbClr val="154273"/>
                </a:solidFill>
                <a:effectLst/>
                <a:latin typeface="Calibri" panose="020F0502020204030204" pitchFamily="34" charset="0"/>
                <a:ea typeface="Times New Roman" panose="02020603050405020304" pitchFamily="18" charset="0"/>
              </a:rPr>
              <a:t>from </a:t>
            </a:r>
            <a:r>
              <a:rPr lang="en-US" sz="4000" b="1" dirty="0">
                <a:solidFill>
                  <a:srgbClr val="154273"/>
                </a:solidFill>
                <a:effectLst/>
                <a:latin typeface="Calibri" panose="020F0502020204030204" pitchFamily="34" charset="0"/>
                <a:ea typeface="Times New Roman" panose="02020603050405020304" pitchFamily="18" charset="0"/>
              </a:rPr>
              <a:t>ERS in the 1990’s</a:t>
            </a:r>
            <a:endParaRPr lang="en-NL" sz="4000" b="1" dirty="0">
              <a:solidFill>
                <a:srgbClr val="154273"/>
              </a:solidFill>
            </a:endParaRPr>
          </a:p>
        </p:txBody>
      </p:sp>
      <p:sp>
        <p:nvSpPr>
          <p:cNvPr id="9" name="Subtitle 8">
            <a:extLst>
              <a:ext uri="{FF2B5EF4-FFF2-40B4-BE49-F238E27FC236}">
                <a16:creationId xmlns:a16="http://schemas.microsoft.com/office/drawing/2014/main" id="{6A1E09E8-EAD4-445E-A255-BC432D723B44}"/>
              </a:ext>
            </a:extLst>
          </p:cNvPr>
          <p:cNvSpPr>
            <a:spLocks noGrp="1"/>
          </p:cNvSpPr>
          <p:nvPr>
            <p:ph type="subTitle" idx="1"/>
          </p:nvPr>
        </p:nvSpPr>
        <p:spPr>
          <a:xfrm>
            <a:off x="1922317" y="5400791"/>
            <a:ext cx="8347366" cy="1339200"/>
          </a:xfrm>
        </p:spPr>
        <p:txBody>
          <a:bodyPr/>
          <a:lstStyle/>
          <a:p>
            <a:pPr algn="ctr"/>
            <a:r>
              <a:rPr lang="en-US" dirty="0">
                <a:solidFill>
                  <a:srgbClr val="154273"/>
                </a:solidFill>
                <a:latin typeface="Calibri" panose="020F0502020204030204" pitchFamily="34" charset="0"/>
                <a:cs typeface="Calibri" panose="020F0502020204030204" pitchFamily="34" charset="0"/>
                <a:hlinkClick r:id="rId2"/>
              </a:rPr>
              <a:t>Ad.Stoffelen@knmi.nl</a:t>
            </a:r>
            <a:r>
              <a:rPr lang="en-US" dirty="0">
                <a:solidFill>
                  <a:srgbClr val="154273"/>
                </a:solidFill>
                <a:latin typeface="Calibri" panose="020F0502020204030204" pitchFamily="34" charset="0"/>
                <a:cs typeface="Calibri" panose="020F0502020204030204" pitchFamily="34" charset="0"/>
              </a:rPr>
              <a:t>, Rianne </a:t>
            </a:r>
            <a:r>
              <a:rPr lang="en-US" dirty="0" err="1">
                <a:solidFill>
                  <a:srgbClr val="154273"/>
                </a:solidFill>
                <a:latin typeface="Calibri" panose="020F0502020204030204" pitchFamily="34" charset="0"/>
                <a:cs typeface="Calibri" panose="020F0502020204030204" pitchFamily="34" charset="0"/>
              </a:rPr>
              <a:t>Giesen</a:t>
            </a:r>
            <a:r>
              <a:rPr lang="en-US" dirty="0">
                <a:solidFill>
                  <a:srgbClr val="154273"/>
                </a:solidFill>
                <a:latin typeface="Calibri" panose="020F0502020204030204" pitchFamily="34" charset="0"/>
                <a:cs typeface="Calibri" panose="020F0502020204030204" pitchFamily="34" charset="0"/>
              </a:rPr>
              <a:t>, Jeroen </a:t>
            </a:r>
            <a:r>
              <a:rPr lang="en-US" dirty="0" err="1">
                <a:solidFill>
                  <a:srgbClr val="154273"/>
                </a:solidFill>
                <a:latin typeface="Calibri" panose="020F0502020204030204" pitchFamily="34" charset="0"/>
                <a:cs typeface="Calibri" panose="020F0502020204030204" pitchFamily="34" charset="0"/>
              </a:rPr>
              <a:t>Verspeek</a:t>
            </a:r>
            <a:endParaRPr lang="en-US" dirty="0">
              <a:solidFill>
                <a:srgbClr val="154273"/>
              </a:solidFill>
              <a:latin typeface="Calibri" panose="020F0502020204030204" pitchFamily="34" charset="0"/>
              <a:cs typeface="Calibri" panose="020F0502020204030204" pitchFamily="34" charset="0"/>
            </a:endParaRPr>
          </a:p>
          <a:p>
            <a:pPr algn="ctr"/>
            <a:r>
              <a:rPr lang="en-US" dirty="0">
                <a:solidFill>
                  <a:srgbClr val="154273"/>
                </a:solidFill>
                <a:latin typeface="Calibri" panose="020F0502020204030204" pitchFamily="34" charset="0"/>
                <a:cs typeface="Calibri" panose="020F0502020204030204" pitchFamily="34" charset="0"/>
              </a:rPr>
              <a:t>and colleagues from KNMI, ICM (Barcelona) and NUIST (Nanjing)</a:t>
            </a:r>
            <a:endParaRPr lang="en-NL" dirty="0">
              <a:solidFill>
                <a:srgbClr val="154273"/>
              </a:solidFill>
              <a:latin typeface="Calibri" panose="020F0502020204030204" pitchFamily="34" charset="0"/>
              <a:cs typeface="Calibri" panose="020F0502020204030204" pitchFamily="34" charset="0"/>
            </a:endParaRPr>
          </a:p>
        </p:txBody>
      </p:sp>
      <p:pic>
        <p:nvPicPr>
          <p:cNvPr id="12" name="Afbeelding 3" descr="Afbeelding met tekst, teken&#10;&#10;Automatisch gegenereerde beschrijving">
            <a:extLst>
              <a:ext uri="{FF2B5EF4-FFF2-40B4-BE49-F238E27FC236}">
                <a16:creationId xmlns:a16="http://schemas.microsoft.com/office/drawing/2014/main" id="{B868A556-31C7-4516-89D3-AE556C7E22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686" y="266748"/>
            <a:ext cx="2662412" cy="2662412"/>
          </a:xfrm>
          <a:prstGeom prst="rect">
            <a:avLst/>
          </a:prstGeom>
        </p:spPr>
      </p:pic>
    </p:spTree>
    <p:extLst>
      <p:ext uri="{BB962C8B-B14F-4D97-AF65-F5344CB8AC3E}">
        <p14:creationId xmlns:p14="http://schemas.microsoft.com/office/powerpoint/2010/main" val="27987099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EA646-FF4B-1E08-DF21-10D47F7D895E}"/>
              </a:ext>
            </a:extLst>
          </p:cNvPr>
          <p:cNvSpPr>
            <a:spLocks noGrp="1"/>
          </p:cNvSpPr>
          <p:nvPr>
            <p:ph type="title"/>
          </p:nvPr>
        </p:nvSpPr>
        <p:spPr>
          <a:xfrm>
            <a:off x="4307704" y="2833056"/>
            <a:ext cx="4063939" cy="948047"/>
          </a:xfrm>
        </p:spPr>
        <p:txBody>
          <a:bodyPr/>
          <a:lstStyle/>
          <a:p>
            <a:r>
              <a:rPr lang="en-US" dirty="0"/>
              <a:t>Backup slides</a:t>
            </a:r>
          </a:p>
        </p:txBody>
      </p:sp>
      <p:sp>
        <p:nvSpPr>
          <p:cNvPr id="3" name="Date Placeholder 2">
            <a:extLst>
              <a:ext uri="{FF2B5EF4-FFF2-40B4-BE49-F238E27FC236}">
                <a16:creationId xmlns:a16="http://schemas.microsoft.com/office/drawing/2014/main" id="{F34A8A53-0897-AB94-39FF-A6456B2C041F}"/>
              </a:ext>
            </a:extLst>
          </p:cNvPr>
          <p:cNvSpPr>
            <a:spLocks noGrp="1"/>
          </p:cNvSpPr>
          <p:nvPr>
            <p:ph type="dt" sz="half" idx="10"/>
          </p:nvPr>
        </p:nvSpPr>
        <p:spPr/>
        <p:txBody>
          <a:bodyPr/>
          <a:lstStyle/>
          <a:p>
            <a:fld id="{00161CE7-B84D-44F8-A6B4-8E83F7708D38}" type="datetime4">
              <a:rPr lang="en-US" smtClean="0"/>
              <a:t>May 30, 2024</a:t>
            </a:fld>
            <a:endParaRPr lang="nl-NL" dirty="0"/>
          </a:p>
        </p:txBody>
      </p:sp>
      <p:sp>
        <p:nvSpPr>
          <p:cNvPr id="4" name="Footer Placeholder 3">
            <a:extLst>
              <a:ext uri="{FF2B5EF4-FFF2-40B4-BE49-F238E27FC236}">
                <a16:creationId xmlns:a16="http://schemas.microsoft.com/office/drawing/2014/main" id="{12799152-B5CA-4344-FCED-2D757D50EC62}"/>
              </a:ext>
            </a:extLst>
          </p:cNvPr>
          <p:cNvSpPr>
            <a:spLocks noGrp="1"/>
          </p:cNvSpPr>
          <p:nvPr>
            <p:ph type="ftr" sz="quarter" idx="11"/>
          </p:nvPr>
        </p:nvSpPr>
        <p:spPr/>
        <p:txBody>
          <a:bodyPr/>
          <a:lstStyle/>
          <a:p>
            <a:r>
              <a:rPr lang="nl-NL"/>
              <a:t>Royal Netherlands Meteorological Institute</a:t>
            </a:r>
            <a:endParaRPr lang="nl-NL" dirty="0"/>
          </a:p>
        </p:txBody>
      </p:sp>
      <p:sp>
        <p:nvSpPr>
          <p:cNvPr id="5" name="Slide Number Placeholder 4">
            <a:extLst>
              <a:ext uri="{FF2B5EF4-FFF2-40B4-BE49-F238E27FC236}">
                <a16:creationId xmlns:a16="http://schemas.microsoft.com/office/drawing/2014/main" id="{D68D534A-8DF4-E89F-1094-B97885A3396B}"/>
              </a:ext>
            </a:extLst>
          </p:cNvPr>
          <p:cNvSpPr>
            <a:spLocks noGrp="1"/>
          </p:cNvSpPr>
          <p:nvPr>
            <p:ph type="sldNum" sz="quarter" idx="12"/>
          </p:nvPr>
        </p:nvSpPr>
        <p:spPr/>
        <p:txBody>
          <a:bodyPr/>
          <a:lstStyle/>
          <a:p>
            <a:fld id="{10A0A6AF-03C5-477E-939A-E28F7E7F05EA}" type="slidenum">
              <a:rPr lang="nl-NL" smtClean="0"/>
              <a:pPr/>
              <a:t>10</a:t>
            </a:fld>
            <a:endParaRPr lang="nl-NL" dirty="0"/>
          </a:p>
        </p:txBody>
      </p:sp>
    </p:spTree>
    <p:extLst>
      <p:ext uri="{BB962C8B-B14F-4D97-AF65-F5344CB8AC3E}">
        <p14:creationId xmlns:p14="http://schemas.microsoft.com/office/powerpoint/2010/main" val="3144938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9B910B-10DF-4BDB-8B0B-F9F36A7A2256}"/>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Bias comparison between </a:t>
            </a:r>
            <a:r>
              <a:rPr lang="en-US" dirty="0" err="1">
                <a:latin typeface="Calibri" panose="020F0502020204030204" pitchFamily="34" charset="0"/>
                <a:cs typeface="Calibri" panose="020F0502020204030204" pitchFamily="34" charset="0"/>
              </a:rPr>
              <a:t>QuikSCAT</a:t>
            </a:r>
            <a:r>
              <a:rPr lang="en-US" dirty="0">
                <a:latin typeface="Calibri" panose="020F0502020204030204" pitchFamily="34" charset="0"/>
                <a:cs typeface="Calibri" panose="020F0502020204030204" pitchFamily="34" charset="0"/>
              </a:rPr>
              <a:t> and </a:t>
            </a:r>
            <a:r>
              <a:rPr lang="en-US" dirty="0" err="1">
                <a:latin typeface="Calibri" panose="020F0502020204030204" pitchFamily="34" charset="0"/>
                <a:cs typeface="Calibri" panose="020F0502020204030204" pitchFamily="34" charset="0"/>
              </a:rPr>
              <a:t>Metop</a:t>
            </a:r>
            <a:r>
              <a:rPr lang="en-US" dirty="0">
                <a:latin typeface="Calibri" panose="020F0502020204030204" pitchFamily="34" charset="0"/>
                <a:cs typeface="Calibri" panose="020F0502020204030204" pitchFamily="34" charset="0"/>
              </a:rPr>
              <a:t>-A</a:t>
            </a:r>
            <a:endParaRPr lang="en-NL" dirty="0">
              <a:latin typeface="Calibri" panose="020F0502020204030204" pitchFamily="34" charset="0"/>
              <a:cs typeface="Calibri" panose="020F0502020204030204" pitchFamily="34" charset="0"/>
            </a:endParaRPr>
          </a:p>
        </p:txBody>
      </p:sp>
      <p:pic>
        <p:nvPicPr>
          <p:cNvPr id="7" name="Picture 6" descr="A graph of a wind bias&#10;&#10;Description automatically generated with medium confidence">
            <a:extLst>
              <a:ext uri="{FF2B5EF4-FFF2-40B4-BE49-F238E27FC236}">
                <a16:creationId xmlns:a16="http://schemas.microsoft.com/office/drawing/2014/main" id="{A7947579-3F8E-F32D-8D79-4DC136522A0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852172" y="1953964"/>
            <a:ext cx="5852172" cy="4389129"/>
          </a:xfrm>
          <a:prstGeom prst="rect">
            <a:avLst/>
          </a:prstGeom>
        </p:spPr>
      </p:pic>
      <p:pic>
        <p:nvPicPr>
          <p:cNvPr id="14" name="Picture 13" descr="A graph of a graph showing the difference between a wind and a wind&#10;&#10;Description automatically generated with medium confidence">
            <a:extLst>
              <a:ext uri="{FF2B5EF4-FFF2-40B4-BE49-F238E27FC236}">
                <a16:creationId xmlns:a16="http://schemas.microsoft.com/office/drawing/2014/main" id="{E325AD58-9240-C564-26FD-BC69C5FFEF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763"/>
          <a:stretch/>
        </p:blipFill>
        <p:spPr>
          <a:xfrm>
            <a:off x="353961" y="1953964"/>
            <a:ext cx="5397910" cy="4389129"/>
          </a:xfrm>
          <a:prstGeom prst="rect">
            <a:avLst/>
          </a:prstGeom>
        </p:spPr>
      </p:pic>
    </p:spTree>
    <p:extLst>
      <p:ext uri="{BB962C8B-B14F-4D97-AF65-F5344CB8AC3E}">
        <p14:creationId xmlns:p14="http://schemas.microsoft.com/office/powerpoint/2010/main" val="3265031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9B910B-10DF-4BDB-8B0B-F9F36A7A2256}"/>
              </a:ext>
            </a:extLst>
          </p:cNvPr>
          <p:cNvSpPr>
            <a:spLocks noGrp="1"/>
          </p:cNvSpPr>
          <p:nvPr>
            <p:ph type="title"/>
          </p:nvPr>
        </p:nvSpPr>
        <p:spPr>
          <a:xfrm>
            <a:off x="634206" y="717233"/>
            <a:ext cx="10923588" cy="1265571"/>
          </a:xfrm>
        </p:spPr>
        <p:txBody>
          <a:bodyPr>
            <a:normAutofit/>
          </a:bodyPr>
          <a:lstStyle/>
          <a:p>
            <a:r>
              <a:rPr lang="en-US" dirty="0">
                <a:latin typeface="Calibri" panose="020F0502020204030204" pitchFamily="34" charset="0"/>
                <a:cs typeface="Calibri" panose="020F0502020204030204" pitchFamily="34" charset="0"/>
              </a:rPr>
              <a:t>Bias comparison between </a:t>
            </a:r>
            <a:r>
              <a:rPr lang="en-US" dirty="0" err="1">
                <a:latin typeface="Calibri" panose="020F0502020204030204" pitchFamily="34" charset="0"/>
                <a:cs typeface="Calibri" panose="020F0502020204030204" pitchFamily="34" charset="0"/>
              </a:rPr>
              <a:t>QuikSCAT</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and </a:t>
            </a:r>
            <a:r>
              <a:rPr lang="en-US" dirty="0" err="1">
                <a:latin typeface="Calibri" panose="020F0502020204030204" pitchFamily="34" charset="0"/>
                <a:cs typeface="Calibri" panose="020F0502020204030204" pitchFamily="34" charset="0"/>
              </a:rPr>
              <a:t>Metop</a:t>
            </a:r>
            <a:r>
              <a:rPr lang="en-US" dirty="0">
                <a:latin typeface="Calibri" panose="020F0502020204030204" pitchFamily="34" charset="0"/>
                <a:cs typeface="Calibri" panose="020F0502020204030204" pitchFamily="34" charset="0"/>
              </a:rPr>
              <a:t>-A</a:t>
            </a:r>
            <a:endParaRPr lang="en-NL"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30287DEF-0FCB-DCFB-6B63-DBFEE809C1E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8796"/>
          <a:stretch/>
        </p:blipFill>
        <p:spPr>
          <a:xfrm>
            <a:off x="469269" y="4253247"/>
            <a:ext cx="6127244" cy="2509916"/>
          </a:xfrm>
          <a:prstGeom prst="rect">
            <a:avLst/>
          </a:prstGeom>
        </p:spPr>
      </p:pic>
      <p:pic>
        <p:nvPicPr>
          <p:cNvPr id="12" name="Picture 11">
            <a:extLst>
              <a:ext uri="{FF2B5EF4-FFF2-40B4-BE49-F238E27FC236}">
                <a16:creationId xmlns:a16="http://schemas.microsoft.com/office/drawing/2014/main" id="{40763587-BFC7-29C3-51E7-4436ADB1B5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528" b="48796"/>
          <a:stretch/>
        </p:blipFill>
        <p:spPr>
          <a:xfrm>
            <a:off x="469270" y="2329834"/>
            <a:ext cx="6127243" cy="2042831"/>
          </a:xfrm>
          <a:prstGeom prst="rect">
            <a:avLst/>
          </a:prstGeom>
        </p:spPr>
      </p:pic>
      <p:pic>
        <p:nvPicPr>
          <p:cNvPr id="13" name="Picture 12" descr="A screenshot of a graph&#10;&#10;Description automatically generated">
            <a:extLst>
              <a:ext uri="{FF2B5EF4-FFF2-40B4-BE49-F238E27FC236}">
                <a16:creationId xmlns:a16="http://schemas.microsoft.com/office/drawing/2014/main" id="{F7A365DC-8A14-DD9D-D6D9-E25855E8E3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76" b="6200"/>
          <a:stretch/>
        </p:blipFill>
        <p:spPr>
          <a:xfrm>
            <a:off x="7594334" y="259883"/>
            <a:ext cx="4581624" cy="6503280"/>
          </a:xfrm>
          <a:prstGeom prst="rect">
            <a:avLst/>
          </a:prstGeom>
        </p:spPr>
      </p:pic>
      <p:sp>
        <p:nvSpPr>
          <p:cNvPr id="14" name="TextBox 13">
            <a:extLst>
              <a:ext uri="{FF2B5EF4-FFF2-40B4-BE49-F238E27FC236}">
                <a16:creationId xmlns:a16="http://schemas.microsoft.com/office/drawing/2014/main" id="{E199BA10-39A4-0AA6-68FD-805E7D0833F7}"/>
              </a:ext>
            </a:extLst>
          </p:cNvPr>
          <p:cNvSpPr txBox="1"/>
          <p:nvPr/>
        </p:nvSpPr>
        <p:spPr>
          <a:xfrm>
            <a:off x="2893996" y="2033077"/>
            <a:ext cx="1603819" cy="338554"/>
          </a:xfrm>
          <a:prstGeom prst="rect">
            <a:avLst/>
          </a:prstGeom>
          <a:solidFill>
            <a:srgbClr val="FFFFFF"/>
          </a:solidFill>
        </p:spPr>
        <p:txBody>
          <a:bodyPr wrap="square" rtlCol="0">
            <a:spAutoFit/>
          </a:bodyPr>
          <a:lstStyle/>
          <a:p>
            <a:pPr algn="ctr"/>
            <a:r>
              <a:rPr lang="en-US" sz="1600" dirty="0">
                <a:latin typeface="Calibri" panose="020F0502020204030204" pitchFamily="34" charset="0"/>
                <a:cs typeface="Calibri" panose="020F0502020204030204" pitchFamily="34" charset="0"/>
              </a:rPr>
              <a:t>Zonal wind bias</a:t>
            </a:r>
            <a:endParaRPr lang="en-NL" sz="1600"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62191362-C616-B67C-9BE9-72085476C965}"/>
              </a:ext>
            </a:extLst>
          </p:cNvPr>
          <p:cNvSpPr txBox="1"/>
          <p:nvPr/>
        </p:nvSpPr>
        <p:spPr>
          <a:xfrm>
            <a:off x="2688460" y="4490520"/>
            <a:ext cx="2014889" cy="338554"/>
          </a:xfrm>
          <a:prstGeom prst="rect">
            <a:avLst/>
          </a:prstGeom>
          <a:solidFill>
            <a:srgbClr val="FFFFFF"/>
          </a:solidFill>
        </p:spPr>
        <p:txBody>
          <a:bodyPr wrap="square" rtlCol="0">
            <a:spAutoFit/>
          </a:bodyPr>
          <a:lstStyle/>
          <a:p>
            <a:pPr algn="ctr"/>
            <a:r>
              <a:rPr lang="en-US" sz="1600" dirty="0">
                <a:latin typeface="Calibri" panose="020F0502020204030204" pitchFamily="34" charset="0"/>
                <a:cs typeface="Calibri" panose="020F0502020204030204" pitchFamily="34" charset="0"/>
              </a:rPr>
              <a:t>Meridional wind bias</a:t>
            </a:r>
            <a:endParaRPr lang="en-NL" sz="1600" dirty="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16F27769-9691-5F40-3C8E-953B9B777E46}"/>
              </a:ext>
            </a:extLst>
          </p:cNvPr>
          <p:cNvSpPr txBox="1"/>
          <p:nvPr/>
        </p:nvSpPr>
        <p:spPr>
          <a:xfrm>
            <a:off x="791266" y="2125672"/>
            <a:ext cx="1603819" cy="307777"/>
          </a:xfrm>
          <a:prstGeom prst="rect">
            <a:avLst/>
          </a:prstGeom>
          <a:solidFill>
            <a:srgbClr val="FFFFFF"/>
          </a:solidFill>
        </p:spPr>
        <p:txBody>
          <a:bodyPr wrap="square" rtlCol="0">
            <a:spAutoFit/>
          </a:bodyPr>
          <a:lstStyle/>
          <a:p>
            <a:pPr algn="ctr"/>
            <a:r>
              <a:rPr lang="en-US" sz="1400" dirty="0" err="1">
                <a:latin typeface="Calibri" panose="020F0502020204030204" pitchFamily="34" charset="0"/>
                <a:cs typeface="Calibri" panose="020F0502020204030204" pitchFamily="34" charset="0"/>
              </a:rPr>
              <a:t>Metop</a:t>
            </a:r>
            <a:r>
              <a:rPr lang="en-US" sz="1400" dirty="0">
                <a:latin typeface="Calibri" panose="020F0502020204030204" pitchFamily="34" charset="0"/>
                <a:cs typeface="Calibri" panose="020F0502020204030204" pitchFamily="34" charset="0"/>
              </a:rPr>
              <a:t>-A</a:t>
            </a:r>
            <a:endParaRPr lang="en-NL" sz="1400" dirty="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E2CDB25A-AB06-572F-0B18-59CC51925558}"/>
              </a:ext>
            </a:extLst>
          </p:cNvPr>
          <p:cNvSpPr txBox="1"/>
          <p:nvPr/>
        </p:nvSpPr>
        <p:spPr>
          <a:xfrm>
            <a:off x="5021181" y="2114535"/>
            <a:ext cx="1273744" cy="307777"/>
          </a:xfrm>
          <a:prstGeom prst="rect">
            <a:avLst/>
          </a:prstGeom>
          <a:solidFill>
            <a:srgbClr val="FFFFFF"/>
          </a:solidFill>
        </p:spPr>
        <p:txBody>
          <a:bodyPr wrap="square" rtlCol="0">
            <a:spAutoFit/>
          </a:bodyPr>
          <a:lstStyle/>
          <a:p>
            <a:pPr algn="ctr"/>
            <a:r>
              <a:rPr lang="en-US" sz="1400" dirty="0" err="1">
                <a:latin typeface="Calibri" panose="020F0502020204030204" pitchFamily="34" charset="0"/>
                <a:cs typeface="Calibri" panose="020F0502020204030204" pitchFamily="34" charset="0"/>
              </a:rPr>
              <a:t>QuikSCAT</a:t>
            </a:r>
            <a:endParaRPr lang="en-NL"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49403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graphs of different colors&#10;&#10;Description automatically generated">
            <a:extLst>
              <a:ext uri="{FF2B5EF4-FFF2-40B4-BE49-F238E27FC236}">
                <a16:creationId xmlns:a16="http://schemas.microsoft.com/office/drawing/2014/main" id="{CCB788E2-B00B-8E52-4E57-1BE8B56081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873" b="48298"/>
          <a:stretch/>
        </p:blipFill>
        <p:spPr>
          <a:xfrm>
            <a:off x="469267" y="4808119"/>
            <a:ext cx="6127243" cy="2050368"/>
          </a:xfrm>
          <a:prstGeom prst="rect">
            <a:avLst/>
          </a:prstGeom>
        </p:spPr>
      </p:pic>
      <p:pic>
        <p:nvPicPr>
          <p:cNvPr id="2" name="Picture 1" descr="A screenshot of a graph&#10;&#10;Description automatically generated">
            <a:extLst>
              <a:ext uri="{FF2B5EF4-FFF2-40B4-BE49-F238E27FC236}">
                <a16:creationId xmlns:a16="http://schemas.microsoft.com/office/drawing/2014/main" id="{7768FAAD-95F1-D91F-47D6-B9237B47B7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246"/>
          <a:stretch/>
        </p:blipFill>
        <p:spPr>
          <a:xfrm>
            <a:off x="7567663" y="259884"/>
            <a:ext cx="4624337" cy="6503279"/>
          </a:xfrm>
          <a:prstGeom prst="rect">
            <a:avLst/>
          </a:prstGeom>
        </p:spPr>
      </p:pic>
      <p:sp>
        <p:nvSpPr>
          <p:cNvPr id="4" name="Title 3">
            <a:extLst>
              <a:ext uri="{FF2B5EF4-FFF2-40B4-BE49-F238E27FC236}">
                <a16:creationId xmlns:a16="http://schemas.microsoft.com/office/drawing/2014/main" id="{D79B910B-10DF-4BDB-8B0B-F9F36A7A2256}"/>
              </a:ext>
            </a:extLst>
          </p:cNvPr>
          <p:cNvSpPr>
            <a:spLocks noGrp="1"/>
          </p:cNvSpPr>
          <p:nvPr>
            <p:ph type="title"/>
          </p:nvPr>
        </p:nvSpPr>
        <p:spPr>
          <a:xfrm>
            <a:off x="634206" y="717233"/>
            <a:ext cx="10923588" cy="1265571"/>
          </a:xfrm>
        </p:spPr>
        <p:txBody>
          <a:bodyPr>
            <a:normAutofit/>
          </a:bodyPr>
          <a:lstStyle/>
          <a:p>
            <a:r>
              <a:rPr lang="en-US" dirty="0">
                <a:latin typeface="Calibri" panose="020F0502020204030204" pitchFamily="34" charset="0"/>
                <a:cs typeface="Calibri" panose="020F0502020204030204" pitchFamily="34" charset="0"/>
              </a:rPr>
              <a:t>Bias comparison between </a:t>
            </a:r>
            <a:r>
              <a:rPr lang="en-US" dirty="0" err="1">
                <a:latin typeface="Calibri" panose="020F0502020204030204" pitchFamily="34" charset="0"/>
                <a:cs typeface="Calibri" panose="020F0502020204030204" pitchFamily="34" charset="0"/>
              </a:rPr>
              <a:t>QuikSCAT</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and ERS-2</a:t>
            </a:r>
            <a:endParaRPr lang="en-NL" dirty="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40763587-BFC7-29C3-51E7-4436ADB1B5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528" b="48796"/>
          <a:stretch/>
        </p:blipFill>
        <p:spPr>
          <a:xfrm>
            <a:off x="469270" y="2329834"/>
            <a:ext cx="6127243" cy="2042831"/>
          </a:xfrm>
          <a:prstGeom prst="rect">
            <a:avLst/>
          </a:prstGeom>
        </p:spPr>
      </p:pic>
      <p:sp>
        <p:nvSpPr>
          <p:cNvPr id="14" name="TextBox 13">
            <a:extLst>
              <a:ext uri="{FF2B5EF4-FFF2-40B4-BE49-F238E27FC236}">
                <a16:creationId xmlns:a16="http://schemas.microsoft.com/office/drawing/2014/main" id="{E199BA10-39A4-0AA6-68FD-805E7D0833F7}"/>
              </a:ext>
            </a:extLst>
          </p:cNvPr>
          <p:cNvSpPr txBox="1"/>
          <p:nvPr/>
        </p:nvSpPr>
        <p:spPr>
          <a:xfrm>
            <a:off x="2893996" y="2033077"/>
            <a:ext cx="1603819" cy="338554"/>
          </a:xfrm>
          <a:prstGeom prst="rect">
            <a:avLst/>
          </a:prstGeom>
          <a:solidFill>
            <a:srgbClr val="FFFFFF"/>
          </a:solidFill>
        </p:spPr>
        <p:txBody>
          <a:bodyPr wrap="square" rtlCol="0">
            <a:spAutoFit/>
          </a:bodyPr>
          <a:lstStyle/>
          <a:p>
            <a:pPr algn="ctr"/>
            <a:r>
              <a:rPr lang="en-US" sz="1600" dirty="0">
                <a:latin typeface="Calibri" panose="020F0502020204030204" pitchFamily="34" charset="0"/>
                <a:cs typeface="Calibri" panose="020F0502020204030204" pitchFamily="34" charset="0"/>
              </a:rPr>
              <a:t>Zonal wind bias</a:t>
            </a:r>
            <a:endParaRPr lang="en-NL" sz="1600"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62191362-C616-B67C-9BE9-72085476C965}"/>
              </a:ext>
            </a:extLst>
          </p:cNvPr>
          <p:cNvSpPr txBox="1"/>
          <p:nvPr/>
        </p:nvSpPr>
        <p:spPr>
          <a:xfrm>
            <a:off x="2688460" y="4490520"/>
            <a:ext cx="2014889" cy="338554"/>
          </a:xfrm>
          <a:prstGeom prst="rect">
            <a:avLst/>
          </a:prstGeom>
          <a:solidFill>
            <a:srgbClr val="FFFFFF"/>
          </a:solidFill>
        </p:spPr>
        <p:txBody>
          <a:bodyPr wrap="square" rtlCol="0">
            <a:spAutoFit/>
          </a:bodyPr>
          <a:lstStyle/>
          <a:p>
            <a:pPr algn="ctr"/>
            <a:r>
              <a:rPr lang="en-US" sz="1600" dirty="0">
                <a:latin typeface="Calibri" panose="020F0502020204030204" pitchFamily="34" charset="0"/>
                <a:cs typeface="Calibri" panose="020F0502020204030204" pitchFamily="34" charset="0"/>
              </a:rPr>
              <a:t>Meridional wind bias</a:t>
            </a:r>
            <a:endParaRPr lang="en-NL" sz="1600" dirty="0">
              <a:latin typeface="Calibri" panose="020F0502020204030204" pitchFamily="34" charset="0"/>
              <a:cs typeface="Calibri" panose="020F0502020204030204" pitchFamily="34" charset="0"/>
            </a:endParaRPr>
          </a:p>
        </p:txBody>
      </p:sp>
      <p:pic>
        <p:nvPicPr>
          <p:cNvPr id="5" name="Picture 4" descr="A group of graphs of different colors&#10;&#10;Description automatically generated">
            <a:extLst>
              <a:ext uri="{FF2B5EF4-FFF2-40B4-BE49-F238E27FC236}">
                <a16:creationId xmlns:a16="http://schemas.microsoft.com/office/drawing/2014/main" id="{225779AC-AFC3-75CE-BDDA-A191BCCF014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873" b="48796"/>
          <a:stretch/>
        </p:blipFill>
        <p:spPr>
          <a:xfrm>
            <a:off x="469268" y="2369714"/>
            <a:ext cx="6127243" cy="2025969"/>
          </a:xfrm>
          <a:prstGeom prst="rect">
            <a:avLst/>
          </a:prstGeom>
        </p:spPr>
      </p:pic>
      <p:sp>
        <p:nvSpPr>
          <p:cNvPr id="6" name="TextBox 5">
            <a:extLst>
              <a:ext uri="{FF2B5EF4-FFF2-40B4-BE49-F238E27FC236}">
                <a16:creationId xmlns:a16="http://schemas.microsoft.com/office/drawing/2014/main" id="{6B0C05B9-8476-353E-38FA-8BCAE6EC2868}"/>
              </a:ext>
            </a:extLst>
          </p:cNvPr>
          <p:cNvSpPr txBox="1"/>
          <p:nvPr/>
        </p:nvSpPr>
        <p:spPr>
          <a:xfrm>
            <a:off x="791266" y="2125673"/>
            <a:ext cx="1273745" cy="307777"/>
          </a:xfrm>
          <a:prstGeom prst="rect">
            <a:avLst/>
          </a:prstGeom>
          <a:solidFill>
            <a:srgbClr val="FFFFFF"/>
          </a:solidFill>
        </p:spPr>
        <p:txBody>
          <a:bodyPr wrap="square" rtlCol="0">
            <a:spAutoFit/>
          </a:bodyPr>
          <a:lstStyle/>
          <a:p>
            <a:pPr algn="ctr"/>
            <a:r>
              <a:rPr lang="en-US" sz="1400" dirty="0">
                <a:latin typeface="Calibri" panose="020F0502020204030204" pitchFamily="34" charset="0"/>
                <a:cs typeface="Calibri" panose="020F0502020204030204" pitchFamily="34" charset="0"/>
              </a:rPr>
              <a:t>ERS-2</a:t>
            </a:r>
            <a:endParaRPr lang="en-NL" sz="140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32B00827-8CCE-D9A7-3B1F-AB4FD254B8BA}"/>
              </a:ext>
            </a:extLst>
          </p:cNvPr>
          <p:cNvSpPr txBox="1"/>
          <p:nvPr/>
        </p:nvSpPr>
        <p:spPr>
          <a:xfrm>
            <a:off x="5021181" y="2114535"/>
            <a:ext cx="1273744" cy="307777"/>
          </a:xfrm>
          <a:prstGeom prst="rect">
            <a:avLst/>
          </a:prstGeom>
          <a:solidFill>
            <a:srgbClr val="FFFFFF"/>
          </a:solidFill>
        </p:spPr>
        <p:txBody>
          <a:bodyPr wrap="square" rtlCol="0">
            <a:spAutoFit/>
          </a:bodyPr>
          <a:lstStyle/>
          <a:p>
            <a:pPr algn="ctr"/>
            <a:r>
              <a:rPr lang="en-US" sz="1400" dirty="0" err="1">
                <a:latin typeface="Calibri" panose="020F0502020204030204" pitchFamily="34" charset="0"/>
                <a:cs typeface="Calibri" panose="020F0502020204030204" pitchFamily="34" charset="0"/>
              </a:rPr>
              <a:t>QuikSCAT</a:t>
            </a:r>
            <a:endParaRPr lang="en-NL"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5918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5664013-8D92-45F6-9121-3506494657DF}"/>
              </a:ext>
            </a:extLst>
          </p:cNvPr>
          <p:cNvSpPr>
            <a:spLocks noGrp="1"/>
          </p:cNvSpPr>
          <p:nvPr>
            <p:ph type="body" sz="half" idx="2"/>
          </p:nvPr>
        </p:nvSpPr>
        <p:spPr>
          <a:xfrm>
            <a:off x="1011988" y="2221673"/>
            <a:ext cx="5263766" cy="4125278"/>
          </a:xfrm>
        </p:spPr>
        <p:txBody>
          <a:bodyPr>
            <a:normAutofit/>
          </a:bodyPr>
          <a:lstStyle/>
          <a:p>
            <a:pPr>
              <a:lnSpc>
                <a:spcPct val="100000"/>
              </a:lnSpc>
            </a:pPr>
            <a:r>
              <a:rPr lang="en-US" dirty="0">
                <a:solidFill>
                  <a:srgbClr val="154273"/>
                </a:solidFill>
                <a:latin typeface="Calibri" panose="020F0502020204030204" pitchFamily="34" charset="0"/>
                <a:cs typeface="Calibri" panose="020F0502020204030204" pitchFamily="34" charset="0"/>
              </a:rPr>
              <a:t>Many processes at the marine boundary layer are dependent on the surface wind:</a:t>
            </a:r>
          </a:p>
          <a:p>
            <a:pPr marL="342900" indent="-342900">
              <a:buSzPct val="70000"/>
              <a:buFont typeface="Wingdings 3" panose="05040102010807070707" pitchFamily="18" charset="2"/>
              <a:buChar char="w"/>
            </a:pPr>
            <a:r>
              <a:rPr lang="en-US" dirty="0">
                <a:solidFill>
                  <a:srgbClr val="154273"/>
                </a:solidFill>
                <a:latin typeface="Calibri" panose="020F0502020204030204" pitchFamily="34" charset="0"/>
                <a:cs typeface="Calibri" panose="020F0502020204030204" pitchFamily="34" charset="0"/>
              </a:rPr>
              <a:t>Ocean circulation</a:t>
            </a:r>
          </a:p>
          <a:p>
            <a:pPr marL="342900" indent="-342900">
              <a:buSzPct val="70000"/>
              <a:buFont typeface="Wingdings 3" panose="05040102010807070707" pitchFamily="18" charset="2"/>
              <a:buChar char="w"/>
            </a:pPr>
            <a:r>
              <a:rPr lang="en-US" dirty="0">
                <a:solidFill>
                  <a:srgbClr val="154273"/>
                </a:solidFill>
                <a:latin typeface="Calibri" panose="020F0502020204030204" pitchFamily="34" charset="0"/>
                <a:cs typeface="Calibri" panose="020F0502020204030204" pitchFamily="34" charset="0"/>
              </a:rPr>
              <a:t>Wave generation and storm surges</a:t>
            </a:r>
          </a:p>
          <a:p>
            <a:pPr marL="342900" indent="-342900">
              <a:buSzPct val="70000"/>
              <a:buFont typeface="Wingdings 3" panose="05040102010807070707" pitchFamily="18" charset="2"/>
              <a:buChar char="w"/>
            </a:pPr>
            <a:r>
              <a:rPr lang="en-US" dirty="0">
                <a:solidFill>
                  <a:srgbClr val="154273"/>
                </a:solidFill>
                <a:latin typeface="Calibri" panose="020F0502020204030204" pitchFamily="34" charset="0"/>
                <a:cs typeface="Calibri" panose="020F0502020204030204" pitchFamily="34" charset="0"/>
              </a:rPr>
              <a:t>Coastal sediment transport</a:t>
            </a:r>
          </a:p>
          <a:p>
            <a:pPr marL="342900" indent="-342900">
              <a:buSzPct val="70000"/>
              <a:buFont typeface="Wingdings 3" panose="05040102010807070707" pitchFamily="18" charset="2"/>
              <a:buChar char="w"/>
            </a:pPr>
            <a:r>
              <a:rPr lang="en-US" dirty="0">
                <a:solidFill>
                  <a:srgbClr val="154273"/>
                </a:solidFill>
                <a:latin typeface="Calibri" panose="020F0502020204030204" pitchFamily="34" charset="0"/>
                <a:cs typeface="Calibri" panose="020F0502020204030204" pitchFamily="34" charset="0"/>
              </a:rPr>
              <a:t>Momentum, heat and mass exchange</a:t>
            </a:r>
          </a:p>
          <a:p>
            <a:pPr marL="342900" indent="-342900">
              <a:buFontTx/>
              <a:buChar char="-"/>
            </a:pPr>
            <a:endParaRPr lang="en-US" dirty="0">
              <a:solidFill>
                <a:srgbClr val="154273"/>
              </a:solidFill>
              <a:latin typeface="Calibri" panose="020F0502020204030204" pitchFamily="34" charset="0"/>
              <a:cs typeface="Calibri" panose="020F0502020204030204" pitchFamily="34" charset="0"/>
            </a:endParaRPr>
          </a:p>
          <a:p>
            <a:pPr>
              <a:lnSpc>
                <a:spcPct val="100000"/>
              </a:lnSpc>
            </a:pPr>
            <a:r>
              <a:rPr lang="en-US" dirty="0">
                <a:solidFill>
                  <a:srgbClr val="154273"/>
                </a:solidFill>
                <a:latin typeface="Calibri" panose="020F0502020204030204" pitchFamily="34" charset="0"/>
                <a:cs typeface="Calibri" panose="020F0502020204030204" pitchFamily="34" charset="0"/>
              </a:rPr>
              <a:t>To accurately represent these processes in physical ocean models, global fields with high spatial and temporal resolution are needed</a:t>
            </a:r>
          </a:p>
        </p:txBody>
      </p:sp>
      <p:sp>
        <p:nvSpPr>
          <p:cNvPr id="2" name="Title 1">
            <a:extLst>
              <a:ext uri="{FF2B5EF4-FFF2-40B4-BE49-F238E27FC236}">
                <a16:creationId xmlns:a16="http://schemas.microsoft.com/office/drawing/2014/main" id="{FAD95913-3063-4A22-AB39-24097634349C}"/>
              </a:ext>
            </a:extLst>
          </p:cNvPr>
          <p:cNvSpPr>
            <a:spLocks noGrp="1"/>
          </p:cNvSpPr>
          <p:nvPr>
            <p:ph type="title"/>
          </p:nvPr>
        </p:nvSpPr>
        <p:spPr>
          <a:xfrm>
            <a:off x="1011988" y="1003475"/>
            <a:ext cx="9967098" cy="948047"/>
          </a:xfrm>
        </p:spPr>
        <p:txBody>
          <a:bodyPr anchor="t">
            <a:normAutofit/>
          </a:bodyPr>
          <a:lstStyle/>
          <a:p>
            <a:r>
              <a:rPr lang="en-US" dirty="0">
                <a:latin typeface="Calibri" panose="020F0502020204030204" pitchFamily="34" charset="0"/>
                <a:cs typeface="Calibri" panose="020F0502020204030204" pitchFamily="34" charset="0"/>
              </a:rPr>
              <a:t>Context</a:t>
            </a:r>
            <a:endParaRPr lang="en-NL" dirty="0">
              <a:latin typeface="Calibri" panose="020F0502020204030204" pitchFamily="34" charset="0"/>
              <a:cs typeface="Calibri" panose="020F0502020204030204" pitchFamily="34" charset="0"/>
            </a:endParaRPr>
          </a:p>
        </p:txBody>
      </p:sp>
      <p:pic>
        <p:nvPicPr>
          <p:cNvPr id="7" name="Picture 6" descr="Diagram&#10;&#10;Description automatically generated">
            <a:extLst>
              <a:ext uri="{FF2B5EF4-FFF2-40B4-BE49-F238E27FC236}">
                <a16:creationId xmlns:a16="http://schemas.microsoft.com/office/drawing/2014/main" id="{E9272221-7D5F-4F68-B512-7B312A3D4B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8859" y="2209315"/>
            <a:ext cx="5524128" cy="3914807"/>
          </a:xfrm>
          <a:prstGeom prst="rect">
            <a:avLst/>
          </a:prstGeom>
        </p:spPr>
      </p:pic>
      <p:sp>
        <p:nvSpPr>
          <p:cNvPr id="3" name="TextBox 2">
            <a:extLst>
              <a:ext uri="{FF2B5EF4-FFF2-40B4-BE49-F238E27FC236}">
                <a16:creationId xmlns:a16="http://schemas.microsoft.com/office/drawing/2014/main" id="{A0DD356E-1544-4273-B522-69AAC6FC1305}"/>
              </a:ext>
            </a:extLst>
          </p:cNvPr>
          <p:cNvSpPr txBox="1"/>
          <p:nvPr/>
        </p:nvSpPr>
        <p:spPr>
          <a:xfrm>
            <a:off x="6275755" y="6190740"/>
            <a:ext cx="5350476" cy="230832"/>
          </a:xfrm>
          <a:prstGeom prst="rect">
            <a:avLst/>
          </a:prstGeom>
          <a:noFill/>
        </p:spPr>
        <p:txBody>
          <a:bodyPr wrap="square" rtlCol="0">
            <a:spAutoFit/>
          </a:bodyPr>
          <a:lstStyle/>
          <a:p>
            <a:r>
              <a:rPr lang="en-US" sz="900" dirty="0">
                <a:solidFill>
                  <a:schemeClr val="bg1">
                    <a:lumMod val="50000"/>
                  </a:schemeClr>
                </a:solidFill>
                <a:latin typeface="Calibri" panose="020F0502020204030204" pitchFamily="34" charset="0"/>
                <a:cs typeface="Calibri" panose="020F0502020204030204" pitchFamily="34" charset="0"/>
              </a:rPr>
              <a:t>Source: Woods Hole Oceanographic Institution</a:t>
            </a:r>
            <a:endParaRPr lang="en-NL" sz="900" dirty="0">
              <a:solidFill>
                <a:schemeClr val="bg1">
                  <a:lumMod val="50000"/>
                </a:schemeClr>
              </a:solidFill>
              <a:latin typeface="Calibri" panose="020F0502020204030204" pitchFamily="34" charset="0"/>
              <a:cs typeface="Calibri" panose="020F0502020204030204" pitchFamily="34" charset="0"/>
            </a:endParaRPr>
          </a:p>
        </p:txBody>
      </p:sp>
      <p:pic>
        <p:nvPicPr>
          <p:cNvPr id="6" name="Afbeelding 3" descr="Afbeelding met tekst, teken&#10;&#10;Automatisch gegenereerde beschrijving">
            <a:extLst>
              <a:ext uri="{FF2B5EF4-FFF2-40B4-BE49-F238E27FC236}">
                <a16:creationId xmlns:a16="http://schemas.microsoft.com/office/drawing/2014/main" id="{0F4A7A67-F9EE-4D3A-B3F8-1C3F81D7EF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6186" y="108127"/>
            <a:ext cx="762543" cy="762543"/>
          </a:xfrm>
          <a:prstGeom prst="rect">
            <a:avLst/>
          </a:prstGeom>
        </p:spPr>
      </p:pic>
    </p:spTree>
    <p:extLst>
      <p:ext uri="{BB962C8B-B14F-4D97-AF65-F5344CB8AC3E}">
        <p14:creationId xmlns:p14="http://schemas.microsoft.com/office/powerpoint/2010/main" val="1545801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6B7D2E-68AF-4568-9E9E-340AD98413A4}"/>
              </a:ext>
            </a:extLst>
          </p:cNvPr>
          <p:cNvSpPr txBox="1"/>
          <p:nvPr/>
        </p:nvSpPr>
        <p:spPr>
          <a:xfrm>
            <a:off x="901072" y="1656819"/>
            <a:ext cx="10103816" cy="1366528"/>
          </a:xfrm>
          <a:prstGeom prst="rect">
            <a:avLst/>
          </a:prstGeom>
          <a:noFill/>
        </p:spPr>
        <p:txBody>
          <a:bodyPr wrap="square" rtlCol="0">
            <a:spAutoFit/>
          </a:bodyPr>
          <a:lstStyle/>
          <a:p>
            <a:pPr marL="439737" marR="0" lvl="2" indent="-285750" algn="l" defTabSz="914400" rtl="0" eaLnBrk="0" fontAlgn="base" latinLnBrk="0" hangingPunct="0">
              <a:lnSpc>
                <a:spcPct val="100000"/>
              </a:lnSpc>
              <a:spcBef>
                <a:spcPct val="20000"/>
              </a:spcBef>
              <a:spcAft>
                <a:spcPct val="0"/>
              </a:spcAft>
              <a:buClr>
                <a:schemeClr val="accent1"/>
              </a:buClr>
              <a:buSzPct val="70000"/>
              <a:buFont typeface="Wingdings 3" panose="05040102010807070707" pitchFamily="18" charset="2"/>
              <a:buChar char="w"/>
              <a:tabLst/>
              <a:defRPr/>
            </a:pPr>
            <a:r>
              <a:rPr kumimoji="0" lang="en-US" b="0" i="0" u="none" strike="noStrike" kern="0" cap="none" spc="0" normalizeH="0" baseline="0" noProof="0" dirty="0">
                <a:ln>
                  <a:noFill/>
                </a:ln>
                <a:solidFill>
                  <a:srgbClr val="154273"/>
                </a:solidFill>
                <a:effectLst/>
                <a:uLnTx/>
                <a:uFillTx/>
                <a:latin typeface="Calibri" panose="020F0502020204030204" pitchFamily="34" charset="0"/>
                <a:cs typeface="Calibri" panose="020F0502020204030204" pitchFamily="34" charset="0"/>
              </a:rPr>
              <a:t>Remotely sensed surface winds have limited spatial and temporal coverage</a:t>
            </a:r>
          </a:p>
          <a:p>
            <a:pPr marL="439737" marR="0" lvl="2" indent="-285750" algn="l" defTabSz="914400" rtl="0" eaLnBrk="0" fontAlgn="base" latinLnBrk="0" hangingPunct="0">
              <a:lnSpc>
                <a:spcPct val="100000"/>
              </a:lnSpc>
              <a:spcBef>
                <a:spcPct val="20000"/>
              </a:spcBef>
              <a:spcAft>
                <a:spcPct val="0"/>
              </a:spcAft>
              <a:buClr>
                <a:schemeClr val="accent1"/>
              </a:buClr>
              <a:buSzPct val="70000"/>
              <a:buFont typeface="Wingdings 3" panose="05040102010807070707" pitchFamily="18" charset="2"/>
              <a:buChar char="w"/>
              <a:tabLst/>
              <a:defRPr/>
            </a:pPr>
            <a:r>
              <a:rPr kumimoji="0" lang="en-US" b="0" i="0" u="none" strike="noStrike" kern="0" cap="none" spc="0" normalizeH="0" baseline="0" noProof="0" dirty="0">
                <a:ln>
                  <a:noFill/>
                </a:ln>
                <a:solidFill>
                  <a:srgbClr val="154273"/>
                </a:solidFill>
                <a:effectLst/>
                <a:uLnTx/>
                <a:uFillTx/>
                <a:latin typeface="Calibri" panose="020F0502020204030204" pitchFamily="34" charset="0"/>
                <a:cs typeface="Calibri" panose="020F0502020204030204" pitchFamily="34" charset="0"/>
              </a:rPr>
              <a:t>Numerical </a:t>
            </a:r>
            <a:r>
              <a:rPr kumimoji="0" lang="en-US" b="0" i="0" u="none" strike="noStrike" kern="0" cap="none" spc="0" normalizeH="0" baseline="0" noProof="0" dirty="0" err="1">
                <a:ln>
                  <a:noFill/>
                </a:ln>
                <a:solidFill>
                  <a:srgbClr val="154273"/>
                </a:solidFill>
                <a:effectLst/>
                <a:uLnTx/>
                <a:uFillTx/>
                <a:latin typeface="Calibri" panose="020F0502020204030204" pitchFamily="34" charset="0"/>
                <a:cs typeface="Calibri" panose="020F0502020204030204" pitchFamily="34" charset="0"/>
              </a:rPr>
              <a:t>weathe</a:t>
            </a:r>
            <a:r>
              <a:rPr lang="en-US" kern="0" dirty="0">
                <a:solidFill>
                  <a:srgbClr val="154273"/>
                </a:solidFill>
                <a:latin typeface="Calibri" panose="020F0502020204030204" pitchFamily="34" charset="0"/>
                <a:cs typeface="Calibri" panose="020F0502020204030204" pitchFamily="34" charset="0"/>
              </a:rPr>
              <a:t>r prediction (NWP) models provide global coverage at an hourly frequency</a:t>
            </a:r>
          </a:p>
          <a:p>
            <a:pPr marL="439737" lvl="2" indent="-285750" eaLnBrk="0" fontAlgn="base" hangingPunct="0">
              <a:spcBef>
                <a:spcPct val="20000"/>
              </a:spcBef>
              <a:spcAft>
                <a:spcPct val="0"/>
              </a:spcAft>
              <a:buClr>
                <a:schemeClr val="accent1"/>
              </a:buClr>
              <a:buSzPct val="70000"/>
              <a:buFont typeface="Wingdings 3" panose="05040102010807070707" pitchFamily="18" charset="2"/>
              <a:buChar char="w"/>
              <a:defRPr/>
            </a:pPr>
            <a:r>
              <a:rPr lang="en-US" dirty="0">
                <a:solidFill>
                  <a:srgbClr val="154273"/>
                </a:solidFill>
                <a:latin typeface="Calibri" panose="020F0502020204030204" pitchFamily="34" charset="0"/>
                <a:cs typeface="Calibri" panose="020F0502020204030204" pitchFamily="34" charset="0"/>
              </a:rPr>
              <a:t>Ocean models are generally forced with NWP model winds</a:t>
            </a:r>
            <a:endParaRPr lang="en-US" kern="0" dirty="0">
              <a:solidFill>
                <a:srgbClr val="154273"/>
              </a:solidFill>
              <a:latin typeface="Calibri" panose="020F0502020204030204" pitchFamily="34" charset="0"/>
              <a:cs typeface="Calibri" panose="020F0502020204030204" pitchFamily="34" charset="0"/>
            </a:endParaRPr>
          </a:p>
          <a:p>
            <a:pPr marL="439737" lvl="2" indent="-285750" eaLnBrk="0" fontAlgn="base" hangingPunct="0">
              <a:spcBef>
                <a:spcPct val="20000"/>
              </a:spcBef>
              <a:spcAft>
                <a:spcPct val="0"/>
              </a:spcAft>
              <a:buClr>
                <a:schemeClr val="accent1"/>
              </a:buClr>
              <a:buSzPct val="70000"/>
              <a:buFont typeface="Wingdings 3" panose="05040102010807070707" pitchFamily="18" charset="2"/>
              <a:buChar char="w"/>
              <a:defRPr/>
            </a:pPr>
            <a:r>
              <a:rPr lang="en-US" dirty="0">
                <a:solidFill>
                  <a:srgbClr val="154273"/>
                </a:solidFill>
                <a:latin typeface="Calibri" panose="020F0502020204030204" pitchFamily="34" charset="0"/>
                <a:cs typeface="Calibri" panose="020F0502020204030204" pitchFamily="34" charset="0"/>
              </a:rPr>
              <a:t>However, NWP model winds are not perfect…</a:t>
            </a:r>
            <a:endParaRPr kumimoji="0" lang="en-US" b="0" i="0" u="none" strike="noStrike" kern="0" cap="none" spc="0" normalizeH="0" baseline="0" noProof="0" dirty="0">
              <a:ln>
                <a:noFill/>
              </a:ln>
              <a:solidFill>
                <a:srgbClr val="154273"/>
              </a:solidFill>
              <a:effectLst/>
              <a:uLnTx/>
              <a:uFillTx/>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FAD95913-3063-4A22-AB39-24097634349C}"/>
              </a:ext>
            </a:extLst>
          </p:cNvPr>
          <p:cNvSpPr>
            <a:spLocks noGrp="1"/>
          </p:cNvSpPr>
          <p:nvPr>
            <p:ph type="title"/>
          </p:nvPr>
        </p:nvSpPr>
        <p:spPr>
          <a:xfrm>
            <a:off x="1019362" y="689410"/>
            <a:ext cx="10183234" cy="948047"/>
          </a:xfrm>
        </p:spPr>
        <p:txBody>
          <a:bodyPr anchor="t">
            <a:normAutofit/>
          </a:bodyPr>
          <a:lstStyle/>
          <a:p>
            <a:r>
              <a:rPr lang="en-US" dirty="0">
                <a:latin typeface="Calibri" panose="020F0502020204030204" pitchFamily="34" charset="0"/>
                <a:cs typeface="Calibri" panose="020F0502020204030204" pitchFamily="34" charset="0"/>
              </a:rPr>
              <a:t>Wind field spatial and temporal coverage</a:t>
            </a:r>
            <a:endParaRPr lang="en-NL" dirty="0">
              <a:latin typeface="Calibri" panose="020F0502020204030204" pitchFamily="34" charset="0"/>
              <a:cs typeface="Calibri" panose="020F0502020204030204" pitchFamily="34" charset="0"/>
            </a:endParaRPr>
          </a:p>
        </p:txBody>
      </p:sp>
      <p:pic>
        <p:nvPicPr>
          <p:cNvPr id="7" name="Picture 6" descr="Chart, diagram&#10;&#10;Description automatically generated">
            <a:extLst>
              <a:ext uri="{FF2B5EF4-FFF2-40B4-BE49-F238E27FC236}">
                <a16:creationId xmlns:a16="http://schemas.microsoft.com/office/drawing/2014/main" id="{4B909CE4-8F05-BD8F-89BC-4B841A6C47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99" t="22832" b="22973"/>
          <a:stretch/>
        </p:blipFill>
        <p:spPr>
          <a:xfrm>
            <a:off x="702050" y="3508756"/>
            <a:ext cx="5040000" cy="2174684"/>
          </a:xfrm>
          <a:prstGeom prst="rect">
            <a:avLst/>
          </a:prstGeom>
          <a:ln>
            <a:solidFill>
              <a:schemeClr val="tx2"/>
            </a:solidFill>
          </a:ln>
        </p:spPr>
      </p:pic>
      <p:pic>
        <p:nvPicPr>
          <p:cNvPr id="8" name="Picture 7" descr="Diagram&#10;&#10;Description automatically generated">
            <a:extLst>
              <a:ext uri="{FF2B5EF4-FFF2-40B4-BE49-F238E27FC236}">
                <a16:creationId xmlns:a16="http://schemas.microsoft.com/office/drawing/2014/main" id="{A8332999-B7BF-9D31-2E80-498B444AA7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9" t="22691" b="23114"/>
          <a:stretch/>
        </p:blipFill>
        <p:spPr>
          <a:xfrm>
            <a:off x="6565961" y="3000504"/>
            <a:ext cx="5040000" cy="2174685"/>
          </a:xfrm>
          <a:prstGeom prst="rect">
            <a:avLst/>
          </a:prstGeom>
          <a:ln>
            <a:solidFill>
              <a:schemeClr val="tx2"/>
            </a:solidFill>
          </a:ln>
        </p:spPr>
      </p:pic>
      <p:cxnSp>
        <p:nvCxnSpPr>
          <p:cNvPr id="11" name="Straight Connector 10">
            <a:extLst>
              <a:ext uri="{FF2B5EF4-FFF2-40B4-BE49-F238E27FC236}">
                <a16:creationId xmlns:a16="http://schemas.microsoft.com/office/drawing/2014/main" id="{A7BD3AAA-7071-8684-6D2F-2045391A6A53}"/>
              </a:ext>
            </a:extLst>
          </p:cNvPr>
          <p:cNvCxnSpPr/>
          <p:nvPr/>
        </p:nvCxnSpPr>
        <p:spPr>
          <a:xfrm flipV="1">
            <a:off x="5945606" y="3000504"/>
            <a:ext cx="620355" cy="508252"/>
          </a:xfrm>
          <a:prstGeom prst="line">
            <a:avLst/>
          </a:prstGeom>
          <a:ln w="1270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739498E-B785-92AC-AB94-4745F96B4707}"/>
              </a:ext>
            </a:extLst>
          </p:cNvPr>
          <p:cNvCxnSpPr/>
          <p:nvPr/>
        </p:nvCxnSpPr>
        <p:spPr>
          <a:xfrm flipV="1">
            <a:off x="11006008" y="3000504"/>
            <a:ext cx="620355" cy="508252"/>
          </a:xfrm>
          <a:prstGeom prst="line">
            <a:avLst/>
          </a:prstGeom>
          <a:ln w="1270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1B1C147-239F-1881-EF92-AE5F63C09B79}"/>
              </a:ext>
            </a:extLst>
          </p:cNvPr>
          <p:cNvCxnSpPr/>
          <p:nvPr/>
        </p:nvCxnSpPr>
        <p:spPr>
          <a:xfrm flipV="1">
            <a:off x="11006008" y="5177059"/>
            <a:ext cx="620355" cy="508252"/>
          </a:xfrm>
          <a:prstGeom prst="line">
            <a:avLst/>
          </a:prstGeom>
          <a:ln w="12700">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D51B8CA-DCD2-CCBC-77EA-540FE5D954C8}"/>
              </a:ext>
            </a:extLst>
          </p:cNvPr>
          <p:cNvSpPr txBox="1"/>
          <p:nvPr/>
        </p:nvSpPr>
        <p:spPr>
          <a:xfrm>
            <a:off x="1102866" y="5894173"/>
            <a:ext cx="4238367" cy="338554"/>
          </a:xfrm>
          <a:prstGeom prst="rect">
            <a:avLst/>
          </a:prstGeom>
          <a:solidFill>
            <a:schemeClr val="bg2">
              <a:lumMod val="90000"/>
            </a:schemeClr>
          </a:solidFill>
        </p:spPr>
        <p:txBody>
          <a:bodyPr wrap="square" rtlCol="0">
            <a:spAutoFit/>
          </a:bodyPr>
          <a:lstStyle/>
          <a:p>
            <a:pPr algn="ctr"/>
            <a:r>
              <a:rPr lang="en-US" sz="1600" dirty="0" err="1">
                <a:solidFill>
                  <a:srgbClr val="154273"/>
                </a:solidFill>
                <a:latin typeface="Calibri" panose="020F0502020204030204" pitchFamily="34" charset="0"/>
                <a:cs typeface="Calibri" panose="020F0502020204030204" pitchFamily="34" charset="0"/>
              </a:rPr>
              <a:t>Scatterometer</a:t>
            </a:r>
            <a:r>
              <a:rPr lang="en-US" sz="1600" dirty="0">
                <a:solidFill>
                  <a:srgbClr val="154273"/>
                </a:solidFill>
                <a:latin typeface="Calibri" panose="020F0502020204030204" pitchFamily="34" charset="0"/>
                <a:cs typeface="Calibri" panose="020F0502020204030204" pitchFamily="34" charset="0"/>
              </a:rPr>
              <a:t> daily coverage (</a:t>
            </a:r>
            <a:r>
              <a:rPr lang="en-US" sz="1600" dirty="0" err="1">
                <a:solidFill>
                  <a:srgbClr val="154273"/>
                </a:solidFill>
                <a:latin typeface="Calibri" panose="020F0502020204030204" pitchFamily="34" charset="0"/>
                <a:cs typeface="Calibri" panose="020F0502020204030204" pitchFamily="34" charset="0"/>
              </a:rPr>
              <a:t>Metop</a:t>
            </a:r>
            <a:r>
              <a:rPr lang="en-US" sz="1600" dirty="0">
                <a:solidFill>
                  <a:srgbClr val="154273"/>
                </a:solidFill>
                <a:latin typeface="Calibri" panose="020F0502020204030204" pitchFamily="34" charset="0"/>
                <a:cs typeface="Calibri" panose="020F0502020204030204" pitchFamily="34" charset="0"/>
              </a:rPr>
              <a:t>-B ASCAT)</a:t>
            </a:r>
            <a:endParaRPr lang="en-NL" sz="1600" dirty="0">
              <a:solidFill>
                <a:srgbClr val="154273"/>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AA7E5A0B-3957-3572-F86B-3C8E41C82E25}"/>
              </a:ext>
            </a:extLst>
          </p:cNvPr>
          <p:cNvSpPr txBox="1"/>
          <p:nvPr/>
        </p:nvSpPr>
        <p:spPr>
          <a:xfrm>
            <a:off x="6346422" y="5894173"/>
            <a:ext cx="4238367" cy="338554"/>
          </a:xfrm>
          <a:prstGeom prst="rect">
            <a:avLst/>
          </a:prstGeom>
          <a:solidFill>
            <a:schemeClr val="bg2">
              <a:lumMod val="90000"/>
            </a:schemeClr>
          </a:solidFill>
        </p:spPr>
        <p:txBody>
          <a:bodyPr wrap="square" rtlCol="0">
            <a:spAutoFit/>
          </a:bodyPr>
          <a:lstStyle/>
          <a:p>
            <a:pPr algn="ctr"/>
            <a:r>
              <a:rPr lang="en-US" sz="1600" dirty="0">
                <a:solidFill>
                  <a:srgbClr val="154273"/>
                </a:solidFill>
                <a:latin typeface="Calibri" panose="020F0502020204030204" pitchFamily="34" charset="0"/>
                <a:cs typeface="Calibri" panose="020F0502020204030204" pitchFamily="34" charset="0"/>
              </a:rPr>
              <a:t>NWP model daily coverage (ECMWF ERA5)</a:t>
            </a:r>
            <a:endParaRPr lang="en-NL" sz="1600" dirty="0">
              <a:solidFill>
                <a:srgbClr val="154273"/>
              </a:solidFill>
              <a:latin typeface="Calibri" panose="020F0502020204030204" pitchFamily="34" charset="0"/>
              <a:cs typeface="Calibri" panose="020F0502020204030204" pitchFamily="34" charset="0"/>
            </a:endParaRPr>
          </a:p>
        </p:txBody>
      </p:sp>
      <p:pic>
        <p:nvPicPr>
          <p:cNvPr id="16" name="Picture 15" descr="Diagram&#10;&#10;Description automatically generated">
            <a:extLst>
              <a:ext uri="{FF2B5EF4-FFF2-40B4-BE49-F238E27FC236}">
                <a16:creationId xmlns:a16="http://schemas.microsoft.com/office/drawing/2014/main" id="{D45CCC02-FB4A-C1F6-C29B-E152C37FA3B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99" t="23353" b="22452"/>
          <a:stretch/>
        </p:blipFill>
        <p:spPr>
          <a:xfrm>
            <a:off x="5945606" y="3508756"/>
            <a:ext cx="5040000" cy="2174684"/>
          </a:xfrm>
          <a:prstGeom prst="rect">
            <a:avLst/>
          </a:prstGeom>
          <a:ln>
            <a:solidFill>
              <a:schemeClr val="tx2"/>
            </a:solidFill>
          </a:ln>
        </p:spPr>
      </p:pic>
      <p:cxnSp>
        <p:nvCxnSpPr>
          <p:cNvPr id="17" name="Straight Arrow Connector 16">
            <a:extLst>
              <a:ext uri="{FF2B5EF4-FFF2-40B4-BE49-F238E27FC236}">
                <a16:creationId xmlns:a16="http://schemas.microsoft.com/office/drawing/2014/main" id="{60801772-0AB1-0DFB-8203-7889E98367F6}"/>
              </a:ext>
            </a:extLst>
          </p:cNvPr>
          <p:cNvCxnSpPr/>
          <p:nvPr/>
        </p:nvCxnSpPr>
        <p:spPr>
          <a:xfrm flipV="1">
            <a:off x="11145602" y="5232137"/>
            <a:ext cx="556054" cy="460249"/>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956E7C5-6E2C-628A-F1E5-4F047B4B9967}"/>
              </a:ext>
            </a:extLst>
          </p:cNvPr>
          <p:cNvSpPr txBox="1"/>
          <p:nvPr/>
        </p:nvSpPr>
        <p:spPr>
          <a:xfrm>
            <a:off x="11386040" y="5374740"/>
            <a:ext cx="417621"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24x</a:t>
            </a:r>
            <a:endParaRPr lang="en-NL"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19797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9B910B-10DF-4BDB-8B0B-F9F36A7A2256}"/>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Seasonal bias changes</a:t>
            </a:r>
            <a:endParaRPr lang="en-NL"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E73B420-AAEE-427B-ACD6-45668E44F33A}"/>
              </a:ext>
            </a:extLst>
          </p:cNvPr>
          <p:cNvSpPr txBox="1"/>
          <p:nvPr/>
        </p:nvSpPr>
        <p:spPr>
          <a:xfrm>
            <a:off x="486722" y="1507979"/>
            <a:ext cx="9875298" cy="1366528"/>
          </a:xfrm>
          <a:prstGeom prst="rect">
            <a:avLst/>
          </a:prstGeom>
          <a:noFill/>
        </p:spPr>
        <p:txBody>
          <a:bodyPr wrap="square" rtlCol="0">
            <a:spAutoFit/>
          </a:bodyPr>
          <a:lstStyle/>
          <a:p>
            <a:pPr marL="439737" marR="0" lvl="2" indent="-285750" algn="l" defTabSz="914400" rtl="0" eaLnBrk="0" fontAlgn="base" latinLnBrk="0" hangingPunct="0">
              <a:lnSpc>
                <a:spcPct val="100000"/>
              </a:lnSpc>
              <a:spcBef>
                <a:spcPct val="20000"/>
              </a:spcBef>
              <a:spcAft>
                <a:spcPct val="0"/>
              </a:spcAft>
              <a:buClr>
                <a:schemeClr val="accent1"/>
              </a:buClr>
              <a:buSzPct val="70000"/>
              <a:buFont typeface="Wingdings 3" panose="05040102010807070707" pitchFamily="18" charset="2"/>
              <a:buChar char="w"/>
              <a:tabLst/>
              <a:defRPr/>
            </a:pPr>
            <a:r>
              <a:rPr lang="en-US" kern="0" dirty="0">
                <a:solidFill>
                  <a:srgbClr val="154273"/>
                </a:solidFill>
                <a:latin typeface="Calibri" panose="020F0502020204030204" pitchFamily="34" charset="0"/>
                <a:cs typeface="Calibri" panose="020F0502020204030204" pitchFamily="34" charset="0"/>
              </a:rPr>
              <a:t>Zonal wind biases are positive in the tropics and negative at higher latitudes</a:t>
            </a:r>
            <a:endParaRPr kumimoji="0" lang="en-US" b="0" i="0" u="none" strike="noStrike" kern="0" cap="none" spc="0" normalizeH="0" baseline="0" noProof="0" dirty="0">
              <a:ln>
                <a:noFill/>
              </a:ln>
              <a:solidFill>
                <a:srgbClr val="154273"/>
              </a:solidFill>
              <a:effectLst/>
              <a:uLnTx/>
              <a:uFillTx/>
              <a:latin typeface="Calibri" panose="020F0502020204030204" pitchFamily="34" charset="0"/>
              <a:cs typeface="Calibri" panose="020F0502020204030204" pitchFamily="34" charset="0"/>
            </a:endParaRPr>
          </a:p>
          <a:p>
            <a:pPr marL="439737" marR="0" lvl="2" indent="-285750" algn="l" defTabSz="914400" rtl="0" eaLnBrk="0" fontAlgn="base" latinLnBrk="0" hangingPunct="0">
              <a:lnSpc>
                <a:spcPct val="100000"/>
              </a:lnSpc>
              <a:spcBef>
                <a:spcPct val="20000"/>
              </a:spcBef>
              <a:spcAft>
                <a:spcPct val="0"/>
              </a:spcAft>
              <a:buClr>
                <a:schemeClr val="accent1"/>
              </a:buClr>
              <a:buSzPct val="70000"/>
              <a:buFont typeface="Wingdings 3" panose="05040102010807070707" pitchFamily="18" charset="2"/>
              <a:buChar char="w"/>
              <a:tabLst/>
              <a:defRPr/>
            </a:pPr>
            <a:r>
              <a:rPr lang="en-US" kern="0" dirty="0">
                <a:solidFill>
                  <a:srgbClr val="154273"/>
                </a:solidFill>
                <a:latin typeface="Calibri" panose="020F0502020204030204" pitchFamily="34" charset="0"/>
                <a:cs typeface="Calibri" panose="020F0502020204030204" pitchFamily="34" charset="0"/>
              </a:rPr>
              <a:t>Strong latitudinal gradients in the meridional wind biases in the tropics</a:t>
            </a:r>
          </a:p>
          <a:p>
            <a:pPr marL="439737" marR="0" lvl="2" indent="-285750" algn="l" defTabSz="914400" rtl="0" eaLnBrk="0" fontAlgn="base" latinLnBrk="0" hangingPunct="0">
              <a:lnSpc>
                <a:spcPct val="100000"/>
              </a:lnSpc>
              <a:spcBef>
                <a:spcPct val="20000"/>
              </a:spcBef>
              <a:spcAft>
                <a:spcPct val="0"/>
              </a:spcAft>
              <a:buClr>
                <a:schemeClr val="accent1"/>
              </a:buClr>
              <a:buSzPct val="70000"/>
              <a:buFont typeface="Wingdings 3" panose="05040102010807070707" pitchFamily="18" charset="2"/>
              <a:buChar char="w"/>
              <a:tabLst/>
              <a:defRPr/>
            </a:pPr>
            <a:r>
              <a:rPr lang="en-US" kern="0" dirty="0">
                <a:solidFill>
                  <a:srgbClr val="154273"/>
                </a:solidFill>
                <a:latin typeface="Calibri" panose="020F0502020204030204" pitchFamily="34" charset="0"/>
                <a:cs typeface="Calibri" panose="020F0502020204030204" pitchFamily="34" charset="0"/>
              </a:rPr>
              <a:t>Changes in magnitude and location of maxima/minima</a:t>
            </a:r>
          </a:p>
          <a:p>
            <a:pPr marL="439737" marR="0" lvl="2"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b="0" i="0" u="none" strike="noStrike" kern="0" cap="none" spc="0" normalizeH="0" baseline="0" noProof="0" dirty="0">
              <a:ln>
                <a:noFill/>
              </a:ln>
              <a:solidFill>
                <a:srgbClr val="154273"/>
              </a:solidFill>
              <a:effectLst/>
              <a:uLnTx/>
              <a:uFillTx/>
              <a:latin typeface="Calibri" panose="020F0502020204030204" pitchFamily="34" charset="0"/>
              <a:cs typeface="Calibri" panose="020F0502020204030204" pitchFamily="34" charset="0"/>
            </a:endParaRPr>
          </a:p>
        </p:txBody>
      </p:sp>
      <p:pic>
        <p:nvPicPr>
          <p:cNvPr id="8" name="Picture 7" descr="A graph of weather forecast&#10;&#10;Description automatically generated with medium confidence">
            <a:extLst>
              <a:ext uri="{FF2B5EF4-FFF2-40B4-BE49-F238E27FC236}">
                <a16:creationId xmlns:a16="http://schemas.microsoft.com/office/drawing/2014/main" id="{BA0AD292-4AC4-6C56-7F1C-9B0F7EEC5E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7436" y="2470774"/>
            <a:ext cx="5852172" cy="4389129"/>
          </a:xfrm>
          <a:prstGeom prst="rect">
            <a:avLst/>
          </a:prstGeom>
        </p:spPr>
      </p:pic>
      <p:pic>
        <p:nvPicPr>
          <p:cNvPr id="10" name="Picture 9" descr="A graph with colorful lines and text&#10;&#10;Description automatically generated">
            <a:extLst>
              <a:ext uri="{FF2B5EF4-FFF2-40B4-BE49-F238E27FC236}">
                <a16:creationId xmlns:a16="http://schemas.microsoft.com/office/drawing/2014/main" id="{3C092C51-30FF-3C4E-077D-B2658CA616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28" y="2470773"/>
            <a:ext cx="5852172" cy="4389129"/>
          </a:xfrm>
          <a:prstGeom prst="rect">
            <a:avLst/>
          </a:prstGeom>
        </p:spPr>
      </p:pic>
      <p:sp>
        <p:nvSpPr>
          <p:cNvPr id="2" name="TextBox 1">
            <a:extLst>
              <a:ext uri="{FF2B5EF4-FFF2-40B4-BE49-F238E27FC236}">
                <a16:creationId xmlns:a16="http://schemas.microsoft.com/office/drawing/2014/main" id="{EB501C62-2D11-BE8A-E559-D790DCA1AE3A}"/>
              </a:ext>
            </a:extLst>
          </p:cNvPr>
          <p:cNvSpPr txBox="1"/>
          <p:nvPr/>
        </p:nvSpPr>
        <p:spPr>
          <a:xfrm>
            <a:off x="9240197" y="1625029"/>
            <a:ext cx="2243645" cy="830997"/>
          </a:xfrm>
          <a:prstGeom prst="rect">
            <a:avLst/>
          </a:prstGeom>
          <a:noFill/>
          <a:ln w="12700">
            <a:solidFill>
              <a:schemeClr val="accent1"/>
            </a:solidFill>
          </a:ln>
        </p:spPr>
        <p:txBody>
          <a:bodyPr wrap="square" rtlCol="0">
            <a:spAutoFit/>
          </a:bodyPr>
          <a:lstStyle/>
          <a:p>
            <a:pPr algn="r"/>
            <a:r>
              <a:rPr lang="en-US" sz="1600" dirty="0">
                <a:latin typeface="Calibri" panose="020F0502020204030204" pitchFamily="34" charset="0"/>
                <a:cs typeface="Calibri" panose="020F0502020204030204" pitchFamily="34" charset="0"/>
              </a:rPr>
              <a:t>SC: </a:t>
            </a:r>
            <a:r>
              <a:rPr lang="en-US" sz="1600" dirty="0" err="1">
                <a:latin typeface="Calibri" panose="020F0502020204030204" pitchFamily="34" charset="0"/>
                <a:cs typeface="Calibri" panose="020F0502020204030204" pitchFamily="34" charset="0"/>
              </a:rPr>
              <a:t>Metop</a:t>
            </a:r>
            <a:r>
              <a:rPr lang="en-US" sz="1600" dirty="0">
                <a:latin typeface="Calibri" panose="020F0502020204030204" pitchFamily="34" charset="0"/>
                <a:cs typeface="Calibri" panose="020F0502020204030204" pitchFamily="34" charset="0"/>
              </a:rPr>
              <a:t>-A/B/C ASCAT</a:t>
            </a:r>
          </a:p>
          <a:p>
            <a:pPr algn="r"/>
            <a:r>
              <a:rPr lang="en-US" sz="1600" dirty="0">
                <a:latin typeface="Calibri" panose="020F0502020204030204" pitchFamily="34" charset="0"/>
                <a:cs typeface="Calibri" panose="020F0502020204030204" pitchFamily="34" charset="0"/>
              </a:rPr>
              <a:t>ECMWF ERA5</a:t>
            </a:r>
          </a:p>
          <a:p>
            <a:pPr algn="r"/>
            <a:r>
              <a:rPr lang="en-US" sz="1600" dirty="0">
                <a:latin typeface="Calibri" panose="020F0502020204030204" pitchFamily="34" charset="0"/>
                <a:cs typeface="Calibri" panose="020F0502020204030204" pitchFamily="34" charset="0"/>
              </a:rPr>
              <a:t>2007-2022</a:t>
            </a:r>
            <a:endParaRPr lang="en-NL"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8786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9B910B-10DF-4BDB-8B0B-F9F36A7A2256}"/>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Interannual variability</a:t>
            </a:r>
            <a:endParaRPr lang="en-NL" dirty="0">
              <a:latin typeface="Calibri" panose="020F0502020204030204" pitchFamily="34" charset="0"/>
              <a:cs typeface="Calibri" panose="020F0502020204030204" pitchFamily="34" charset="0"/>
            </a:endParaRPr>
          </a:p>
        </p:txBody>
      </p:sp>
      <p:pic>
        <p:nvPicPr>
          <p:cNvPr id="3" name="Picture 2" descr="A graph of a wind bias&#10;&#10;Description automatically generated with medium confidence">
            <a:extLst>
              <a:ext uri="{FF2B5EF4-FFF2-40B4-BE49-F238E27FC236}">
                <a16:creationId xmlns:a16="http://schemas.microsoft.com/office/drawing/2014/main" id="{FE9167E4-9823-4CC5-3D9A-6E90B31E4D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5622" y="2458547"/>
            <a:ext cx="5852172" cy="4389129"/>
          </a:xfrm>
          <a:prstGeom prst="rect">
            <a:avLst/>
          </a:prstGeom>
        </p:spPr>
      </p:pic>
      <p:pic>
        <p:nvPicPr>
          <p:cNvPr id="7" name="Picture 6" descr="A graph with different colored lines&#10;&#10;Description automatically generated">
            <a:extLst>
              <a:ext uri="{FF2B5EF4-FFF2-40B4-BE49-F238E27FC236}">
                <a16:creationId xmlns:a16="http://schemas.microsoft.com/office/drawing/2014/main" id="{A70E29AB-6718-39E3-4D1C-18A96F9224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353" y="2464650"/>
            <a:ext cx="5852172" cy="4389129"/>
          </a:xfrm>
          <a:prstGeom prst="rect">
            <a:avLst/>
          </a:prstGeom>
        </p:spPr>
      </p:pic>
      <p:sp>
        <p:nvSpPr>
          <p:cNvPr id="9" name="TextBox 8">
            <a:extLst>
              <a:ext uri="{FF2B5EF4-FFF2-40B4-BE49-F238E27FC236}">
                <a16:creationId xmlns:a16="http://schemas.microsoft.com/office/drawing/2014/main" id="{226490BD-293A-A214-8FD9-AEC3DD37B2F4}"/>
              </a:ext>
            </a:extLst>
          </p:cNvPr>
          <p:cNvSpPr txBox="1"/>
          <p:nvPr/>
        </p:nvSpPr>
        <p:spPr>
          <a:xfrm>
            <a:off x="490534" y="1612700"/>
            <a:ext cx="8948434" cy="701731"/>
          </a:xfrm>
          <a:prstGeom prst="rect">
            <a:avLst/>
          </a:prstGeom>
          <a:noFill/>
        </p:spPr>
        <p:txBody>
          <a:bodyPr wrap="square" rtlCol="0">
            <a:spAutoFit/>
          </a:bodyPr>
          <a:lstStyle/>
          <a:p>
            <a:pPr marL="439737" lvl="2" indent="-285750" eaLnBrk="0" fontAlgn="base" hangingPunct="0">
              <a:spcBef>
                <a:spcPct val="20000"/>
              </a:spcBef>
              <a:spcAft>
                <a:spcPct val="0"/>
              </a:spcAft>
              <a:buClr>
                <a:schemeClr val="accent1"/>
              </a:buClr>
              <a:buSzPct val="70000"/>
              <a:buFont typeface="Wingdings 3" panose="05040102010807070707" pitchFamily="18" charset="2"/>
              <a:buChar char="w"/>
              <a:defRPr/>
            </a:pPr>
            <a:r>
              <a:rPr lang="en-US" kern="0" dirty="0">
                <a:solidFill>
                  <a:srgbClr val="154273"/>
                </a:solidFill>
                <a:latin typeface="Calibri" panose="020F0502020204030204" pitchFamily="34" charset="0"/>
                <a:cs typeface="Calibri" panose="020F0502020204030204" pitchFamily="34" charset="0"/>
              </a:rPr>
              <a:t>Interannual variability in </a:t>
            </a:r>
            <a:r>
              <a:rPr lang="en-US" kern="0" dirty="0" err="1">
                <a:solidFill>
                  <a:srgbClr val="154273"/>
                </a:solidFill>
                <a:latin typeface="Calibri" panose="020F0502020204030204" pitchFamily="34" charset="0"/>
                <a:cs typeface="Calibri" panose="020F0502020204030204" pitchFamily="34" charset="0"/>
              </a:rPr>
              <a:t>scatterometer</a:t>
            </a:r>
            <a:r>
              <a:rPr lang="en-US" kern="0" dirty="0">
                <a:solidFill>
                  <a:srgbClr val="154273"/>
                </a:solidFill>
                <a:latin typeface="Calibri" panose="020F0502020204030204" pitchFamily="34" charset="0"/>
                <a:cs typeface="Calibri" panose="020F0502020204030204" pitchFamily="34" charset="0"/>
              </a:rPr>
              <a:t> corrections is smaller than seasonal variability</a:t>
            </a:r>
          </a:p>
          <a:p>
            <a:pPr marL="439737" marR="0" lvl="2" indent="-285750" algn="l" defTabSz="914400" rtl="0" eaLnBrk="0" fontAlgn="base" latinLnBrk="0" hangingPunct="0">
              <a:lnSpc>
                <a:spcPct val="100000"/>
              </a:lnSpc>
              <a:spcBef>
                <a:spcPct val="20000"/>
              </a:spcBef>
              <a:spcAft>
                <a:spcPct val="0"/>
              </a:spcAft>
              <a:buClr>
                <a:schemeClr val="accent1"/>
              </a:buClr>
              <a:buSzPct val="70000"/>
              <a:buFont typeface="Wingdings 3" panose="05040102010807070707" pitchFamily="18" charset="2"/>
              <a:buChar char="w"/>
              <a:tabLst/>
              <a:defRPr/>
            </a:pPr>
            <a:r>
              <a:rPr lang="en-US" kern="0" dirty="0">
                <a:solidFill>
                  <a:srgbClr val="154273"/>
                </a:solidFill>
                <a:latin typeface="Calibri" panose="020F0502020204030204" pitchFamily="34" charset="0"/>
                <a:cs typeface="Calibri" panose="020F0502020204030204" pitchFamily="34" charset="0"/>
              </a:rPr>
              <a:t>Gradual shift in latitudinal patterns over the years: to be investigated</a:t>
            </a:r>
          </a:p>
        </p:txBody>
      </p:sp>
    </p:spTree>
    <p:extLst>
      <p:ext uri="{BB962C8B-B14F-4D97-AF65-F5344CB8AC3E}">
        <p14:creationId xmlns:p14="http://schemas.microsoft.com/office/powerpoint/2010/main" val="1988120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9B910B-10DF-4BDB-8B0B-F9F36A7A2256}"/>
              </a:ext>
            </a:extLst>
          </p:cNvPr>
          <p:cNvSpPr>
            <a:spLocks noGrp="1"/>
          </p:cNvSpPr>
          <p:nvPr>
            <p:ph type="title"/>
          </p:nvPr>
        </p:nvSpPr>
        <p:spPr/>
        <p:txBody>
          <a:bodyPr/>
          <a:lstStyle/>
          <a:p>
            <a:r>
              <a:rPr lang="en-US" dirty="0" err="1">
                <a:latin typeface="Calibri" panose="020F0502020204030204" pitchFamily="34" charset="0"/>
                <a:cs typeface="Calibri" panose="020F0502020204030204" pitchFamily="34" charset="0"/>
              </a:rPr>
              <a:t>Scatterometer</a:t>
            </a:r>
            <a:r>
              <a:rPr lang="en-US" dirty="0">
                <a:latin typeface="Calibri" panose="020F0502020204030204" pitchFamily="34" charset="0"/>
                <a:cs typeface="Calibri" panose="020F0502020204030204" pitchFamily="34" charset="0"/>
              </a:rPr>
              <a:t> spatial coverage</a:t>
            </a:r>
            <a:endParaRPr lang="en-NL" dirty="0">
              <a:latin typeface="Calibri" panose="020F0502020204030204" pitchFamily="34" charset="0"/>
              <a:cs typeface="Calibri" panose="020F0502020204030204" pitchFamily="34" charset="0"/>
            </a:endParaRPr>
          </a:p>
        </p:txBody>
      </p:sp>
      <p:pic>
        <p:nvPicPr>
          <p:cNvPr id="6" name="Picture 5" descr="A globe with different colors and lines&#10;&#10;Description automatically generated with medium confidence">
            <a:extLst>
              <a:ext uri="{FF2B5EF4-FFF2-40B4-BE49-F238E27FC236}">
                <a16:creationId xmlns:a16="http://schemas.microsoft.com/office/drawing/2014/main" id="{FCC3A8BA-CF07-201F-C423-4E1EFE008C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632" y="2584653"/>
            <a:ext cx="3868376" cy="2901282"/>
          </a:xfrm>
          <a:prstGeom prst="rect">
            <a:avLst/>
          </a:prstGeom>
        </p:spPr>
      </p:pic>
      <p:pic>
        <p:nvPicPr>
          <p:cNvPr id="8" name="Picture 7" descr="A close-up of a globe&#10;&#10;Description automatically generated">
            <a:extLst>
              <a:ext uri="{FF2B5EF4-FFF2-40B4-BE49-F238E27FC236}">
                <a16:creationId xmlns:a16="http://schemas.microsoft.com/office/drawing/2014/main" id="{EE2E78C3-ED8B-5498-050C-9E59482263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9619" y="2584653"/>
            <a:ext cx="3868376" cy="2901282"/>
          </a:xfrm>
          <a:prstGeom prst="rect">
            <a:avLst/>
          </a:prstGeom>
        </p:spPr>
      </p:pic>
      <p:pic>
        <p:nvPicPr>
          <p:cNvPr id="17" name="Picture 16" descr="A globe with a map of the earth&#10;&#10;Description automatically generated">
            <a:extLst>
              <a:ext uri="{FF2B5EF4-FFF2-40B4-BE49-F238E27FC236}">
                <a16:creationId xmlns:a16="http://schemas.microsoft.com/office/drawing/2014/main" id="{9C199FBC-ECBC-8A88-ED0F-B61D0D88BA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995" y="2570370"/>
            <a:ext cx="3868376" cy="2901282"/>
          </a:xfrm>
          <a:prstGeom prst="rect">
            <a:avLst/>
          </a:prstGeom>
        </p:spPr>
      </p:pic>
      <p:sp>
        <p:nvSpPr>
          <p:cNvPr id="18" name="TextBox 17">
            <a:extLst>
              <a:ext uri="{FF2B5EF4-FFF2-40B4-BE49-F238E27FC236}">
                <a16:creationId xmlns:a16="http://schemas.microsoft.com/office/drawing/2014/main" id="{E1346F59-6959-94AE-ED48-37795AE87C2F}"/>
              </a:ext>
            </a:extLst>
          </p:cNvPr>
          <p:cNvSpPr txBox="1"/>
          <p:nvPr/>
        </p:nvSpPr>
        <p:spPr>
          <a:xfrm>
            <a:off x="601362" y="2231816"/>
            <a:ext cx="2981063" cy="338554"/>
          </a:xfrm>
          <a:prstGeom prst="rect">
            <a:avLst/>
          </a:prstGeom>
          <a:solidFill>
            <a:srgbClr val="FFFFFF"/>
          </a:solidFill>
        </p:spPr>
        <p:txBody>
          <a:bodyPr wrap="square" rtlCol="0">
            <a:spAutoFit/>
          </a:bodyPr>
          <a:lstStyle/>
          <a:p>
            <a:pPr algn="ctr"/>
            <a:r>
              <a:rPr lang="en-US" sz="1600" dirty="0">
                <a:latin typeface="Calibri" panose="020F0502020204030204" pitchFamily="34" charset="0"/>
                <a:cs typeface="Calibri" panose="020F0502020204030204" pitchFamily="34" charset="0"/>
              </a:rPr>
              <a:t>Zonal wind ERS-2</a:t>
            </a:r>
            <a:endParaRPr lang="en-NL" sz="1600"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4BFEE3B7-49A9-6A0E-E0E5-59A723E1C851}"/>
              </a:ext>
            </a:extLst>
          </p:cNvPr>
          <p:cNvSpPr txBox="1"/>
          <p:nvPr/>
        </p:nvSpPr>
        <p:spPr>
          <a:xfrm>
            <a:off x="4315738" y="2231816"/>
            <a:ext cx="2981063" cy="338554"/>
          </a:xfrm>
          <a:prstGeom prst="rect">
            <a:avLst/>
          </a:prstGeom>
          <a:solidFill>
            <a:srgbClr val="FFFFFF"/>
          </a:solidFill>
        </p:spPr>
        <p:txBody>
          <a:bodyPr wrap="square" rtlCol="0">
            <a:spAutoFit/>
          </a:bodyPr>
          <a:lstStyle/>
          <a:p>
            <a:pPr algn="ctr"/>
            <a:r>
              <a:rPr lang="en-US" sz="1600" dirty="0">
                <a:latin typeface="Calibri" panose="020F0502020204030204" pitchFamily="34" charset="0"/>
                <a:cs typeface="Calibri" panose="020F0502020204030204" pitchFamily="34" charset="0"/>
              </a:rPr>
              <a:t>Zonal wind </a:t>
            </a:r>
            <a:r>
              <a:rPr lang="en-US" sz="1600" dirty="0" err="1">
                <a:latin typeface="Calibri" panose="020F0502020204030204" pitchFamily="34" charset="0"/>
                <a:cs typeface="Calibri" panose="020F0502020204030204" pitchFamily="34" charset="0"/>
              </a:rPr>
              <a:t>QuikSCAT</a:t>
            </a:r>
            <a:endParaRPr lang="en-NL" sz="1600" dirty="0">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00240B74-F9C9-37C9-7DC5-CF7D1E3FA97D}"/>
              </a:ext>
            </a:extLst>
          </p:cNvPr>
          <p:cNvSpPr txBox="1"/>
          <p:nvPr/>
        </p:nvSpPr>
        <p:spPr>
          <a:xfrm>
            <a:off x="8128814" y="2236296"/>
            <a:ext cx="2981063" cy="338554"/>
          </a:xfrm>
          <a:prstGeom prst="rect">
            <a:avLst/>
          </a:prstGeom>
          <a:solidFill>
            <a:srgbClr val="FFFFFF"/>
          </a:solidFill>
        </p:spPr>
        <p:txBody>
          <a:bodyPr wrap="square" rtlCol="0">
            <a:spAutoFit/>
          </a:bodyPr>
          <a:lstStyle/>
          <a:p>
            <a:pPr algn="ctr"/>
            <a:r>
              <a:rPr lang="en-US" sz="1600" dirty="0">
                <a:latin typeface="Calibri" panose="020F0502020204030204" pitchFamily="34" charset="0"/>
                <a:cs typeface="Calibri" panose="020F0502020204030204" pitchFamily="34" charset="0"/>
              </a:rPr>
              <a:t>Zonal wind </a:t>
            </a:r>
            <a:r>
              <a:rPr lang="en-US" sz="1600" dirty="0" err="1">
                <a:latin typeface="Calibri" panose="020F0502020204030204" pitchFamily="34" charset="0"/>
                <a:cs typeface="Calibri" panose="020F0502020204030204" pitchFamily="34" charset="0"/>
              </a:rPr>
              <a:t>Metop</a:t>
            </a:r>
            <a:r>
              <a:rPr lang="en-US" sz="1600" dirty="0">
                <a:latin typeface="Calibri" panose="020F0502020204030204" pitchFamily="34" charset="0"/>
                <a:cs typeface="Calibri" panose="020F0502020204030204" pitchFamily="34" charset="0"/>
              </a:rPr>
              <a:t>-A</a:t>
            </a:r>
            <a:endParaRPr lang="en-NL"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3815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9B910B-10DF-4BDB-8B0B-F9F36A7A2256}"/>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Bias comparison between </a:t>
            </a:r>
            <a:r>
              <a:rPr lang="en-US" dirty="0" err="1">
                <a:latin typeface="Calibri" panose="020F0502020204030204" pitchFamily="34" charset="0"/>
                <a:cs typeface="Calibri" panose="020F0502020204030204" pitchFamily="34" charset="0"/>
              </a:rPr>
              <a:t>QuikSCAT</a:t>
            </a:r>
            <a:r>
              <a:rPr lang="en-US" dirty="0">
                <a:latin typeface="Calibri" panose="020F0502020204030204" pitchFamily="34" charset="0"/>
                <a:cs typeface="Calibri" panose="020F0502020204030204" pitchFamily="34" charset="0"/>
              </a:rPr>
              <a:t> and </a:t>
            </a:r>
            <a:r>
              <a:rPr lang="en-US" dirty="0" err="1">
                <a:latin typeface="Calibri" panose="020F0502020204030204" pitchFamily="34" charset="0"/>
                <a:cs typeface="Calibri" panose="020F0502020204030204" pitchFamily="34" charset="0"/>
              </a:rPr>
              <a:t>Metop</a:t>
            </a:r>
            <a:r>
              <a:rPr lang="en-US" dirty="0">
                <a:latin typeface="Calibri" panose="020F0502020204030204" pitchFamily="34" charset="0"/>
                <a:cs typeface="Calibri" panose="020F0502020204030204" pitchFamily="34" charset="0"/>
              </a:rPr>
              <a:t>-A</a:t>
            </a:r>
            <a:endParaRPr lang="en-NL" dirty="0">
              <a:latin typeface="Calibri" panose="020F0502020204030204" pitchFamily="34" charset="0"/>
              <a:cs typeface="Calibri" panose="020F0502020204030204" pitchFamily="34" charset="0"/>
            </a:endParaRPr>
          </a:p>
        </p:txBody>
      </p:sp>
      <p:pic>
        <p:nvPicPr>
          <p:cNvPr id="2" name="Picture 1" descr="A map of the world&#10;&#10;Description automatically generated">
            <a:extLst>
              <a:ext uri="{FF2B5EF4-FFF2-40B4-BE49-F238E27FC236}">
                <a16:creationId xmlns:a16="http://schemas.microsoft.com/office/drawing/2014/main" id="{E9E94CF4-F0C2-FE5C-F554-2E1BF817C4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494" b="66249"/>
          <a:stretch/>
        </p:blipFill>
        <p:spPr>
          <a:xfrm>
            <a:off x="405904" y="2340427"/>
            <a:ext cx="7939973" cy="1803509"/>
          </a:xfrm>
          <a:prstGeom prst="rect">
            <a:avLst/>
          </a:prstGeom>
        </p:spPr>
      </p:pic>
      <p:pic>
        <p:nvPicPr>
          <p:cNvPr id="3" name="Picture 2" descr="A group of maps with different colors&#10;&#10;Description automatically generated with medium confidence">
            <a:extLst>
              <a:ext uri="{FF2B5EF4-FFF2-40B4-BE49-F238E27FC236}">
                <a16:creationId xmlns:a16="http://schemas.microsoft.com/office/drawing/2014/main" id="{9C27EDA1-0989-2353-A6D1-2E1305BF0A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0" t="12389" r="67546" b="56304"/>
          <a:stretch/>
        </p:blipFill>
        <p:spPr>
          <a:xfrm>
            <a:off x="8153982" y="2076254"/>
            <a:ext cx="3951393" cy="1929688"/>
          </a:xfrm>
          <a:prstGeom prst="rect">
            <a:avLst/>
          </a:prstGeom>
        </p:spPr>
      </p:pic>
      <p:sp>
        <p:nvSpPr>
          <p:cNvPr id="5" name="Rectangle 4">
            <a:extLst>
              <a:ext uri="{FF2B5EF4-FFF2-40B4-BE49-F238E27FC236}">
                <a16:creationId xmlns:a16="http://schemas.microsoft.com/office/drawing/2014/main" id="{97119E18-E827-46E7-96DE-B6C3ADA269F0}"/>
              </a:ext>
            </a:extLst>
          </p:cNvPr>
          <p:cNvSpPr/>
          <p:nvPr/>
        </p:nvSpPr>
        <p:spPr>
          <a:xfrm>
            <a:off x="8398628" y="2150217"/>
            <a:ext cx="3151690" cy="1902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6" name="Picture 5">
            <a:extLst>
              <a:ext uri="{FF2B5EF4-FFF2-40B4-BE49-F238E27FC236}">
                <a16:creationId xmlns:a16="http://schemas.microsoft.com/office/drawing/2014/main" id="{1704CB94-DA0B-787E-0AC2-5B537AAFBB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91" b="69226"/>
          <a:stretch/>
        </p:blipFill>
        <p:spPr>
          <a:xfrm>
            <a:off x="405903" y="4233143"/>
            <a:ext cx="7939973" cy="1606717"/>
          </a:xfrm>
          <a:prstGeom prst="rect">
            <a:avLst/>
          </a:prstGeom>
        </p:spPr>
      </p:pic>
      <p:pic>
        <p:nvPicPr>
          <p:cNvPr id="8" name="Picture 7">
            <a:extLst>
              <a:ext uri="{FF2B5EF4-FFF2-40B4-BE49-F238E27FC236}">
                <a16:creationId xmlns:a16="http://schemas.microsoft.com/office/drawing/2014/main" id="{8E0E7626-2094-D484-3292-1BFAFF2CA0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3151" r="67000" b="56318"/>
          <a:stretch/>
        </p:blipFill>
        <p:spPr>
          <a:xfrm>
            <a:off x="8103114" y="4060655"/>
            <a:ext cx="4053127" cy="1874975"/>
          </a:xfrm>
          <a:prstGeom prst="rect">
            <a:avLst/>
          </a:prstGeom>
        </p:spPr>
      </p:pic>
      <p:sp>
        <p:nvSpPr>
          <p:cNvPr id="9" name="Rectangle 8">
            <a:extLst>
              <a:ext uri="{FF2B5EF4-FFF2-40B4-BE49-F238E27FC236}">
                <a16:creationId xmlns:a16="http://schemas.microsoft.com/office/drawing/2014/main" id="{982073BE-DC24-EDE9-B4F5-BF8F1856922B}"/>
              </a:ext>
            </a:extLst>
          </p:cNvPr>
          <p:cNvSpPr/>
          <p:nvPr/>
        </p:nvSpPr>
        <p:spPr>
          <a:xfrm>
            <a:off x="8355502" y="4099920"/>
            <a:ext cx="3194816" cy="1701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 name="TextBox 9">
            <a:extLst>
              <a:ext uri="{FF2B5EF4-FFF2-40B4-BE49-F238E27FC236}">
                <a16:creationId xmlns:a16="http://schemas.microsoft.com/office/drawing/2014/main" id="{49D70064-A019-D383-4424-7556572421F7}"/>
              </a:ext>
            </a:extLst>
          </p:cNvPr>
          <p:cNvSpPr txBox="1"/>
          <p:nvPr/>
        </p:nvSpPr>
        <p:spPr>
          <a:xfrm rot="16200000">
            <a:off x="-517264" y="2871821"/>
            <a:ext cx="1531958" cy="338554"/>
          </a:xfrm>
          <a:prstGeom prst="rect">
            <a:avLst/>
          </a:prstGeom>
          <a:solidFill>
            <a:srgbClr val="FFFFFF"/>
          </a:solidFill>
        </p:spPr>
        <p:txBody>
          <a:bodyPr wrap="square" rtlCol="0">
            <a:spAutoFit/>
          </a:bodyPr>
          <a:lstStyle/>
          <a:p>
            <a:pPr algn="ctr"/>
            <a:r>
              <a:rPr lang="en-US" sz="1600" dirty="0">
                <a:latin typeface="Calibri" panose="020F0502020204030204" pitchFamily="34" charset="0"/>
                <a:cs typeface="Calibri" panose="020F0502020204030204" pitchFamily="34" charset="0"/>
              </a:rPr>
              <a:t>Zonal wind bias</a:t>
            </a:r>
            <a:endParaRPr lang="en-NL" sz="16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C4B83FBE-4D08-1627-4277-33E6B171938B}"/>
              </a:ext>
            </a:extLst>
          </p:cNvPr>
          <p:cNvSpPr txBox="1"/>
          <p:nvPr/>
        </p:nvSpPr>
        <p:spPr>
          <a:xfrm rot="16200000">
            <a:off x="-756994" y="4760644"/>
            <a:ext cx="2011419" cy="338554"/>
          </a:xfrm>
          <a:prstGeom prst="rect">
            <a:avLst/>
          </a:prstGeom>
          <a:solidFill>
            <a:srgbClr val="FFFFFF"/>
          </a:solidFill>
        </p:spPr>
        <p:txBody>
          <a:bodyPr wrap="square" rtlCol="0">
            <a:spAutoFit/>
          </a:bodyPr>
          <a:lstStyle/>
          <a:p>
            <a:pPr algn="ctr"/>
            <a:r>
              <a:rPr lang="en-US" sz="1600" dirty="0">
                <a:latin typeface="Calibri" panose="020F0502020204030204" pitchFamily="34" charset="0"/>
                <a:cs typeface="Calibri" panose="020F0502020204030204" pitchFamily="34" charset="0"/>
              </a:rPr>
              <a:t>Meridional wind bias</a:t>
            </a:r>
            <a:endParaRPr lang="en-NL" sz="16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E96FED93-C07A-2BA5-39D5-D445B6AEE476}"/>
              </a:ext>
            </a:extLst>
          </p:cNvPr>
          <p:cNvSpPr txBox="1"/>
          <p:nvPr/>
        </p:nvSpPr>
        <p:spPr>
          <a:xfrm>
            <a:off x="744458" y="2016684"/>
            <a:ext cx="2981063" cy="338554"/>
          </a:xfrm>
          <a:prstGeom prst="rect">
            <a:avLst/>
          </a:prstGeom>
          <a:solidFill>
            <a:srgbClr val="FFFFFF"/>
          </a:solidFill>
        </p:spPr>
        <p:txBody>
          <a:bodyPr wrap="square" rtlCol="0">
            <a:spAutoFit/>
          </a:bodyPr>
          <a:lstStyle/>
          <a:p>
            <a:pPr algn="ctr"/>
            <a:r>
              <a:rPr lang="en-US" sz="1600" dirty="0" err="1">
                <a:latin typeface="Calibri" panose="020F0502020204030204" pitchFamily="34" charset="0"/>
                <a:cs typeface="Calibri" panose="020F0502020204030204" pitchFamily="34" charset="0"/>
              </a:rPr>
              <a:t>Metop</a:t>
            </a:r>
            <a:r>
              <a:rPr lang="en-US" sz="1600" dirty="0">
                <a:latin typeface="Calibri" panose="020F0502020204030204" pitchFamily="34" charset="0"/>
                <a:cs typeface="Calibri" panose="020F0502020204030204" pitchFamily="34" charset="0"/>
              </a:rPr>
              <a:t>-A ASCAT</a:t>
            </a:r>
            <a:endParaRPr lang="en-NL" sz="1600"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4A338528-E467-5726-3FCC-639C05F3ED1A}"/>
              </a:ext>
            </a:extLst>
          </p:cNvPr>
          <p:cNvSpPr txBox="1"/>
          <p:nvPr/>
        </p:nvSpPr>
        <p:spPr>
          <a:xfrm>
            <a:off x="4605468" y="2016684"/>
            <a:ext cx="2981063" cy="338554"/>
          </a:xfrm>
          <a:prstGeom prst="rect">
            <a:avLst/>
          </a:prstGeom>
          <a:solidFill>
            <a:srgbClr val="FFFFFF"/>
          </a:solidFill>
        </p:spPr>
        <p:txBody>
          <a:bodyPr wrap="square" rtlCol="0">
            <a:spAutoFit/>
          </a:bodyPr>
          <a:lstStyle/>
          <a:p>
            <a:pPr algn="ctr"/>
            <a:r>
              <a:rPr lang="en-US" sz="1600" dirty="0" err="1">
                <a:latin typeface="Calibri" panose="020F0502020204030204" pitchFamily="34" charset="0"/>
                <a:cs typeface="Calibri" panose="020F0502020204030204" pitchFamily="34" charset="0"/>
              </a:rPr>
              <a:t>QuikSCAT</a:t>
            </a:r>
            <a:r>
              <a:rPr lang="en-US" sz="1600" dirty="0">
                <a:latin typeface="Calibri" panose="020F0502020204030204" pitchFamily="34" charset="0"/>
                <a:cs typeface="Calibri" panose="020F0502020204030204" pitchFamily="34" charset="0"/>
              </a:rPr>
              <a:t> Seawinds</a:t>
            </a:r>
            <a:endParaRPr lang="en-NL" sz="16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6FD470D1-7428-BB3F-9819-87DFA754AE4A}"/>
              </a:ext>
            </a:extLst>
          </p:cNvPr>
          <p:cNvSpPr txBox="1"/>
          <p:nvPr/>
        </p:nvSpPr>
        <p:spPr>
          <a:xfrm>
            <a:off x="8466479" y="2001217"/>
            <a:ext cx="2981063" cy="338554"/>
          </a:xfrm>
          <a:prstGeom prst="rect">
            <a:avLst/>
          </a:prstGeom>
          <a:solidFill>
            <a:srgbClr val="FFFFFF"/>
          </a:solidFill>
        </p:spPr>
        <p:txBody>
          <a:bodyPr wrap="square" rtlCol="0">
            <a:spAutoFit/>
          </a:bodyPr>
          <a:lstStyle/>
          <a:p>
            <a:pPr algn="ctr"/>
            <a:r>
              <a:rPr lang="en-US" sz="1600" dirty="0" err="1">
                <a:latin typeface="Calibri" panose="020F0502020204030204" pitchFamily="34" charset="0"/>
                <a:cs typeface="Calibri" panose="020F0502020204030204" pitchFamily="34" charset="0"/>
              </a:rPr>
              <a:t>Metop</a:t>
            </a:r>
            <a:r>
              <a:rPr lang="en-US" sz="1600" dirty="0">
                <a:latin typeface="Calibri" panose="020F0502020204030204" pitchFamily="34" charset="0"/>
                <a:cs typeface="Calibri" panose="020F0502020204030204" pitchFamily="34" charset="0"/>
              </a:rPr>
              <a:t>-A - </a:t>
            </a:r>
            <a:r>
              <a:rPr lang="en-US" sz="1600" dirty="0" err="1">
                <a:latin typeface="Calibri" panose="020F0502020204030204" pitchFamily="34" charset="0"/>
                <a:cs typeface="Calibri" panose="020F0502020204030204" pitchFamily="34" charset="0"/>
              </a:rPr>
              <a:t>QuikSCAT</a:t>
            </a:r>
            <a:endParaRPr lang="en-NL" sz="16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75275CC-0FE9-3894-A52B-3814EE97D3DD}"/>
              </a:ext>
            </a:extLst>
          </p:cNvPr>
          <p:cNvSpPr txBox="1"/>
          <p:nvPr/>
        </p:nvSpPr>
        <p:spPr>
          <a:xfrm>
            <a:off x="744458" y="513806"/>
            <a:ext cx="2143664" cy="369332"/>
          </a:xfrm>
          <a:prstGeom prst="rect">
            <a:avLst/>
          </a:prstGeom>
          <a:noFill/>
        </p:spPr>
        <p:txBody>
          <a:bodyPr wrap="none" rtlCol="0">
            <a:spAutoFit/>
          </a:bodyPr>
          <a:lstStyle/>
          <a:p>
            <a:r>
              <a:rPr lang="en-US" dirty="0" err="1"/>
              <a:t>Zhixiong’s</a:t>
            </a:r>
            <a:r>
              <a:rPr lang="en-US" dirty="0"/>
              <a:t> slide !</a:t>
            </a:r>
          </a:p>
        </p:txBody>
      </p:sp>
    </p:spTree>
    <p:extLst>
      <p:ext uri="{BB962C8B-B14F-4D97-AF65-F5344CB8AC3E}">
        <p14:creationId xmlns:p14="http://schemas.microsoft.com/office/powerpoint/2010/main" val="243162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DEB4B7-286B-781F-D9AA-596B4730984F}"/>
              </a:ext>
            </a:extLst>
          </p:cNvPr>
          <p:cNvSpPr/>
          <p:nvPr/>
        </p:nvSpPr>
        <p:spPr>
          <a:xfrm>
            <a:off x="3627047" y="2706329"/>
            <a:ext cx="5568571" cy="505327"/>
          </a:xfrm>
          <a:prstGeom prst="rect">
            <a:avLst/>
          </a:prstGeom>
          <a:solidFill>
            <a:schemeClr val="accent2">
              <a:lumMod val="40000"/>
              <a:lumOff val="6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1" name="Rectangle 10">
            <a:extLst>
              <a:ext uri="{FF2B5EF4-FFF2-40B4-BE49-F238E27FC236}">
                <a16:creationId xmlns:a16="http://schemas.microsoft.com/office/drawing/2014/main" id="{2473A703-E4DE-83A0-6B2B-1EFFCF1E1E2D}"/>
              </a:ext>
            </a:extLst>
          </p:cNvPr>
          <p:cNvSpPr/>
          <p:nvPr/>
        </p:nvSpPr>
        <p:spPr>
          <a:xfrm>
            <a:off x="6096000" y="3211656"/>
            <a:ext cx="5568571" cy="763034"/>
          </a:xfrm>
          <a:prstGeom prst="rect">
            <a:avLst/>
          </a:prstGeom>
          <a:solidFill>
            <a:schemeClr val="tx2">
              <a:lumMod val="40000"/>
              <a:lumOff val="6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 name="Rectangle 9">
            <a:extLst>
              <a:ext uri="{FF2B5EF4-FFF2-40B4-BE49-F238E27FC236}">
                <a16:creationId xmlns:a16="http://schemas.microsoft.com/office/drawing/2014/main" id="{323682F5-7714-5829-CF1C-E687EC0BC72E}"/>
              </a:ext>
            </a:extLst>
          </p:cNvPr>
          <p:cNvSpPr/>
          <p:nvPr/>
        </p:nvSpPr>
        <p:spPr>
          <a:xfrm>
            <a:off x="1135625" y="2072148"/>
            <a:ext cx="3119285" cy="634181"/>
          </a:xfrm>
          <a:prstGeom prst="rect">
            <a:avLst/>
          </a:prstGeom>
          <a:solidFill>
            <a:schemeClr val="tx2">
              <a:lumMod val="40000"/>
              <a:lumOff val="6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Title 3">
            <a:extLst>
              <a:ext uri="{FF2B5EF4-FFF2-40B4-BE49-F238E27FC236}">
                <a16:creationId xmlns:a16="http://schemas.microsoft.com/office/drawing/2014/main" id="{D79B910B-10DF-4BDB-8B0B-F9F36A7A2256}"/>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Scatterometer time line</a:t>
            </a:r>
            <a:endParaRPr lang="en-NL" dirty="0">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2DAFFB1F-AC09-226D-9701-334A6F0CC91B}"/>
              </a:ext>
            </a:extLst>
          </p:cNvPr>
          <p:cNvSpPr/>
          <p:nvPr/>
        </p:nvSpPr>
        <p:spPr>
          <a:xfrm>
            <a:off x="9070258" y="3987236"/>
            <a:ext cx="2594312" cy="1078835"/>
          </a:xfrm>
          <a:prstGeom prst="rect">
            <a:avLst/>
          </a:prstGeom>
          <a:solidFill>
            <a:schemeClr val="accent2">
              <a:lumMod val="40000"/>
              <a:lumOff val="6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9" name="Picture 8" descr="A screenshot of a video game&#10;&#10;Description automatically generated">
            <a:extLst>
              <a:ext uri="{FF2B5EF4-FFF2-40B4-BE49-F238E27FC236}">
                <a16:creationId xmlns:a16="http://schemas.microsoft.com/office/drawing/2014/main" id="{AC7C9239-6EE8-C1E4-C62B-96C584D5EF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826" y="2197901"/>
            <a:ext cx="11214746" cy="3295873"/>
          </a:xfrm>
          <a:prstGeom prst="rect">
            <a:avLst/>
          </a:prstGeom>
        </p:spPr>
      </p:pic>
      <p:sp>
        <p:nvSpPr>
          <p:cNvPr id="15" name="TextBox 14">
            <a:extLst>
              <a:ext uri="{FF2B5EF4-FFF2-40B4-BE49-F238E27FC236}">
                <a16:creationId xmlns:a16="http://schemas.microsoft.com/office/drawing/2014/main" id="{C23679CC-6060-C77B-BDEC-4FFAE6319970}"/>
              </a:ext>
            </a:extLst>
          </p:cNvPr>
          <p:cNvSpPr txBox="1"/>
          <p:nvPr/>
        </p:nvSpPr>
        <p:spPr>
          <a:xfrm>
            <a:off x="1200586" y="3895022"/>
            <a:ext cx="1025013" cy="369332"/>
          </a:xfrm>
          <a:prstGeom prst="rect">
            <a:avLst/>
          </a:prstGeom>
          <a:solidFill>
            <a:schemeClr val="tx2">
              <a:lumMod val="40000"/>
              <a:lumOff val="60000"/>
            </a:schemeClr>
          </a:solidFill>
          <a:ln w="12700">
            <a:solidFill>
              <a:schemeClr val="tx2"/>
            </a:solidFill>
          </a:ln>
        </p:spPr>
        <p:txBody>
          <a:bodyPr wrap="square" rtlCol="0">
            <a:spAutoFit/>
          </a:bodyPr>
          <a:lstStyle/>
          <a:p>
            <a:r>
              <a:rPr lang="en-US" dirty="0">
                <a:latin typeface="Calibri" panose="020F0502020204030204" pitchFamily="34" charset="0"/>
                <a:cs typeface="Calibri" panose="020F0502020204030204" pitchFamily="34" charset="0"/>
              </a:rPr>
              <a:t>C-band</a:t>
            </a:r>
            <a:endParaRPr lang="en-NL"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176B7D00-A12A-231A-0646-A53F21BDFA83}"/>
              </a:ext>
            </a:extLst>
          </p:cNvPr>
          <p:cNvSpPr txBox="1"/>
          <p:nvPr/>
        </p:nvSpPr>
        <p:spPr>
          <a:xfrm>
            <a:off x="1200586" y="4341987"/>
            <a:ext cx="1025013" cy="369332"/>
          </a:xfrm>
          <a:prstGeom prst="rect">
            <a:avLst/>
          </a:prstGeom>
          <a:solidFill>
            <a:schemeClr val="accent2">
              <a:lumMod val="40000"/>
              <a:lumOff val="60000"/>
            </a:schemeClr>
          </a:solidFill>
          <a:ln w="12700">
            <a:solidFill>
              <a:schemeClr val="accent2"/>
            </a:solidFill>
          </a:ln>
        </p:spPr>
        <p:txBody>
          <a:bodyPr wrap="square" rtlCol="0">
            <a:spAutoFit/>
          </a:bodyPr>
          <a:lstStyle/>
          <a:p>
            <a:r>
              <a:rPr lang="en-US" dirty="0">
                <a:latin typeface="Calibri" panose="020F0502020204030204" pitchFamily="34" charset="0"/>
                <a:cs typeface="Calibri" panose="020F0502020204030204" pitchFamily="34" charset="0"/>
              </a:rPr>
              <a:t>Ku-band</a:t>
            </a:r>
            <a:endParaRPr lang="en-NL"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71CAA845-AB7A-478B-FE10-4EE5F83E2310}"/>
              </a:ext>
            </a:extLst>
          </p:cNvPr>
          <p:cNvSpPr txBox="1"/>
          <p:nvPr/>
        </p:nvSpPr>
        <p:spPr>
          <a:xfrm>
            <a:off x="6322423" y="514470"/>
            <a:ext cx="5869577" cy="1588127"/>
          </a:xfrm>
          <a:prstGeom prst="rect">
            <a:avLst/>
          </a:prstGeom>
          <a:noFill/>
        </p:spPr>
        <p:txBody>
          <a:bodyPr wrap="square">
            <a:spAutoFit/>
          </a:bodyPr>
          <a:lstStyle/>
          <a:p>
            <a:pPr marL="439737" lvl="2" indent="-285750" eaLnBrk="0" fontAlgn="base" hangingPunct="0">
              <a:spcBef>
                <a:spcPct val="20000"/>
              </a:spcBef>
              <a:spcAft>
                <a:spcPct val="0"/>
              </a:spcAft>
              <a:buClr>
                <a:schemeClr val="accent1"/>
              </a:buClr>
              <a:buSzPct val="70000"/>
              <a:buFont typeface="Wingdings 3" panose="05040102010807070707" pitchFamily="18" charset="2"/>
              <a:buChar char="w"/>
              <a:defRPr/>
            </a:pPr>
            <a:r>
              <a:rPr lang="en-US" kern="0" dirty="0">
                <a:solidFill>
                  <a:srgbClr val="154273"/>
                </a:solidFill>
                <a:latin typeface="Calibri" panose="020F0502020204030204" pitchFamily="34" charset="0"/>
                <a:cs typeface="Calibri" panose="020F0502020204030204" pitchFamily="34" charset="0"/>
              </a:rPr>
              <a:t>KNMI et al. provide intercalibrated products for all scatterometers at L2, L3 and L4</a:t>
            </a:r>
          </a:p>
          <a:p>
            <a:pPr marL="439737" lvl="2" indent="-285750" eaLnBrk="0" fontAlgn="base" hangingPunct="0">
              <a:spcBef>
                <a:spcPct val="20000"/>
              </a:spcBef>
              <a:spcAft>
                <a:spcPct val="0"/>
              </a:spcAft>
              <a:buClr>
                <a:schemeClr val="accent1"/>
              </a:buClr>
              <a:buSzPct val="70000"/>
              <a:buFont typeface="Wingdings 3" panose="05040102010807070707" pitchFamily="18" charset="2"/>
              <a:buChar char="w"/>
              <a:defRPr/>
            </a:pPr>
            <a:r>
              <a:rPr lang="en-US" kern="0" dirty="0">
                <a:solidFill>
                  <a:srgbClr val="154273"/>
                </a:solidFill>
                <a:latin typeface="Calibri" panose="020F0502020204030204" pitchFamily="34" charset="0"/>
                <a:cs typeface="Calibri" panose="020F0502020204030204" pitchFamily="34" charset="0"/>
              </a:rPr>
              <a:t>Provides a wind vector series since last century with unprecedented accuracy</a:t>
            </a:r>
          </a:p>
          <a:p>
            <a:pPr marL="439737" lvl="2" indent="-285750" eaLnBrk="0" fontAlgn="base" hangingPunct="0">
              <a:spcBef>
                <a:spcPct val="20000"/>
              </a:spcBef>
              <a:spcAft>
                <a:spcPct val="0"/>
              </a:spcAft>
              <a:buClr>
                <a:schemeClr val="accent1"/>
              </a:buClr>
              <a:buSzPct val="70000"/>
              <a:buFont typeface="Wingdings 3" panose="05040102010807070707" pitchFamily="18" charset="2"/>
              <a:buChar char="w"/>
              <a:defRPr/>
            </a:pPr>
            <a:r>
              <a:rPr lang="en-US" kern="0" dirty="0">
                <a:solidFill>
                  <a:srgbClr val="154273"/>
                </a:solidFill>
                <a:latin typeface="Calibri" panose="020F0502020204030204" pitchFamily="34" charset="0"/>
                <a:cs typeface="Calibri" panose="020F0502020204030204" pitchFamily="34" charset="0"/>
              </a:rPr>
              <a:t>Cone metrics intercalibration ERS and ASCAT</a:t>
            </a:r>
          </a:p>
        </p:txBody>
      </p:sp>
    </p:spTree>
    <p:extLst>
      <p:ext uri="{BB962C8B-B14F-4D97-AF65-F5344CB8AC3E}">
        <p14:creationId xmlns:p14="http://schemas.microsoft.com/office/powerpoint/2010/main" val="3229350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9B910B-10DF-4BDB-8B0B-F9F36A7A2256}"/>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Seasonal bias changes</a:t>
            </a:r>
            <a:endParaRPr lang="en-NL" dirty="0">
              <a:latin typeface="Calibri" panose="020F0502020204030204" pitchFamily="34" charset="0"/>
              <a:cs typeface="Calibri" panose="020F0502020204030204" pitchFamily="34" charset="0"/>
            </a:endParaRPr>
          </a:p>
        </p:txBody>
      </p:sp>
      <p:pic>
        <p:nvPicPr>
          <p:cNvPr id="7" name="Picture 6" descr="A globe with a temperature scale&#10;&#10;Description automatically generated">
            <a:extLst>
              <a:ext uri="{FF2B5EF4-FFF2-40B4-BE49-F238E27FC236}">
                <a16:creationId xmlns:a16="http://schemas.microsoft.com/office/drawing/2014/main" id="{9EBC1E4F-C309-D4DA-B66D-ACD525E75F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0910"/>
          <a:stretch/>
        </p:blipFill>
        <p:spPr>
          <a:xfrm>
            <a:off x="577516" y="4060656"/>
            <a:ext cx="2954956" cy="2802157"/>
          </a:xfrm>
          <a:prstGeom prst="rect">
            <a:avLst/>
          </a:prstGeom>
        </p:spPr>
      </p:pic>
      <p:pic>
        <p:nvPicPr>
          <p:cNvPr id="9" name="Picture 8" descr="A globe with a temperature scale&#10;&#10;Description automatically generated">
            <a:extLst>
              <a:ext uri="{FF2B5EF4-FFF2-40B4-BE49-F238E27FC236}">
                <a16:creationId xmlns:a16="http://schemas.microsoft.com/office/drawing/2014/main" id="{8A179F25-1C9B-BC32-B0D9-79529FD1EB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205" r="20481"/>
          <a:stretch/>
        </p:blipFill>
        <p:spPr>
          <a:xfrm>
            <a:off x="3705727" y="4060656"/>
            <a:ext cx="2290814" cy="2802158"/>
          </a:xfrm>
          <a:prstGeom prst="rect">
            <a:avLst/>
          </a:prstGeom>
        </p:spPr>
      </p:pic>
      <p:pic>
        <p:nvPicPr>
          <p:cNvPr id="11" name="Picture 10" descr="A globe with a temperature scale&#10;&#10;Description automatically generated">
            <a:extLst>
              <a:ext uri="{FF2B5EF4-FFF2-40B4-BE49-F238E27FC236}">
                <a16:creationId xmlns:a16="http://schemas.microsoft.com/office/drawing/2014/main" id="{A09C45FC-9611-1AA2-684E-549699E338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712" r="20895"/>
          <a:stretch/>
        </p:blipFill>
        <p:spPr>
          <a:xfrm>
            <a:off x="6205086" y="4060656"/>
            <a:ext cx="2290814" cy="2798550"/>
          </a:xfrm>
          <a:prstGeom prst="rect">
            <a:avLst/>
          </a:prstGeom>
        </p:spPr>
      </p:pic>
      <p:pic>
        <p:nvPicPr>
          <p:cNvPr id="13" name="Picture 12" descr="A globe with a temperature scale&#10;&#10;Description automatically generated">
            <a:extLst>
              <a:ext uri="{FF2B5EF4-FFF2-40B4-BE49-F238E27FC236}">
                <a16:creationId xmlns:a16="http://schemas.microsoft.com/office/drawing/2014/main" id="{CD1A39DF-85A9-F692-EB88-53F7B4DFF37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885"/>
          <a:stretch/>
        </p:blipFill>
        <p:spPr>
          <a:xfrm>
            <a:off x="8704445" y="4060656"/>
            <a:ext cx="3064049" cy="2798550"/>
          </a:xfrm>
          <a:prstGeom prst="rect">
            <a:avLst/>
          </a:prstGeom>
        </p:spPr>
      </p:pic>
      <p:pic>
        <p:nvPicPr>
          <p:cNvPr id="15" name="Picture 14" descr="A globe with a temperature scale&#10;&#10;Description automatically generated">
            <a:extLst>
              <a:ext uri="{FF2B5EF4-FFF2-40B4-BE49-F238E27FC236}">
                <a16:creationId xmlns:a16="http://schemas.microsoft.com/office/drawing/2014/main" id="{CEB1E8CB-A642-892A-C776-BAF32103C0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799" r="20808" b="8341"/>
          <a:stretch/>
        </p:blipFill>
        <p:spPr>
          <a:xfrm>
            <a:off x="1241658" y="1698859"/>
            <a:ext cx="2290814" cy="2565133"/>
          </a:xfrm>
          <a:prstGeom prst="rect">
            <a:avLst/>
          </a:prstGeom>
        </p:spPr>
      </p:pic>
      <p:pic>
        <p:nvPicPr>
          <p:cNvPr id="17" name="Picture 16" descr="A globe with a temperature scale&#10;&#10;Description automatically generated">
            <a:extLst>
              <a:ext uri="{FF2B5EF4-FFF2-40B4-BE49-F238E27FC236}">
                <a16:creationId xmlns:a16="http://schemas.microsoft.com/office/drawing/2014/main" id="{92F87BB3-2831-4027-53DF-18C63B883AF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7753" r="21012" b="7978"/>
          <a:stretch/>
        </p:blipFill>
        <p:spPr>
          <a:xfrm>
            <a:off x="3741016" y="1682068"/>
            <a:ext cx="2290815" cy="2581924"/>
          </a:xfrm>
          <a:prstGeom prst="rect">
            <a:avLst/>
          </a:prstGeom>
        </p:spPr>
      </p:pic>
      <p:pic>
        <p:nvPicPr>
          <p:cNvPr id="19" name="Picture 18" descr="A globe with a temperature scale&#10;&#10;Description automatically generated">
            <a:extLst>
              <a:ext uri="{FF2B5EF4-FFF2-40B4-BE49-F238E27FC236}">
                <a16:creationId xmlns:a16="http://schemas.microsoft.com/office/drawing/2014/main" id="{BBA27F38-1134-422D-274C-6BC27A123B0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968" t="7379" r="20797" b="7978"/>
          <a:stretch/>
        </p:blipFill>
        <p:spPr>
          <a:xfrm>
            <a:off x="6235021" y="1905912"/>
            <a:ext cx="2290814" cy="2374872"/>
          </a:xfrm>
          <a:prstGeom prst="rect">
            <a:avLst/>
          </a:prstGeom>
        </p:spPr>
      </p:pic>
      <p:pic>
        <p:nvPicPr>
          <p:cNvPr id="21" name="Picture 20" descr="A globe with a temperature scale&#10;&#10;Description automatically generated">
            <a:extLst>
              <a:ext uri="{FF2B5EF4-FFF2-40B4-BE49-F238E27FC236}">
                <a16:creationId xmlns:a16="http://schemas.microsoft.com/office/drawing/2014/main" id="{61D864C6-71DE-8732-AD51-93FCBF64DEC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7153" t="7379" b="7978"/>
          <a:stretch/>
        </p:blipFill>
        <p:spPr>
          <a:xfrm>
            <a:off x="8669155" y="1889120"/>
            <a:ext cx="3099339" cy="2374872"/>
          </a:xfrm>
          <a:prstGeom prst="rect">
            <a:avLst/>
          </a:prstGeom>
        </p:spPr>
      </p:pic>
      <p:sp>
        <p:nvSpPr>
          <p:cNvPr id="22" name="TextBox 21">
            <a:extLst>
              <a:ext uri="{FF2B5EF4-FFF2-40B4-BE49-F238E27FC236}">
                <a16:creationId xmlns:a16="http://schemas.microsoft.com/office/drawing/2014/main" id="{40C8C744-0FDC-BF5E-70F1-2F035BCFA464}"/>
              </a:ext>
            </a:extLst>
          </p:cNvPr>
          <p:cNvSpPr txBox="1"/>
          <p:nvPr/>
        </p:nvSpPr>
        <p:spPr>
          <a:xfrm rot="16200000">
            <a:off x="-25669" y="2907279"/>
            <a:ext cx="1531958" cy="338554"/>
          </a:xfrm>
          <a:prstGeom prst="rect">
            <a:avLst/>
          </a:prstGeom>
          <a:solidFill>
            <a:srgbClr val="FFFFFF"/>
          </a:solidFill>
        </p:spPr>
        <p:txBody>
          <a:bodyPr wrap="square" rtlCol="0">
            <a:spAutoFit/>
          </a:bodyPr>
          <a:lstStyle/>
          <a:p>
            <a:pPr algn="ctr"/>
            <a:r>
              <a:rPr lang="en-US" sz="1600" dirty="0">
                <a:latin typeface="Calibri" panose="020F0502020204030204" pitchFamily="34" charset="0"/>
                <a:cs typeface="Calibri" panose="020F0502020204030204" pitchFamily="34" charset="0"/>
              </a:rPr>
              <a:t>Zonal wind bias</a:t>
            </a:r>
            <a:endParaRPr lang="en-NL" sz="1600" dirty="0">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5EA844F2-5AB5-302C-BE6A-A14EC4AB5668}"/>
              </a:ext>
            </a:extLst>
          </p:cNvPr>
          <p:cNvSpPr txBox="1"/>
          <p:nvPr/>
        </p:nvSpPr>
        <p:spPr>
          <a:xfrm rot="16200000">
            <a:off x="-258915" y="5290654"/>
            <a:ext cx="2011419" cy="338554"/>
          </a:xfrm>
          <a:prstGeom prst="rect">
            <a:avLst/>
          </a:prstGeom>
          <a:solidFill>
            <a:srgbClr val="FFFFFF"/>
          </a:solidFill>
        </p:spPr>
        <p:txBody>
          <a:bodyPr wrap="square" rtlCol="0">
            <a:spAutoFit/>
          </a:bodyPr>
          <a:lstStyle/>
          <a:p>
            <a:pPr algn="ctr"/>
            <a:r>
              <a:rPr lang="en-US" sz="1600" dirty="0">
                <a:latin typeface="Calibri" panose="020F0502020204030204" pitchFamily="34" charset="0"/>
                <a:cs typeface="Calibri" panose="020F0502020204030204" pitchFamily="34" charset="0"/>
              </a:rPr>
              <a:t>Meridional wind bias</a:t>
            </a:r>
            <a:endParaRPr lang="en-NL" sz="1600" dirty="0">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A98497FD-C2A5-E90F-80DA-4E1B004910FD}"/>
              </a:ext>
            </a:extLst>
          </p:cNvPr>
          <p:cNvSpPr txBox="1"/>
          <p:nvPr/>
        </p:nvSpPr>
        <p:spPr>
          <a:xfrm>
            <a:off x="1596882" y="1649374"/>
            <a:ext cx="1650945" cy="338554"/>
          </a:xfrm>
          <a:prstGeom prst="rect">
            <a:avLst/>
          </a:prstGeom>
          <a:solidFill>
            <a:srgbClr val="FFFFFF"/>
          </a:solidFill>
        </p:spPr>
        <p:txBody>
          <a:bodyPr wrap="square" rtlCol="0">
            <a:spAutoFit/>
          </a:bodyPr>
          <a:lstStyle/>
          <a:p>
            <a:pPr algn="ctr"/>
            <a:r>
              <a:rPr lang="en-US" sz="1600" dirty="0">
                <a:latin typeface="Calibri" panose="020F0502020204030204" pitchFamily="34" charset="0"/>
                <a:cs typeface="Calibri" panose="020F0502020204030204" pitchFamily="34" charset="0"/>
              </a:rPr>
              <a:t>January 2022</a:t>
            </a:r>
            <a:endParaRPr lang="en-NL" sz="1600" dirty="0">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9ECB37F3-0089-82FE-06E4-DFDFED45BF6B}"/>
              </a:ext>
            </a:extLst>
          </p:cNvPr>
          <p:cNvSpPr txBox="1"/>
          <p:nvPr/>
        </p:nvSpPr>
        <p:spPr>
          <a:xfrm>
            <a:off x="4095321" y="1665280"/>
            <a:ext cx="1650945" cy="338554"/>
          </a:xfrm>
          <a:prstGeom prst="rect">
            <a:avLst/>
          </a:prstGeom>
          <a:solidFill>
            <a:srgbClr val="FFFFFF"/>
          </a:solidFill>
        </p:spPr>
        <p:txBody>
          <a:bodyPr wrap="square" rtlCol="0">
            <a:spAutoFit/>
          </a:bodyPr>
          <a:lstStyle/>
          <a:p>
            <a:pPr algn="ctr"/>
            <a:r>
              <a:rPr lang="en-US" sz="1600" dirty="0">
                <a:latin typeface="Calibri" panose="020F0502020204030204" pitchFamily="34" charset="0"/>
                <a:cs typeface="Calibri" panose="020F0502020204030204" pitchFamily="34" charset="0"/>
              </a:rPr>
              <a:t>April 2022</a:t>
            </a:r>
            <a:endParaRPr lang="en-NL" sz="1600" dirty="0">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3AE5B954-A951-9DBC-AB9D-E60AA6636AF8}"/>
              </a:ext>
            </a:extLst>
          </p:cNvPr>
          <p:cNvSpPr txBox="1"/>
          <p:nvPr/>
        </p:nvSpPr>
        <p:spPr>
          <a:xfrm>
            <a:off x="6593760" y="1665280"/>
            <a:ext cx="1650945" cy="338554"/>
          </a:xfrm>
          <a:prstGeom prst="rect">
            <a:avLst/>
          </a:prstGeom>
          <a:solidFill>
            <a:srgbClr val="FFFFFF"/>
          </a:solidFill>
        </p:spPr>
        <p:txBody>
          <a:bodyPr wrap="square" rtlCol="0">
            <a:spAutoFit/>
          </a:bodyPr>
          <a:lstStyle/>
          <a:p>
            <a:pPr algn="ctr"/>
            <a:r>
              <a:rPr lang="en-US" sz="1600" dirty="0">
                <a:latin typeface="Calibri" panose="020F0502020204030204" pitchFamily="34" charset="0"/>
                <a:cs typeface="Calibri" panose="020F0502020204030204" pitchFamily="34" charset="0"/>
              </a:rPr>
              <a:t>July 2022</a:t>
            </a:r>
            <a:endParaRPr lang="en-NL" sz="1600" dirty="0">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47137BBA-8E73-BA61-1E38-9FEA9E1D0165}"/>
              </a:ext>
            </a:extLst>
          </p:cNvPr>
          <p:cNvSpPr txBox="1"/>
          <p:nvPr/>
        </p:nvSpPr>
        <p:spPr>
          <a:xfrm>
            <a:off x="9094184" y="1639024"/>
            <a:ext cx="1650945" cy="338554"/>
          </a:xfrm>
          <a:prstGeom prst="rect">
            <a:avLst/>
          </a:prstGeom>
          <a:solidFill>
            <a:srgbClr val="FFFFFF"/>
          </a:solidFill>
        </p:spPr>
        <p:txBody>
          <a:bodyPr wrap="square" rtlCol="0">
            <a:spAutoFit/>
          </a:bodyPr>
          <a:lstStyle/>
          <a:p>
            <a:pPr algn="ctr"/>
            <a:r>
              <a:rPr lang="en-US" sz="1600" dirty="0">
                <a:latin typeface="Calibri" panose="020F0502020204030204" pitchFamily="34" charset="0"/>
                <a:cs typeface="Calibri" panose="020F0502020204030204" pitchFamily="34" charset="0"/>
              </a:rPr>
              <a:t>October 2022</a:t>
            </a:r>
            <a:endParaRPr lang="en-NL" sz="1600" dirty="0">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FB2B50B3-713F-BF07-18DA-714EFA08B596}"/>
              </a:ext>
            </a:extLst>
          </p:cNvPr>
          <p:cNvSpPr txBox="1"/>
          <p:nvPr/>
        </p:nvSpPr>
        <p:spPr>
          <a:xfrm>
            <a:off x="9094184" y="493393"/>
            <a:ext cx="1993517" cy="584775"/>
          </a:xfrm>
          <a:prstGeom prst="rect">
            <a:avLst/>
          </a:prstGeom>
          <a:noFill/>
          <a:ln w="12700">
            <a:solidFill>
              <a:schemeClr val="accent1"/>
            </a:solidFill>
          </a:ln>
        </p:spPr>
        <p:txBody>
          <a:bodyPr wrap="square" rtlCol="0">
            <a:spAutoFit/>
          </a:bodyPr>
          <a:lstStyle/>
          <a:p>
            <a:pPr algn="r"/>
            <a:r>
              <a:rPr lang="en-US" sz="1600" dirty="0">
                <a:latin typeface="Calibri" panose="020F0502020204030204" pitchFamily="34" charset="0"/>
                <a:cs typeface="Calibri" panose="020F0502020204030204" pitchFamily="34" charset="0"/>
              </a:rPr>
              <a:t>SC: </a:t>
            </a:r>
            <a:r>
              <a:rPr lang="en-US" sz="1600" dirty="0" err="1">
                <a:latin typeface="Calibri" panose="020F0502020204030204" pitchFamily="34" charset="0"/>
                <a:cs typeface="Calibri" panose="020F0502020204030204" pitchFamily="34" charset="0"/>
              </a:rPr>
              <a:t>Metop</a:t>
            </a:r>
            <a:r>
              <a:rPr lang="en-US" sz="1600" dirty="0">
                <a:latin typeface="Calibri" panose="020F0502020204030204" pitchFamily="34" charset="0"/>
                <a:cs typeface="Calibri" panose="020F0502020204030204" pitchFamily="34" charset="0"/>
              </a:rPr>
              <a:t>-B/C ASCAT</a:t>
            </a:r>
          </a:p>
          <a:p>
            <a:pPr algn="r"/>
            <a:r>
              <a:rPr lang="en-US" sz="1600" dirty="0">
                <a:latin typeface="Calibri" panose="020F0502020204030204" pitchFamily="34" charset="0"/>
                <a:cs typeface="Calibri" panose="020F0502020204030204" pitchFamily="34" charset="0"/>
              </a:rPr>
              <a:t>ECMWF ERA5</a:t>
            </a:r>
            <a:endParaRPr lang="en-NL"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6539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95913-3063-4A22-AB39-24097634349C}"/>
              </a:ext>
            </a:extLst>
          </p:cNvPr>
          <p:cNvSpPr>
            <a:spLocks noGrp="1"/>
          </p:cNvSpPr>
          <p:nvPr>
            <p:ph type="title"/>
          </p:nvPr>
        </p:nvSpPr>
        <p:spPr>
          <a:xfrm>
            <a:off x="1019362" y="689410"/>
            <a:ext cx="10183234" cy="948047"/>
          </a:xfrm>
        </p:spPr>
        <p:txBody>
          <a:bodyPr anchor="t">
            <a:normAutofit/>
          </a:bodyPr>
          <a:lstStyle/>
          <a:p>
            <a:r>
              <a:rPr lang="en-US" dirty="0" err="1">
                <a:latin typeface="Calibri" panose="020F0502020204030204" pitchFamily="34" charset="0"/>
                <a:cs typeface="Calibri" panose="020F0502020204030204" pitchFamily="34" charset="0"/>
              </a:rPr>
              <a:t>Scatterometer</a:t>
            </a:r>
            <a:r>
              <a:rPr lang="en-US" dirty="0">
                <a:latin typeface="Calibri" panose="020F0502020204030204" pitchFamily="34" charset="0"/>
                <a:cs typeface="Calibri" panose="020F0502020204030204" pitchFamily="34" charset="0"/>
              </a:rPr>
              <a:t> wind observations</a:t>
            </a:r>
            <a:endParaRPr lang="en-NL" dirty="0">
              <a:latin typeface="Calibri" panose="020F0502020204030204" pitchFamily="34" charset="0"/>
              <a:cs typeface="Calibri" panose="020F0502020204030204" pitchFamily="34" charset="0"/>
            </a:endParaRPr>
          </a:p>
        </p:txBody>
      </p:sp>
      <p:pic>
        <p:nvPicPr>
          <p:cNvPr id="4" name="Picture 3" descr="A diagram of a satellite&#10;&#10;Description automatically generated">
            <a:extLst>
              <a:ext uri="{FF2B5EF4-FFF2-40B4-BE49-F238E27FC236}">
                <a16:creationId xmlns:a16="http://schemas.microsoft.com/office/drawing/2014/main" id="{86AB10DD-9100-6615-462F-E0CA78460C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2980" y="3903925"/>
            <a:ext cx="5942989" cy="1748252"/>
          </a:xfrm>
          <a:prstGeom prst="rect">
            <a:avLst/>
          </a:prstGeom>
        </p:spPr>
      </p:pic>
      <p:pic>
        <p:nvPicPr>
          <p:cNvPr id="6" name="Picture 5" descr="A diagram of a beam and a diagram of a beam&#10;&#10;Description automatically generated">
            <a:extLst>
              <a:ext uri="{FF2B5EF4-FFF2-40B4-BE49-F238E27FC236}">
                <a16:creationId xmlns:a16="http://schemas.microsoft.com/office/drawing/2014/main" id="{DA62AADB-4E81-AFEB-B5E4-C18148C2A1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427" y="3387513"/>
            <a:ext cx="4980069" cy="2781077"/>
          </a:xfrm>
          <a:prstGeom prst="rect">
            <a:avLst/>
          </a:prstGeom>
        </p:spPr>
      </p:pic>
      <p:sp>
        <p:nvSpPr>
          <p:cNvPr id="9" name="TextBox 8">
            <a:extLst>
              <a:ext uri="{FF2B5EF4-FFF2-40B4-BE49-F238E27FC236}">
                <a16:creationId xmlns:a16="http://schemas.microsoft.com/office/drawing/2014/main" id="{957B962B-8E20-E3CD-261D-17D795B23750}"/>
              </a:ext>
            </a:extLst>
          </p:cNvPr>
          <p:cNvSpPr txBox="1"/>
          <p:nvPr/>
        </p:nvSpPr>
        <p:spPr>
          <a:xfrm>
            <a:off x="901072" y="1656819"/>
            <a:ext cx="10103816" cy="1034129"/>
          </a:xfrm>
          <a:prstGeom prst="rect">
            <a:avLst/>
          </a:prstGeom>
          <a:noFill/>
        </p:spPr>
        <p:txBody>
          <a:bodyPr wrap="square" rtlCol="0">
            <a:spAutoFit/>
          </a:bodyPr>
          <a:lstStyle/>
          <a:p>
            <a:pPr marL="439737" marR="0" lvl="2" indent="-285750" algn="l" defTabSz="914400" rtl="0" eaLnBrk="0" fontAlgn="base" latinLnBrk="0" hangingPunct="0">
              <a:lnSpc>
                <a:spcPct val="100000"/>
              </a:lnSpc>
              <a:spcBef>
                <a:spcPct val="20000"/>
              </a:spcBef>
              <a:spcAft>
                <a:spcPct val="0"/>
              </a:spcAft>
              <a:buClr>
                <a:schemeClr val="accent1"/>
              </a:buClr>
              <a:buSzPct val="70000"/>
              <a:buFont typeface="Wingdings 3" panose="05040102010807070707" pitchFamily="18" charset="2"/>
              <a:buChar char="w"/>
              <a:tabLst/>
              <a:defRPr/>
            </a:pPr>
            <a:r>
              <a:rPr kumimoji="0" lang="en-US" b="0" i="0" u="none" strike="noStrike" kern="0" cap="none" spc="0" normalizeH="0" baseline="0" noProof="0" dirty="0">
                <a:ln>
                  <a:noFill/>
                </a:ln>
                <a:solidFill>
                  <a:srgbClr val="154273"/>
                </a:solidFill>
                <a:effectLst/>
                <a:uLnTx/>
                <a:uFillTx/>
                <a:latin typeface="Calibri" panose="020F0502020204030204" pitchFamily="34" charset="0"/>
                <a:cs typeface="Calibri" panose="020F0502020204030204" pitchFamily="34" charset="0"/>
              </a:rPr>
              <a:t>Active microwave instrument</a:t>
            </a:r>
          </a:p>
          <a:p>
            <a:pPr marL="439737" marR="0" lvl="2" indent="-285750" algn="l" defTabSz="914400" rtl="0" eaLnBrk="0" fontAlgn="base" latinLnBrk="0" hangingPunct="0">
              <a:lnSpc>
                <a:spcPct val="100000"/>
              </a:lnSpc>
              <a:spcBef>
                <a:spcPct val="20000"/>
              </a:spcBef>
              <a:spcAft>
                <a:spcPct val="0"/>
              </a:spcAft>
              <a:buClr>
                <a:schemeClr val="accent1"/>
              </a:buClr>
              <a:buSzPct val="70000"/>
              <a:buFont typeface="Wingdings 3" panose="05040102010807070707" pitchFamily="18" charset="2"/>
              <a:buChar char="w"/>
              <a:tabLst/>
              <a:defRPr/>
            </a:pPr>
            <a:r>
              <a:rPr kumimoji="0" lang="en-US" b="0" i="0" u="none" strike="noStrike" kern="0" cap="none" spc="0" normalizeH="0" baseline="0" noProof="0" dirty="0">
                <a:ln>
                  <a:noFill/>
                </a:ln>
                <a:solidFill>
                  <a:srgbClr val="154273"/>
                </a:solidFill>
                <a:effectLst/>
                <a:uLnTx/>
                <a:uFillTx/>
                <a:latin typeface="Calibri" panose="020F0502020204030204" pitchFamily="34" charset="0"/>
                <a:cs typeface="Calibri" panose="020F0502020204030204" pitchFamily="34" charset="0"/>
              </a:rPr>
              <a:t>Backscatter of the signal </a:t>
            </a:r>
            <a:r>
              <a:rPr lang="en-US" kern="0" dirty="0">
                <a:solidFill>
                  <a:srgbClr val="154273"/>
                </a:solidFill>
                <a:latin typeface="Calibri" panose="020F0502020204030204" pitchFamily="34" charset="0"/>
                <a:cs typeface="Calibri" panose="020F0502020204030204" pitchFamily="34" charset="0"/>
              </a:rPr>
              <a:t>increases with increased ocean surface roughness</a:t>
            </a:r>
          </a:p>
          <a:p>
            <a:pPr marL="439737" lvl="2" indent="-285750" eaLnBrk="0" fontAlgn="base" hangingPunct="0">
              <a:spcBef>
                <a:spcPct val="20000"/>
              </a:spcBef>
              <a:spcAft>
                <a:spcPct val="0"/>
              </a:spcAft>
              <a:buClr>
                <a:schemeClr val="accent1"/>
              </a:buClr>
              <a:buSzPct val="70000"/>
              <a:buFont typeface="Wingdings 3" panose="05040102010807070707" pitchFamily="18" charset="2"/>
              <a:buChar char="w"/>
              <a:defRPr/>
            </a:pPr>
            <a:r>
              <a:rPr lang="en-US" dirty="0">
                <a:solidFill>
                  <a:srgbClr val="154273"/>
                </a:solidFill>
                <a:latin typeface="Calibri" panose="020F0502020204030204" pitchFamily="34" charset="0"/>
                <a:cs typeface="Calibri" panose="020F0502020204030204" pitchFamily="34" charset="0"/>
              </a:rPr>
              <a:t>Wind speed and direction are derived from the backscatter using a geophysical model function</a:t>
            </a:r>
            <a:endParaRPr kumimoji="0" lang="en-US" b="0" i="0" u="none" strike="noStrike" kern="0" cap="none" spc="0" normalizeH="0" baseline="0" noProof="0" dirty="0">
              <a:ln>
                <a:noFill/>
              </a:ln>
              <a:solidFill>
                <a:srgbClr val="154273"/>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7352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9B910B-10DF-4BDB-8B0B-F9F36A7A2256}"/>
              </a:ext>
            </a:extLst>
          </p:cNvPr>
          <p:cNvSpPr>
            <a:spLocks noGrp="1"/>
          </p:cNvSpPr>
          <p:nvPr>
            <p:ph type="title"/>
          </p:nvPr>
        </p:nvSpPr>
        <p:spPr/>
        <p:txBody>
          <a:bodyPr/>
          <a:lstStyle/>
          <a:p>
            <a:r>
              <a:rPr lang="en-US" dirty="0" err="1">
                <a:latin typeface="Calibri" panose="020F0502020204030204" pitchFamily="34" charset="0"/>
                <a:cs typeface="Calibri" panose="020F0502020204030204" pitchFamily="34" charset="0"/>
              </a:rPr>
              <a:t>Scatterometer</a:t>
            </a:r>
            <a:r>
              <a:rPr lang="en-US" dirty="0">
                <a:latin typeface="Calibri" panose="020F0502020204030204" pitchFamily="34" charset="0"/>
                <a:cs typeface="Calibri" panose="020F0502020204030204" pitchFamily="34" charset="0"/>
              </a:rPr>
              <a:t> correction</a:t>
            </a:r>
            <a:endParaRPr lang="en-NL"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042B618D-FA41-47F8-8923-BAF768675941}"/>
              </a:ext>
            </a:extLst>
          </p:cNvPr>
          <p:cNvSpPr txBox="1"/>
          <p:nvPr/>
        </p:nvSpPr>
        <p:spPr>
          <a:xfrm>
            <a:off x="741801" y="6401710"/>
            <a:ext cx="10304151" cy="230832"/>
          </a:xfrm>
          <a:prstGeom prst="rect">
            <a:avLst/>
          </a:prstGeom>
          <a:noFill/>
        </p:spPr>
        <p:txBody>
          <a:bodyPr wrap="square" rtlCol="0">
            <a:spAutoFit/>
          </a:bodyPr>
          <a:lstStyle/>
          <a:p>
            <a:r>
              <a:rPr lang="en-US" sz="900" dirty="0">
                <a:solidFill>
                  <a:schemeClr val="bg1">
                    <a:lumMod val="50000"/>
                  </a:schemeClr>
                </a:solidFill>
                <a:latin typeface="Calibri" panose="020F0502020204030204" pitchFamily="34" charset="0"/>
                <a:cs typeface="Calibri" panose="020F0502020204030204" pitchFamily="34" charset="0"/>
              </a:rPr>
              <a:t>Trindade, A., M. Portabella, A. Stoffelen, W. Lin and A. Verhoef (2020), </a:t>
            </a:r>
            <a:r>
              <a:rPr lang="en-US" sz="900" i="1" dirty="0" err="1">
                <a:solidFill>
                  <a:schemeClr val="bg1">
                    <a:lumMod val="50000"/>
                  </a:schemeClr>
                </a:solidFill>
                <a:latin typeface="Calibri" panose="020F0502020204030204" pitchFamily="34" charset="0"/>
                <a:cs typeface="Calibri" panose="020F0502020204030204" pitchFamily="34" charset="0"/>
              </a:rPr>
              <a:t>ERAstar</a:t>
            </a:r>
            <a:r>
              <a:rPr lang="en-US" sz="900" i="1" dirty="0">
                <a:solidFill>
                  <a:schemeClr val="bg1">
                    <a:lumMod val="50000"/>
                  </a:schemeClr>
                </a:solidFill>
                <a:latin typeface="Calibri" panose="020F0502020204030204" pitchFamily="34" charset="0"/>
                <a:cs typeface="Calibri" panose="020F0502020204030204" pitchFamily="34" charset="0"/>
              </a:rPr>
              <a:t>: A High-Resolution Ocean Forcing Product</a:t>
            </a:r>
            <a:r>
              <a:rPr lang="en-US" sz="900" dirty="0">
                <a:solidFill>
                  <a:schemeClr val="bg1">
                    <a:lumMod val="50000"/>
                  </a:schemeClr>
                </a:solidFill>
                <a:latin typeface="Calibri" panose="020F0502020204030204" pitchFamily="34" charset="0"/>
                <a:cs typeface="Calibri" panose="020F0502020204030204" pitchFamily="34" charset="0"/>
              </a:rPr>
              <a:t>, IEEE Trans. </a:t>
            </a:r>
            <a:r>
              <a:rPr lang="nl-NL" sz="900" dirty="0" err="1">
                <a:solidFill>
                  <a:schemeClr val="bg1">
                    <a:lumMod val="50000"/>
                  </a:schemeClr>
                </a:solidFill>
                <a:latin typeface="Calibri" panose="020F0502020204030204" pitchFamily="34" charset="0"/>
                <a:cs typeface="Calibri" panose="020F0502020204030204" pitchFamily="34" charset="0"/>
              </a:rPr>
              <a:t>Geosci</a:t>
            </a:r>
            <a:r>
              <a:rPr lang="nl-NL" sz="900" dirty="0">
                <a:solidFill>
                  <a:schemeClr val="bg1">
                    <a:lumMod val="50000"/>
                  </a:schemeClr>
                </a:solidFill>
                <a:latin typeface="Calibri" panose="020F0502020204030204" pitchFamily="34" charset="0"/>
                <a:cs typeface="Calibri" panose="020F0502020204030204" pitchFamily="34" charset="0"/>
              </a:rPr>
              <a:t>. Remote Sens., 1-11, </a:t>
            </a:r>
            <a:r>
              <a:rPr lang="nl-NL" sz="900" dirty="0" err="1">
                <a:solidFill>
                  <a:schemeClr val="bg1">
                    <a:lumMod val="50000"/>
                  </a:schemeClr>
                </a:solidFill>
                <a:latin typeface="Calibri" panose="020F0502020204030204" pitchFamily="34" charset="0"/>
                <a:cs typeface="Calibri" panose="020F0502020204030204" pitchFamily="34" charset="0"/>
              </a:rPr>
              <a:t>doi</a:t>
            </a:r>
            <a:r>
              <a:rPr lang="nl-NL" sz="900" dirty="0">
                <a:solidFill>
                  <a:schemeClr val="bg1">
                    <a:lumMod val="50000"/>
                  </a:schemeClr>
                </a:solidFill>
                <a:latin typeface="Calibri" panose="020F0502020204030204" pitchFamily="34" charset="0"/>
                <a:cs typeface="Calibri" panose="020F0502020204030204" pitchFamily="34" charset="0"/>
              </a:rPr>
              <a:t>: </a:t>
            </a:r>
            <a:r>
              <a:rPr lang="nl-NL" sz="900" dirty="0">
                <a:solidFill>
                  <a:schemeClr val="bg1">
                    <a:lumMod val="50000"/>
                  </a:schemeClr>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10.1109/TGRS.2019.2946019</a:t>
            </a:r>
            <a:r>
              <a:rPr lang="nl-NL" sz="900" dirty="0">
                <a:solidFill>
                  <a:schemeClr val="bg1">
                    <a:lumMod val="50000"/>
                  </a:schemeClr>
                </a:solidFill>
                <a:latin typeface="Calibri" panose="020F0502020204030204" pitchFamily="34" charset="0"/>
                <a:cs typeface="Calibri" panose="020F0502020204030204" pitchFamily="34" charset="0"/>
              </a:rPr>
              <a:t>.</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CB8C304-0CE9-41F3-8AB7-38F02E80A2DD}"/>
                  </a:ext>
                </a:extLst>
              </p:cNvPr>
              <p:cNvSpPr txBox="1"/>
              <p:nvPr/>
            </p:nvSpPr>
            <p:spPr>
              <a:xfrm>
                <a:off x="551688" y="1665280"/>
                <a:ext cx="7946136" cy="13038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154273"/>
                          </a:solidFill>
                          <a:latin typeface="Cambria Math" panose="02040503050406030204" pitchFamily="18" charset="0"/>
                        </a:rPr>
                        <m:t>𝑆𝐶</m:t>
                      </m:r>
                      <m:d>
                        <m:dPr>
                          <m:ctrlPr>
                            <a:rPr lang="en-US" sz="2800" b="0" i="1" smtClean="0">
                              <a:solidFill>
                                <a:srgbClr val="154273"/>
                              </a:solidFill>
                              <a:latin typeface="Cambria Math" panose="02040503050406030204" pitchFamily="18" charset="0"/>
                            </a:rPr>
                          </m:ctrlPr>
                        </m:dPr>
                        <m:e>
                          <m:r>
                            <a:rPr lang="en-US" sz="2800" b="0" i="1" smtClean="0">
                              <a:solidFill>
                                <a:srgbClr val="154273"/>
                              </a:solidFill>
                              <a:latin typeface="Cambria Math" panose="02040503050406030204" pitchFamily="18" charset="0"/>
                            </a:rPr>
                            <m:t>𝑖</m:t>
                          </m:r>
                          <m:r>
                            <a:rPr lang="en-US" sz="2800" b="0" i="1" smtClean="0">
                              <a:solidFill>
                                <a:srgbClr val="154273"/>
                              </a:solidFill>
                              <a:latin typeface="Cambria Math" panose="02040503050406030204" pitchFamily="18" charset="0"/>
                            </a:rPr>
                            <m:t>,</m:t>
                          </m:r>
                          <m:r>
                            <a:rPr lang="en-US" sz="2800" b="0" i="1" smtClean="0">
                              <a:solidFill>
                                <a:srgbClr val="154273"/>
                              </a:solidFill>
                              <a:latin typeface="Cambria Math" panose="02040503050406030204" pitchFamily="18" charset="0"/>
                            </a:rPr>
                            <m:t>𝑗</m:t>
                          </m:r>
                          <m:r>
                            <a:rPr lang="en-US" sz="2800" b="0" i="1" smtClean="0">
                              <a:solidFill>
                                <a:srgbClr val="154273"/>
                              </a:solidFill>
                              <a:latin typeface="Cambria Math" panose="02040503050406030204" pitchFamily="18" charset="0"/>
                            </a:rPr>
                            <m:t>,</m:t>
                          </m:r>
                          <m:sSub>
                            <m:sSubPr>
                              <m:ctrlPr>
                                <a:rPr lang="en-US" sz="2800" b="0" i="1" smtClean="0">
                                  <a:solidFill>
                                    <a:srgbClr val="154273"/>
                                  </a:solidFill>
                                  <a:latin typeface="Cambria Math" panose="02040503050406030204" pitchFamily="18" charset="0"/>
                                </a:rPr>
                              </m:ctrlPr>
                            </m:sSubPr>
                            <m:e>
                              <m:r>
                                <a:rPr lang="en-US" sz="2800" b="0" i="1" smtClean="0">
                                  <a:solidFill>
                                    <a:srgbClr val="154273"/>
                                  </a:solidFill>
                                  <a:latin typeface="Cambria Math" panose="02040503050406030204" pitchFamily="18" charset="0"/>
                                </a:rPr>
                                <m:t>𝑡</m:t>
                              </m:r>
                            </m:e>
                            <m:sub>
                              <m:r>
                                <a:rPr lang="en-US" sz="2800" b="0" i="1" smtClean="0">
                                  <a:solidFill>
                                    <a:srgbClr val="154273"/>
                                  </a:solidFill>
                                  <a:latin typeface="Cambria Math" panose="02040503050406030204" pitchFamily="18" charset="0"/>
                                </a:rPr>
                                <m:t>𝑓</m:t>
                              </m:r>
                            </m:sub>
                          </m:sSub>
                        </m:e>
                      </m:d>
                      <m:r>
                        <a:rPr lang="en-US" sz="2800" b="0" i="1" smtClean="0">
                          <a:solidFill>
                            <a:srgbClr val="154273"/>
                          </a:solidFill>
                          <a:latin typeface="Cambria Math" panose="02040503050406030204" pitchFamily="18" charset="0"/>
                        </a:rPr>
                        <m:t>=</m:t>
                      </m:r>
                      <m:f>
                        <m:fPr>
                          <m:ctrlPr>
                            <a:rPr lang="en-US" sz="2800" b="0" i="1" smtClean="0">
                              <a:solidFill>
                                <a:srgbClr val="154273"/>
                              </a:solidFill>
                              <a:latin typeface="Cambria Math" panose="02040503050406030204" pitchFamily="18" charset="0"/>
                            </a:rPr>
                          </m:ctrlPr>
                        </m:fPr>
                        <m:num>
                          <m:r>
                            <a:rPr lang="en-US" sz="2800" b="0" i="1" smtClean="0">
                              <a:solidFill>
                                <a:srgbClr val="154273"/>
                              </a:solidFill>
                              <a:latin typeface="Cambria Math" panose="02040503050406030204" pitchFamily="18" charset="0"/>
                            </a:rPr>
                            <m:t>1</m:t>
                          </m:r>
                        </m:num>
                        <m:den>
                          <m:r>
                            <a:rPr lang="en-US" sz="2800" b="0" i="1" smtClean="0">
                              <a:solidFill>
                                <a:srgbClr val="154273"/>
                              </a:solidFill>
                              <a:latin typeface="Cambria Math" panose="02040503050406030204" pitchFamily="18" charset="0"/>
                            </a:rPr>
                            <m:t>𝑀</m:t>
                          </m:r>
                        </m:den>
                      </m:f>
                      <m:nary>
                        <m:naryPr>
                          <m:chr m:val="∑"/>
                          <m:ctrlPr>
                            <a:rPr lang="en-US" sz="2800" b="0" i="1" smtClean="0">
                              <a:solidFill>
                                <a:srgbClr val="154273"/>
                              </a:solidFill>
                              <a:latin typeface="Cambria Math" panose="02040503050406030204" pitchFamily="18" charset="0"/>
                            </a:rPr>
                          </m:ctrlPr>
                        </m:naryPr>
                        <m:sub>
                          <m:r>
                            <m:rPr>
                              <m:brk m:alnAt="23"/>
                            </m:rPr>
                            <a:rPr lang="en-US" sz="2800" b="0" i="1" smtClean="0">
                              <a:solidFill>
                                <a:srgbClr val="154273"/>
                              </a:solidFill>
                              <a:latin typeface="Cambria Math" panose="02040503050406030204" pitchFamily="18" charset="0"/>
                            </a:rPr>
                            <m:t>𝑡</m:t>
                          </m:r>
                          <m:r>
                            <a:rPr lang="en-US" sz="2800" b="0" i="1" smtClean="0">
                              <a:solidFill>
                                <a:srgbClr val="154273"/>
                              </a:solidFill>
                              <a:latin typeface="Cambria Math" panose="02040503050406030204" pitchFamily="18" charset="0"/>
                            </a:rPr>
                            <m:t>=1</m:t>
                          </m:r>
                        </m:sub>
                        <m:sup>
                          <m:r>
                            <a:rPr lang="en-US" sz="2800" b="0" i="1" smtClean="0">
                              <a:solidFill>
                                <a:srgbClr val="154273"/>
                              </a:solidFill>
                              <a:latin typeface="Cambria Math" panose="02040503050406030204" pitchFamily="18" charset="0"/>
                            </a:rPr>
                            <m:t>𝑀</m:t>
                          </m:r>
                        </m:sup>
                        <m:e>
                          <m:sSubSup>
                            <m:sSubSupPr>
                              <m:ctrlPr>
                                <a:rPr lang="en-US" sz="2800" b="0" i="1" smtClean="0">
                                  <a:solidFill>
                                    <a:srgbClr val="154273"/>
                                  </a:solidFill>
                                  <a:latin typeface="Cambria Math" panose="02040503050406030204" pitchFamily="18" charset="0"/>
                                </a:rPr>
                              </m:ctrlPr>
                            </m:sSubSupPr>
                            <m:e>
                              <m:r>
                                <a:rPr lang="en-US" sz="2800" b="0" i="1" smtClean="0">
                                  <a:solidFill>
                                    <a:srgbClr val="154273"/>
                                  </a:solidFill>
                                  <a:latin typeface="Cambria Math" panose="02040503050406030204" pitchFamily="18" charset="0"/>
                                </a:rPr>
                                <m:t>𝑢</m:t>
                              </m:r>
                            </m:e>
                            <m:sub>
                              <m:r>
                                <a:rPr lang="en-US" sz="2800" b="0" i="1" smtClean="0">
                                  <a:solidFill>
                                    <a:srgbClr val="154273"/>
                                  </a:solidFill>
                                  <a:latin typeface="Cambria Math" panose="02040503050406030204" pitchFamily="18" charset="0"/>
                                </a:rPr>
                                <m:t>10</m:t>
                              </m:r>
                              <m:r>
                                <a:rPr lang="en-US" sz="2800" b="0" i="1" smtClean="0">
                                  <a:solidFill>
                                    <a:srgbClr val="154273"/>
                                  </a:solidFill>
                                  <a:latin typeface="Cambria Math" panose="02040503050406030204" pitchFamily="18" charset="0"/>
                                </a:rPr>
                                <m:t>𝑠</m:t>
                              </m:r>
                            </m:sub>
                            <m:sup>
                              <m:r>
                                <a:rPr lang="en-US" sz="2800" b="0" i="1" smtClean="0">
                                  <a:solidFill>
                                    <a:srgbClr val="154273"/>
                                  </a:solidFill>
                                  <a:latin typeface="Cambria Math" panose="02040503050406030204" pitchFamily="18" charset="0"/>
                                </a:rPr>
                                <m:t>𝑠𝑐𝑎𝑡</m:t>
                              </m:r>
                            </m:sup>
                          </m:sSubSup>
                          <m:d>
                            <m:dPr>
                              <m:ctrlPr>
                                <a:rPr lang="en-US" sz="2800" b="0" i="1" smtClean="0">
                                  <a:solidFill>
                                    <a:srgbClr val="154273"/>
                                  </a:solidFill>
                                  <a:latin typeface="Cambria Math" panose="02040503050406030204" pitchFamily="18" charset="0"/>
                                </a:rPr>
                              </m:ctrlPr>
                            </m:dPr>
                            <m:e>
                              <m:r>
                                <a:rPr lang="en-US" sz="2800" b="0" i="1" smtClean="0">
                                  <a:solidFill>
                                    <a:srgbClr val="154273"/>
                                  </a:solidFill>
                                  <a:latin typeface="Cambria Math" panose="02040503050406030204" pitchFamily="18" charset="0"/>
                                </a:rPr>
                                <m:t>𝑖</m:t>
                              </m:r>
                              <m:r>
                                <a:rPr lang="en-US" sz="2800" b="0" i="1" smtClean="0">
                                  <a:solidFill>
                                    <a:srgbClr val="154273"/>
                                  </a:solidFill>
                                  <a:latin typeface="Cambria Math" panose="02040503050406030204" pitchFamily="18" charset="0"/>
                                </a:rPr>
                                <m:t>,</m:t>
                              </m:r>
                              <m:r>
                                <a:rPr lang="en-US" sz="2800" b="0" i="1" smtClean="0">
                                  <a:solidFill>
                                    <a:srgbClr val="154273"/>
                                  </a:solidFill>
                                  <a:latin typeface="Cambria Math" panose="02040503050406030204" pitchFamily="18" charset="0"/>
                                </a:rPr>
                                <m:t>𝑗</m:t>
                              </m:r>
                              <m:r>
                                <a:rPr lang="en-US" sz="2800" b="0" i="1" smtClean="0">
                                  <a:solidFill>
                                    <a:srgbClr val="154273"/>
                                  </a:solidFill>
                                  <a:latin typeface="Cambria Math" panose="02040503050406030204" pitchFamily="18" charset="0"/>
                                </a:rPr>
                                <m:t>,</m:t>
                              </m:r>
                              <m:r>
                                <a:rPr lang="en-US" sz="2800" b="0" i="1" smtClean="0">
                                  <a:solidFill>
                                    <a:srgbClr val="154273"/>
                                  </a:solidFill>
                                  <a:latin typeface="Cambria Math" panose="02040503050406030204" pitchFamily="18" charset="0"/>
                                </a:rPr>
                                <m:t>𝑡</m:t>
                              </m:r>
                            </m:e>
                          </m:d>
                          <m:r>
                            <a:rPr lang="en-US" sz="2800" b="0" i="1" smtClean="0">
                              <a:solidFill>
                                <a:srgbClr val="154273"/>
                              </a:solidFill>
                              <a:latin typeface="Cambria Math" panose="02040503050406030204" pitchFamily="18" charset="0"/>
                            </a:rPr>
                            <m:t>−</m:t>
                          </m:r>
                          <m:sSubSup>
                            <m:sSubSupPr>
                              <m:ctrlPr>
                                <a:rPr lang="en-US" sz="2800" i="1">
                                  <a:solidFill>
                                    <a:srgbClr val="154273"/>
                                  </a:solidFill>
                                  <a:latin typeface="Cambria Math" panose="02040503050406030204" pitchFamily="18" charset="0"/>
                                </a:rPr>
                              </m:ctrlPr>
                            </m:sSubSupPr>
                            <m:e>
                              <m:r>
                                <a:rPr lang="en-US" sz="2800" i="1">
                                  <a:solidFill>
                                    <a:srgbClr val="154273"/>
                                  </a:solidFill>
                                  <a:latin typeface="Cambria Math" panose="02040503050406030204" pitchFamily="18" charset="0"/>
                                </a:rPr>
                                <m:t>𝑢</m:t>
                              </m:r>
                            </m:e>
                            <m:sub>
                              <m:r>
                                <a:rPr lang="en-US" sz="2800" i="1">
                                  <a:solidFill>
                                    <a:srgbClr val="154273"/>
                                  </a:solidFill>
                                  <a:latin typeface="Cambria Math" panose="02040503050406030204" pitchFamily="18" charset="0"/>
                                </a:rPr>
                                <m:t>10</m:t>
                              </m:r>
                              <m:r>
                                <a:rPr lang="en-US" sz="2800" i="1">
                                  <a:solidFill>
                                    <a:srgbClr val="154273"/>
                                  </a:solidFill>
                                  <a:latin typeface="Cambria Math" panose="02040503050406030204" pitchFamily="18" charset="0"/>
                                </a:rPr>
                                <m:t>𝑠</m:t>
                              </m:r>
                            </m:sub>
                            <m:sup>
                              <m:r>
                                <a:rPr lang="en-US" sz="2800" b="0" i="1" smtClean="0">
                                  <a:solidFill>
                                    <a:srgbClr val="154273"/>
                                  </a:solidFill>
                                  <a:latin typeface="Cambria Math" panose="02040503050406030204" pitchFamily="18" charset="0"/>
                                </a:rPr>
                                <m:t>𝑁𝑊𝑃</m:t>
                              </m:r>
                            </m:sup>
                          </m:sSubSup>
                          <m:d>
                            <m:dPr>
                              <m:ctrlPr>
                                <a:rPr lang="en-US" sz="2800" i="1">
                                  <a:solidFill>
                                    <a:srgbClr val="154273"/>
                                  </a:solidFill>
                                  <a:latin typeface="Cambria Math" panose="02040503050406030204" pitchFamily="18" charset="0"/>
                                </a:rPr>
                              </m:ctrlPr>
                            </m:dPr>
                            <m:e>
                              <m:r>
                                <a:rPr lang="en-US" sz="2800" i="1">
                                  <a:solidFill>
                                    <a:srgbClr val="154273"/>
                                  </a:solidFill>
                                  <a:latin typeface="Cambria Math" panose="02040503050406030204" pitchFamily="18" charset="0"/>
                                </a:rPr>
                                <m:t>𝑖</m:t>
                              </m:r>
                              <m:r>
                                <a:rPr lang="en-US" sz="2800" i="1">
                                  <a:solidFill>
                                    <a:srgbClr val="154273"/>
                                  </a:solidFill>
                                  <a:latin typeface="Cambria Math" panose="02040503050406030204" pitchFamily="18" charset="0"/>
                                </a:rPr>
                                <m:t>,</m:t>
                              </m:r>
                              <m:r>
                                <a:rPr lang="en-US" sz="2800" i="1">
                                  <a:solidFill>
                                    <a:srgbClr val="154273"/>
                                  </a:solidFill>
                                  <a:latin typeface="Cambria Math" panose="02040503050406030204" pitchFamily="18" charset="0"/>
                                </a:rPr>
                                <m:t>𝑗</m:t>
                              </m:r>
                              <m:r>
                                <a:rPr lang="en-US" sz="2800" i="1">
                                  <a:solidFill>
                                    <a:srgbClr val="154273"/>
                                  </a:solidFill>
                                  <a:latin typeface="Cambria Math" panose="02040503050406030204" pitchFamily="18" charset="0"/>
                                </a:rPr>
                                <m:t>,</m:t>
                              </m:r>
                              <m:r>
                                <a:rPr lang="en-US" sz="2800" i="1">
                                  <a:solidFill>
                                    <a:srgbClr val="154273"/>
                                  </a:solidFill>
                                  <a:latin typeface="Cambria Math" panose="02040503050406030204" pitchFamily="18" charset="0"/>
                                </a:rPr>
                                <m:t>𝑡</m:t>
                              </m:r>
                            </m:e>
                          </m:d>
                        </m:e>
                      </m:nary>
                    </m:oMath>
                  </m:oMathPara>
                </a14:m>
                <a:endParaRPr lang="en-NL" sz="2800" dirty="0">
                  <a:solidFill>
                    <a:srgbClr val="154273"/>
                  </a:solidFill>
                </a:endParaRPr>
              </a:p>
            </p:txBody>
          </p:sp>
        </mc:Choice>
        <mc:Fallback xmlns="">
          <p:sp>
            <p:nvSpPr>
              <p:cNvPr id="19" name="TextBox 18">
                <a:extLst>
                  <a:ext uri="{FF2B5EF4-FFF2-40B4-BE49-F238E27FC236}">
                    <a16:creationId xmlns:a16="http://schemas.microsoft.com/office/drawing/2014/main" id="{6CB8C304-0CE9-41F3-8AB7-38F02E80A2DD}"/>
                  </a:ext>
                </a:extLst>
              </p:cNvPr>
              <p:cNvSpPr txBox="1">
                <a:spLocks noRot="1" noChangeAspect="1" noMove="1" noResize="1" noEditPoints="1" noAdjustHandles="1" noChangeArrowheads="1" noChangeShapeType="1" noTextEdit="1"/>
              </p:cNvSpPr>
              <p:nvPr/>
            </p:nvSpPr>
            <p:spPr>
              <a:xfrm>
                <a:off x="551688" y="1665280"/>
                <a:ext cx="7946136" cy="1303883"/>
              </a:xfrm>
              <a:prstGeom prst="rect">
                <a:avLst/>
              </a:prstGeom>
              <a:blipFill>
                <a:blip r:embed="rId3"/>
                <a:stretch>
                  <a:fillRect/>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4DD0AA0-E655-44B0-B192-3FB8D88B96CB}"/>
                  </a:ext>
                </a:extLst>
              </p:cNvPr>
              <p:cNvSpPr txBox="1"/>
              <p:nvPr/>
            </p:nvSpPr>
            <p:spPr>
              <a:xfrm>
                <a:off x="829278" y="3119080"/>
                <a:ext cx="8632624" cy="2403863"/>
              </a:xfrm>
              <a:prstGeom prst="rect">
                <a:avLst/>
              </a:prstGeom>
              <a:noFill/>
            </p:spPr>
            <p:txBody>
              <a:bodyPr wrap="square" rtlCol="0">
                <a:spAutoFit/>
              </a:bodyPr>
              <a:lstStyle/>
              <a:p>
                <a:pPr marL="153987" marR="0" lvl="2" algn="l" defTabSz="914400" rtl="0" eaLnBrk="0" fontAlgn="base" latinLnBrk="0" hangingPunct="0">
                  <a:lnSpc>
                    <a:spcPct val="100000"/>
                  </a:lnSpc>
                  <a:spcBef>
                    <a:spcPct val="20000"/>
                  </a:spcBef>
                  <a:spcAft>
                    <a:spcPct val="0"/>
                  </a:spcAft>
                  <a:buClrTx/>
                  <a:buSzTx/>
                  <a:tabLst/>
                  <a:defRPr/>
                </a:pPr>
                <a:r>
                  <a:rPr kumimoji="0" lang="en-US" b="0" i="1" u="none" strike="noStrike" kern="0" cap="none" spc="0" normalizeH="0" baseline="0" noProof="0" dirty="0">
                    <a:ln>
                      <a:noFill/>
                    </a:ln>
                    <a:solidFill>
                      <a:srgbClr val="154273"/>
                    </a:solidFill>
                    <a:effectLst/>
                    <a:uLnTx/>
                    <a:uFillTx/>
                    <a:latin typeface="Calibri" panose="020F0502020204030204" pitchFamily="34" charset="0"/>
                    <a:cs typeface="Calibri" panose="020F0502020204030204" pitchFamily="34" charset="0"/>
                  </a:rPr>
                  <a:t>SC</a:t>
                </a:r>
                <a:r>
                  <a:rPr kumimoji="0" lang="en-US" b="0" i="0" u="none" strike="noStrike" kern="0" cap="none" spc="0" normalizeH="0" baseline="0" noProof="0" dirty="0">
                    <a:ln>
                      <a:noFill/>
                    </a:ln>
                    <a:solidFill>
                      <a:srgbClr val="154273"/>
                    </a:solidFill>
                    <a:effectLst/>
                    <a:uLnTx/>
                    <a:uFillTx/>
                    <a:latin typeface="Calibri" panose="020F0502020204030204" pitchFamily="34" charset="0"/>
                    <a:cs typeface="Calibri" panose="020F0502020204030204" pitchFamily="34" charset="0"/>
                  </a:rPr>
                  <a:t>	</a:t>
                </a:r>
                <a:r>
                  <a:rPr kumimoji="0" lang="en-US" b="0" i="0" u="none" strike="noStrike" kern="0" cap="none" spc="0" normalizeH="0" baseline="0" noProof="0" dirty="0" err="1">
                    <a:ln>
                      <a:noFill/>
                    </a:ln>
                    <a:solidFill>
                      <a:srgbClr val="154273"/>
                    </a:solidFill>
                    <a:effectLst/>
                    <a:uLnTx/>
                    <a:uFillTx/>
                    <a:latin typeface="Calibri" panose="020F0502020204030204" pitchFamily="34" charset="0"/>
                    <a:cs typeface="Calibri" panose="020F0502020204030204" pitchFamily="34" charset="0"/>
                  </a:rPr>
                  <a:t>Scatterometer</a:t>
                </a:r>
                <a:r>
                  <a:rPr kumimoji="0" lang="en-US" b="0" i="0" u="none" strike="noStrike" kern="0" cap="none" spc="0" normalizeH="0" baseline="0" noProof="0" dirty="0">
                    <a:ln>
                      <a:noFill/>
                    </a:ln>
                    <a:solidFill>
                      <a:srgbClr val="154273"/>
                    </a:solidFill>
                    <a:effectLst/>
                    <a:uLnTx/>
                    <a:uFillTx/>
                    <a:latin typeface="Calibri" panose="020F0502020204030204" pitchFamily="34" charset="0"/>
                    <a:cs typeface="Calibri" panose="020F0502020204030204" pitchFamily="34" charset="0"/>
                  </a:rPr>
                  <a:t>-based correction</a:t>
                </a:r>
              </a:p>
              <a:p>
                <a:pPr marL="153987" marR="0" lvl="2" algn="l" defTabSz="914400" rtl="0" eaLnBrk="0" fontAlgn="base" latinLnBrk="0" hangingPunct="0">
                  <a:lnSpc>
                    <a:spcPct val="100000"/>
                  </a:lnSpc>
                  <a:spcBef>
                    <a:spcPct val="20000"/>
                  </a:spcBef>
                  <a:spcAft>
                    <a:spcPct val="0"/>
                  </a:spcAft>
                  <a:buClrTx/>
                  <a:buSzTx/>
                  <a:tabLst/>
                  <a:defRPr/>
                </a:pPr>
                <a:r>
                  <a:rPr kumimoji="0" lang="en-US" b="0" i="1" u="none" strike="noStrike" kern="0" cap="none" spc="0" normalizeH="0" baseline="0" noProof="0" dirty="0">
                    <a:ln>
                      <a:noFill/>
                    </a:ln>
                    <a:solidFill>
                      <a:srgbClr val="154273"/>
                    </a:solidFill>
                    <a:effectLst/>
                    <a:uLnTx/>
                    <a:uFillTx/>
                    <a:latin typeface="Calibri" panose="020F0502020204030204" pitchFamily="34" charset="0"/>
                    <a:cs typeface="Calibri" panose="020F0502020204030204" pitchFamily="34" charset="0"/>
                  </a:rPr>
                  <a:t>(</a:t>
                </a:r>
                <a:r>
                  <a:rPr lang="en-US" i="1" kern="0" dirty="0">
                    <a:solidFill>
                      <a:srgbClr val="154273"/>
                    </a:solidFill>
                    <a:latin typeface="Calibri" panose="020F0502020204030204" pitchFamily="34" charset="0"/>
                    <a:cs typeface="Calibri" panose="020F0502020204030204" pitchFamily="34" charset="0"/>
                  </a:rPr>
                  <a:t>i</a:t>
                </a:r>
                <a:r>
                  <a:rPr kumimoji="0" lang="en-US" b="0" i="1" u="none" strike="noStrike" kern="0" cap="none" spc="0" normalizeH="0" baseline="0" noProof="0" dirty="0">
                    <a:ln>
                      <a:noFill/>
                    </a:ln>
                    <a:solidFill>
                      <a:srgbClr val="154273"/>
                    </a:solidFill>
                    <a:effectLst/>
                    <a:uLnTx/>
                    <a:uFillTx/>
                    <a:latin typeface="Calibri" panose="020F0502020204030204" pitchFamily="34" charset="0"/>
                    <a:cs typeface="Calibri" panose="020F0502020204030204" pitchFamily="34" charset="0"/>
                  </a:rPr>
                  <a:t>,j)</a:t>
                </a:r>
                <a:r>
                  <a:rPr kumimoji="0" lang="en-US" b="0" i="0" u="none" strike="noStrike" kern="0" cap="none" spc="0" normalizeH="0" baseline="0" noProof="0" dirty="0">
                    <a:ln>
                      <a:noFill/>
                    </a:ln>
                    <a:solidFill>
                      <a:srgbClr val="154273"/>
                    </a:solidFill>
                    <a:effectLst/>
                    <a:uLnTx/>
                    <a:uFillTx/>
                    <a:latin typeface="Calibri" panose="020F0502020204030204" pitchFamily="34" charset="0"/>
                    <a:cs typeface="Calibri" panose="020F0502020204030204" pitchFamily="34" charset="0"/>
                  </a:rPr>
                  <a:t>	Grid point spatial coordinates</a:t>
                </a:r>
              </a:p>
              <a:p>
                <a:pPr marL="153987" marR="0" lvl="2" algn="l" defTabSz="914400" rtl="0" eaLnBrk="0" fontAlgn="base" latinLnBrk="0" hangingPunct="0">
                  <a:lnSpc>
                    <a:spcPct val="100000"/>
                  </a:lnSpc>
                  <a:spcBef>
                    <a:spcPct val="20000"/>
                  </a:spcBef>
                  <a:spcAft>
                    <a:spcPct val="0"/>
                  </a:spcAft>
                  <a:buClrTx/>
                  <a:buSzTx/>
                  <a:tabLst/>
                  <a:defRPr/>
                </a:pPr>
                <a:r>
                  <a:rPr lang="en-US" i="1" kern="0" dirty="0" err="1">
                    <a:solidFill>
                      <a:srgbClr val="154273"/>
                    </a:solidFill>
                    <a:latin typeface="Calibri" panose="020F0502020204030204" pitchFamily="34" charset="0"/>
                    <a:cs typeface="Calibri" panose="020F0502020204030204" pitchFamily="34" charset="0"/>
                  </a:rPr>
                  <a:t>t</a:t>
                </a:r>
                <a:r>
                  <a:rPr lang="en-US" i="1" kern="0" baseline="-25000" dirty="0" err="1">
                    <a:solidFill>
                      <a:srgbClr val="154273"/>
                    </a:solidFill>
                    <a:latin typeface="Calibri" panose="020F0502020204030204" pitchFamily="34" charset="0"/>
                    <a:cs typeface="Calibri" panose="020F0502020204030204" pitchFamily="34" charset="0"/>
                  </a:rPr>
                  <a:t>f</a:t>
                </a:r>
                <a:r>
                  <a:rPr lang="en-US" kern="0" dirty="0">
                    <a:solidFill>
                      <a:srgbClr val="154273"/>
                    </a:solidFill>
                    <a:latin typeface="Calibri" panose="020F0502020204030204" pitchFamily="34" charset="0"/>
                    <a:cs typeface="Calibri" panose="020F0502020204030204" pitchFamily="34" charset="0"/>
                  </a:rPr>
                  <a:t>	NWP model forecast time</a:t>
                </a:r>
              </a:p>
              <a:p>
                <a:pPr marL="153987" marR="0" lvl="2" algn="l" defTabSz="914400" rtl="0" eaLnBrk="0" fontAlgn="base" latinLnBrk="0" hangingPunct="0">
                  <a:lnSpc>
                    <a:spcPct val="100000"/>
                  </a:lnSpc>
                  <a:spcBef>
                    <a:spcPct val="20000"/>
                  </a:spcBef>
                  <a:spcAft>
                    <a:spcPct val="0"/>
                  </a:spcAft>
                  <a:buClrTx/>
                  <a:buSzTx/>
                  <a:tabLst/>
                  <a:defRPr/>
                </a:pPr>
                <a:r>
                  <a:rPr kumimoji="0" lang="en-US" b="0" i="1" u="none" strike="noStrike" kern="0" cap="none" spc="0" normalizeH="0" baseline="0" noProof="0" dirty="0">
                    <a:ln>
                      <a:noFill/>
                    </a:ln>
                    <a:solidFill>
                      <a:srgbClr val="154273"/>
                    </a:solidFill>
                    <a:effectLst/>
                    <a:uLnTx/>
                    <a:uFillTx/>
                    <a:latin typeface="Calibri" panose="020F0502020204030204" pitchFamily="34" charset="0"/>
                    <a:cs typeface="Calibri" panose="020F0502020204030204" pitchFamily="34" charset="0"/>
                  </a:rPr>
                  <a:t>M</a:t>
                </a:r>
                <a:r>
                  <a:rPr kumimoji="0" lang="en-US" b="0" i="0" u="none" strike="noStrike" kern="0" cap="none" spc="0" normalizeH="0" baseline="0" noProof="0" dirty="0">
                    <a:ln>
                      <a:noFill/>
                    </a:ln>
                    <a:solidFill>
                      <a:srgbClr val="154273"/>
                    </a:solidFill>
                    <a:effectLst/>
                    <a:uLnTx/>
                    <a:uFillTx/>
                    <a:latin typeface="Calibri" panose="020F0502020204030204" pitchFamily="34" charset="0"/>
                    <a:cs typeface="Calibri" panose="020F0502020204030204" pitchFamily="34" charset="0"/>
                  </a:rPr>
                  <a:t>	Number of </a:t>
                </a:r>
                <a:r>
                  <a:rPr kumimoji="0" lang="en-US" b="0" i="0" u="none" strike="noStrike" kern="0" cap="none" spc="0" normalizeH="0" baseline="0" noProof="0" dirty="0" err="1">
                    <a:ln>
                      <a:noFill/>
                    </a:ln>
                    <a:solidFill>
                      <a:srgbClr val="154273"/>
                    </a:solidFill>
                    <a:effectLst/>
                    <a:uLnTx/>
                    <a:uFillTx/>
                    <a:latin typeface="Calibri" panose="020F0502020204030204" pitchFamily="34" charset="0"/>
                    <a:cs typeface="Calibri" panose="020F0502020204030204" pitchFamily="34" charset="0"/>
                  </a:rPr>
                  <a:t>scatterometer</a:t>
                </a:r>
                <a:r>
                  <a:rPr kumimoji="0" lang="en-US" b="0" i="0" u="none" strike="noStrike" kern="0" cap="none" spc="0" normalizeH="0" baseline="0" noProof="0" dirty="0">
                    <a:ln>
                      <a:noFill/>
                    </a:ln>
                    <a:solidFill>
                      <a:srgbClr val="154273"/>
                    </a:solidFill>
                    <a:effectLst/>
                    <a:uLnTx/>
                    <a:uFillTx/>
                    <a:latin typeface="Calibri" panose="020F0502020204030204" pitchFamily="34" charset="0"/>
                    <a:cs typeface="Calibri" panose="020F0502020204030204" pitchFamily="34" charset="0"/>
                  </a:rPr>
                  <a:t> observations at </a:t>
                </a:r>
                <a:r>
                  <a:rPr kumimoji="0" lang="en-US" b="0" i="1" u="none" strike="noStrike" kern="0" cap="none" spc="0" normalizeH="0" baseline="0" noProof="0" dirty="0">
                    <a:ln>
                      <a:noFill/>
                    </a:ln>
                    <a:solidFill>
                      <a:srgbClr val="154273"/>
                    </a:solidFill>
                    <a:effectLst/>
                    <a:uLnTx/>
                    <a:uFillTx/>
                    <a:latin typeface="Calibri" panose="020F0502020204030204" pitchFamily="34" charset="0"/>
                    <a:cs typeface="Calibri" panose="020F0502020204030204" pitchFamily="34" charset="0"/>
                  </a:rPr>
                  <a:t>(</a:t>
                </a:r>
                <a:r>
                  <a:rPr lang="en-US" i="1" kern="0" dirty="0">
                    <a:solidFill>
                      <a:srgbClr val="154273"/>
                    </a:solidFill>
                    <a:latin typeface="Calibri" panose="020F0502020204030204" pitchFamily="34" charset="0"/>
                    <a:cs typeface="Calibri" panose="020F0502020204030204" pitchFamily="34" charset="0"/>
                  </a:rPr>
                  <a:t>i</a:t>
                </a:r>
                <a:r>
                  <a:rPr kumimoji="0" lang="en-US" b="0" i="1" u="none" strike="noStrike" kern="0" cap="none" spc="0" normalizeH="0" baseline="0" noProof="0" dirty="0">
                    <a:ln>
                      <a:noFill/>
                    </a:ln>
                    <a:solidFill>
                      <a:srgbClr val="154273"/>
                    </a:solidFill>
                    <a:effectLst/>
                    <a:uLnTx/>
                    <a:uFillTx/>
                    <a:latin typeface="Calibri" panose="020F0502020204030204" pitchFamily="34" charset="0"/>
                    <a:cs typeface="Calibri" panose="020F0502020204030204" pitchFamily="34" charset="0"/>
                  </a:rPr>
                  <a:t>,j)</a:t>
                </a:r>
                <a:r>
                  <a:rPr kumimoji="0" lang="en-US" b="0" i="0" u="none" strike="noStrike" kern="0" cap="none" spc="0" normalizeH="0" baseline="0" noProof="0" dirty="0">
                    <a:ln>
                      <a:noFill/>
                    </a:ln>
                    <a:solidFill>
                      <a:srgbClr val="154273"/>
                    </a:solidFill>
                    <a:effectLst/>
                    <a:uLnTx/>
                    <a:uFillTx/>
                    <a:latin typeface="Calibri" panose="020F0502020204030204" pitchFamily="34" charset="0"/>
                    <a:cs typeface="Calibri" panose="020F0502020204030204" pitchFamily="34" charset="0"/>
                  </a:rPr>
                  <a:t> in time window of </a:t>
                </a:r>
                <a:r>
                  <a:rPr kumimoji="0" lang="en-US" b="0" i="1" u="none" strike="noStrike" kern="0" cap="none" spc="0" normalizeH="0" baseline="0" noProof="0" dirty="0">
                    <a:ln>
                      <a:noFill/>
                    </a:ln>
                    <a:solidFill>
                      <a:srgbClr val="154273"/>
                    </a:solidFill>
                    <a:effectLst/>
                    <a:uLnTx/>
                    <a:uFillTx/>
                    <a:latin typeface="Calibri" panose="020F0502020204030204" pitchFamily="34" charset="0"/>
                    <a:cs typeface="Calibri" panose="020F0502020204030204" pitchFamily="34" charset="0"/>
                  </a:rPr>
                  <a:t>N</a:t>
                </a:r>
                <a:r>
                  <a:rPr kumimoji="0" lang="en-US" b="0" i="0" u="none" strike="noStrike" kern="0" cap="none" spc="0" normalizeH="0" baseline="0" noProof="0" dirty="0">
                    <a:ln>
                      <a:noFill/>
                    </a:ln>
                    <a:solidFill>
                      <a:srgbClr val="154273"/>
                    </a:solidFill>
                    <a:effectLst/>
                    <a:uLnTx/>
                    <a:uFillTx/>
                    <a:latin typeface="Calibri" panose="020F0502020204030204" pitchFamily="34" charset="0"/>
                    <a:cs typeface="Calibri" panose="020F0502020204030204" pitchFamily="34" charset="0"/>
                  </a:rPr>
                  <a:t> days</a:t>
                </a:r>
              </a:p>
              <a:p>
                <a:pPr marL="153987" marR="0" lvl="2" algn="l" defTabSz="914400" rtl="0" eaLnBrk="0" fontAlgn="base" latinLnBrk="0" hangingPunct="0">
                  <a:lnSpc>
                    <a:spcPct val="100000"/>
                  </a:lnSpc>
                  <a:spcBef>
                    <a:spcPct val="20000"/>
                  </a:spcBef>
                  <a:spcAft>
                    <a:spcPct val="0"/>
                  </a:spcAft>
                  <a:buClrTx/>
                  <a:buSzTx/>
                  <a:tabLst/>
                  <a:defRPr/>
                </a:pPr>
                <a:r>
                  <a:rPr lang="en-US" i="1" kern="0" dirty="0">
                    <a:solidFill>
                      <a:srgbClr val="154273"/>
                    </a:solidFill>
                    <a:latin typeface="Calibri" panose="020F0502020204030204" pitchFamily="34" charset="0"/>
                    <a:cs typeface="Calibri" panose="020F0502020204030204" pitchFamily="34" charset="0"/>
                  </a:rPr>
                  <a:t>t</a:t>
                </a:r>
                <a:r>
                  <a:rPr lang="en-US" kern="0" dirty="0">
                    <a:solidFill>
                      <a:srgbClr val="154273"/>
                    </a:solidFill>
                    <a:latin typeface="Calibri" panose="020F0502020204030204" pitchFamily="34" charset="0"/>
                    <a:cs typeface="Calibri" panose="020F0502020204030204" pitchFamily="34" charset="0"/>
                  </a:rPr>
                  <a:t>	Observation time</a:t>
                </a:r>
              </a:p>
              <a:p>
                <a:pPr marL="153987" marR="0" lvl="2" algn="l" defTabSz="914400" rtl="0" eaLnBrk="0" fontAlgn="base" latinLnBrk="0" hangingPunct="0">
                  <a:lnSpc>
                    <a:spcPct val="100000"/>
                  </a:lnSpc>
                  <a:spcBef>
                    <a:spcPct val="20000"/>
                  </a:spcBef>
                  <a:spcAft>
                    <a:spcPct val="0"/>
                  </a:spcAft>
                  <a:buClrTx/>
                  <a:buSzTx/>
                  <a:tabLst/>
                  <a:defRPr/>
                </a:pPr>
                <a14:m>
                  <m:oMath xmlns:m="http://schemas.openxmlformats.org/officeDocument/2006/math">
                    <m:sSubSup>
                      <m:sSubSupPr>
                        <m:ctrlPr>
                          <a:rPr lang="en-US" b="0" i="1" kern="0" smtClean="0">
                            <a:solidFill>
                              <a:srgbClr val="154273"/>
                            </a:solidFill>
                            <a:latin typeface="Cambria Math" panose="02040503050406030204" pitchFamily="18" charset="0"/>
                            <a:cs typeface="Calibri" panose="020F0502020204030204" pitchFamily="34" charset="0"/>
                          </a:rPr>
                        </m:ctrlPr>
                      </m:sSubSupPr>
                      <m:e>
                        <m:r>
                          <a:rPr lang="en-US" b="0" i="1" kern="0" smtClean="0">
                            <a:solidFill>
                              <a:srgbClr val="154273"/>
                            </a:solidFill>
                            <a:latin typeface="Cambria Math" panose="02040503050406030204" pitchFamily="18" charset="0"/>
                            <a:cs typeface="Calibri" panose="020F0502020204030204" pitchFamily="34" charset="0"/>
                          </a:rPr>
                          <m:t>𝑢</m:t>
                        </m:r>
                      </m:e>
                      <m:sub>
                        <m:r>
                          <a:rPr lang="en-US" b="0" i="1" kern="0" smtClean="0">
                            <a:solidFill>
                              <a:srgbClr val="154273"/>
                            </a:solidFill>
                            <a:latin typeface="Cambria Math" panose="02040503050406030204" pitchFamily="18" charset="0"/>
                            <a:cs typeface="Calibri" panose="020F0502020204030204" pitchFamily="34" charset="0"/>
                          </a:rPr>
                          <m:t>10</m:t>
                        </m:r>
                        <m:r>
                          <a:rPr lang="en-US" b="0" i="1" kern="0" smtClean="0">
                            <a:solidFill>
                              <a:srgbClr val="154273"/>
                            </a:solidFill>
                            <a:latin typeface="Cambria Math" panose="02040503050406030204" pitchFamily="18" charset="0"/>
                            <a:cs typeface="Calibri" panose="020F0502020204030204" pitchFamily="34" charset="0"/>
                          </a:rPr>
                          <m:t>𝑠</m:t>
                        </m:r>
                      </m:sub>
                      <m:sup>
                        <m:r>
                          <a:rPr lang="en-US" b="0" i="1" kern="0" smtClean="0">
                            <a:solidFill>
                              <a:srgbClr val="154273"/>
                            </a:solidFill>
                            <a:latin typeface="Cambria Math" panose="02040503050406030204" pitchFamily="18" charset="0"/>
                            <a:cs typeface="Calibri" panose="020F0502020204030204" pitchFamily="34" charset="0"/>
                          </a:rPr>
                          <m:t>𝑠𝑐𝑎𝑡</m:t>
                        </m:r>
                      </m:sup>
                    </m:sSubSup>
                  </m:oMath>
                </a14:m>
                <a:r>
                  <a:rPr lang="en-US" kern="0" dirty="0">
                    <a:solidFill>
                      <a:srgbClr val="154273"/>
                    </a:solidFill>
                    <a:latin typeface="Calibri" panose="020F0502020204030204" pitchFamily="34" charset="0"/>
                    <a:cs typeface="Calibri" panose="020F0502020204030204" pitchFamily="34" charset="0"/>
                  </a:rPr>
                  <a:t>	stress-equivalent wind variable from </a:t>
                </a:r>
                <a:r>
                  <a:rPr lang="en-US" kern="0" dirty="0" err="1">
                    <a:solidFill>
                      <a:srgbClr val="154273"/>
                    </a:solidFill>
                    <a:latin typeface="Calibri" panose="020F0502020204030204" pitchFamily="34" charset="0"/>
                    <a:cs typeface="Calibri" panose="020F0502020204030204" pitchFamily="34" charset="0"/>
                  </a:rPr>
                  <a:t>scatterometer</a:t>
                </a:r>
                <a:endParaRPr lang="en-US" kern="0" dirty="0">
                  <a:solidFill>
                    <a:srgbClr val="154273"/>
                  </a:solidFill>
                  <a:latin typeface="Calibri" panose="020F0502020204030204" pitchFamily="34" charset="0"/>
                  <a:cs typeface="Calibri" panose="020F0502020204030204" pitchFamily="34" charset="0"/>
                </a:endParaRPr>
              </a:p>
              <a:p>
                <a:pPr marL="153987" marR="0" lvl="2" algn="l" defTabSz="914400" rtl="0" eaLnBrk="0" fontAlgn="base" latinLnBrk="0" hangingPunct="0">
                  <a:lnSpc>
                    <a:spcPct val="100000"/>
                  </a:lnSpc>
                  <a:spcBef>
                    <a:spcPct val="20000"/>
                  </a:spcBef>
                  <a:spcAft>
                    <a:spcPct val="0"/>
                  </a:spcAft>
                  <a:buClrTx/>
                  <a:buSzTx/>
                  <a:tabLst/>
                  <a:defRPr/>
                </a:pPr>
                <a14:m>
                  <m:oMath xmlns:m="http://schemas.openxmlformats.org/officeDocument/2006/math">
                    <m:sSubSup>
                      <m:sSubSupPr>
                        <m:ctrlPr>
                          <a:rPr lang="en-US" b="0" i="1" kern="0" smtClean="0">
                            <a:solidFill>
                              <a:srgbClr val="154273"/>
                            </a:solidFill>
                            <a:latin typeface="Cambria Math" panose="02040503050406030204" pitchFamily="18" charset="0"/>
                            <a:cs typeface="Calibri" panose="020F0502020204030204" pitchFamily="34" charset="0"/>
                          </a:rPr>
                        </m:ctrlPr>
                      </m:sSubSupPr>
                      <m:e>
                        <m:r>
                          <a:rPr lang="en-US" b="0" i="1" kern="0" smtClean="0">
                            <a:solidFill>
                              <a:srgbClr val="154273"/>
                            </a:solidFill>
                            <a:latin typeface="Cambria Math" panose="02040503050406030204" pitchFamily="18" charset="0"/>
                            <a:cs typeface="Calibri" panose="020F0502020204030204" pitchFamily="34" charset="0"/>
                          </a:rPr>
                          <m:t>𝑢</m:t>
                        </m:r>
                      </m:e>
                      <m:sub>
                        <m:r>
                          <a:rPr lang="en-US" b="0" i="1" kern="0" smtClean="0">
                            <a:solidFill>
                              <a:srgbClr val="154273"/>
                            </a:solidFill>
                            <a:latin typeface="Cambria Math" panose="02040503050406030204" pitchFamily="18" charset="0"/>
                            <a:cs typeface="Calibri" panose="020F0502020204030204" pitchFamily="34" charset="0"/>
                          </a:rPr>
                          <m:t>10</m:t>
                        </m:r>
                        <m:r>
                          <a:rPr lang="en-US" b="0" i="1" kern="0" smtClean="0">
                            <a:solidFill>
                              <a:srgbClr val="154273"/>
                            </a:solidFill>
                            <a:latin typeface="Cambria Math" panose="02040503050406030204" pitchFamily="18" charset="0"/>
                            <a:cs typeface="Calibri" panose="020F0502020204030204" pitchFamily="34" charset="0"/>
                          </a:rPr>
                          <m:t>𝑠</m:t>
                        </m:r>
                      </m:sub>
                      <m:sup>
                        <m:r>
                          <a:rPr lang="en-US" b="0" i="1" kern="0" smtClean="0">
                            <a:solidFill>
                              <a:srgbClr val="154273"/>
                            </a:solidFill>
                            <a:latin typeface="Cambria Math" panose="02040503050406030204" pitchFamily="18" charset="0"/>
                            <a:cs typeface="Calibri" panose="020F0502020204030204" pitchFamily="34" charset="0"/>
                          </a:rPr>
                          <m:t>𝑁𝑊𝑃</m:t>
                        </m:r>
                      </m:sup>
                    </m:sSubSup>
                  </m:oMath>
                </a14:m>
                <a:r>
                  <a:rPr lang="en-US" kern="0" dirty="0">
                    <a:solidFill>
                      <a:srgbClr val="154273"/>
                    </a:solidFill>
                    <a:latin typeface="Calibri" panose="020F0502020204030204" pitchFamily="34" charset="0"/>
                    <a:cs typeface="Calibri" panose="020F0502020204030204" pitchFamily="34" charset="0"/>
                  </a:rPr>
                  <a:t>	stress-equivalent wind variable from NWP model interpolated to </a:t>
                </a:r>
                <a:r>
                  <a:rPr lang="en-US" i="1" kern="0" dirty="0">
                    <a:solidFill>
                      <a:srgbClr val="154273"/>
                    </a:solidFill>
                    <a:latin typeface="Calibri" panose="020F0502020204030204" pitchFamily="34" charset="0"/>
                    <a:cs typeface="Calibri" panose="020F0502020204030204" pitchFamily="34" charset="0"/>
                  </a:rPr>
                  <a:t>(</a:t>
                </a:r>
                <a:r>
                  <a:rPr lang="en-US" i="1" kern="0" dirty="0" err="1">
                    <a:solidFill>
                      <a:srgbClr val="154273"/>
                    </a:solidFill>
                    <a:latin typeface="Calibri" panose="020F0502020204030204" pitchFamily="34" charset="0"/>
                    <a:cs typeface="Calibri" panose="020F0502020204030204" pitchFamily="34" charset="0"/>
                  </a:rPr>
                  <a:t>i,j,t</a:t>
                </a:r>
                <a:r>
                  <a:rPr lang="en-US" i="1" kern="0" dirty="0">
                    <a:solidFill>
                      <a:srgbClr val="154273"/>
                    </a:solidFill>
                    <a:latin typeface="Calibri" panose="020F0502020204030204" pitchFamily="34" charset="0"/>
                    <a:cs typeface="Calibri" panose="020F0502020204030204" pitchFamily="34" charset="0"/>
                  </a:rPr>
                  <a:t>)</a:t>
                </a:r>
              </a:p>
            </p:txBody>
          </p:sp>
        </mc:Choice>
        <mc:Fallback xmlns="">
          <p:sp>
            <p:nvSpPr>
              <p:cNvPr id="20" name="TextBox 19">
                <a:extLst>
                  <a:ext uri="{FF2B5EF4-FFF2-40B4-BE49-F238E27FC236}">
                    <a16:creationId xmlns:a16="http://schemas.microsoft.com/office/drawing/2014/main" id="{24DD0AA0-E655-44B0-B192-3FB8D88B96CB}"/>
                  </a:ext>
                </a:extLst>
              </p:cNvPr>
              <p:cNvSpPr txBox="1">
                <a:spLocks noRot="1" noChangeAspect="1" noMove="1" noResize="1" noEditPoints="1" noAdjustHandles="1" noChangeArrowheads="1" noChangeShapeType="1" noTextEdit="1"/>
              </p:cNvSpPr>
              <p:nvPr/>
            </p:nvSpPr>
            <p:spPr>
              <a:xfrm>
                <a:off x="829278" y="3119080"/>
                <a:ext cx="8632624" cy="2403863"/>
              </a:xfrm>
              <a:prstGeom prst="rect">
                <a:avLst/>
              </a:prstGeom>
              <a:blipFill>
                <a:blip r:embed="rId4"/>
                <a:stretch>
                  <a:fillRect t="-1523" b="-2030"/>
                </a:stretch>
              </a:blipFill>
            </p:spPr>
            <p:txBody>
              <a:bodyPr/>
              <a:lstStyle/>
              <a:p>
                <a:r>
                  <a:rPr lang="en-NL">
                    <a:noFill/>
                  </a:rPr>
                  <a:t> </a:t>
                </a:r>
              </a:p>
            </p:txBody>
          </p:sp>
        </mc:Fallback>
      </mc:AlternateContent>
    </p:spTree>
    <p:extLst>
      <p:ext uri="{BB962C8B-B14F-4D97-AF65-F5344CB8AC3E}">
        <p14:creationId xmlns:p14="http://schemas.microsoft.com/office/powerpoint/2010/main" val="1449351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9B910B-10DF-4BDB-8B0B-F9F36A7A2256}"/>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Bias-corrected ECMWF fields</a:t>
            </a:r>
            <a:endParaRPr lang="en-NL"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CB8C304-0CE9-41F3-8AB7-38F02E80A2DD}"/>
                  </a:ext>
                </a:extLst>
              </p:cNvPr>
              <p:cNvSpPr txBox="1"/>
              <p:nvPr/>
            </p:nvSpPr>
            <p:spPr>
              <a:xfrm>
                <a:off x="741801" y="1832792"/>
                <a:ext cx="7056120" cy="588559"/>
              </a:xfrm>
              <a:prstGeom prst="rect">
                <a:avLst/>
              </a:prstGeom>
              <a:noFill/>
            </p:spPr>
            <p:txBody>
              <a:bodyPr wrap="square">
                <a:spAutoFit/>
              </a:bodyPr>
              <a:lstStyle/>
              <a:p>
                <a14:m>
                  <m:oMath xmlns:m="http://schemas.openxmlformats.org/officeDocument/2006/math">
                    <m:sSubSup>
                      <m:sSubSupPr>
                        <m:ctrlPr>
                          <a:rPr lang="en-US" sz="2800" i="1" smtClean="0">
                            <a:solidFill>
                              <a:srgbClr val="154273"/>
                            </a:solidFill>
                            <a:latin typeface="Cambria Math" panose="02040503050406030204" pitchFamily="18" charset="0"/>
                          </a:rPr>
                        </m:ctrlPr>
                      </m:sSubSupPr>
                      <m:e>
                        <m:r>
                          <a:rPr lang="en-US" sz="2800" i="1">
                            <a:solidFill>
                              <a:srgbClr val="154273"/>
                            </a:solidFill>
                            <a:latin typeface="Cambria Math" panose="02040503050406030204" pitchFamily="18" charset="0"/>
                          </a:rPr>
                          <m:t>𝑢</m:t>
                        </m:r>
                      </m:e>
                      <m:sub>
                        <m:r>
                          <a:rPr lang="en-US" sz="2800" i="1">
                            <a:solidFill>
                              <a:srgbClr val="154273"/>
                            </a:solidFill>
                            <a:latin typeface="Cambria Math" panose="02040503050406030204" pitchFamily="18" charset="0"/>
                          </a:rPr>
                          <m:t>10</m:t>
                        </m:r>
                        <m:r>
                          <a:rPr lang="en-US" sz="2800" i="1">
                            <a:solidFill>
                              <a:srgbClr val="154273"/>
                            </a:solidFill>
                            <a:latin typeface="Cambria Math" panose="02040503050406030204" pitchFamily="18" charset="0"/>
                          </a:rPr>
                          <m:t>𝑠</m:t>
                        </m:r>
                      </m:sub>
                      <m:sup>
                        <m:r>
                          <a:rPr lang="en-US" sz="2800" b="0" i="1" smtClean="0">
                            <a:solidFill>
                              <a:srgbClr val="154273"/>
                            </a:solidFill>
                            <a:latin typeface="Cambria Math" panose="02040503050406030204" pitchFamily="18" charset="0"/>
                          </a:rPr>
                          <m:t>𝑁𝑊𝑃</m:t>
                        </m:r>
                        <m:r>
                          <a:rPr lang="en-US" sz="2800" b="0" i="1" smtClean="0">
                            <a:solidFill>
                              <a:srgbClr val="154273"/>
                            </a:solidFill>
                            <a:latin typeface="Cambria Math" panose="02040503050406030204" pitchFamily="18" charset="0"/>
                          </a:rPr>
                          <m:t>∗</m:t>
                        </m:r>
                      </m:sup>
                    </m:sSubSup>
                    <m:d>
                      <m:dPr>
                        <m:ctrlPr>
                          <a:rPr lang="en-US" sz="2800" i="1">
                            <a:solidFill>
                              <a:srgbClr val="154273"/>
                            </a:solidFill>
                            <a:latin typeface="Cambria Math" panose="02040503050406030204" pitchFamily="18" charset="0"/>
                          </a:rPr>
                        </m:ctrlPr>
                      </m:dPr>
                      <m:e>
                        <m:r>
                          <a:rPr lang="en-US" sz="2800" i="1">
                            <a:solidFill>
                              <a:srgbClr val="154273"/>
                            </a:solidFill>
                            <a:latin typeface="Cambria Math" panose="02040503050406030204" pitchFamily="18" charset="0"/>
                          </a:rPr>
                          <m:t>𝑖</m:t>
                        </m:r>
                        <m:r>
                          <a:rPr lang="en-US" sz="2800" i="1">
                            <a:solidFill>
                              <a:srgbClr val="154273"/>
                            </a:solidFill>
                            <a:latin typeface="Cambria Math" panose="02040503050406030204" pitchFamily="18" charset="0"/>
                          </a:rPr>
                          <m:t>,</m:t>
                        </m:r>
                        <m:r>
                          <a:rPr lang="en-US" sz="2800" i="1">
                            <a:solidFill>
                              <a:srgbClr val="154273"/>
                            </a:solidFill>
                            <a:latin typeface="Cambria Math" panose="02040503050406030204" pitchFamily="18" charset="0"/>
                          </a:rPr>
                          <m:t>𝑗</m:t>
                        </m:r>
                        <m:r>
                          <a:rPr lang="en-US" sz="2800" i="1">
                            <a:solidFill>
                              <a:srgbClr val="154273"/>
                            </a:solidFill>
                            <a:latin typeface="Cambria Math" panose="02040503050406030204" pitchFamily="18" charset="0"/>
                          </a:rPr>
                          <m:t>,</m:t>
                        </m:r>
                        <m:sSub>
                          <m:sSubPr>
                            <m:ctrlPr>
                              <a:rPr lang="en-US" sz="2800" i="1" smtClean="0">
                                <a:solidFill>
                                  <a:srgbClr val="154273"/>
                                </a:solidFill>
                                <a:latin typeface="Cambria Math" panose="02040503050406030204" pitchFamily="18" charset="0"/>
                              </a:rPr>
                            </m:ctrlPr>
                          </m:sSubPr>
                          <m:e>
                            <m:r>
                              <a:rPr lang="en-US" sz="2800" b="0" i="1" smtClean="0">
                                <a:solidFill>
                                  <a:srgbClr val="154273"/>
                                </a:solidFill>
                                <a:latin typeface="Cambria Math" panose="02040503050406030204" pitchFamily="18" charset="0"/>
                              </a:rPr>
                              <m:t>𝑡</m:t>
                            </m:r>
                          </m:e>
                          <m:sub>
                            <m:r>
                              <a:rPr lang="en-US" sz="2800" b="0" i="1" smtClean="0">
                                <a:solidFill>
                                  <a:srgbClr val="154273"/>
                                </a:solidFill>
                                <a:latin typeface="Cambria Math" panose="02040503050406030204" pitchFamily="18" charset="0"/>
                              </a:rPr>
                              <m:t>𝑓</m:t>
                            </m:r>
                          </m:sub>
                        </m:sSub>
                      </m:e>
                    </m:d>
                    <m:r>
                      <a:rPr lang="en-US" sz="2800" b="0" i="1" smtClean="0">
                        <a:solidFill>
                          <a:srgbClr val="154273"/>
                        </a:solidFill>
                        <a:latin typeface="Cambria Math" panose="02040503050406030204" pitchFamily="18" charset="0"/>
                      </a:rPr>
                      <m:t>=</m:t>
                    </m:r>
                  </m:oMath>
                </a14:m>
                <a:r>
                  <a:rPr lang="en-US" sz="2800" dirty="0">
                    <a:solidFill>
                      <a:srgbClr val="154273"/>
                    </a:solidFill>
                  </a:rPr>
                  <a:t> </a:t>
                </a:r>
                <a14:m>
                  <m:oMath xmlns:m="http://schemas.openxmlformats.org/officeDocument/2006/math">
                    <m:sSubSup>
                      <m:sSubSupPr>
                        <m:ctrlPr>
                          <a:rPr lang="en-US" sz="2800" i="1">
                            <a:solidFill>
                              <a:srgbClr val="154273"/>
                            </a:solidFill>
                            <a:latin typeface="Cambria Math" panose="02040503050406030204" pitchFamily="18" charset="0"/>
                          </a:rPr>
                        </m:ctrlPr>
                      </m:sSubSupPr>
                      <m:e>
                        <m:r>
                          <a:rPr lang="en-US" sz="2800" i="1">
                            <a:solidFill>
                              <a:srgbClr val="154273"/>
                            </a:solidFill>
                            <a:latin typeface="Cambria Math" panose="02040503050406030204" pitchFamily="18" charset="0"/>
                          </a:rPr>
                          <m:t>𝑢</m:t>
                        </m:r>
                      </m:e>
                      <m:sub>
                        <m:r>
                          <a:rPr lang="en-US" sz="2800" i="1">
                            <a:solidFill>
                              <a:srgbClr val="154273"/>
                            </a:solidFill>
                            <a:latin typeface="Cambria Math" panose="02040503050406030204" pitchFamily="18" charset="0"/>
                          </a:rPr>
                          <m:t>10</m:t>
                        </m:r>
                        <m:r>
                          <a:rPr lang="en-US" sz="2800" i="1">
                            <a:solidFill>
                              <a:srgbClr val="154273"/>
                            </a:solidFill>
                            <a:latin typeface="Cambria Math" panose="02040503050406030204" pitchFamily="18" charset="0"/>
                          </a:rPr>
                          <m:t>𝑠</m:t>
                        </m:r>
                      </m:sub>
                      <m:sup>
                        <m:r>
                          <a:rPr lang="en-US" sz="2800" i="1">
                            <a:solidFill>
                              <a:srgbClr val="154273"/>
                            </a:solidFill>
                            <a:latin typeface="Cambria Math" panose="02040503050406030204" pitchFamily="18" charset="0"/>
                          </a:rPr>
                          <m:t>𝑁𝑊𝑃</m:t>
                        </m:r>
                      </m:sup>
                    </m:sSubSup>
                    <m:d>
                      <m:dPr>
                        <m:ctrlPr>
                          <a:rPr lang="en-US" sz="2800" i="1">
                            <a:solidFill>
                              <a:srgbClr val="154273"/>
                            </a:solidFill>
                            <a:latin typeface="Cambria Math" panose="02040503050406030204" pitchFamily="18" charset="0"/>
                          </a:rPr>
                        </m:ctrlPr>
                      </m:dPr>
                      <m:e>
                        <m:r>
                          <a:rPr lang="en-US" sz="2800" i="1">
                            <a:solidFill>
                              <a:srgbClr val="154273"/>
                            </a:solidFill>
                            <a:latin typeface="Cambria Math" panose="02040503050406030204" pitchFamily="18" charset="0"/>
                          </a:rPr>
                          <m:t>𝑖</m:t>
                        </m:r>
                        <m:r>
                          <a:rPr lang="en-US" sz="2800" i="1">
                            <a:solidFill>
                              <a:srgbClr val="154273"/>
                            </a:solidFill>
                            <a:latin typeface="Cambria Math" panose="02040503050406030204" pitchFamily="18" charset="0"/>
                          </a:rPr>
                          <m:t>,</m:t>
                        </m:r>
                        <m:r>
                          <a:rPr lang="en-US" sz="2800" i="1">
                            <a:solidFill>
                              <a:srgbClr val="154273"/>
                            </a:solidFill>
                            <a:latin typeface="Cambria Math" panose="02040503050406030204" pitchFamily="18" charset="0"/>
                          </a:rPr>
                          <m:t>𝑗</m:t>
                        </m:r>
                        <m:r>
                          <a:rPr lang="en-US" sz="2800" i="1">
                            <a:solidFill>
                              <a:srgbClr val="154273"/>
                            </a:solidFill>
                            <a:latin typeface="Cambria Math" panose="02040503050406030204" pitchFamily="18" charset="0"/>
                          </a:rPr>
                          <m:t>,</m:t>
                        </m:r>
                        <m:sSub>
                          <m:sSubPr>
                            <m:ctrlPr>
                              <a:rPr lang="en-US" sz="2800" i="1">
                                <a:solidFill>
                                  <a:srgbClr val="154273"/>
                                </a:solidFill>
                                <a:latin typeface="Cambria Math" panose="02040503050406030204" pitchFamily="18" charset="0"/>
                              </a:rPr>
                            </m:ctrlPr>
                          </m:sSubPr>
                          <m:e>
                            <m:r>
                              <a:rPr lang="en-US" sz="2800" i="1">
                                <a:solidFill>
                                  <a:srgbClr val="154273"/>
                                </a:solidFill>
                                <a:latin typeface="Cambria Math" panose="02040503050406030204" pitchFamily="18" charset="0"/>
                              </a:rPr>
                              <m:t>𝑡</m:t>
                            </m:r>
                          </m:e>
                          <m:sub>
                            <m:r>
                              <a:rPr lang="en-US" sz="2800" i="1">
                                <a:solidFill>
                                  <a:srgbClr val="154273"/>
                                </a:solidFill>
                                <a:latin typeface="Cambria Math" panose="02040503050406030204" pitchFamily="18" charset="0"/>
                              </a:rPr>
                              <m:t>𝑓</m:t>
                            </m:r>
                          </m:sub>
                        </m:sSub>
                      </m:e>
                    </m:d>
                  </m:oMath>
                </a14:m>
                <a:r>
                  <a:rPr lang="en-US" sz="2800" dirty="0">
                    <a:solidFill>
                      <a:srgbClr val="154273"/>
                    </a:solidFill>
                    <a:latin typeface="Cambria Math" panose="02040503050406030204" pitchFamily="18" charset="0"/>
                    <a:ea typeface="Cambria Math" panose="02040503050406030204" pitchFamily="18" charset="0"/>
                  </a:rPr>
                  <a:t>+</a:t>
                </a:r>
                <a:r>
                  <a:rPr lang="en-US" sz="2800" i="1" dirty="0">
                    <a:solidFill>
                      <a:srgbClr val="154273"/>
                    </a:solidFill>
                    <a:latin typeface="Cambria Math" panose="02040503050406030204" pitchFamily="18" charset="0"/>
                    <a:ea typeface="Cambria Math" panose="02040503050406030204" pitchFamily="18" charset="0"/>
                  </a:rPr>
                  <a:t>SC</a:t>
                </a:r>
                <a:r>
                  <a:rPr lang="en-US" sz="2800" dirty="0">
                    <a:solidFill>
                      <a:srgbClr val="154273"/>
                    </a:solidFill>
                    <a:latin typeface="Cambria Math" panose="02040503050406030204" pitchFamily="18" charset="0"/>
                    <a:ea typeface="Cambria Math" panose="02040503050406030204" pitchFamily="18" charset="0"/>
                  </a:rPr>
                  <a:t> </a:t>
                </a:r>
                <a14:m>
                  <m:oMath xmlns:m="http://schemas.openxmlformats.org/officeDocument/2006/math">
                    <m:d>
                      <m:dPr>
                        <m:ctrlPr>
                          <a:rPr lang="en-US" sz="2800" i="1">
                            <a:solidFill>
                              <a:srgbClr val="154273"/>
                            </a:solidFill>
                            <a:latin typeface="Cambria Math" panose="02040503050406030204" pitchFamily="18" charset="0"/>
                          </a:rPr>
                        </m:ctrlPr>
                      </m:dPr>
                      <m:e>
                        <m:r>
                          <a:rPr lang="en-US" sz="2800" i="1">
                            <a:solidFill>
                              <a:srgbClr val="154273"/>
                            </a:solidFill>
                            <a:latin typeface="Cambria Math" panose="02040503050406030204" pitchFamily="18" charset="0"/>
                          </a:rPr>
                          <m:t>𝑖</m:t>
                        </m:r>
                        <m:r>
                          <a:rPr lang="en-US" sz="2800" i="1">
                            <a:solidFill>
                              <a:srgbClr val="154273"/>
                            </a:solidFill>
                            <a:latin typeface="Cambria Math" panose="02040503050406030204" pitchFamily="18" charset="0"/>
                          </a:rPr>
                          <m:t>,</m:t>
                        </m:r>
                        <m:r>
                          <a:rPr lang="en-US" sz="2800" i="1">
                            <a:solidFill>
                              <a:srgbClr val="154273"/>
                            </a:solidFill>
                            <a:latin typeface="Cambria Math" panose="02040503050406030204" pitchFamily="18" charset="0"/>
                          </a:rPr>
                          <m:t>𝑗</m:t>
                        </m:r>
                        <m:r>
                          <a:rPr lang="en-US" sz="2800" i="1">
                            <a:solidFill>
                              <a:srgbClr val="154273"/>
                            </a:solidFill>
                            <a:latin typeface="Cambria Math" panose="02040503050406030204" pitchFamily="18" charset="0"/>
                          </a:rPr>
                          <m:t>,</m:t>
                        </m:r>
                        <m:sSub>
                          <m:sSubPr>
                            <m:ctrlPr>
                              <a:rPr lang="en-US" sz="2800" i="1">
                                <a:solidFill>
                                  <a:srgbClr val="154273"/>
                                </a:solidFill>
                                <a:latin typeface="Cambria Math" panose="02040503050406030204" pitchFamily="18" charset="0"/>
                              </a:rPr>
                            </m:ctrlPr>
                          </m:sSubPr>
                          <m:e>
                            <m:r>
                              <a:rPr lang="en-US" sz="2800" i="1">
                                <a:solidFill>
                                  <a:srgbClr val="154273"/>
                                </a:solidFill>
                                <a:latin typeface="Cambria Math" panose="02040503050406030204" pitchFamily="18" charset="0"/>
                              </a:rPr>
                              <m:t>𝑡</m:t>
                            </m:r>
                          </m:e>
                          <m:sub>
                            <m:r>
                              <a:rPr lang="en-US" sz="2800" i="1">
                                <a:solidFill>
                                  <a:srgbClr val="154273"/>
                                </a:solidFill>
                                <a:latin typeface="Cambria Math" panose="02040503050406030204" pitchFamily="18" charset="0"/>
                              </a:rPr>
                              <m:t>𝑓</m:t>
                            </m:r>
                          </m:sub>
                        </m:sSub>
                      </m:e>
                    </m:d>
                  </m:oMath>
                </a14:m>
                <a:endParaRPr lang="en-NL" sz="2800" dirty="0">
                  <a:solidFill>
                    <a:srgbClr val="154273"/>
                  </a:solidFill>
                </a:endParaRPr>
              </a:p>
            </p:txBody>
          </p:sp>
        </mc:Choice>
        <mc:Fallback xmlns="">
          <p:sp>
            <p:nvSpPr>
              <p:cNvPr id="19" name="TextBox 18">
                <a:extLst>
                  <a:ext uri="{FF2B5EF4-FFF2-40B4-BE49-F238E27FC236}">
                    <a16:creationId xmlns:a16="http://schemas.microsoft.com/office/drawing/2014/main" id="{6CB8C304-0CE9-41F3-8AB7-38F02E80A2DD}"/>
                  </a:ext>
                </a:extLst>
              </p:cNvPr>
              <p:cNvSpPr txBox="1">
                <a:spLocks noRot="1" noChangeAspect="1" noMove="1" noResize="1" noEditPoints="1" noAdjustHandles="1" noChangeArrowheads="1" noChangeShapeType="1" noTextEdit="1"/>
              </p:cNvSpPr>
              <p:nvPr/>
            </p:nvSpPr>
            <p:spPr>
              <a:xfrm>
                <a:off x="741801" y="1832792"/>
                <a:ext cx="7056120" cy="588559"/>
              </a:xfrm>
              <a:prstGeom prst="rect">
                <a:avLst/>
              </a:prstGeom>
              <a:blipFill>
                <a:blip r:embed="rId2"/>
                <a:stretch>
                  <a:fillRect t="-8333" b="-20833"/>
                </a:stretch>
              </a:blipFill>
            </p:spPr>
            <p:txBody>
              <a:bodyPr/>
              <a:lstStyle/>
              <a:p>
                <a:r>
                  <a:rPr lang="en-NL">
                    <a:noFill/>
                  </a:rPr>
                  <a:t> </a:t>
                </a:r>
              </a:p>
            </p:txBody>
          </p:sp>
        </mc:Fallback>
      </mc:AlternateContent>
      <p:pic>
        <p:nvPicPr>
          <p:cNvPr id="3" name="Picture 2" descr="A picture containing graphical user interface&#10;&#10;Description automatically generated">
            <a:extLst>
              <a:ext uri="{FF2B5EF4-FFF2-40B4-BE49-F238E27FC236}">
                <a16:creationId xmlns:a16="http://schemas.microsoft.com/office/drawing/2014/main" id="{79914E58-3F48-488D-B0D0-676C52A9C3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740" y="3371998"/>
            <a:ext cx="11393424" cy="3255263"/>
          </a:xfrm>
          <a:prstGeom prst="rect">
            <a:avLst/>
          </a:prstGeom>
        </p:spPr>
      </p:pic>
      <p:sp>
        <p:nvSpPr>
          <p:cNvPr id="8" name="Tekstvak 13">
            <a:extLst>
              <a:ext uri="{FF2B5EF4-FFF2-40B4-BE49-F238E27FC236}">
                <a16:creationId xmlns:a16="http://schemas.microsoft.com/office/drawing/2014/main" id="{8A622BD7-8D1B-441D-8A0E-9BA7B1D2A82C}"/>
              </a:ext>
            </a:extLst>
          </p:cNvPr>
          <p:cNvSpPr txBox="1"/>
          <p:nvPr/>
        </p:nvSpPr>
        <p:spPr>
          <a:xfrm>
            <a:off x="2179262" y="3183512"/>
            <a:ext cx="665223" cy="276999"/>
          </a:xfrm>
          <a:prstGeom prst="rect">
            <a:avLst/>
          </a:prstGeom>
          <a:solidFill>
            <a:schemeClr val="bg1"/>
          </a:solidFill>
        </p:spPr>
        <p:txBody>
          <a:bodyPr wrap="square" rtlCol="0">
            <a:spAutoFit/>
          </a:bodyPr>
          <a:lstStyle/>
          <a:p>
            <a:pPr algn="ctr"/>
            <a:r>
              <a:rPr lang="en-US" sz="1200" dirty="0">
                <a:latin typeface="Calibri" panose="020F0502020204030204" pitchFamily="34" charset="0"/>
                <a:cs typeface="Calibri" panose="020F0502020204030204" pitchFamily="34" charset="0"/>
              </a:rPr>
              <a:t>ERA5</a:t>
            </a:r>
            <a:endParaRPr lang="nl-NL" sz="1200" dirty="0">
              <a:latin typeface="Calibri" panose="020F0502020204030204" pitchFamily="34" charset="0"/>
              <a:cs typeface="Calibri" panose="020F0502020204030204" pitchFamily="34" charset="0"/>
            </a:endParaRPr>
          </a:p>
        </p:txBody>
      </p:sp>
      <p:sp>
        <p:nvSpPr>
          <p:cNvPr id="9" name="Tekstvak 14">
            <a:extLst>
              <a:ext uri="{FF2B5EF4-FFF2-40B4-BE49-F238E27FC236}">
                <a16:creationId xmlns:a16="http://schemas.microsoft.com/office/drawing/2014/main" id="{3D3ED908-2394-4DA2-8E78-78D8E45D3FDC}"/>
              </a:ext>
            </a:extLst>
          </p:cNvPr>
          <p:cNvSpPr txBox="1"/>
          <p:nvPr/>
        </p:nvSpPr>
        <p:spPr>
          <a:xfrm>
            <a:off x="5649368" y="3183512"/>
            <a:ext cx="1464018" cy="276999"/>
          </a:xfrm>
          <a:prstGeom prst="rect">
            <a:avLst/>
          </a:prstGeom>
          <a:solidFill>
            <a:schemeClr val="bg1"/>
          </a:solidFill>
        </p:spPr>
        <p:txBody>
          <a:bodyPr wrap="square" rtlCol="0">
            <a:spAutoFit/>
          </a:bodyPr>
          <a:lstStyle/>
          <a:p>
            <a:pPr algn="ctr"/>
            <a:r>
              <a:rPr lang="en-US" sz="1200" dirty="0">
                <a:latin typeface="Calibri" panose="020F0502020204030204" pitchFamily="34" charset="0"/>
                <a:cs typeface="Calibri" panose="020F0502020204030204" pitchFamily="34" charset="0"/>
              </a:rPr>
              <a:t>Bias-corrected ERA5</a:t>
            </a:r>
            <a:endParaRPr lang="nl-NL" sz="1200" dirty="0">
              <a:latin typeface="Calibri" panose="020F0502020204030204" pitchFamily="34" charset="0"/>
              <a:cs typeface="Calibri" panose="020F0502020204030204" pitchFamily="34" charset="0"/>
            </a:endParaRPr>
          </a:p>
        </p:txBody>
      </p:sp>
      <p:sp>
        <p:nvSpPr>
          <p:cNvPr id="10" name="Tekstvak 15">
            <a:extLst>
              <a:ext uri="{FF2B5EF4-FFF2-40B4-BE49-F238E27FC236}">
                <a16:creationId xmlns:a16="http://schemas.microsoft.com/office/drawing/2014/main" id="{39030EC2-2855-4230-9109-73EB86865AAD}"/>
              </a:ext>
            </a:extLst>
          </p:cNvPr>
          <p:cNvSpPr txBox="1"/>
          <p:nvPr/>
        </p:nvSpPr>
        <p:spPr>
          <a:xfrm>
            <a:off x="9091538" y="3183512"/>
            <a:ext cx="1842399" cy="276999"/>
          </a:xfrm>
          <a:prstGeom prst="rect">
            <a:avLst/>
          </a:prstGeom>
          <a:solidFill>
            <a:schemeClr val="bg1"/>
          </a:solidFill>
        </p:spPr>
        <p:txBody>
          <a:bodyPr wrap="square" rtlCol="0">
            <a:spAutoFit/>
          </a:bodyPr>
          <a:lstStyle/>
          <a:p>
            <a:pPr algn="ctr"/>
            <a:r>
              <a:rPr lang="en-US" sz="1200" dirty="0">
                <a:latin typeface="Calibri" panose="020F0502020204030204" pitchFamily="34" charset="0"/>
                <a:cs typeface="Calibri" panose="020F0502020204030204" pitchFamily="34" charset="0"/>
              </a:rPr>
              <a:t>Bias correction (20 days)</a:t>
            </a:r>
            <a:endParaRPr lang="nl-NL" sz="12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92F1BC4F-118D-497E-BFF4-0FF6ECD436E9}"/>
              </a:ext>
            </a:extLst>
          </p:cNvPr>
          <p:cNvSpPr txBox="1"/>
          <p:nvPr/>
        </p:nvSpPr>
        <p:spPr>
          <a:xfrm>
            <a:off x="866333" y="2844958"/>
            <a:ext cx="3956304"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Meridional wind</a:t>
            </a:r>
            <a:endParaRPr lang="en-NL"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194876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95913-3063-4A22-AB39-24097634349C}"/>
              </a:ext>
            </a:extLst>
          </p:cNvPr>
          <p:cNvSpPr>
            <a:spLocks noGrp="1"/>
          </p:cNvSpPr>
          <p:nvPr>
            <p:ph type="title"/>
          </p:nvPr>
        </p:nvSpPr>
        <p:spPr>
          <a:xfrm>
            <a:off x="1011988" y="291205"/>
            <a:ext cx="9967098" cy="948047"/>
          </a:xfrm>
        </p:spPr>
        <p:txBody>
          <a:bodyPr anchor="t">
            <a:normAutofit/>
          </a:bodyPr>
          <a:lstStyle/>
          <a:p>
            <a:r>
              <a:rPr lang="en-US" dirty="0">
                <a:latin typeface="Calibri" panose="020F0502020204030204" pitchFamily="34" charset="0"/>
                <a:cs typeface="Calibri" panose="020F0502020204030204" pitchFamily="34" charset="0"/>
              </a:rPr>
              <a:t>L3 wind products</a:t>
            </a:r>
            <a:endParaRPr lang="en-NL" dirty="0">
              <a:latin typeface="Calibri" panose="020F0502020204030204" pitchFamily="34" charset="0"/>
              <a:cs typeface="Calibri" panose="020F0502020204030204" pitchFamily="34" charset="0"/>
            </a:endParaRPr>
          </a:p>
        </p:txBody>
      </p:sp>
      <p:pic>
        <p:nvPicPr>
          <p:cNvPr id="6" name="Afbeelding 3" descr="Afbeelding met tekst, teken&#10;&#10;Automatisch gegenereerde beschrijving">
            <a:extLst>
              <a:ext uri="{FF2B5EF4-FFF2-40B4-BE49-F238E27FC236}">
                <a16:creationId xmlns:a16="http://schemas.microsoft.com/office/drawing/2014/main" id="{0F4A7A67-F9EE-4D3A-B3F8-1C3F81D7EF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16186" y="108127"/>
            <a:ext cx="762543" cy="762543"/>
          </a:xfrm>
          <a:prstGeom prst="rect">
            <a:avLst/>
          </a:prstGeom>
        </p:spPr>
      </p:pic>
      <p:sp>
        <p:nvSpPr>
          <p:cNvPr id="10" name="TextBox 9">
            <a:extLst>
              <a:ext uri="{FF2B5EF4-FFF2-40B4-BE49-F238E27FC236}">
                <a16:creationId xmlns:a16="http://schemas.microsoft.com/office/drawing/2014/main" id="{41A13511-F1E2-4EBF-88E5-E8E7C142297F}"/>
              </a:ext>
            </a:extLst>
          </p:cNvPr>
          <p:cNvSpPr txBox="1"/>
          <p:nvPr/>
        </p:nvSpPr>
        <p:spPr>
          <a:xfrm>
            <a:off x="875163" y="1486613"/>
            <a:ext cx="6594895" cy="1643527"/>
          </a:xfrm>
          <a:prstGeom prst="rect">
            <a:avLst/>
          </a:prstGeom>
          <a:noFill/>
        </p:spPr>
        <p:txBody>
          <a:bodyPr wrap="square" rtlCol="0">
            <a:spAutoFit/>
          </a:bodyPr>
          <a:lstStyle/>
          <a:p>
            <a:pPr marL="439737" marR="0" lvl="2" indent="-285750" algn="l" defTabSz="914400" rtl="0" eaLnBrk="0" fontAlgn="base" latinLnBrk="0" hangingPunct="0">
              <a:lnSpc>
                <a:spcPct val="100000"/>
              </a:lnSpc>
              <a:spcBef>
                <a:spcPct val="20000"/>
              </a:spcBef>
              <a:spcAft>
                <a:spcPct val="0"/>
              </a:spcAft>
              <a:buClr>
                <a:schemeClr val="accent1"/>
              </a:buClr>
              <a:buSzPct val="70000"/>
              <a:buFont typeface="Wingdings 3" panose="05040102010807070707" pitchFamily="18" charset="2"/>
              <a:buChar char="w"/>
              <a:tabLst/>
              <a:defRPr/>
            </a:pPr>
            <a:r>
              <a:rPr kumimoji="0" lang="en-US" b="0" i="0" u="none" strike="noStrike" kern="0" cap="none" spc="0" normalizeH="0" baseline="0" noProof="0" dirty="0" err="1">
                <a:ln>
                  <a:noFill/>
                </a:ln>
                <a:solidFill>
                  <a:srgbClr val="154273"/>
                </a:solidFill>
                <a:effectLst/>
                <a:uLnTx/>
                <a:uFillTx/>
                <a:latin typeface="Calibri" panose="020F0502020204030204" pitchFamily="34" charset="0"/>
                <a:cs typeface="Calibri" panose="020F0502020204030204" pitchFamily="34" charset="0"/>
              </a:rPr>
              <a:t>Scatterometer</a:t>
            </a:r>
            <a:r>
              <a:rPr kumimoji="0" lang="en-US" b="0" i="0" u="none" strike="noStrike" kern="0" cap="none" spc="0" normalizeH="0" baseline="0" noProof="0" dirty="0">
                <a:ln>
                  <a:noFill/>
                </a:ln>
                <a:solidFill>
                  <a:srgbClr val="154273"/>
                </a:solidFill>
                <a:effectLst/>
                <a:uLnTx/>
                <a:uFillTx/>
                <a:latin typeface="Calibri" panose="020F0502020204030204" pitchFamily="34" charset="0"/>
                <a:cs typeface="Calibri" panose="020F0502020204030204" pitchFamily="34" charset="0"/>
              </a:rPr>
              <a:t> observations for one satellite instrument</a:t>
            </a:r>
          </a:p>
          <a:p>
            <a:pPr marL="439737" marR="0" lvl="2" indent="-285750" algn="l" defTabSz="914400" rtl="0" eaLnBrk="0" fontAlgn="base" latinLnBrk="0" hangingPunct="0">
              <a:lnSpc>
                <a:spcPct val="100000"/>
              </a:lnSpc>
              <a:spcBef>
                <a:spcPct val="20000"/>
              </a:spcBef>
              <a:spcAft>
                <a:spcPct val="0"/>
              </a:spcAft>
              <a:buClr>
                <a:schemeClr val="accent1"/>
              </a:buClr>
              <a:buSzPct val="70000"/>
              <a:buFont typeface="Wingdings 3" panose="05040102010807070707" pitchFamily="18" charset="2"/>
              <a:buChar char="w"/>
              <a:tabLst/>
              <a:defRPr/>
            </a:pPr>
            <a:r>
              <a:rPr lang="en-US" kern="0" dirty="0">
                <a:solidFill>
                  <a:srgbClr val="154273"/>
                </a:solidFill>
                <a:latin typeface="Calibri" panose="020F0502020204030204" pitchFamily="34" charset="0"/>
                <a:cs typeface="Calibri" panose="020F0502020204030204" pitchFamily="34" charset="0"/>
              </a:rPr>
              <a:t>Provided variables: surface wind and stress vector components, divergence and curl</a:t>
            </a:r>
          </a:p>
          <a:p>
            <a:pPr marL="439737" lvl="2" indent="-285750" eaLnBrk="0" fontAlgn="base" hangingPunct="0">
              <a:spcBef>
                <a:spcPct val="20000"/>
              </a:spcBef>
              <a:spcAft>
                <a:spcPct val="0"/>
              </a:spcAft>
              <a:buClr>
                <a:schemeClr val="accent1"/>
              </a:buClr>
              <a:buSzPct val="70000"/>
              <a:buFont typeface="Wingdings 3" panose="05040102010807070707" pitchFamily="18" charset="2"/>
              <a:buChar char="w"/>
              <a:defRPr/>
            </a:pPr>
            <a:r>
              <a:rPr lang="en-US" kern="0" dirty="0">
                <a:solidFill>
                  <a:srgbClr val="154273"/>
                </a:solidFill>
                <a:latin typeface="Calibri" panose="020F0502020204030204" pitchFamily="34" charset="0"/>
                <a:cs typeface="Calibri" panose="020F0502020204030204" pitchFamily="34" charset="0"/>
              </a:rPr>
              <a:t>Include ECMWF model wind and stress fields collocated at L2 </a:t>
            </a:r>
          </a:p>
          <a:p>
            <a:pPr marL="439737" lvl="2" indent="-285750" eaLnBrk="0" fontAlgn="base" hangingPunct="0">
              <a:spcBef>
                <a:spcPct val="20000"/>
              </a:spcBef>
              <a:spcAft>
                <a:spcPct val="0"/>
              </a:spcAft>
              <a:buClr>
                <a:schemeClr val="accent1"/>
              </a:buClr>
              <a:buSzPct val="70000"/>
              <a:buFont typeface="Wingdings 3" panose="05040102010807070707" pitchFamily="18" charset="2"/>
              <a:buChar char="w"/>
              <a:defRPr/>
            </a:pPr>
            <a:r>
              <a:rPr lang="en-US" kern="0" dirty="0">
                <a:solidFill>
                  <a:srgbClr val="154273"/>
                </a:solidFill>
                <a:latin typeface="Calibri" panose="020F0502020204030204" pitchFamily="34" charset="0"/>
                <a:cs typeface="Calibri" panose="020F0502020204030204" pitchFamily="34" charset="0"/>
              </a:rPr>
              <a:t>Intercalibrated L2 provided by EUMETSAT OSI SAF</a:t>
            </a:r>
          </a:p>
        </p:txBody>
      </p:sp>
      <p:sp>
        <p:nvSpPr>
          <p:cNvPr id="5" name="TextBox 4">
            <a:extLst>
              <a:ext uri="{FF2B5EF4-FFF2-40B4-BE49-F238E27FC236}">
                <a16:creationId xmlns:a16="http://schemas.microsoft.com/office/drawing/2014/main" id="{93B55F91-5309-E76C-CF12-267127B84C17}"/>
              </a:ext>
            </a:extLst>
          </p:cNvPr>
          <p:cNvSpPr txBox="1"/>
          <p:nvPr/>
        </p:nvSpPr>
        <p:spPr>
          <a:xfrm>
            <a:off x="7605538" y="345142"/>
            <a:ext cx="2981063" cy="338554"/>
          </a:xfrm>
          <a:prstGeom prst="rect">
            <a:avLst/>
          </a:prstGeom>
          <a:solidFill>
            <a:srgbClr val="FFFFFF"/>
          </a:solidFill>
        </p:spPr>
        <p:txBody>
          <a:bodyPr wrap="square" rtlCol="0">
            <a:spAutoFit/>
          </a:bodyPr>
          <a:lstStyle/>
          <a:p>
            <a:pPr algn="ctr"/>
            <a:r>
              <a:rPr lang="en-US" sz="1600" dirty="0">
                <a:latin typeface="Calibri" panose="020F0502020204030204" pitchFamily="34" charset="0"/>
                <a:cs typeface="Calibri" panose="020F0502020204030204" pitchFamily="34" charset="0"/>
              </a:rPr>
              <a:t>Zonal wind </a:t>
            </a:r>
            <a:r>
              <a:rPr lang="en-US" sz="1600" dirty="0" err="1">
                <a:latin typeface="Calibri" panose="020F0502020204030204" pitchFamily="34" charset="0"/>
                <a:cs typeface="Calibri" panose="020F0502020204030204" pitchFamily="34" charset="0"/>
              </a:rPr>
              <a:t>Metop</a:t>
            </a:r>
            <a:r>
              <a:rPr lang="en-US" sz="1600" dirty="0">
                <a:latin typeface="Calibri" panose="020F0502020204030204" pitchFamily="34" charset="0"/>
                <a:cs typeface="Calibri" panose="020F0502020204030204" pitchFamily="34" charset="0"/>
              </a:rPr>
              <a:t>-A ASCAT ASC</a:t>
            </a:r>
            <a:endParaRPr lang="en-NL" sz="1600" dirty="0">
              <a:latin typeface="Calibri" panose="020F0502020204030204" pitchFamily="34" charset="0"/>
              <a:cs typeface="Calibri" panose="020F0502020204030204" pitchFamily="34" charset="0"/>
            </a:endParaRPr>
          </a:p>
        </p:txBody>
      </p:sp>
      <p:graphicFrame>
        <p:nvGraphicFramePr>
          <p:cNvPr id="3" name="Table 2">
            <a:extLst>
              <a:ext uri="{FF2B5EF4-FFF2-40B4-BE49-F238E27FC236}">
                <a16:creationId xmlns:a16="http://schemas.microsoft.com/office/drawing/2014/main" id="{12C2EA92-CB85-A47E-0DF2-B3DD05DF1F8A}"/>
              </a:ext>
            </a:extLst>
          </p:cNvPr>
          <p:cNvGraphicFramePr>
            <a:graphicFrameLocks noGrp="1"/>
          </p:cNvGraphicFramePr>
          <p:nvPr>
            <p:extLst>
              <p:ext uri="{D42A27DB-BD31-4B8C-83A1-F6EECF244321}">
                <p14:modId xmlns:p14="http://schemas.microsoft.com/office/powerpoint/2010/main" val="165651814"/>
              </p:ext>
            </p:extLst>
          </p:nvPr>
        </p:nvGraphicFramePr>
        <p:xfrm>
          <a:off x="1011988" y="4000087"/>
          <a:ext cx="9967097" cy="2468880"/>
        </p:xfrm>
        <a:graphic>
          <a:graphicData uri="http://schemas.openxmlformats.org/drawingml/2006/table">
            <a:tbl>
              <a:tblPr firstRow="1" bandRow="1">
                <a:tableStyleId>{5C22544A-7EE6-4342-B048-85BDC9FD1C3A}</a:tableStyleId>
              </a:tblPr>
              <a:tblGrid>
                <a:gridCol w="1487282">
                  <a:extLst>
                    <a:ext uri="{9D8B030D-6E8A-4147-A177-3AD203B41FA5}">
                      <a16:colId xmlns:a16="http://schemas.microsoft.com/office/drawing/2014/main" val="2670686550"/>
                    </a:ext>
                  </a:extLst>
                </a:gridCol>
                <a:gridCol w="1488093">
                  <a:extLst>
                    <a:ext uri="{9D8B030D-6E8A-4147-A177-3AD203B41FA5}">
                      <a16:colId xmlns:a16="http://schemas.microsoft.com/office/drawing/2014/main" val="1027044872"/>
                    </a:ext>
                  </a:extLst>
                </a:gridCol>
                <a:gridCol w="1392157">
                  <a:extLst>
                    <a:ext uri="{9D8B030D-6E8A-4147-A177-3AD203B41FA5}">
                      <a16:colId xmlns:a16="http://schemas.microsoft.com/office/drawing/2014/main" val="3615971584"/>
                    </a:ext>
                  </a:extLst>
                </a:gridCol>
                <a:gridCol w="1794336">
                  <a:extLst>
                    <a:ext uri="{9D8B030D-6E8A-4147-A177-3AD203B41FA5}">
                      <a16:colId xmlns:a16="http://schemas.microsoft.com/office/drawing/2014/main" val="956221461"/>
                    </a:ext>
                  </a:extLst>
                </a:gridCol>
                <a:gridCol w="2109266">
                  <a:extLst>
                    <a:ext uri="{9D8B030D-6E8A-4147-A177-3AD203B41FA5}">
                      <a16:colId xmlns:a16="http://schemas.microsoft.com/office/drawing/2014/main" val="3642518697"/>
                    </a:ext>
                  </a:extLst>
                </a:gridCol>
                <a:gridCol w="1695963">
                  <a:extLst>
                    <a:ext uri="{9D8B030D-6E8A-4147-A177-3AD203B41FA5}">
                      <a16:colId xmlns:a16="http://schemas.microsoft.com/office/drawing/2014/main" val="2574542548"/>
                    </a:ext>
                  </a:extLst>
                </a:gridCol>
              </a:tblGrid>
              <a:tr h="608937">
                <a:tc>
                  <a:txBody>
                    <a:bodyPr/>
                    <a:lstStyle/>
                    <a:p>
                      <a:r>
                        <a:rPr lang="en-US" dirty="0">
                          <a:latin typeface="Calibri" panose="020F0502020204030204" pitchFamily="34" charset="0"/>
                          <a:cs typeface="Calibri" panose="020F0502020204030204" pitchFamily="34" charset="0"/>
                        </a:rPr>
                        <a:t>Product</a:t>
                      </a:r>
                      <a:endParaRPr lang="en-NL" dirty="0">
                        <a:latin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cs typeface="Calibri" panose="020F0502020204030204" pitchFamily="34" charset="0"/>
                        </a:rPr>
                        <a:t>ECMWF forecasts</a:t>
                      </a:r>
                      <a:endParaRPr lang="en-NL" dirty="0">
                        <a:latin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cs typeface="Calibri" panose="020F0502020204030204" pitchFamily="34" charset="0"/>
                        </a:rPr>
                        <a:t>Number of instruments</a:t>
                      </a:r>
                      <a:endParaRPr lang="en-NL" dirty="0">
                        <a:latin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cs typeface="Calibri" panose="020F0502020204030204" pitchFamily="34" charset="0"/>
                        </a:rPr>
                        <a:t>Horizontal grid</a:t>
                      </a:r>
                      <a:endParaRPr lang="en-NL" dirty="0">
                        <a:latin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cs typeface="Calibri" panose="020F0502020204030204" pitchFamily="34" charset="0"/>
                        </a:rPr>
                        <a:t>Period</a:t>
                      </a:r>
                      <a:endParaRPr lang="en-NL" dirty="0">
                        <a:latin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cs typeface="Calibri" panose="020F0502020204030204" pitchFamily="34" charset="0"/>
                        </a:rPr>
                        <a:t>Update</a:t>
                      </a:r>
                      <a:endParaRPr lang="en-NL"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043871691"/>
                  </a:ext>
                </a:extLst>
              </a:tr>
              <a:tr h="608937">
                <a:tc>
                  <a:txBody>
                    <a:bodyPr/>
                    <a:lstStyle/>
                    <a:p>
                      <a:r>
                        <a:rPr lang="en-US" dirty="0">
                          <a:latin typeface="Calibri" panose="020F0502020204030204" pitchFamily="34" charset="0"/>
                          <a:cs typeface="Calibri" panose="020F0502020204030204" pitchFamily="34" charset="0"/>
                        </a:rPr>
                        <a:t>NRT daily</a:t>
                      </a:r>
                      <a:endParaRPr lang="en-NL" dirty="0">
                        <a:latin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cs typeface="Calibri" panose="020F0502020204030204" pitchFamily="34" charset="0"/>
                        </a:rPr>
                        <a:t>Operational</a:t>
                      </a:r>
                      <a:endParaRPr lang="en-NL" dirty="0">
                        <a:latin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cs typeface="Calibri" panose="020F0502020204030204" pitchFamily="34" charset="0"/>
                        </a:rPr>
                        <a:t>7</a:t>
                      </a:r>
                      <a:endParaRPr lang="en-NL" dirty="0">
                        <a:latin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cs typeface="Calibri" panose="020F0502020204030204" pitchFamily="34" charset="0"/>
                        </a:rPr>
                        <a:t>0.125</a:t>
                      </a:r>
                      <a:r>
                        <a:rPr lang="en-US" baseline="30000" dirty="0">
                          <a:latin typeface="Calibri" panose="020F0502020204030204" pitchFamily="34" charset="0"/>
                          <a:cs typeface="Calibri" panose="020F0502020204030204" pitchFamily="34" charset="0"/>
                        </a:rPr>
                        <a:t>o</a:t>
                      </a:r>
                      <a:endParaRPr lang="en-US" baseline="0" dirty="0">
                        <a:latin typeface="Calibri" panose="020F0502020204030204" pitchFamily="34" charset="0"/>
                        <a:cs typeface="Calibri" panose="020F0502020204030204" pitchFamily="34" charset="0"/>
                      </a:endParaRPr>
                    </a:p>
                    <a:p>
                      <a:r>
                        <a:rPr lang="en-US" baseline="0" dirty="0">
                          <a:latin typeface="Calibri" panose="020F0502020204030204" pitchFamily="34" charset="0"/>
                          <a:cs typeface="Calibri" panose="020F0502020204030204" pitchFamily="34" charset="0"/>
                        </a:rPr>
                        <a:t>0.25</a:t>
                      </a:r>
                      <a:r>
                        <a:rPr lang="en-US" baseline="30000" dirty="0">
                          <a:latin typeface="Calibri" panose="020F0502020204030204" pitchFamily="34" charset="0"/>
                          <a:cs typeface="Calibri" panose="020F0502020204030204" pitchFamily="34" charset="0"/>
                        </a:rPr>
                        <a:t>o</a:t>
                      </a:r>
                    </a:p>
                    <a:p>
                      <a:r>
                        <a:rPr lang="en-US" baseline="0" dirty="0">
                          <a:latin typeface="Calibri" panose="020F0502020204030204" pitchFamily="34" charset="0"/>
                          <a:cs typeface="Calibri" panose="020F0502020204030204" pitchFamily="34" charset="0"/>
                        </a:rPr>
                        <a:t>0.50</a:t>
                      </a:r>
                      <a:r>
                        <a:rPr lang="en-US" baseline="30000" dirty="0">
                          <a:latin typeface="Calibri" panose="020F0502020204030204" pitchFamily="34" charset="0"/>
                          <a:cs typeface="Calibri" panose="020F0502020204030204" pitchFamily="34" charset="0"/>
                        </a:rPr>
                        <a:t>o</a:t>
                      </a:r>
                      <a:endParaRPr lang="en-NL" dirty="0">
                        <a:latin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cs typeface="Calibri" panose="020F0502020204030204" pitchFamily="34" charset="0"/>
                        </a:rPr>
                        <a:t>2016 - -1 day</a:t>
                      </a:r>
                      <a:endParaRPr lang="en-NL" dirty="0">
                        <a:latin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cs typeface="Calibri" panose="020F0502020204030204" pitchFamily="34" charset="0"/>
                        </a:rPr>
                        <a:t>Daily</a:t>
                      </a:r>
                      <a:endParaRPr lang="en-NL"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558958555"/>
                  </a:ext>
                </a:extLst>
              </a:tr>
              <a:tr h="608937">
                <a:tc>
                  <a:txBody>
                    <a:bodyPr/>
                    <a:lstStyle/>
                    <a:p>
                      <a:r>
                        <a:rPr lang="en-US" dirty="0">
                          <a:latin typeface="Calibri" panose="020F0502020204030204" pitchFamily="34" charset="0"/>
                          <a:cs typeface="Calibri" panose="020F0502020204030204" pitchFamily="34" charset="0"/>
                        </a:rPr>
                        <a:t>MY daily</a:t>
                      </a:r>
                      <a:endParaRPr lang="en-NL" dirty="0">
                        <a:latin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cs typeface="Calibri" panose="020F0502020204030204" pitchFamily="34" charset="0"/>
                        </a:rPr>
                        <a:t>ERA5</a:t>
                      </a:r>
                      <a:endParaRPr lang="en-NL" dirty="0">
                        <a:latin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cs typeface="Calibri" panose="020F0502020204030204" pitchFamily="34" charset="0"/>
                        </a:rPr>
                        <a:t>6</a:t>
                      </a:r>
                      <a:endParaRPr lang="en-NL" dirty="0">
                        <a:latin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cs typeface="Calibri" panose="020F0502020204030204" pitchFamily="34" charset="0"/>
                        </a:rPr>
                        <a:t>0.125</a:t>
                      </a:r>
                      <a:r>
                        <a:rPr lang="en-US" baseline="30000" dirty="0">
                          <a:latin typeface="Calibri" panose="020F0502020204030204" pitchFamily="34" charset="0"/>
                          <a:cs typeface="Calibri" panose="020F0502020204030204" pitchFamily="34" charset="0"/>
                        </a:rPr>
                        <a:t>o</a:t>
                      </a:r>
                      <a:endParaRPr lang="en-US" baseline="0" dirty="0">
                        <a:latin typeface="Calibri" panose="020F0502020204030204" pitchFamily="34" charset="0"/>
                        <a:cs typeface="Calibri" panose="020F0502020204030204" pitchFamily="34" charset="0"/>
                      </a:endParaRPr>
                    </a:p>
                    <a:p>
                      <a:r>
                        <a:rPr lang="en-US" baseline="0" dirty="0">
                          <a:latin typeface="Calibri" panose="020F0502020204030204" pitchFamily="34" charset="0"/>
                          <a:cs typeface="Calibri" panose="020F0502020204030204" pitchFamily="34" charset="0"/>
                        </a:rPr>
                        <a:t>0.25</a:t>
                      </a:r>
                      <a:r>
                        <a:rPr lang="en-US" baseline="30000" dirty="0">
                          <a:latin typeface="Calibri" panose="020F0502020204030204" pitchFamily="34" charset="0"/>
                          <a:cs typeface="Calibri" panose="020F0502020204030204" pitchFamily="34" charset="0"/>
                        </a:rPr>
                        <a:t>o</a:t>
                      </a:r>
                    </a:p>
                    <a:p>
                      <a:r>
                        <a:rPr lang="en-US" baseline="0" dirty="0">
                          <a:latin typeface="Calibri" panose="020F0502020204030204" pitchFamily="34" charset="0"/>
                          <a:cs typeface="Calibri" panose="020F0502020204030204" pitchFamily="34" charset="0"/>
                        </a:rPr>
                        <a:t>0.50</a:t>
                      </a:r>
                      <a:r>
                        <a:rPr lang="en-US" baseline="30000" dirty="0">
                          <a:latin typeface="Calibri" panose="020F0502020204030204" pitchFamily="34" charset="0"/>
                          <a:cs typeface="Calibri" panose="020F0502020204030204" pitchFamily="34" charset="0"/>
                        </a:rPr>
                        <a:t>o</a:t>
                      </a:r>
                      <a:endParaRPr lang="en-NL" dirty="0">
                        <a:latin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cs typeface="Calibri" panose="020F0502020204030204" pitchFamily="34" charset="0"/>
                        </a:rPr>
                        <a:t>1991 - -4 months</a:t>
                      </a:r>
                      <a:endParaRPr lang="en-NL" dirty="0">
                        <a:latin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cs typeface="Calibri" panose="020F0502020204030204" pitchFamily="34" charset="0"/>
                        </a:rPr>
                        <a:t>Monthly</a:t>
                      </a:r>
                      <a:endParaRPr lang="en-NL"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85041380"/>
                  </a:ext>
                </a:extLst>
              </a:tr>
            </a:tbl>
          </a:graphicData>
        </a:graphic>
      </p:graphicFrame>
      <p:pic>
        <p:nvPicPr>
          <p:cNvPr id="4" name="Picture 3" descr="A globe with a map of the earth&#10;&#10;Description automatically generated">
            <a:extLst>
              <a:ext uri="{FF2B5EF4-FFF2-40B4-BE49-F238E27FC236}">
                <a16:creationId xmlns:a16="http://schemas.microsoft.com/office/drawing/2014/main" id="{A10870AE-E20B-CD47-A01E-84FD556E6D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5538" y="695005"/>
            <a:ext cx="3868376" cy="2901282"/>
          </a:xfrm>
          <a:prstGeom prst="rect">
            <a:avLst/>
          </a:prstGeom>
        </p:spPr>
      </p:pic>
    </p:spTree>
    <p:extLst>
      <p:ext uri="{BB962C8B-B14F-4D97-AF65-F5344CB8AC3E}">
        <p14:creationId xmlns:p14="http://schemas.microsoft.com/office/powerpoint/2010/main" val="3647075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9B910B-10DF-4BDB-8B0B-F9F36A7A2256}"/>
              </a:ext>
            </a:extLst>
          </p:cNvPr>
          <p:cNvSpPr>
            <a:spLocks noGrp="1"/>
          </p:cNvSpPr>
          <p:nvPr>
            <p:ph type="title"/>
          </p:nvPr>
        </p:nvSpPr>
        <p:spPr>
          <a:xfrm>
            <a:off x="634206" y="438555"/>
            <a:ext cx="10923588" cy="948047"/>
          </a:xfrm>
        </p:spPr>
        <p:txBody>
          <a:bodyPr/>
          <a:lstStyle/>
          <a:p>
            <a:r>
              <a:rPr lang="en-US" dirty="0">
                <a:latin typeface="Calibri" panose="020F0502020204030204" pitchFamily="34" charset="0"/>
                <a:cs typeface="Calibri" panose="020F0502020204030204" pitchFamily="34" charset="0"/>
              </a:rPr>
              <a:t>NWP model biases</a:t>
            </a:r>
            <a:endParaRPr lang="en-NL"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DB0C4127-BD91-4087-B727-6E32A0309D3C}"/>
              </a:ext>
            </a:extLst>
          </p:cNvPr>
          <p:cNvSpPr txBox="1"/>
          <p:nvPr/>
        </p:nvSpPr>
        <p:spPr>
          <a:xfrm>
            <a:off x="634206" y="1388464"/>
            <a:ext cx="9792866" cy="1034129"/>
          </a:xfrm>
          <a:prstGeom prst="rect">
            <a:avLst/>
          </a:prstGeom>
          <a:noFill/>
        </p:spPr>
        <p:txBody>
          <a:bodyPr wrap="square" rtlCol="0">
            <a:spAutoFit/>
          </a:bodyPr>
          <a:lstStyle/>
          <a:p>
            <a:pPr marL="439737" marR="0" lvl="2"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b="0" i="0" u="none" strike="noStrike" kern="0" cap="none" spc="0" normalizeH="0" baseline="0" noProof="0" dirty="0">
                <a:ln>
                  <a:noFill/>
                </a:ln>
                <a:solidFill>
                  <a:srgbClr val="154273"/>
                </a:solidFill>
                <a:effectLst/>
                <a:uLnTx/>
                <a:uFillTx/>
                <a:latin typeface="Calibri" panose="020F0502020204030204" pitchFamily="34" charset="0"/>
                <a:cs typeface="Calibri" panose="020F0502020204030204" pitchFamily="34" charset="0"/>
              </a:rPr>
              <a:t>Gridded L3 averages over 20+ days tell us:</a:t>
            </a:r>
          </a:p>
          <a:p>
            <a:pPr marL="439737" marR="0" lvl="2"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b="0" i="0" u="none" strike="noStrike" kern="0" cap="none" spc="0" normalizeH="0" baseline="0" noProof="0" dirty="0">
                <a:ln>
                  <a:noFill/>
                </a:ln>
                <a:solidFill>
                  <a:srgbClr val="154273"/>
                </a:solidFill>
                <a:effectLst/>
                <a:uLnTx/>
                <a:uFillTx/>
                <a:latin typeface="Calibri" panose="020F0502020204030204" pitchFamily="34" charset="0"/>
                <a:cs typeface="Calibri" panose="020F0502020204030204" pitchFamily="34" charset="0"/>
              </a:rPr>
              <a:t>Persistent biases between scatterometer observations and ECMWF model winds, </a:t>
            </a:r>
            <a:r>
              <a:rPr kumimoji="0" lang="en-US"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called SC</a:t>
            </a:r>
          </a:p>
          <a:p>
            <a:pPr marL="439737" marR="0" lvl="2"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b="0" i="0" u="none" strike="noStrike" kern="0" cap="none" spc="0" normalizeH="0" baseline="0" noProof="0" dirty="0">
                <a:ln>
                  <a:noFill/>
                </a:ln>
                <a:solidFill>
                  <a:srgbClr val="154273"/>
                </a:solidFill>
                <a:effectLst/>
                <a:uLnTx/>
                <a:uFillTx/>
                <a:latin typeface="Calibri" panose="020F0502020204030204" pitchFamily="34" charset="0"/>
                <a:cs typeface="Calibri" panose="020F0502020204030204" pitchFamily="34" charset="0"/>
              </a:rPr>
              <a:t>Lack of small-scale variability in ECMWF model winds, lack of div and curl</a:t>
            </a:r>
          </a:p>
        </p:txBody>
      </p:sp>
      <p:pic>
        <p:nvPicPr>
          <p:cNvPr id="3" name="Picture 2" descr="Map&#10;&#10;Description automatically generated with medium confidence">
            <a:extLst>
              <a:ext uri="{FF2B5EF4-FFF2-40B4-BE49-F238E27FC236}">
                <a16:creationId xmlns:a16="http://schemas.microsoft.com/office/drawing/2014/main" id="{0C24FDF8-0652-4CBB-8560-1650ABB233B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448" t="10238" r="7826" b="7673"/>
          <a:stretch/>
        </p:blipFill>
        <p:spPr>
          <a:xfrm>
            <a:off x="1960545" y="3091848"/>
            <a:ext cx="4081137" cy="3274833"/>
          </a:xfrm>
          <a:prstGeom prst="rect">
            <a:avLst/>
          </a:prstGeom>
        </p:spPr>
      </p:pic>
      <p:pic>
        <p:nvPicPr>
          <p:cNvPr id="6" name="Picture 5" descr="Diagram&#10;&#10;Description automatically generated">
            <a:extLst>
              <a:ext uri="{FF2B5EF4-FFF2-40B4-BE49-F238E27FC236}">
                <a16:creationId xmlns:a16="http://schemas.microsoft.com/office/drawing/2014/main" id="{538D22DA-A8CE-4285-809C-A60A296D1D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213" t="10238" r="8061" b="7673"/>
          <a:stretch/>
        </p:blipFill>
        <p:spPr>
          <a:xfrm>
            <a:off x="6345935" y="3091848"/>
            <a:ext cx="4081137" cy="3274833"/>
          </a:xfrm>
          <a:prstGeom prst="rect">
            <a:avLst/>
          </a:prstGeom>
        </p:spPr>
      </p:pic>
      <p:sp>
        <p:nvSpPr>
          <p:cNvPr id="7" name="TextBox 6">
            <a:extLst>
              <a:ext uri="{FF2B5EF4-FFF2-40B4-BE49-F238E27FC236}">
                <a16:creationId xmlns:a16="http://schemas.microsoft.com/office/drawing/2014/main" id="{042B618D-FA41-47F8-8923-BAF768675941}"/>
              </a:ext>
            </a:extLst>
          </p:cNvPr>
          <p:cNvSpPr txBox="1"/>
          <p:nvPr/>
        </p:nvSpPr>
        <p:spPr>
          <a:xfrm>
            <a:off x="2034153" y="6554110"/>
            <a:ext cx="8123693" cy="230832"/>
          </a:xfrm>
          <a:prstGeom prst="rect">
            <a:avLst/>
          </a:prstGeom>
          <a:noFill/>
        </p:spPr>
        <p:txBody>
          <a:bodyPr wrap="square" rtlCol="0">
            <a:spAutoFit/>
          </a:bodyPr>
          <a:lstStyle/>
          <a:p>
            <a:r>
              <a:rPr lang="en-US" sz="900" dirty="0">
                <a:solidFill>
                  <a:schemeClr val="bg1">
                    <a:lumMod val="50000"/>
                  </a:schemeClr>
                </a:solidFill>
                <a:latin typeface="Calibri" panose="020F0502020204030204" pitchFamily="34" charset="0"/>
                <a:cs typeface="Calibri" panose="020F0502020204030204" pitchFamily="34" charset="0"/>
              </a:rPr>
              <a:t>Belmonte Rivas, M. and A. Stoffelen (2019): </a:t>
            </a:r>
            <a:r>
              <a:rPr lang="en-US" sz="900" i="1" dirty="0">
                <a:solidFill>
                  <a:schemeClr val="bg1">
                    <a:lumMod val="50000"/>
                  </a:schemeClr>
                </a:solidFill>
                <a:latin typeface="Calibri" panose="020F0502020204030204" pitchFamily="34" charset="0"/>
                <a:cs typeface="Calibri" panose="020F0502020204030204" pitchFamily="34" charset="0"/>
              </a:rPr>
              <a:t>Characterizing ERA-Interim and ERA5 surface wind biases using ASCAT</a:t>
            </a:r>
            <a:r>
              <a:rPr lang="en-US" sz="900" dirty="0">
                <a:solidFill>
                  <a:schemeClr val="bg1">
                    <a:lumMod val="50000"/>
                  </a:schemeClr>
                </a:solidFill>
                <a:latin typeface="Calibri" panose="020F0502020204030204" pitchFamily="34" charset="0"/>
                <a:cs typeface="Calibri" panose="020F0502020204030204" pitchFamily="34" charset="0"/>
              </a:rPr>
              <a:t>, Ocean Sci., 15, 831–852, </a:t>
            </a:r>
            <a:r>
              <a:rPr lang="en-US" sz="900" dirty="0" err="1">
                <a:solidFill>
                  <a:schemeClr val="bg1">
                    <a:lumMod val="50000"/>
                  </a:schemeClr>
                </a:solidFill>
                <a:latin typeface="Calibri" panose="020F0502020204030204" pitchFamily="34" charset="0"/>
                <a:cs typeface="Calibri" panose="020F0502020204030204" pitchFamily="34" charset="0"/>
              </a:rPr>
              <a:t>doi</a:t>
            </a:r>
            <a:r>
              <a:rPr lang="en-US" sz="900" dirty="0">
                <a:solidFill>
                  <a:schemeClr val="bg1">
                    <a:lumMod val="50000"/>
                  </a:schemeClr>
                </a:solidFill>
                <a:latin typeface="Calibri" panose="020F0502020204030204" pitchFamily="34" charset="0"/>
                <a:cs typeface="Calibri" panose="020F0502020204030204" pitchFamily="34" charset="0"/>
              </a:rPr>
              <a:t>: </a:t>
            </a:r>
            <a:r>
              <a:rPr lang="en-US" sz="900" dirty="0">
                <a:solidFill>
                  <a:schemeClr val="bg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10.5194/os-15-831-2019</a:t>
            </a:r>
            <a:r>
              <a:rPr lang="en-US" sz="900" dirty="0">
                <a:solidFill>
                  <a:schemeClr val="bg1">
                    <a:lumMod val="50000"/>
                  </a:schemeClr>
                </a:solidFill>
                <a:latin typeface="Calibri" panose="020F0502020204030204" pitchFamily="34" charset="0"/>
                <a:cs typeface="Calibri" panose="020F0502020204030204" pitchFamily="34" charset="0"/>
              </a:rPr>
              <a:t>.</a:t>
            </a:r>
            <a:endParaRPr lang="en-NL"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AFA5AA8C-ABE8-470F-96D7-CE1FE47B7A6F}"/>
              </a:ext>
            </a:extLst>
          </p:cNvPr>
          <p:cNvSpPr txBox="1"/>
          <p:nvPr/>
        </p:nvSpPr>
        <p:spPr>
          <a:xfrm>
            <a:off x="4322064" y="2743200"/>
            <a:ext cx="3956304" cy="338554"/>
          </a:xfrm>
          <a:prstGeom prst="rect">
            <a:avLst/>
          </a:prstGeom>
          <a:noFill/>
        </p:spPr>
        <p:txBody>
          <a:bodyPr wrap="square" rtlCol="0">
            <a:spAutoFit/>
          </a:bodyPr>
          <a:lstStyle/>
          <a:p>
            <a:r>
              <a:rPr lang="en-US" sz="1600" dirty="0" err="1">
                <a:latin typeface="Calibri" panose="020F0502020204030204" pitchFamily="34" charset="0"/>
                <a:cs typeface="Calibri" panose="020F0502020204030204" pitchFamily="34" charset="0"/>
              </a:rPr>
              <a:t>Metop</a:t>
            </a:r>
            <a:r>
              <a:rPr lang="en-US" sz="1600" dirty="0">
                <a:latin typeface="Calibri" panose="020F0502020204030204" pitchFamily="34" charset="0"/>
                <a:cs typeface="Calibri" panose="020F0502020204030204" pitchFamily="34" charset="0"/>
              </a:rPr>
              <a:t>-A ASCAT – ECMWF ERA5 [2019]</a:t>
            </a:r>
            <a:endParaRPr lang="en-NL" sz="1600"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E31C8640-28E2-4264-BDEF-6B5E248B2DAC}"/>
              </a:ext>
            </a:extLst>
          </p:cNvPr>
          <p:cNvSpPr txBox="1"/>
          <p:nvPr/>
        </p:nvSpPr>
        <p:spPr>
          <a:xfrm>
            <a:off x="2151888" y="2923317"/>
            <a:ext cx="1926336" cy="261610"/>
          </a:xfrm>
          <a:prstGeom prst="rect">
            <a:avLst/>
          </a:prstGeom>
          <a:noFill/>
        </p:spPr>
        <p:txBody>
          <a:bodyPr wrap="square" rtlCol="0">
            <a:spAutoFit/>
          </a:bodyPr>
          <a:lstStyle/>
          <a:p>
            <a:r>
              <a:rPr lang="en-US" sz="1100" dirty="0">
                <a:latin typeface="Calibri" panose="020F0502020204030204" pitchFamily="34" charset="0"/>
                <a:cs typeface="Calibri" panose="020F0502020204030204" pitchFamily="34" charset="0"/>
              </a:rPr>
              <a:t>Zonal wind</a:t>
            </a:r>
            <a:endParaRPr lang="en-NL" sz="1100"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8213BA15-973C-435C-A1A8-33A920A3CD7E}"/>
              </a:ext>
            </a:extLst>
          </p:cNvPr>
          <p:cNvSpPr txBox="1"/>
          <p:nvPr/>
        </p:nvSpPr>
        <p:spPr>
          <a:xfrm>
            <a:off x="8430768" y="2926040"/>
            <a:ext cx="1432560" cy="261610"/>
          </a:xfrm>
          <a:prstGeom prst="rect">
            <a:avLst/>
          </a:prstGeom>
          <a:noFill/>
        </p:spPr>
        <p:txBody>
          <a:bodyPr wrap="square" rtlCol="0">
            <a:spAutoFit/>
          </a:bodyPr>
          <a:lstStyle/>
          <a:p>
            <a:pPr algn="r"/>
            <a:r>
              <a:rPr lang="en-US" sz="1100" dirty="0">
                <a:latin typeface="Calibri" panose="020F0502020204030204" pitchFamily="34" charset="0"/>
                <a:cs typeface="Calibri" panose="020F0502020204030204" pitchFamily="34" charset="0"/>
              </a:rPr>
              <a:t>Meridional wind</a:t>
            </a:r>
            <a:endParaRPr lang="en-NL" sz="1100" dirty="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8D09AE2E-2528-4560-8E91-C5B197BD17CB}"/>
              </a:ext>
            </a:extLst>
          </p:cNvPr>
          <p:cNvSpPr txBox="1"/>
          <p:nvPr/>
        </p:nvSpPr>
        <p:spPr>
          <a:xfrm>
            <a:off x="914400" y="3721842"/>
            <a:ext cx="977543" cy="261610"/>
          </a:xfrm>
          <a:prstGeom prst="rect">
            <a:avLst/>
          </a:prstGeom>
          <a:noFill/>
        </p:spPr>
        <p:txBody>
          <a:bodyPr wrap="square" rtlCol="0">
            <a:spAutoFit/>
          </a:bodyPr>
          <a:lstStyle/>
          <a:p>
            <a:pPr algn="r"/>
            <a:r>
              <a:rPr lang="en-US" sz="1100" dirty="0">
                <a:latin typeface="Calibri" panose="020F0502020204030204" pitchFamily="34" charset="0"/>
                <a:cs typeface="Calibri" panose="020F0502020204030204" pitchFamily="34" charset="0"/>
              </a:rPr>
              <a:t>Mean wind</a:t>
            </a:r>
            <a:endParaRPr lang="en-NL" sz="1100" dirty="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E2340BFE-2398-4741-AC5A-81F228B7DA7B}"/>
              </a:ext>
            </a:extLst>
          </p:cNvPr>
          <p:cNvSpPr txBox="1"/>
          <p:nvPr/>
        </p:nvSpPr>
        <p:spPr>
          <a:xfrm>
            <a:off x="749809" y="5355570"/>
            <a:ext cx="1142134" cy="261610"/>
          </a:xfrm>
          <a:prstGeom prst="rect">
            <a:avLst/>
          </a:prstGeom>
          <a:noFill/>
        </p:spPr>
        <p:txBody>
          <a:bodyPr wrap="square" rtlCol="0">
            <a:spAutoFit/>
          </a:bodyPr>
          <a:lstStyle/>
          <a:p>
            <a:pPr algn="r"/>
            <a:r>
              <a:rPr lang="en-US" sz="1100" dirty="0">
                <a:latin typeface="Calibri" panose="020F0502020204030204" pitchFamily="34" charset="0"/>
                <a:cs typeface="Calibri" panose="020F0502020204030204" pitchFamily="34" charset="0"/>
              </a:rPr>
              <a:t>Transient wind</a:t>
            </a:r>
            <a:endParaRPr lang="en-NL"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87546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95913-3063-4A22-AB39-24097634349C}"/>
              </a:ext>
            </a:extLst>
          </p:cNvPr>
          <p:cNvSpPr>
            <a:spLocks noGrp="1"/>
          </p:cNvSpPr>
          <p:nvPr>
            <p:ph type="title"/>
          </p:nvPr>
        </p:nvSpPr>
        <p:spPr>
          <a:xfrm>
            <a:off x="1011988" y="291205"/>
            <a:ext cx="9967098" cy="948047"/>
          </a:xfrm>
        </p:spPr>
        <p:txBody>
          <a:bodyPr anchor="t">
            <a:normAutofit/>
          </a:bodyPr>
          <a:lstStyle/>
          <a:p>
            <a:r>
              <a:rPr lang="en-US" dirty="0">
                <a:latin typeface="Calibri" panose="020F0502020204030204" pitchFamily="34" charset="0"/>
                <a:cs typeface="Calibri" panose="020F0502020204030204" pitchFamily="34" charset="0"/>
              </a:rPr>
              <a:t>L4 wind products</a:t>
            </a:r>
            <a:endParaRPr lang="en-NL" dirty="0">
              <a:latin typeface="Calibri" panose="020F0502020204030204" pitchFamily="34" charset="0"/>
              <a:cs typeface="Calibri" panose="020F0502020204030204" pitchFamily="34" charset="0"/>
            </a:endParaRPr>
          </a:p>
        </p:txBody>
      </p:sp>
      <p:pic>
        <p:nvPicPr>
          <p:cNvPr id="6" name="Afbeelding 3" descr="Afbeelding met tekst, teken&#10;&#10;Automatisch gegenereerde beschrijving">
            <a:extLst>
              <a:ext uri="{FF2B5EF4-FFF2-40B4-BE49-F238E27FC236}">
                <a16:creationId xmlns:a16="http://schemas.microsoft.com/office/drawing/2014/main" id="{0F4A7A67-F9EE-4D3A-B3F8-1C3F81D7EF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16186" y="108127"/>
            <a:ext cx="762543" cy="762543"/>
          </a:xfrm>
          <a:prstGeom prst="rect">
            <a:avLst/>
          </a:prstGeom>
        </p:spPr>
      </p:pic>
      <p:sp>
        <p:nvSpPr>
          <p:cNvPr id="10" name="TextBox 9">
            <a:extLst>
              <a:ext uri="{FF2B5EF4-FFF2-40B4-BE49-F238E27FC236}">
                <a16:creationId xmlns:a16="http://schemas.microsoft.com/office/drawing/2014/main" id="{41A13511-F1E2-4EBF-88E5-E8E7C142297F}"/>
              </a:ext>
            </a:extLst>
          </p:cNvPr>
          <p:cNvSpPr txBox="1"/>
          <p:nvPr/>
        </p:nvSpPr>
        <p:spPr>
          <a:xfrm>
            <a:off x="875163" y="1251475"/>
            <a:ext cx="6594895" cy="2197525"/>
          </a:xfrm>
          <a:prstGeom prst="rect">
            <a:avLst/>
          </a:prstGeom>
          <a:noFill/>
        </p:spPr>
        <p:txBody>
          <a:bodyPr wrap="square" rtlCol="0">
            <a:spAutoFit/>
          </a:bodyPr>
          <a:lstStyle/>
          <a:p>
            <a:pPr marL="439737" marR="0" lvl="2" indent="-285750" algn="l" defTabSz="914400" rtl="0" eaLnBrk="0" fontAlgn="base" latinLnBrk="0" hangingPunct="0">
              <a:lnSpc>
                <a:spcPct val="100000"/>
              </a:lnSpc>
              <a:spcBef>
                <a:spcPct val="20000"/>
              </a:spcBef>
              <a:spcAft>
                <a:spcPct val="0"/>
              </a:spcAft>
              <a:buClr>
                <a:schemeClr val="accent1"/>
              </a:buClr>
              <a:buSzPct val="70000"/>
              <a:buFont typeface="Wingdings 3" panose="05040102010807070707" pitchFamily="18" charset="2"/>
              <a:buChar char="w"/>
              <a:tabLst/>
              <a:defRPr/>
            </a:pPr>
            <a:r>
              <a:rPr kumimoji="0" lang="en-US" b="0" i="0" u="none" strike="noStrike" kern="0" cap="none" spc="0" normalizeH="0" baseline="0" noProof="0" dirty="0">
                <a:ln>
                  <a:noFill/>
                </a:ln>
                <a:solidFill>
                  <a:srgbClr val="154273"/>
                </a:solidFill>
                <a:effectLst/>
                <a:uLnTx/>
                <a:uFillTx/>
                <a:latin typeface="Calibri" panose="020F0502020204030204" pitchFamily="34" charset="0"/>
                <a:cs typeface="Calibri" panose="020F0502020204030204" pitchFamily="34" charset="0"/>
              </a:rPr>
              <a:t>Bias-corrected ECMWF model fields </a:t>
            </a:r>
            <a:r>
              <a:rPr kumimoji="0" lang="en-US"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by adding SC</a:t>
            </a:r>
          </a:p>
          <a:p>
            <a:pPr marL="439737" marR="0" lvl="2" indent="-285750" algn="l" defTabSz="914400" rtl="0" eaLnBrk="0" fontAlgn="base" latinLnBrk="0" hangingPunct="0">
              <a:lnSpc>
                <a:spcPct val="100000"/>
              </a:lnSpc>
              <a:spcBef>
                <a:spcPct val="20000"/>
              </a:spcBef>
              <a:spcAft>
                <a:spcPct val="0"/>
              </a:spcAft>
              <a:buClr>
                <a:schemeClr val="accent1"/>
              </a:buClr>
              <a:buSzPct val="70000"/>
              <a:buFont typeface="Wingdings 3" panose="05040102010807070707" pitchFamily="18" charset="2"/>
              <a:buChar char="w"/>
              <a:tabLst/>
              <a:defRPr/>
            </a:pPr>
            <a:r>
              <a:rPr lang="en-US" kern="0" dirty="0">
                <a:solidFill>
                  <a:srgbClr val="154273"/>
                </a:solidFill>
                <a:latin typeface="Calibri" panose="020F0502020204030204" pitchFamily="34" charset="0"/>
                <a:cs typeface="Calibri" panose="020F0502020204030204" pitchFamily="34" charset="0"/>
              </a:rPr>
              <a:t>Provided variables: surface wind and stress vector components, divergence and curl</a:t>
            </a:r>
          </a:p>
          <a:p>
            <a:pPr marL="439737" marR="0" lvl="2" indent="-285750" algn="l" defTabSz="914400" rtl="0" eaLnBrk="0" fontAlgn="base" latinLnBrk="0" hangingPunct="0">
              <a:lnSpc>
                <a:spcPct val="100000"/>
              </a:lnSpc>
              <a:spcBef>
                <a:spcPct val="20000"/>
              </a:spcBef>
              <a:spcAft>
                <a:spcPct val="0"/>
              </a:spcAft>
              <a:buClr>
                <a:schemeClr val="accent1"/>
              </a:buClr>
              <a:buSzPct val="70000"/>
              <a:buFont typeface="Wingdings 3" panose="05040102010807070707" pitchFamily="18" charset="2"/>
              <a:buChar char="w"/>
              <a:tabLst/>
              <a:defRPr/>
            </a:pPr>
            <a:r>
              <a:rPr kumimoji="0" lang="en-US"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Stat</a:t>
            </a:r>
            <a:r>
              <a:rPr lang="en-US" kern="0" dirty="0" err="1">
                <a:solidFill>
                  <a:srgbClr val="FF0000"/>
                </a:solidFill>
                <a:latin typeface="Calibri" panose="020F0502020204030204" pitchFamily="34" charset="0"/>
                <a:cs typeface="Calibri" panose="020F0502020204030204" pitchFamily="34" charset="0"/>
              </a:rPr>
              <a:t>istical</a:t>
            </a:r>
            <a:r>
              <a:rPr lang="en-US" kern="0" dirty="0">
                <a:solidFill>
                  <a:srgbClr val="FF0000"/>
                </a:solidFill>
                <a:latin typeface="Calibri" panose="020F0502020204030204" pitchFamily="34" charset="0"/>
                <a:cs typeface="Calibri" panose="020F0502020204030204" pitchFamily="34" charset="0"/>
              </a:rPr>
              <a:t> variables: bias, standard deviation of differences, difference of variances, number of observations</a:t>
            </a:r>
          </a:p>
          <a:p>
            <a:pPr marL="439737" marR="0" lvl="2" indent="-285750" algn="l" defTabSz="914400" rtl="0" eaLnBrk="0" fontAlgn="base" latinLnBrk="0" hangingPunct="0">
              <a:lnSpc>
                <a:spcPct val="100000"/>
              </a:lnSpc>
              <a:spcBef>
                <a:spcPct val="20000"/>
              </a:spcBef>
              <a:spcAft>
                <a:spcPct val="0"/>
              </a:spcAft>
              <a:buClr>
                <a:schemeClr val="accent1"/>
              </a:buClr>
              <a:buSzPct val="70000"/>
              <a:buFont typeface="Wingdings 3" panose="05040102010807070707" pitchFamily="18" charset="2"/>
              <a:buChar char="w"/>
              <a:tabLst/>
              <a:defRPr/>
            </a:pPr>
            <a:r>
              <a:rPr kumimoji="0" lang="en-US" b="0" i="0" u="none" strike="noStrike" kern="0" cap="none" spc="0" normalizeH="0" baseline="0" noProof="0" dirty="0">
                <a:ln>
                  <a:noFill/>
                </a:ln>
                <a:solidFill>
                  <a:srgbClr val="154273"/>
                </a:solidFill>
                <a:effectLst/>
                <a:uLnTx/>
                <a:uFillTx/>
                <a:latin typeface="Calibri" panose="020F0502020204030204" pitchFamily="34" charset="0"/>
                <a:cs typeface="Calibri" panose="020F0502020204030204" pitchFamily="34" charset="0"/>
              </a:rPr>
              <a:t>Available from Copernicus Marine Service, </a:t>
            </a:r>
            <a:br>
              <a:rPr kumimoji="0" lang="en-US" b="0" i="0" u="none" strike="noStrike" kern="0" cap="none" spc="0" normalizeH="0" baseline="0" noProof="0" dirty="0">
                <a:ln>
                  <a:noFill/>
                </a:ln>
                <a:solidFill>
                  <a:srgbClr val="154273"/>
                </a:solidFill>
                <a:effectLst/>
                <a:uLnTx/>
                <a:uFillTx/>
                <a:latin typeface="Calibri" panose="020F0502020204030204" pitchFamily="34" charset="0"/>
                <a:cs typeface="Calibri" panose="020F0502020204030204" pitchFamily="34" charset="0"/>
              </a:rPr>
            </a:br>
            <a:r>
              <a:rPr kumimoji="0" lang="en-US" b="0" i="0" u="none" strike="noStrike" kern="0" cap="none" spc="0" normalizeH="0" baseline="0" noProof="0" dirty="0">
                <a:ln>
                  <a:noFill/>
                </a:ln>
                <a:solidFill>
                  <a:srgbClr val="154273"/>
                </a:solidFill>
                <a:effectLst/>
                <a:uLnTx/>
                <a:uFillTx/>
                <a:latin typeface="Calibri" panose="020F0502020204030204" pitchFamily="34" charset="0"/>
                <a:cs typeface="Calibri" panose="020F0502020204030204" pitchFamily="34" charset="0"/>
              </a:rPr>
              <a:t>ERS added in June </a:t>
            </a:r>
            <a:r>
              <a:rPr lang="en-US" kern="0" dirty="0">
                <a:solidFill>
                  <a:srgbClr val="154273"/>
                </a:solidFill>
                <a:latin typeface="Calibri" panose="020F0502020204030204" pitchFamily="34" charset="0"/>
                <a:cs typeface="Calibri" panose="020F0502020204030204" pitchFamily="34" charset="0"/>
              </a:rPr>
              <a:t>‘24 from 1994 and later</a:t>
            </a:r>
            <a:endParaRPr kumimoji="0" lang="en-US" b="0" i="0" u="none" strike="noStrike" kern="0" cap="none" spc="0" normalizeH="0" baseline="0" noProof="0" dirty="0">
              <a:ln>
                <a:noFill/>
              </a:ln>
              <a:solidFill>
                <a:srgbClr val="154273"/>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93B55F91-5309-E76C-CF12-267127B84C17}"/>
              </a:ext>
            </a:extLst>
          </p:cNvPr>
          <p:cNvSpPr txBox="1"/>
          <p:nvPr/>
        </p:nvSpPr>
        <p:spPr>
          <a:xfrm>
            <a:off x="7605538" y="345142"/>
            <a:ext cx="2981063" cy="338554"/>
          </a:xfrm>
          <a:prstGeom prst="rect">
            <a:avLst/>
          </a:prstGeom>
          <a:solidFill>
            <a:srgbClr val="FFFFFF"/>
          </a:solidFill>
        </p:spPr>
        <p:txBody>
          <a:bodyPr wrap="square" rtlCol="0">
            <a:spAutoFit/>
          </a:bodyPr>
          <a:lstStyle/>
          <a:p>
            <a:pPr algn="ctr"/>
            <a:r>
              <a:rPr lang="en-US" sz="1600" dirty="0">
                <a:latin typeface="Calibri" panose="020F0502020204030204" pitchFamily="34" charset="0"/>
                <a:cs typeface="Calibri" panose="020F0502020204030204" pitchFamily="34" charset="0"/>
              </a:rPr>
              <a:t>Meridional wind</a:t>
            </a:r>
            <a:endParaRPr lang="en-NL" sz="1600" dirty="0">
              <a:latin typeface="Calibri" panose="020F0502020204030204" pitchFamily="34" charset="0"/>
              <a:cs typeface="Calibri" panose="020F0502020204030204" pitchFamily="34" charset="0"/>
            </a:endParaRPr>
          </a:p>
        </p:txBody>
      </p:sp>
      <p:graphicFrame>
        <p:nvGraphicFramePr>
          <p:cNvPr id="3" name="Table 2">
            <a:extLst>
              <a:ext uri="{FF2B5EF4-FFF2-40B4-BE49-F238E27FC236}">
                <a16:creationId xmlns:a16="http://schemas.microsoft.com/office/drawing/2014/main" id="{12C2EA92-CB85-A47E-0DF2-B3DD05DF1F8A}"/>
              </a:ext>
            </a:extLst>
          </p:cNvPr>
          <p:cNvGraphicFramePr>
            <a:graphicFrameLocks noGrp="1"/>
          </p:cNvGraphicFramePr>
          <p:nvPr/>
        </p:nvGraphicFramePr>
        <p:xfrm>
          <a:off x="1027228" y="3783261"/>
          <a:ext cx="10526796" cy="2560320"/>
        </p:xfrm>
        <a:graphic>
          <a:graphicData uri="http://schemas.openxmlformats.org/drawingml/2006/table">
            <a:tbl>
              <a:tblPr firstRow="1" bandRow="1">
                <a:tableStyleId>{5C22544A-7EE6-4342-B048-85BDC9FD1C3A}</a:tableStyleId>
              </a:tblPr>
              <a:tblGrid>
                <a:gridCol w="1318788">
                  <a:extLst>
                    <a:ext uri="{9D8B030D-6E8A-4147-A177-3AD203B41FA5}">
                      <a16:colId xmlns:a16="http://schemas.microsoft.com/office/drawing/2014/main" val="2670686550"/>
                    </a:ext>
                  </a:extLst>
                </a:gridCol>
                <a:gridCol w="1688869">
                  <a:extLst>
                    <a:ext uri="{9D8B030D-6E8A-4147-A177-3AD203B41FA5}">
                      <a16:colId xmlns:a16="http://schemas.microsoft.com/office/drawing/2014/main" val="982102419"/>
                    </a:ext>
                  </a:extLst>
                </a:gridCol>
                <a:gridCol w="1319507">
                  <a:extLst>
                    <a:ext uri="{9D8B030D-6E8A-4147-A177-3AD203B41FA5}">
                      <a16:colId xmlns:a16="http://schemas.microsoft.com/office/drawing/2014/main" val="1027044872"/>
                    </a:ext>
                  </a:extLst>
                </a:gridCol>
                <a:gridCol w="1234440">
                  <a:extLst>
                    <a:ext uri="{9D8B030D-6E8A-4147-A177-3AD203B41FA5}">
                      <a16:colId xmlns:a16="http://schemas.microsoft.com/office/drawing/2014/main" val="3615971584"/>
                    </a:ext>
                  </a:extLst>
                </a:gridCol>
                <a:gridCol w="1591056">
                  <a:extLst>
                    <a:ext uri="{9D8B030D-6E8A-4147-A177-3AD203B41FA5}">
                      <a16:colId xmlns:a16="http://schemas.microsoft.com/office/drawing/2014/main" val="956221461"/>
                    </a:ext>
                  </a:extLst>
                </a:gridCol>
                <a:gridCol w="1870308">
                  <a:extLst>
                    <a:ext uri="{9D8B030D-6E8A-4147-A177-3AD203B41FA5}">
                      <a16:colId xmlns:a16="http://schemas.microsoft.com/office/drawing/2014/main" val="3642518697"/>
                    </a:ext>
                  </a:extLst>
                </a:gridCol>
                <a:gridCol w="1503828">
                  <a:extLst>
                    <a:ext uri="{9D8B030D-6E8A-4147-A177-3AD203B41FA5}">
                      <a16:colId xmlns:a16="http://schemas.microsoft.com/office/drawing/2014/main" val="2574542548"/>
                    </a:ext>
                  </a:extLst>
                </a:gridCol>
              </a:tblGrid>
              <a:tr h="608937">
                <a:tc>
                  <a:txBody>
                    <a:bodyPr/>
                    <a:lstStyle/>
                    <a:p>
                      <a:r>
                        <a:rPr lang="en-US" dirty="0">
                          <a:latin typeface="Calibri" panose="020F0502020204030204" pitchFamily="34" charset="0"/>
                          <a:cs typeface="Calibri" panose="020F0502020204030204" pitchFamily="34" charset="0"/>
                        </a:rPr>
                        <a:t>Product</a:t>
                      </a:r>
                      <a:endParaRPr lang="en-NL" dirty="0">
                        <a:latin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cs typeface="Calibri" panose="020F0502020204030204" pitchFamily="34" charset="0"/>
                        </a:rPr>
                        <a:t>Released</a:t>
                      </a:r>
                      <a:endParaRPr lang="en-NL" dirty="0">
                        <a:latin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cs typeface="Calibri" panose="020F0502020204030204" pitchFamily="34" charset="0"/>
                        </a:rPr>
                        <a:t>ECMWF forecasts</a:t>
                      </a:r>
                      <a:endParaRPr lang="en-NL" dirty="0">
                        <a:latin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cs typeface="Calibri" panose="020F0502020204030204" pitchFamily="34" charset="0"/>
                        </a:rPr>
                        <a:t>Averaging window</a:t>
                      </a:r>
                      <a:endParaRPr lang="en-NL" dirty="0">
                        <a:latin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cs typeface="Calibri" panose="020F0502020204030204" pitchFamily="34" charset="0"/>
                        </a:rPr>
                        <a:t>Horizontal grid</a:t>
                      </a:r>
                      <a:endParaRPr lang="en-NL" dirty="0">
                        <a:latin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cs typeface="Calibri" panose="020F0502020204030204" pitchFamily="34" charset="0"/>
                        </a:rPr>
                        <a:t>Period</a:t>
                      </a:r>
                      <a:endParaRPr lang="en-NL" dirty="0">
                        <a:latin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cs typeface="Calibri" panose="020F0502020204030204" pitchFamily="34" charset="0"/>
                        </a:rPr>
                        <a:t>Update</a:t>
                      </a:r>
                      <a:endParaRPr lang="en-NL"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043871691"/>
                  </a:ext>
                </a:extLst>
              </a:tr>
              <a:tr h="608937">
                <a:tc>
                  <a:txBody>
                    <a:bodyPr/>
                    <a:lstStyle/>
                    <a:p>
                      <a:r>
                        <a:rPr lang="en-US" dirty="0">
                          <a:latin typeface="Calibri" panose="020F0502020204030204" pitchFamily="34" charset="0"/>
                          <a:cs typeface="Calibri" panose="020F0502020204030204" pitchFamily="34" charset="0"/>
                        </a:rPr>
                        <a:t>NRT hourly</a:t>
                      </a:r>
                      <a:endParaRPr lang="en-NL" dirty="0">
                        <a:latin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cs typeface="Calibri" panose="020F0502020204030204" pitchFamily="34" charset="0"/>
                        </a:rPr>
                        <a:t>July 2022</a:t>
                      </a:r>
                      <a:endParaRPr lang="en-NL" dirty="0">
                        <a:latin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cs typeface="Calibri" panose="020F0502020204030204" pitchFamily="34" charset="0"/>
                        </a:rPr>
                        <a:t>Operational</a:t>
                      </a:r>
                      <a:endParaRPr lang="en-NL" dirty="0">
                        <a:latin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cs typeface="Calibri" panose="020F0502020204030204" pitchFamily="34" charset="0"/>
                        </a:rPr>
                        <a:t>20 days (backward)</a:t>
                      </a:r>
                      <a:endParaRPr lang="en-NL" dirty="0">
                        <a:latin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cs typeface="Calibri" panose="020F0502020204030204" pitchFamily="34" charset="0"/>
                        </a:rPr>
                        <a:t>0.125</a:t>
                      </a:r>
                      <a:r>
                        <a:rPr lang="en-US" baseline="30000" dirty="0">
                          <a:latin typeface="Calibri" panose="020F0502020204030204" pitchFamily="34" charset="0"/>
                          <a:cs typeface="Calibri" panose="020F0502020204030204" pitchFamily="34" charset="0"/>
                        </a:rPr>
                        <a:t>o</a:t>
                      </a:r>
                      <a:endParaRPr lang="en-NL" dirty="0">
                        <a:latin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cs typeface="Calibri" panose="020F0502020204030204" pitchFamily="34" charset="0"/>
                        </a:rPr>
                        <a:t>-2 years - -1 day</a:t>
                      </a:r>
                      <a:endParaRPr lang="en-NL" dirty="0">
                        <a:latin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cs typeface="Calibri" panose="020F0502020204030204" pitchFamily="34" charset="0"/>
                        </a:rPr>
                        <a:t>Daily</a:t>
                      </a:r>
                      <a:endParaRPr lang="en-NL"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558958555"/>
                  </a:ext>
                </a:extLst>
              </a:tr>
              <a:tr h="608937">
                <a:tc>
                  <a:txBody>
                    <a:bodyPr/>
                    <a:lstStyle/>
                    <a:p>
                      <a:r>
                        <a:rPr lang="en-US" dirty="0">
                          <a:latin typeface="Calibri" panose="020F0502020204030204" pitchFamily="34" charset="0"/>
                          <a:cs typeface="Calibri" panose="020F0502020204030204" pitchFamily="34" charset="0"/>
                        </a:rPr>
                        <a:t>MY hourly</a:t>
                      </a:r>
                      <a:endParaRPr lang="en-NL" dirty="0">
                        <a:latin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cs typeface="Calibri" panose="020F0502020204030204" pitchFamily="34" charset="0"/>
                        </a:rPr>
                        <a:t>November 2022</a:t>
                      </a:r>
                      <a:endParaRPr lang="en-NL" dirty="0">
                        <a:latin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cs typeface="Calibri" panose="020F0502020204030204" pitchFamily="34" charset="0"/>
                        </a:rPr>
                        <a:t>ERA5</a:t>
                      </a:r>
                      <a:endParaRPr lang="en-NL" dirty="0">
                        <a:latin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cs typeface="Calibri" panose="020F0502020204030204" pitchFamily="34" charset="0"/>
                        </a:rPr>
                        <a:t>20 days (centered)</a:t>
                      </a:r>
                      <a:endParaRPr lang="en-NL" dirty="0">
                        <a:latin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cs typeface="Calibri" panose="020F0502020204030204" pitchFamily="34" charset="0"/>
                        </a:rPr>
                        <a:t>0.125</a:t>
                      </a:r>
                      <a:r>
                        <a:rPr lang="en-US" baseline="30000" dirty="0">
                          <a:latin typeface="Calibri" panose="020F0502020204030204" pitchFamily="34" charset="0"/>
                          <a:cs typeface="Calibri" panose="020F0502020204030204" pitchFamily="34" charset="0"/>
                        </a:rPr>
                        <a:t>o</a:t>
                      </a:r>
                      <a:r>
                        <a:rPr lang="en-US" baseline="0" dirty="0">
                          <a:latin typeface="Calibri" panose="020F0502020204030204" pitchFamily="34" charset="0"/>
                          <a:cs typeface="Calibri" panose="020F0502020204030204" pitchFamily="34" charset="0"/>
                        </a:rPr>
                        <a:t> (ASCAT)</a:t>
                      </a:r>
                    </a:p>
                    <a:p>
                      <a:r>
                        <a:rPr lang="en-US" baseline="0" dirty="0">
                          <a:latin typeface="Calibri" panose="020F0502020204030204" pitchFamily="34" charset="0"/>
                          <a:cs typeface="Calibri" panose="020F0502020204030204" pitchFamily="34" charset="0"/>
                        </a:rPr>
                        <a:t>0.25</a:t>
                      </a:r>
                      <a:r>
                        <a:rPr lang="en-US" baseline="30000" dirty="0">
                          <a:latin typeface="Calibri" panose="020F0502020204030204" pitchFamily="34" charset="0"/>
                          <a:cs typeface="Calibri" panose="020F0502020204030204" pitchFamily="34" charset="0"/>
                        </a:rPr>
                        <a:t>o</a:t>
                      </a:r>
                      <a:r>
                        <a:rPr lang="en-US" baseline="0" dirty="0">
                          <a:latin typeface="Calibri" panose="020F0502020204030204" pitchFamily="34" charset="0"/>
                          <a:cs typeface="Calibri" panose="020F0502020204030204" pitchFamily="34" charset="0"/>
                        </a:rPr>
                        <a:t> (other)</a:t>
                      </a:r>
                      <a:endParaRPr lang="en-NL" dirty="0">
                        <a:latin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cs typeface="Calibri" panose="020F0502020204030204" pitchFamily="34" charset="0"/>
                        </a:rPr>
                        <a:t>1999 - -4 months</a:t>
                      </a:r>
                      <a:endParaRPr lang="en-NL" dirty="0">
                        <a:latin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cs typeface="Calibri" panose="020F0502020204030204" pitchFamily="34" charset="0"/>
                        </a:rPr>
                        <a:t>Monthly</a:t>
                      </a:r>
                      <a:endParaRPr lang="en-NL"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85041380"/>
                  </a:ext>
                </a:extLst>
              </a:tr>
              <a:tr h="608937">
                <a:tc>
                  <a:txBody>
                    <a:bodyPr/>
                    <a:lstStyle/>
                    <a:p>
                      <a:r>
                        <a:rPr lang="en-US" dirty="0">
                          <a:latin typeface="Calibri" panose="020F0502020204030204" pitchFamily="34" charset="0"/>
                          <a:cs typeface="Calibri" panose="020F0502020204030204" pitchFamily="34" charset="0"/>
                        </a:rPr>
                        <a:t>MY monthly</a:t>
                      </a:r>
                      <a:endParaRPr lang="en-NL" dirty="0">
                        <a:latin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cs typeface="Calibri" panose="020F0502020204030204" pitchFamily="34" charset="0"/>
                        </a:rPr>
                        <a:t>November 2022</a:t>
                      </a:r>
                      <a:endParaRPr lang="en-NL" dirty="0">
                        <a:latin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cs typeface="Calibri" panose="020F0502020204030204" pitchFamily="34" charset="0"/>
                        </a:rPr>
                        <a:t>ERA5</a:t>
                      </a:r>
                      <a:endParaRPr lang="en-NL" dirty="0">
                        <a:latin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cs typeface="Calibri" panose="020F0502020204030204" pitchFamily="34" charset="0"/>
                        </a:rPr>
                        <a:t>Full month (centered)</a:t>
                      </a:r>
                      <a:endParaRPr lang="en-NL" dirty="0">
                        <a:latin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cs typeface="Calibri" panose="020F0502020204030204" pitchFamily="34" charset="0"/>
                        </a:rPr>
                        <a:t>0.25</a:t>
                      </a:r>
                      <a:r>
                        <a:rPr lang="en-US" baseline="30000" dirty="0">
                          <a:latin typeface="Calibri" panose="020F0502020204030204" pitchFamily="34" charset="0"/>
                          <a:cs typeface="Calibri" panose="020F0502020204030204" pitchFamily="34" charset="0"/>
                        </a:rPr>
                        <a:t>o</a:t>
                      </a:r>
                      <a:endParaRPr lang="en-NL" dirty="0">
                        <a:latin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cs typeface="Calibri" panose="020F0502020204030204" pitchFamily="34" charset="0"/>
                        </a:rPr>
                        <a:t>1999 - -4 months</a:t>
                      </a:r>
                      <a:endParaRPr lang="en-NL" dirty="0">
                        <a:latin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cs typeface="Calibri" panose="020F0502020204030204" pitchFamily="34" charset="0"/>
                        </a:rPr>
                        <a:t>Monthly</a:t>
                      </a:r>
                      <a:endParaRPr lang="en-NL"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770457747"/>
                  </a:ext>
                </a:extLst>
              </a:tr>
            </a:tbl>
          </a:graphicData>
        </a:graphic>
      </p:graphicFrame>
      <p:pic>
        <p:nvPicPr>
          <p:cNvPr id="8" name="Picture 7" descr="A globe with a scale of the earth&#10;&#10;Description automatically generated with medium confidence">
            <a:extLst>
              <a:ext uri="{FF2B5EF4-FFF2-40B4-BE49-F238E27FC236}">
                <a16:creationId xmlns:a16="http://schemas.microsoft.com/office/drawing/2014/main" id="{CACEC4B4-A50A-3280-3607-B1F333D285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115" t="10417" r="7604" b="8333"/>
          <a:stretch/>
        </p:blipFill>
        <p:spPr>
          <a:xfrm>
            <a:off x="7605538" y="663406"/>
            <a:ext cx="3474720" cy="2889426"/>
          </a:xfrm>
          <a:prstGeom prst="rect">
            <a:avLst/>
          </a:prstGeom>
        </p:spPr>
      </p:pic>
    </p:spTree>
    <p:extLst>
      <p:ext uri="{BB962C8B-B14F-4D97-AF65-F5344CB8AC3E}">
        <p14:creationId xmlns:p14="http://schemas.microsoft.com/office/powerpoint/2010/main" val="1704791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9B910B-10DF-4BDB-8B0B-F9F36A7A2256}"/>
              </a:ext>
            </a:extLst>
          </p:cNvPr>
          <p:cNvSpPr>
            <a:spLocks noGrp="1"/>
          </p:cNvSpPr>
          <p:nvPr>
            <p:ph type="title"/>
          </p:nvPr>
        </p:nvSpPr>
        <p:spPr>
          <a:xfrm>
            <a:off x="634206" y="717233"/>
            <a:ext cx="3244620" cy="1295922"/>
          </a:xfrm>
        </p:spPr>
        <p:txBody>
          <a:bodyPr/>
          <a:lstStyle/>
          <a:p>
            <a:r>
              <a:rPr lang="en-US" dirty="0">
                <a:latin typeface="Calibri" panose="020F0502020204030204" pitchFamily="34" charset="0"/>
                <a:cs typeface="Calibri" panose="020F0502020204030204" pitchFamily="34" charset="0"/>
              </a:rPr>
              <a:t>L3 and L4 variables</a:t>
            </a:r>
            <a:endParaRPr lang="en-NL" dirty="0">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5E00580A-B26F-9DAA-76A8-6F1A21444DBC}"/>
              </a:ext>
            </a:extLst>
          </p:cNvPr>
          <p:cNvGrpSpPr/>
          <p:nvPr/>
        </p:nvGrpSpPr>
        <p:grpSpPr>
          <a:xfrm>
            <a:off x="3329559" y="833285"/>
            <a:ext cx="8427365" cy="6024716"/>
            <a:chOff x="2480967" y="1658692"/>
            <a:chExt cx="7230065" cy="5168767"/>
          </a:xfrm>
        </p:grpSpPr>
        <p:pic>
          <p:nvPicPr>
            <p:cNvPr id="5" name="Picture 4" descr="A screenshot of a computer generated image&#10;&#10;Description automatically generated">
              <a:extLst>
                <a:ext uri="{FF2B5EF4-FFF2-40B4-BE49-F238E27FC236}">
                  <a16:creationId xmlns:a16="http://schemas.microsoft.com/office/drawing/2014/main" id="{E5B21EA5-916D-7BE2-979D-D8CDF0C125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0967" y="1766414"/>
              <a:ext cx="7230065" cy="5061045"/>
            </a:xfrm>
            <a:prstGeom prst="rect">
              <a:avLst/>
            </a:prstGeom>
          </p:spPr>
        </p:pic>
        <p:sp>
          <p:nvSpPr>
            <p:cNvPr id="6" name="TextBox 5">
              <a:extLst>
                <a:ext uri="{FF2B5EF4-FFF2-40B4-BE49-F238E27FC236}">
                  <a16:creationId xmlns:a16="http://schemas.microsoft.com/office/drawing/2014/main" id="{4E61B630-7E05-C4C7-4ED3-206D57F4548B}"/>
                </a:ext>
              </a:extLst>
            </p:cNvPr>
            <p:cNvSpPr txBox="1"/>
            <p:nvPr/>
          </p:nvSpPr>
          <p:spPr>
            <a:xfrm>
              <a:off x="2722728" y="1658692"/>
              <a:ext cx="1162498" cy="215444"/>
            </a:xfrm>
            <a:prstGeom prst="rect">
              <a:avLst/>
            </a:prstGeom>
            <a:noFill/>
          </p:spPr>
          <p:txBody>
            <a:bodyPr wrap="none" rtlCol="0">
              <a:spAutoFit/>
            </a:bodyPr>
            <a:lstStyle/>
            <a:p>
              <a:r>
                <a:rPr lang="en-US" sz="800" b="1" dirty="0"/>
                <a:t>Zonal wind component</a:t>
              </a:r>
              <a:endParaRPr lang="en-NL" sz="800" b="1" dirty="0"/>
            </a:p>
          </p:txBody>
        </p:sp>
        <p:sp>
          <p:nvSpPr>
            <p:cNvPr id="7" name="TextBox 6">
              <a:extLst>
                <a:ext uri="{FF2B5EF4-FFF2-40B4-BE49-F238E27FC236}">
                  <a16:creationId xmlns:a16="http://schemas.microsoft.com/office/drawing/2014/main" id="{AED4E0DC-6D62-50CF-497F-AB0C9C36AE81}"/>
                </a:ext>
              </a:extLst>
            </p:cNvPr>
            <p:cNvSpPr txBox="1"/>
            <p:nvPr/>
          </p:nvSpPr>
          <p:spPr>
            <a:xfrm>
              <a:off x="4383203" y="1658692"/>
              <a:ext cx="1396536" cy="215444"/>
            </a:xfrm>
            <a:prstGeom prst="rect">
              <a:avLst/>
            </a:prstGeom>
            <a:noFill/>
          </p:spPr>
          <p:txBody>
            <a:bodyPr wrap="none" rtlCol="0">
              <a:spAutoFit/>
            </a:bodyPr>
            <a:lstStyle/>
            <a:p>
              <a:r>
                <a:rPr lang="en-US" sz="800" b="1" dirty="0"/>
                <a:t>Meridional wind component</a:t>
              </a:r>
              <a:endParaRPr lang="en-NL" sz="800" b="1" dirty="0"/>
            </a:p>
          </p:txBody>
        </p:sp>
        <p:sp>
          <p:nvSpPr>
            <p:cNvPr id="12" name="TextBox 11">
              <a:extLst>
                <a:ext uri="{FF2B5EF4-FFF2-40B4-BE49-F238E27FC236}">
                  <a16:creationId xmlns:a16="http://schemas.microsoft.com/office/drawing/2014/main" id="{8C0C8F53-6E0D-DD50-9F31-F286E68EA279}"/>
                </a:ext>
              </a:extLst>
            </p:cNvPr>
            <p:cNvSpPr txBox="1"/>
            <p:nvPr/>
          </p:nvSpPr>
          <p:spPr>
            <a:xfrm>
              <a:off x="6434665" y="1658692"/>
              <a:ext cx="899605" cy="215444"/>
            </a:xfrm>
            <a:prstGeom prst="rect">
              <a:avLst/>
            </a:prstGeom>
            <a:noFill/>
          </p:spPr>
          <p:txBody>
            <a:bodyPr wrap="none" rtlCol="0">
              <a:spAutoFit/>
            </a:bodyPr>
            <a:lstStyle/>
            <a:p>
              <a:r>
                <a:rPr lang="en-US" sz="800" b="1" dirty="0"/>
                <a:t>Wind divergence</a:t>
              </a:r>
              <a:endParaRPr lang="en-NL" sz="800" b="1" dirty="0"/>
            </a:p>
          </p:txBody>
        </p:sp>
        <p:sp>
          <p:nvSpPr>
            <p:cNvPr id="13" name="TextBox 12">
              <a:extLst>
                <a:ext uri="{FF2B5EF4-FFF2-40B4-BE49-F238E27FC236}">
                  <a16:creationId xmlns:a16="http://schemas.microsoft.com/office/drawing/2014/main" id="{971B4686-AC15-2237-5053-C8661A457B56}"/>
                </a:ext>
              </a:extLst>
            </p:cNvPr>
            <p:cNvSpPr txBox="1"/>
            <p:nvPr/>
          </p:nvSpPr>
          <p:spPr>
            <a:xfrm>
              <a:off x="8272817" y="1658692"/>
              <a:ext cx="782587" cy="215444"/>
            </a:xfrm>
            <a:prstGeom prst="rect">
              <a:avLst/>
            </a:prstGeom>
            <a:noFill/>
          </p:spPr>
          <p:txBody>
            <a:bodyPr wrap="none" rtlCol="0">
              <a:spAutoFit/>
            </a:bodyPr>
            <a:lstStyle/>
            <a:p>
              <a:r>
                <a:rPr lang="en-US" sz="800" b="1" dirty="0"/>
                <a:t>Wind rotation</a:t>
              </a:r>
              <a:endParaRPr lang="en-NL" sz="800" b="1" dirty="0"/>
            </a:p>
          </p:txBody>
        </p:sp>
      </p:grpSp>
      <p:sp>
        <p:nvSpPr>
          <p:cNvPr id="14" name="TextBox 13">
            <a:extLst>
              <a:ext uri="{FF2B5EF4-FFF2-40B4-BE49-F238E27FC236}">
                <a16:creationId xmlns:a16="http://schemas.microsoft.com/office/drawing/2014/main" id="{4B668B47-22D4-D4F3-0864-14CFFDF4032B}"/>
              </a:ext>
            </a:extLst>
          </p:cNvPr>
          <p:cNvSpPr txBox="1"/>
          <p:nvPr/>
        </p:nvSpPr>
        <p:spPr>
          <a:xfrm>
            <a:off x="1029903" y="3558415"/>
            <a:ext cx="1993517" cy="1077218"/>
          </a:xfrm>
          <a:prstGeom prst="rect">
            <a:avLst/>
          </a:prstGeom>
          <a:noFill/>
          <a:ln w="12700">
            <a:solidFill>
              <a:schemeClr val="accent1"/>
            </a:solidFill>
          </a:ln>
        </p:spPr>
        <p:txBody>
          <a:bodyPr wrap="square" rtlCol="0">
            <a:spAutoFit/>
          </a:bodyPr>
          <a:lstStyle/>
          <a:p>
            <a:pPr algn="r"/>
            <a:r>
              <a:rPr lang="en-US" sz="1600" dirty="0">
                <a:latin typeface="Calibri" panose="020F0502020204030204" pitchFamily="34" charset="0"/>
                <a:cs typeface="Calibri" panose="020F0502020204030204" pitchFamily="34" charset="0"/>
              </a:rPr>
              <a:t>Gulfstream region</a:t>
            </a:r>
          </a:p>
          <a:p>
            <a:pPr algn="r"/>
            <a:r>
              <a:rPr lang="en-US" sz="1600" dirty="0">
                <a:latin typeface="Calibri" panose="020F0502020204030204" pitchFamily="34" charset="0"/>
                <a:cs typeface="Calibri" panose="020F0502020204030204" pitchFamily="34" charset="0"/>
              </a:rPr>
              <a:t>2 February 2023</a:t>
            </a:r>
          </a:p>
          <a:p>
            <a:pPr algn="r"/>
            <a:r>
              <a:rPr lang="en-US" sz="1600" dirty="0">
                <a:latin typeface="Calibri" panose="020F0502020204030204" pitchFamily="34" charset="0"/>
                <a:cs typeface="Calibri" panose="020F0502020204030204" pitchFamily="34" charset="0"/>
              </a:rPr>
              <a:t>SC: </a:t>
            </a:r>
            <a:r>
              <a:rPr lang="en-US" sz="1600" dirty="0" err="1">
                <a:latin typeface="Calibri" panose="020F0502020204030204" pitchFamily="34" charset="0"/>
                <a:cs typeface="Calibri" panose="020F0502020204030204" pitchFamily="34" charset="0"/>
              </a:rPr>
              <a:t>Metop</a:t>
            </a:r>
            <a:r>
              <a:rPr lang="en-US" sz="1600" dirty="0">
                <a:latin typeface="Calibri" panose="020F0502020204030204" pitchFamily="34" charset="0"/>
                <a:cs typeface="Calibri" panose="020F0502020204030204" pitchFamily="34" charset="0"/>
              </a:rPr>
              <a:t>-B/C ASCAT</a:t>
            </a:r>
          </a:p>
          <a:p>
            <a:pPr algn="r"/>
            <a:r>
              <a:rPr lang="en-US" sz="1600" dirty="0">
                <a:latin typeface="Calibri" panose="020F0502020204030204" pitchFamily="34" charset="0"/>
                <a:cs typeface="Calibri" panose="020F0502020204030204" pitchFamily="34" charset="0"/>
              </a:rPr>
              <a:t>ECMWF ERA5</a:t>
            </a:r>
            <a:endParaRPr lang="en-NL" sz="1600" dirty="0">
              <a:latin typeface="Calibri" panose="020F0502020204030204" pitchFamily="34" charset="0"/>
              <a:cs typeface="Calibri" panose="020F0502020204030204" pitchFamily="34" charset="0"/>
            </a:endParaRPr>
          </a:p>
        </p:txBody>
      </p:sp>
      <p:pic>
        <p:nvPicPr>
          <p:cNvPr id="17" name="Picture 16" descr="A screenshot of a computer generated image&#10;&#10;Description automatically generated">
            <a:extLst>
              <a:ext uri="{FF2B5EF4-FFF2-40B4-BE49-F238E27FC236}">
                <a16:creationId xmlns:a16="http://schemas.microsoft.com/office/drawing/2014/main" id="{D200B495-C46C-10F0-11B9-0D9D024DF6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98"/>
          <a:stretch/>
        </p:blipFill>
        <p:spPr>
          <a:xfrm>
            <a:off x="3335000" y="1032386"/>
            <a:ext cx="8414657" cy="5825613"/>
          </a:xfrm>
          <a:prstGeom prst="rect">
            <a:avLst/>
          </a:prstGeom>
        </p:spPr>
      </p:pic>
    </p:spTree>
    <p:extLst>
      <p:ext uri="{BB962C8B-B14F-4D97-AF65-F5344CB8AC3E}">
        <p14:creationId xmlns:p14="http://schemas.microsoft.com/office/powerpoint/2010/main" val="2300694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9B910B-10DF-4BDB-8B0B-F9F36A7A2256}"/>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Bias comparison between </a:t>
            </a:r>
            <a:r>
              <a:rPr lang="en-US" dirty="0" err="1">
                <a:latin typeface="Calibri" panose="020F0502020204030204" pitchFamily="34" charset="0"/>
                <a:cs typeface="Calibri" panose="020F0502020204030204" pitchFamily="34" charset="0"/>
              </a:rPr>
              <a:t>QuikSCAT</a:t>
            </a:r>
            <a:r>
              <a:rPr lang="en-US" dirty="0">
                <a:latin typeface="Calibri" panose="020F0502020204030204" pitchFamily="34" charset="0"/>
                <a:cs typeface="Calibri" panose="020F0502020204030204" pitchFamily="34" charset="0"/>
              </a:rPr>
              <a:t> and ERS-2</a:t>
            </a:r>
            <a:endParaRPr lang="en-NL" dirty="0">
              <a:latin typeface="Calibri" panose="020F0502020204030204" pitchFamily="34" charset="0"/>
              <a:cs typeface="Calibri" panose="020F0502020204030204" pitchFamily="34" charset="0"/>
            </a:endParaRPr>
          </a:p>
        </p:txBody>
      </p:sp>
      <p:pic>
        <p:nvPicPr>
          <p:cNvPr id="3" name="Picture 2" descr="A graph of a wind bias&#10;&#10;Description automatically generated with medium confidence">
            <a:extLst>
              <a:ext uri="{FF2B5EF4-FFF2-40B4-BE49-F238E27FC236}">
                <a16:creationId xmlns:a16="http://schemas.microsoft.com/office/drawing/2014/main" id="{9FBA6E5C-202A-C007-E20C-C95102CCBE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961" y="1953964"/>
            <a:ext cx="5852172" cy="4389129"/>
          </a:xfrm>
          <a:prstGeom prst="rect">
            <a:avLst/>
          </a:prstGeom>
        </p:spPr>
      </p:pic>
      <p:pic>
        <p:nvPicPr>
          <p:cNvPr id="6" name="Picture 5" descr="A graph of a wind bias&#10;&#10;Description automatically generated with medium confidence">
            <a:extLst>
              <a:ext uri="{FF2B5EF4-FFF2-40B4-BE49-F238E27FC236}">
                <a16:creationId xmlns:a16="http://schemas.microsoft.com/office/drawing/2014/main" id="{7980FFF1-0DDF-A6CA-4E42-D2E459AE1E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2172" y="1953963"/>
            <a:ext cx="5852172" cy="4389129"/>
          </a:xfrm>
          <a:prstGeom prst="rect">
            <a:avLst/>
          </a:prstGeom>
        </p:spPr>
      </p:pic>
    </p:spTree>
    <p:extLst>
      <p:ext uri="{BB962C8B-B14F-4D97-AF65-F5344CB8AC3E}">
        <p14:creationId xmlns:p14="http://schemas.microsoft.com/office/powerpoint/2010/main" val="4022287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9B910B-10DF-4BDB-8B0B-F9F36A7A2256}"/>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Applications</a:t>
            </a:r>
            <a:endParaRPr lang="en-NL"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E73B420-AAEE-427B-ACD6-45668E44F33A}"/>
              </a:ext>
            </a:extLst>
          </p:cNvPr>
          <p:cNvSpPr txBox="1"/>
          <p:nvPr/>
        </p:nvSpPr>
        <p:spPr>
          <a:xfrm>
            <a:off x="634206" y="1832602"/>
            <a:ext cx="11131074" cy="1366528"/>
          </a:xfrm>
          <a:prstGeom prst="rect">
            <a:avLst/>
          </a:prstGeom>
          <a:noFill/>
        </p:spPr>
        <p:txBody>
          <a:bodyPr wrap="square" rtlCol="0">
            <a:spAutoFit/>
          </a:bodyPr>
          <a:lstStyle/>
          <a:p>
            <a:pPr marL="439737" marR="0" lvl="2"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b="0" i="0" u="none" strike="noStrike" kern="0" cap="none" spc="0" normalizeH="0" baseline="0" noProof="0" dirty="0">
                <a:ln>
                  <a:noFill/>
                </a:ln>
                <a:solidFill>
                  <a:srgbClr val="154273"/>
                </a:solidFill>
                <a:effectLst/>
                <a:uLnTx/>
                <a:uFillTx/>
                <a:latin typeface="Calibri" panose="020F0502020204030204" pitchFamily="34" charset="0"/>
                <a:cs typeface="Calibri" panose="020F0502020204030204" pitchFamily="34" charset="0"/>
              </a:rPr>
              <a:t>Improved wind forcing/fluxes for physical ocean models, SC sensitivity studies &gt; Copernicus Marine Service</a:t>
            </a:r>
          </a:p>
          <a:p>
            <a:pPr marL="439737" marR="0" lvl="2"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b="0" i="0" u="none" strike="noStrike" kern="0" cap="none" spc="0" normalizeH="0" baseline="0" noProof="0" dirty="0">
                <a:ln>
                  <a:noFill/>
                </a:ln>
                <a:solidFill>
                  <a:srgbClr val="154273"/>
                </a:solidFill>
                <a:effectLst/>
                <a:uLnTx/>
                <a:uFillTx/>
                <a:latin typeface="Calibri" panose="020F0502020204030204" pitchFamily="34" charset="0"/>
                <a:cs typeface="Calibri" panose="020F0502020204030204" pitchFamily="34" charset="0"/>
              </a:rPr>
              <a:t>Link with physical processes to improve model </a:t>
            </a:r>
            <a:r>
              <a:rPr kumimoji="0" lang="en-US" b="0" i="0" u="none" strike="noStrike" kern="0" cap="none" spc="0" normalizeH="0" baseline="0" noProof="0" dirty="0" err="1">
                <a:ln>
                  <a:noFill/>
                </a:ln>
                <a:solidFill>
                  <a:srgbClr val="154273"/>
                </a:solidFill>
                <a:effectLst/>
                <a:uLnTx/>
                <a:uFillTx/>
                <a:latin typeface="Calibri" panose="020F0502020204030204" pitchFamily="34" charset="0"/>
                <a:cs typeface="Calibri" panose="020F0502020204030204" pitchFamily="34" charset="0"/>
              </a:rPr>
              <a:t>paramet</a:t>
            </a:r>
            <a:r>
              <a:rPr lang="en-US" kern="0" dirty="0">
                <a:solidFill>
                  <a:srgbClr val="154273"/>
                </a:solidFill>
                <a:latin typeface="Calibri" panose="020F0502020204030204" pitchFamily="34" charset="0"/>
                <a:cs typeface="Calibri" panose="020F0502020204030204" pitchFamily="34" charset="0"/>
              </a:rPr>
              <a:t>erizations &gt; ICM NN, EUMETSAT fellow, KNMI/ECMWF</a:t>
            </a:r>
          </a:p>
          <a:p>
            <a:pPr marL="439737" marR="0" lvl="2"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b="0" i="0" u="none" strike="noStrike" kern="0" cap="none" spc="0" normalizeH="0" baseline="0" noProof="0" dirty="0">
                <a:ln>
                  <a:noFill/>
                </a:ln>
                <a:solidFill>
                  <a:srgbClr val="154273"/>
                </a:solidFill>
                <a:effectLst/>
                <a:uLnTx/>
                <a:uFillTx/>
                <a:latin typeface="Calibri" panose="020F0502020204030204" pitchFamily="34" charset="0"/>
                <a:cs typeface="Calibri" panose="020F0502020204030204" pitchFamily="34" charset="0"/>
              </a:rPr>
              <a:t>Use bias-adjusted scatterometer observations in data assimilation &gt; tests at ECMWF by De Chiara et al.</a:t>
            </a:r>
          </a:p>
          <a:p>
            <a:pPr marL="439737" marR="0" lvl="2"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US" kern="0" dirty="0">
                <a:solidFill>
                  <a:srgbClr val="154273"/>
                </a:solidFill>
                <a:latin typeface="Calibri" panose="020F0502020204030204" pitchFamily="34" charset="0"/>
                <a:cs typeface="Calibri" panose="020F0502020204030204" pitchFamily="34" charset="0"/>
              </a:rPr>
              <a:t>Validation of new scatterometers with improved background winds &gt; Zhen Li</a:t>
            </a:r>
            <a:endParaRPr kumimoji="0" lang="en-US" b="0" i="0" u="none" strike="noStrike" kern="0" cap="none" spc="0" normalizeH="0" baseline="0" noProof="0" dirty="0">
              <a:ln>
                <a:noFill/>
              </a:ln>
              <a:solidFill>
                <a:srgbClr val="154273"/>
              </a:solidFill>
              <a:effectLst/>
              <a:uLnTx/>
              <a:uFillTx/>
              <a:latin typeface="Calibri" panose="020F0502020204030204" pitchFamily="34" charset="0"/>
              <a:cs typeface="Calibri" panose="020F0502020204030204" pitchFamily="34" charset="0"/>
            </a:endParaRPr>
          </a:p>
        </p:txBody>
      </p:sp>
      <p:pic>
        <p:nvPicPr>
          <p:cNvPr id="2" name="图片 3">
            <a:extLst>
              <a:ext uri="{FF2B5EF4-FFF2-40B4-BE49-F238E27FC236}">
                <a16:creationId xmlns:a16="http://schemas.microsoft.com/office/drawing/2014/main" id="{2ED28E78-49AD-EC17-D08B-C48F9B99E0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476" y="3546667"/>
            <a:ext cx="4320000" cy="2902500"/>
          </a:xfrm>
          <a:prstGeom prst="rect">
            <a:avLst/>
          </a:prstGeom>
        </p:spPr>
      </p:pic>
      <p:pic>
        <p:nvPicPr>
          <p:cNvPr id="3" name="图片 8">
            <a:extLst>
              <a:ext uri="{FF2B5EF4-FFF2-40B4-BE49-F238E27FC236}">
                <a16:creationId xmlns:a16="http://schemas.microsoft.com/office/drawing/2014/main" id="{0D31E49E-F26B-5509-AFEE-3851F4B65D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7656" y="3546667"/>
            <a:ext cx="4320000" cy="2902500"/>
          </a:xfrm>
          <a:prstGeom prst="rect">
            <a:avLst/>
          </a:prstGeom>
        </p:spPr>
      </p:pic>
      <p:sp>
        <p:nvSpPr>
          <p:cNvPr id="6" name="文本框 20">
            <a:extLst>
              <a:ext uri="{FF2B5EF4-FFF2-40B4-BE49-F238E27FC236}">
                <a16:creationId xmlns:a16="http://schemas.microsoft.com/office/drawing/2014/main" id="{773DBB8B-DC5B-0518-947D-AB451F4C6255}"/>
              </a:ext>
            </a:extLst>
          </p:cNvPr>
          <p:cNvSpPr txBox="1"/>
          <p:nvPr/>
        </p:nvSpPr>
        <p:spPr>
          <a:xfrm>
            <a:off x="1755300" y="3832877"/>
            <a:ext cx="1287532"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altLang="zh-CN" dirty="0" err="1">
                <a:latin typeface="Times New Roman" panose="02020603050405020304" pitchFamily="18" charset="0"/>
                <a:cs typeface="Times New Roman" panose="02020603050405020304" pitchFamily="18" charset="0"/>
              </a:rPr>
              <a:t>MetOp</a:t>
            </a:r>
            <a:r>
              <a:rPr lang="en-US" altLang="zh-CN" dirty="0">
                <a:latin typeface="Times New Roman" panose="02020603050405020304" pitchFamily="18" charset="0"/>
                <a:cs typeface="Times New Roman" panose="02020603050405020304" pitchFamily="18" charset="0"/>
              </a:rPr>
              <a:t>-B/C</a:t>
            </a:r>
            <a:endParaRPr lang="zh-CN" altLang="en-US" dirty="0">
              <a:latin typeface="Times New Roman" panose="02020603050405020304" pitchFamily="18" charset="0"/>
              <a:cs typeface="Times New Roman" panose="02020603050405020304" pitchFamily="18" charset="0"/>
            </a:endParaRPr>
          </a:p>
        </p:txBody>
      </p:sp>
      <p:sp>
        <p:nvSpPr>
          <p:cNvPr id="7" name="右箭头 23">
            <a:extLst>
              <a:ext uri="{FF2B5EF4-FFF2-40B4-BE49-F238E27FC236}">
                <a16:creationId xmlns:a16="http://schemas.microsoft.com/office/drawing/2014/main" id="{C07BC667-6BE9-AED0-25F8-263B1F5C5651}"/>
              </a:ext>
            </a:extLst>
          </p:cNvPr>
          <p:cNvSpPr/>
          <p:nvPr/>
        </p:nvSpPr>
        <p:spPr>
          <a:xfrm>
            <a:off x="5675862" y="4590511"/>
            <a:ext cx="978408" cy="8148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Tree>
    <p:extLst>
      <p:ext uri="{BB962C8B-B14F-4D97-AF65-F5344CB8AC3E}">
        <p14:creationId xmlns:p14="http://schemas.microsoft.com/office/powerpoint/2010/main" val="2394997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9B910B-10DF-4BDB-8B0B-F9F36A7A2256}"/>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Summary</a:t>
            </a:r>
            <a:endParaRPr lang="en-NL"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E73B420-AAEE-427B-ACD6-45668E44F33A}"/>
              </a:ext>
            </a:extLst>
          </p:cNvPr>
          <p:cNvSpPr txBox="1"/>
          <p:nvPr/>
        </p:nvSpPr>
        <p:spPr>
          <a:xfrm>
            <a:off x="634206" y="1832602"/>
            <a:ext cx="9875298" cy="4598182"/>
          </a:xfrm>
          <a:prstGeom prst="rect">
            <a:avLst/>
          </a:prstGeom>
          <a:noFill/>
        </p:spPr>
        <p:txBody>
          <a:bodyPr wrap="square" rtlCol="0">
            <a:spAutoFit/>
          </a:bodyPr>
          <a:lstStyle/>
          <a:p>
            <a:pPr marL="439737" marR="0" lvl="2"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154273"/>
                </a:solidFill>
                <a:effectLst/>
                <a:uLnTx/>
                <a:uFillTx/>
                <a:latin typeface="Calibri" panose="020F0502020204030204" pitchFamily="34" charset="0"/>
                <a:cs typeface="Calibri" panose="020F0502020204030204" pitchFamily="34" charset="0"/>
              </a:rPr>
              <a:t>Significant persistent NWP model biases with scatterometer observations</a:t>
            </a:r>
          </a:p>
          <a:p>
            <a:pPr marL="439737" marR="0" lvl="2"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US" sz="2400" kern="0" dirty="0">
                <a:solidFill>
                  <a:srgbClr val="154273"/>
                </a:solidFill>
                <a:latin typeface="Calibri" panose="020F0502020204030204" pitchFamily="34" charset="0"/>
                <a:cs typeface="Calibri" panose="020F0502020204030204" pitchFamily="34" charset="0"/>
              </a:rPr>
              <a:t>20+ day temporally-averaged differences can be used to produce bias-corrected NWP model fields</a:t>
            </a:r>
          </a:p>
          <a:p>
            <a:pPr marL="439737" marR="0" lvl="2"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154273"/>
                </a:solidFill>
                <a:effectLst/>
                <a:uLnTx/>
                <a:uFillTx/>
                <a:latin typeface="Calibri" panose="020F0502020204030204" pitchFamily="34" charset="0"/>
                <a:cs typeface="Calibri" panose="020F0502020204030204" pitchFamily="34" charset="0"/>
              </a:rPr>
              <a:t>Seasonal cycle in biases is stronger than interannual variability</a:t>
            </a:r>
          </a:p>
          <a:p>
            <a:pPr marL="439737" marR="0" lvl="2"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154273"/>
                </a:solidFill>
                <a:effectLst/>
                <a:uLnTx/>
                <a:uFillTx/>
                <a:latin typeface="Calibri" panose="020F0502020204030204" pitchFamily="34" charset="0"/>
                <a:cs typeface="Calibri" panose="020F0502020204030204" pitchFamily="34" charset="0"/>
              </a:rPr>
              <a:t>Gradual changes in bias correction magnitude over multi-annual periods</a:t>
            </a:r>
          </a:p>
          <a:p>
            <a:pPr marL="439737" marR="0" lvl="2"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US" sz="2400" kern="0" dirty="0">
                <a:solidFill>
                  <a:srgbClr val="154273"/>
                </a:solidFill>
                <a:latin typeface="Calibri" panose="020F0502020204030204" pitchFamily="34" charset="0"/>
                <a:cs typeface="Calibri" panose="020F0502020204030204" pitchFamily="34" charset="0"/>
              </a:rPr>
              <a:t>Generally very good correspondence between scatterometer instruments, differences in model bias are due to calibration, MSS processing or QC</a:t>
            </a:r>
          </a:p>
          <a:p>
            <a:pPr marL="439737" marR="0" lvl="2"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US" sz="2400" kern="0" dirty="0">
                <a:solidFill>
                  <a:srgbClr val="154273"/>
                </a:solidFill>
                <a:latin typeface="Calibri" panose="020F0502020204030204" pitchFamily="34" charset="0"/>
                <a:cs typeface="Calibri" panose="020F0502020204030204" pitchFamily="34" charset="0"/>
              </a:rPr>
              <a:t>Backward extension with ERS-1 and ERS-2 is possible using longer averaging windows</a:t>
            </a:r>
          </a:p>
          <a:p>
            <a:pPr marL="439737" marR="0" lvl="2"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US" sz="2400" kern="0" dirty="0">
                <a:solidFill>
                  <a:srgbClr val="154273"/>
                </a:solidFill>
                <a:latin typeface="Calibri" panose="020F0502020204030204" pitchFamily="34" charset="0"/>
                <a:cs typeface="Calibri" panose="020F0502020204030204" pitchFamily="34" charset="0"/>
              </a:rPr>
              <a:t>1991-1994 needs to deal with a few periods with a 3-day repeat cycle and is work in progress</a:t>
            </a:r>
            <a:endParaRPr kumimoji="0" lang="en-US" b="0" i="0" u="none" strike="noStrike" kern="0" cap="none" spc="0" normalizeH="0" baseline="0" noProof="0" dirty="0">
              <a:ln>
                <a:noFill/>
              </a:ln>
              <a:solidFill>
                <a:srgbClr val="154273"/>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4625946"/>
      </p:ext>
    </p:extLst>
  </p:cSld>
  <p:clrMapOvr>
    <a:masterClrMapping/>
  </p:clrMapOvr>
</p:sld>
</file>

<file path=ppt/theme/theme1.xml><?xml version="1.0" encoding="utf-8"?>
<a:theme xmlns:a="http://schemas.openxmlformats.org/drawingml/2006/main" name="KNMI sjabloon voor Powerpoint ENG breedbeeld IenW">
  <a:themeElements>
    <a:clrScheme name="Rijks Licht Blauw">
      <a:dk1>
        <a:srgbClr val="000000"/>
      </a:dk1>
      <a:lt1>
        <a:srgbClr val="FFFFFF"/>
      </a:lt1>
      <a:dk2>
        <a:srgbClr val="8EC9E7"/>
      </a:dk2>
      <a:lt2>
        <a:srgbClr val="EDF7FB"/>
      </a:lt2>
      <a:accent1>
        <a:srgbClr val="017BC6"/>
      </a:accent1>
      <a:accent2>
        <a:srgbClr val="FFB612"/>
      </a:accent2>
      <a:accent3>
        <a:srgbClr val="42145F"/>
      </a:accent3>
      <a:accent4>
        <a:srgbClr val="00689A"/>
      </a:accent4>
      <a:accent5>
        <a:srgbClr val="663227"/>
      </a:accent5>
      <a:accent6>
        <a:srgbClr val="38870D"/>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0413_lunchtalk_RianneGiesen_CMEMS-L4products" id="{3E4A025D-1177-4179-B24E-D650DB9D6F12}" vid="{ACD45332-BCEB-40BD-B413-EF1FA6D4A9C1}"/>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20220413_lunchtalk_RianneGiesen_CMEMS-L4products</Template>
  <TotalTime>8784</TotalTime>
  <Words>1550</Words>
  <Application>Microsoft Office PowerPoint</Application>
  <PresentationFormat>Widescreen</PresentationFormat>
  <Paragraphs>214</Paragraphs>
  <Slides>23</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Cambria Math</vt:lpstr>
      <vt:lpstr>Times New Roman</vt:lpstr>
      <vt:lpstr>Verdana</vt:lpstr>
      <vt:lpstr>Wingdings</vt:lpstr>
      <vt:lpstr>Wingdings 3</vt:lpstr>
      <vt:lpstr>KNMI sjabloon voor Powerpoint ENG breedbeeld IenW</vt:lpstr>
      <vt:lpstr>Hourly Surface Wind Forcing Products  from ERS in the 1990’s</vt:lpstr>
      <vt:lpstr>Scatterometer time line</vt:lpstr>
      <vt:lpstr>L3 wind products</vt:lpstr>
      <vt:lpstr>NWP model biases</vt:lpstr>
      <vt:lpstr>L4 wind products</vt:lpstr>
      <vt:lpstr>L3 and L4 variables</vt:lpstr>
      <vt:lpstr>Bias comparison between QuikSCAT and ERS-2</vt:lpstr>
      <vt:lpstr>Applications</vt:lpstr>
      <vt:lpstr>Summary</vt:lpstr>
      <vt:lpstr>Backup slides</vt:lpstr>
      <vt:lpstr>Bias comparison between QuikSCAT and Metop-A</vt:lpstr>
      <vt:lpstr>Bias comparison between QuikSCAT and Metop-A</vt:lpstr>
      <vt:lpstr>Bias comparison between QuikSCAT and ERS-2</vt:lpstr>
      <vt:lpstr>Context</vt:lpstr>
      <vt:lpstr>Wind field spatial and temporal coverage</vt:lpstr>
      <vt:lpstr>Seasonal bias changes</vt:lpstr>
      <vt:lpstr>Interannual variability</vt:lpstr>
      <vt:lpstr>Scatterometer spatial coverage</vt:lpstr>
      <vt:lpstr>Bias comparison between QuikSCAT and Metop-A</vt:lpstr>
      <vt:lpstr>Seasonal bias changes</vt:lpstr>
      <vt:lpstr>Scatterometer wind observations</vt:lpstr>
      <vt:lpstr>Scatterometer correction</vt:lpstr>
      <vt:lpstr>Bias-corrected ECMWF fields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new high-resolution  ocean wind forcing product  for the Copernicus Marine Service</dc:title>
  <dc:creator>Giesen, Rianne (KNMI)</dc:creator>
  <cp:lastModifiedBy>Stoffelen, Ad (KNMI)</cp:lastModifiedBy>
  <cp:revision>24</cp:revision>
  <dcterms:created xsi:type="dcterms:W3CDTF">2022-04-13T08:10:11Z</dcterms:created>
  <dcterms:modified xsi:type="dcterms:W3CDTF">2024-05-30T20:58:14Z</dcterms:modified>
</cp:coreProperties>
</file>