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Lst>
  <p:notesMasterIdLst>
    <p:notesMasterId r:id="rId43"/>
  </p:notesMasterIdLst>
  <p:sldIdLst>
    <p:sldId id="256" r:id="rId3"/>
    <p:sldId id="703" r:id="rId4"/>
    <p:sldId id="676" r:id="rId5"/>
    <p:sldId id="710" r:id="rId6"/>
    <p:sldId id="257" r:id="rId7"/>
    <p:sldId id="258" r:id="rId8"/>
    <p:sldId id="259" r:id="rId9"/>
    <p:sldId id="707" r:id="rId10"/>
    <p:sldId id="708" r:id="rId11"/>
    <p:sldId id="709" r:id="rId12"/>
    <p:sldId id="668" r:id="rId13"/>
    <p:sldId id="702" r:id="rId14"/>
    <p:sldId id="646" r:id="rId15"/>
    <p:sldId id="660" r:id="rId16"/>
    <p:sldId id="675" r:id="rId17"/>
    <p:sldId id="685" r:id="rId18"/>
    <p:sldId id="686" r:id="rId19"/>
    <p:sldId id="645" r:id="rId20"/>
    <p:sldId id="698" r:id="rId21"/>
    <p:sldId id="662" r:id="rId22"/>
    <p:sldId id="663" r:id="rId23"/>
    <p:sldId id="696" r:id="rId24"/>
    <p:sldId id="699" r:id="rId25"/>
    <p:sldId id="697" r:id="rId26"/>
    <p:sldId id="705" r:id="rId27"/>
    <p:sldId id="690" r:id="rId28"/>
    <p:sldId id="691" r:id="rId29"/>
    <p:sldId id="647" r:id="rId30"/>
    <p:sldId id="669" r:id="rId31"/>
    <p:sldId id="670" r:id="rId32"/>
    <p:sldId id="673" r:id="rId33"/>
    <p:sldId id="671" r:id="rId34"/>
    <p:sldId id="639" r:id="rId35"/>
    <p:sldId id="711" r:id="rId36"/>
    <p:sldId id="682" r:id="rId37"/>
    <p:sldId id="687" r:id="rId38"/>
    <p:sldId id="684" r:id="rId39"/>
    <p:sldId id="683" r:id="rId40"/>
    <p:sldId id="689" r:id="rId41"/>
    <p:sldId id="688" r:id="rId4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Alh4k2Cn1f17iKaeZcXuU+ODPV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A15"/>
    <a:srgbClr val="FFC9C9"/>
    <a:srgbClr val="C4E59F"/>
    <a:srgbClr val="ADDB7B"/>
    <a:srgbClr val="FF9797"/>
    <a:srgbClr val="05E92B"/>
    <a:srgbClr val="EADEDE"/>
    <a:srgbClr val="FF9191"/>
    <a:srgbClr val="A29BF9"/>
    <a:srgbClr val="9F9B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637" autoAdjust="0"/>
  </p:normalViewPr>
  <p:slideViewPr>
    <p:cSldViewPr snapToGrid="0">
      <p:cViewPr varScale="1">
        <p:scale>
          <a:sx n="86" d="100"/>
          <a:sy n="86" d="100"/>
        </p:scale>
        <p:origin x="1194" y="96"/>
      </p:cViewPr>
      <p:guideLst>
        <p:guide orient="horz" pos="2160"/>
        <p:guide pos="3840"/>
      </p:guideLst>
    </p:cSldViewPr>
  </p:slideViewPr>
  <p:notesTextViewPr>
    <p:cViewPr>
      <p:scale>
        <a:sx n="1" d="1"/>
        <a:sy n="1" d="1"/>
      </p:scale>
      <p:origin x="0" y="0"/>
    </p:cViewPr>
  </p:notesTextViewPr>
  <p:sorterViewPr>
    <p:cViewPr varScale="1">
      <p:scale>
        <a:sx n="1" d="1"/>
        <a:sy n="1" d="1"/>
      </p:scale>
      <p:origin x="0" y="-13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customschemas.google.com/relationships/presentationmetadata" Target="meta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37881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 name="Google Shape;8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“Commercial fishing in 2019 was not just one of the most deadly occupations in America, it was the most deadly occupation in America,” said NTSB Chairman Robert </a:t>
            </a:r>
            <a:r>
              <a:rPr lang="en-US" dirty="0" err="1"/>
              <a:t>Sumwalt</a:t>
            </a:r>
            <a:r>
              <a:rPr lang="en-US" dirty="0"/>
              <a:t> during Tuesday morning’s video conference meeting. “Commercial fishing had a fatality rate of 145 fatalities per 100,000 full-time employees. Compare that to the average of all workers, which is 3.5 fatalities per 100,000.”</a:t>
            </a:r>
          </a:p>
        </p:txBody>
      </p:sp>
      <p:sp>
        <p:nvSpPr>
          <p:cNvPr id="4" name="Slide Number Placeholder 3"/>
          <p:cNvSpPr>
            <a:spLocks noGrp="1"/>
          </p:cNvSpPr>
          <p:nvPr>
            <p:ph type="sldNum" sz="quarter" idx="10"/>
          </p:nvPr>
        </p:nvSpPr>
        <p:spPr/>
        <p:txBody>
          <a:bodyPr/>
          <a:lstStyle/>
          <a:p>
            <a:fld id="{B035E862-2522-AF45-8A34-1B3AEB839DB8}" type="slidenum">
              <a:rPr lang="en-US" smtClean="0"/>
              <a:t>3</a:t>
            </a:fld>
            <a:endParaRPr lang="en-US"/>
          </a:p>
        </p:txBody>
      </p:sp>
    </p:spTree>
    <p:extLst>
      <p:ext uri="{BB962C8B-B14F-4D97-AF65-F5344CB8AC3E}">
        <p14:creationId xmlns:p14="http://schemas.microsoft.com/office/powerpoint/2010/main" val="494342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E57A-7924-41CE-B5C1-8D460A52C2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2B7BA0-C787-46F0-B344-1DEAB9610B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68686-65AB-42CD-84DE-05EF3EEA79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EB8621-7142-4044-B65F-D0B5C7DCD92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46833D7-70E1-41C5-A0A4-5103B993F25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54E7A9-F3D4-4780-A5EA-40E735984A2B}"/>
              </a:ext>
            </a:extLst>
          </p:cNvPr>
          <p:cNvSpPr>
            <a:spLocks noGrp="1"/>
          </p:cNvSpPr>
          <p:nvPr>
            <p:ph type="sldNum" sz="quarter" idx="12"/>
          </p:nvPr>
        </p:nvSpPr>
        <p:spPr>
          <a:xfrm>
            <a:off x="8610600" y="6356350"/>
            <a:ext cx="2743200" cy="365125"/>
          </a:xfrm>
          <a:prstGeom prst="rect">
            <a:avLst/>
          </a:prstGeom>
        </p:spPr>
        <p:txBody>
          <a:bodyPr/>
          <a:lstStyle/>
          <a:p>
            <a:fld id="{BCD13603-7A77-427E-A3D8-39973247EFAE}" type="slidenum">
              <a:rPr lang="en-US" smtClean="0"/>
              <a:t>‹#›</a:t>
            </a:fld>
            <a:endParaRPr lang="en-US"/>
          </a:p>
        </p:txBody>
      </p:sp>
    </p:spTree>
    <p:extLst>
      <p:ext uri="{BB962C8B-B14F-4D97-AF65-F5344CB8AC3E}">
        <p14:creationId xmlns:p14="http://schemas.microsoft.com/office/powerpoint/2010/main" val="1554445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CB6B-D7E0-40F5-AF2F-58289D3A729F}"/>
              </a:ext>
            </a:extLst>
          </p:cNvPr>
          <p:cNvSpPr>
            <a:spLocks noGrp="1"/>
          </p:cNvSpPr>
          <p:nvPr>
            <p:ph type="title"/>
          </p:nvPr>
        </p:nvSpPr>
        <p:spPr>
          <a:xfrm>
            <a:off x="152399" y="136525"/>
            <a:ext cx="11438467" cy="716491"/>
          </a:xfr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F8592A2-88AB-4D08-826E-026A4803C640}"/>
              </a:ext>
            </a:extLst>
          </p:cNvPr>
          <p:cNvSpPr>
            <a:spLocks noGrp="1"/>
          </p:cNvSpPr>
          <p:nvPr>
            <p:ph idx="1"/>
          </p:nvPr>
        </p:nvSpPr>
        <p:spPr>
          <a:xfrm>
            <a:off x="51291" y="1159932"/>
            <a:ext cx="2971800" cy="2743200"/>
          </a:xfrm>
        </p:spPr>
        <p:txBody>
          <a:bodyPr/>
          <a:lstStyle>
            <a:lvl1pPr>
              <a:defRPr>
                <a:latin typeface="Times New Roman" panose="02020603050405020304" pitchFamily="18" charset="0"/>
                <a:cs typeface="Times New Roman" panose="02020603050405020304" pitchFamily="18" charset="0"/>
              </a:defRPr>
            </a:lvl1pPr>
            <a:lvl2pPr marL="685800" indent="-228600">
              <a:buFont typeface="Wingdings" panose="05000000000000000000" pitchFamily="2" charset="2"/>
              <a:buChar char="§"/>
              <a:defRPr>
                <a:latin typeface="Times New Roman" panose="02020603050405020304" pitchFamily="18" charset="0"/>
                <a:cs typeface="Times New Roman" panose="02020603050405020304" pitchFamily="18" charset="0"/>
              </a:defRPr>
            </a:lvl2pPr>
            <a:lvl3pPr marL="1143000" indent="-228600">
              <a:buFont typeface="Wingdings" panose="05000000000000000000" pitchFamily="2" charset="2"/>
              <a:buChar char="q"/>
              <a:defRPr>
                <a:latin typeface="Times New Roman" panose="02020603050405020304" pitchFamily="18" charset="0"/>
                <a:cs typeface="Times New Roman" panose="02020603050405020304" pitchFamily="18" charset="0"/>
              </a:defRPr>
            </a:lvl3pPr>
            <a:lvl4pPr marL="1600200" indent="-228600">
              <a:buFont typeface="Wingdings" panose="05000000000000000000" pitchFamily="2" charset="2"/>
              <a:buChar char="v"/>
              <a:defRPr>
                <a:latin typeface="Times New Roman" panose="02020603050405020304" pitchFamily="18" charset="0"/>
                <a:cs typeface="Times New Roman" panose="02020603050405020304" pitchFamily="18" charset="0"/>
              </a:defRPr>
            </a:lvl4pPr>
            <a:lvl5pPr marL="2057400" indent="-228600">
              <a:buFont typeface="Wingdings" panose="05000000000000000000" pitchFamily="2" charset="2"/>
              <a:buChar char="Ø"/>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6686A249-261B-48FB-9C61-59B5873C2464}"/>
              </a:ext>
            </a:extLst>
          </p:cNvPr>
          <p:cNvSpPr>
            <a:spLocks noGrp="1"/>
          </p:cNvSpPr>
          <p:nvPr>
            <p:ph idx="11"/>
          </p:nvPr>
        </p:nvSpPr>
        <p:spPr>
          <a:xfrm>
            <a:off x="3088194" y="1159932"/>
            <a:ext cx="2971800" cy="2743200"/>
          </a:xfrm>
        </p:spPr>
        <p:txBody>
          <a:bodyPr/>
          <a:lstStyle>
            <a:lvl1pPr>
              <a:defRPr>
                <a:latin typeface="Times New Roman" panose="02020603050405020304" pitchFamily="18" charset="0"/>
                <a:cs typeface="Times New Roman" panose="02020603050405020304" pitchFamily="18" charset="0"/>
              </a:defRPr>
            </a:lvl1pPr>
            <a:lvl2pPr marL="685800" indent="-228600">
              <a:buFont typeface="Wingdings" panose="05000000000000000000" pitchFamily="2" charset="2"/>
              <a:buChar char="§"/>
              <a:defRPr>
                <a:latin typeface="Times New Roman" panose="02020603050405020304" pitchFamily="18" charset="0"/>
                <a:cs typeface="Times New Roman" panose="02020603050405020304" pitchFamily="18" charset="0"/>
              </a:defRPr>
            </a:lvl2pPr>
            <a:lvl3pPr marL="1143000" indent="-228600">
              <a:buFont typeface="Wingdings" panose="05000000000000000000" pitchFamily="2" charset="2"/>
              <a:buChar char="q"/>
              <a:defRPr>
                <a:latin typeface="Times New Roman" panose="02020603050405020304" pitchFamily="18" charset="0"/>
                <a:cs typeface="Times New Roman" panose="02020603050405020304" pitchFamily="18" charset="0"/>
              </a:defRPr>
            </a:lvl3pPr>
            <a:lvl4pPr marL="1600200" indent="-228600">
              <a:buFont typeface="Wingdings" panose="05000000000000000000" pitchFamily="2" charset="2"/>
              <a:buChar char="v"/>
              <a:defRPr>
                <a:latin typeface="Times New Roman" panose="02020603050405020304" pitchFamily="18" charset="0"/>
                <a:cs typeface="Times New Roman" panose="02020603050405020304" pitchFamily="18" charset="0"/>
              </a:defRPr>
            </a:lvl4pPr>
            <a:lvl5pPr marL="2057400" indent="-228600">
              <a:buFont typeface="Wingdings" panose="05000000000000000000" pitchFamily="2" charset="2"/>
              <a:buChar char="Ø"/>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5B7116CF-ECD2-47CD-A003-27EE8B4AED8C}"/>
              </a:ext>
            </a:extLst>
          </p:cNvPr>
          <p:cNvSpPr>
            <a:spLocks noGrp="1"/>
          </p:cNvSpPr>
          <p:nvPr>
            <p:ph idx="13"/>
          </p:nvPr>
        </p:nvSpPr>
        <p:spPr>
          <a:xfrm>
            <a:off x="6143952" y="1159932"/>
            <a:ext cx="2971800" cy="2743200"/>
          </a:xfrm>
        </p:spPr>
        <p:txBody>
          <a:bodyPr/>
          <a:lstStyle>
            <a:lvl1pPr>
              <a:defRPr>
                <a:latin typeface="Times New Roman" panose="02020603050405020304" pitchFamily="18" charset="0"/>
                <a:cs typeface="Times New Roman" panose="02020603050405020304" pitchFamily="18" charset="0"/>
              </a:defRPr>
            </a:lvl1pPr>
            <a:lvl2pPr marL="685800" indent="-228600">
              <a:buFont typeface="Wingdings" panose="05000000000000000000" pitchFamily="2" charset="2"/>
              <a:buChar char="§"/>
              <a:defRPr>
                <a:latin typeface="Times New Roman" panose="02020603050405020304" pitchFamily="18" charset="0"/>
                <a:cs typeface="Times New Roman" panose="02020603050405020304" pitchFamily="18" charset="0"/>
              </a:defRPr>
            </a:lvl2pPr>
            <a:lvl3pPr marL="1143000" indent="-228600">
              <a:buFont typeface="Wingdings" panose="05000000000000000000" pitchFamily="2" charset="2"/>
              <a:buChar char="q"/>
              <a:defRPr>
                <a:latin typeface="Times New Roman" panose="02020603050405020304" pitchFamily="18" charset="0"/>
                <a:cs typeface="Times New Roman" panose="02020603050405020304" pitchFamily="18" charset="0"/>
              </a:defRPr>
            </a:lvl3pPr>
            <a:lvl4pPr marL="1600200" indent="-228600">
              <a:buFont typeface="Wingdings" panose="05000000000000000000" pitchFamily="2" charset="2"/>
              <a:buChar char="v"/>
              <a:defRPr>
                <a:latin typeface="Times New Roman" panose="02020603050405020304" pitchFamily="18" charset="0"/>
                <a:cs typeface="Times New Roman" panose="02020603050405020304" pitchFamily="18" charset="0"/>
              </a:defRPr>
            </a:lvl4pPr>
            <a:lvl5pPr marL="2057400" indent="-228600">
              <a:buFont typeface="Wingdings" panose="05000000000000000000" pitchFamily="2" charset="2"/>
              <a:buChar char="Ø"/>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665CEABB-25FD-493B-BB9D-7626DE711261}"/>
              </a:ext>
            </a:extLst>
          </p:cNvPr>
          <p:cNvSpPr>
            <a:spLocks noGrp="1"/>
          </p:cNvSpPr>
          <p:nvPr>
            <p:ph idx="14"/>
          </p:nvPr>
        </p:nvSpPr>
        <p:spPr>
          <a:xfrm>
            <a:off x="9188790" y="1159931"/>
            <a:ext cx="2971800" cy="2743200"/>
          </a:xfrm>
        </p:spPr>
        <p:txBody>
          <a:bodyPr/>
          <a:lstStyle>
            <a:lvl1pPr>
              <a:defRPr>
                <a:latin typeface="Times New Roman" panose="02020603050405020304" pitchFamily="18" charset="0"/>
                <a:cs typeface="Times New Roman" panose="02020603050405020304" pitchFamily="18" charset="0"/>
              </a:defRPr>
            </a:lvl1pPr>
            <a:lvl2pPr marL="685800" indent="-228600">
              <a:buFont typeface="Wingdings" panose="05000000000000000000" pitchFamily="2" charset="2"/>
              <a:buChar char="§"/>
              <a:defRPr>
                <a:latin typeface="Times New Roman" panose="02020603050405020304" pitchFamily="18" charset="0"/>
                <a:cs typeface="Times New Roman" panose="02020603050405020304" pitchFamily="18" charset="0"/>
              </a:defRPr>
            </a:lvl2pPr>
            <a:lvl3pPr marL="1143000" indent="-228600">
              <a:buFont typeface="Wingdings" panose="05000000000000000000" pitchFamily="2" charset="2"/>
              <a:buChar char="q"/>
              <a:defRPr>
                <a:latin typeface="Times New Roman" panose="02020603050405020304" pitchFamily="18" charset="0"/>
                <a:cs typeface="Times New Roman" panose="02020603050405020304" pitchFamily="18" charset="0"/>
              </a:defRPr>
            </a:lvl3pPr>
            <a:lvl4pPr marL="1600200" indent="-228600">
              <a:buFont typeface="Wingdings" panose="05000000000000000000" pitchFamily="2" charset="2"/>
              <a:buChar char="v"/>
              <a:defRPr>
                <a:latin typeface="Times New Roman" panose="02020603050405020304" pitchFamily="18" charset="0"/>
                <a:cs typeface="Times New Roman" panose="02020603050405020304" pitchFamily="18" charset="0"/>
              </a:defRPr>
            </a:lvl4pPr>
            <a:lvl5pPr marL="2057400" indent="-228600">
              <a:buFont typeface="Wingdings" panose="05000000000000000000" pitchFamily="2" charset="2"/>
              <a:buChar char="Ø"/>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a:extLst>
              <a:ext uri="{FF2B5EF4-FFF2-40B4-BE49-F238E27FC236}">
                <a16:creationId xmlns:a16="http://schemas.microsoft.com/office/drawing/2014/main" id="{EC0EE538-DEE0-4C79-B9CF-074019DDE93F}"/>
              </a:ext>
            </a:extLst>
          </p:cNvPr>
          <p:cNvSpPr>
            <a:spLocks noGrp="1"/>
          </p:cNvSpPr>
          <p:nvPr>
            <p:ph idx="15"/>
          </p:nvPr>
        </p:nvSpPr>
        <p:spPr>
          <a:xfrm>
            <a:off x="51291" y="4046105"/>
            <a:ext cx="2971800" cy="2743200"/>
          </a:xfrm>
        </p:spPr>
        <p:txBody>
          <a:bodyPr/>
          <a:lstStyle>
            <a:lvl1pPr>
              <a:defRPr>
                <a:latin typeface="Times New Roman" panose="02020603050405020304" pitchFamily="18" charset="0"/>
                <a:cs typeface="Times New Roman" panose="02020603050405020304" pitchFamily="18" charset="0"/>
              </a:defRPr>
            </a:lvl1pPr>
            <a:lvl2pPr marL="685800" indent="-228600">
              <a:buFont typeface="Wingdings" panose="05000000000000000000" pitchFamily="2" charset="2"/>
              <a:buChar char="§"/>
              <a:defRPr>
                <a:latin typeface="Times New Roman" panose="02020603050405020304" pitchFamily="18" charset="0"/>
                <a:cs typeface="Times New Roman" panose="02020603050405020304" pitchFamily="18" charset="0"/>
              </a:defRPr>
            </a:lvl2pPr>
            <a:lvl3pPr marL="1143000" indent="-228600">
              <a:buFont typeface="Wingdings" panose="05000000000000000000" pitchFamily="2" charset="2"/>
              <a:buChar char="q"/>
              <a:defRPr>
                <a:latin typeface="Times New Roman" panose="02020603050405020304" pitchFamily="18" charset="0"/>
                <a:cs typeface="Times New Roman" panose="02020603050405020304" pitchFamily="18" charset="0"/>
              </a:defRPr>
            </a:lvl3pPr>
            <a:lvl4pPr marL="1600200" indent="-228600">
              <a:buFont typeface="Wingdings" panose="05000000000000000000" pitchFamily="2" charset="2"/>
              <a:buChar char="v"/>
              <a:defRPr>
                <a:latin typeface="Times New Roman" panose="02020603050405020304" pitchFamily="18" charset="0"/>
                <a:cs typeface="Times New Roman" panose="02020603050405020304" pitchFamily="18" charset="0"/>
              </a:defRPr>
            </a:lvl4pPr>
            <a:lvl5pPr marL="2057400" indent="-228600">
              <a:buFont typeface="Wingdings" panose="05000000000000000000" pitchFamily="2" charset="2"/>
              <a:buChar char="Ø"/>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EB0F3575-F21D-4266-95A8-BEA5985567FF}"/>
              </a:ext>
            </a:extLst>
          </p:cNvPr>
          <p:cNvSpPr>
            <a:spLocks noGrp="1"/>
          </p:cNvSpPr>
          <p:nvPr>
            <p:ph idx="16"/>
          </p:nvPr>
        </p:nvSpPr>
        <p:spPr>
          <a:xfrm>
            <a:off x="3088194" y="4046105"/>
            <a:ext cx="2971800" cy="2743200"/>
          </a:xfrm>
        </p:spPr>
        <p:txBody>
          <a:bodyPr/>
          <a:lstStyle>
            <a:lvl1pPr>
              <a:defRPr>
                <a:latin typeface="Times New Roman" panose="02020603050405020304" pitchFamily="18" charset="0"/>
                <a:cs typeface="Times New Roman" panose="02020603050405020304" pitchFamily="18" charset="0"/>
              </a:defRPr>
            </a:lvl1pPr>
            <a:lvl2pPr marL="685800" indent="-228600">
              <a:buFont typeface="Wingdings" panose="05000000000000000000" pitchFamily="2" charset="2"/>
              <a:buChar char="§"/>
              <a:defRPr>
                <a:latin typeface="Times New Roman" panose="02020603050405020304" pitchFamily="18" charset="0"/>
                <a:cs typeface="Times New Roman" panose="02020603050405020304" pitchFamily="18" charset="0"/>
              </a:defRPr>
            </a:lvl2pPr>
            <a:lvl3pPr marL="1143000" indent="-228600">
              <a:buFont typeface="Wingdings" panose="05000000000000000000" pitchFamily="2" charset="2"/>
              <a:buChar char="q"/>
              <a:defRPr>
                <a:latin typeface="Times New Roman" panose="02020603050405020304" pitchFamily="18" charset="0"/>
                <a:cs typeface="Times New Roman" panose="02020603050405020304" pitchFamily="18" charset="0"/>
              </a:defRPr>
            </a:lvl3pPr>
            <a:lvl4pPr marL="1600200" indent="-228600">
              <a:buFont typeface="Wingdings" panose="05000000000000000000" pitchFamily="2" charset="2"/>
              <a:buChar char="v"/>
              <a:defRPr>
                <a:latin typeface="Times New Roman" panose="02020603050405020304" pitchFamily="18" charset="0"/>
                <a:cs typeface="Times New Roman" panose="02020603050405020304" pitchFamily="18" charset="0"/>
              </a:defRPr>
            </a:lvl4pPr>
            <a:lvl5pPr marL="2057400" indent="-228600">
              <a:buFont typeface="Wingdings" panose="05000000000000000000" pitchFamily="2" charset="2"/>
              <a:buChar char="Ø"/>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A2A1304-A9D1-42FB-9510-3F1234CE2D38}"/>
              </a:ext>
            </a:extLst>
          </p:cNvPr>
          <p:cNvSpPr>
            <a:spLocks noGrp="1"/>
          </p:cNvSpPr>
          <p:nvPr>
            <p:ph idx="17"/>
          </p:nvPr>
        </p:nvSpPr>
        <p:spPr>
          <a:xfrm>
            <a:off x="6143952" y="4046105"/>
            <a:ext cx="2971800" cy="2743200"/>
          </a:xfrm>
        </p:spPr>
        <p:txBody>
          <a:bodyPr/>
          <a:lstStyle>
            <a:lvl1pPr>
              <a:defRPr>
                <a:latin typeface="Times New Roman" panose="02020603050405020304" pitchFamily="18" charset="0"/>
                <a:cs typeface="Times New Roman" panose="02020603050405020304" pitchFamily="18" charset="0"/>
              </a:defRPr>
            </a:lvl1pPr>
            <a:lvl2pPr marL="685800" indent="-228600">
              <a:buFont typeface="Wingdings" panose="05000000000000000000" pitchFamily="2" charset="2"/>
              <a:buChar char="§"/>
              <a:defRPr>
                <a:latin typeface="Times New Roman" panose="02020603050405020304" pitchFamily="18" charset="0"/>
                <a:cs typeface="Times New Roman" panose="02020603050405020304" pitchFamily="18" charset="0"/>
              </a:defRPr>
            </a:lvl2pPr>
            <a:lvl3pPr marL="1143000" indent="-228600">
              <a:buFont typeface="Wingdings" panose="05000000000000000000" pitchFamily="2" charset="2"/>
              <a:buChar char="q"/>
              <a:defRPr>
                <a:latin typeface="Times New Roman" panose="02020603050405020304" pitchFamily="18" charset="0"/>
                <a:cs typeface="Times New Roman" panose="02020603050405020304" pitchFamily="18" charset="0"/>
              </a:defRPr>
            </a:lvl3pPr>
            <a:lvl4pPr marL="1600200" indent="-228600">
              <a:buFont typeface="Wingdings" panose="05000000000000000000" pitchFamily="2" charset="2"/>
              <a:buChar char="v"/>
              <a:defRPr>
                <a:latin typeface="Times New Roman" panose="02020603050405020304" pitchFamily="18" charset="0"/>
                <a:cs typeface="Times New Roman" panose="02020603050405020304" pitchFamily="18" charset="0"/>
              </a:defRPr>
            </a:lvl4pPr>
            <a:lvl5pPr marL="2057400" indent="-228600">
              <a:buFont typeface="Wingdings" panose="05000000000000000000" pitchFamily="2" charset="2"/>
              <a:buChar char="Ø"/>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C0EB9FBC-8A18-48DB-8249-79D042B56F08}"/>
              </a:ext>
            </a:extLst>
          </p:cNvPr>
          <p:cNvSpPr>
            <a:spLocks noGrp="1"/>
          </p:cNvSpPr>
          <p:nvPr>
            <p:ph idx="18"/>
          </p:nvPr>
        </p:nvSpPr>
        <p:spPr>
          <a:xfrm>
            <a:off x="9188790" y="4046104"/>
            <a:ext cx="2971800" cy="2743200"/>
          </a:xfrm>
        </p:spPr>
        <p:txBody>
          <a:bodyPr/>
          <a:lstStyle>
            <a:lvl1pPr>
              <a:defRPr>
                <a:latin typeface="Times New Roman" panose="02020603050405020304" pitchFamily="18" charset="0"/>
                <a:cs typeface="Times New Roman" panose="02020603050405020304" pitchFamily="18" charset="0"/>
              </a:defRPr>
            </a:lvl1pPr>
            <a:lvl2pPr marL="685800" indent="-228600">
              <a:buFont typeface="Wingdings" panose="05000000000000000000" pitchFamily="2" charset="2"/>
              <a:buChar char="§"/>
              <a:defRPr>
                <a:latin typeface="Times New Roman" panose="02020603050405020304" pitchFamily="18" charset="0"/>
                <a:cs typeface="Times New Roman" panose="02020603050405020304" pitchFamily="18" charset="0"/>
              </a:defRPr>
            </a:lvl2pPr>
            <a:lvl3pPr marL="1143000" indent="-228600">
              <a:buFont typeface="Wingdings" panose="05000000000000000000" pitchFamily="2" charset="2"/>
              <a:buChar char="q"/>
              <a:defRPr>
                <a:latin typeface="Times New Roman" panose="02020603050405020304" pitchFamily="18" charset="0"/>
                <a:cs typeface="Times New Roman" panose="02020603050405020304" pitchFamily="18" charset="0"/>
              </a:defRPr>
            </a:lvl3pPr>
            <a:lvl4pPr marL="1600200" indent="-228600">
              <a:buFont typeface="Wingdings" panose="05000000000000000000" pitchFamily="2" charset="2"/>
              <a:buChar char="v"/>
              <a:defRPr>
                <a:latin typeface="Times New Roman" panose="02020603050405020304" pitchFamily="18" charset="0"/>
                <a:cs typeface="Times New Roman" panose="02020603050405020304" pitchFamily="18" charset="0"/>
              </a:defRPr>
            </a:lvl4pPr>
            <a:lvl5pPr marL="2057400" indent="-228600">
              <a:buFont typeface="Wingdings" panose="05000000000000000000" pitchFamily="2" charset="2"/>
              <a:buChar char="Ø"/>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439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71600"/>
          </a:xfrm>
          <a:prstGeom prst="rect">
            <a:avLst/>
          </a:prstGeom>
        </p:spPr>
        <p:txBody>
          <a:bodyPr/>
          <a:lstStyle/>
          <a:p>
            <a:r>
              <a:rPr lang="en-US"/>
              <a:t>Click to edit Master title style</a:t>
            </a:r>
          </a:p>
        </p:txBody>
      </p:sp>
      <p:sp>
        <p:nvSpPr>
          <p:cNvPr id="3" name="Rectangle 6"/>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E34AA3DA-536D-224C-89B1-B1184C2C639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60186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7" name="Google Shape;4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solidFill>
                  <a:srgbClr val="12416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6372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68"/>
            <a:ext cx="2743200" cy="365125"/>
          </a:xfrm>
          <a:prstGeom prst="rect">
            <a:avLst/>
          </a:prstGeom>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4038600" y="6356368"/>
            <a:ext cx="41148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610600" y="6356368"/>
            <a:ext cx="2743200" cy="365125"/>
          </a:xfrm>
          <a:prstGeom prst="rect">
            <a:avLst/>
          </a:prstGeom>
        </p:spPr>
        <p:txBody>
          <a:bodyPr/>
          <a:lstStyle/>
          <a:p>
            <a:fld id="{805EF4B8-C450-468E-8C0F-75E344847C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Content Placeholder 3"/>
          <p:cNvSpPr>
            <a:spLocks noGrp="1"/>
          </p:cNvSpPr>
          <p:nvPr>
            <p:ph sz="half" idx="2"/>
          </p:nvPr>
        </p:nvSpPr>
        <p:spPr>
          <a:xfrm>
            <a:off x="839789" y="1690693"/>
            <a:ext cx="10996404" cy="44989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36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68"/>
            <a:ext cx="2743200" cy="365125"/>
          </a:xfrm>
          <a:prstGeom prst="rect">
            <a:avLst/>
          </a:prstGeom>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4038600" y="6356368"/>
            <a:ext cx="41148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8610600" y="6356368"/>
            <a:ext cx="2743200" cy="365125"/>
          </a:xfrm>
          <a:prstGeom prst="rect">
            <a:avLst/>
          </a:prstGeom>
        </p:spPr>
        <p:txBody>
          <a:bodyPr/>
          <a:lstStyle/>
          <a:p>
            <a:fld id="{805EF4B8-C450-468E-8C0F-75E344847C7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6" name="Content Placeholder 3"/>
          <p:cNvSpPr>
            <a:spLocks noGrp="1"/>
          </p:cNvSpPr>
          <p:nvPr>
            <p:ph sz="half" idx="2"/>
          </p:nvPr>
        </p:nvSpPr>
        <p:spPr>
          <a:xfrm>
            <a:off x="839789" y="1690693"/>
            <a:ext cx="10996404" cy="44989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7839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74E4220-FCEC-554A-BFF2-84E17729349E}" type="slidenum">
              <a:rPr lang="en-US" smtClean="0"/>
              <a:t>‹#›</a:t>
            </a:fld>
            <a:endParaRPr lang="en-US"/>
          </a:p>
        </p:txBody>
      </p:sp>
    </p:spTree>
    <p:extLst>
      <p:ext uri="{BB962C8B-B14F-4D97-AF65-F5344CB8AC3E}">
        <p14:creationId xmlns:p14="http://schemas.microsoft.com/office/powerpoint/2010/main" val="27055277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5.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4.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p:nvPr/>
        </p:nvSpPr>
        <p:spPr>
          <a:xfrm>
            <a:off x="3077428" y="1652985"/>
            <a:ext cx="9114571" cy="3578087"/>
          </a:xfrm>
          <a:prstGeom prst="rect">
            <a:avLst/>
          </a:prstGeom>
          <a:solidFill>
            <a:srgbClr val="D8E2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 name="Google Shape;11;p4"/>
          <p:cNvPicPr preferRelativeResize="0"/>
          <p:nvPr/>
        </p:nvPicPr>
        <p:blipFill rotWithShape="1">
          <a:blip r:embed="rId4">
            <a:alphaModFix/>
          </a:blip>
          <a:srcRect/>
          <a:stretch/>
        </p:blipFill>
        <p:spPr>
          <a:xfrm>
            <a:off x="0" y="3864"/>
            <a:ext cx="5681471" cy="6863524"/>
          </a:xfrm>
          <a:prstGeom prst="rect">
            <a:avLst/>
          </a:prstGeom>
          <a:noFill/>
          <a:ln>
            <a:noFill/>
          </a:ln>
        </p:spPr>
      </p:pic>
      <p:pic>
        <p:nvPicPr>
          <p:cNvPr id="12" name="Google Shape;12;p4"/>
          <p:cNvPicPr preferRelativeResize="0"/>
          <p:nvPr/>
        </p:nvPicPr>
        <p:blipFill rotWithShape="1">
          <a:blip r:embed="rId5">
            <a:alphaModFix/>
          </a:blip>
          <a:srcRect/>
          <a:stretch/>
        </p:blipFill>
        <p:spPr>
          <a:xfrm>
            <a:off x="2694571" y="2949241"/>
            <a:ext cx="2064886" cy="2064886"/>
          </a:xfrm>
          <a:prstGeom prst="rect">
            <a:avLst/>
          </a:prstGeom>
          <a:noFill/>
          <a:ln>
            <a:noFill/>
          </a:ln>
        </p:spPr>
      </p:pic>
      <p:sp>
        <p:nvSpPr>
          <p:cNvPr id="13" name="Google Shape;13;p4"/>
          <p:cNvSpPr txBox="1"/>
          <p:nvPr/>
        </p:nvSpPr>
        <p:spPr>
          <a:xfrm>
            <a:off x="407916" y="5100352"/>
            <a:ext cx="4174500" cy="1039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Font typeface="Arial"/>
              <a:buNone/>
            </a:pPr>
            <a:r>
              <a:rPr lang="en-US" sz="2400" b="1">
                <a:solidFill>
                  <a:schemeClr val="lt1"/>
                </a:solidFill>
                <a:latin typeface="Calibri"/>
                <a:ea typeface="Calibri"/>
                <a:cs typeface="Calibri"/>
                <a:sym typeface="Calibri"/>
              </a:rPr>
              <a:t>National Environmental Satellite, Data, and Information Service </a:t>
            </a:r>
            <a:endParaRPr sz="2000" b="1"/>
          </a:p>
        </p:txBody>
      </p:sp>
      <p:pic>
        <p:nvPicPr>
          <p:cNvPr id="14" name="Google Shape;14;p4"/>
          <p:cNvPicPr preferRelativeResize="0"/>
          <p:nvPr/>
        </p:nvPicPr>
        <p:blipFill rotWithShape="1">
          <a:blip r:embed="rId6">
            <a:alphaModFix/>
          </a:blip>
          <a:srcRect/>
          <a:stretch/>
        </p:blipFill>
        <p:spPr>
          <a:xfrm>
            <a:off x="1797978" y="-6531"/>
            <a:ext cx="2554425" cy="232260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7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
        <p:cNvGrpSpPr/>
        <p:nvPr/>
      </p:nvGrpSpPr>
      <p:grpSpPr>
        <a:xfrm>
          <a:off x="0" y="0"/>
          <a:ext cx="0" cy="0"/>
          <a:chOff x="0" y="0"/>
          <a:chExt cx="0" cy="0"/>
        </a:xfrm>
      </p:grpSpPr>
      <p:pic>
        <p:nvPicPr>
          <p:cNvPr id="17" name="Google Shape;17;p6"/>
          <p:cNvPicPr preferRelativeResize="0"/>
          <p:nvPr/>
        </p:nvPicPr>
        <p:blipFill rotWithShape="1">
          <a:blip r:embed="rId11">
            <a:alphaModFix/>
          </a:blip>
          <a:srcRect/>
          <a:stretch/>
        </p:blipFill>
        <p:spPr>
          <a:xfrm>
            <a:off x="0" y="6420050"/>
            <a:ext cx="11658600" cy="457200"/>
          </a:xfrm>
          <a:prstGeom prst="rect">
            <a:avLst/>
          </a:prstGeom>
          <a:noFill/>
          <a:ln>
            <a:noFill/>
          </a:ln>
        </p:spPr>
      </p:pic>
      <p:sp>
        <p:nvSpPr>
          <p:cNvPr id="18" name="Google Shape;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6"/>
          <p:cNvSpPr txBox="1"/>
          <p:nvPr/>
        </p:nvSpPr>
        <p:spPr>
          <a:xfrm>
            <a:off x="11361819" y="6443000"/>
            <a:ext cx="830181"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None/>
            </a:pPr>
            <a:fld id="{00000000-1234-1234-1234-123412341234}" type="slidenum">
              <a:rPr lang="en-US" sz="1400" b="0" i="0" u="none" strike="noStrike" cap="none">
                <a:solidFill>
                  <a:srgbClr val="CCCCCC"/>
                </a:solidFill>
                <a:latin typeface="Calibri"/>
                <a:ea typeface="Calibri"/>
                <a:cs typeface="Calibri"/>
                <a:sym typeface="Calibri"/>
              </a:rPr>
              <a:t>‹#›</a:t>
            </a:fld>
            <a:endParaRPr sz="1400" b="0" i="0" u="none" strike="noStrike" cap="none">
              <a:solidFill>
                <a:srgbClr val="CCCCCC"/>
              </a:solidFill>
              <a:latin typeface="Calibri"/>
              <a:ea typeface="Calibri"/>
              <a:cs typeface="Calibri"/>
              <a:sym typeface="Calibri"/>
            </a:endParaRPr>
          </a:p>
        </p:txBody>
      </p:sp>
      <p:grpSp>
        <p:nvGrpSpPr>
          <p:cNvPr id="21" name="Google Shape;21;p6"/>
          <p:cNvGrpSpPr/>
          <p:nvPr/>
        </p:nvGrpSpPr>
        <p:grpSpPr>
          <a:xfrm>
            <a:off x="108830" y="6112041"/>
            <a:ext cx="667507" cy="667507"/>
            <a:chOff x="310960" y="5520595"/>
            <a:chExt cx="1239704" cy="1239704"/>
          </a:xfrm>
        </p:grpSpPr>
        <p:sp>
          <p:nvSpPr>
            <p:cNvPr id="22" name="Google Shape;22;p6"/>
            <p:cNvSpPr/>
            <p:nvPr/>
          </p:nvSpPr>
          <p:spPr>
            <a:xfrm>
              <a:off x="310960" y="5520595"/>
              <a:ext cx="1239704" cy="1239704"/>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3" name="Google Shape;23;p6"/>
            <p:cNvPicPr preferRelativeResize="0"/>
            <p:nvPr/>
          </p:nvPicPr>
          <p:blipFill rotWithShape="1">
            <a:blip r:embed="rId12">
              <a:alphaModFix/>
            </a:blip>
            <a:srcRect/>
            <a:stretch/>
          </p:blipFill>
          <p:spPr>
            <a:xfrm>
              <a:off x="352776" y="5562411"/>
              <a:ext cx="1156072" cy="1156072"/>
            </a:xfrm>
            <a:prstGeom prst="rect">
              <a:avLst/>
            </a:prstGeom>
            <a:noFill/>
            <a:ln>
              <a:noFill/>
            </a:ln>
          </p:spPr>
        </p:pic>
      </p:grpSp>
      <p:sp>
        <p:nvSpPr>
          <p:cNvPr id="24" name="Google Shape;24;p6"/>
          <p:cNvSpPr txBox="1"/>
          <p:nvPr/>
        </p:nvSpPr>
        <p:spPr>
          <a:xfrm>
            <a:off x="923667" y="6485276"/>
            <a:ext cx="76630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Calibri"/>
                <a:ea typeface="Calibri"/>
                <a:cs typeface="Calibri"/>
                <a:sym typeface="Calibri"/>
              </a:rPr>
              <a:t>NOAA National Environmental Satellite, Data, and Information Service</a:t>
            </a:r>
            <a:endParaRPr/>
          </a:p>
        </p:txBody>
      </p:sp>
      <p:sp>
        <p:nvSpPr>
          <p:cNvPr id="25" name="Google Shape;25;p6"/>
          <p:cNvSpPr/>
          <p:nvPr/>
        </p:nvSpPr>
        <p:spPr>
          <a:xfrm>
            <a:off x="0" y="0"/>
            <a:ext cx="12192000" cy="320040"/>
          </a:xfrm>
          <a:prstGeom prst="rect">
            <a:avLst/>
          </a:prstGeom>
          <a:blipFill rotWithShape="1">
            <a:blip r:embed="rId13">
              <a:alphaModFix/>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61" r:id="rId5"/>
    <p:sldLayoutId id="2147483665" r:id="rId6"/>
    <p:sldLayoutId id="2147483666" r:id="rId7"/>
    <p:sldLayoutId id="2147483668" r:id="rId8"/>
    <p:sldLayoutId id="214748366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s://ieeexplore.ieee.org/document/10132487?source=authoralert"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58.gif"/><Relationship Id="rId5" Type="http://schemas.openxmlformats.org/officeDocument/2006/relationships/image" Target="../media/image57.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manati.star.nesdis.noaa.gov/UHR_ASCAT/" TargetMode="External"/><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5" name="Google Shape;85;p1"/>
          <p:cNvSpPr txBox="1"/>
          <p:nvPr/>
        </p:nvSpPr>
        <p:spPr>
          <a:xfrm>
            <a:off x="407915" y="6140319"/>
            <a:ext cx="3188040" cy="573600"/>
          </a:xfrm>
          <a:prstGeom prst="rect">
            <a:avLst/>
          </a:prstGeom>
          <a:noFill/>
          <a:ln>
            <a:noFill/>
          </a:ln>
        </p:spPr>
        <p:txBody>
          <a:bodyPr spcFirstLastPara="1" wrap="square" lIns="0" tIns="0" rIns="0" bIns="0" anchor="ctr" anchorCtr="0">
            <a:noAutofit/>
          </a:bodyPr>
          <a:lstStyle/>
          <a:p>
            <a:pPr marL="0" marR="0" lvl="0" indent="0" algn="l" rtl="0">
              <a:lnSpc>
                <a:spcPct val="90000"/>
              </a:lnSpc>
              <a:spcBef>
                <a:spcPts val="0"/>
              </a:spcBef>
              <a:spcAft>
                <a:spcPts val="0"/>
              </a:spcAft>
              <a:buClr>
                <a:schemeClr val="lt1"/>
              </a:buClr>
              <a:buSzPts val="1400"/>
              <a:buFont typeface="Arial"/>
              <a:buNone/>
            </a:pPr>
            <a:r>
              <a:rPr lang="en-US" sz="2000" dirty="0">
                <a:solidFill>
                  <a:schemeClr val="lt1"/>
                </a:solidFill>
                <a:latin typeface="Calibri"/>
                <a:ea typeface="Calibri"/>
                <a:cs typeface="Calibri"/>
                <a:sym typeface="Calibri"/>
              </a:rPr>
              <a:t>IOVWST</a:t>
            </a:r>
            <a:r>
              <a:rPr lang="en-US" sz="2000" b="0" i="0" u="none" strike="noStrike" cap="none" dirty="0">
                <a:solidFill>
                  <a:schemeClr val="lt1"/>
                </a:solidFill>
                <a:latin typeface="Calibri"/>
                <a:ea typeface="Calibri"/>
                <a:cs typeface="Calibri"/>
                <a:sym typeface="Calibri"/>
              </a:rPr>
              <a:t> – </a:t>
            </a:r>
            <a:r>
              <a:rPr lang="en-US" sz="2000" dirty="0">
                <a:solidFill>
                  <a:schemeClr val="lt1"/>
                </a:solidFill>
                <a:latin typeface="Calibri"/>
                <a:ea typeface="Calibri"/>
                <a:cs typeface="Calibri"/>
                <a:sym typeface="Calibri"/>
              </a:rPr>
              <a:t>May 29-31, 2024</a:t>
            </a:r>
            <a:endParaRPr sz="1400" b="0" i="0" u="none" strike="noStrike" cap="none" dirty="0">
              <a:solidFill>
                <a:srgbClr val="000000"/>
              </a:solidFill>
              <a:latin typeface="Calibri"/>
              <a:ea typeface="Calibri"/>
              <a:cs typeface="Calibri"/>
              <a:sym typeface="Calibri"/>
            </a:endParaRPr>
          </a:p>
        </p:txBody>
      </p:sp>
      <p:sp>
        <p:nvSpPr>
          <p:cNvPr id="6" name="Google Shape;80;p1">
            <a:extLst>
              <a:ext uri="{FF2B5EF4-FFF2-40B4-BE49-F238E27FC236}">
                <a16:creationId xmlns:a16="http://schemas.microsoft.com/office/drawing/2014/main" id="{37115F8E-2788-44DD-97A1-B627457D40B3}"/>
              </a:ext>
            </a:extLst>
          </p:cNvPr>
          <p:cNvSpPr txBox="1"/>
          <p:nvPr/>
        </p:nvSpPr>
        <p:spPr>
          <a:xfrm>
            <a:off x="4114806" y="1680504"/>
            <a:ext cx="7842662" cy="2462111"/>
          </a:xfrm>
          <a:prstGeom prst="rect">
            <a:avLst/>
          </a:prstGeom>
          <a:noFill/>
          <a:ln>
            <a:noFill/>
          </a:ln>
        </p:spPr>
        <p:txBody>
          <a:bodyPr spcFirstLastPara="1" wrap="square" lIns="91425" tIns="45700" rIns="91425" bIns="45700" anchor="ctr" anchorCtr="0">
            <a:noAutofit/>
          </a:bodyPr>
          <a:lstStyle/>
          <a:p>
            <a:pPr algn="ctr">
              <a:lnSpc>
                <a:spcPct val="107000"/>
              </a:lnSpc>
              <a:spcAft>
                <a:spcPts val="800"/>
              </a:spcAft>
            </a:pPr>
            <a:r>
              <a:rPr lang="en-US" sz="4000" dirty="0">
                <a:latin typeface="Calibri" panose="020F0502020204030204" pitchFamily="34" charset="0"/>
                <a:ea typeface="Calibri" panose="020F0502020204030204" pitchFamily="34" charset="0"/>
                <a:cs typeface="Calibri" panose="020F0502020204030204" pitchFamily="34" charset="0"/>
              </a:rPr>
              <a:t>NOAA’s Ultra High Resolution ASCAT Tropical Cyclone Wind Products</a:t>
            </a:r>
          </a:p>
        </p:txBody>
      </p:sp>
      <p:sp>
        <p:nvSpPr>
          <p:cNvPr id="7" name="Google Shape;83;p1">
            <a:extLst>
              <a:ext uri="{FF2B5EF4-FFF2-40B4-BE49-F238E27FC236}">
                <a16:creationId xmlns:a16="http://schemas.microsoft.com/office/drawing/2014/main" id="{9F322BBE-0660-436D-8207-EC4871468DCE}"/>
              </a:ext>
            </a:extLst>
          </p:cNvPr>
          <p:cNvSpPr txBox="1"/>
          <p:nvPr/>
        </p:nvSpPr>
        <p:spPr>
          <a:xfrm>
            <a:off x="4708104" y="3988279"/>
            <a:ext cx="7165364" cy="1287106"/>
          </a:xfrm>
          <a:prstGeom prst="rect">
            <a:avLst/>
          </a:prstGeom>
          <a:noFill/>
          <a:ln>
            <a:noFill/>
          </a:ln>
        </p:spPr>
        <p:txBody>
          <a:bodyPr spcFirstLastPara="1" wrap="square" lIns="91425" tIns="45700" rIns="91425" bIns="45700" anchor="t" anchorCtr="0">
            <a:noAutofit/>
          </a:bodyPr>
          <a:lstStyle/>
          <a:p>
            <a:pPr lvl="0" algn="ctr">
              <a:buSzPts val="2400"/>
            </a:pPr>
            <a:r>
              <a:rPr lang="en-US" sz="2400" dirty="0">
                <a:solidFill>
                  <a:srgbClr val="2F5496"/>
                </a:solidFill>
                <a:latin typeface="Calibri"/>
                <a:ea typeface="Calibri"/>
                <a:cs typeface="Calibri"/>
                <a:sym typeface="Calibri"/>
              </a:rPr>
              <a:t>Seubson (Golf) Soisuvarn</a:t>
            </a:r>
            <a:r>
              <a:rPr lang="en-US" sz="2400" baseline="30000" dirty="0">
                <a:solidFill>
                  <a:srgbClr val="2F5496"/>
                </a:solidFill>
                <a:latin typeface="Calibri"/>
                <a:ea typeface="Calibri"/>
                <a:cs typeface="Calibri"/>
                <a:sym typeface="Calibri"/>
              </a:rPr>
              <a:t>1,2</a:t>
            </a:r>
            <a:r>
              <a:rPr lang="en-US" sz="2400" dirty="0">
                <a:solidFill>
                  <a:srgbClr val="2F5496"/>
                </a:solidFill>
                <a:latin typeface="Calibri"/>
                <a:ea typeface="Calibri"/>
                <a:cs typeface="Calibri"/>
                <a:sym typeface="Calibri"/>
              </a:rPr>
              <a:t>, Suleiman Alsweiss</a:t>
            </a:r>
            <a:r>
              <a:rPr lang="en-US" sz="2400" baseline="30000" dirty="0">
                <a:solidFill>
                  <a:srgbClr val="2F5496"/>
                </a:solidFill>
                <a:latin typeface="Calibri"/>
                <a:ea typeface="Calibri"/>
                <a:cs typeface="Calibri"/>
                <a:sym typeface="Calibri"/>
              </a:rPr>
              <a:t>1,3</a:t>
            </a:r>
            <a:r>
              <a:rPr lang="en-US" sz="2400" dirty="0">
                <a:solidFill>
                  <a:srgbClr val="2F5496"/>
                </a:solidFill>
                <a:latin typeface="Calibri"/>
                <a:ea typeface="Calibri"/>
                <a:cs typeface="Calibri"/>
                <a:sym typeface="Calibri"/>
              </a:rPr>
              <a:t>, Zorana Jelenak</a:t>
            </a:r>
            <a:r>
              <a:rPr lang="en-US" sz="2400" baseline="30000" dirty="0">
                <a:solidFill>
                  <a:srgbClr val="2F5496"/>
                </a:solidFill>
                <a:latin typeface="Calibri"/>
                <a:ea typeface="Calibri"/>
                <a:cs typeface="Calibri"/>
                <a:sym typeface="Calibri"/>
              </a:rPr>
              <a:t>1,2</a:t>
            </a:r>
            <a:r>
              <a:rPr lang="en-US" sz="2400" dirty="0">
                <a:solidFill>
                  <a:srgbClr val="2F5496"/>
                </a:solidFill>
                <a:latin typeface="Calibri"/>
                <a:ea typeface="Calibri"/>
                <a:cs typeface="Calibri"/>
                <a:sym typeface="Calibri"/>
              </a:rPr>
              <a:t>, Paul S. Chang</a:t>
            </a:r>
            <a:r>
              <a:rPr lang="en-US" sz="2400" baseline="30000" dirty="0">
                <a:solidFill>
                  <a:srgbClr val="2F5496"/>
                </a:solidFill>
                <a:latin typeface="Calibri"/>
                <a:ea typeface="Calibri"/>
                <a:cs typeface="Calibri"/>
                <a:sym typeface="Calibri"/>
              </a:rPr>
              <a:t>1</a:t>
            </a:r>
            <a:r>
              <a:rPr lang="en-US" sz="2400" dirty="0">
                <a:solidFill>
                  <a:srgbClr val="2F5496"/>
                </a:solidFill>
                <a:latin typeface="Calibri"/>
                <a:ea typeface="Calibri"/>
                <a:cs typeface="Calibri"/>
                <a:sym typeface="Calibri"/>
              </a:rPr>
              <a:t>, Qi Zhu</a:t>
            </a:r>
            <a:r>
              <a:rPr lang="en-US" sz="2400" baseline="30000" dirty="0">
                <a:solidFill>
                  <a:srgbClr val="2F5496"/>
                </a:solidFill>
                <a:latin typeface="Calibri"/>
                <a:ea typeface="Calibri"/>
                <a:cs typeface="Calibri"/>
                <a:sym typeface="Calibri"/>
              </a:rPr>
              <a:t>1,3</a:t>
            </a:r>
            <a:r>
              <a:rPr lang="en-US" sz="2400" dirty="0">
                <a:solidFill>
                  <a:srgbClr val="2F5496"/>
                </a:solidFill>
                <a:latin typeface="Calibri"/>
                <a:ea typeface="Calibri"/>
                <a:cs typeface="Calibri"/>
                <a:sym typeface="Calibri"/>
              </a:rPr>
              <a:t>, </a:t>
            </a:r>
            <a:r>
              <a:rPr lang="en-US" sz="2400" dirty="0" err="1">
                <a:solidFill>
                  <a:srgbClr val="2F5496"/>
                </a:solidFill>
                <a:latin typeface="Calibri"/>
                <a:ea typeface="Calibri"/>
                <a:cs typeface="Calibri"/>
                <a:sym typeface="Calibri"/>
              </a:rPr>
              <a:t>Faozi</a:t>
            </a:r>
            <a:r>
              <a:rPr lang="en-US" sz="2400" dirty="0">
                <a:solidFill>
                  <a:srgbClr val="2F5496"/>
                </a:solidFill>
                <a:latin typeface="Calibri"/>
                <a:ea typeface="Calibri"/>
                <a:cs typeface="Calibri"/>
                <a:sym typeface="Calibri"/>
              </a:rPr>
              <a:t> Said</a:t>
            </a:r>
            <a:r>
              <a:rPr lang="en-US" sz="2400" baseline="30000" dirty="0">
                <a:solidFill>
                  <a:srgbClr val="2F5496"/>
                </a:solidFill>
                <a:latin typeface="Calibri"/>
                <a:ea typeface="Calibri"/>
                <a:cs typeface="Calibri"/>
                <a:sym typeface="Calibri"/>
              </a:rPr>
              <a:t>1,3</a:t>
            </a:r>
            <a:r>
              <a:rPr lang="en-US" sz="2400" dirty="0">
                <a:solidFill>
                  <a:srgbClr val="2F5496"/>
                </a:solidFill>
                <a:latin typeface="Calibri"/>
                <a:ea typeface="Calibri"/>
                <a:cs typeface="Calibri"/>
                <a:sym typeface="Calibri"/>
              </a:rPr>
              <a:t>, </a:t>
            </a:r>
          </a:p>
          <a:p>
            <a:pPr lvl="0" algn="ctr">
              <a:buSzPts val="2400"/>
            </a:pPr>
            <a:r>
              <a:rPr lang="en-US" sz="2400" dirty="0">
                <a:solidFill>
                  <a:srgbClr val="2F5496"/>
                </a:solidFill>
                <a:latin typeface="Calibri"/>
                <a:ea typeface="Calibri"/>
                <a:cs typeface="Calibri"/>
                <a:sym typeface="Calibri"/>
              </a:rPr>
              <a:t>Joseph Sapp</a:t>
            </a:r>
            <a:r>
              <a:rPr lang="en-US" sz="2400" baseline="30000" dirty="0">
                <a:solidFill>
                  <a:srgbClr val="2F5496"/>
                </a:solidFill>
                <a:latin typeface="Calibri"/>
                <a:ea typeface="Calibri"/>
                <a:cs typeface="Calibri"/>
                <a:sym typeface="Calibri"/>
              </a:rPr>
              <a:t>1,3 </a:t>
            </a:r>
            <a:r>
              <a:rPr lang="en-US" sz="2400" dirty="0">
                <a:solidFill>
                  <a:srgbClr val="2F5496"/>
                </a:solidFill>
                <a:latin typeface="Calibri"/>
                <a:ea typeface="Calibri"/>
                <a:cs typeface="Calibri"/>
                <a:sym typeface="Calibri"/>
              </a:rPr>
              <a:t>and Christopher Jackson</a:t>
            </a:r>
            <a:r>
              <a:rPr lang="en-US" sz="2400" baseline="30000" dirty="0">
                <a:solidFill>
                  <a:srgbClr val="2F5496"/>
                </a:solidFill>
                <a:latin typeface="Calibri"/>
                <a:ea typeface="Calibri"/>
                <a:cs typeface="Calibri"/>
                <a:sym typeface="Calibri"/>
              </a:rPr>
              <a:t>1</a:t>
            </a:r>
          </a:p>
          <a:p>
            <a:pPr lvl="0" algn="ctr">
              <a:buSzPts val="2400"/>
            </a:pPr>
            <a:endParaRPr lang="en-US" sz="2400" baseline="30000" dirty="0">
              <a:solidFill>
                <a:srgbClr val="2F5496"/>
              </a:solidFill>
              <a:latin typeface="Calibri"/>
              <a:ea typeface="Calibri"/>
              <a:cs typeface="Calibri"/>
              <a:sym typeface="Calibri"/>
            </a:endParaRPr>
          </a:p>
          <a:p>
            <a:pPr lvl="0" algn="ctr">
              <a:buSzPts val="2400"/>
            </a:pPr>
            <a:r>
              <a:rPr lang="en-US" sz="1600" baseline="30000" dirty="0">
                <a:solidFill>
                  <a:srgbClr val="2F5496"/>
                </a:solidFill>
                <a:latin typeface="Calibri"/>
                <a:ea typeface="Calibri"/>
                <a:cs typeface="Calibri"/>
                <a:sym typeface="Calibri"/>
              </a:rPr>
              <a:t>1</a:t>
            </a:r>
            <a:r>
              <a:rPr lang="en-US" sz="1600" dirty="0">
                <a:solidFill>
                  <a:srgbClr val="2F5496"/>
                </a:solidFill>
                <a:latin typeface="Calibri"/>
                <a:ea typeface="Calibri"/>
                <a:cs typeface="Calibri"/>
                <a:sym typeface="Calibri"/>
              </a:rPr>
              <a:t>NOAA/NESDIS/STAR</a:t>
            </a:r>
          </a:p>
          <a:p>
            <a:pPr algn="ctr">
              <a:buSzPts val="2400"/>
            </a:pPr>
            <a:r>
              <a:rPr lang="en-US" sz="1600" baseline="30000" dirty="0">
                <a:solidFill>
                  <a:srgbClr val="2F5496"/>
                </a:solidFill>
                <a:latin typeface="Calibri"/>
                <a:ea typeface="Calibri"/>
                <a:cs typeface="Calibri"/>
                <a:sym typeface="Calibri"/>
              </a:rPr>
              <a:t>2</a:t>
            </a:r>
            <a:r>
              <a:rPr lang="en-US" sz="1600" dirty="0">
                <a:solidFill>
                  <a:srgbClr val="2F5496"/>
                </a:solidFill>
                <a:latin typeface="Calibri"/>
                <a:ea typeface="Calibri"/>
                <a:cs typeface="Calibri"/>
                <a:sym typeface="Calibri"/>
              </a:rPr>
              <a:t>UCAR</a:t>
            </a:r>
            <a:endParaRPr lang="en-US" sz="1600" baseline="30000" dirty="0">
              <a:solidFill>
                <a:srgbClr val="2F5496"/>
              </a:solidFill>
              <a:latin typeface="Calibri"/>
              <a:ea typeface="Calibri"/>
              <a:cs typeface="Calibri"/>
              <a:sym typeface="Calibri"/>
            </a:endParaRPr>
          </a:p>
          <a:p>
            <a:pPr lvl="0" algn="ctr">
              <a:buSzPts val="2400"/>
            </a:pPr>
            <a:r>
              <a:rPr lang="en-US" sz="1600" baseline="30000" dirty="0">
                <a:solidFill>
                  <a:srgbClr val="2F5496"/>
                </a:solidFill>
                <a:latin typeface="Calibri"/>
                <a:ea typeface="Calibri"/>
                <a:cs typeface="Calibri"/>
                <a:sym typeface="Calibri"/>
              </a:rPr>
              <a:t>3</a:t>
            </a:r>
            <a:r>
              <a:rPr lang="en-US" sz="1600" dirty="0">
                <a:solidFill>
                  <a:srgbClr val="2F5496"/>
                </a:solidFill>
                <a:latin typeface="Calibri"/>
                <a:ea typeface="Calibri"/>
                <a:cs typeface="Calibri"/>
                <a:sym typeface="Calibri"/>
              </a:rPr>
              <a:t>Global Science &amp; Technology, Inc.</a:t>
            </a:r>
          </a:p>
        </p:txBody>
      </p:sp>
      <p:sp>
        <p:nvSpPr>
          <p:cNvPr id="5" name="Rectangle 4">
            <a:extLst>
              <a:ext uri="{FF2B5EF4-FFF2-40B4-BE49-F238E27FC236}">
                <a16:creationId xmlns:a16="http://schemas.microsoft.com/office/drawing/2014/main" id="{698F7A84-85B0-4E1C-8565-155354672D7B}"/>
              </a:ext>
            </a:extLst>
          </p:cNvPr>
          <p:cNvSpPr/>
          <p:nvPr/>
        </p:nvSpPr>
        <p:spPr>
          <a:xfrm>
            <a:off x="6170280" y="6673334"/>
            <a:ext cx="5666091" cy="184666"/>
          </a:xfrm>
          <a:prstGeom prst="rect">
            <a:avLst/>
          </a:prstGeom>
        </p:spPr>
        <p:txBody>
          <a:bodyPr wrap="square">
            <a:spAutoFit/>
          </a:bodyPr>
          <a:lstStyle/>
          <a:p>
            <a:r>
              <a:rPr lang="en-US" sz="600" i="1" dirty="0">
                <a:latin typeface="+mj-lt"/>
              </a:rPr>
              <a:t>The views, opinions, and findings in this report are those of the authors and should not be construed as an official NOAA or U.S. government position or policy.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5433F9-AAB9-4E73-8FD0-EE9E2FACF359}"/>
              </a:ext>
            </a:extLst>
          </p:cNvPr>
          <p:cNvPicPr>
            <a:picLocks noChangeAspect="1"/>
          </p:cNvPicPr>
          <p:nvPr/>
        </p:nvPicPr>
        <p:blipFill>
          <a:blip r:embed="rId2"/>
          <a:stretch>
            <a:fillRect/>
          </a:stretch>
        </p:blipFill>
        <p:spPr>
          <a:xfrm>
            <a:off x="1828800" y="0"/>
            <a:ext cx="6878089" cy="6858000"/>
          </a:xfrm>
          <a:prstGeom prst="rect">
            <a:avLst/>
          </a:prstGeom>
        </p:spPr>
      </p:pic>
      <p:sp>
        <p:nvSpPr>
          <p:cNvPr id="4" name="TextBox 3">
            <a:extLst>
              <a:ext uri="{FF2B5EF4-FFF2-40B4-BE49-F238E27FC236}">
                <a16:creationId xmlns:a16="http://schemas.microsoft.com/office/drawing/2014/main" id="{04D0B69A-D264-49EF-86A3-AEEF4A17FBF4}"/>
              </a:ext>
            </a:extLst>
          </p:cNvPr>
          <p:cNvSpPr txBox="1"/>
          <p:nvPr/>
        </p:nvSpPr>
        <p:spPr>
          <a:xfrm>
            <a:off x="9079840" y="607975"/>
            <a:ext cx="2936529" cy="2062103"/>
          </a:xfrm>
          <a:prstGeom prst="rect">
            <a:avLst/>
          </a:prstGeom>
          <a:noFill/>
        </p:spPr>
        <p:txBody>
          <a:bodyPr wrap="square" rtlCol="0">
            <a:spAutoFit/>
          </a:bodyPr>
          <a:lstStyle/>
          <a:p>
            <a:r>
              <a:rPr lang="en-US" sz="3200" b="1" dirty="0">
                <a:solidFill>
                  <a:prstClr val="black"/>
                </a:solidFill>
                <a:latin typeface="Calibri"/>
              </a:rPr>
              <a:t>UHR Processing </a:t>
            </a:r>
            <a:r>
              <a:rPr lang="en-US" sz="3200" b="1" u="sng" dirty="0">
                <a:solidFill>
                  <a:prstClr val="black"/>
                </a:solidFill>
                <a:latin typeface="Calibri"/>
              </a:rPr>
              <a:t>With</a:t>
            </a:r>
            <a:r>
              <a:rPr lang="en-US" sz="3200" b="1" dirty="0">
                <a:solidFill>
                  <a:prstClr val="black"/>
                </a:solidFill>
                <a:latin typeface="Calibri"/>
              </a:rPr>
              <a:t> Coastal Correction and High Wind GMF</a:t>
            </a:r>
          </a:p>
        </p:txBody>
      </p:sp>
      <p:sp>
        <p:nvSpPr>
          <p:cNvPr id="5" name="TextBox 4">
            <a:extLst>
              <a:ext uri="{FF2B5EF4-FFF2-40B4-BE49-F238E27FC236}">
                <a16:creationId xmlns:a16="http://schemas.microsoft.com/office/drawing/2014/main" id="{9B7629D6-0032-4B7B-96A3-AFED09280182}"/>
              </a:ext>
            </a:extLst>
          </p:cNvPr>
          <p:cNvSpPr txBox="1"/>
          <p:nvPr/>
        </p:nvSpPr>
        <p:spPr>
          <a:xfrm>
            <a:off x="9102132" y="4431322"/>
            <a:ext cx="2522136" cy="830997"/>
          </a:xfrm>
          <a:prstGeom prst="rect">
            <a:avLst/>
          </a:prstGeom>
          <a:noFill/>
        </p:spPr>
        <p:txBody>
          <a:bodyPr wrap="square" rtlCol="0">
            <a:spAutoFit/>
          </a:bodyPr>
          <a:lstStyle/>
          <a:p>
            <a:r>
              <a:rPr lang="en-US" sz="2400" dirty="0">
                <a:solidFill>
                  <a:srgbClr val="FF0000"/>
                </a:solidFill>
              </a:rPr>
              <a:t>Maximum Wind 53.6 m/s</a:t>
            </a:r>
          </a:p>
        </p:txBody>
      </p:sp>
      <p:cxnSp>
        <p:nvCxnSpPr>
          <p:cNvPr id="6" name="Straight Arrow Connector 5">
            <a:extLst>
              <a:ext uri="{FF2B5EF4-FFF2-40B4-BE49-F238E27FC236}">
                <a16:creationId xmlns:a16="http://schemas.microsoft.com/office/drawing/2014/main" id="{70C87C69-4D3F-4AFA-819A-BB4330E5FEA5}"/>
              </a:ext>
            </a:extLst>
          </p:cNvPr>
          <p:cNvCxnSpPr>
            <a:cxnSpLocks/>
          </p:cNvCxnSpPr>
          <p:nvPr/>
        </p:nvCxnSpPr>
        <p:spPr>
          <a:xfrm flipH="1" flipV="1">
            <a:off x="5426110" y="3989196"/>
            <a:ext cx="3557116" cy="7636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43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47810" y="3026007"/>
            <a:ext cx="5535585" cy="3229091"/>
          </a:xfrm>
          <a:prstGeom prst="rect">
            <a:avLst/>
          </a:prstGeom>
        </p:spPr>
      </p:pic>
      <p:pic>
        <p:nvPicPr>
          <p:cNvPr id="12" name="Picture 11"/>
          <p:cNvPicPr>
            <a:picLocks noChangeAspect="1"/>
          </p:cNvPicPr>
          <p:nvPr/>
        </p:nvPicPr>
        <p:blipFill>
          <a:blip r:embed="rId3"/>
          <a:stretch>
            <a:fillRect/>
          </a:stretch>
        </p:blipFill>
        <p:spPr>
          <a:xfrm>
            <a:off x="7240133" y="535309"/>
            <a:ext cx="4304058" cy="2717222"/>
          </a:xfrm>
          <a:prstGeom prst="rect">
            <a:avLst/>
          </a:prstGeom>
        </p:spPr>
      </p:pic>
      <p:pic>
        <p:nvPicPr>
          <p:cNvPr id="14" name="Picture 13"/>
          <p:cNvPicPr>
            <a:picLocks noChangeAspect="1"/>
          </p:cNvPicPr>
          <p:nvPr/>
        </p:nvPicPr>
        <p:blipFill>
          <a:blip r:embed="rId4"/>
          <a:stretch>
            <a:fillRect/>
          </a:stretch>
        </p:blipFill>
        <p:spPr>
          <a:xfrm>
            <a:off x="6978945" y="3329465"/>
            <a:ext cx="4729368" cy="2775079"/>
          </a:xfrm>
          <a:prstGeom prst="rect">
            <a:avLst/>
          </a:prstGeom>
        </p:spPr>
      </p:pic>
      <p:pic>
        <p:nvPicPr>
          <p:cNvPr id="15" name="Picture 14"/>
          <p:cNvPicPr/>
          <p:nvPr/>
        </p:nvPicPr>
        <p:blipFill rotWithShape="1">
          <a:blip r:embed="rId5" cstate="print">
            <a:extLst>
              <a:ext uri="{28A0092B-C50C-407E-A947-70E740481C1C}">
                <a14:useLocalDpi xmlns:a14="http://schemas.microsoft.com/office/drawing/2010/main" val="0"/>
              </a:ext>
            </a:extLst>
          </a:blip>
          <a:srcRect r="10035"/>
          <a:stretch/>
        </p:blipFill>
        <p:spPr bwMode="auto">
          <a:xfrm>
            <a:off x="894304" y="291403"/>
            <a:ext cx="4692580" cy="3038062"/>
          </a:xfrm>
          <a:prstGeom prst="rect">
            <a:avLst/>
          </a:prstGeom>
          <a:ln>
            <a:noFill/>
          </a:ln>
          <a:extLst>
            <a:ext uri="{53640926-AAD7-44d8-BBD7-CCE9431645EC}">
              <a14:shadowObscured xmlns:a14="http://schemas.microsoft.com/office/drawing/2010/main" xmlns=""/>
            </a:ext>
          </a:extLst>
        </p:spPr>
      </p:pic>
      <p:sp>
        <p:nvSpPr>
          <p:cNvPr id="2" name="Title 1"/>
          <p:cNvSpPr>
            <a:spLocks noGrp="1"/>
          </p:cNvSpPr>
          <p:nvPr>
            <p:ph type="title"/>
          </p:nvPr>
        </p:nvSpPr>
        <p:spPr>
          <a:xfrm>
            <a:off x="-162433" y="-519986"/>
            <a:ext cx="10515600" cy="1325563"/>
          </a:xfrm>
        </p:spPr>
        <p:txBody>
          <a:bodyPr/>
          <a:lstStyle/>
          <a:p>
            <a:r>
              <a:rPr lang="en-US" sz="3200" b="1" dirty="0">
                <a:solidFill>
                  <a:srgbClr val="FFFFFF"/>
                </a:solidFill>
              </a:rPr>
              <a:t>Validation: Model, Buoys, IWRAP, SFMR</a:t>
            </a:r>
          </a:p>
        </p:txBody>
      </p:sp>
      <p:sp>
        <p:nvSpPr>
          <p:cNvPr id="3" name="Rectangle 2"/>
          <p:cNvSpPr/>
          <p:nvPr/>
        </p:nvSpPr>
        <p:spPr>
          <a:xfrm>
            <a:off x="500317" y="6119336"/>
            <a:ext cx="10942813" cy="738664"/>
          </a:xfrm>
          <a:prstGeom prst="rect">
            <a:avLst/>
          </a:prstGeom>
          <a:solidFill>
            <a:schemeClr val="bg1"/>
          </a:solidFill>
        </p:spPr>
        <p:txBody>
          <a:bodyPr wrap="square">
            <a:spAutoFit/>
          </a:bodyPr>
          <a:lstStyle/>
          <a:p>
            <a:r>
              <a:rPr lang="en-US" dirty="0"/>
              <a:t>S. </a:t>
            </a:r>
            <a:r>
              <a:rPr lang="en-US" dirty="0" err="1"/>
              <a:t>Soisuvarn</a:t>
            </a:r>
            <a:r>
              <a:rPr lang="en-US" dirty="0"/>
              <a:t>, Z. Jelenak, P. S. Chang, Q. Zhu and C. G. </a:t>
            </a:r>
            <a:r>
              <a:rPr lang="en-US" dirty="0" err="1"/>
              <a:t>Shoup</a:t>
            </a:r>
            <a:r>
              <a:rPr lang="en-US" dirty="0"/>
              <a:t>, "</a:t>
            </a:r>
            <a:r>
              <a:rPr lang="en-US" dirty="0">
                <a:hlinkClick r:id="rId6"/>
              </a:rPr>
              <a:t>High-Resolution Coastal Winds From the NOAA Near Real-Time ASCAT Processor</a:t>
            </a:r>
            <a:r>
              <a:rPr lang="en-US" dirty="0"/>
              <a:t>," in </a:t>
            </a:r>
            <a:r>
              <a:rPr lang="en-US" i="1" dirty="0"/>
              <a:t>IEEE Transactions on Geoscience and Remote Sensing</a:t>
            </a:r>
            <a:r>
              <a:rPr lang="en-US" dirty="0"/>
              <a:t>, vol. 61, pp. 1-12, 2023, Art no. 5208612, </a:t>
            </a:r>
            <a:r>
              <a:rPr lang="en-US" dirty="0" err="1"/>
              <a:t>doi</a:t>
            </a:r>
            <a:r>
              <a:rPr lang="en-US" dirty="0"/>
              <a:t>: 10.1109/TGRS.2023.3279764</a:t>
            </a:r>
          </a:p>
        </p:txBody>
      </p:sp>
      <p:sp>
        <p:nvSpPr>
          <p:cNvPr id="4" name="TextBox 3">
            <a:extLst>
              <a:ext uri="{FF2B5EF4-FFF2-40B4-BE49-F238E27FC236}">
                <a16:creationId xmlns:a16="http://schemas.microsoft.com/office/drawing/2014/main" id="{1D1D65A2-5661-4688-88DD-02E8F1AD796C}"/>
              </a:ext>
            </a:extLst>
          </p:cNvPr>
          <p:cNvSpPr txBox="1"/>
          <p:nvPr/>
        </p:nvSpPr>
        <p:spPr>
          <a:xfrm flipH="1">
            <a:off x="1954905" y="846242"/>
            <a:ext cx="1119890" cy="523220"/>
          </a:xfrm>
          <a:prstGeom prst="rect">
            <a:avLst/>
          </a:prstGeom>
          <a:noFill/>
        </p:spPr>
        <p:txBody>
          <a:bodyPr wrap="square" rtlCol="0">
            <a:spAutoFit/>
          </a:bodyPr>
          <a:lstStyle/>
          <a:p>
            <a:r>
              <a:rPr lang="en-US" sz="2800" dirty="0"/>
              <a:t>NWP</a:t>
            </a:r>
          </a:p>
        </p:txBody>
      </p:sp>
      <p:sp>
        <p:nvSpPr>
          <p:cNvPr id="10" name="TextBox 9">
            <a:extLst>
              <a:ext uri="{FF2B5EF4-FFF2-40B4-BE49-F238E27FC236}">
                <a16:creationId xmlns:a16="http://schemas.microsoft.com/office/drawing/2014/main" id="{6A67A5AA-C895-4BB2-86B9-32C7A3CF50C0}"/>
              </a:ext>
            </a:extLst>
          </p:cNvPr>
          <p:cNvSpPr txBox="1"/>
          <p:nvPr/>
        </p:nvSpPr>
        <p:spPr>
          <a:xfrm flipH="1">
            <a:off x="3315118" y="5117110"/>
            <a:ext cx="1317172" cy="523220"/>
          </a:xfrm>
          <a:prstGeom prst="rect">
            <a:avLst/>
          </a:prstGeom>
          <a:noFill/>
        </p:spPr>
        <p:txBody>
          <a:bodyPr wrap="square" rtlCol="0">
            <a:spAutoFit/>
          </a:bodyPr>
          <a:lstStyle/>
          <a:p>
            <a:r>
              <a:rPr lang="en-US" sz="2800" dirty="0"/>
              <a:t>Buoys</a:t>
            </a:r>
          </a:p>
        </p:txBody>
      </p:sp>
      <p:sp>
        <p:nvSpPr>
          <p:cNvPr id="11" name="TextBox 10">
            <a:extLst>
              <a:ext uri="{FF2B5EF4-FFF2-40B4-BE49-F238E27FC236}">
                <a16:creationId xmlns:a16="http://schemas.microsoft.com/office/drawing/2014/main" id="{46D0D195-350A-422F-B9A4-DAF617096BA4}"/>
              </a:ext>
            </a:extLst>
          </p:cNvPr>
          <p:cNvSpPr txBox="1"/>
          <p:nvPr/>
        </p:nvSpPr>
        <p:spPr>
          <a:xfrm flipH="1">
            <a:off x="9273763" y="2351817"/>
            <a:ext cx="1505073" cy="523220"/>
          </a:xfrm>
          <a:prstGeom prst="rect">
            <a:avLst/>
          </a:prstGeom>
          <a:noFill/>
        </p:spPr>
        <p:txBody>
          <a:bodyPr wrap="square" rtlCol="0">
            <a:spAutoFit/>
          </a:bodyPr>
          <a:lstStyle/>
          <a:p>
            <a:r>
              <a:rPr lang="en-US" sz="2800" dirty="0"/>
              <a:t>IWRAP</a:t>
            </a:r>
          </a:p>
        </p:txBody>
      </p:sp>
      <p:sp>
        <p:nvSpPr>
          <p:cNvPr id="13" name="TextBox 12">
            <a:extLst>
              <a:ext uri="{FF2B5EF4-FFF2-40B4-BE49-F238E27FC236}">
                <a16:creationId xmlns:a16="http://schemas.microsoft.com/office/drawing/2014/main" id="{ABC45CC4-7757-4E6C-884B-F1446987B6A0}"/>
              </a:ext>
            </a:extLst>
          </p:cNvPr>
          <p:cNvSpPr txBox="1"/>
          <p:nvPr/>
        </p:nvSpPr>
        <p:spPr>
          <a:xfrm flipH="1">
            <a:off x="9392162" y="5137315"/>
            <a:ext cx="1528687" cy="523220"/>
          </a:xfrm>
          <a:prstGeom prst="rect">
            <a:avLst/>
          </a:prstGeom>
          <a:noFill/>
        </p:spPr>
        <p:txBody>
          <a:bodyPr wrap="square" rtlCol="0">
            <a:spAutoFit/>
          </a:bodyPr>
          <a:lstStyle/>
          <a:p>
            <a:r>
              <a:rPr lang="en-US" sz="2800" dirty="0"/>
              <a:t>SFMR</a:t>
            </a:r>
          </a:p>
        </p:txBody>
      </p:sp>
    </p:spTree>
    <p:extLst>
      <p:ext uri="{BB962C8B-B14F-4D97-AF65-F5344CB8AC3E}">
        <p14:creationId xmlns:p14="http://schemas.microsoft.com/office/powerpoint/2010/main" val="2434819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3" y="29971"/>
            <a:ext cx="10515600" cy="1325563"/>
          </a:xfrm>
        </p:spPr>
        <p:txBody>
          <a:bodyPr/>
          <a:lstStyle/>
          <a:p>
            <a:r>
              <a:rPr lang="en-US" dirty="0"/>
              <a:t>Coastal Winds Performance </a:t>
            </a:r>
          </a:p>
        </p:txBody>
      </p:sp>
      <p:pic>
        <p:nvPicPr>
          <p:cNvPr id="3" name="Picture 2"/>
          <p:cNvPicPr/>
          <p:nvPr/>
        </p:nvPicPr>
        <p:blipFill>
          <a:blip r:embed="rId2"/>
          <a:stretch>
            <a:fillRect/>
          </a:stretch>
        </p:blipFill>
        <p:spPr>
          <a:xfrm>
            <a:off x="1405226" y="1148349"/>
            <a:ext cx="9259975" cy="5147298"/>
          </a:xfrm>
          <a:prstGeom prst="rect">
            <a:avLst/>
          </a:prstGeom>
        </p:spPr>
      </p:pic>
      <p:sp>
        <p:nvSpPr>
          <p:cNvPr id="4" name="Slide Number Placeholder 3">
            <a:extLst>
              <a:ext uri="{FF2B5EF4-FFF2-40B4-BE49-F238E27FC236}">
                <a16:creationId xmlns:a16="http://schemas.microsoft.com/office/drawing/2014/main" id="{12D342BF-9A96-43E0-B20E-BEE3863965A9}"/>
              </a:ext>
            </a:extLst>
          </p:cNvPr>
          <p:cNvSpPr>
            <a:spLocks noGrp="1"/>
          </p:cNvSpPr>
          <p:nvPr>
            <p:ph type="sldNum" sz="quarter" idx="12"/>
          </p:nvPr>
        </p:nvSpPr>
        <p:spPr/>
        <p:txBody>
          <a:bodyPr/>
          <a:lstStyle/>
          <a:p>
            <a:fld id="{805EF4B8-C450-468E-8C0F-75E344847C7B}" type="slidenum">
              <a:rPr lang="en-US" smtClean="0">
                <a:solidFill>
                  <a:prstClr val="black">
                    <a:tint val="75000"/>
                  </a:prstClr>
                </a:solidFill>
                <a:latin typeface="Calibri"/>
              </a:rPr>
              <a:pPr/>
              <a:t>12</a:t>
            </a:fld>
            <a:endParaRPr lang="en-US">
              <a:solidFill>
                <a:prstClr val="black">
                  <a:tint val="75000"/>
                </a:prstClr>
              </a:solidFill>
              <a:latin typeface="Calibri"/>
            </a:endParaRPr>
          </a:p>
        </p:txBody>
      </p:sp>
    </p:spTree>
    <p:extLst>
      <p:ext uri="{BB962C8B-B14F-4D97-AF65-F5344CB8AC3E}">
        <p14:creationId xmlns:p14="http://schemas.microsoft.com/office/powerpoint/2010/main" val="1010734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7099" y="2252729"/>
            <a:ext cx="10515600" cy="1325563"/>
          </a:xfrm>
        </p:spPr>
        <p:txBody>
          <a:bodyPr/>
          <a:lstStyle/>
          <a:p>
            <a:r>
              <a:rPr lang="en-US" dirty="0"/>
              <a:t>Center Fixes</a:t>
            </a:r>
          </a:p>
        </p:txBody>
      </p:sp>
    </p:spTree>
    <p:extLst>
      <p:ext uri="{BB962C8B-B14F-4D97-AF65-F5344CB8AC3E}">
        <p14:creationId xmlns:p14="http://schemas.microsoft.com/office/powerpoint/2010/main" val="1712586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518059"/>
            <a:ext cx="10515600" cy="1325563"/>
          </a:xfrm>
        </p:spPr>
        <p:txBody>
          <a:bodyPr/>
          <a:lstStyle/>
          <a:p>
            <a:pPr algn="l"/>
            <a:r>
              <a:rPr lang="en-US" sz="3200" b="1" dirty="0">
                <a:solidFill>
                  <a:schemeClr val="bg1"/>
                </a:solidFill>
              </a:rPr>
              <a:t>Storm Circulation and Center Determination</a:t>
            </a:r>
          </a:p>
        </p:txBody>
      </p:sp>
      <p:grpSp>
        <p:nvGrpSpPr>
          <p:cNvPr id="7" name="Group 6"/>
          <p:cNvGrpSpPr/>
          <p:nvPr/>
        </p:nvGrpSpPr>
        <p:grpSpPr>
          <a:xfrm>
            <a:off x="6562591" y="1109640"/>
            <a:ext cx="4692650" cy="4943476"/>
            <a:chOff x="179388" y="1412876"/>
            <a:chExt cx="4692650" cy="4943476"/>
          </a:xfrm>
        </p:grpSpPr>
        <p:sp>
          <p:nvSpPr>
            <p:cNvPr id="8" name="Rectangle 38"/>
            <p:cNvSpPr>
              <a:spLocks noChangeArrowheads="1"/>
            </p:cNvSpPr>
            <p:nvPr/>
          </p:nvSpPr>
          <p:spPr bwMode="auto">
            <a:xfrm>
              <a:off x="900115" y="1870076"/>
              <a:ext cx="1336675" cy="4017964"/>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9" name="Line 39"/>
            <p:cNvSpPr>
              <a:spLocks noChangeShapeType="1"/>
            </p:cNvSpPr>
            <p:nvPr/>
          </p:nvSpPr>
          <p:spPr bwMode="auto">
            <a:xfrm flipH="1" flipV="1">
              <a:off x="2693990" y="1870076"/>
              <a:ext cx="3175" cy="3987800"/>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0" name="Line 40"/>
            <p:cNvSpPr>
              <a:spLocks noChangeShapeType="1"/>
            </p:cNvSpPr>
            <p:nvPr/>
          </p:nvSpPr>
          <p:spPr bwMode="auto">
            <a:xfrm flipH="1" flipV="1">
              <a:off x="957263" y="2327276"/>
              <a:ext cx="1739900" cy="1552576"/>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1" name="Line 41"/>
            <p:cNvSpPr>
              <a:spLocks noChangeShapeType="1"/>
            </p:cNvSpPr>
            <p:nvPr/>
          </p:nvSpPr>
          <p:spPr bwMode="auto">
            <a:xfrm flipH="1" flipV="1">
              <a:off x="957263" y="3876676"/>
              <a:ext cx="1752600"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2" name="Line 42"/>
            <p:cNvSpPr>
              <a:spLocks noChangeShapeType="1"/>
            </p:cNvSpPr>
            <p:nvPr/>
          </p:nvSpPr>
          <p:spPr bwMode="auto">
            <a:xfrm flipH="1">
              <a:off x="957263" y="3876676"/>
              <a:ext cx="1739900" cy="157480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3" name="Line 45"/>
            <p:cNvSpPr>
              <a:spLocks noChangeShapeType="1"/>
            </p:cNvSpPr>
            <p:nvPr/>
          </p:nvSpPr>
          <p:spPr bwMode="auto">
            <a:xfrm flipH="1" flipV="1">
              <a:off x="900115" y="5984875"/>
              <a:ext cx="1336675" cy="3175"/>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4" name="Text Box 46"/>
            <p:cNvSpPr txBox="1">
              <a:spLocks noChangeArrowheads="1"/>
            </p:cNvSpPr>
            <p:nvPr/>
          </p:nvSpPr>
          <p:spPr bwMode="auto">
            <a:xfrm flipH="1">
              <a:off x="603252" y="5984876"/>
              <a:ext cx="1344613" cy="371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a:solidFill>
                    <a:srgbClr val="000000"/>
                  </a:solidFill>
                  <a:ea typeface="ＭＳ Ｐゴシック"/>
                </a:rPr>
                <a:t>         550 km</a:t>
              </a:r>
            </a:p>
          </p:txBody>
        </p:sp>
        <p:sp>
          <p:nvSpPr>
            <p:cNvPr id="15" name="Text Box 48"/>
            <p:cNvSpPr txBox="1">
              <a:spLocks noChangeArrowheads="1"/>
            </p:cNvSpPr>
            <p:nvPr/>
          </p:nvSpPr>
          <p:spPr bwMode="auto">
            <a:xfrm flipH="1">
              <a:off x="179388" y="4079876"/>
              <a:ext cx="1947862"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nl-NL" altLang="nl-NL" sz="1400">
                <a:solidFill>
                  <a:srgbClr val="000000"/>
                </a:solidFill>
                <a:ea typeface="ＭＳ Ｐゴシック"/>
              </a:endParaRPr>
            </a:p>
          </p:txBody>
        </p:sp>
        <p:sp>
          <p:nvSpPr>
            <p:cNvPr id="16" name="Text Box 49"/>
            <p:cNvSpPr txBox="1">
              <a:spLocks noChangeArrowheads="1"/>
            </p:cNvSpPr>
            <p:nvPr/>
          </p:nvSpPr>
          <p:spPr bwMode="auto">
            <a:xfrm flipH="1">
              <a:off x="2771775" y="2774950"/>
              <a:ext cx="763588"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dirty="0">
                  <a:solidFill>
                    <a:srgbClr val="FF3300"/>
                  </a:solidFill>
                  <a:ea typeface="ＭＳ Ｐゴシック"/>
                </a:rPr>
                <a:t>45</a:t>
              </a:r>
              <a:r>
                <a:rPr lang="en-US" altLang="nl-NL" sz="1600" dirty="0">
                  <a:solidFill>
                    <a:srgbClr val="FF3300"/>
                  </a:solidFill>
                  <a:ea typeface="ＭＳ Ｐゴシック"/>
                  <a:sym typeface="Symbol" pitchFamily="18" charset="2"/>
                </a:rPr>
                <a:t></a:t>
              </a:r>
              <a:endParaRPr lang="en-US" altLang="nl-NL" sz="1600" dirty="0">
                <a:solidFill>
                  <a:srgbClr val="FF3300"/>
                </a:solidFill>
                <a:ea typeface="ＭＳ Ｐゴシック"/>
              </a:endParaRPr>
            </a:p>
          </p:txBody>
        </p:sp>
        <p:sp>
          <p:nvSpPr>
            <p:cNvPr id="17" name="Line 57"/>
            <p:cNvSpPr>
              <a:spLocks noChangeShapeType="1"/>
            </p:cNvSpPr>
            <p:nvPr/>
          </p:nvSpPr>
          <p:spPr bwMode="auto">
            <a:xfrm flipH="1" flipV="1">
              <a:off x="1490664" y="1893890"/>
              <a:ext cx="3175" cy="4016375"/>
            </a:xfrm>
            <a:prstGeom prst="line">
              <a:avLst/>
            </a:prstGeom>
            <a:noFill/>
            <a:ln w="9525">
              <a:solidFill>
                <a:srgbClr val="000000"/>
              </a:solidFill>
              <a:prstDash val="dash"/>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8" name="Line 58"/>
            <p:cNvSpPr>
              <a:spLocks noChangeShapeType="1"/>
            </p:cNvSpPr>
            <p:nvPr/>
          </p:nvSpPr>
          <p:spPr bwMode="auto">
            <a:xfrm flipH="1">
              <a:off x="1503365" y="2809876"/>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9" name="Line 59"/>
            <p:cNvSpPr>
              <a:spLocks noChangeShapeType="1"/>
            </p:cNvSpPr>
            <p:nvPr/>
          </p:nvSpPr>
          <p:spPr bwMode="auto">
            <a:xfrm flipH="1">
              <a:off x="1490664" y="3876676"/>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0" name="Line 60"/>
            <p:cNvSpPr>
              <a:spLocks noChangeShapeType="1"/>
            </p:cNvSpPr>
            <p:nvPr/>
          </p:nvSpPr>
          <p:spPr bwMode="auto">
            <a:xfrm flipH="1">
              <a:off x="1490664" y="4978401"/>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1" name="Rectangle 93"/>
            <p:cNvSpPr>
              <a:spLocks noChangeArrowheads="1"/>
            </p:cNvSpPr>
            <p:nvPr/>
          </p:nvSpPr>
          <p:spPr bwMode="auto">
            <a:xfrm flipH="1">
              <a:off x="755651" y="1412876"/>
              <a:ext cx="15875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a:solidFill>
                    <a:srgbClr val="000000"/>
                  </a:solidFill>
                  <a:latin typeface="Arial" pitchFamily="34" charset="0"/>
                  <a:ea typeface="ＭＳ Ｐゴシック"/>
                </a:rPr>
                <a:t>Left swath</a:t>
              </a:r>
            </a:p>
          </p:txBody>
        </p:sp>
        <p:sp>
          <p:nvSpPr>
            <p:cNvPr id="22" name="Oval 101"/>
            <p:cNvSpPr>
              <a:spLocks noChangeArrowheads="1"/>
            </p:cNvSpPr>
            <p:nvPr/>
          </p:nvSpPr>
          <p:spPr bwMode="auto">
            <a:xfrm flipH="1">
              <a:off x="819150" y="3775075"/>
              <a:ext cx="14986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23" name="Oval 103"/>
            <p:cNvSpPr>
              <a:spLocks noChangeArrowheads="1"/>
            </p:cNvSpPr>
            <p:nvPr/>
          </p:nvSpPr>
          <p:spPr bwMode="auto">
            <a:xfrm rot="2466725" flipH="1">
              <a:off x="546100" y="2733676"/>
              <a:ext cx="19812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24" name="Oval 104"/>
            <p:cNvSpPr>
              <a:spLocks noChangeArrowheads="1"/>
            </p:cNvSpPr>
            <p:nvPr/>
          </p:nvSpPr>
          <p:spPr bwMode="auto">
            <a:xfrm rot="19084859" flipH="1" flipV="1">
              <a:off x="527050" y="4841875"/>
              <a:ext cx="19812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rot="10800000"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25" name="Rectangle 38"/>
            <p:cNvSpPr>
              <a:spLocks noChangeArrowheads="1"/>
            </p:cNvSpPr>
            <p:nvPr/>
          </p:nvSpPr>
          <p:spPr bwMode="auto">
            <a:xfrm>
              <a:off x="3162302" y="1870076"/>
              <a:ext cx="1336675" cy="4017964"/>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26" name="Line 39"/>
            <p:cNvSpPr>
              <a:spLocks noChangeShapeType="1"/>
            </p:cNvSpPr>
            <p:nvPr/>
          </p:nvSpPr>
          <p:spPr bwMode="auto">
            <a:xfrm flipV="1">
              <a:off x="2701927" y="1870076"/>
              <a:ext cx="3175" cy="3987800"/>
            </a:xfrm>
            <a:prstGeom prst="line">
              <a:avLst/>
            </a:prstGeom>
            <a:noFill/>
            <a:ln w="254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7" name="Line 40"/>
            <p:cNvSpPr>
              <a:spLocks noChangeShapeType="1"/>
            </p:cNvSpPr>
            <p:nvPr/>
          </p:nvSpPr>
          <p:spPr bwMode="auto">
            <a:xfrm flipV="1">
              <a:off x="2701925" y="2327276"/>
              <a:ext cx="1739900" cy="1552576"/>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8" name="Line 41"/>
            <p:cNvSpPr>
              <a:spLocks noChangeShapeType="1"/>
            </p:cNvSpPr>
            <p:nvPr/>
          </p:nvSpPr>
          <p:spPr bwMode="auto">
            <a:xfrm flipV="1">
              <a:off x="2689225" y="3876676"/>
              <a:ext cx="1752600"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9" name="Line 42"/>
            <p:cNvSpPr>
              <a:spLocks noChangeShapeType="1"/>
            </p:cNvSpPr>
            <p:nvPr/>
          </p:nvSpPr>
          <p:spPr bwMode="auto">
            <a:xfrm>
              <a:off x="2701925" y="3876676"/>
              <a:ext cx="1739900" cy="157480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0" name="Line 45"/>
            <p:cNvSpPr>
              <a:spLocks noChangeShapeType="1"/>
            </p:cNvSpPr>
            <p:nvPr/>
          </p:nvSpPr>
          <p:spPr bwMode="auto">
            <a:xfrm flipV="1">
              <a:off x="3162302" y="5984875"/>
              <a:ext cx="1336675" cy="3175"/>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1" name="Text Box 46"/>
            <p:cNvSpPr txBox="1">
              <a:spLocks noChangeArrowheads="1"/>
            </p:cNvSpPr>
            <p:nvPr/>
          </p:nvSpPr>
          <p:spPr bwMode="auto">
            <a:xfrm>
              <a:off x="3451227" y="5984876"/>
              <a:ext cx="1344613" cy="371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a:solidFill>
                    <a:srgbClr val="000000"/>
                  </a:solidFill>
                  <a:ea typeface="ＭＳ Ｐゴシック"/>
                </a:rPr>
                <a:t>550 km</a:t>
              </a:r>
            </a:p>
          </p:txBody>
        </p:sp>
        <p:sp>
          <p:nvSpPr>
            <p:cNvPr id="32" name="Arc 52"/>
            <p:cNvSpPr>
              <a:spLocks/>
            </p:cNvSpPr>
            <p:nvPr/>
          </p:nvSpPr>
          <p:spPr bwMode="auto">
            <a:xfrm>
              <a:off x="2701925" y="3013076"/>
              <a:ext cx="696913" cy="915988"/>
            </a:xfrm>
            <a:custGeom>
              <a:avLst/>
              <a:gdLst>
                <a:gd name="T0" fmla="*/ 0 w 15827"/>
                <a:gd name="T1" fmla="*/ 0 h 21600"/>
                <a:gd name="T2" fmla="*/ 2147483647 w 15827"/>
                <a:gd name="T3" fmla="*/ 2147483647 h 21600"/>
                <a:gd name="T4" fmla="*/ 0 w 15827"/>
                <a:gd name="T5" fmla="*/ 2147483647 h 21600"/>
                <a:gd name="T6" fmla="*/ 0 60000 65536"/>
                <a:gd name="T7" fmla="*/ 0 60000 65536"/>
                <a:gd name="T8" fmla="*/ 0 60000 65536"/>
                <a:gd name="T9" fmla="*/ 0 w 15827"/>
                <a:gd name="T10" fmla="*/ 0 h 21600"/>
                <a:gd name="T11" fmla="*/ 15827 w 15827"/>
                <a:gd name="T12" fmla="*/ 21600 h 21600"/>
              </a:gdLst>
              <a:ahLst/>
              <a:cxnLst>
                <a:cxn ang="T6">
                  <a:pos x="T0" y="T1"/>
                </a:cxn>
                <a:cxn ang="T7">
                  <a:pos x="T2" y="T3"/>
                </a:cxn>
                <a:cxn ang="T8">
                  <a:pos x="T4" y="T5"/>
                </a:cxn>
              </a:cxnLst>
              <a:rect l="T9" t="T10" r="T11" b="T12"/>
              <a:pathLst>
                <a:path w="15827" h="21600" fill="none" extrusionOk="0">
                  <a:moveTo>
                    <a:pt x="-1" y="0"/>
                  </a:moveTo>
                  <a:cubicBezTo>
                    <a:pt x="6005" y="0"/>
                    <a:pt x="11740" y="2500"/>
                    <a:pt x="15827" y="6900"/>
                  </a:cubicBezTo>
                </a:path>
                <a:path w="15827" h="21600" stroke="0" extrusionOk="0">
                  <a:moveTo>
                    <a:pt x="-1" y="0"/>
                  </a:moveTo>
                  <a:cubicBezTo>
                    <a:pt x="6005" y="0"/>
                    <a:pt x="11740" y="2500"/>
                    <a:pt x="15827" y="6900"/>
                  </a:cubicBezTo>
                  <a:lnTo>
                    <a:pt x="0" y="21600"/>
                  </a:lnTo>
                  <a:close/>
                </a:path>
              </a:pathLst>
            </a:custGeom>
            <a:noFill/>
            <a:ln w="9525">
              <a:solidFill>
                <a:srgbClr val="FF33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nl-NL">
                <a:solidFill>
                  <a:srgbClr val="000000"/>
                </a:solidFill>
                <a:latin typeface="Arial"/>
                <a:ea typeface="ＭＳ Ｐゴシック"/>
              </a:endParaRPr>
            </a:p>
          </p:txBody>
        </p:sp>
        <p:sp>
          <p:nvSpPr>
            <p:cNvPr id="33" name="Arc 53"/>
            <p:cNvSpPr>
              <a:spLocks/>
            </p:cNvSpPr>
            <p:nvPr/>
          </p:nvSpPr>
          <p:spPr bwMode="auto">
            <a:xfrm>
              <a:off x="2698750" y="3165475"/>
              <a:ext cx="768350" cy="730250"/>
            </a:xfrm>
            <a:custGeom>
              <a:avLst/>
              <a:gdLst>
                <a:gd name="T0" fmla="*/ 0 w 21583"/>
                <a:gd name="T1" fmla="*/ 0 h 21600"/>
                <a:gd name="T2" fmla="*/ 2147483647 w 21583"/>
                <a:gd name="T3" fmla="*/ 2147483647 h 21600"/>
                <a:gd name="T4" fmla="*/ 0 w 21583"/>
                <a:gd name="T5" fmla="*/ 2147483647 h 21600"/>
                <a:gd name="T6" fmla="*/ 0 60000 65536"/>
                <a:gd name="T7" fmla="*/ 0 60000 65536"/>
                <a:gd name="T8" fmla="*/ 0 60000 65536"/>
                <a:gd name="T9" fmla="*/ 0 w 21583"/>
                <a:gd name="T10" fmla="*/ 0 h 21600"/>
                <a:gd name="T11" fmla="*/ 21583 w 21583"/>
                <a:gd name="T12" fmla="*/ 21600 h 21600"/>
              </a:gdLst>
              <a:ahLst/>
              <a:cxnLst>
                <a:cxn ang="T6">
                  <a:pos x="T0" y="T1"/>
                </a:cxn>
                <a:cxn ang="T7">
                  <a:pos x="T2" y="T3"/>
                </a:cxn>
                <a:cxn ang="T8">
                  <a:pos x="T4" y="T5"/>
                </a:cxn>
              </a:cxnLst>
              <a:rect l="T9" t="T10" r="T11" b="T12"/>
              <a:pathLst>
                <a:path w="21583" h="21600" fill="none" extrusionOk="0">
                  <a:moveTo>
                    <a:pt x="-1" y="0"/>
                  </a:moveTo>
                  <a:cubicBezTo>
                    <a:pt x="11592" y="0"/>
                    <a:pt x="21117" y="9150"/>
                    <a:pt x="21582" y="20733"/>
                  </a:cubicBezTo>
                </a:path>
                <a:path w="21583" h="21600" stroke="0" extrusionOk="0">
                  <a:moveTo>
                    <a:pt x="-1" y="0"/>
                  </a:moveTo>
                  <a:cubicBezTo>
                    <a:pt x="11592" y="0"/>
                    <a:pt x="21117" y="9150"/>
                    <a:pt x="21582" y="20733"/>
                  </a:cubicBezTo>
                  <a:lnTo>
                    <a:pt x="0" y="21600"/>
                  </a:lnTo>
                  <a:close/>
                </a:path>
              </a:pathLst>
            </a:custGeom>
            <a:noFill/>
            <a:ln w="9525">
              <a:solidFill>
                <a:srgbClr val="FF33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nl-NL">
                <a:solidFill>
                  <a:srgbClr val="000000"/>
                </a:solidFill>
                <a:latin typeface="Arial"/>
                <a:ea typeface="ＭＳ Ｐゴシック"/>
              </a:endParaRPr>
            </a:p>
          </p:txBody>
        </p:sp>
        <p:sp>
          <p:nvSpPr>
            <p:cNvPr id="34" name="Arc 54"/>
            <p:cNvSpPr>
              <a:spLocks/>
            </p:cNvSpPr>
            <p:nvPr/>
          </p:nvSpPr>
          <p:spPr bwMode="auto">
            <a:xfrm>
              <a:off x="2701925" y="3317876"/>
              <a:ext cx="571500" cy="890588"/>
            </a:xfrm>
            <a:custGeom>
              <a:avLst/>
              <a:gdLst>
                <a:gd name="T0" fmla="*/ 0 w 21600"/>
                <a:gd name="T1" fmla="*/ 0 h 37105"/>
                <a:gd name="T2" fmla="*/ 2147483647 w 21600"/>
                <a:gd name="T3" fmla="*/ 2147483647 h 37105"/>
                <a:gd name="T4" fmla="*/ 0 w 21600"/>
                <a:gd name="T5" fmla="*/ 2147483647 h 37105"/>
                <a:gd name="T6" fmla="*/ 0 60000 65536"/>
                <a:gd name="T7" fmla="*/ 0 60000 65536"/>
                <a:gd name="T8" fmla="*/ 0 60000 65536"/>
                <a:gd name="T9" fmla="*/ 0 w 21600"/>
                <a:gd name="T10" fmla="*/ 0 h 37105"/>
                <a:gd name="T11" fmla="*/ 21600 w 21600"/>
                <a:gd name="T12" fmla="*/ 37105 h 37105"/>
              </a:gdLst>
              <a:ahLst/>
              <a:cxnLst>
                <a:cxn ang="T6">
                  <a:pos x="T0" y="T1"/>
                </a:cxn>
                <a:cxn ang="T7">
                  <a:pos x="T2" y="T3"/>
                </a:cxn>
                <a:cxn ang="T8">
                  <a:pos x="T4" y="T5"/>
                </a:cxn>
              </a:cxnLst>
              <a:rect l="T9" t="T10" r="T11" b="T12"/>
              <a:pathLst>
                <a:path w="21600" h="37105" fill="none" extrusionOk="0">
                  <a:moveTo>
                    <a:pt x="-1" y="0"/>
                  </a:moveTo>
                  <a:cubicBezTo>
                    <a:pt x="11929" y="0"/>
                    <a:pt x="21600" y="9670"/>
                    <a:pt x="21600" y="21600"/>
                  </a:cubicBezTo>
                  <a:cubicBezTo>
                    <a:pt x="21600" y="27442"/>
                    <a:pt x="19232" y="33036"/>
                    <a:pt x="15038" y="37104"/>
                  </a:cubicBezTo>
                </a:path>
                <a:path w="21600" h="37105" stroke="0" extrusionOk="0">
                  <a:moveTo>
                    <a:pt x="-1" y="0"/>
                  </a:moveTo>
                  <a:cubicBezTo>
                    <a:pt x="11929" y="0"/>
                    <a:pt x="21600" y="9670"/>
                    <a:pt x="21600" y="21600"/>
                  </a:cubicBezTo>
                  <a:cubicBezTo>
                    <a:pt x="21600" y="27442"/>
                    <a:pt x="19232" y="33036"/>
                    <a:pt x="15038" y="37104"/>
                  </a:cubicBezTo>
                  <a:lnTo>
                    <a:pt x="0" y="21600"/>
                  </a:lnTo>
                  <a:close/>
                </a:path>
              </a:pathLst>
            </a:custGeom>
            <a:noFill/>
            <a:ln w="9525">
              <a:solidFill>
                <a:srgbClr val="FF33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nl-NL">
                <a:solidFill>
                  <a:srgbClr val="000000"/>
                </a:solidFill>
                <a:latin typeface="Arial"/>
                <a:ea typeface="ＭＳ Ｐゴシック"/>
              </a:endParaRPr>
            </a:p>
          </p:txBody>
        </p:sp>
        <p:sp>
          <p:nvSpPr>
            <p:cNvPr id="35" name="Line 57"/>
            <p:cNvSpPr>
              <a:spLocks noChangeShapeType="1"/>
            </p:cNvSpPr>
            <p:nvPr/>
          </p:nvSpPr>
          <p:spPr bwMode="auto">
            <a:xfrm flipV="1">
              <a:off x="3905252" y="1893890"/>
              <a:ext cx="3175" cy="4016375"/>
            </a:xfrm>
            <a:prstGeom prst="line">
              <a:avLst/>
            </a:prstGeom>
            <a:noFill/>
            <a:ln w="9525">
              <a:solidFill>
                <a:srgbClr val="000000"/>
              </a:solidFill>
              <a:prstDash val="dash"/>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6" name="Line 58"/>
            <p:cNvSpPr>
              <a:spLocks noChangeShapeType="1"/>
            </p:cNvSpPr>
            <p:nvPr/>
          </p:nvSpPr>
          <p:spPr bwMode="auto">
            <a:xfrm>
              <a:off x="3892551" y="2809876"/>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7" name="Line 59"/>
            <p:cNvSpPr>
              <a:spLocks noChangeShapeType="1"/>
            </p:cNvSpPr>
            <p:nvPr/>
          </p:nvSpPr>
          <p:spPr bwMode="auto">
            <a:xfrm>
              <a:off x="3905252" y="3876676"/>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8" name="Line 60"/>
            <p:cNvSpPr>
              <a:spLocks noChangeShapeType="1"/>
            </p:cNvSpPr>
            <p:nvPr/>
          </p:nvSpPr>
          <p:spPr bwMode="auto">
            <a:xfrm>
              <a:off x="3905252" y="4978401"/>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9" name="Rectangle 93"/>
            <p:cNvSpPr>
              <a:spLocks noChangeArrowheads="1"/>
            </p:cNvSpPr>
            <p:nvPr/>
          </p:nvSpPr>
          <p:spPr bwMode="auto">
            <a:xfrm>
              <a:off x="2916238" y="1412876"/>
              <a:ext cx="17926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a:solidFill>
                    <a:srgbClr val="000000"/>
                  </a:solidFill>
                  <a:latin typeface="Arial" pitchFamily="34" charset="0"/>
                  <a:ea typeface="ＭＳ Ｐゴシック"/>
                </a:rPr>
                <a:t>Right swath</a:t>
              </a:r>
            </a:p>
          </p:txBody>
        </p:sp>
        <p:sp>
          <p:nvSpPr>
            <p:cNvPr id="40" name="Oval 101"/>
            <p:cNvSpPr>
              <a:spLocks noChangeArrowheads="1"/>
            </p:cNvSpPr>
            <p:nvPr/>
          </p:nvSpPr>
          <p:spPr bwMode="auto">
            <a:xfrm>
              <a:off x="3081338" y="3775075"/>
              <a:ext cx="14986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41" name="Oval 103"/>
            <p:cNvSpPr>
              <a:spLocks noChangeArrowheads="1"/>
            </p:cNvSpPr>
            <p:nvPr/>
          </p:nvSpPr>
          <p:spPr bwMode="auto">
            <a:xfrm rot="19133275">
              <a:off x="2871788" y="2733676"/>
              <a:ext cx="19812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42" name="Oval 104"/>
            <p:cNvSpPr>
              <a:spLocks noChangeArrowheads="1"/>
            </p:cNvSpPr>
            <p:nvPr/>
          </p:nvSpPr>
          <p:spPr bwMode="auto">
            <a:xfrm rot="2515141" flipV="1">
              <a:off x="2890838" y="4841875"/>
              <a:ext cx="19812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rot="10800000"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43" name="Text Box 50"/>
            <p:cNvSpPr txBox="1">
              <a:spLocks noChangeArrowheads="1"/>
            </p:cNvSpPr>
            <p:nvPr/>
          </p:nvSpPr>
          <p:spPr bwMode="auto">
            <a:xfrm flipH="1">
              <a:off x="3376615" y="3357563"/>
              <a:ext cx="763587" cy="43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a:solidFill>
                    <a:srgbClr val="FF3300"/>
                  </a:solidFill>
                  <a:ea typeface="ＭＳ Ｐゴシック"/>
                </a:rPr>
                <a:t>90</a:t>
              </a:r>
              <a:r>
                <a:rPr lang="en-US" altLang="nl-NL" sz="1600">
                  <a:solidFill>
                    <a:srgbClr val="FF3300"/>
                  </a:solidFill>
                  <a:ea typeface="ＭＳ Ｐゴシック"/>
                  <a:sym typeface="Symbol" pitchFamily="18" charset="2"/>
                </a:rPr>
                <a:t></a:t>
              </a:r>
              <a:endParaRPr lang="en-US" altLang="nl-NL" sz="1600">
                <a:solidFill>
                  <a:srgbClr val="FF3300"/>
                </a:solidFill>
                <a:ea typeface="ＭＳ Ｐゴシック"/>
              </a:endParaRPr>
            </a:p>
          </p:txBody>
        </p:sp>
        <p:sp>
          <p:nvSpPr>
            <p:cNvPr id="44" name="Text Box 51"/>
            <p:cNvSpPr txBox="1">
              <a:spLocks noChangeArrowheads="1"/>
            </p:cNvSpPr>
            <p:nvPr/>
          </p:nvSpPr>
          <p:spPr bwMode="auto">
            <a:xfrm flipH="1">
              <a:off x="3132138" y="3962400"/>
              <a:ext cx="1236662" cy="474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a:solidFill>
                    <a:srgbClr val="FF3300"/>
                  </a:solidFill>
                  <a:ea typeface="ＭＳ Ｐゴシック"/>
                </a:rPr>
                <a:t>135</a:t>
              </a:r>
              <a:r>
                <a:rPr lang="en-US" altLang="nl-NL" sz="1600">
                  <a:solidFill>
                    <a:srgbClr val="FF3300"/>
                  </a:solidFill>
                  <a:ea typeface="ＭＳ Ｐゴシック"/>
                  <a:sym typeface="Symbol" pitchFamily="18" charset="2"/>
                </a:rPr>
                <a:t></a:t>
              </a:r>
              <a:endParaRPr lang="en-US" altLang="nl-NL" sz="1600">
                <a:solidFill>
                  <a:srgbClr val="FF3300"/>
                </a:solidFill>
                <a:ea typeface="ＭＳ Ｐゴシック"/>
              </a:endParaRPr>
            </a:p>
          </p:txBody>
        </p:sp>
      </p:grpSp>
      <p:sp>
        <p:nvSpPr>
          <p:cNvPr id="3" name="Oval 2"/>
          <p:cNvSpPr/>
          <p:nvPr/>
        </p:nvSpPr>
        <p:spPr>
          <a:xfrm rot="2964981">
            <a:off x="10041615" y="1528251"/>
            <a:ext cx="407106" cy="1979684"/>
          </a:xfrm>
          <a:prstGeom prst="ellipse">
            <a:avLst/>
          </a:prstGeom>
          <a:gradFill flip="none" rotWithShape="1">
            <a:gsLst>
              <a:gs pos="35000">
                <a:schemeClr val="accent6">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rot="7862734">
            <a:off x="10080766" y="3662682"/>
            <a:ext cx="408047" cy="1979684"/>
          </a:xfrm>
          <a:prstGeom prst="ellipse">
            <a:avLst/>
          </a:prstGeom>
          <a:gradFill flip="none" rotWithShape="1">
            <a:gsLst>
              <a:gs pos="0">
                <a:srgbClr val="6B0A15"/>
              </a:gs>
              <a:gs pos="100000">
                <a:srgbClr val="FFFFFF"/>
              </a:gs>
            </a:gsLst>
            <a:path path="circle">
              <a:fillToRect l="100000" t="100000"/>
            </a:path>
            <a:tileRect r="-100000" b="-100000"/>
          </a:gradFill>
          <a:ln>
            <a:gradFill flip="none" rotWithShape="1">
              <a:gsLst>
                <a:gs pos="0">
                  <a:srgbClr val="6B0A15"/>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2"/>
          <a:stretch>
            <a:fillRect/>
          </a:stretch>
        </p:blipFill>
        <p:spPr>
          <a:xfrm>
            <a:off x="366303" y="811948"/>
            <a:ext cx="5947963" cy="4987581"/>
          </a:xfrm>
          <a:prstGeom prst="rect">
            <a:avLst/>
          </a:prstGeom>
        </p:spPr>
      </p:pic>
    </p:spTree>
    <p:extLst>
      <p:ext uri="{BB962C8B-B14F-4D97-AF65-F5344CB8AC3E}">
        <p14:creationId xmlns:p14="http://schemas.microsoft.com/office/powerpoint/2010/main" val="338817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38E6C-FF38-4EC9-9EF5-34808E34A2EF}"/>
              </a:ext>
            </a:extLst>
          </p:cNvPr>
          <p:cNvSpPr>
            <a:spLocks noGrp="1"/>
          </p:cNvSpPr>
          <p:nvPr>
            <p:ph type="title"/>
          </p:nvPr>
        </p:nvSpPr>
        <p:spPr/>
        <p:txBody>
          <a:bodyPr/>
          <a:lstStyle/>
          <a:p>
            <a:r>
              <a:rPr lang="en-US" sz="3200" b="1" dirty="0">
                <a:latin typeface="Calibri"/>
                <a:cs typeface="Calibri"/>
              </a:rPr>
              <a:t>Example:</a:t>
            </a:r>
            <a:r>
              <a:rPr lang="en-US" sz="3200" dirty="0">
                <a:latin typeface="Calibri"/>
                <a:cs typeface="Calibri"/>
              </a:rPr>
              <a:t> Hurricane Lee 09/09/2023 – cont. </a:t>
            </a:r>
          </a:p>
        </p:txBody>
      </p:sp>
      <p:pic>
        <p:nvPicPr>
          <p:cNvPr id="43" name="Content Placeholder 29">
            <a:extLst>
              <a:ext uri="{FF2B5EF4-FFF2-40B4-BE49-F238E27FC236}">
                <a16:creationId xmlns:a16="http://schemas.microsoft.com/office/drawing/2014/main" id="{03E4AE22-F8D2-4C29-9666-E7D98E9A3131}"/>
              </a:ext>
            </a:extLst>
          </p:cNvPr>
          <p:cNvPicPr>
            <a:picLocks noGrp="1" noChangeAspect="1"/>
          </p:cNvPicPr>
          <p:nvPr>
            <p:ph idx="15"/>
          </p:nvPr>
        </p:nvPicPr>
        <p:blipFill>
          <a:blip r:embed="rId2">
            <a:extLst>
              <a:ext uri="{28A0092B-C50C-407E-A947-70E740481C1C}">
                <a14:useLocalDpi xmlns:a14="http://schemas.microsoft.com/office/drawing/2010/main" val="0"/>
              </a:ext>
            </a:extLst>
          </a:blip>
          <a:stretch>
            <a:fillRect/>
          </a:stretch>
        </p:blipFill>
        <p:spPr>
          <a:xfrm>
            <a:off x="82422" y="2519413"/>
            <a:ext cx="3337307" cy="3236494"/>
          </a:xfrm>
          <a:prstGeom prst="rect">
            <a:avLst/>
          </a:prstGeom>
        </p:spPr>
      </p:pic>
      <p:pic>
        <p:nvPicPr>
          <p:cNvPr id="48" name="Content Placeholder 30">
            <a:extLst>
              <a:ext uri="{FF2B5EF4-FFF2-40B4-BE49-F238E27FC236}">
                <a16:creationId xmlns:a16="http://schemas.microsoft.com/office/drawing/2014/main" id="{53075DC1-798A-45E3-86B1-367CD101698F}"/>
              </a:ext>
            </a:extLst>
          </p:cNvPr>
          <p:cNvPicPr>
            <a:picLocks noGrp="1" noChangeAspect="1"/>
          </p:cNvPicPr>
          <p:nvPr>
            <p:ph idx="16"/>
          </p:nvPr>
        </p:nvPicPr>
        <p:blipFill>
          <a:blip r:embed="rId3">
            <a:extLst>
              <a:ext uri="{28A0092B-C50C-407E-A947-70E740481C1C}">
                <a14:useLocalDpi xmlns:a14="http://schemas.microsoft.com/office/drawing/2010/main" val="0"/>
              </a:ext>
            </a:extLst>
          </a:blip>
          <a:stretch>
            <a:fillRect/>
          </a:stretch>
        </p:blipFill>
        <p:spPr>
          <a:xfrm>
            <a:off x="3862599" y="2519414"/>
            <a:ext cx="3337308" cy="3236494"/>
          </a:xfrm>
          <a:prstGeom prst="rect">
            <a:avLst/>
          </a:prstGeom>
        </p:spPr>
      </p:pic>
      <p:pic>
        <p:nvPicPr>
          <p:cNvPr id="50" name="Content Placeholder 31">
            <a:extLst>
              <a:ext uri="{FF2B5EF4-FFF2-40B4-BE49-F238E27FC236}">
                <a16:creationId xmlns:a16="http://schemas.microsoft.com/office/drawing/2014/main" id="{1330E73E-0E35-48D9-AC49-D88FFE274C4A}"/>
              </a:ext>
            </a:extLst>
          </p:cNvPr>
          <p:cNvPicPr>
            <a:picLocks noGrp="1" noChangeAspect="1"/>
          </p:cNvPicPr>
          <p:nvPr>
            <p:ph idx="17"/>
          </p:nvPr>
        </p:nvPicPr>
        <p:blipFill>
          <a:blip r:embed="rId4">
            <a:extLst>
              <a:ext uri="{28A0092B-C50C-407E-A947-70E740481C1C}">
                <a14:useLocalDpi xmlns:a14="http://schemas.microsoft.com/office/drawing/2010/main" val="0"/>
              </a:ext>
            </a:extLst>
          </a:blip>
          <a:stretch>
            <a:fillRect/>
          </a:stretch>
        </p:blipFill>
        <p:spPr>
          <a:xfrm>
            <a:off x="7629621" y="1767415"/>
            <a:ext cx="4479958" cy="4344627"/>
          </a:xfrm>
          <a:prstGeom prst="rect">
            <a:avLst/>
          </a:prstGeom>
        </p:spPr>
      </p:pic>
      <p:sp>
        <p:nvSpPr>
          <p:cNvPr id="11" name="TextBox 10">
            <a:extLst>
              <a:ext uri="{FF2B5EF4-FFF2-40B4-BE49-F238E27FC236}">
                <a16:creationId xmlns:a16="http://schemas.microsoft.com/office/drawing/2014/main" id="{B9A123E6-9F3C-4305-AAC6-5D41D054FD40}"/>
              </a:ext>
            </a:extLst>
          </p:cNvPr>
          <p:cNvSpPr txBox="1"/>
          <p:nvPr/>
        </p:nvSpPr>
        <p:spPr>
          <a:xfrm>
            <a:off x="3358545" y="3493970"/>
            <a:ext cx="628511" cy="1015663"/>
          </a:xfrm>
          <a:prstGeom prst="rect">
            <a:avLst/>
          </a:prstGeom>
          <a:noFill/>
        </p:spPr>
        <p:txBody>
          <a:bodyPr wrap="square" rtlCol="0">
            <a:spAutoFit/>
          </a:bodyPr>
          <a:lstStyle/>
          <a:p>
            <a:r>
              <a:rPr lang="en-US" sz="6000" b="1" dirty="0"/>
              <a:t>_</a:t>
            </a:r>
          </a:p>
        </p:txBody>
      </p:sp>
      <p:sp>
        <p:nvSpPr>
          <p:cNvPr id="19" name="TextBox 18">
            <a:extLst>
              <a:ext uri="{FF2B5EF4-FFF2-40B4-BE49-F238E27FC236}">
                <a16:creationId xmlns:a16="http://schemas.microsoft.com/office/drawing/2014/main" id="{C433A1D5-C756-43F2-8E5C-DE65D7534B00}"/>
              </a:ext>
            </a:extLst>
          </p:cNvPr>
          <p:cNvSpPr txBox="1"/>
          <p:nvPr/>
        </p:nvSpPr>
        <p:spPr>
          <a:xfrm>
            <a:off x="7051429" y="3835567"/>
            <a:ext cx="628511" cy="1015663"/>
          </a:xfrm>
          <a:prstGeom prst="rect">
            <a:avLst/>
          </a:prstGeom>
          <a:noFill/>
        </p:spPr>
        <p:txBody>
          <a:bodyPr wrap="square" rtlCol="0">
            <a:spAutoFit/>
          </a:bodyPr>
          <a:lstStyle/>
          <a:p>
            <a:r>
              <a:rPr lang="en-US" sz="6000" b="1" dirty="0"/>
              <a:t>=</a:t>
            </a:r>
          </a:p>
        </p:txBody>
      </p:sp>
      <p:cxnSp>
        <p:nvCxnSpPr>
          <p:cNvPr id="13" name="Straight Connector 12">
            <a:extLst>
              <a:ext uri="{FF2B5EF4-FFF2-40B4-BE49-F238E27FC236}">
                <a16:creationId xmlns:a16="http://schemas.microsoft.com/office/drawing/2014/main" id="{326CD8BA-3182-450F-BFDE-2BE5121C6928}"/>
              </a:ext>
            </a:extLst>
          </p:cNvPr>
          <p:cNvCxnSpPr>
            <a:cxnSpLocks/>
          </p:cNvCxnSpPr>
          <p:nvPr/>
        </p:nvCxnSpPr>
        <p:spPr>
          <a:xfrm flipH="1">
            <a:off x="9327444" y="3937000"/>
            <a:ext cx="1143001" cy="4656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85CB3D-184E-4CCB-9E7A-4EACE565D8F2}"/>
              </a:ext>
            </a:extLst>
          </p:cNvPr>
          <p:cNvCxnSpPr>
            <a:cxnSpLocks/>
          </p:cNvCxnSpPr>
          <p:nvPr/>
        </p:nvCxnSpPr>
        <p:spPr>
          <a:xfrm>
            <a:off x="9694333" y="3570111"/>
            <a:ext cx="437445" cy="117122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730A425C-516F-49C9-A5AB-E536F4A27A8F}"/>
              </a:ext>
            </a:extLst>
          </p:cNvPr>
          <p:cNvSpPr/>
          <p:nvPr/>
        </p:nvSpPr>
        <p:spPr>
          <a:xfrm>
            <a:off x="9848415" y="4093092"/>
            <a:ext cx="128341" cy="15400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7A3A52D4-272E-411E-92F8-7A3A921CC0B8}"/>
              </a:ext>
            </a:extLst>
          </p:cNvPr>
          <p:cNvSpPr txBox="1"/>
          <p:nvPr/>
        </p:nvSpPr>
        <p:spPr>
          <a:xfrm>
            <a:off x="7629622" y="6133034"/>
            <a:ext cx="4401958" cy="307777"/>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The intersection of the two red lines is the storm center</a:t>
            </a:r>
          </a:p>
        </p:txBody>
      </p:sp>
      <p:sp>
        <p:nvSpPr>
          <p:cNvPr id="3" name="TextBox 2"/>
          <p:cNvSpPr txBox="1"/>
          <p:nvPr/>
        </p:nvSpPr>
        <p:spPr>
          <a:xfrm>
            <a:off x="974975" y="1885669"/>
            <a:ext cx="1642064" cy="523220"/>
          </a:xfrm>
          <a:prstGeom prst="rect">
            <a:avLst/>
          </a:prstGeom>
          <a:noFill/>
        </p:spPr>
        <p:txBody>
          <a:bodyPr wrap="square" rtlCol="0">
            <a:spAutoFit/>
          </a:bodyPr>
          <a:lstStyle/>
          <a:p>
            <a:r>
              <a:rPr lang="en-US" dirty="0"/>
              <a:t>Forward Look Sigma0</a:t>
            </a:r>
          </a:p>
        </p:txBody>
      </p:sp>
      <p:sp>
        <p:nvSpPr>
          <p:cNvPr id="4" name="TextBox 3"/>
          <p:cNvSpPr txBox="1"/>
          <p:nvPr/>
        </p:nvSpPr>
        <p:spPr>
          <a:xfrm>
            <a:off x="4413046" y="1885669"/>
            <a:ext cx="1808835" cy="523220"/>
          </a:xfrm>
          <a:prstGeom prst="rect">
            <a:avLst/>
          </a:prstGeom>
          <a:noFill/>
        </p:spPr>
        <p:txBody>
          <a:bodyPr wrap="square" rtlCol="0">
            <a:spAutoFit/>
          </a:bodyPr>
          <a:lstStyle/>
          <a:p>
            <a:r>
              <a:rPr lang="en-US" dirty="0"/>
              <a:t>Aft Look </a:t>
            </a:r>
          </a:p>
          <a:p>
            <a:r>
              <a:rPr lang="en-US" dirty="0"/>
              <a:t>Sigma0</a:t>
            </a:r>
          </a:p>
        </p:txBody>
      </p:sp>
    </p:spTree>
    <p:extLst>
      <p:ext uri="{BB962C8B-B14F-4D97-AF65-F5344CB8AC3E}">
        <p14:creationId xmlns:p14="http://schemas.microsoft.com/office/powerpoint/2010/main" val="384711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080" y="-73301"/>
            <a:ext cx="10515600" cy="1325563"/>
          </a:xfrm>
        </p:spPr>
        <p:txBody>
          <a:bodyPr/>
          <a:lstStyle/>
          <a:p>
            <a:r>
              <a:rPr lang="en-US" dirty="0"/>
              <a:t>Ophelia</a:t>
            </a:r>
          </a:p>
        </p:txBody>
      </p:sp>
      <p:pic>
        <p:nvPicPr>
          <p:cNvPr id="3" name="Picture 2" descr="DelSig0_Map_OPHELIA_20230923_57145_B_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544"/>
            <a:ext cx="6096000" cy="5911850"/>
          </a:xfrm>
          <a:prstGeom prst="rect">
            <a:avLst/>
          </a:prstGeom>
        </p:spPr>
      </p:pic>
      <p:pic>
        <p:nvPicPr>
          <p:cNvPr id="4" name="Picture 3" descr="Wind_Radii_WSPD_Map_OPHELIA_20230923_57145_B_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616" y="923544"/>
            <a:ext cx="6096000" cy="5911850"/>
          </a:xfrm>
          <a:prstGeom prst="rect">
            <a:avLst/>
          </a:prstGeom>
        </p:spPr>
      </p:pic>
    </p:spTree>
    <p:extLst>
      <p:ext uri="{BB962C8B-B14F-4D97-AF65-F5344CB8AC3E}">
        <p14:creationId xmlns:p14="http://schemas.microsoft.com/office/powerpoint/2010/main" val="3297128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0303"/>
            <a:ext cx="10515600" cy="1325563"/>
          </a:xfrm>
        </p:spPr>
        <p:txBody>
          <a:bodyPr/>
          <a:lstStyle/>
          <a:p>
            <a:r>
              <a:rPr lang="en-US" dirty="0" err="1"/>
              <a:t>Belal</a:t>
            </a:r>
            <a:endParaRPr lang="en-US" dirty="0"/>
          </a:p>
        </p:txBody>
      </p:sp>
      <p:pic>
        <p:nvPicPr>
          <p:cNvPr id="3" name="Picture 2"/>
          <p:cNvPicPr>
            <a:picLocks noChangeAspect="1"/>
          </p:cNvPicPr>
          <p:nvPr/>
        </p:nvPicPr>
        <p:blipFill>
          <a:blip r:embed="rId2"/>
          <a:stretch>
            <a:fillRect/>
          </a:stretch>
        </p:blipFill>
        <p:spPr>
          <a:xfrm>
            <a:off x="0" y="598520"/>
            <a:ext cx="6259480" cy="6259480"/>
          </a:xfrm>
          <a:prstGeom prst="rect">
            <a:avLst/>
          </a:prstGeom>
        </p:spPr>
      </p:pic>
      <p:pic>
        <p:nvPicPr>
          <p:cNvPr id="4" name="Picture 3"/>
          <p:cNvPicPr>
            <a:picLocks noChangeAspect="1"/>
          </p:cNvPicPr>
          <p:nvPr/>
        </p:nvPicPr>
        <p:blipFill>
          <a:blip r:embed="rId3"/>
          <a:stretch>
            <a:fillRect/>
          </a:stretch>
        </p:blipFill>
        <p:spPr>
          <a:xfrm>
            <a:off x="5938729" y="604729"/>
            <a:ext cx="6253271" cy="6253271"/>
          </a:xfrm>
          <a:prstGeom prst="rect">
            <a:avLst/>
          </a:prstGeom>
        </p:spPr>
      </p:pic>
    </p:spTree>
    <p:extLst>
      <p:ext uri="{BB962C8B-B14F-4D97-AF65-F5344CB8AC3E}">
        <p14:creationId xmlns:p14="http://schemas.microsoft.com/office/powerpoint/2010/main" val="3668986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0779" y="0"/>
            <a:ext cx="3375411" cy="3601616"/>
          </a:xfrm>
          <a:prstGeom prst="rect">
            <a:avLst/>
          </a:prstGeom>
        </p:spPr>
      </p:pic>
      <p:sp>
        <p:nvSpPr>
          <p:cNvPr id="8" name="TextBox 7"/>
          <p:cNvSpPr txBox="1"/>
          <p:nvPr/>
        </p:nvSpPr>
        <p:spPr>
          <a:xfrm>
            <a:off x="2192654" y="1418012"/>
            <a:ext cx="244893" cy="307777"/>
          </a:xfrm>
          <a:prstGeom prst="rect">
            <a:avLst/>
          </a:prstGeom>
          <a:noFill/>
        </p:spPr>
        <p:txBody>
          <a:bodyPr wrap="square" rtlCol="0">
            <a:spAutoFit/>
          </a:bodyPr>
          <a:lstStyle/>
          <a:p>
            <a:r>
              <a:rPr lang="en-US" b="1" dirty="0"/>
              <a:t>x</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cs typeface="Arial Black"/>
            </a:endParaRPr>
          </a:p>
        </p:txBody>
      </p:sp>
      <p:grpSp>
        <p:nvGrpSpPr>
          <p:cNvPr id="13" name="Group 12"/>
          <p:cNvGrpSpPr/>
          <p:nvPr/>
        </p:nvGrpSpPr>
        <p:grpSpPr>
          <a:xfrm>
            <a:off x="4394718" y="0"/>
            <a:ext cx="3551750" cy="3789773"/>
            <a:chOff x="4394718" y="0"/>
            <a:chExt cx="3551750" cy="3789773"/>
          </a:xfrm>
        </p:grpSpPr>
        <p:pic>
          <p:nvPicPr>
            <p:cNvPr id="4" name="Picture 3"/>
            <p:cNvPicPr>
              <a:picLocks noChangeAspect="1"/>
            </p:cNvPicPr>
            <p:nvPr/>
          </p:nvPicPr>
          <p:blipFill>
            <a:blip r:embed="rId3"/>
            <a:stretch>
              <a:fillRect/>
            </a:stretch>
          </p:blipFill>
          <p:spPr>
            <a:xfrm>
              <a:off x="4394718" y="0"/>
              <a:ext cx="3551750" cy="3789773"/>
            </a:xfrm>
            <a:prstGeom prst="rect">
              <a:avLst/>
            </a:prstGeom>
          </p:spPr>
        </p:pic>
        <p:sp>
          <p:nvSpPr>
            <p:cNvPr id="9" name="TextBox 8"/>
            <p:cNvSpPr txBox="1"/>
            <p:nvPr/>
          </p:nvSpPr>
          <p:spPr>
            <a:xfrm>
              <a:off x="5682441" y="1507768"/>
              <a:ext cx="244893" cy="307777"/>
            </a:xfrm>
            <a:prstGeom prst="rect">
              <a:avLst/>
            </a:prstGeom>
            <a:noFill/>
          </p:spPr>
          <p:txBody>
            <a:bodyPr wrap="square" rtlCol="0">
              <a:spAutoFit/>
            </a:bodyPr>
            <a:lstStyle/>
            <a:p>
              <a:r>
                <a:rPr lang="en-US" b="1" dirty="0"/>
                <a:t>x</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cs typeface="Arial Black"/>
              </a:endParaRPr>
            </a:p>
          </p:txBody>
        </p:sp>
      </p:grpSp>
      <p:grpSp>
        <p:nvGrpSpPr>
          <p:cNvPr id="14" name="Group 13"/>
          <p:cNvGrpSpPr/>
          <p:nvPr/>
        </p:nvGrpSpPr>
        <p:grpSpPr>
          <a:xfrm>
            <a:off x="8588916" y="0"/>
            <a:ext cx="3603084" cy="3844547"/>
            <a:chOff x="8588916" y="0"/>
            <a:chExt cx="3603084" cy="3844547"/>
          </a:xfrm>
        </p:grpSpPr>
        <p:pic>
          <p:nvPicPr>
            <p:cNvPr id="5" name="Picture 4"/>
            <p:cNvPicPr>
              <a:picLocks noChangeAspect="1"/>
            </p:cNvPicPr>
            <p:nvPr/>
          </p:nvPicPr>
          <p:blipFill>
            <a:blip r:embed="rId4"/>
            <a:stretch>
              <a:fillRect/>
            </a:stretch>
          </p:blipFill>
          <p:spPr>
            <a:xfrm>
              <a:off x="8588916" y="0"/>
              <a:ext cx="3603084" cy="3844547"/>
            </a:xfrm>
            <a:prstGeom prst="rect">
              <a:avLst/>
            </a:prstGeom>
          </p:spPr>
        </p:pic>
        <p:sp>
          <p:nvSpPr>
            <p:cNvPr id="10" name="TextBox 9"/>
            <p:cNvSpPr txBox="1"/>
            <p:nvPr/>
          </p:nvSpPr>
          <p:spPr>
            <a:xfrm>
              <a:off x="9354474" y="1540576"/>
              <a:ext cx="244893" cy="307777"/>
            </a:xfrm>
            <a:prstGeom prst="rect">
              <a:avLst/>
            </a:prstGeom>
            <a:noFill/>
          </p:spPr>
          <p:txBody>
            <a:bodyPr wrap="square" rtlCol="0">
              <a:spAutoFit/>
            </a:bodyPr>
            <a:lstStyle/>
            <a:p>
              <a:r>
                <a:rPr lang="en-US" b="1" dirty="0"/>
                <a:t>x</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a:cs typeface="Arial Black"/>
              </a:endParaRPr>
            </a:p>
          </p:txBody>
        </p:sp>
      </p:grpSp>
      <p:grpSp>
        <p:nvGrpSpPr>
          <p:cNvPr id="16" name="Group 15"/>
          <p:cNvGrpSpPr/>
          <p:nvPr/>
        </p:nvGrpSpPr>
        <p:grpSpPr>
          <a:xfrm>
            <a:off x="6396000" y="3394848"/>
            <a:ext cx="3245643" cy="3463152"/>
            <a:chOff x="6396000" y="3394848"/>
            <a:chExt cx="3245643" cy="3463152"/>
          </a:xfrm>
        </p:grpSpPr>
        <p:pic>
          <p:nvPicPr>
            <p:cNvPr id="6" name="Picture 5"/>
            <p:cNvPicPr>
              <a:picLocks noChangeAspect="1"/>
            </p:cNvPicPr>
            <p:nvPr/>
          </p:nvPicPr>
          <p:blipFill>
            <a:blip r:embed="rId5"/>
            <a:stretch>
              <a:fillRect/>
            </a:stretch>
          </p:blipFill>
          <p:spPr>
            <a:xfrm>
              <a:off x="6396000" y="3394848"/>
              <a:ext cx="3245643" cy="3463152"/>
            </a:xfrm>
            <a:prstGeom prst="rect">
              <a:avLst/>
            </a:prstGeom>
          </p:spPr>
        </p:pic>
        <p:sp>
          <p:nvSpPr>
            <p:cNvPr id="11" name="TextBox 10"/>
            <p:cNvSpPr txBox="1"/>
            <p:nvPr/>
          </p:nvSpPr>
          <p:spPr>
            <a:xfrm>
              <a:off x="7570507" y="4893471"/>
              <a:ext cx="244893" cy="307777"/>
            </a:xfrm>
            <a:prstGeom prst="rect">
              <a:avLst/>
            </a:prstGeom>
            <a:noFill/>
          </p:spPr>
          <p:txBody>
            <a:bodyPr wrap="square" rtlCol="0">
              <a:spAutoFit/>
            </a:bodyPr>
            <a:lstStyle/>
            <a:p>
              <a:r>
                <a:rPr lang="en-US" b="1" dirty="0">
                  <a:solidFill>
                    <a:srgbClr val="FFFFFF"/>
                  </a:solidFill>
                </a:rPr>
                <a:t>x</a:t>
              </a:r>
              <a:endParaRPr lang="en-US" b="1" dirty="0">
                <a:ln w="1905"/>
                <a:solidFill>
                  <a:srgbClr val="FFFFFF"/>
                </a:solidFill>
                <a:effectLst>
                  <a:innerShdw blurRad="69850" dist="43180" dir="5400000">
                    <a:srgbClr val="000000">
                      <a:alpha val="65000"/>
                    </a:srgbClr>
                  </a:innerShdw>
                </a:effectLst>
                <a:latin typeface="Arial Black"/>
                <a:cs typeface="Arial Black"/>
              </a:endParaRPr>
            </a:p>
          </p:txBody>
        </p:sp>
      </p:grpSp>
      <p:grpSp>
        <p:nvGrpSpPr>
          <p:cNvPr id="15" name="Group 14"/>
          <p:cNvGrpSpPr/>
          <p:nvPr/>
        </p:nvGrpSpPr>
        <p:grpSpPr>
          <a:xfrm>
            <a:off x="2189004" y="3225328"/>
            <a:ext cx="3294882" cy="3515691"/>
            <a:chOff x="2189004" y="3225328"/>
            <a:chExt cx="3294882" cy="3515691"/>
          </a:xfrm>
        </p:grpSpPr>
        <p:pic>
          <p:nvPicPr>
            <p:cNvPr id="7" name="Picture 6"/>
            <p:cNvPicPr>
              <a:picLocks noChangeAspect="1"/>
            </p:cNvPicPr>
            <p:nvPr/>
          </p:nvPicPr>
          <p:blipFill>
            <a:blip r:embed="rId6"/>
            <a:stretch>
              <a:fillRect/>
            </a:stretch>
          </p:blipFill>
          <p:spPr>
            <a:xfrm>
              <a:off x="2189004" y="3225328"/>
              <a:ext cx="3294882" cy="3515691"/>
            </a:xfrm>
            <a:prstGeom prst="rect">
              <a:avLst/>
            </a:prstGeom>
          </p:spPr>
        </p:pic>
        <p:sp>
          <p:nvSpPr>
            <p:cNvPr id="12" name="TextBox 11"/>
            <p:cNvSpPr txBox="1"/>
            <p:nvPr/>
          </p:nvSpPr>
          <p:spPr>
            <a:xfrm>
              <a:off x="4072285" y="4800993"/>
              <a:ext cx="244893" cy="307777"/>
            </a:xfrm>
            <a:prstGeom prst="rect">
              <a:avLst/>
            </a:prstGeom>
            <a:noFill/>
          </p:spPr>
          <p:txBody>
            <a:bodyPr wrap="square" rtlCol="0">
              <a:spAutoFit/>
            </a:bodyPr>
            <a:lstStyle/>
            <a:p>
              <a:r>
                <a:rPr lang="en-US" b="1" dirty="0">
                  <a:solidFill>
                    <a:srgbClr val="FFFFFF"/>
                  </a:solidFill>
                </a:rPr>
                <a:t>x</a:t>
              </a:r>
              <a:endParaRPr lang="en-US" b="1" dirty="0">
                <a:ln w="1905"/>
                <a:solidFill>
                  <a:srgbClr val="FFFFFF"/>
                </a:solidFill>
                <a:effectLst>
                  <a:innerShdw blurRad="69850" dist="43180" dir="5400000">
                    <a:srgbClr val="000000">
                      <a:alpha val="65000"/>
                    </a:srgbClr>
                  </a:innerShdw>
                </a:effectLst>
                <a:latin typeface="Arial Black"/>
                <a:cs typeface="Arial Black"/>
              </a:endParaRPr>
            </a:p>
          </p:txBody>
        </p:sp>
      </p:grpSp>
      <p:sp>
        <p:nvSpPr>
          <p:cNvPr id="18" name="TextBox 17"/>
          <p:cNvSpPr txBox="1"/>
          <p:nvPr/>
        </p:nvSpPr>
        <p:spPr>
          <a:xfrm>
            <a:off x="4685268" y="2518482"/>
            <a:ext cx="2069938" cy="738664"/>
          </a:xfrm>
          <a:prstGeom prst="rect">
            <a:avLst/>
          </a:prstGeom>
          <a:noFill/>
        </p:spPr>
        <p:txBody>
          <a:bodyPr wrap="square" rtlCol="0">
            <a:spAutoFit/>
          </a:bodyPr>
          <a:lstStyle/>
          <a:p>
            <a:r>
              <a:rPr lang="en-US" b="1" dirty="0"/>
              <a:t>No circulation</a:t>
            </a:r>
          </a:p>
          <a:p>
            <a:r>
              <a:rPr lang="en-US" b="1" dirty="0"/>
              <a:t>but more organized system</a:t>
            </a:r>
          </a:p>
        </p:txBody>
      </p:sp>
      <p:sp>
        <p:nvSpPr>
          <p:cNvPr id="19" name="TextBox 18"/>
          <p:cNvSpPr txBox="1"/>
          <p:nvPr/>
        </p:nvSpPr>
        <p:spPr>
          <a:xfrm>
            <a:off x="670229" y="2734379"/>
            <a:ext cx="1569748" cy="307777"/>
          </a:xfrm>
          <a:prstGeom prst="rect">
            <a:avLst/>
          </a:prstGeom>
          <a:noFill/>
        </p:spPr>
        <p:txBody>
          <a:bodyPr wrap="square" rtlCol="0">
            <a:spAutoFit/>
          </a:bodyPr>
          <a:lstStyle/>
          <a:p>
            <a:r>
              <a:rPr lang="en-US" b="1" dirty="0"/>
              <a:t>No circulation</a:t>
            </a:r>
          </a:p>
        </p:txBody>
      </p:sp>
      <p:sp>
        <p:nvSpPr>
          <p:cNvPr id="20" name="TextBox 19"/>
          <p:cNvSpPr txBox="1"/>
          <p:nvPr/>
        </p:nvSpPr>
        <p:spPr>
          <a:xfrm>
            <a:off x="2597691" y="5614788"/>
            <a:ext cx="1805374" cy="307777"/>
          </a:xfrm>
          <a:prstGeom prst="rect">
            <a:avLst/>
          </a:prstGeom>
          <a:noFill/>
        </p:spPr>
        <p:txBody>
          <a:bodyPr wrap="square" rtlCol="0">
            <a:spAutoFit/>
          </a:bodyPr>
          <a:lstStyle/>
          <a:p>
            <a:r>
              <a:rPr lang="en-US" b="1" dirty="0"/>
              <a:t>Closed circulation</a:t>
            </a:r>
          </a:p>
        </p:txBody>
      </p:sp>
      <p:sp>
        <p:nvSpPr>
          <p:cNvPr id="21" name="TextBox 20"/>
          <p:cNvSpPr txBox="1"/>
          <p:nvPr/>
        </p:nvSpPr>
        <p:spPr>
          <a:xfrm>
            <a:off x="7282957" y="4055996"/>
            <a:ext cx="1805374" cy="523220"/>
          </a:xfrm>
          <a:prstGeom prst="rect">
            <a:avLst/>
          </a:prstGeom>
          <a:noFill/>
        </p:spPr>
        <p:txBody>
          <a:bodyPr wrap="square" rtlCol="0">
            <a:spAutoFit/>
          </a:bodyPr>
          <a:lstStyle/>
          <a:p>
            <a:r>
              <a:rPr lang="en-US" b="1" dirty="0"/>
              <a:t>Distorted closed circulation</a:t>
            </a:r>
          </a:p>
        </p:txBody>
      </p:sp>
      <p:sp>
        <p:nvSpPr>
          <p:cNvPr id="22" name="TextBox 21"/>
          <p:cNvSpPr txBox="1"/>
          <p:nvPr/>
        </p:nvSpPr>
        <p:spPr>
          <a:xfrm>
            <a:off x="9354474" y="2668715"/>
            <a:ext cx="2421113" cy="738664"/>
          </a:xfrm>
          <a:prstGeom prst="rect">
            <a:avLst/>
          </a:prstGeom>
          <a:noFill/>
        </p:spPr>
        <p:txBody>
          <a:bodyPr wrap="square" rtlCol="0">
            <a:spAutoFit/>
          </a:bodyPr>
          <a:lstStyle/>
          <a:p>
            <a:r>
              <a:rPr lang="en-US" b="1" dirty="0"/>
              <a:t>Still no closed circulation</a:t>
            </a:r>
          </a:p>
          <a:p>
            <a:r>
              <a:rPr lang="en-US" b="1" dirty="0"/>
              <a:t>Even more organized</a:t>
            </a:r>
          </a:p>
          <a:p>
            <a:endParaRPr lang="en-US" b="1" dirty="0"/>
          </a:p>
        </p:txBody>
      </p:sp>
    </p:spTree>
    <p:extLst>
      <p:ext uri="{BB962C8B-B14F-4D97-AF65-F5344CB8AC3E}">
        <p14:creationId xmlns:p14="http://schemas.microsoft.com/office/powerpoint/2010/main" val="212439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86289"/>
            <a:ext cx="10515600" cy="1325563"/>
          </a:xfrm>
        </p:spPr>
        <p:txBody>
          <a:bodyPr/>
          <a:lstStyle/>
          <a:p>
            <a:r>
              <a:rPr lang="en-US" dirty="0"/>
              <a:t>Max Wind Determination</a:t>
            </a:r>
          </a:p>
        </p:txBody>
      </p:sp>
    </p:spTree>
    <p:extLst>
      <p:ext uri="{BB962C8B-B14F-4D97-AF65-F5344CB8AC3E}">
        <p14:creationId xmlns:p14="http://schemas.microsoft.com/office/powerpoint/2010/main" val="3740212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54757" y="97016"/>
            <a:ext cx="10515600" cy="1325563"/>
          </a:xfrm>
        </p:spPr>
        <p:txBody>
          <a:bodyPr>
            <a:normAutofit/>
          </a:bodyPr>
          <a:lstStyle/>
          <a:p>
            <a:r>
              <a:rPr lang="en-US" sz="3200" b="1" dirty="0" err="1">
                <a:solidFill>
                  <a:srgbClr val="1D6295"/>
                </a:solidFill>
              </a:rPr>
              <a:t>Scatterometer</a:t>
            </a:r>
            <a:r>
              <a:rPr lang="en-US" sz="3200" b="1" dirty="0">
                <a:solidFill>
                  <a:srgbClr val="1D6295"/>
                </a:solidFill>
              </a:rPr>
              <a:t> Spatial Resolution Enhancement </a:t>
            </a:r>
            <a:br>
              <a:rPr lang="en-US" sz="3200" dirty="0"/>
            </a:br>
            <a:r>
              <a:rPr lang="en-US" sz="2400" b="1" dirty="0">
                <a:solidFill>
                  <a:schemeClr val="accent6">
                    <a:lumMod val="75000"/>
                  </a:schemeClr>
                </a:solidFill>
              </a:rPr>
              <a:t>(BYU David Long)</a:t>
            </a:r>
          </a:p>
        </p:txBody>
      </p:sp>
      <p:sp>
        <p:nvSpPr>
          <p:cNvPr id="20483" name="Text Box 3"/>
          <p:cNvSpPr txBox="1">
            <a:spLocks noChangeArrowheads="1"/>
          </p:cNvSpPr>
          <p:nvPr/>
        </p:nvSpPr>
        <p:spPr bwMode="auto">
          <a:xfrm>
            <a:off x="7092952" y="5880104"/>
            <a:ext cx="1749389" cy="305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US"/>
              <a:t>25 km gridded (grd)</a:t>
            </a:r>
          </a:p>
        </p:txBody>
      </p:sp>
      <p:sp>
        <p:nvSpPr>
          <p:cNvPr id="20485" name="Text Box 5"/>
          <p:cNvSpPr txBox="1">
            <a:spLocks noChangeArrowheads="1"/>
          </p:cNvSpPr>
          <p:nvPr/>
        </p:nvSpPr>
        <p:spPr bwMode="auto">
          <a:xfrm>
            <a:off x="1892303" y="5867404"/>
            <a:ext cx="1958818" cy="305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r>
              <a:rPr lang="en-US"/>
              <a:t>AVE (2.225 km pixels)</a:t>
            </a:r>
          </a:p>
        </p:txBody>
      </p:sp>
      <p:pic>
        <p:nvPicPr>
          <p:cNvPr id="20486" name="Picture 6" descr="qusv-a-Ant07-200-2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347915"/>
            <a:ext cx="6197600" cy="3457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0487" name="Picture 7" descr="qusv-a-Ant07-200-200"/>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6564" y="2355850"/>
            <a:ext cx="6142567" cy="342582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772387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b="1" dirty="0">
                <a:solidFill>
                  <a:srgbClr val="FFFFFF"/>
                </a:solidFill>
              </a:rPr>
              <a:t>MAX Wind Determination</a:t>
            </a:r>
          </a:p>
        </p:txBody>
      </p:sp>
      <p:grpSp>
        <p:nvGrpSpPr>
          <p:cNvPr id="3" name="Group 2"/>
          <p:cNvGrpSpPr/>
          <p:nvPr/>
        </p:nvGrpSpPr>
        <p:grpSpPr>
          <a:xfrm>
            <a:off x="241138" y="500278"/>
            <a:ext cx="8071808" cy="5703509"/>
            <a:chOff x="1524000" y="0"/>
            <a:chExt cx="9144000" cy="6858000"/>
          </a:xfrm>
        </p:grpSpPr>
        <p:pic>
          <p:nvPicPr>
            <p:cNvPr id="8" name="Picture 7" descr="WINDS_HIST_HILARY_20230818_24793_C_A-cmod5h-scaled_v2.n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cxnSp>
          <p:nvCxnSpPr>
            <p:cNvPr id="11" name="Straight Connector 10"/>
            <p:cNvCxnSpPr/>
            <p:nvPr/>
          </p:nvCxnSpPr>
          <p:spPr>
            <a:xfrm flipV="1">
              <a:off x="6138333" y="274638"/>
              <a:ext cx="0" cy="5853112"/>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5630334" y="274638"/>
              <a:ext cx="21167" cy="5853112"/>
            </a:xfrm>
            <a:prstGeom prst="line">
              <a:avLst/>
            </a:prstGeom>
            <a:ln w="38100">
              <a:solidFill>
                <a:schemeClr val="accent3">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312833" y="274638"/>
              <a:ext cx="0" cy="5853112"/>
            </a:xfrm>
            <a:prstGeom prst="line">
              <a:avLst/>
            </a:prstGeom>
            <a:ln w="38100">
              <a:solidFill>
                <a:schemeClr val="accent5">
                  <a:lumMod val="75000"/>
                </a:schemeClr>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677834" y="559833"/>
              <a:ext cx="952500" cy="353943"/>
            </a:xfrm>
            <a:prstGeom prst="rect">
              <a:avLst/>
            </a:prstGeom>
            <a:noFill/>
          </p:spPr>
          <p:txBody>
            <a:bodyPr wrap="square" rtlCol="0">
              <a:spAutoFit/>
            </a:bodyPr>
            <a:lstStyle/>
            <a:p>
              <a:r>
                <a:rPr lang="en-US" sz="1700" b="1" dirty="0">
                  <a:solidFill>
                    <a:schemeClr val="accent5">
                      <a:lumMod val="75000"/>
                    </a:schemeClr>
                  </a:solidFill>
                </a:rPr>
                <a:t>85%</a:t>
              </a:r>
            </a:p>
          </p:txBody>
        </p:sp>
        <p:sp>
          <p:nvSpPr>
            <p:cNvPr id="20" name="TextBox 19"/>
            <p:cNvSpPr txBox="1"/>
            <p:nvPr/>
          </p:nvSpPr>
          <p:spPr>
            <a:xfrm>
              <a:off x="5545667" y="559833"/>
              <a:ext cx="952500" cy="353943"/>
            </a:xfrm>
            <a:prstGeom prst="rect">
              <a:avLst/>
            </a:prstGeom>
            <a:noFill/>
          </p:spPr>
          <p:txBody>
            <a:bodyPr wrap="square" rtlCol="0">
              <a:spAutoFit/>
            </a:bodyPr>
            <a:lstStyle/>
            <a:p>
              <a:r>
                <a:rPr lang="en-US" sz="1700" b="1" dirty="0">
                  <a:solidFill>
                    <a:srgbClr val="008000"/>
                  </a:solidFill>
                </a:rPr>
                <a:t>90%</a:t>
              </a:r>
            </a:p>
          </p:txBody>
        </p:sp>
        <p:sp>
          <p:nvSpPr>
            <p:cNvPr id="21" name="TextBox 20"/>
            <p:cNvSpPr txBox="1"/>
            <p:nvPr/>
          </p:nvSpPr>
          <p:spPr>
            <a:xfrm>
              <a:off x="6138334" y="559833"/>
              <a:ext cx="952500" cy="353943"/>
            </a:xfrm>
            <a:prstGeom prst="rect">
              <a:avLst/>
            </a:prstGeom>
            <a:noFill/>
          </p:spPr>
          <p:txBody>
            <a:bodyPr wrap="square" rtlCol="0">
              <a:spAutoFit/>
            </a:bodyPr>
            <a:lstStyle/>
            <a:p>
              <a:r>
                <a:rPr lang="en-US" sz="1700" b="1" dirty="0">
                  <a:solidFill>
                    <a:schemeClr val="accent6">
                      <a:lumMod val="75000"/>
                    </a:schemeClr>
                  </a:solidFill>
                </a:rPr>
                <a:t>95%</a:t>
              </a:r>
            </a:p>
          </p:txBody>
        </p:sp>
        <p:sp>
          <p:nvSpPr>
            <p:cNvPr id="10" name="TextBox 9"/>
            <p:cNvSpPr txBox="1"/>
            <p:nvPr/>
          </p:nvSpPr>
          <p:spPr>
            <a:xfrm>
              <a:off x="7013876" y="341769"/>
              <a:ext cx="952500" cy="353943"/>
            </a:xfrm>
            <a:prstGeom prst="rect">
              <a:avLst/>
            </a:prstGeom>
            <a:noFill/>
          </p:spPr>
          <p:txBody>
            <a:bodyPr wrap="square" rtlCol="0">
              <a:spAutoFit/>
            </a:bodyPr>
            <a:lstStyle/>
            <a:p>
              <a:r>
                <a:rPr lang="en-US" sz="1700" b="1" dirty="0">
                  <a:solidFill>
                    <a:schemeClr val="tx1"/>
                  </a:solidFill>
                </a:rPr>
                <a:t>99%</a:t>
              </a:r>
            </a:p>
          </p:txBody>
        </p:sp>
      </p:grpSp>
      <p:sp>
        <p:nvSpPr>
          <p:cNvPr id="5" name="Content Placeholder 4"/>
          <p:cNvSpPr>
            <a:spLocks noGrp="1"/>
          </p:cNvSpPr>
          <p:nvPr>
            <p:ph idx="1"/>
          </p:nvPr>
        </p:nvSpPr>
        <p:spPr>
          <a:xfrm>
            <a:off x="7607370" y="645477"/>
            <a:ext cx="4092801" cy="5691398"/>
          </a:xfrm>
        </p:spPr>
        <p:txBody>
          <a:bodyPr/>
          <a:lstStyle/>
          <a:p>
            <a:r>
              <a:rPr lang="en-US" dirty="0"/>
              <a:t>Determine radius on max winds in all 4 quadrants</a:t>
            </a:r>
          </a:p>
          <a:p>
            <a:r>
              <a:rPr lang="en-US" dirty="0"/>
              <a:t>Determine wind speed distribution within the largest radius</a:t>
            </a:r>
          </a:p>
          <a:p>
            <a:r>
              <a:rPr lang="en-US" dirty="0"/>
              <a:t>Determine winds within 85, 90, 95 and 99 percentile of the distribution</a:t>
            </a:r>
          </a:p>
          <a:p>
            <a:r>
              <a:rPr lang="en-US" dirty="0"/>
              <a:t>Check for consistencies</a:t>
            </a:r>
          </a:p>
          <a:p>
            <a:r>
              <a:rPr lang="en-US" dirty="0"/>
              <a:t>Check location within swath</a:t>
            </a:r>
          </a:p>
        </p:txBody>
      </p:sp>
      <p:sp>
        <p:nvSpPr>
          <p:cNvPr id="4" name="Slide Number Placeholder 3">
            <a:extLst>
              <a:ext uri="{FF2B5EF4-FFF2-40B4-BE49-F238E27FC236}">
                <a16:creationId xmlns:a16="http://schemas.microsoft.com/office/drawing/2014/main" id="{99FC93D1-78CC-4EA4-BA61-F4531588DB9D}"/>
              </a:ext>
            </a:extLst>
          </p:cNvPr>
          <p:cNvSpPr>
            <a:spLocks noGrp="1"/>
          </p:cNvSpPr>
          <p:nvPr>
            <p:ph type="sldNum" sz="quarter" idx="12"/>
          </p:nvPr>
        </p:nvSpPr>
        <p:spPr/>
        <p:txBody>
          <a:bodyPr/>
          <a:lstStyle/>
          <a:p>
            <a:fld id="{B74E4220-FCEC-554A-BFF2-84E17729349E}" type="slidenum">
              <a:rPr lang="en-US" smtClean="0"/>
              <a:t>20</a:t>
            </a:fld>
            <a:endParaRPr lang="en-US"/>
          </a:p>
        </p:txBody>
      </p:sp>
    </p:spTree>
    <p:extLst>
      <p:ext uri="{BB962C8B-B14F-4D97-AF65-F5344CB8AC3E}">
        <p14:creationId xmlns:p14="http://schemas.microsoft.com/office/powerpoint/2010/main" val="565299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X_WINDS_HILARY_20230818_24793_C_A-cmod5h-scaled_v2.n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063067" cy="3682590"/>
          </a:xfrm>
          <a:prstGeom prst="rect">
            <a:avLst/>
          </a:prstGeom>
        </p:spPr>
      </p:pic>
      <p:pic>
        <p:nvPicPr>
          <p:cNvPr id="5" name="Picture 4" descr="MAX_WINDS_HILARY_20230818_24793_C_A-cmod5h-scaled_v2.n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933" y="1"/>
            <a:ext cx="5063067" cy="3682589"/>
          </a:xfrm>
          <a:prstGeom prst="rect">
            <a:avLst/>
          </a:prstGeom>
        </p:spPr>
      </p:pic>
      <p:pic>
        <p:nvPicPr>
          <p:cNvPr id="3" name="Picture 2" descr="MAX_WINDS_HILARY_20230818_24793_C_A-cmod5h-scaled_v2.n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667" y="3224676"/>
            <a:ext cx="4995333" cy="3633324"/>
          </a:xfrm>
          <a:prstGeom prst="rect">
            <a:avLst/>
          </a:prstGeom>
        </p:spPr>
      </p:pic>
      <p:sp>
        <p:nvSpPr>
          <p:cNvPr id="7" name="TextBox 6"/>
          <p:cNvSpPr txBox="1"/>
          <p:nvPr/>
        </p:nvSpPr>
        <p:spPr>
          <a:xfrm>
            <a:off x="190500" y="2603500"/>
            <a:ext cx="867833" cy="461665"/>
          </a:xfrm>
          <a:prstGeom prst="rect">
            <a:avLst/>
          </a:prstGeom>
          <a:noFill/>
        </p:spPr>
        <p:txBody>
          <a:bodyPr wrap="square" rtlCol="0">
            <a:spAutoFit/>
          </a:bodyPr>
          <a:lstStyle/>
          <a:p>
            <a:r>
              <a:rPr lang="en-US" sz="2400" b="1" dirty="0">
                <a:solidFill>
                  <a:schemeClr val="accent5">
                    <a:lumMod val="75000"/>
                  </a:schemeClr>
                </a:solidFill>
              </a:rPr>
              <a:t>85%</a:t>
            </a:r>
          </a:p>
        </p:txBody>
      </p:sp>
      <p:sp>
        <p:nvSpPr>
          <p:cNvPr id="8" name="TextBox 7"/>
          <p:cNvSpPr txBox="1"/>
          <p:nvPr/>
        </p:nvSpPr>
        <p:spPr>
          <a:xfrm>
            <a:off x="7399866" y="2755900"/>
            <a:ext cx="867833" cy="461665"/>
          </a:xfrm>
          <a:prstGeom prst="rect">
            <a:avLst/>
          </a:prstGeom>
          <a:noFill/>
        </p:spPr>
        <p:txBody>
          <a:bodyPr wrap="square" rtlCol="0">
            <a:spAutoFit/>
          </a:bodyPr>
          <a:lstStyle/>
          <a:p>
            <a:r>
              <a:rPr lang="en-US" sz="2400" b="1" dirty="0">
                <a:solidFill>
                  <a:schemeClr val="accent3">
                    <a:lumMod val="75000"/>
                  </a:schemeClr>
                </a:solidFill>
              </a:rPr>
              <a:t>90%</a:t>
            </a:r>
          </a:p>
        </p:txBody>
      </p:sp>
      <p:sp>
        <p:nvSpPr>
          <p:cNvPr id="10" name="TextBox 9"/>
          <p:cNvSpPr txBox="1"/>
          <p:nvPr/>
        </p:nvSpPr>
        <p:spPr>
          <a:xfrm>
            <a:off x="7406216" y="6026150"/>
            <a:ext cx="867833" cy="461665"/>
          </a:xfrm>
          <a:prstGeom prst="rect">
            <a:avLst/>
          </a:prstGeom>
          <a:noFill/>
        </p:spPr>
        <p:txBody>
          <a:bodyPr wrap="square" rtlCol="0">
            <a:spAutoFit/>
          </a:bodyPr>
          <a:lstStyle/>
          <a:p>
            <a:r>
              <a:rPr lang="en-US" sz="2400" b="1" dirty="0"/>
              <a:t>99%</a:t>
            </a:r>
          </a:p>
        </p:txBody>
      </p:sp>
      <p:sp>
        <p:nvSpPr>
          <p:cNvPr id="11" name="TextBox 10"/>
          <p:cNvSpPr txBox="1"/>
          <p:nvPr/>
        </p:nvSpPr>
        <p:spPr>
          <a:xfrm>
            <a:off x="5039361" y="2507316"/>
            <a:ext cx="2306079" cy="1631216"/>
          </a:xfrm>
          <a:prstGeom prst="rect">
            <a:avLst/>
          </a:prstGeom>
          <a:noFill/>
        </p:spPr>
        <p:txBody>
          <a:bodyPr wrap="square" rtlCol="0">
            <a:spAutoFit/>
          </a:bodyPr>
          <a:lstStyle/>
          <a:p>
            <a:r>
              <a:rPr lang="en-US" sz="2000" dirty="0"/>
              <a:t>Black pixels represent WVCs from which the mean max wind was calculated </a:t>
            </a:r>
          </a:p>
        </p:txBody>
      </p:sp>
      <p:pic>
        <p:nvPicPr>
          <p:cNvPr id="4" name="Picture 3" descr="MAX_WINDS_HILARY_20230818_24793_C_A-cmod5h-scaled_v2.n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92" y="3224676"/>
            <a:ext cx="4995333" cy="3633324"/>
          </a:xfrm>
          <a:prstGeom prst="rect">
            <a:avLst/>
          </a:prstGeom>
        </p:spPr>
      </p:pic>
      <p:sp>
        <p:nvSpPr>
          <p:cNvPr id="9" name="TextBox 8"/>
          <p:cNvSpPr txBox="1"/>
          <p:nvPr/>
        </p:nvSpPr>
        <p:spPr>
          <a:xfrm>
            <a:off x="175684" y="6026150"/>
            <a:ext cx="867833" cy="461665"/>
          </a:xfrm>
          <a:prstGeom prst="rect">
            <a:avLst/>
          </a:prstGeom>
          <a:noFill/>
        </p:spPr>
        <p:txBody>
          <a:bodyPr wrap="square" rtlCol="0">
            <a:spAutoFit/>
          </a:bodyPr>
          <a:lstStyle/>
          <a:p>
            <a:r>
              <a:rPr lang="en-US" sz="2400" b="1" dirty="0"/>
              <a:t>95%</a:t>
            </a:r>
          </a:p>
        </p:txBody>
      </p:sp>
    </p:spTree>
    <p:extLst>
      <p:ext uri="{BB962C8B-B14F-4D97-AF65-F5344CB8AC3E}">
        <p14:creationId xmlns:p14="http://schemas.microsoft.com/office/powerpoint/2010/main" val="2224819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48013"/>
            <a:ext cx="10972800" cy="1143000"/>
          </a:xfrm>
        </p:spPr>
        <p:txBody>
          <a:bodyPr/>
          <a:lstStyle/>
          <a:p>
            <a:r>
              <a:rPr lang="en-US" sz="3200" b="1" dirty="0">
                <a:solidFill>
                  <a:schemeClr val="bg1"/>
                </a:solidFill>
              </a:rPr>
              <a:t>Maximum Wind</a:t>
            </a:r>
          </a:p>
        </p:txBody>
      </p:sp>
      <p:sp>
        <p:nvSpPr>
          <p:cNvPr id="4" name="TextBox 3"/>
          <p:cNvSpPr txBox="1"/>
          <p:nvPr/>
        </p:nvSpPr>
        <p:spPr>
          <a:xfrm>
            <a:off x="241917" y="702024"/>
            <a:ext cx="11699921" cy="1631216"/>
          </a:xfrm>
          <a:prstGeom prst="rect">
            <a:avLst/>
          </a:prstGeom>
          <a:noFill/>
        </p:spPr>
        <p:txBody>
          <a:bodyPr wrap="square" rtlCol="0">
            <a:spAutoFit/>
          </a:bodyPr>
          <a:lstStyle/>
          <a:p>
            <a:pPr marL="285750" indent="-285750">
              <a:buFont typeface="Arial"/>
              <a:buChar char="•"/>
            </a:pPr>
            <a:r>
              <a:rPr lang="en-US" sz="2000" dirty="0"/>
              <a:t>Maximum wind was calculated as mean of the 85, 90, 95 and 99 percentile of winds within maximum of RMW within four quadrants</a:t>
            </a:r>
          </a:p>
          <a:p>
            <a:pPr marL="742950" lvl="1" indent="-285750">
              <a:buFont typeface="Arial"/>
              <a:buChar char="•"/>
            </a:pPr>
            <a:r>
              <a:rPr lang="en-US" sz="2000" dirty="0"/>
              <a:t>Using  95% or higher yields cat 3 winds</a:t>
            </a:r>
          </a:p>
          <a:p>
            <a:pPr marL="742950" lvl="1" indent="-285750">
              <a:buFont typeface="Arial"/>
              <a:buChar char="•"/>
            </a:pPr>
            <a:r>
              <a:rPr lang="en-US" sz="2000" dirty="0"/>
              <a:t>Using lower % results in cat 2 winds </a:t>
            </a:r>
          </a:p>
          <a:p>
            <a:pPr marL="742950" indent="-285750">
              <a:buFont typeface="Arial"/>
              <a:buChar char="•"/>
            </a:pPr>
            <a:r>
              <a:rPr lang="en-US" sz="2000" dirty="0"/>
              <a:t>Use in combination with other data to determine max</a:t>
            </a:r>
          </a:p>
        </p:txBody>
      </p:sp>
      <p:graphicFrame>
        <p:nvGraphicFramePr>
          <p:cNvPr id="5" name="Table 4"/>
          <p:cNvGraphicFramePr>
            <a:graphicFrameLocks noGrp="1"/>
          </p:cNvGraphicFramePr>
          <p:nvPr>
            <p:extLst/>
          </p:nvPr>
        </p:nvGraphicFramePr>
        <p:xfrm>
          <a:off x="634989" y="2504303"/>
          <a:ext cx="10922000" cy="3810000"/>
        </p:xfrm>
        <a:graphic>
          <a:graphicData uri="http://schemas.openxmlformats.org/drawingml/2006/table">
            <a:tbl>
              <a:tblPr firstRow="1" bandRow="1">
                <a:tableStyleId>{5C22544A-7EE6-4342-B048-85BDC9FD1C3A}</a:tableStyleId>
              </a:tblPr>
              <a:tblGrid>
                <a:gridCol w="2184400">
                  <a:extLst>
                    <a:ext uri="{9D8B030D-6E8A-4147-A177-3AD203B41FA5}">
                      <a16:colId xmlns:a16="http://schemas.microsoft.com/office/drawing/2014/main" val="20000"/>
                    </a:ext>
                  </a:extLst>
                </a:gridCol>
                <a:gridCol w="2184400">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184400">
                  <a:extLst>
                    <a:ext uri="{9D8B030D-6E8A-4147-A177-3AD203B41FA5}">
                      <a16:colId xmlns:a16="http://schemas.microsoft.com/office/drawing/2014/main" val="20003"/>
                    </a:ext>
                  </a:extLst>
                </a:gridCol>
                <a:gridCol w="2184400">
                  <a:extLst>
                    <a:ext uri="{9D8B030D-6E8A-4147-A177-3AD203B41FA5}">
                      <a16:colId xmlns:a16="http://schemas.microsoft.com/office/drawing/2014/main" val="20004"/>
                    </a:ext>
                  </a:extLst>
                </a:gridCol>
              </a:tblGrid>
              <a:tr h="370840">
                <a:tc>
                  <a:txBody>
                    <a:bodyPr/>
                    <a:lstStyle/>
                    <a:p>
                      <a:endParaRPr lang="en-US" sz="2000" dirty="0"/>
                    </a:p>
                  </a:txBody>
                  <a:tcPr marL="121920" marR="121920"/>
                </a:tc>
                <a:tc>
                  <a:txBody>
                    <a:bodyPr/>
                    <a:lstStyle/>
                    <a:p>
                      <a:pPr algn="ctr"/>
                      <a:r>
                        <a:rPr lang="en-US" sz="2000" dirty="0"/>
                        <a:t>85%</a:t>
                      </a:r>
                      <a:r>
                        <a:rPr lang="en-US" sz="2000" baseline="0" dirty="0"/>
                        <a:t> [</a:t>
                      </a:r>
                      <a:r>
                        <a:rPr lang="en-US" sz="2000" dirty="0" err="1"/>
                        <a:t>kts</a:t>
                      </a:r>
                      <a:r>
                        <a:rPr lang="en-US" sz="2000" dirty="0"/>
                        <a:t>]</a:t>
                      </a:r>
                    </a:p>
                  </a:txBody>
                  <a:tcPr marL="121920" marR="121920"/>
                </a:tc>
                <a:tc>
                  <a:txBody>
                    <a:bodyPr/>
                    <a:lstStyle/>
                    <a:p>
                      <a:pPr algn="ctr"/>
                      <a:r>
                        <a:rPr lang="en-US" sz="2000" dirty="0"/>
                        <a:t>90%</a:t>
                      </a:r>
                      <a:r>
                        <a:rPr lang="en-US" sz="2000" baseline="0" dirty="0"/>
                        <a:t> [</a:t>
                      </a:r>
                      <a:r>
                        <a:rPr lang="en-US" sz="2000" dirty="0" err="1"/>
                        <a:t>kts</a:t>
                      </a:r>
                      <a:r>
                        <a:rPr lang="en-US" sz="2000" dirty="0"/>
                        <a:t>]</a:t>
                      </a:r>
                    </a:p>
                  </a:txBody>
                  <a:tcPr marL="121920" marR="121920"/>
                </a:tc>
                <a:tc>
                  <a:txBody>
                    <a:bodyPr/>
                    <a:lstStyle/>
                    <a:p>
                      <a:pPr algn="ctr"/>
                      <a:r>
                        <a:rPr lang="en-US" sz="2000" dirty="0"/>
                        <a:t>95%</a:t>
                      </a:r>
                      <a:r>
                        <a:rPr lang="en-US" sz="2000" baseline="0" dirty="0"/>
                        <a:t> [</a:t>
                      </a:r>
                      <a:r>
                        <a:rPr lang="en-US" sz="2000" dirty="0" err="1"/>
                        <a:t>kts</a:t>
                      </a:r>
                      <a:r>
                        <a:rPr lang="en-US" sz="2000" dirty="0"/>
                        <a:t>]</a:t>
                      </a:r>
                    </a:p>
                  </a:txBody>
                  <a:tcPr marL="121920" marR="121920"/>
                </a:tc>
                <a:tc>
                  <a:txBody>
                    <a:bodyPr/>
                    <a:lstStyle/>
                    <a:p>
                      <a:pPr algn="ctr"/>
                      <a:r>
                        <a:rPr lang="en-US" sz="2000" dirty="0"/>
                        <a:t>99%</a:t>
                      </a:r>
                      <a:r>
                        <a:rPr lang="en-US" sz="2000" baseline="0" dirty="0"/>
                        <a:t> [</a:t>
                      </a:r>
                      <a:r>
                        <a:rPr lang="en-US" sz="2000" dirty="0" err="1"/>
                        <a:t>kts</a:t>
                      </a:r>
                      <a:r>
                        <a:rPr lang="en-US" sz="2000" dirty="0"/>
                        <a:t>]</a:t>
                      </a:r>
                    </a:p>
                    <a:p>
                      <a:pPr algn="ctr"/>
                      <a:r>
                        <a:rPr lang="en-US" sz="2000" dirty="0"/>
                        <a:t># number of WVC</a:t>
                      </a:r>
                    </a:p>
                  </a:txBody>
                  <a:tcPr marL="121920" marR="121920"/>
                </a:tc>
                <a:extLst>
                  <a:ext uri="{0D108BD9-81ED-4DB2-BD59-A6C34878D82A}">
                    <a16:rowId xmlns:a16="http://schemas.microsoft.com/office/drawing/2014/main" val="10000"/>
                  </a:ext>
                </a:extLst>
              </a:tr>
              <a:tr h="370840">
                <a:tc>
                  <a:txBody>
                    <a:bodyPr/>
                    <a:lstStyle/>
                    <a:p>
                      <a:r>
                        <a:rPr lang="en-US" sz="2000" dirty="0"/>
                        <a:t>ASCAT-B</a:t>
                      </a:r>
                    </a:p>
                    <a:p>
                      <a:r>
                        <a:rPr lang="en-US" sz="2000" dirty="0"/>
                        <a:t>4:05Z</a:t>
                      </a:r>
                    </a:p>
                  </a:txBody>
                  <a:tcPr marL="121920" marR="121920"/>
                </a:tc>
                <a:tc>
                  <a:txBody>
                    <a:bodyPr/>
                    <a:lstStyle/>
                    <a:p>
                      <a:pPr algn="ctr"/>
                      <a:r>
                        <a:rPr lang="en-US" sz="2000" b="1" dirty="0"/>
                        <a:t>88.2</a:t>
                      </a:r>
                    </a:p>
                  </a:txBody>
                  <a:tcPr marL="121920" marR="121920" anchor="ctr"/>
                </a:tc>
                <a:tc>
                  <a:txBody>
                    <a:bodyPr/>
                    <a:lstStyle/>
                    <a:p>
                      <a:pPr algn="ctr"/>
                      <a:r>
                        <a:rPr lang="en-US" sz="2000" b="1" dirty="0"/>
                        <a:t>90</a:t>
                      </a:r>
                    </a:p>
                  </a:txBody>
                  <a:tcPr marL="121920" marR="121920" anchor="ctr"/>
                </a:tc>
                <a:tc>
                  <a:txBody>
                    <a:bodyPr/>
                    <a:lstStyle/>
                    <a:p>
                      <a:pPr algn="ctr"/>
                      <a:r>
                        <a:rPr lang="en-US" sz="2000" b="1" dirty="0"/>
                        <a:t>95</a:t>
                      </a:r>
                    </a:p>
                  </a:txBody>
                  <a:tcPr marL="121920" marR="121920" anchor="ctr"/>
                </a:tc>
                <a:tc>
                  <a:txBody>
                    <a:bodyPr/>
                    <a:lstStyle/>
                    <a:p>
                      <a:pPr algn="ctr"/>
                      <a:r>
                        <a:rPr lang="en-US" sz="2000" b="1" dirty="0"/>
                        <a:t>98.89</a:t>
                      </a:r>
                    </a:p>
                    <a:p>
                      <a:pPr algn="ctr"/>
                      <a:r>
                        <a:rPr lang="en-US" sz="2000" b="1" dirty="0"/>
                        <a:t>#7</a:t>
                      </a:r>
                    </a:p>
                  </a:txBody>
                  <a:tcPr marL="121920" marR="121920" anchor="ctr"/>
                </a:tc>
                <a:extLst>
                  <a:ext uri="{0D108BD9-81ED-4DB2-BD59-A6C34878D82A}">
                    <a16:rowId xmlns:a16="http://schemas.microsoft.com/office/drawing/2014/main" val="10001"/>
                  </a:ext>
                </a:extLst>
              </a:tr>
              <a:tr h="370840">
                <a:tc>
                  <a:txBody>
                    <a:bodyPr/>
                    <a:lstStyle/>
                    <a:p>
                      <a:r>
                        <a:rPr lang="en-US" sz="2000" dirty="0"/>
                        <a:t>ASCAT-C</a:t>
                      </a:r>
                    </a:p>
                    <a:p>
                      <a:r>
                        <a:rPr lang="en-US" sz="2000" dirty="0"/>
                        <a:t>4:58Z</a:t>
                      </a:r>
                    </a:p>
                  </a:txBody>
                  <a:tcPr marL="121920" marR="121920"/>
                </a:tc>
                <a:tc>
                  <a:txBody>
                    <a:bodyPr/>
                    <a:lstStyle/>
                    <a:p>
                      <a:pPr algn="ctr"/>
                      <a:r>
                        <a:rPr lang="en-US" sz="2000" b="1" dirty="0"/>
                        <a:t>86</a:t>
                      </a:r>
                    </a:p>
                  </a:txBody>
                  <a:tcPr marL="121920" marR="121920" anchor="ctr"/>
                </a:tc>
                <a:tc>
                  <a:txBody>
                    <a:bodyPr/>
                    <a:lstStyle/>
                    <a:p>
                      <a:pPr algn="ctr"/>
                      <a:r>
                        <a:rPr lang="en-US" sz="2000" b="1" dirty="0"/>
                        <a:t>90</a:t>
                      </a:r>
                    </a:p>
                  </a:txBody>
                  <a:tcPr marL="121920" marR="121920" anchor="ctr"/>
                </a:tc>
                <a:tc>
                  <a:txBody>
                    <a:bodyPr/>
                    <a:lstStyle/>
                    <a:p>
                      <a:pPr algn="ctr"/>
                      <a:r>
                        <a:rPr lang="en-US" sz="2000" b="1" dirty="0"/>
                        <a:t>94</a:t>
                      </a:r>
                    </a:p>
                  </a:txBody>
                  <a:tcPr marL="121920" marR="121920" anchor="ctr"/>
                </a:tc>
                <a:tc>
                  <a:txBody>
                    <a:bodyPr/>
                    <a:lstStyle/>
                    <a:p>
                      <a:pPr algn="ctr"/>
                      <a:r>
                        <a:rPr lang="en-US" sz="2000" b="1" dirty="0"/>
                        <a:t>99.25</a:t>
                      </a:r>
                    </a:p>
                    <a:p>
                      <a:pPr algn="ctr"/>
                      <a:r>
                        <a:rPr lang="en-US" sz="2000" b="1" dirty="0"/>
                        <a:t>#7</a:t>
                      </a:r>
                    </a:p>
                  </a:txBody>
                  <a:tcPr marL="121920" marR="121920" anchor="ctr"/>
                </a:tc>
                <a:extLst>
                  <a:ext uri="{0D108BD9-81ED-4DB2-BD59-A6C34878D82A}">
                    <a16:rowId xmlns:a16="http://schemas.microsoft.com/office/drawing/2014/main" val="10002"/>
                  </a:ext>
                </a:extLst>
              </a:tr>
              <a:tr h="370840">
                <a:tc>
                  <a:txBody>
                    <a:bodyPr/>
                    <a:lstStyle/>
                    <a:p>
                      <a:r>
                        <a:rPr lang="en-US" sz="2000" dirty="0"/>
                        <a:t>ASCAT-B</a:t>
                      </a:r>
                    </a:p>
                    <a:p>
                      <a:r>
                        <a:rPr lang="en-US" sz="2000" dirty="0"/>
                        <a:t>16:36Z</a:t>
                      </a:r>
                    </a:p>
                  </a:txBody>
                  <a:tcPr marL="121920" marR="121920"/>
                </a:tc>
                <a:tc>
                  <a:txBody>
                    <a:bodyPr/>
                    <a:lstStyle/>
                    <a:p>
                      <a:pPr algn="ctr"/>
                      <a:r>
                        <a:rPr lang="en-US" sz="2000" b="1" dirty="0"/>
                        <a:t>81</a:t>
                      </a:r>
                    </a:p>
                  </a:txBody>
                  <a:tcPr marL="121920" marR="121920" anchor="ctr"/>
                </a:tc>
                <a:tc>
                  <a:txBody>
                    <a:bodyPr/>
                    <a:lstStyle/>
                    <a:p>
                      <a:pPr algn="ctr"/>
                      <a:r>
                        <a:rPr lang="en-US" sz="2000" b="1" dirty="0"/>
                        <a:t>83</a:t>
                      </a:r>
                    </a:p>
                  </a:txBody>
                  <a:tcPr marL="121920" marR="121920" anchor="ctr"/>
                </a:tc>
                <a:tc>
                  <a:txBody>
                    <a:bodyPr/>
                    <a:lstStyle/>
                    <a:p>
                      <a:pPr algn="ctr"/>
                      <a:r>
                        <a:rPr lang="en-US" sz="2000" b="1" dirty="0"/>
                        <a:t>85.6</a:t>
                      </a:r>
                    </a:p>
                  </a:txBody>
                  <a:tcPr marL="121920" marR="121920" anchor="ctr"/>
                </a:tc>
                <a:tc>
                  <a:txBody>
                    <a:bodyPr/>
                    <a:lstStyle/>
                    <a:p>
                      <a:pPr algn="ctr"/>
                      <a:r>
                        <a:rPr lang="en-US" sz="2000" b="1" dirty="0"/>
                        <a:t>88.25</a:t>
                      </a:r>
                    </a:p>
                    <a:p>
                      <a:pPr algn="ctr"/>
                      <a:r>
                        <a:rPr lang="en-US" sz="2000" b="1" dirty="0"/>
                        <a:t>#12</a:t>
                      </a:r>
                    </a:p>
                  </a:txBody>
                  <a:tcPr marL="121920" marR="121920" anchor="ctr"/>
                </a:tc>
                <a:extLst>
                  <a:ext uri="{0D108BD9-81ED-4DB2-BD59-A6C34878D82A}">
                    <a16:rowId xmlns:a16="http://schemas.microsoft.com/office/drawing/2014/main" val="10003"/>
                  </a:ext>
                </a:extLst>
              </a:tr>
              <a:tr h="370840">
                <a:tc>
                  <a:txBody>
                    <a:bodyPr/>
                    <a:lstStyle/>
                    <a:p>
                      <a:r>
                        <a:rPr lang="en-US" sz="2000" dirty="0"/>
                        <a:t>ASCAT-C</a:t>
                      </a:r>
                    </a:p>
                    <a:p>
                      <a:r>
                        <a:rPr lang="en-US" sz="2000" dirty="0"/>
                        <a:t>17:28Z</a:t>
                      </a:r>
                    </a:p>
                  </a:txBody>
                  <a:tcPr marL="121920" marR="121920"/>
                </a:tc>
                <a:tc>
                  <a:txBody>
                    <a:bodyPr/>
                    <a:lstStyle/>
                    <a:p>
                      <a:pPr algn="ctr"/>
                      <a:r>
                        <a:rPr lang="en-US" sz="2000" b="1" dirty="0"/>
                        <a:t>86</a:t>
                      </a:r>
                    </a:p>
                  </a:txBody>
                  <a:tcPr marL="121920" marR="121920" anchor="ctr"/>
                </a:tc>
                <a:tc>
                  <a:txBody>
                    <a:bodyPr/>
                    <a:lstStyle/>
                    <a:p>
                      <a:pPr algn="ctr"/>
                      <a:r>
                        <a:rPr lang="en-US" sz="2000" b="1" dirty="0"/>
                        <a:t>90</a:t>
                      </a:r>
                    </a:p>
                  </a:txBody>
                  <a:tcPr marL="121920" marR="121920" anchor="ctr"/>
                </a:tc>
                <a:tc>
                  <a:txBody>
                    <a:bodyPr/>
                    <a:lstStyle/>
                    <a:p>
                      <a:pPr algn="ctr"/>
                      <a:r>
                        <a:rPr lang="en-US" sz="2000" b="1" dirty="0"/>
                        <a:t>94.4</a:t>
                      </a:r>
                    </a:p>
                  </a:txBody>
                  <a:tcPr marL="121920" marR="121920" anchor="ctr"/>
                </a:tc>
                <a:tc>
                  <a:txBody>
                    <a:bodyPr/>
                    <a:lstStyle/>
                    <a:p>
                      <a:pPr algn="ctr"/>
                      <a:r>
                        <a:rPr lang="en-US" sz="2000" b="1" dirty="0"/>
                        <a:t>98.75</a:t>
                      </a:r>
                    </a:p>
                    <a:p>
                      <a:pPr algn="ctr"/>
                      <a:r>
                        <a:rPr lang="en-US" sz="2000" b="1" dirty="0"/>
                        <a:t>#15</a:t>
                      </a:r>
                    </a:p>
                  </a:txBody>
                  <a:tcPr marL="121920" marR="121920" anchor="ctr"/>
                </a:tc>
                <a:extLst>
                  <a:ext uri="{0D108BD9-81ED-4DB2-BD59-A6C34878D82A}">
                    <a16:rowId xmlns:a16="http://schemas.microsoft.com/office/drawing/2014/main" val="10004"/>
                  </a:ext>
                </a:extLst>
              </a:tr>
            </a:tbl>
          </a:graphicData>
        </a:graphic>
      </p:graphicFrame>
      <p:sp>
        <p:nvSpPr>
          <p:cNvPr id="3" name="Slide Number Placeholder 2">
            <a:extLst>
              <a:ext uri="{FF2B5EF4-FFF2-40B4-BE49-F238E27FC236}">
                <a16:creationId xmlns:a16="http://schemas.microsoft.com/office/drawing/2014/main" id="{C0CD9AE7-E9E2-4C26-A78D-029C60961220}"/>
              </a:ext>
            </a:extLst>
          </p:cNvPr>
          <p:cNvSpPr>
            <a:spLocks noGrp="1"/>
          </p:cNvSpPr>
          <p:nvPr>
            <p:ph type="sldNum" sz="quarter" idx="12"/>
          </p:nvPr>
        </p:nvSpPr>
        <p:spPr/>
        <p:txBody>
          <a:bodyPr/>
          <a:lstStyle/>
          <a:p>
            <a:fld id="{B74E4220-FCEC-554A-BFF2-84E17729349E}" type="slidenum">
              <a:rPr lang="en-US" smtClean="0"/>
              <a:t>22</a:t>
            </a:fld>
            <a:endParaRPr lang="en-US"/>
          </a:p>
        </p:txBody>
      </p:sp>
    </p:spTree>
    <p:extLst>
      <p:ext uri="{BB962C8B-B14F-4D97-AF65-F5344CB8AC3E}">
        <p14:creationId xmlns:p14="http://schemas.microsoft.com/office/powerpoint/2010/main" val="4172864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9990"/>
            <a:ext cx="10515600" cy="1325563"/>
          </a:xfrm>
        </p:spPr>
        <p:txBody>
          <a:bodyPr/>
          <a:lstStyle/>
          <a:p>
            <a:r>
              <a:rPr lang="en-US" sz="3200" b="1" dirty="0">
                <a:solidFill>
                  <a:schemeClr val="bg1"/>
                </a:solidFill>
              </a:rPr>
              <a:t>Important to Remember: </a:t>
            </a:r>
            <a:r>
              <a:rPr lang="en-US" sz="3200" b="1" dirty="0">
                <a:solidFill>
                  <a:srgbClr val="FF0000"/>
                </a:solidFill>
              </a:rPr>
              <a:t>C-band is Attenuated in Rain</a:t>
            </a:r>
          </a:p>
        </p:txBody>
      </p:sp>
      <p:pic>
        <p:nvPicPr>
          <p:cNvPr id="4" name="Picture 3"/>
          <p:cNvPicPr>
            <a:picLocks noChangeAspect="1"/>
          </p:cNvPicPr>
          <p:nvPr/>
        </p:nvPicPr>
        <p:blipFill>
          <a:blip r:embed="rId2"/>
          <a:stretch>
            <a:fillRect/>
          </a:stretch>
        </p:blipFill>
        <p:spPr>
          <a:xfrm>
            <a:off x="0" y="1257300"/>
            <a:ext cx="12192000" cy="4341136"/>
          </a:xfrm>
          <a:prstGeom prst="rect">
            <a:avLst/>
          </a:prstGeom>
        </p:spPr>
      </p:pic>
      <p:sp>
        <p:nvSpPr>
          <p:cNvPr id="3" name="Slide Number Placeholder 2">
            <a:extLst>
              <a:ext uri="{FF2B5EF4-FFF2-40B4-BE49-F238E27FC236}">
                <a16:creationId xmlns:a16="http://schemas.microsoft.com/office/drawing/2014/main" id="{70A6497D-99DE-4D79-8E79-9265E0DF6A17}"/>
              </a:ext>
            </a:extLst>
          </p:cNvPr>
          <p:cNvSpPr>
            <a:spLocks noGrp="1"/>
          </p:cNvSpPr>
          <p:nvPr>
            <p:ph type="sldNum" sz="quarter" idx="12"/>
          </p:nvPr>
        </p:nvSpPr>
        <p:spPr/>
        <p:txBody>
          <a:bodyPr/>
          <a:lstStyle/>
          <a:p>
            <a:fld id="{B74E4220-FCEC-554A-BFF2-84E17729349E}" type="slidenum">
              <a:rPr lang="en-US" smtClean="0"/>
              <a:t>23</a:t>
            </a:fld>
            <a:endParaRPr lang="en-US"/>
          </a:p>
        </p:txBody>
      </p:sp>
    </p:spTree>
    <p:extLst>
      <p:ext uri="{BB962C8B-B14F-4D97-AF65-F5344CB8AC3E}">
        <p14:creationId xmlns:p14="http://schemas.microsoft.com/office/powerpoint/2010/main" val="1017232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 Wind Determination (95%) </a:t>
            </a:r>
            <a:r>
              <a:rPr lang="en-US" dirty="0" err="1"/>
              <a:t>vs</a:t>
            </a:r>
            <a:r>
              <a:rPr lang="en-US" dirty="0"/>
              <a:t> Best Track</a:t>
            </a:r>
          </a:p>
        </p:txBody>
      </p:sp>
      <p:sp>
        <p:nvSpPr>
          <p:cNvPr id="3" name="TextBox 2">
            <a:extLst>
              <a:ext uri="{FF2B5EF4-FFF2-40B4-BE49-F238E27FC236}">
                <a16:creationId xmlns:a16="http://schemas.microsoft.com/office/drawing/2014/main" id="{30CB0CCF-352D-4C47-979B-6460F67E31D2}"/>
              </a:ext>
            </a:extLst>
          </p:cNvPr>
          <p:cNvSpPr txBox="1"/>
          <p:nvPr/>
        </p:nvSpPr>
        <p:spPr>
          <a:xfrm>
            <a:off x="1389859" y="1888665"/>
            <a:ext cx="2794000" cy="353943"/>
          </a:xfrm>
          <a:prstGeom prst="rect">
            <a:avLst/>
          </a:prstGeom>
          <a:noFill/>
        </p:spPr>
        <p:txBody>
          <a:bodyPr vert="horz" rtlCol="0">
            <a:spAutoFit/>
          </a:bodyPr>
          <a:lstStyle/>
          <a:p>
            <a:pPr algn="ctr"/>
            <a:r>
              <a:rPr lang="en-US" sz="1700" dirty="0">
                <a:solidFill>
                  <a:srgbClr val="FF0000"/>
                </a:solidFill>
              </a:rPr>
              <a:t>ASCAT UHR</a:t>
            </a:r>
          </a:p>
        </p:txBody>
      </p:sp>
      <p:pic>
        <p:nvPicPr>
          <p:cNvPr id="4" name="Picture 3">
            <a:extLst>
              <a:ext uri="{FF2B5EF4-FFF2-40B4-BE49-F238E27FC236}">
                <a16:creationId xmlns:a16="http://schemas.microsoft.com/office/drawing/2014/main" id="{DA56E862-D976-4016-8199-F26263C3D0A9}"/>
              </a:ext>
            </a:extLst>
          </p:cNvPr>
          <p:cNvPicPr>
            <a:picLocks noChangeAspect="1"/>
          </p:cNvPicPr>
          <p:nvPr/>
        </p:nvPicPr>
        <p:blipFill>
          <a:blip r:embed="rId2"/>
          <a:srcRect t="8136"/>
          <a:stretch>
            <a:fillRect/>
          </a:stretch>
        </p:blipFill>
        <p:spPr>
          <a:xfrm>
            <a:off x="390007" y="2369334"/>
            <a:ext cx="4433554" cy="3544228"/>
          </a:xfrm>
          <a:prstGeom prst="rect">
            <a:avLst/>
          </a:prstGeom>
        </p:spPr>
      </p:pic>
      <p:sp>
        <p:nvSpPr>
          <p:cNvPr id="5" name="TextBox 4">
            <a:extLst>
              <a:ext uri="{FF2B5EF4-FFF2-40B4-BE49-F238E27FC236}">
                <a16:creationId xmlns:a16="http://schemas.microsoft.com/office/drawing/2014/main" id="{82B4FB5D-11D0-41B6-9120-18E5E556120D}"/>
              </a:ext>
            </a:extLst>
          </p:cNvPr>
          <p:cNvSpPr txBox="1"/>
          <p:nvPr/>
        </p:nvSpPr>
        <p:spPr>
          <a:xfrm>
            <a:off x="7573254" y="1938562"/>
            <a:ext cx="2794000" cy="353943"/>
          </a:xfrm>
          <a:prstGeom prst="rect">
            <a:avLst/>
          </a:prstGeom>
          <a:noFill/>
        </p:spPr>
        <p:txBody>
          <a:bodyPr vert="horz" rtlCol="0">
            <a:spAutoFit/>
          </a:bodyPr>
          <a:lstStyle/>
          <a:p>
            <a:pPr algn="ctr"/>
            <a:r>
              <a:rPr lang="en-US" sz="1700" dirty="0">
                <a:solidFill>
                  <a:srgbClr val="FF0000"/>
                </a:solidFill>
              </a:rPr>
              <a:t>ASCAT NOAA 12.5</a:t>
            </a:r>
          </a:p>
        </p:txBody>
      </p:sp>
      <p:pic>
        <p:nvPicPr>
          <p:cNvPr id="6" name="Picture 5">
            <a:extLst>
              <a:ext uri="{FF2B5EF4-FFF2-40B4-BE49-F238E27FC236}">
                <a16:creationId xmlns:a16="http://schemas.microsoft.com/office/drawing/2014/main" id="{49A5BA3A-C796-4904-B484-3C354F220881}"/>
              </a:ext>
            </a:extLst>
          </p:cNvPr>
          <p:cNvPicPr>
            <a:picLocks noChangeAspect="1"/>
          </p:cNvPicPr>
          <p:nvPr/>
        </p:nvPicPr>
        <p:blipFill>
          <a:blip r:embed="rId3"/>
          <a:srcRect t="8136"/>
          <a:stretch>
            <a:fillRect/>
          </a:stretch>
        </p:blipFill>
        <p:spPr>
          <a:xfrm>
            <a:off x="6812328" y="2368296"/>
            <a:ext cx="4391406" cy="3510519"/>
          </a:xfrm>
          <a:prstGeom prst="rect">
            <a:avLst/>
          </a:prstGeom>
        </p:spPr>
      </p:pic>
    </p:spTree>
    <p:extLst>
      <p:ext uri="{BB962C8B-B14F-4D97-AF65-F5344CB8AC3E}">
        <p14:creationId xmlns:p14="http://schemas.microsoft.com/office/powerpoint/2010/main" val="4264602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CEDC70-7BF5-4457-A230-492022EE94B3}"/>
              </a:ext>
            </a:extLst>
          </p:cNvPr>
          <p:cNvPicPr>
            <a:picLocks noChangeAspect="1"/>
          </p:cNvPicPr>
          <p:nvPr/>
        </p:nvPicPr>
        <p:blipFill>
          <a:blip r:embed="rId2"/>
          <a:srcRect/>
          <a:stretch>
            <a:fillRect/>
          </a:stretch>
        </p:blipFill>
        <p:spPr>
          <a:xfrm>
            <a:off x="1143001" y="1270001"/>
            <a:ext cx="4520565" cy="3933825"/>
          </a:xfrm>
          <a:prstGeom prst="rect">
            <a:avLst/>
          </a:prstGeom>
        </p:spPr>
      </p:pic>
      <p:pic>
        <p:nvPicPr>
          <p:cNvPr id="5" name="Picture 4">
            <a:extLst>
              <a:ext uri="{FF2B5EF4-FFF2-40B4-BE49-F238E27FC236}">
                <a16:creationId xmlns:a16="http://schemas.microsoft.com/office/drawing/2014/main" id="{4CF1CDB7-B5CA-44A9-AFEB-92AB1BE3B438}"/>
              </a:ext>
            </a:extLst>
          </p:cNvPr>
          <p:cNvPicPr>
            <a:picLocks noChangeAspect="1"/>
          </p:cNvPicPr>
          <p:nvPr/>
        </p:nvPicPr>
        <p:blipFill>
          <a:blip r:embed="rId3"/>
          <a:srcRect b="27322"/>
          <a:stretch>
            <a:fillRect/>
          </a:stretch>
        </p:blipFill>
        <p:spPr>
          <a:xfrm>
            <a:off x="6350001" y="889000"/>
            <a:ext cx="4909661" cy="4940618"/>
          </a:xfrm>
          <a:prstGeom prst="rect">
            <a:avLst/>
          </a:prstGeom>
        </p:spPr>
      </p:pic>
      <p:sp>
        <p:nvSpPr>
          <p:cNvPr id="6" name="Oval 5">
            <a:extLst>
              <a:ext uri="{FF2B5EF4-FFF2-40B4-BE49-F238E27FC236}">
                <a16:creationId xmlns:a16="http://schemas.microsoft.com/office/drawing/2014/main" id="{A629B558-F626-4299-9D95-979202484B5E}"/>
              </a:ext>
            </a:extLst>
          </p:cNvPr>
          <p:cNvSpPr/>
          <p:nvPr/>
        </p:nvSpPr>
        <p:spPr>
          <a:xfrm>
            <a:off x="2922955" y="2633540"/>
            <a:ext cx="132862" cy="1482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57537AD-A6E8-4C5D-A725-C19F00D274F9}"/>
              </a:ext>
            </a:extLst>
          </p:cNvPr>
          <p:cNvSpPr/>
          <p:nvPr/>
        </p:nvSpPr>
        <p:spPr>
          <a:xfrm>
            <a:off x="8078001" y="2633540"/>
            <a:ext cx="726830" cy="9472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7668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Edge Issues</a:t>
            </a:r>
          </a:p>
        </p:txBody>
      </p:sp>
      <p:pic>
        <p:nvPicPr>
          <p:cNvPr id="4" name="Picture 3" descr="DANIELLE_edge_cal_origin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6261"/>
            <a:ext cx="5898444" cy="4837727"/>
          </a:xfrm>
          <a:prstGeom prst="rect">
            <a:avLst/>
          </a:prstGeom>
        </p:spPr>
      </p:pic>
      <p:pic>
        <p:nvPicPr>
          <p:cNvPr id="6" name="Picture 5" descr="DANIELLE_edge_inc_fla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710" y="1665113"/>
            <a:ext cx="5702290" cy="4753691"/>
          </a:xfrm>
          <a:prstGeom prst="rect">
            <a:avLst/>
          </a:prstGeom>
        </p:spPr>
      </p:pic>
      <p:pic>
        <p:nvPicPr>
          <p:cNvPr id="5" name="Content Placeholder 55" descr="cmod5_vv_vs_log_wspd_in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515081" y="2413000"/>
            <a:ext cx="4403840" cy="3302882"/>
          </a:xfrm>
          <a:prstGeom prst="rect">
            <a:avLst/>
          </a:prstGeom>
        </p:spPr>
      </p:pic>
    </p:spTree>
    <p:extLst>
      <p:ext uri="{BB962C8B-B14F-4D97-AF65-F5344CB8AC3E}">
        <p14:creationId xmlns:p14="http://schemas.microsoft.com/office/powerpoint/2010/main" val="83184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775" y="209904"/>
            <a:ext cx="11226800" cy="1325563"/>
          </a:xfrm>
        </p:spPr>
        <p:txBody>
          <a:bodyPr/>
          <a:lstStyle/>
          <a:p>
            <a:r>
              <a:rPr lang="en-US" sz="3200" b="1" dirty="0"/>
              <a:t>All winds above 30m/s with Mid Beam Incidence angle &lt;25° </a:t>
            </a:r>
            <a:r>
              <a:rPr lang="en-US" sz="3200" b="1" dirty="0">
                <a:solidFill>
                  <a:srgbClr val="FF0000"/>
                </a:solidFill>
              </a:rPr>
              <a:t>should be omitted </a:t>
            </a:r>
            <a:r>
              <a:rPr lang="en-US" sz="3200" b="1" dirty="0"/>
              <a:t>from Max Wind and Wind Radii Estimations</a:t>
            </a:r>
          </a:p>
        </p:txBody>
      </p:sp>
      <p:pic>
        <p:nvPicPr>
          <p:cNvPr id="3" name="Picture 2" descr="DANIELLE_edge_cal_original_fla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36192"/>
            <a:ext cx="5869899" cy="4814316"/>
          </a:xfrm>
          <a:prstGeom prst="rect">
            <a:avLst/>
          </a:prstGeom>
        </p:spPr>
      </p:pic>
      <p:grpSp>
        <p:nvGrpSpPr>
          <p:cNvPr id="5" name="Group 4"/>
          <p:cNvGrpSpPr/>
          <p:nvPr/>
        </p:nvGrpSpPr>
        <p:grpSpPr>
          <a:xfrm>
            <a:off x="6548480" y="1335417"/>
            <a:ext cx="4692650" cy="4943476"/>
            <a:chOff x="179388" y="1412876"/>
            <a:chExt cx="4692650" cy="4943476"/>
          </a:xfrm>
        </p:grpSpPr>
        <p:sp>
          <p:nvSpPr>
            <p:cNvPr id="6" name="Rectangle 38"/>
            <p:cNvSpPr>
              <a:spLocks noChangeArrowheads="1"/>
            </p:cNvSpPr>
            <p:nvPr/>
          </p:nvSpPr>
          <p:spPr bwMode="auto">
            <a:xfrm>
              <a:off x="900115" y="1870076"/>
              <a:ext cx="1336675" cy="4017964"/>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7" name="Line 39"/>
            <p:cNvSpPr>
              <a:spLocks noChangeShapeType="1"/>
            </p:cNvSpPr>
            <p:nvPr/>
          </p:nvSpPr>
          <p:spPr bwMode="auto">
            <a:xfrm flipH="1" flipV="1">
              <a:off x="2693990" y="1870076"/>
              <a:ext cx="3175" cy="3987800"/>
            </a:xfrm>
            <a:prstGeom prst="line">
              <a:avLst/>
            </a:prstGeom>
            <a:noFill/>
            <a:ln w="254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8" name="Line 40"/>
            <p:cNvSpPr>
              <a:spLocks noChangeShapeType="1"/>
            </p:cNvSpPr>
            <p:nvPr/>
          </p:nvSpPr>
          <p:spPr bwMode="auto">
            <a:xfrm flipH="1" flipV="1">
              <a:off x="957263" y="2327276"/>
              <a:ext cx="1739900" cy="1552576"/>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9" name="Line 41"/>
            <p:cNvSpPr>
              <a:spLocks noChangeShapeType="1"/>
            </p:cNvSpPr>
            <p:nvPr/>
          </p:nvSpPr>
          <p:spPr bwMode="auto">
            <a:xfrm flipH="1" flipV="1">
              <a:off x="957263" y="3876676"/>
              <a:ext cx="1752600"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0" name="Line 42"/>
            <p:cNvSpPr>
              <a:spLocks noChangeShapeType="1"/>
            </p:cNvSpPr>
            <p:nvPr/>
          </p:nvSpPr>
          <p:spPr bwMode="auto">
            <a:xfrm flipH="1">
              <a:off x="957263" y="3876676"/>
              <a:ext cx="1739900" cy="157480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1" name="Line 45"/>
            <p:cNvSpPr>
              <a:spLocks noChangeShapeType="1"/>
            </p:cNvSpPr>
            <p:nvPr/>
          </p:nvSpPr>
          <p:spPr bwMode="auto">
            <a:xfrm flipH="1" flipV="1">
              <a:off x="900115" y="5984875"/>
              <a:ext cx="1336675" cy="3175"/>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2" name="Text Box 46"/>
            <p:cNvSpPr txBox="1">
              <a:spLocks noChangeArrowheads="1"/>
            </p:cNvSpPr>
            <p:nvPr/>
          </p:nvSpPr>
          <p:spPr bwMode="auto">
            <a:xfrm flipH="1">
              <a:off x="603252" y="5984876"/>
              <a:ext cx="1344613" cy="371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a:solidFill>
                    <a:srgbClr val="000000"/>
                  </a:solidFill>
                  <a:ea typeface="ＭＳ Ｐゴシック"/>
                </a:rPr>
                <a:t>         550 km</a:t>
              </a:r>
            </a:p>
          </p:txBody>
        </p:sp>
        <p:sp>
          <p:nvSpPr>
            <p:cNvPr id="13" name="Text Box 48"/>
            <p:cNvSpPr txBox="1">
              <a:spLocks noChangeArrowheads="1"/>
            </p:cNvSpPr>
            <p:nvPr/>
          </p:nvSpPr>
          <p:spPr bwMode="auto">
            <a:xfrm flipH="1">
              <a:off x="179388" y="4079876"/>
              <a:ext cx="1947862" cy="271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nl-NL" altLang="nl-NL" sz="1400">
                <a:solidFill>
                  <a:srgbClr val="000000"/>
                </a:solidFill>
                <a:ea typeface="ＭＳ Ｐゴシック"/>
              </a:endParaRPr>
            </a:p>
          </p:txBody>
        </p:sp>
        <p:sp>
          <p:nvSpPr>
            <p:cNvPr id="14" name="Text Box 49"/>
            <p:cNvSpPr txBox="1">
              <a:spLocks noChangeArrowheads="1"/>
            </p:cNvSpPr>
            <p:nvPr/>
          </p:nvSpPr>
          <p:spPr bwMode="auto">
            <a:xfrm flipH="1">
              <a:off x="2771775" y="2774950"/>
              <a:ext cx="763588" cy="43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dirty="0">
                  <a:solidFill>
                    <a:srgbClr val="FF3300"/>
                  </a:solidFill>
                  <a:ea typeface="ＭＳ Ｐゴシック"/>
                </a:rPr>
                <a:t>45</a:t>
              </a:r>
              <a:r>
                <a:rPr lang="en-US" altLang="nl-NL" sz="1600" dirty="0">
                  <a:solidFill>
                    <a:srgbClr val="FF3300"/>
                  </a:solidFill>
                  <a:ea typeface="ＭＳ Ｐゴシック"/>
                  <a:sym typeface="Symbol" pitchFamily="18" charset="2"/>
                </a:rPr>
                <a:t></a:t>
              </a:r>
              <a:endParaRPr lang="en-US" altLang="nl-NL" sz="1600" dirty="0">
                <a:solidFill>
                  <a:srgbClr val="FF3300"/>
                </a:solidFill>
                <a:ea typeface="ＭＳ Ｐゴシック"/>
              </a:endParaRPr>
            </a:p>
          </p:txBody>
        </p:sp>
        <p:sp>
          <p:nvSpPr>
            <p:cNvPr id="15" name="Line 57"/>
            <p:cNvSpPr>
              <a:spLocks noChangeShapeType="1"/>
            </p:cNvSpPr>
            <p:nvPr/>
          </p:nvSpPr>
          <p:spPr bwMode="auto">
            <a:xfrm flipH="1" flipV="1">
              <a:off x="1490664" y="1893890"/>
              <a:ext cx="3175" cy="4016375"/>
            </a:xfrm>
            <a:prstGeom prst="line">
              <a:avLst/>
            </a:prstGeom>
            <a:noFill/>
            <a:ln w="9525">
              <a:solidFill>
                <a:srgbClr val="000000"/>
              </a:solidFill>
              <a:prstDash val="dash"/>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6" name="Line 58"/>
            <p:cNvSpPr>
              <a:spLocks noChangeShapeType="1"/>
            </p:cNvSpPr>
            <p:nvPr/>
          </p:nvSpPr>
          <p:spPr bwMode="auto">
            <a:xfrm flipH="1">
              <a:off x="1503365" y="2809876"/>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7" name="Line 59"/>
            <p:cNvSpPr>
              <a:spLocks noChangeShapeType="1"/>
            </p:cNvSpPr>
            <p:nvPr/>
          </p:nvSpPr>
          <p:spPr bwMode="auto">
            <a:xfrm flipH="1">
              <a:off x="1490664" y="3876676"/>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8" name="Line 60"/>
            <p:cNvSpPr>
              <a:spLocks noChangeShapeType="1"/>
            </p:cNvSpPr>
            <p:nvPr/>
          </p:nvSpPr>
          <p:spPr bwMode="auto">
            <a:xfrm flipH="1">
              <a:off x="1490664" y="4978401"/>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19" name="Rectangle 93"/>
            <p:cNvSpPr>
              <a:spLocks noChangeArrowheads="1"/>
            </p:cNvSpPr>
            <p:nvPr/>
          </p:nvSpPr>
          <p:spPr bwMode="auto">
            <a:xfrm flipH="1">
              <a:off x="755651" y="1412876"/>
              <a:ext cx="15875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a:solidFill>
                    <a:srgbClr val="000000"/>
                  </a:solidFill>
                  <a:latin typeface="Arial" pitchFamily="34" charset="0"/>
                  <a:ea typeface="ＭＳ Ｐゴシック"/>
                </a:rPr>
                <a:t>Left swath</a:t>
              </a:r>
            </a:p>
          </p:txBody>
        </p:sp>
        <p:sp>
          <p:nvSpPr>
            <p:cNvPr id="20" name="Oval 101"/>
            <p:cNvSpPr>
              <a:spLocks noChangeArrowheads="1"/>
            </p:cNvSpPr>
            <p:nvPr/>
          </p:nvSpPr>
          <p:spPr bwMode="auto">
            <a:xfrm flipH="1">
              <a:off x="819150" y="3775075"/>
              <a:ext cx="14986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21" name="Oval 103"/>
            <p:cNvSpPr>
              <a:spLocks noChangeArrowheads="1"/>
            </p:cNvSpPr>
            <p:nvPr/>
          </p:nvSpPr>
          <p:spPr bwMode="auto">
            <a:xfrm rot="2466725" flipH="1">
              <a:off x="546100" y="2733676"/>
              <a:ext cx="19812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22" name="Oval 104"/>
            <p:cNvSpPr>
              <a:spLocks noChangeArrowheads="1"/>
            </p:cNvSpPr>
            <p:nvPr/>
          </p:nvSpPr>
          <p:spPr bwMode="auto">
            <a:xfrm rot="19084859" flipH="1" flipV="1">
              <a:off x="527050" y="4841875"/>
              <a:ext cx="19812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rot="10800000"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23" name="Rectangle 38"/>
            <p:cNvSpPr>
              <a:spLocks noChangeArrowheads="1"/>
            </p:cNvSpPr>
            <p:nvPr/>
          </p:nvSpPr>
          <p:spPr bwMode="auto">
            <a:xfrm>
              <a:off x="3162302" y="1870076"/>
              <a:ext cx="1336675" cy="4017964"/>
            </a:xfrm>
            <a:prstGeom prst="rect">
              <a:avLst/>
            </a:prstGeom>
            <a:solidFill>
              <a:srgbClr val="C0C0C0"/>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24" name="Line 39"/>
            <p:cNvSpPr>
              <a:spLocks noChangeShapeType="1"/>
            </p:cNvSpPr>
            <p:nvPr/>
          </p:nvSpPr>
          <p:spPr bwMode="auto">
            <a:xfrm flipV="1">
              <a:off x="2701927" y="1870076"/>
              <a:ext cx="3175" cy="3987800"/>
            </a:xfrm>
            <a:prstGeom prst="line">
              <a:avLst/>
            </a:prstGeom>
            <a:noFill/>
            <a:ln w="254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5" name="Line 40"/>
            <p:cNvSpPr>
              <a:spLocks noChangeShapeType="1"/>
            </p:cNvSpPr>
            <p:nvPr/>
          </p:nvSpPr>
          <p:spPr bwMode="auto">
            <a:xfrm flipV="1">
              <a:off x="2701925" y="2327276"/>
              <a:ext cx="1739900" cy="1552576"/>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6" name="Line 41"/>
            <p:cNvSpPr>
              <a:spLocks noChangeShapeType="1"/>
            </p:cNvSpPr>
            <p:nvPr/>
          </p:nvSpPr>
          <p:spPr bwMode="auto">
            <a:xfrm flipV="1">
              <a:off x="2689225" y="3876676"/>
              <a:ext cx="1752600" cy="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7" name="Line 42"/>
            <p:cNvSpPr>
              <a:spLocks noChangeShapeType="1"/>
            </p:cNvSpPr>
            <p:nvPr/>
          </p:nvSpPr>
          <p:spPr bwMode="auto">
            <a:xfrm>
              <a:off x="2701925" y="3876676"/>
              <a:ext cx="1739900" cy="157480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8" name="Line 45"/>
            <p:cNvSpPr>
              <a:spLocks noChangeShapeType="1"/>
            </p:cNvSpPr>
            <p:nvPr/>
          </p:nvSpPr>
          <p:spPr bwMode="auto">
            <a:xfrm flipV="1">
              <a:off x="3162302" y="5984875"/>
              <a:ext cx="1336675" cy="3175"/>
            </a:xfrm>
            <a:prstGeom prst="line">
              <a:avLst/>
            </a:prstGeom>
            <a:noFill/>
            <a:ln w="9525">
              <a:solidFill>
                <a:srgbClr val="000000"/>
              </a:solidFill>
              <a:round/>
              <a:headEnd type="triangle" w="sm" len="sm"/>
              <a:tailEnd type="triangle" w="sm" len="sm"/>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29" name="Text Box 46"/>
            <p:cNvSpPr txBox="1">
              <a:spLocks noChangeArrowheads="1"/>
            </p:cNvSpPr>
            <p:nvPr/>
          </p:nvSpPr>
          <p:spPr bwMode="auto">
            <a:xfrm>
              <a:off x="3451227" y="5984876"/>
              <a:ext cx="1344613" cy="371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a:solidFill>
                    <a:srgbClr val="000000"/>
                  </a:solidFill>
                  <a:ea typeface="ＭＳ Ｐゴシック"/>
                </a:rPr>
                <a:t>550 km</a:t>
              </a:r>
            </a:p>
          </p:txBody>
        </p:sp>
        <p:sp>
          <p:nvSpPr>
            <p:cNvPr id="30" name="Arc 52"/>
            <p:cNvSpPr>
              <a:spLocks/>
            </p:cNvSpPr>
            <p:nvPr/>
          </p:nvSpPr>
          <p:spPr bwMode="auto">
            <a:xfrm>
              <a:off x="2701925" y="3013076"/>
              <a:ext cx="696913" cy="915988"/>
            </a:xfrm>
            <a:custGeom>
              <a:avLst/>
              <a:gdLst>
                <a:gd name="T0" fmla="*/ 0 w 15827"/>
                <a:gd name="T1" fmla="*/ 0 h 21600"/>
                <a:gd name="T2" fmla="*/ 2147483647 w 15827"/>
                <a:gd name="T3" fmla="*/ 2147483647 h 21600"/>
                <a:gd name="T4" fmla="*/ 0 w 15827"/>
                <a:gd name="T5" fmla="*/ 2147483647 h 21600"/>
                <a:gd name="T6" fmla="*/ 0 60000 65536"/>
                <a:gd name="T7" fmla="*/ 0 60000 65536"/>
                <a:gd name="T8" fmla="*/ 0 60000 65536"/>
                <a:gd name="T9" fmla="*/ 0 w 15827"/>
                <a:gd name="T10" fmla="*/ 0 h 21600"/>
                <a:gd name="T11" fmla="*/ 15827 w 15827"/>
                <a:gd name="T12" fmla="*/ 21600 h 21600"/>
              </a:gdLst>
              <a:ahLst/>
              <a:cxnLst>
                <a:cxn ang="T6">
                  <a:pos x="T0" y="T1"/>
                </a:cxn>
                <a:cxn ang="T7">
                  <a:pos x="T2" y="T3"/>
                </a:cxn>
                <a:cxn ang="T8">
                  <a:pos x="T4" y="T5"/>
                </a:cxn>
              </a:cxnLst>
              <a:rect l="T9" t="T10" r="T11" b="T12"/>
              <a:pathLst>
                <a:path w="15827" h="21600" fill="none" extrusionOk="0">
                  <a:moveTo>
                    <a:pt x="-1" y="0"/>
                  </a:moveTo>
                  <a:cubicBezTo>
                    <a:pt x="6005" y="0"/>
                    <a:pt x="11740" y="2500"/>
                    <a:pt x="15827" y="6900"/>
                  </a:cubicBezTo>
                </a:path>
                <a:path w="15827" h="21600" stroke="0" extrusionOk="0">
                  <a:moveTo>
                    <a:pt x="-1" y="0"/>
                  </a:moveTo>
                  <a:cubicBezTo>
                    <a:pt x="6005" y="0"/>
                    <a:pt x="11740" y="2500"/>
                    <a:pt x="15827" y="6900"/>
                  </a:cubicBezTo>
                  <a:lnTo>
                    <a:pt x="0" y="21600"/>
                  </a:lnTo>
                  <a:close/>
                </a:path>
              </a:pathLst>
            </a:custGeom>
            <a:noFill/>
            <a:ln w="9525">
              <a:solidFill>
                <a:srgbClr val="FF33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nl-NL">
                <a:solidFill>
                  <a:srgbClr val="000000"/>
                </a:solidFill>
                <a:latin typeface="Arial"/>
                <a:ea typeface="ＭＳ Ｐゴシック"/>
              </a:endParaRPr>
            </a:p>
          </p:txBody>
        </p:sp>
        <p:sp>
          <p:nvSpPr>
            <p:cNvPr id="31" name="Arc 53"/>
            <p:cNvSpPr>
              <a:spLocks/>
            </p:cNvSpPr>
            <p:nvPr/>
          </p:nvSpPr>
          <p:spPr bwMode="auto">
            <a:xfrm>
              <a:off x="2698750" y="3165475"/>
              <a:ext cx="768350" cy="730250"/>
            </a:xfrm>
            <a:custGeom>
              <a:avLst/>
              <a:gdLst>
                <a:gd name="T0" fmla="*/ 0 w 21583"/>
                <a:gd name="T1" fmla="*/ 0 h 21600"/>
                <a:gd name="T2" fmla="*/ 2147483647 w 21583"/>
                <a:gd name="T3" fmla="*/ 2147483647 h 21600"/>
                <a:gd name="T4" fmla="*/ 0 w 21583"/>
                <a:gd name="T5" fmla="*/ 2147483647 h 21600"/>
                <a:gd name="T6" fmla="*/ 0 60000 65536"/>
                <a:gd name="T7" fmla="*/ 0 60000 65536"/>
                <a:gd name="T8" fmla="*/ 0 60000 65536"/>
                <a:gd name="T9" fmla="*/ 0 w 21583"/>
                <a:gd name="T10" fmla="*/ 0 h 21600"/>
                <a:gd name="T11" fmla="*/ 21583 w 21583"/>
                <a:gd name="T12" fmla="*/ 21600 h 21600"/>
              </a:gdLst>
              <a:ahLst/>
              <a:cxnLst>
                <a:cxn ang="T6">
                  <a:pos x="T0" y="T1"/>
                </a:cxn>
                <a:cxn ang="T7">
                  <a:pos x="T2" y="T3"/>
                </a:cxn>
                <a:cxn ang="T8">
                  <a:pos x="T4" y="T5"/>
                </a:cxn>
              </a:cxnLst>
              <a:rect l="T9" t="T10" r="T11" b="T12"/>
              <a:pathLst>
                <a:path w="21583" h="21600" fill="none" extrusionOk="0">
                  <a:moveTo>
                    <a:pt x="-1" y="0"/>
                  </a:moveTo>
                  <a:cubicBezTo>
                    <a:pt x="11592" y="0"/>
                    <a:pt x="21117" y="9150"/>
                    <a:pt x="21582" y="20733"/>
                  </a:cubicBezTo>
                </a:path>
                <a:path w="21583" h="21600" stroke="0" extrusionOk="0">
                  <a:moveTo>
                    <a:pt x="-1" y="0"/>
                  </a:moveTo>
                  <a:cubicBezTo>
                    <a:pt x="11592" y="0"/>
                    <a:pt x="21117" y="9150"/>
                    <a:pt x="21582" y="20733"/>
                  </a:cubicBezTo>
                  <a:lnTo>
                    <a:pt x="0" y="21600"/>
                  </a:lnTo>
                  <a:close/>
                </a:path>
              </a:pathLst>
            </a:custGeom>
            <a:noFill/>
            <a:ln w="9525">
              <a:solidFill>
                <a:srgbClr val="FF33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nl-NL">
                <a:solidFill>
                  <a:srgbClr val="000000"/>
                </a:solidFill>
                <a:latin typeface="Arial"/>
                <a:ea typeface="ＭＳ Ｐゴシック"/>
              </a:endParaRPr>
            </a:p>
          </p:txBody>
        </p:sp>
        <p:sp>
          <p:nvSpPr>
            <p:cNvPr id="32" name="Arc 54"/>
            <p:cNvSpPr>
              <a:spLocks/>
            </p:cNvSpPr>
            <p:nvPr/>
          </p:nvSpPr>
          <p:spPr bwMode="auto">
            <a:xfrm>
              <a:off x="2701925" y="3317876"/>
              <a:ext cx="571500" cy="890588"/>
            </a:xfrm>
            <a:custGeom>
              <a:avLst/>
              <a:gdLst>
                <a:gd name="T0" fmla="*/ 0 w 21600"/>
                <a:gd name="T1" fmla="*/ 0 h 37105"/>
                <a:gd name="T2" fmla="*/ 2147483647 w 21600"/>
                <a:gd name="T3" fmla="*/ 2147483647 h 37105"/>
                <a:gd name="T4" fmla="*/ 0 w 21600"/>
                <a:gd name="T5" fmla="*/ 2147483647 h 37105"/>
                <a:gd name="T6" fmla="*/ 0 60000 65536"/>
                <a:gd name="T7" fmla="*/ 0 60000 65536"/>
                <a:gd name="T8" fmla="*/ 0 60000 65536"/>
                <a:gd name="T9" fmla="*/ 0 w 21600"/>
                <a:gd name="T10" fmla="*/ 0 h 37105"/>
                <a:gd name="T11" fmla="*/ 21600 w 21600"/>
                <a:gd name="T12" fmla="*/ 37105 h 37105"/>
              </a:gdLst>
              <a:ahLst/>
              <a:cxnLst>
                <a:cxn ang="T6">
                  <a:pos x="T0" y="T1"/>
                </a:cxn>
                <a:cxn ang="T7">
                  <a:pos x="T2" y="T3"/>
                </a:cxn>
                <a:cxn ang="T8">
                  <a:pos x="T4" y="T5"/>
                </a:cxn>
              </a:cxnLst>
              <a:rect l="T9" t="T10" r="T11" b="T12"/>
              <a:pathLst>
                <a:path w="21600" h="37105" fill="none" extrusionOk="0">
                  <a:moveTo>
                    <a:pt x="-1" y="0"/>
                  </a:moveTo>
                  <a:cubicBezTo>
                    <a:pt x="11929" y="0"/>
                    <a:pt x="21600" y="9670"/>
                    <a:pt x="21600" y="21600"/>
                  </a:cubicBezTo>
                  <a:cubicBezTo>
                    <a:pt x="21600" y="27442"/>
                    <a:pt x="19232" y="33036"/>
                    <a:pt x="15038" y="37104"/>
                  </a:cubicBezTo>
                </a:path>
                <a:path w="21600" h="37105" stroke="0" extrusionOk="0">
                  <a:moveTo>
                    <a:pt x="-1" y="0"/>
                  </a:moveTo>
                  <a:cubicBezTo>
                    <a:pt x="11929" y="0"/>
                    <a:pt x="21600" y="9670"/>
                    <a:pt x="21600" y="21600"/>
                  </a:cubicBezTo>
                  <a:cubicBezTo>
                    <a:pt x="21600" y="27442"/>
                    <a:pt x="19232" y="33036"/>
                    <a:pt x="15038" y="37104"/>
                  </a:cubicBezTo>
                  <a:lnTo>
                    <a:pt x="0" y="21600"/>
                  </a:lnTo>
                  <a:close/>
                </a:path>
              </a:pathLst>
            </a:custGeom>
            <a:noFill/>
            <a:ln w="9525">
              <a:solidFill>
                <a:srgbClr val="FF3300"/>
              </a:solidFill>
              <a:round/>
              <a:headEnd/>
              <a:tailEnd type="triangle" w="med" len="med"/>
            </a:ln>
            <a:extLst>
              <a:ext uri="{909E8E84-426E-40dd-AFC4-6F175D3DCCD1}">
                <a14:hiddenFill xmlns:a14="http://schemas.microsoft.com/office/drawing/2010/main" xmlns="">
                  <a:solidFill>
                    <a:srgbClr val="FFFFFF"/>
                  </a:solidFill>
                </a14:hiddenFill>
              </a:ext>
            </a:extLst>
          </p:spPr>
          <p:txBody>
            <a:bodyPr/>
            <a:lstStyle/>
            <a:p>
              <a:endParaRPr lang="nl-NL">
                <a:solidFill>
                  <a:srgbClr val="000000"/>
                </a:solidFill>
                <a:latin typeface="Arial"/>
                <a:ea typeface="ＭＳ Ｐゴシック"/>
              </a:endParaRPr>
            </a:p>
          </p:txBody>
        </p:sp>
        <p:sp>
          <p:nvSpPr>
            <p:cNvPr id="33" name="Line 57"/>
            <p:cNvSpPr>
              <a:spLocks noChangeShapeType="1"/>
            </p:cNvSpPr>
            <p:nvPr/>
          </p:nvSpPr>
          <p:spPr bwMode="auto">
            <a:xfrm flipV="1">
              <a:off x="3905252" y="1893890"/>
              <a:ext cx="3175" cy="4016375"/>
            </a:xfrm>
            <a:prstGeom prst="line">
              <a:avLst/>
            </a:prstGeom>
            <a:noFill/>
            <a:ln w="9525">
              <a:solidFill>
                <a:srgbClr val="000000"/>
              </a:solidFill>
              <a:prstDash val="dash"/>
              <a:round/>
              <a:headEnd/>
              <a:tailEnd/>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4" name="Line 58"/>
            <p:cNvSpPr>
              <a:spLocks noChangeShapeType="1"/>
            </p:cNvSpPr>
            <p:nvPr/>
          </p:nvSpPr>
          <p:spPr bwMode="auto">
            <a:xfrm>
              <a:off x="3892551" y="2809876"/>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5" name="Line 59"/>
            <p:cNvSpPr>
              <a:spLocks noChangeShapeType="1"/>
            </p:cNvSpPr>
            <p:nvPr/>
          </p:nvSpPr>
          <p:spPr bwMode="auto">
            <a:xfrm>
              <a:off x="3905252" y="3876676"/>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6" name="Line 60"/>
            <p:cNvSpPr>
              <a:spLocks noChangeShapeType="1"/>
            </p:cNvSpPr>
            <p:nvPr/>
          </p:nvSpPr>
          <p:spPr bwMode="auto">
            <a:xfrm>
              <a:off x="3905252" y="4978401"/>
              <a:ext cx="3175" cy="3175"/>
            </a:xfrm>
            <a:prstGeom prst="line">
              <a:avLst/>
            </a:prstGeom>
            <a:noFill/>
            <a:ln w="9525">
              <a:solidFill>
                <a:srgbClr val="000000"/>
              </a:solidFill>
              <a:round/>
              <a:headEnd/>
              <a:tailEnd type="oval" w="lg" len="lg"/>
            </a:ln>
            <a:extLst>
              <a:ext uri="{909E8E84-426E-40dd-AFC4-6F175D3DCCD1}">
                <a14:hiddenFill xmlns:a14="http://schemas.microsoft.com/office/drawing/2010/main" xmlns="">
                  <a:noFill/>
                </a14:hiddenFill>
              </a:ext>
            </a:extLst>
          </p:spPr>
          <p:txBody>
            <a:bodyPr/>
            <a:lstStyle/>
            <a:p>
              <a:endParaRPr lang="nl-NL">
                <a:solidFill>
                  <a:srgbClr val="000000"/>
                </a:solidFill>
                <a:latin typeface="Arial"/>
                <a:ea typeface="ＭＳ Ｐゴシック"/>
              </a:endParaRPr>
            </a:p>
          </p:txBody>
        </p:sp>
        <p:sp>
          <p:nvSpPr>
            <p:cNvPr id="37" name="Rectangle 93"/>
            <p:cNvSpPr>
              <a:spLocks noChangeArrowheads="1"/>
            </p:cNvSpPr>
            <p:nvPr/>
          </p:nvSpPr>
          <p:spPr bwMode="auto">
            <a:xfrm>
              <a:off x="2916238" y="1412876"/>
              <a:ext cx="17926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a:solidFill>
                    <a:srgbClr val="000000"/>
                  </a:solidFill>
                  <a:latin typeface="Arial" pitchFamily="34" charset="0"/>
                  <a:ea typeface="ＭＳ Ｐゴシック"/>
                </a:rPr>
                <a:t>Right swath</a:t>
              </a:r>
            </a:p>
          </p:txBody>
        </p:sp>
        <p:sp>
          <p:nvSpPr>
            <p:cNvPr id="38" name="Oval 101"/>
            <p:cNvSpPr>
              <a:spLocks noChangeArrowheads="1"/>
            </p:cNvSpPr>
            <p:nvPr/>
          </p:nvSpPr>
          <p:spPr bwMode="auto">
            <a:xfrm>
              <a:off x="3081338" y="3775075"/>
              <a:ext cx="14986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39" name="Oval 103"/>
            <p:cNvSpPr>
              <a:spLocks noChangeArrowheads="1"/>
            </p:cNvSpPr>
            <p:nvPr/>
          </p:nvSpPr>
          <p:spPr bwMode="auto">
            <a:xfrm rot="19133275">
              <a:off x="2871788" y="2733676"/>
              <a:ext cx="19812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40" name="Oval 104"/>
            <p:cNvSpPr>
              <a:spLocks noChangeArrowheads="1"/>
            </p:cNvSpPr>
            <p:nvPr/>
          </p:nvSpPr>
          <p:spPr bwMode="auto">
            <a:xfrm rot="2515141" flipV="1">
              <a:off x="2890838" y="4841875"/>
              <a:ext cx="1981200" cy="228600"/>
            </a:xfrm>
            <a:prstGeom prst="ellipse">
              <a:avLst/>
            </a:prstGeom>
            <a:noFill/>
            <a:ln w="12700">
              <a:solidFill>
                <a:schemeClr val="bg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rot="10800000"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GB" altLang="nl-NL">
                <a:solidFill>
                  <a:srgbClr val="000000"/>
                </a:solidFill>
                <a:ea typeface="ＭＳ Ｐゴシック"/>
              </a:endParaRPr>
            </a:p>
          </p:txBody>
        </p:sp>
        <p:sp>
          <p:nvSpPr>
            <p:cNvPr id="41" name="Text Box 50"/>
            <p:cNvSpPr txBox="1">
              <a:spLocks noChangeArrowheads="1"/>
            </p:cNvSpPr>
            <p:nvPr/>
          </p:nvSpPr>
          <p:spPr bwMode="auto">
            <a:xfrm flipH="1">
              <a:off x="3376615" y="3357563"/>
              <a:ext cx="763587" cy="43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a:solidFill>
                    <a:srgbClr val="FF3300"/>
                  </a:solidFill>
                  <a:ea typeface="ＭＳ Ｐゴシック"/>
                </a:rPr>
                <a:t>90</a:t>
              </a:r>
              <a:r>
                <a:rPr lang="en-US" altLang="nl-NL" sz="1600">
                  <a:solidFill>
                    <a:srgbClr val="FF3300"/>
                  </a:solidFill>
                  <a:ea typeface="ＭＳ Ｐゴシック"/>
                  <a:sym typeface="Symbol" pitchFamily="18" charset="2"/>
                </a:rPr>
                <a:t></a:t>
              </a:r>
              <a:endParaRPr lang="en-US" altLang="nl-NL" sz="1600">
                <a:solidFill>
                  <a:srgbClr val="FF3300"/>
                </a:solidFill>
                <a:ea typeface="ＭＳ Ｐゴシック"/>
              </a:endParaRPr>
            </a:p>
          </p:txBody>
        </p:sp>
        <p:sp>
          <p:nvSpPr>
            <p:cNvPr id="42" name="Text Box 51"/>
            <p:cNvSpPr txBox="1">
              <a:spLocks noChangeArrowheads="1"/>
            </p:cNvSpPr>
            <p:nvPr/>
          </p:nvSpPr>
          <p:spPr bwMode="auto">
            <a:xfrm flipH="1">
              <a:off x="3132138" y="3962400"/>
              <a:ext cx="1236662" cy="474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nl-NL" sz="1600">
                  <a:solidFill>
                    <a:srgbClr val="FF3300"/>
                  </a:solidFill>
                  <a:ea typeface="ＭＳ Ｐゴシック"/>
                </a:rPr>
                <a:t>135</a:t>
              </a:r>
              <a:r>
                <a:rPr lang="en-US" altLang="nl-NL" sz="1600">
                  <a:solidFill>
                    <a:srgbClr val="FF3300"/>
                  </a:solidFill>
                  <a:ea typeface="ＭＳ Ｐゴシック"/>
                  <a:sym typeface="Symbol" pitchFamily="18" charset="2"/>
                </a:rPr>
                <a:t></a:t>
              </a:r>
              <a:endParaRPr lang="en-US" altLang="nl-NL" sz="1600">
                <a:solidFill>
                  <a:srgbClr val="FF3300"/>
                </a:solidFill>
                <a:ea typeface="ＭＳ Ｐゴシック"/>
              </a:endParaRPr>
            </a:p>
          </p:txBody>
        </p:sp>
      </p:grpSp>
      <p:sp>
        <p:nvSpPr>
          <p:cNvPr id="43" name="Rectangle 42"/>
          <p:cNvSpPr/>
          <p:nvPr/>
        </p:nvSpPr>
        <p:spPr>
          <a:xfrm>
            <a:off x="8551334" y="1778000"/>
            <a:ext cx="155222" cy="403577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9465734" y="1789288"/>
            <a:ext cx="155222" cy="4035778"/>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168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7815"/>
            <a:ext cx="10515600" cy="1325563"/>
          </a:xfrm>
        </p:spPr>
        <p:txBody>
          <a:bodyPr/>
          <a:lstStyle/>
          <a:p>
            <a:r>
              <a:rPr lang="en-US" dirty="0"/>
              <a:t>Wind Radii Determination</a:t>
            </a:r>
          </a:p>
        </p:txBody>
      </p:sp>
    </p:spTree>
    <p:extLst>
      <p:ext uri="{BB962C8B-B14F-4D97-AF65-F5344CB8AC3E}">
        <p14:creationId xmlns:p14="http://schemas.microsoft.com/office/powerpoint/2010/main" val="1389241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Q1_Radii_HILARY_20230818_56635_B_A-cmod5h-scaled_v2.nc.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2378"/>
            <a:ext cx="5131448" cy="3078869"/>
          </a:xfrm>
          <a:prstGeom prst="rect">
            <a:avLst/>
          </a:prstGeom>
        </p:spPr>
      </p:pic>
      <p:pic>
        <p:nvPicPr>
          <p:cNvPr id="4" name="Picture 3" descr="Q2_Radii_HILARY_20230818_56635_B_A-cmod5h-scaled_v2.n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6587" y="295378"/>
            <a:ext cx="5143115" cy="3085869"/>
          </a:xfrm>
          <a:prstGeom prst="rect">
            <a:avLst/>
          </a:prstGeom>
        </p:spPr>
      </p:pic>
      <p:pic>
        <p:nvPicPr>
          <p:cNvPr id="5" name="Picture 4" descr="Q3_Radii_HILARY_20230818_56635_B_A-cmod5h-scaled_v2.n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79068"/>
            <a:ext cx="5298220" cy="3178932"/>
          </a:xfrm>
          <a:prstGeom prst="rect">
            <a:avLst/>
          </a:prstGeom>
        </p:spPr>
      </p:pic>
      <p:pic>
        <p:nvPicPr>
          <p:cNvPr id="6" name="Picture 5" descr="Q4_Radii_HILARY_20230818_56635_B_A-cmod5h-scaled_v2.n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6588" y="3710552"/>
            <a:ext cx="5245744" cy="3147447"/>
          </a:xfrm>
          <a:prstGeom prst="rect">
            <a:avLst/>
          </a:prstGeom>
        </p:spPr>
      </p:pic>
      <p:sp>
        <p:nvSpPr>
          <p:cNvPr id="7" name="Title 6"/>
          <p:cNvSpPr>
            <a:spLocks noGrp="1"/>
          </p:cNvSpPr>
          <p:nvPr>
            <p:ph type="title"/>
          </p:nvPr>
        </p:nvSpPr>
        <p:spPr>
          <a:xfrm>
            <a:off x="1171744" y="2815213"/>
            <a:ext cx="10515600" cy="1325563"/>
          </a:xfrm>
        </p:spPr>
        <p:txBody>
          <a:bodyPr>
            <a:normAutofit/>
          </a:bodyPr>
          <a:lstStyle/>
          <a:p>
            <a:r>
              <a:rPr lang="en-US" sz="2400" dirty="0"/>
              <a:t>Analyzed Wind Radii @4:05z 08/18/2023</a:t>
            </a:r>
          </a:p>
        </p:txBody>
      </p:sp>
      <p:sp>
        <p:nvSpPr>
          <p:cNvPr id="8" name="Title 1"/>
          <p:cNvSpPr txBox="1">
            <a:spLocks/>
          </p:cNvSpPr>
          <p:nvPr/>
        </p:nvSpPr>
        <p:spPr>
          <a:xfrm>
            <a:off x="0" y="-509766"/>
            <a:ext cx="10515600" cy="1325563"/>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1800"/>
              <a:buFont typeface="Calibri"/>
              <a:buNone/>
              <a:defRPr sz="4400" b="0" i="0" u="none" strike="noStrike" cap="none">
                <a:solidFill>
                  <a:srgbClr val="12416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r>
              <a:rPr lang="en-US" sz="3200" b="1" dirty="0">
                <a:solidFill>
                  <a:schemeClr val="bg1"/>
                </a:solidFill>
              </a:rPr>
              <a:t>New UHR Products </a:t>
            </a:r>
            <a:r>
              <a:rPr lang="mr-IN" sz="3200" b="1" dirty="0">
                <a:solidFill>
                  <a:schemeClr val="bg1"/>
                </a:solidFill>
              </a:rPr>
              <a:t>–</a:t>
            </a:r>
            <a:r>
              <a:rPr lang="en-US" sz="3200" b="1" dirty="0">
                <a:solidFill>
                  <a:schemeClr val="bg1"/>
                </a:solidFill>
              </a:rPr>
              <a:t> </a:t>
            </a:r>
            <a:r>
              <a:rPr lang="en-US" sz="3200" b="1" dirty="0">
                <a:solidFill>
                  <a:srgbClr val="FF0000"/>
                </a:solidFill>
              </a:rPr>
              <a:t>In Testing/Validation Phase</a:t>
            </a:r>
          </a:p>
        </p:txBody>
      </p:sp>
    </p:spTree>
    <p:extLst>
      <p:ext uri="{BB962C8B-B14F-4D97-AF65-F5344CB8AC3E}">
        <p14:creationId xmlns:p14="http://schemas.microsoft.com/office/powerpoint/2010/main" val="3551491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2419B2-0FD3-4FCA-981C-1B0F2E301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863600"/>
            <a:ext cx="6096000" cy="5994400"/>
          </a:xfrm>
          <a:prstGeom prst="rect">
            <a:avLst/>
          </a:prstGeom>
        </p:spPr>
      </p:pic>
      <p:pic>
        <p:nvPicPr>
          <p:cNvPr id="7" name="Picture 6">
            <a:extLst>
              <a:ext uri="{FF2B5EF4-FFF2-40B4-BE49-F238E27FC236}">
                <a16:creationId xmlns:a16="http://schemas.microsoft.com/office/drawing/2014/main" id="{F41C6EDF-8992-4446-9164-7F8B4FE2A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63600"/>
            <a:ext cx="6096000" cy="5994400"/>
          </a:xfrm>
          <a:prstGeom prst="rect">
            <a:avLst/>
          </a:prstGeom>
        </p:spPr>
      </p:pic>
      <p:sp>
        <p:nvSpPr>
          <p:cNvPr id="8" name="Title 7">
            <a:extLst>
              <a:ext uri="{FF2B5EF4-FFF2-40B4-BE49-F238E27FC236}">
                <a16:creationId xmlns:a16="http://schemas.microsoft.com/office/drawing/2014/main" id="{19B256B1-D36E-4C0A-AAD7-3DC69BE8B2FD}"/>
              </a:ext>
            </a:extLst>
          </p:cNvPr>
          <p:cNvSpPr>
            <a:spLocks noGrp="1"/>
          </p:cNvSpPr>
          <p:nvPr>
            <p:ph type="title"/>
          </p:nvPr>
        </p:nvSpPr>
        <p:spPr>
          <a:xfrm>
            <a:off x="684257" y="-496018"/>
            <a:ext cx="10515600" cy="1325563"/>
          </a:xfrm>
        </p:spPr>
        <p:txBody>
          <a:bodyPr/>
          <a:lstStyle/>
          <a:p>
            <a:pPr algn="l"/>
            <a:r>
              <a:rPr lang="en-US" sz="3200" b="1" dirty="0">
                <a:solidFill>
                  <a:srgbClr val="FFFFFF"/>
                </a:solidFill>
              </a:rPr>
              <a:t>Motivation </a:t>
            </a:r>
            <a:r>
              <a:rPr lang="mr-IN" sz="3200" b="1" dirty="0">
                <a:solidFill>
                  <a:srgbClr val="FFFFFF"/>
                </a:solidFill>
              </a:rPr>
              <a:t>–</a:t>
            </a:r>
            <a:r>
              <a:rPr lang="en-US" sz="3200" b="1" dirty="0">
                <a:solidFill>
                  <a:srgbClr val="FFFFFF"/>
                </a:solidFill>
              </a:rPr>
              <a:t> </a:t>
            </a:r>
            <a:r>
              <a:rPr lang="en-US" sz="3200" b="1" dirty="0" err="1">
                <a:solidFill>
                  <a:srgbClr val="FFFFFF"/>
                </a:solidFill>
              </a:rPr>
              <a:t>Scandies</a:t>
            </a:r>
            <a:r>
              <a:rPr lang="en-US" sz="3200" b="1" dirty="0">
                <a:solidFill>
                  <a:srgbClr val="FFFFFF"/>
                </a:solidFill>
              </a:rPr>
              <a:t> Rose sinking 2019</a:t>
            </a:r>
          </a:p>
        </p:txBody>
      </p:sp>
      <p:sp>
        <p:nvSpPr>
          <p:cNvPr id="2" name="TextBox 1"/>
          <p:cNvSpPr txBox="1"/>
          <p:nvPr/>
        </p:nvSpPr>
        <p:spPr>
          <a:xfrm>
            <a:off x="4701560" y="2600942"/>
            <a:ext cx="305296" cy="369332"/>
          </a:xfrm>
          <a:prstGeom prst="rect">
            <a:avLst/>
          </a:prstGeom>
          <a:noFill/>
        </p:spPr>
        <p:txBody>
          <a:bodyPr wrap="square" rtlCol="0">
            <a:spAutoFit/>
          </a:bodyPr>
          <a:lstStyle/>
          <a:p>
            <a:r>
              <a:rPr lang="en-US" dirty="0"/>
              <a:t>X</a:t>
            </a:r>
          </a:p>
        </p:txBody>
      </p:sp>
      <p:sp>
        <p:nvSpPr>
          <p:cNvPr id="6" name="TextBox 5"/>
          <p:cNvSpPr txBox="1"/>
          <p:nvPr/>
        </p:nvSpPr>
        <p:spPr>
          <a:xfrm>
            <a:off x="8967572" y="2914097"/>
            <a:ext cx="3016325" cy="307777"/>
          </a:xfrm>
          <a:prstGeom prst="rect">
            <a:avLst/>
          </a:prstGeom>
          <a:noFill/>
        </p:spPr>
        <p:txBody>
          <a:bodyPr wrap="square" rtlCol="0">
            <a:spAutoFit/>
          </a:bodyPr>
          <a:lstStyle/>
          <a:p>
            <a:r>
              <a:rPr lang="en-US" dirty="0" err="1"/>
              <a:t>Scandies</a:t>
            </a:r>
            <a:r>
              <a:rPr lang="en-US" dirty="0"/>
              <a:t> Rose sinking </a:t>
            </a:r>
          </a:p>
        </p:txBody>
      </p:sp>
      <p:sp>
        <p:nvSpPr>
          <p:cNvPr id="10" name="Rectangle 9"/>
          <p:cNvSpPr/>
          <p:nvPr/>
        </p:nvSpPr>
        <p:spPr>
          <a:xfrm>
            <a:off x="109919" y="5380679"/>
            <a:ext cx="11967607" cy="923330"/>
          </a:xfrm>
          <a:prstGeom prst="rect">
            <a:avLst/>
          </a:prstGeom>
          <a:solidFill>
            <a:schemeClr val="bg1"/>
          </a:solidFill>
        </p:spPr>
        <p:txBody>
          <a:bodyPr wrap="square">
            <a:spAutoFit/>
          </a:bodyPr>
          <a:lstStyle/>
          <a:p>
            <a:r>
              <a:rPr lang="en-US" dirty="0"/>
              <a:t>The National Transportation Safety Board said the vessel’s inaccurate stability instructions combined with heavy lopsided ice accumulation due to wind and sea conditions, which were more extreme than forecasted during the voyage, caused the vessel to sink near </a:t>
            </a:r>
            <a:r>
              <a:rPr lang="en-US" dirty="0" err="1"/>
              <a:t>Sutwik</a:t>
            </a:r>
            <a:r>
              <a:rPr lang="en-US" dirty="0"/>
              <a:t> Island.</a:t>
            </a:r>
          </a:p>
        </p:txBody>
      </p:sp>
      <p:sp>
        <p:nvSpPr>
          <p:cNvPr id="9" name="TextBox 8"/>
          <p:cNvSpPr txBox="1"/>
          <p:nvPr/>
        </p:nvSpPr>
        <p:spPr>
          <a:xfrm>
            <a:off x="10727855" y="2606810"/>
            <a:ext cx="305296" cy="369332"/>
          </a:xfrm>
          <a:prstGeom prst="rect">
            <a:avLst/>
          </a:prstGeom>
          <a:noFill/>
        </p:spPr>
        <p:txBody>
          <a:bodyPr wrap="square" rtlCol="0">
            <a:spAutoFit/>
          </a:bodyPr>
          <a:lstStyle/>
          <a:p>
            <a:r>
              <a:rPr lang="en-US" dirty="0"/>
              <a:t>X</a:t>
            </a:r>
          </a:p>
        </p:txBody>
      </p:sp>
    </p:spTree>
    <p:extLst>
      <p:ext uri="{BB962C8B-B14F-4D97-AF65-F5344CB8AC3E}">
        <p14:creationId xmlns:p14="http://schemas.microsoft.com/office/powerpoint/2010/main" val="245844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AAEB2A-CD6B-4FA3-8874-5A704686DB34}"/>
              </a:ext>
            </a:extLst>
          </p:cNvPr>
          <p:cNvPicPr>
            <a:picLocks noChangeAspect="1"/>
          </p:cNvPicPr>
          <p:nvPr/>
        </p:nvPicPr>
        <p:blipFill>
          <a:blip r:embed="rId2"/>
          <a:srcRect/>
          <a:stretch>
            <a:fillRect/>
          </a:stretch>
        </p:blipFill>
        <p:spPr>
          <a:xfrm>
            <a:off x="0" y="1016000"/>
            <a:ext cx="3374136" cy="2697480"/>
          </a:xfrm>
          <a:prstGeom prst="rect">
            <a:avLst/>
          </a:prstGeom>
        </p:spPr>
      </p:pic>
      <p:pic>
        <p:nvPicPr>
          <p:cNvPr id="6" name="Picture 5">
            <a:extLst>
              <a:ext uri="{FF2B5EF4-FFF2-40B4-BE49-F238E27FC236}">
                <a16:creationId xmlns:a16="http://schemas.microsoft.com/office/drawing/2014/main" id="{9C373DF6-A0C9-4A77-8683-D08888887747}"/>
              </a:ext>
            </a:extLst>
          </p:cNvPr>
          <p:cNvPicPr>
            <a:picLocks noChangeAspect="1"/>
          </p:cNvPicPr>
          <p:nvPr/>
        </p:nvPicPr>
        <p:blipFill>
          <a:blip r:embed="rId3"/>
          <a:srcRect/>
          <a:stretch>
            <a:fillRect/>
          </a:stretch>
        </p:blipFill>
        <p:spPr>
          <a:xfrm>
            <a:off x="3810000" y="1016000"/>
            <a:ext cx="3374136" cy="2697480"/>
          </a:xfrm>
          <a:prstGeom prst="rect">
            <a:avLst/>
          </a:prstGeom>
        </p:spPr>
      </p:pic>
      <p:pic>
        <p:nvPicPr>
          <p:cNvPr id="8" name="Picture 7">
            <a:extLst>
              <a:ext uri="{FF2B5EF4-FFF2-40B4-BE49-F238E27FC236}">
                <a16:creationId xmlns:a16="http://schemas.microsoft.com/office/drawing/2014/main" id="{F3F66457-0F54-4FB5-BF5E-9EEE7943919F}"/>
              </a:ext>
            </a:extLst>
          </p:cNvPr>
          <p:cNvPicPr>
            <a:picLocks noChangeAspect="1"/>
          </p:cNvPicPr>
          <p:nvPr/>
        </p:nvPicPr>
        <p:blipFill>
          <a:blip r:embed="rId4"/>
          <a:srcRect/>
          <a:stretch>
            <a:fillRect/>
          </a:stretch>
        </p:blipFill>
        <p:spPr>
          <a:xfrm>
            <a:off x="0" y="3708400"/>
            <a:ext cx="3374136" cy="2697480"/>
          </a:xfrm>
          <a:prstGeom prst="rect">
            <a:avLst/>
          </a:prstGeom>
        </p:spPr>
      </p:pic>
      <p:pic>
        <p:nvPicPr>
          <p:cNvPr id="10" name="Picture 9">
            <a:extLst>
              <a:ext uri="{FF2B5EF4-FFF2-40B4-BE49-F238E27FC236}">
                <a16:creationId xmlns:a16="http://schemas.microsoft.com/office/drawing/2014/main" id="{F46F5BB0-BEF9-4876-B1C3-043736FEC5C6}"/>
              </a:ext>
            </a:extLst>
          </p:cNvPr>
          <p:cNvPicPr>
            <a:picLocks noChangeAspect="1"/>
          </p:cNvPicPr>
          <p:nvPr/>
        </p:nvPicPr>
        <p:blipFill>
          <a:blip r:embed="rId5"/>
          <a:srcRect/>
          <a:stretch>
            <a:fillRect/>
          </a:stretch>
        </p:blipFill>
        <p:spPr>
          <a:xfrm>
            <a:off x="3810000" y="3708400"/>
            <a:ext cx="3374136" cy="2697480"/>
          </a:xfrm>
          <a:prstGeom prst="rect">
            <a:avLst/>
          </a:prstGeom>
        </p:spPr>
      </p:pic>
      <p:pic>
        <p:nvPicPr>
          <p:cNvPr id="12" name="Picture 11">
            <a:extLst>
              <a:ext uri="{FF2B5EF4-FFF2-40B4-BE49-F238E27FC236}">
                <a16:creationId xmlns:a16="http://schemas.microsoft.com/office/drawing/2014/main" id="{7DBD7C87-FF8F-4B8C-AE4C-331D9A8D37FE}"/>
              </a:ext>
            </a:extLst>
          </p:cNvPr>
          <p:cNvPicPr>
            <a:picLocks noChangeAspect="1"/>
          </p:cNvPicPr>
          <p:nvPr/>
        </p:nvPicPr>
        <p:blipFill>
          <a:blip r:embed="rId6"/>
          <a:stretch>
            <a:fillRect/>
          </a:stretch>
        </p:blipFill>
        <p:spPr>
          <a:xfrm>
            <a:off x="7112000" y="1270001"/>
            <a:ext cx="4754880" cy="4611243"/>
          </a:xfrm>
          <a:prstGeom prst="rect">
            <a:avLst/>
          </a:prstGeom>
        </p:spPr>
      </p:pic>
      <p:sp>
        <p:nvSpPr>
          <p:cNvPr id="13" name="TextBox 12">
            <a:extLst>
              <a:ext uri="{FF2B5EF4-FFF2-40B4-BE49-F238E27FC236}">
                <a16:creationId xmlns:a16="http://schemas.microsoft.com/office/drawing/2014/main" id="{E1E312AA-F79C-42F2-9F46-6058560B4BCB}"/>
              </a:ext>
            </a:extLst>
          </p:cNvPr>
          <p:cNvSpPr txBox="1"/>
          <p:nvPr/>
        </p:nvSpPr>
        <p:spPr>
          <a:xfrm>
            <a:off x="0" y="127000"/>
            <a:ext cx="12192000" cy="984885"/>
          </a:xfrm>
          <a:prstGeom prst="rect">
            <a:avLst/>
          </a:prstGeom>
          <a:noFill/>
        </p:spPr>
        <p:txBody>
          <a:bodyPr vert="horz" rtlCol="0">
            <a:spAutoFit/>
          </a:bodyPr>
          <a:lstStyle/>
          <a:p>
            <a:pPr algn="ctr"/>
            <a:r>
              <a:rPr lang="en-US" sz="3800" dirty="0">
                <a:solidFill>
                  <a:srgbClr val="124163"/>
                </a:solidFill>
                <a:latin typeface="Calibri" panose="020F0502020204030204" pitchFamily="34" charset="0"/>
              </a:rPr>
              <a:t>LEE case study </a:t>
            </a:r>
          </a:p>
          <a:p>
            <a:pPr algn="ctr"/>
            <a:r>
              <a:rPr lang="en-US" sz="2000" dirty="0">
                <a:solidFill>
                  <a:srgbClr val="FF0000"/>
                </a:solidFill>
                <a:latin typeface="Calibri" panose="020F0502020204030204" pitchFamily="34" charset="0"/>
              </a:rPr>
              <a:t> SAR time:2023/09/12-10:13 | ASCAT time:2023/09/12-14:34 (4hr+ time diff.)</a:t>
            </a:r>
          </a:p>
        </p:txBody>
      </p:sp>
    </p:spTree>
    <p:extLst>
      <p:ext uri="{BB962C8B-B14F-4D97-AF65-F5344CB8AC3E}">
        <p14:creationId xmlns:p14="http://schemas.microsoft.com/office/powerpoint/2010/main" val="1758438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30900-F6FC-44DA-8C38-24EB09F8A88D}"/>
              </a:ext>
            </a:extLst>
          </p:cNvPr>
          <p:cNvPicPr>
            <a:picLocks noChangeAspect="1"/>
          </p:cNvPicPr>
          <p:nvPr/>
        </p:nvPicPr>
        <p:blipFill>
          <a:blip r:embed="rId2"/>
          <a:srcRect t="8136"/>
          <a:stretch>
            <a:fillRect/>
          </a:stretch>
        </p:blipFill>
        <p:spPr>
          <a:xfrm>
            <a:off x="84776" y="1680426"/>
            <a:ext cx="4172073" cy="3335197"/>
          </a:xfrm>
          <a:prstGeom prst="rect">
            <a:avLst/>
          </a:prstGeom>
        </p:spPr>
      </p:pic>
      <p:pic>
        <p:nvPicPr>
          <p:cNvPr id="4" name="Picture 3">
            <a:extLst>
              <a:ext uri="{FF2B5EF4-FFF2-40B4-BE49-F238E27FC236}">
                <a16:creationId xmlns:a16="http://schemas.microsoft.com/office/drawing/2014/main" id="{4B8DC349-15C1-4DC8-B7FE-7900F6C4B13C}"/>
              </a:ext>
            </a:extLst>
          </p:cNvPr>
          <p:cNvPicPr>
            <a:picLocks noChangeAspect="1"/>
          </p:cNvPicPr>
          <p:nvPr/>
        </p:nvPicPr>
        <p:blipFill>
          <a:blip r:embed="rId3"/>
          <a:srcRect t="8136"/>
          <a:stretch>
            <a:fillRect/>
          </a:stretch>
        </p:blipFill>
        <p:spPr>
          <a:xfrm>
            <a:off x="4186490" y="1731738"/>
            <a:ext cx="4019463" cy="3213199"/>
          </a:xfrm>
          <a:prstGeom prst="rect">
            <a:avLst/>
          </a:prstGeom>
        </p:spPr>
      </p:pic>
      <p:pic>
        <p:nvPicPr>
          <p:cNvPr id="5" name="Picture 4">
            <a:extLst>
              <a:ext uri="{FF2B5EF4-FFF2-40B4-BE49-F238E27FC236}">
                <a16:creationId xmlns:a16="http://schemas.microsoft.com/office/drawing/2014/main" id="{4B8DC349-15C1-4DC8-B7FE-7900F6C4B13C}"/>
              </a:ext>
            </a:extLst>
          </p:cNvPr>
          <p:cNvPicPr>
            <a:picLocks noChangeAspect="1"/>
          </p:cNvPicPr>
          <p:nvPr/>
        </p:nvPicPr>
        <p:blipFill>
          <a:blip r:embed="rId3"/>
          <a:srcRect t="8136"/>
          <a:stretch>
            <a:fillRect/>
          </a:stretch>
        </p:blipFill>
        <p:spPr>
          <a:xfrm>
            <a:off x="8126048" y="1718910"/>
            <a:ext cx="4043703" cy="3232576"/>
          </a:xfrm>
          <a:prstGeom prst="rect">
            <a:avLst/>
          </a:prstGeom>
        </p:spPr>
      </p:pic>
      <p:sp>
        <p:nvSpPr>
          <p:cNvPr id="6" name="TextBox 5"/>
          <p:cNvSpPr txBox="1"/>
          <p:nvPr/>
        </p:nvSpPr>
        <p:spPr>
          <a:xfrm>
            <a:off x="1398320" y="897969"/>
            <a:ext cx="1462462" cy="584775"/>
          </a:xfrm>
          <a:prstGeom prst="rect">
            <a:avLst/>
          </a:prstGeom>
          <a:noFill/>
        </p:spPr>
        <p:txBody>
          <a:bodyPr wrap="square" rtlCol="0">
            <a:spAutoFit/>
          </a:bodyPr>
          <a:lstStyle/>
          <a:p>
            <a:pPr algn="ctr"/>
            <a:r>
              <a:rPr lang="en-US" sz="3200" dirty="0"/>
              <a:t>34kts</a:t>
            </a:r>
          </a:p>
        </p:txBody>
      </p:sp>
      <p:sp>
        <p:nvSpPr>
          <p:cNvPr id="7" name="TextBox 6"/>
          <p:cNvSpPr txBox="1"/>
          <p:nvPr/>
        </p:nvSpPr>
        <p:spPr>
          <a:xfrm>
            <a:off x="5463449" y="896437"/>
            <a:ext cx="1462462" cy="584775"/>
          </a:xfrm>
          <a:prstGeom prst="rect">
            <a:avLst/>
          </a:prstGeom>
          <a:noFill/>
        </p:spPr>
        <p:txBody>
          <a:bodyPr wrap="square" rtlCol="0">
            <a:spAutoFit/>
          </a:bodyPr>
          <a:lstStyle/>
          <a:p>
            <a:pPr algn="ctr"/>
            <a:r>
              <a:rPr lang="en-US" sz="3200" dirty="0"/>
              <a:t>50kts</a:t>
            </a:r>
          </a:p>
        </p:txBody>
      </p:sp>
      <p:sp>
        <p:nvSpPr>
          <p:cNvPr id="8" name="TextBox 7"/>
          <p:cNvSpPr txBox="1"/>
          <p:nvPr/>
        </p:nvSpPr>
        <p:spPr>
          <a:xfrm>
            <a:off x="9541406" y="894905"/>
            <a:ext cx="1462462" cy="584775"/>
          </a:xfrm>
          <a:prstGeom prst="rect">
            <a:avLst/>
          </a:prstGeom>
          <a:noFill/>
        </p:spPr>
        <p:txBody>
          <a:bodyPr wrap="square" rtlCol="0">
            <a:spAutoFit/>
          </a:bodyPr>
          <a:lstStyle/>
          <a:p>
            <a:pPr algn="ctr"/>
            <a:r>
              <a:rPr lang="en-US" sz="3200" dirty="0"/>
              <a:t>64kts</a:t>
            </a:r>
          </a:p>
        </p:txBody>
      </p:sp>
    </p:spTree>
    <p:extLst>
      <p:ext uri="{BB962C8B-B14F-4D97-AF65-F5344CB8AC3E}">
        <p14:creationId xmlns:p14="http://schemas.microsoft.com/office/powerpoint/2010/main" val="40761878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24-05-08 at 7.39.0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78" y="427624"/>
            <a:ext cx="6221176" cy="5878785"/>
          </a:xfrm>
          <a:prstGeom prst="rect">
            <a:avLst/>
          </a:prstGeom>
        </p:spPr>
      </p:pic>
      <p:sp>
        <p:nvSpPr>
          <p:cNvPr id="3" name="Title 2"/>
          <p:cNvSpPr>
            <a:spLocks noGrp="1"/>
          </p:cNvSpPr>
          <p:nvPr>
            <p:ph type="title"/>
          </p:nvPr>
        </p:nvSpPr>
        <p:spPr>
          <a:xfrm>
            <a:off x="0" y="-519984"/>
            <a:ext cx="10515600" cy="1325563"/>
          </a:xfrm>
        </p:spPr>
        <p:txBody>
          <a:bodyPr/>
          <a:lstStyle/>
          <a:p>
            <a:r>
              <a:rPr lang="en-US" sz="3200" b="1" dirty="0">
                <a:solidFill>
                  <a:srgbClr val="FFFFFF"/>
                </a:solidFill>
              </a:rPr>
              <a:t>ASCAT UHR Data Availability</a:t>
            </a:r>
          </a:p>
        </p:txBody>
      </p:sp>
      <p:sp>
        <p:nvSpPr>
          <p:cNvPr id="4" name="Content Placeholder 3"/>
          <p:cNvSpPr>
            <a:spLocks noGrp="1"/>
          </p:cNvSpPr>
          <p:nvPr>
            <p:ph idx="1"/>
          </p:nvPr>
        </p:nvSpPr>
        <p:spPr>
          <a:xfrm>
            <a:off x="6965940" y="1821531"/>
            <a:ext cx="5092963" cy="4355432"/>
          </a:xfrm>
        </p:spPr>
        <p:txBody>
          <a:bodyPr/>
          <a:lstStyle/>
          <a:p>
            <a:r>
              <a:rPr lang="en-US" dirty="0"/>
              <a:t>Data available in NRT</a:t>
            </a:r>
          </a:p>
          <a:p>
            <a:r>
              <a:rPr lang="en-US" dirty="0">
                <a:hlinkClick r:id="rId3"/>
              </a:rPr>
              <a:t>https://manati.star.nesdis.noaa.gov/UHR_ASCAT/</a:t>
            </a:r>
            <a:endParaRPr lang="en-US" dirty="0"/>
          </a:p>
          <a:p>
            <a:endParaRPr lang="en-US" dirty="0"/>
          </a:p>
          <a:p>
            <a:r>
              <a:rPr lang="en-US" dirty="0"/>
              <a:t>Images</a:t>
            </a:r>
          </a:p>
          <a:p>
            <a:r>
              <a:rPr lang="en-US" u="sng" dirty="0">
                <a:solidFill>
                  <a:srgbClr val="0000FF"/>
                </a:solidFill>
              </a:rPr>
              <a:t>https://</a:t>
            </a:r>
            <a:r>
              <a:rPr lang="en-US" u="sng" dirty="0" err="1">
                <a:solidFill>
                  <a:srgbClr val="0000FF"/>
                </a:solidFill>
              </a:rPr>
              <a:t>manati.star.nesdis.noaa.gov</a:t>
            </a:r>
            <a:r>
              <a:rPr lang="en-US" u="sng" dirty="0">
                <a:solidFill>
                  <a:srgbClr val="0000FF"/>
                </a:solidFill>
              </a:rPr>
              <a:t>/datasets/</a:t>
            </a:r>
            <a:r>
              <a:rPr lang="en-US" u="sng" dirty="0" err="1">
                <a:solidFill>
                  <a:srgbClr val="0000FF"/>
                </a:solidFill>
              </a:rPr>
              <a:t>ASCATCStorm.php</a:t>
            </a:r>
            <a:endParaRPr lang="en-US" u="sng" dirty="0">
              <a:solidFill>
                <a:srgbClr val="0000FF"/>
              </a:solidFill>
            </a:endParaRPr>
          </a:p>
          <a:p>
            <a:endParaRPr lang="en-US" dirty="0"/>
          </a:p>
        </p:txBody>
      </p:sp>
      <p:sp>
        <p:nvSpPr>
          <p:cNvPr id="5" name="Slide Number Placeholder 4">
            <a:extLst>
              <a:ext uri="{FF2B5EF4-FFF2-40B4-BE49-F238E27FC236}">
                <a16:creationId xmlns:a16="http://schemas.microsoft.com/office/drawing/2014/main" id="{E7993005-E8B9-439E-8CB8-A04928C492A6}"/>
              </a:ext>
            </a:extLst>
          </p:cNvPr>
          <p:cNvSpPr>
            <a:spLocks noGrp="1"/>
          </p:cNvSpPr>
          <p:nvPr>
            <p:ph type="sldNum" sz="quarter" idx="12"/>
          </p:nvPr>
        </p:nvSpPr>
        <p:spPr/>
        <p:txBody>
          <a:bodyPr/>
          <a:lstStyle/>
          <a:p>
            <a:fld id="{B74E4220-FCEC-554A-BFF2-84E17729349E}" type="slidenum">
              <a:rPr lang="en-US" smtClean="0"/>
              <a:t>32</a:t>
            </a:fld>
            <a:endParaRPr lang="en-US"/>
          </a:p>
        </p:txBody>
      </p:sp>
    </p:spTree>
    <p:extLst>
      <p:ext uri="{BB962C8B-B14F-4D97-AF65-F5344CB8AC3E}">
        <p14:creationId xmlns:p14="http://schemas.microsoft.com/office/powerpoint/2010/main" val="1246725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91" y="-505184"/>
            <a:ext cx="10515600" cy="1325563"/>
          </a:xfrm>
        </p:spPr>
        <p:txBody>
          <a:bodyPr/>
          <a:lstStyle/>
          <a:p>
            <a:r>
              <a:rPr lang="en-US" sz="3200" b="1" dirty="0">
                <a:solidFill>
                  <a:srgbClr val="FFFFFF"/>
                </a:solidFill>
              </a:rPr>
              <a:t>UHR ASCAT Summary</a:t>
            </a:r>
          </a:p>
        </p:txBody>
      </p:sp>
      <p:sp>
        <p:nvSpPr>
          <p:cNvPr id="3" name="Content Placeholder 2"/>
          <p:cNvSpPr>
            <a:spLocks noGrp="1"/>
          </p:cNvSpPr>
          <p:nvPr>
            <p:ph sz="half" idx="2"/>
          </p:nvPr>
        </p:nvSpPr>
        <p:spPr>
          <a:xfrm>
            <a:off x="0" y="778692"/>
            <a:ext cx="11813309" cy="5448638"/>
          </a:xfrm>
        </p:spPr>
        <p:txBody>
          <a:bodyPr>
            <a:noAutofit/>
          </a:bodyPr>
          <a:lstStyle/>
          <a:p>
            <a:pPr lvl="1"/>
            <a:r>
              <a:rPr lang="en-US" sz="2800" dirty="0"/>
              <a:t>UHR winds reveal finer spatial structures and higher wind speeds</a:t>
            </a:r>
          </a:p>
          <a:p>
            <a:pPr lvl="2"/>
            <a:r>
              <a:rPr lang="en-US" sz="2400" dirty="0"/>
              <a:t>UHR ASCAT = “coarse resolution SAR”</a:t>
            </a:r>
          </a:p>
          <a:p>
            <a:pPr lvl="1"/>
            <a:r>
              <a:rPr lang="en-US" sz="2800" dirty="0"/>
              <a:t>High wind performance with respect to IWRAP Ku and C-band measurements valid up to 45 m/s</a:t>
            </a:r>
          </a:p>
          <a:p>
            <a:pPr lvl="1"/>
            <a:r>
              <a:rPr lang="en-US" sz="2800" dirty="0"/>
              <a:t>Validation with SFMR shows a correlation of 0.9 and a 2.67 m/s low bias (We believe this is a SFMR problem not ASCAT)</a:t>
            </a:r>
          </a:p>
          <a:p>
            <a:pPr lvl="1"/>
            <a:r>
              <a:rPr lang="en-US" sz="2800" dirty="0"/>
              <a:t>For closed circulation and storm center detection Fore-Aft Sigma0 imagery should be considered</a:t>
            </a:r>
          </a:p>
          <a:p>
            <a:pPr lvl="2"/>
            <a:r>
              <a:rPr lang="en-US" sz="2400" dirty="0"/>
              <a:t>UHR wind direction too noisy</a:t>
            </a:r>
          </a:p>
          <a:p>
            <a:pPr lvl="1"/>
            <a:r>
              <a:rPr lang="en-US" sz="2800" dirty="0"/>
              <a:t>UHR ASCAT maximum wind should be considered together with ASCAT 12.5km wind directions and rain flag</a:t>
            </a:r>
          </a:p>
          <a:p>
            <a:pPr lvl="1"/>
            <a:r>
              <a:rPr lang="en-US" sz="2800" dirty="0"/>
              <a:t>Capable of retrieving 34, 50 and 64 knot wind radii</a:t>
            </a:r>
          </a:p>
        </p:txBody>
      </p:sp>
      <p:sp>
        <p:nvSpPr>
          <p:cNvPr id="4" name="Slide Number Placeholder 3">
            <a:extLst>
              <a:ext uri="{FF2B5EF4-FFF2-40B4-BE49-F238E27FC236}">
                <a16:creationId xmlns:a16="http://schemas.microsoft.com/office/drawing/2014/main" id="{3ECA2D96-4DF0-4B6B-8203-3FE5381955A1}"/>
              </a:ext>
            </a:extLst>
          </p:cNvPr>
          <p:cNvSpPr>
            <a:spLocks noGrp="1"/>
          </p:cNvSpPr>
          <p:nvPr>
            <p:ph type="sldNum" sz="quarter" idx="12"/>
          </p:nvPr>
        </p:nvSpPr>
        <p:spPr/>
        <p:txBody>
          <a:bodyPr/>
          <a:lstStyle/>
          <a:p>
            <a:fld id="{805EF4B8-C450-468E-8C0F-75E344847C7B}" type="slidenum">
              <a:rPr lang="en-US" smtClean="0">
                <a:solidFill>
                  <a:prstClr val="black">
                    <a:tint val="75000"/>
                  </a:prstClr>
                </a:solidFill>
                <a:latin typeface="Calibri"/>
              </a:rPr>
              <a:pPr/>
              <a:t>33</a:t>
            </a:fld>
            <a:endParaRPr lang="en-US">
              <a:solidFill>
                <a:prstClr val="black">
                  <a:tint val="75000"/>
                </a:prstClr>
              </a:solidFill>
              <a:latin typeface="Calibri"/>
            </a:endParaRPr>
          </a:p>
        </p:txBody>
      </p:sp>
    </p:spTree>
    <p:extLst>
      <p:ext uri="{BB962C8B-B14F-4D97-AF65-F5344CB8AC3E}">
        <p14:creationId xmlns:p14="http://schemas.microsoft.com/office/powerpoint/2010/main" val="31830234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35B860-5589-41FB-87BD-11A6AFBD72DD}"/>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2337805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endParaRPr lang="en-US"/>
          </a:p>
        </p:txBody>
      </p:sp>
      <p:pic>
        <p:nvPicPr>
          <p:cNvPr id="12" name="Content Placeholder 19">
            <a:extLst>
              <a:ext uri="{FF2B5EF4-FFF2-40B4-BE49-F238E27FC236}">
                <a16:creationId xmlns:a16="http://schemas.microsoft.com/office/drawing/2014/main" id="{82E9717B-C02C-498C-85CB-43FA725DA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6" y="2523744"/>
            <a:ext cx="3291840" cy="3192399"/>
          </a:xfrm>
          <a:prstGeom prst="rect">
            <a:avLst/>
          </a:prstGeom>
        </p:spPr>
      </p:pic>
      <p:pic>
        <p:nvPicPr>
          <p:cNvPr id="13" name="Content Placeholder 15">
            <a:extLst>
              <a:ext uri="{FF2B5EF4-FFF2-40B4-BE49-F238E27FC236}">
                <a16:creationId xmlns:a16="http://schemas.microsoft.com/office/drawing/2014/main" id="{7234BCAD-22EC-4EDD-9C63-91A9AF576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096" y="1764792"/>
            <a:ext cx="4511040" cy="4374769"/>
          </a:xfrm>
          <a:prstGeom prst="rect">
            <a:avLst/>
          </a:prstGeom>
        </p:spPr>
      </p:pic>
      <p:pic>
        <p:nvPicPr>
          <p:cNvPr id="14" name="Content Placeholder 17">
            <a:extLst>
              <a:ext uri="{FF2B5EF4-FFF2-40B4-BE49-F238E27FC236}">
                <a16:creationId xmlns:a16="http://schemas.microsoft.com/office/drawing/2014/main" id="{DDBF7524-709A-4B18-86D9-6E07D6E556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8768" y="2523744"/>
            <a:ext cx="3291840" cy="3192399"/>
          </a:xfrm>
          <a:prstGeom prst="rect">
            <a:avLst/>
          </a:prstGeom>
        </p:spPr>
      </p:pic>
      <p:sp>
        <p:nvSpPr>
          <p:cNvPr id="15" name="TextBox 14">
            <a:extLst>
              <a:ext uri="{FF2B5EF4-FFF2-40B4-BE49-F238E27FC236}">
                <a16:creationId xmlns:a16="http://schemas.microsoft.com/office/drawing/2014/main" id="{B9A123E6-9F3C-4305-AAC6-5D41D054FD40}"/>
              </a:ext>
            </a:extLst>
          </p:cNvPr>
          <p:cNvSpPr txBox="1"/>
          <p:nvPr/>
        </p:nvSpPr>
        <p:spPr>
          <a:xfrm>
            <a:off x="3358545" y="3493970"/>
            <a:ext cx="628511" cy="1015663"/>
          </a:xfrm>
          <a:prstGeom prst="rect">
            <a:avLst/>
          </a:prstGeom>
          <a:noFill/>
        </p:spPr>
        <p:txBody>
          <a:bodyPr wrap="square" rtlCol="0">
            <a:spAutoFit/>
          </a:bodyPr>
          <a:lstStyle/>
          <a:p>
            <a:r>
              <a:rPr lang="en-US" sz="6000" b="1" dirty="0"/>
              <a:t>_</a:t>
            </a:r>
          </a:p>
        </p:txBody>
      </p:sp>
      <p:sp>
        <p:nvSpPr>
          <p:cNvPr id="16" name="TextBox 15">
            <a:extLst>
              <a:ext uri="{FF2B5EF4-FFF2-40B4-BE49-F238E27FC236}">
                <a16:creationId xmlns:a16="http://schemas.microsoft.com/office/drawing/2014/main" id="{C433A1D5-C756-43F2-8E5C-DE65D7534B00}"/>
              </a:ext>
            </a:extLst>
          </p:cNvPr>
          <p:cNvSpPr txBox="1"/>
          <p:nvPr/>
        </p:nvSpPr>
        <p:spPr>
          <a:xfrm>
            <a:off x="7051429" y="3835567"/>
            <a:ext cx="628511" cy="1015663"/>
          </a:xfrm>
          <a:prstGeom prst="rect">
            <a:avLst/>
          </a:prstGeom>
          <a:noFill/>
        </p:spPr>
        <p:txBody>
          <a:bodyPr wrap="square" rtlCol="0">
            <a:spAutoFit/>
          </a:bodyPr>
          <a:lstStyle/>
          <a:p>
            <a:r>
              <a:rPr lang="en-US" sz="6000" b="1" dirty="0"/>
              <a:t>=</a:t>
            </a:r>
          </a:p>
        </p:txBody>
      </p:sp>
      <p:sp>
        <p:nvSpPr>
          <p:cNvPr id="17" name="TextBox 16"/>
          <p:cNvSpPr txBox="1"/>
          <p:nvPr/>
        </p:nvSpPr>
        <p:spPr>
          <a:xfrm>
            <a:off x="974975" y="1885669"/>
            <a:ext cx="1642064" cy="523220"/>
          </a:xfrm>
          <a:prstGeom prst="rect">
            <a:avLst/>
          </a:prstGeom>
          <a:noFill/>
        </p:spPr>
        <p:txBody>
          <a:bodyPr wrap="square" rtlCol="0">
            <a:spAutoFit/>
          </a:bodyPr>
          <a:lstStyle/>
          <a:p>
            <a:r>
              <a:rPr lang="en-US" dirty="0"/>
              <a:t>Forward Look Sigma0</a:t>
            </a:r>
          </a:p>
        </p:txBody>
      </p:sp>
      <p:sp>
        <p:nvSpPr>
          <p:cNvPr id="18" name="TextBox 17"/>
          <p:cNvSpPr txBox="1"/>
          <p:nvPr/>
        </p:nvSpPr>
        <p:spPr>
          <a:xfrm>
            <a:off x="4413046" y="1885669"/>
            <a:ext cx="1808835" cy="523220"/>
          </a:xfrm>
          <a:prstGeom prst="rect">
            <a:avLst/>
          </a:prstGeom>
          <a:noFill/>
        </p:spPr>
        <p:txBody>
          <a:bodyPr wrap="square" rtlCol="0">
            <a:spAutoFit/>
          </a:bodyPr>
          <a:lstStyle/>
          <a:p>
            <a:r>
              <a:rPr lang="en-US" dirty="0"/>
              <a:t>Aft Look </a:t>
            </a:r>
          </a:p>
          <a:p>
            <a:r>
              <a:rPr lang="en-US" dirty="0"/>
              <a:t>Sigma0</a:t>
            </a:r>
          </a:p>
        </p:txBody>
      </p:sp>
      <p:cxnSp>
        <p:nvCxnSpPr>
          <p:cNvPr id="19" name="Straight Connector 18">
            <a:extLst>
              <a:ext uri="{FF2B5EF4-FFF2-40B4-BE49-F238E27FC236}">
                <a16:creationId xmlns:a16="http://schemas.microsoft.com/office/drawing/2014/main" id="{326CD8BA-3182-450F-BFDE-2BE5121C6928}"/>
              </a:ext>
            </a:extLst>
          </p:cNvPr>
          <p:cNvCxnSpPr>
            <a:cxnSpLocks/>
          </p:cNvCxnSpPr>
          <p:nvPr/>
        </p:nvCxnSpPr>
        <p:spPr>
          <a:xfrm flipH="1">
            <a:off x="9369778" y="3725333"/>
            <a:ext cx="747889" cy="762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85CB3D-184E-4CCB-9E7A-4EACE565D8F2}"/>
              </a:ext>
            </a:extLst>
          </p:cNvPr>
          <p:cNvCxnSpPr>
            <a:cxnSpLocks/>
          </p:cNvCxnSpPr>
          <p:nvPr/>
        </p:nvCxnSpPr>
        <p:spPr>
          <a:xfrm>
            <a:off x="9369778" y="3725333"/>
            <a:ext cx="818444" cy="95955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2818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err="1"/>
              <a:t>Saola</a:t>
            </a:r>
            <a:endParaRPr lang="en-US" dirty="0"/>
          </a:p>
        </p:txBody>
      </p:sp>
      <p:pic>
        <p:nvPicPr>
          <p:cNvPr id="3" name="Picture 2" descr="DelSig0_Map_SAOLA_20230825_56740_B_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544"/>
            <a:ext cx="6096000" cy="5911850"/>
          </a:xfrm>
          <a:prstGeom prst="rect">
            <a:avLst/>
          </a:prstGeom>
        </p:spPr>
      </p:pic>
      <p:pic>
        <p:nvPicPr>
          <p:cNvPr id="4" name="Picture 3" descr="Wind_Radii_WSPD_Map_SAOLA_20230825_56740_B_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616" y="923544"/>
            <a:ext cx="6096000" cy="5911850"/>
          </a:xfrm>
          <a:prstGeom prst="rect">
            <a:avLst/>
          </a:prstGeom>
        </p:spPr>
      </p:pic>
    </p:spTree>
    <p:extLst>
      <p:ext uri="{BB962C8B-B14F-4D97-AF65-F5344CB8AC3E}">
        <p14:creationId xmlns:p14="http://schemas.microsoft.com/office/powerpoint/2010/main" val="37650614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0539"/>
            <a:ext cx="10515600" cy="1325563"/>
          </a:xfrm>
        </p:spPr>
        <p:txBody>
          <a:bodyPr/>
          <a:lstStyle/>
          <a:p>
            <a:r>
              <a:rPr lang="en-US" dirty="0" err="1"/>
              <a:t>Anggrek</a:t>
            </a:r>
            <a:r>
              <a:rPr lang="en-US" dirty="0"/>
              <a:t> </a:t>
            </a:r>
          </a:p>
        </p:txBody>
      </p:sp>
      <p:pic>
        <p:nvPicPr>
          <p:cNvPr id="3" name="Picture 2"/>
          <p:cNvPicPr>
            <a:picLocks noChangeAspect="1"/>
          </p:cNvPicPr>
          <p:nvPr/>
        </p:nvPicPr>
        <p:blipFill>
          <a:blip r:embed="rId2"/>
          <a:stretch>
            <a:fillRect/>
          </a:stretch>
        </p:blipFill>
        <p:spPr>
          <a:xfrm>
            <a:off x="0" y="594360"/>
            <a:ext cx="6286500" cy="6286500"/>
          </a:xfrm>
          <a:prstGeom prst="rect">
            <a:avLst/>
          </a:prstGeom>
        </p:spPr>
      </p:pic>
      <p:pic>
        <p:nvPicPr>
          <p:cNvPr id="4" name="Picture 3"/>
          <p:cNvPicPr>
            <a:picLocks noChangeAspect="1"/>
          </p:cNvPicPr>
          <p:nvPr/>
        </p:nvPicPr>
        <p:blipFill>
          <a:blip r:embed="rId3"/>
          <a:stretch>
            <a:fillRect/>
          </a:stretch>
        </p:blipFill>
        <p:spPr>
          <a:xfrm>
            <a:off x="5934456" y="594360"/>
            <a:ext cx="6286500" cy="6286500"/>
          </a:xfrm>
          <a:prstGeom prst="rect">
            <a:avLst/>
          </a:prstGeom>
        </p:spPr>
      </p:pic>
    </p:spTree>
    <p:extLst>
      <p:ext uri="{BB962C8B-B14F-4D97-AF65-F5344CB8AC3E}">
        <p14:creationId xmlns:p14="http://schemas.microsoft.com/office/powerpoint/2010/main" val="2673143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722" y="0"/>
            <a:ext cx="10515600" cy="1325563"/>
          </a:xfrm>
        </p:spPr>
        <p:txBody>
          <a:bodyPr/>
          <a:lstStyle/>
          <a:p>
            <a:r>
              <a:rPr lang="en-US" dirty="0"/>
              <a:t>Tammy</a:t>
            </a:r>
          </a:p>
        </p:txBody>
      </p:sp>
      <p:pic>
        <p:nvPicPr>
          <p:cNvPr id="3" name="Picture 2" descr="DelSig0_Map_TAMMY_20231024_57593_B_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544"/>
            <a:ext cx="6096000" cy="5911850"/>
          </a:xfrm>
          <a:prstGeom prst="rect">
            <a:avLst/>
          </a:prstGeom>
        </p:spPr>
      </p:pic>
      <p:pic>
        <p:nvPicPr>
          <p:cNvPr id="4" name="Picture 3" descr="Wind_Radii_WSPD_Map_TAMMY_20231024_57593_B_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616" y="923544"/>
            <a:ext cx="6096000" cy="5911850"/>
          </a:xfrm>
          <a:prstGeom prst="rect">
            <a:avLst/>
          </a:prstGeom>
        </p:spPr>
      </p:pic>
    </p:spTree>
    <p:extLst>
      <p:ext uri="{BB962C8B-B14F-4D97-AF65-F5344CB8AC3E}">
        <p14:creationId xmlns:p14="http://schemas.microsoft.com/office/powerpoint/2010/main" val="289461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0311"/>
            <a:ext cx="10515600" cy="1325563"/>
          </a:xfrm>
        </p:spPr>
        <p:txBody>
          <a:bodyPr/>
          <a:lstStyle/>
          <a:p>
            <a:r>
              <a:rPr lang="en-US" dirty="0" err="1"/>
              <a:t>Belal</a:t>
            </a:r>
            <a:endParaRPr lang="en-US" dirty="0"/>
          </a:p>
        </p:txBody>
      </p:sp>
      <p:pic>
        <p:nvPicPr>
          <p:cNvPr id="3" name="Picture 2"/>
          <p:cNvPicPr>
            <a:picLocks noChangeAspect="1"/>
          </p:cNvPicPr>
          <p:nvPr/>
        </p:nvPicPr>
        <p:blipFill>
          <a:blip r:embed="rId2"/>
          <a:stretch>
            <a:fillRect/>
          </a:stretch>
        </p:blipFill>
        <p:spPr>
          <a:xfrm>
            <a:off x="0" y="594360"/>
            <a:ext cx="6286500" cy="6286500"/>
          </a:xfrm>
          <a:prstGeom prst="rect">
            <a:avLst/>
          </a:prstGeom>
        </p:spPr>
      </p:pic>
      <p:pic>
        <p:nvPicPr>
          <p:cNvPr id="4" name="Picture 3"/>
          <p:cNvPicPr>
            <a:picLocks noChangeAspect="1"/>
          </p:cNvPicPr>
          <p:nvPr/>
        </p:nvPicPr>
        <p:blipFill>
          <a:blip r:embed="rId3"/>
          <a:stretch>
            <a:fillRect/>
          </a:stretch>
        </p:blipFill>
        <p:spPr>
          <a:xfrm>
            <a:off x="5934456" y="594360"/>
            <a:ext cx="6286500" cy="6286500"/>
          </a:xfrm>
          <a:prstGeom prst="rect">
            <a:avLst/>
          </a:prstGeom>
        </p:spPr>
      </p:pic>
    </p:spTree>
    <p:extLst>
      <p:ext uri="{BB962C8B-B14F-4D97-AF65-F5344CB8AC3E}">
        <p14:creationId xmlns:p14="http://schemas.microsoft.com/office/powerpoint/2010/main" val="1363377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74CFB89-F5F2-4BCC-ACBE-0909824F9B96}"/>
              </a:ext>
            </a:extLst>
          </p:cNvPr>
          <p:cNvPicPr>
            <a:picLocks noChangeAspect="1"/>
          </p:cNvPicPr>
          <p:nvPr/>
        </p:nvPicPr>
        <p:blipFill>
          <a:blip r:embed="rId2"/>
          <a:stretch>
            <a:fillRect/>
          </a:stretch>
        </p:blipFill>
        <p:spPr>
          <a:xfrm>
            <a:off x="2" y="341644"/>
            <a:ext cx="5505865" cy="3914803"/>
          </a:xfrm>
          <a:prstGeom prst="rect">
            <a:avLst/>
          </a:prstGeom>
        </p:spPr>
      </p:pic>
      <p:pic>
        <p:nvPicPr>
          <p:cNvPr id="12" name="Picture 11">
            <a:extLst>
              <a:ext uri="{FF2B5EF4-FFF2-40B4-BE49-F238E27FC236}">
                <a16:creationId xmlns:a16="http://schemas.microsoft.com/office/drawing/2014/main" id="{F332090D-A028-4098-B8B2-D8C00B07657B}"/>
              </a:ext>
            </a:extLst>
          </p:cNvPr>
          <p:cNvPicPr>
            <a:picLocks noChangeAspect="1"/>
          </p:cNvPicPr>
          <p:nvPr/>
        </p:nvPicPr>
        <p:blipFill>
          <a:blip r:embed="rId3"/>
          <a:stretch>
            <a:fillRect/>
          </a:stretch>
        </p:blipFill>
        <p:spPr>
          <a:xfrm>
            <a:off x="6686133" y="341644"/>
            <a:ext cx="5505865" cy="3857837"/>
          </a:xfrm>
          <a:prstGeom prst="rect">
            <a:avLst/>
          </a:prstGeom>
        </p:spPr>
      </p:pic>
      <p:sp>
        <p:nvSpPr>
          <p:cNvPr id="4" name="TextBox 3"/>
          <p:cNvSpPr txBox="1"/>
          <p:nvPr/>
        </p:nvSpPr>
        <p:spPr>
          <a:xfrm>
            <a:off x="590135" y="4256447"/>
            <a:ext cx="11195465" cy="2523768"/>
          </a:xfrm>
          <a:prstGeom prst="rect">
            <a:avLst/>
          </a:prstGeom>
          <a:noFill/>
        </p:spPr>
        <p:txBody>
          <a:bodyPr wrap="square" rtlCol="0">
            <a:spAutoFit/>
          </a:bodyPr>
          <a:lstStyle/>
          <a:p>
            <a:pPr marL="285750" indent="-285750">
              <a:buFont typeface="Arial"/>
              <a:buChar char="•"/>
            </a:pPr>
            <a:r>
              <a:rPr lang="en-US" sz="2000" dirty="0">
                <a:solidFill>
                  <a:prstClr val="black"/>
                </a:solidFill>
                <a:latin typeface="Calibri"/>
              </a:rPr>
              <a:t>UHR outer swath extended for 75 km wider than the standard product swath </a:t>
            </a:r>
          </a:p>
          <a:p>
            <a:pPr marL="285750" indent="-285750">
              <a:buFont typeface="Arial"/>
              <a:buChar char="•"/>
            </a:pPr>
            <a:r>
              <a:rPr lang="en-US" sz="2000" dirty="0">
                <a:solidFill>
                  <a:prstClr val="black"/>
                </a:solidFill>
                <a:latin typeface="Calibri"/>
              </a:rPr>
              <a:t>UHR wind reported every 1.5 km grid spacing</a:t>
            </a:r>
          </a:p>
          <a:p>
            <a:pPr marL="285750" indent="-285750">
              <a:buFont typeface="Arial"/>
              <a:buChar char="•"/>
            </a:pPr>
            <a:r>
              <a:rPr lang="en-US" sz="2000" dirty="0">
                <a:solidFill>
                  <a:prstClr val="black"/>
                </a:solidFill>
                <a:latin typeface="Calibri"/>
              </a:rPr>
              <a:t>UHR winds up to 1 km of the coast </a:t>
            </a:r>
            <a:r>
              <a:rPr lang="en-US" sz="2000" dirty="0" err="1">
                <a:solidFill>
                  <a:prstClr val="black"/>
                </a:solidFill>
                <a:latin typeface="Calibri"/>
              </a:rPr>
              <a:t>vs</a:t>
            </a:r>
            <a:r>
              <a:rPr lang="en-US" sz="2000" dirty="0">
                <a:solidFill>
                  <a:prstClr val="black"/>
                </a:solidFill>
                <a:latin typeface="Calibri"/>
              </a:rPr>
              <a:t> 5-30 km for the 12.5 km product</a:t>
            </a:r>
          </a:p>
          <a:p>
            <a:pPr marL="285750" indent="-285750">
              <a:buFont typeface="Arial"/>
              <a:buChar char="•"/>
            </a:pPr>
            <a:r>
              <a:rPr lang="en-US" sz="2000" dirty="0">
                <a:solidFill>
                  <a:prstClr val="black"/>
                </a:solidFill>
                <a:latin typeface="Calibri"/>
              </a:rPr>
              <a:t>UHR high wind retrievals rescaled utilizing SFMR measurements</a:t>
            </a:r>
          </a:p>
          <a:p>
            <a:pPr marL="285750" indent="-285750">
              <a:buFont typeface="Arial"/>
              <a:buChar char="•"/>
            </a:pPr>
            <a:r>
              <a:rPr lang="en-US" sz="2000" dirty="0">
                <a:solidFill>
                  <a:prstClr val="black"/>
                </a:solidFill>
                <a:latin typeface="Calibri"/>
              </a:rPr>
              <a:t>UHR wind direction ambiguity removal initialized by utilizing the 12.5 km directions</a:t>
            </a:r>
          </a:p>
          <a:p>
            <a:pPr marL="285750" lvl="1" indent="-285750">
              <a:buFont typeface="Arial"/>
              <a:buChar char="•"/>
            </a:pPr>
            <a:r>
              <a:rPr lang="en-US" sz="2000" b="1" dirty="0">
                <a:latin typeface="Calibri" panose="020F0502020204030204" pitchFamily="34" charset="0"/>
                <a:cs typeface="Calibri" panose="020F0502020204030204" pitchFamily="34" charset="0"/>
              </a:rPr>
              <a:t>Reveals finer details in wind field but noisier than the original 12.5 km wind product </a:t>
            </a:r>
          </a:p>
          <a:p>
            <a:endParaRPr lang="en-US" sz="2400" dirty="0">
              <a:solidFill>
                <a:prstClr val="black"/>
              </a:solidFill>
              <a:latin typeface="Calibri"/>
            </a:endParaRPr>
          </a:p>
          <a:p>
            <a:endParaRPr lang="en-US" dirty="0">
              <a:solidFill>
                <a:prstClr val="black"/>
              </a:solidFill>
              <a:latin typeface="Calibri"/>
            </a:endParaRPr>
          </a:p>
        </p:txBody>
      </p:sp>
      <p:sp>
        <p:nvSpPr>
          <p:cNvPr id="5" name="Title 4"/>
          <p:cNvSpPr>
            <a:spLocks noGrp="1"/>
          </p:cNvSpPr>
          <p:nvPr>
            <p:ph type="title"/>
          </p:nvPr>
        </p:nvSpPr>
        <p:spPr>
          <a:xfrm>
            <a:off x="838200" y="-509690"/>
            <a:ext cx="10515600" cy="1325563"/>
          </a:xfrm>
        </p:spPr>
        <p:txBody>
          <a:bodyPr/>
          <a:lstStyle/>
          <a:p>
            <a:r>
              <a:rPr lang="en-US" sz="3200" b="1" dirty="0">
                <a:solidFill>
                  <a:srgbClr val="FFFFFF"/>
                </a:solidFill>
              </a:rPr>
              <a:t>12.5km Standard ASCAT vs. UHR ASCAT</a:t>
            </a:r>
          </a:p>
        </p:txBody>
      </p:sp>
      <p:cxnSp>
        <p:nvCxnSpPr>
          <p:cNvPr id="13" name="Straight Arrow Connector 12">
            <a:extLst>
              <a:ext uri="{FF2B5EF4-FFF2-40B4-BE49-F238E27FC236}">
                <a16:creationId xmlns:a16="http://schemas.microsoft.com/office/drawing/2014/main" id="{66D54731-B21C-4CB6-92AD-848446EF956B}"/>
              </a:ext>
            </a:extLst>
          </p:cNvPr>
          <p:cNvCxnSpPr>
            <a:cxnSpLocks/>
          </p:cNvCxnSpPr>
          <p:nvPr/>
        </p:nvCxnSpPr>
        <p:spPr>
          <a:xfrm flipH="1" flipV="1">
            <a:off x="3482109" y="2752436"/>
            <a:ext cx="821767" cy="14605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F3FF8AD6-3CCE-474B-B140-DF12959D45DE}"/>
              </a:ext>
            </a:extLst>
          </p:cNvPr>
          <p:cNvCxnSpPr>
            <a:cxnSpLocks/>
          </p:cNvCxnSpPr>
          <p:nvPr/>
        </p:nvCxnSpPr>
        <p:spPr>
          <a:xfrm flipV="1">
            <a:off x="4303864" y="2738926"/>
            <a:ext cx="5865068" cy="146055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77280DFF-EB35-4DB6-BD30-25F6D7A2F71E}"/>
              </a:ext>
            </a:extLst>
          </p:cNvPr>
          <p:cNvSpPr>
            <a:spLocks noGrp="1"/>
          </p:cNvSpPr>
          <p:nvPr>
            <p:ph type="sldNum" sz="quarter" idx="12"/>
          </p:nvPr>
        </p:nvSpPr>
        <p:spPr/>
        <p:txBody>
          <a:bodyPr/>
          <a:lstStyle/>
          <a:p>
            <a:fld id="{805EF4B8-C450-468E-8C0F-75E344847C7B}" type="slidenum">
              <a:rPr lang="en-US" smtClean="0">
                <a:solidFill>
                  <a:prstClr val="black">
                    <a:tint val="75000"/>
                  </a:prstClr>
                </a:solidFill>
                <a:latin typeface="Calibri"/>
              </a:rPr>
              <a:pPr/>
              <a:t>4</a:t>
            </a:fld>
            <a:endParaRPr lang="en-US">
              <a:solidFill>
                <a:prstClr val="black">
                  <a:tint val="75000"/>
                </a:prstClr>
              </a:solidFill>
              <a:latin typeface="Calibri"/>
            </a:endParaRPr>
          </a:p>
        </p:txBody>
      </p:sp>
    </p:spTree>
    <p:extLst>
      <p:ext uri="{BB962C8B-B14F-4D97-AF65-F5344CB8AC3E}">
        <p14:creationId xmlns:p14="http://schemas.microsoft.com/office/powerpoint/2010/main" val="11962007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err="1"/>
              <a:t>Saola</a:t>
            </a:r>
            <a:endParaRPr lang="en-US" dirty="0"/>
          </a:p>
        </p:txBody>
      </p:sp>
      <p:pic>
        <p:nvPicPr>
          <p:cNvPr id="3" name="Picture 2" descr="DelSig0_Map_SAOLA_20230826_56748_B_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3544"/>
            <a:ext cx="6096000" cy="5911850"/>
          </a:xfrm>
          <a:prstGeom prst="rect">
            <a:avLst/>
          </a:prstGeom>
        </p:spPr>
      </p:pic>
      <p:pic>
        <p:nvPicPr>
          <p:cNvPr id="4" name="Picture 3" descr="Wind_Radii_WSPD_Map_SAOLA_20230826_56748_B_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1616" y="923544"/>
            <a:ext cx="6096000" cy="5911850"/>
          </a:xfrm>
          <a:prstGeom prst="rect">
            <a:avLst/>
          </a:prstGeom>
        </p:spPr>
      </p:pic>
    </p:spTree>
    <p:extLst>
      <p:ext uri="{BB962C8B-B14F-4D97-AF65-F5344CB8AC3E}">
        <p14:creationId xmlns:p14="http://schemas.microsoft.com/office/powerpoint/2010/main" val="3441603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731A4-4563-4066-B6FB-F83E01F94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98869" cy="6858000"/>
          </a:xfrm>
          <a:prstGeom prst="rect">
            <a:avLst/>
          </a:prstGeom>
        </p:spPr>
      </p:pic>
      <p:pic>
        <p:nvPicPr>
          <p:cNvPr id="11" name="Picture 10">
            <a:extLst>
              <a:ext uri="{FF2B5EF4-FFF2-40B4-BE49-F238E27FC236}">
                <a16:creationId xmlns:a16="http://schemas.microsoft.com/office/drawing/2014/main" id="{44B3921B-BCF5-451B-B82D-55BA1CB72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014274"/>
          </a:xfrm>
          <a:prstGeom prst="rect">
            <a:avLst/>
          </a:prstGeom>
        </p:spPr>
      </p:pic>
    </p:spTree>
    <p:extLst>
      <p:ext uri="{BB962C8B-B14F-4D97-AF65-F5344CB8AC3E}">
        <p14:creationId xmlns:p14="http://schemas.microsoft.com/office/powerpoint/2010/main" val="391861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F2FF72-3176-404C-962E-55F990B64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98869" cy="6858000"/>
          </a:xfrm>
          <a:prstGeom prst="rect">
            <a:avLst/>
          </a:prstGeom>
        </p:spPr>
      </p:pic>
      <p:pic>
        <p:nvPicPr>
          <p:cNvPr id="7" name="Picture 6">
            <a:extLst>
              <a:ext uri="{FF2B5EF4-FFF2-40B4-BE49-F238E27FC236}">
                <a16:creationId xmlns:a16="http://schemas.microsoft.com/office/drawing/2014/main" id="{B8419162-018D-4417-A3C5-970A0BAAB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6096000" cy="6014274"/>
          </a:xfrm>
          <a:prstGeom prst="rect">
            <a:avLst/>
          </a:prstGeom>
        </p:spPr>
      </p:pic>
      <p:sp>
        <p:nvSpPr>
          <p:cNvPr id="2" name="TextBox 1">
            <a:extLst>
              <a:ext uri="{FF2B5EF4-FFF2-40B4-BE49-F238E27FC236}">
                <a16:creationId xmlns:a16="http://schemas.microsoft.com/office/drawing/2014/main" id="{4CFA1F0C-24C1-47B7-A8BC-B9C253DD3744}"/>
              </a:ext>
            </a:extLst>
          </p:cNvPr>
          <p:cNvSpPr txBox="1"/>
          <p:nvPr/>
        </p:nvSpPr>
        <p:spPr>
          <a:xfrm>
            <a:off x="3727937" y="4330840"/>
            <a:ext cx="2502041" cy="1569660"/>
          </a:xfrm>
          <a:prstGeom prst="rect">
            <a:avLst/>
          </a:prstGeom>
          <a:noFill/>
        </p:spPr>
        <p:txBody>
          <a:bodyPr wrap="square" rtlCol="0">
            <a:spAutoFit/>
          </a:bodyPr>
          <a:lstStyle/>
          <a:p>
            <a:r>
              <a:rPr lang="en-US" sz="3200">
                <a:solidFill>
                  <a:srgbClr val="00B050"/>
                </a:solidFill>
              </a:rPr>
              <a:t>34-knot </a:t>
            </a:r>
            <a:r>
              <a:rPr lang="en-US" sz="3200" dirty="0">
                <a:solidFill>
                  <a:srgbClr val="00B050"/>
                </a:solidFill>
              </a:rPr>
              <a:t>radii remain unchanged</a:t>
            </a:r>
          </a:p>
        </p:txBody>
      </p:sp>
      <p:cxnSp>
        <p:nvCxnSpPr>
          <p:cNvPr id="5" name="Straight Arrow Connector 4">
            <a:extLst>
              <a:ext uri="{FF2B5EF4-FFF2-40B4-BE49-F238E27FC236}">
                <a16:creationId xmlns:a16="http://schemas.microsoft.com/office/drawing/2014/main" id="{A5174E33-F2ED-4DD1-9EA8-085857E44CC8}"/>
              </a:ext>
            </a:extLst>
          </p:cNvPr>
          <p:cNvCxnSpPr/>
          <p:nvPr/>
        </p:nvCxnSpPr>
        <p:spPr>
          <a:xfrm flipV="1">
            <a:off x="6096000" y="4210259"/>
            <a:ext cx="1731666" cy="813917"/>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6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FDA1F6-D467-495C-804B-517F8953DD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4726" y="0"/>
            <a:ext cx="6822548" cy="6858000"/>
          </a:xfrm>
          <a:prstGeom prst="rect">
            <a:avLst/>
          </a:prstGeom>
        </p:spPr>
      </p:pic>
    </p:spTree>
    <p:extLst>
      <p:ext uri="{BB962C8B-B14F-4D97-AF65-F5344CB8AC3E}">
        <p14:creationId xmlns:p14="http://schemas.microsoft.com/office/powerpoint/2010/main" val="3167760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C5F1A-1EDA-4E7F-9508-1DC389B9D476}"/>
              </a:ext>
            </a:extLst>
          </p:cNvPr>
          <p:cNvPicPr>
            <a:picLocks noChangeAspect="1"/>
          </p:cNvPicPr>
          <p:nvPr/>
        </p:nvPicPr>
        <p:blipFill>
          <a:blip r:embed="rId2"/>
          <a:stretch>
            <a:fillRect/>
          </a:stretch>
        </p:blipFill>
        <p:spPr>
          <a:xfrm>
            <a:off x="1828800" y="0"/>
            <a:ext cx="6878089" cy="6858000"/>
          </a:xfrm>
          <a:prstGeom prst="rect">
            <a:avLst/>
          </a:prstGeom>
        </p:spPr>
      </p:pic>
      <p:sp>
        <p:nvSpPr>
          <p:cNvPr id="4" name="TextBox 3">
            <a:extLst>
              <a:ext uri="{FF2B5EF4-FFF2-40B4-BE49-F238E27FC236}">
                <a16:creationId xmlns:a16="http://schemas.microsoft.com/office/drawing/2014/main" id="{0A2E2AC3-B39F-4485-AB83-4FD391BB7B51}"/>
              </a:ext>
            </a:extLst>
          </p:cNvPr>
          <p:cNvSpPr txBox="1"/>
          <p:nvPr/>
        </p:nvSpPr>
        <p:spPr>
          <a:xfrm>
            <a:off x="9079840" y="607955"/>
            <a:ext cx="2936529" cy="1569660"/>
          </a:xfrm>
          <a:prstGeom prst="rect">
            <a:avLst/>
          </a:prstGeom>
          <a:noFill/>
        </p:spPr>
        <p:txBody>
          <a:bodyPr wrap="square" rtlCol="0">
            <a:spAutoFit/>
          </a:bodyPr>
          <a:lstStyle/>
          <a:p>
            <a:r>
              <a:rPr lang="en-US" sz="3200" b="1" dirty="0">
                <a:solidFill>
                  <a:prstClr val="black"/>
                </a:solidFill>
                <a:latin typeface="Calibri"/>
              </a:rPr>
              <a:t>UHR Processing </a:t>
            </a:r>
            <a:r>
              <a:rPr lang="en-US" sz="3200" b="1" u="sng" dirty="0">
                <a:solidFill>
                  <a:prstClr val="black"/>
                </a:solidFill>
                <a:latin typeface="Calibri"/>
              </a:rPr>
              <a:t>Without</a:t>
            </a:r>
            <a:r>
              <a:rPr lang="en-US" sz="3200" b="1" dirty="0">
                <a:solidFill>
                  <a:prstClr val="black"/>
                </a:solidFill>
                <a:latin typeface="Calibri"/>
              </a:rPr>
              <a:t> Coastal Correction</a:t>
            </a:r>
          </a:p>
        </p:txBody>
      </p:sp>
      <p:sp>
        <p:nvSpPr>
          <p:cNvPr id="5" name="TextBox 4">
            <a:extLst>
              <a:ext uri="{FF2B5EF4-FFF2-40B4-BE49-F238E27FC236}">
                <a16:creationId xmlns:a16="http://schemas.microsoft.com/office/drawing/2014/main" id="{D5B4DDD7-5B3C-4992-828C-57BFAB53FD92}"/>
              </a:ext>
            </a:extLst>
          </p:cNvPr>
          <p:cNvSpPr txBox="1"/>
          <p:nvPr/>
        </p:nvSpPr>
        <p:spPr>
          <a:xfrm>
            <a:off x="9102132" y="4431322"/>
            <a:ext cx="2522136" cy="830997"/>
          </a:xfrm>
          <a:prstGeom prst="rect">
            <a:avLst/>
          </a:prstGeom>
          <a:noFill/>
        </p:spPr>
        <p:txBody>
          <a:bodyPr wrap="square" rtlCol="0">
            <a:spAutoFit/>
          </a:bodyPr>
          <a:lstStyle/>
          <a:p>
            <a:r>
              <a:rPr lang="en-US" sz="2400" dirty="0">
                <a:solidFill>
                  <a:srgbClr val="FF0000"/>
                </a:solidFill>
              </a:rPr>
              <a:t>Maximum Wind 50 m/s</a:t>
            </a:r>
          </a:p>
        </p:txBody>
      </p:sp>
      <p:cxnSp>
        <p:nvCxnSpPr>
          <p:cNvPr id="7" name="Straight Arrow Connector 6">
            <a:extLst>
              <a:ext uri="{FF2B5EF4-FFF2-40B4-BE49-F238E27FC236}">
                <a16:creationId xmlns:a16="http://schemas.microsoft.com/office/drawing/2014/main" id="{93325627-EE14-4067-854A-6E729750A2D5}"/>
              </a:ext>
            </a:extLst>
          </p:cNvPr>
          <p:cNvCxnSpPr/>
          <p:nvPr/>
        </p:nvCxnSpPr>
        <p:spPr>
          <a:xfrm flipH="1" flipV="1">
            <a:off x="5998866" y="3898760"/>
            <a:ext cx="2984360" cy="85411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7068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CA29AE-3D41-4917-A4FB-91114040F248}"/>
              </a:ext>
            </a:extLst>
          </p:cNvPr>
          <p:cNvPicPr>
            <a:picLocks noChangeAspect="1"/>
          </p:cNvPicPr>
          <p:nvPr/>
        </p:nvPicPr>
        <p:blipFill>
          <a:blip r:embed="rId2"/>
          <a:stretch>
            <a:fillRect/>
          </a:stretch>
        </p:blipFill>
        <p:spPr>
          <a:xfrm>
            <a:off x="1828800" y="0"/>
            <a:ext cx="6878089" cy="6858000"/>
          </a:xfrm>
          <a:prstGeom prst="rect">
            <a:avLst/>
          </a:prstGeom>
        </p:spPr>
      </p:pic>
      <p:sp>
        <p:nvSpPr>
          <p:cNvPr id="4" name="TextBox 3">
            <a:extLst>
              <a:ext uri="{FF2B5EF4-FFF2-40B4-BE49-F238E27FC236}">
                <a16:creationId xmlns:a16="http://schemas.microsoft.com/office/drawing/2014/main" id="{24A780D6-1407-42CA-9DE5-74CBF35A5A8C}"/>
              </a:ext>
            </a:extLst>
          </p:cNvPr>
          <p:cNvSpPr txBox="1"/>
          <p:nvPr/>
        </p:nvSpPr>
        <p:spPr>
          <a:xfrm>
            <a:off x="9079840" y="607955"/>
            <a:ext cx="2936529" cy="1569660"/>
          </a:xfrm>
          <a:prstGeom prst="rect">
            <a:avLst/>
          </a:prstGeom>
          <a:noFill/>
        </p:spPr>
        <p:txBody>
          <a:bodyPr wrap="square" rtlCol="0">
            <a:spAutoFit/>
          </a:bodyPr>
          <a:lstStyle/>
          <a:p>
            <a:r>
              <a:rPr lang="en-US" sz="3200" b="1" dirty="0">
                <a:solidFill>
                  <a:prstClr val="black"/>
                </a:solidFill>
                <a:latin typeface="Calibri"/>
              </a:rPr>
              <a:t>UHR Processing </a:t>
            </a:r>
            <a:r>
              <a:rPr lang="en-US" sz="3200" b="1" u="sng" dirty="0">
                <a:solidFill>
                  <a:prstClr val="black"/>
                </a:solidFill>
                <a:latin typeface="Calibri"/>
              </a:rPr>
              <a:t>With</a:t>
            </a:r>
            <a:r>
              <a:rPr lang="en-US" sz="3200" b="1" dirty="0">
                <a:solidFill>
                  <a:prstClr val="black"/>
                </a:solidFill>
                <a:latin typeface="Calibri"/>
              </a:rPr>
              <a:t> Coastal Correction</a:t>
            </a:r>
          </a:p>
        </p:txBody>
      </p:sp>
      <p:sp>
        <p:nvSpPr>
          <p:cNvPr id="5" name="TextBox 4">
            <a:extLst>
              <a:ext uri="{FF2B5EF4-FFF2-40B4-BE49-F238E27FC236}">
                <a16:creationId xmlns:a16="http://schemas.microsoft.com/office/drawing/2014/main" id="{7CFF43D3-9FDF-40ED-B6FB-0CA6475F2F4D}"/>
              </a:ext>
            </a:extLst>
          </p:cNvPr>
          <p:cNvSpPr txBox="1"/>
          <p:nvPr/>
        </p:nvSpPr>
        <p:spPr>
          <a:xfrm>
            <a:off x="9102132" y="4431322"/>
            <a:ext cx="2522136" cy="830997"/>
          </a:xfrm>
          <a:prstGeom prst="rect">
            <a:avLst/>
          </a:prstGeom>
          <a:noFill/>
        </p:spPr>
        <p:txBody>
          <a:bodyPr wrap="square" rtlCol="0">
            <a:spAutoFit/>
          </a:bodyPr>
          <a:lstStyle/>
          <a:p>
            <a:r>
              <a:rPr lang="en-US" sz="2400" dirty="0">
                <a:solidFill>
                  <a:srgbClr val="FF0000"/>
                </a:solidFill>
              </a:rPr>
              <a:t>Maximum Wind 41.1 m/s</a:t>
            </a:r>
          </a:p>
        </p:txBody>
      </p:sp>
      <p:cxnSp>
        <p:nvCxnSpPr>
          <p:cNvPr id="6" name="Straight Arrow Connector 5">
            <a:extLst>
              <a:ext uri="{FF2B5EF4-FFF2-40B4-BE49-F238E27FC236}">
                <a16:creationId xmlns:a16="http://schemas.microsoft.com/office/drawing/2014/main" id="{2C81E89E-35DD-4C08-906A-2B78A88B25C4}"/>
              </a:ext>
            </a:extLst>
          </p:cNvPr>
          <p:cNvCxnSpPr>
            <a:cxnSpLocks/>
          </p:cNvCxnSpPr>
          <p:nvPr/>
        </p:nvCxnSpPr>
        <p:spPr>
          <a:xfrm flipH="1" flipV="1">
            <a:off x="5426110" y="3989196"/>
            <a:ext cx="3557116" cy="7636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158933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Blue Green">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10845</TotalTime>
  <Words>977</Words>
  <Application>Microsoft Office PowerPoint</Application>
  <PresentationFormat>Widescreen</PresentationFormat>
  <Paragraphs>178</Paragraphs>
  <Slides>40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40</vt:i4>
      </vt:variant>
    </vt:vector>
  </HeadingPairs>
  <TitlesOfParts>
    <vt:vector size="49" baseType="lpstr">
      <vt:lpstr>ＭＳ Ｐゴシック</vt:lpstr>
      <vt:lpstr>Arial</vt:lpstr>
      <vt:lpstr>Arial Black</vt:lpstr>
      <vt:lpstr>Calibri</vt:lpstr>
      <vt:lpstr>Symbol</vt:lpstr>
      <vt:lpstr>Times New Roman</vt:lpstr>
      <vt:lpstr>Wingdings</vt:lpstr>
      <vt:lpstr>Office Theme</vt:lpstr>
      <vt:lpstr>Office Theme</vt:lpstr>
      <vt:lpstr>PowerPoint Presentation</vt:lpstr>
      <vt:lpstr>Scatterometer Spatial Resolution Enhancement  (BYU David Long)</vt:lpstr>
      <vt:lpstr>Motivation – Scandies Rose sinking 2019</vt:lpstr>
      <vt:lpstr>12.5km Standard ASCAT vs. UHR ASCAT</vt:lpstr>
      <vt:lpstr>PowerPoint Presentation</vt:lpstr>
      <vt:lpstr>PowerPoint Presentation</vt:lpstr>
      <vt:lpstr>PowerPoint Presentation</vt:lpstr>
      <vt:lpstr>PowerPoint Presentation</vt:lpstr>
      <vt:lpstr>PowerPoint Presentation</vt:lpstr>
      <vt:lpstr>PowerPoint Presentation</vt:lpstr>
      <vt:lpstr>Validation: Model, Buoys, IWRAP, SFMR</vt:lpstr>
      <vt:lpstr>Coastal Winds Performance </vt:lpstr>
      <vt:lpstr>Center Fixes</vt:lpstr>
      <vt:lpstr>Storm Circulation and Center Determination</vt:lpstr>
      <vt:lpstr>Example: Hurricane Lee 09/09/2023 – cont. </vt:lpstr>
      <vt:lpstr>Ophelia</vt:lpstr>
      <vt:lpstr>Belal</vt:lpstr>
      <vt:lpstr>PowerPoint Presentation</vt:lpstr>
      <vt:lpstr>Max Wind Determination</vt:lpstr>
      <vt:lpstr>MAX Wind Determination</vt:lpstr>
      <vt:lpstr>PowerPoint Presentation</vt:lpstr>
      <vt:lpstr>Maximum Wind</vt:lpstr>
      <vt:lpstr>Important to Remember: C-band is Attenuated in Rain</vt:lpstr>
      <vt:lpstr>Max Wind Determination (95%) vs Best Track</vt:lpstr>
      <vt:lpstr>PowerPoint Presentation</vt:lpstr>
      <vt:lpstr>Edge Issues</vt:lpstr>
      <vt:lpstr>All winds above 30m/s with Mid Beam Incidence angle &lt;25° should be omitted from Max Wind and Wind Radii Estimations</vt:lpstr>
      <vt:lpstr>Wind Radii Determination</vt:lpstr>
      <vt:lpstr>Analyzed Wind Radii @4:05z 08/18/2023</vt:lpstr>
      <vt:lpstr>PowerPoint Presentation</vt:lpstr>
      <vt:lpstr>PowerPoint Presentation</vt:lpstr>
      <vt:lpstr>ASCAT UHR Data Availability</vt:lpstr>
      <vt:lpstr>UHR ASCAT Summary</vt:lpstr>
      <vt:lpstr>Backup slides</vt:lpstr>
      <vt:lpstr>PowerPoint Presentation</vt:lpstr>
      <vt:lpstr>Saola</vt:lpstr>
      <vt:lpstr>Anggrek </vt:lpstr>
      <vt:lpstr>Tammy</vt:lpstr>
      <vt:lpstr>Belal</vt:lpstr>
      <vt:lpstr>Saola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Faozi Said</dc:creator>
  <cp:lastModifiedBy>Seubson Soisuvarn</cp:lastModifiedBy>
  <cp:revision>326</cp:revision>
  <dcterms:modified xsi:type="dcterms:W3CDTF">2024-06-03T16:29:49Z</dcterms:modified>
</cp:coreProperties>
</file>