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7" r:id="rId5"/>
    <p:sldMasterId id="214748367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E1ECCFE-C109-499F-A463-04E1C24ECEF7}">
  <a:tblStyle styleId="{1E1ECCFE-C109-499F-A463-04E1C24ECE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5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727231f5f5_0_142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2727231f5f5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727231f5f5_0_296:notes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g2727231f5f5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2727231f5f5_0_29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727231f5f5_0_301:notes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g2727231f5f5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g2727231f5f5_0_30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e130ea3f45_1_58:notes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g2e130ea3f45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2e130ea3f45_1_5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727231f5f5_0_311:notes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g2727231f5f5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g2727231f5f5_0_3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e130ea3f45_1_53:notes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g2e130ea3f45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g2e130ea3f45_1_5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727231f5f5_0_306:notes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g2727231f5f5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g2727231f5f5_0_30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e130ea3f45_1_63:notes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g2e130ea3f45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g2e130ea3f45_1_6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e15242c996_0_281:notes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2e15242c996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g2e15242c996_0_28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e15242c996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g2e15242c996_0_1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e15242c996_0_10:notes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2e15242c99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2e15242c996_0_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727231f5f5_0_291:notes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g2727231f5f5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2727231f5f5_0_29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e15242c996_0_123:notes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2e15242c996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2e15242c996_0_1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e15242c99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2e15242c996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727231f5f5_0_280:notes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g2727231f5f5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2727231f5f5_0_28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e15242c996_0_132:notes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g2e15242c996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2e15242c996_0_1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e15242c996_0_148:notes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g2e15242c996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2e15242c996_0_14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727231f5f5_0_286:notes"/>
          <p:cNvSpPr/>
          <p:nvPr>
            <p:ph idx="2" type="sldImg"/>
          </p:nvPr>
        </p:nvSpPr>
        <p:spPr>
          <a:xfrm>
            <a:off x="38082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g2727231f5f5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g2727231f5f5_0_28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bileumsslide">
  <p:cSld name="Jubileumsslid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61" name="Google Shape;61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0868" y="678872"/>
            <a:ext cx="2577300" cy="22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rsidemal" type="title">
  <p:cSld name="TITL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/>
          <p:nvPr/>
        </p:nvSpPr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65" name="Google Shape;65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5"/>
          <p:cNvSpPr/>
          <p:nvPr/>
        </p:nvSpPr>
        <p:spPr>
          <a:xfrm>
            <a:off x="448089" y="2143608"/>
            <a:ext cx="8253000" cy="2667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5"/>
          <p:cNvSpPr txBox="1"/>
          <p:nvPr>
            <p:ph type="ctrTitle"/>
          </p:nvPr>
        </p:nvSpPr>
        <p:spPr>
          <a:xfrm>
            <a:off x="886050" y="2742114"/>
            <a:ext cx="74325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68" name="Google Shape;68;p15"/>
          <p:cNvSpPr txBox="1"/>
          <p:nvPr>
            <p:ph idx="1" type="subTitle"/>
          </p:nvPr>
        </p:nvSpPr>
        <p:spPr>
          <a:xfrm>
            <a:off x="886049" y="3217622"/>
            <a:ext cx="74325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2700" lvl="2" marL="8382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" lvl="3" marL="12573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" lvl="4" marL="16764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" lvl="5" marL="20955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872677" y="4332831"/>
            <a:ext cx="7446000" cy="1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300" u="none" cap="none" strike="noStrike">
                <a:solidFill>
                  <a:srgbClr val="74C4D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0" name="Google Shape;7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96320"/>
            <a:ext cx="2303700" cy="2370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rsidemal med bilde" showMasterSp="0">
  <p:cSld name="Forsidemal med bild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/>
          <p:nvPr/>
        </p:nvSpPr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73" name="Google Shape;73;p16"/>
          <p:cNvSpPr/>
          <p:nvPr/>
        </p:nvSpPr>
        <p:spPr>
          <a:xfrm>
            <a:off x="448089" y="2143608"/>
            <a:ext cx="8253000" cy="26676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6"/>
          <p:cNvSpPr txBox="1"/>
          <p:nvPr>
            <p:ph type="ctrTitle"/>
          </p:nvPr>
        </p:nvSpPr>
        <p:spPr>
          <a:xfrm>
            <a:off x="886050" y="2742913"/>
            <a:ext cx="74325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75" name="Google Shape;75;p16"/>
          <p:cNvSpPr txBox="1"/>
          <p:nvPr>
            <p:ph idx="1" type="subTitle"/>
          </p:nvPr>
        </p:nvSpPr>
        <p:spPr>
          <a:xfrm>
            <a:off x="886049" y="3218063"/>
            <a:ext cx="74325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2700" lvl="2" marL="8382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" lvl="3" marL="12573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" lvl="4" marL="16764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" lvl="5" marL="20955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10" type="dt"/>
          </p:nvPr>
        </p:nvSpPr>
        <p:spPr>
          <a:xfrm>
            <a:off x="872677" y="4332831"/>
            <a:ext cx="7446000" cy="1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3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6"/>
          <p:cNvSpPr txBox="1"/>
          <p:nvPr/>
        </p:nvSpPr>
        <p:spPr>
          <a:xfrm>
            <a:off x="-1728142" y="1"/>
            <a:ext cx="1584000" cy="18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Utskifting av bakgrunnsbilde: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Høyreklikk på lysbildet og velg </a:t>
            </a:r>
            <a:r>
              <a:rPr b="1"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«Formater bakgrunn»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b="1"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«Fyll»</a:t>
            </a:r>
            <a:r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velg </a:t>
            </a:r>
            <a:r>
              <a:rPr b="1"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«Bilde eller tekstur» </a:t>
            </a:r>
            <a:r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 deretter </a:t>
            </a:r>
            <a:r>
              <a:rPr b="1"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«Fil…»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Velg ønsket bakgrunnsbilde</a:t>
            </a:r>
            <a:r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og klikk </a:t>
            </a:r>
            <a:r>
              <a:rPr b="1"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«Åpne»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Avslutt med å velge </a:t>
            </a:r>
            <a:r>
              <a:rPr b="1"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«Lukk»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553600" cy="18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rsidemal med bilde #2" showMasterSp="0">
  <p:cSld name="Forsidemal med bilde #2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/>
          <p:nvPr/>
        </p:nvSpPr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81" name="Google Shape;81;p17"/>
          <p:cNvSpPr/>
          <p:nvPr/>
        </p:nvSpPr>
        <p:spPr>
          <a:xfrm>
            <a:off x="448089" y="2143608"/>
            <a:ext cx="8253000" cy="26676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7"/>
          <p:cNvSpPr txBox="1"/>
          <p:nvPr>
            <p:ph type="ctrTitle"/>
          </p:nvPr>
        </p:nvSpPr>
        <p:spPr>
          <a:xfrm>
            <a:off x="886050" y="2742913"/>
            <a:ext cx="74325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83" name="Google Shape;83;p17"/>
          <p:cNvSpPr txBox="1"/>
          <p:nvPr>
            <p:ph idx="1" type="subTitle"/>
          </p:nvPr>
        </p:nvSpPr>
        <p:spPr>
          <a:xfrm>
            <a:off x="886049" y="3218063"/>
            <a:ext cx="74325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2700" lvl="2" marL="8382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" lvl="3" marL="12573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" lvl="4" marL="16764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" lvl="5" marL="20955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17"/>
          <p:cNvSpPr txBox="1"/>
          <p:nvPr>
            <p:ph idx="10" type="dt"/>
          </p:nvPr>
        </p:nvSpPr>
        <p:spPr>
          <a:xfrm>
            <a:off x="872677" y="4332831"/>
            <a:ext cx="7446000" cy="1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7"/>
          <p:cNvSpPr txBox="1"/>
          <p:nvPr/>
        </p:nvSpPr>
        <p:spPr>
          <a:xfrm>
            <a:off x="-1728142" y="1"/>
            <a:ext cx="1584000" cy="18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Utskifting</a:t>
            </a:r>
            <a:r>
              <a:rPr b="1"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 bakgrunnsbilde: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Høyreklikk på lysbildet og velg </a:t>
            </a:r>
            <a:r>
              <a:rPr b="1"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«Formater bakgrunn»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b="1"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«Fyll»</a:t>
            </a:r>
            <a:r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velg </a:t>
            </a:r>
            <a:r>
              <a:rPr b="1"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«Bilde eller tekstur» </a:t>
            </a:r>
            <a:r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 deretter </a:t>
            </a:r>
            <a:r>
              <a:rPr b="1"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«Fil…»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Velg ønsket bakgrunnsbilde</a:t>
            </a:r>
            <a:r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og klikk </a:t>
            </a:r>
            <a:r>
              <a:rPr b="1"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«Åpne»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Avslutt med å velge </a:t>
            </a:r>
            <a:r>
              <a:rPr b="1"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«Lukk»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553600" cy="18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el og innhold med logo" showMasterSp="0" type="obj">
  <p:cSld name="OBJECT">
    <p:bg>
      <p:bgPr>
        <a:solidFill>
          <a:srgbClr val="E9E9E9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886050" y="1200154"/>
            <a:ext cx="73719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3492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18"/>
          <p:cNvSpPr txBox="1"/>
          <p:nvPr>
            <p:ph idx="10" type="dt"/>
          </p:nvPr>
        </p:nvSpPr>
        <p:spPr>
          <a:xfrm>
            <a:off x="886049" y="4858038"/>
            <a:ext cx="13317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18"/>
          <p:cNvSpPr txBox="1"/>
          <p:nvPr>
            <p:ph idx="11" type="ftr"/>
          </p:nvPr>
        </p:nvSpPr>
        <p:spPr>
          <a:xfrm>
            <a:off x="2217655" y="4858038"/>
            <a:ext cx="42261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18"/>
          <p:cNvSpPr txBox="1"/>
          <p:nvPr>
            <p:ph idx="12" type="sldNum"/>
          </p:nvPr>
        </p:nvSpPr>
        <p:spPr>
          <a:xfrm>
            <a:off x="396262" y="4860458"/>
            <a:ext cx="468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46406" y="4412904"/>
            <a:ext cx="2297700" cy="834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el og innhold">
  <p:cSld name="Tittel og innhold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/>
          <p:nvPr/>
        </p:nvSpPr>
        <p:spPr>
          <a:xfrm>
            <a:off x="1588" y="1191"/>
            <a:ext cx="1200" cy="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96" name="Google Shape;96;p19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886050" y="1200154"/>
            <a:ext cx="73719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3492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19"/>
          <p:cNvSpPr txBox="1"/>
          <p:nvPr>
            <p:ph idx="10" type="dt"/>
          </p:nvPr>
        </p:nvSpPr>
        <p:spPr>
          <a:xfrm>
            <a:off x="886049" y="4858038"/>
            <a:ext cx="13317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19"/>
          <p:cNvSpPr txBox="1"/>
          <p:nvPr>
            <p:ph idx="11" type="ftr"/>
          </p:nvPr>
        </p:nvSpPr>
        <p:spPr>
          <a:xfrm>
            <a:off x="2217655" y="4858038"/>
            <a:ext cx="42261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396262" y="4860458"/>
            <a:ext cx="468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pittelslide #1" showMasterSp="0">
  <p:cSld name="Kapittelslide #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/>
          <p:nvPr/>
        </p:nvSpPr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03" name="Google Shape;103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/>
          <p:nvPr/>
        </p:nvSpPr>
        <p:spPr>
          <a:xfrm>
            <a:off x="455682" y="322775"/>
            <a:ext cx="8253000" cy="448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 txBox="1"/>
          <p:nvPr>
            <p:ph type="ctrTitle"/>
          </p:nvPr>
        </p:nvSpPr>
        <p:spPr>
          <a:xfrm>
            <a:off x="886050" y="2319135"/>
            <a:ext cx="74325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106" name="Google Shape;106;p20"/>
          <p:cNvSpPr txBox="1"/>
          <p:nvPr>
            <p:ph idx="1" type="subTitle"/>
          </p:nvPr>
        </p:nvSpPr>
        <p:spPr>
          <a:xfrm>
            <a:off x="886049" y="2799594"/>
            <a:ext cx="74325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2700" lvl="2" marL="8382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" lvl="3" marL="12573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" lvl="4" marL="16764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" lvl="5" marL="20955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7" name="Google Shape;10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37829"/>
            <a:ext cx="1968600" cy="1901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pittelslide #2" showMasterSp="0">
  <p:cSld name="Kapittelslide #2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/>
          <p:nvPr/>
        </p:nvSpPr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10" name="Google Shape;110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1"/>
          <p:cNvSpPr/>
          <p:nvPr/>
        </p:nvSpPr>
        <p:spPr>
          <a:xfrm>
            <a:off x="455682" y="322775"/>
            <a:ext cx="8253000" cy="448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1"/>
          <p:cNvSpPr txBox="1"/>
          <p:nvPr>
            <p:ph type="ctrTitle"/>
          </p:nvPr>
        </p:nvSpPr>
        <p:spPr>
          <a:xfrm>
            <a:off x="886050" y="2319135"/>
            <a:ext cx="74325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113" name="Google Shape;113;p21"/>
          <p:cNvSpPr txBox="1"/>
          <p:nvPr>
            <p:ph idx="1" type="subTitle"/>
          </p:nvPr>
        </p:nvSpPr>
        <p:spPr>
          <a:xfrm>
            <a:off x="886049" y="2799594"/>
            <a:ext cx="74325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B9DABB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9DAB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2700" lvl="2" marL="8382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" lvl="3" marL="12573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" lvl="4" marL="16764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" lvl="5" marL="20955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4" name="Google Shape;11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968600" cy="142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pittelslide #3" showMasterSp="0">
  <p:cSld name="Kapittelslide #3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2"/>
          <p:cNvSpPr/>
          <p:nvPr/>
        </p:nvSpPr>
        <p:spPr>
          <a:xfrm>
            <a:off x="455682" y="322775"/>
            <a:ext cx="8253000" cy="448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2"/>
          <p:cNvSpPr txBox="1"/>
          <p:nvPr>
            <p:ph type="ctrTitle"/>
          </p:nvPr>
        </p:nvSpPr>
        <p:spPr>
          <a:xfrm>
            <a:off x="886050" y="2319135"/>
            <a:ext cx="74325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119" name="Google Shape;119;p22"/>
          <p:cNvSpPr txBox="1"/>
          <p:nvPr>
            <p:ph idx="1" type="subTitle"/>
          </p:nvPr>
        </p:nvSpPr>
        <p:spPr>
          <a:xfrm>
            <a:off x="886049" y="2799594"/>
            <a:ext cx="74325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0090A8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90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2700" lvl="2" marL="8382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" lvl="3" marL="12573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" lvl="4" marL="1676400" marR="0" rtl="0" algn="ctr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" lvl="5" marL="20955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968600" cy="142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vileside #2" showMasterSp="0">
  <p:cSld name="Hvileside #2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/>
          <p:nvPr/>
        </p:nvSpPr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23" name="Google Shape;123;p23"/>
          <p:cNvSpPr txBox="1"/>
          <p:nvPr/>
        </p:nvSpPr>
        <p:spPr>
          <a:xfrm>
            <a:off x="-1728142" y="1"/>
            <a:ext cx="1584000" cy="18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Utskifting</a:t>
            </a:r>
            <a:r>
              <a:rPr b="1"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 bakgrunnsbilde: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Høyreklikk på lysbildet og velg </a:t>
            </a:r>
            <a:r>
              <a:rPr b="1"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«Formater bakgrunn»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b="1"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«Fyll»</a:t>
            </a:r>
            <a:r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velg </a:t>
            </a:r>
            <a:r>
              <a:rPr b="1"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«Bilde eller tekstur» </a:t>
            </a:r>
            <a:r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 deretter </a:t>
            </a:r>
            <a:r>
              <a:rPr b="1"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«Fil…»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Velg ønsket bakgrunnsbilde</a:t>
            </a:r>
            <a:r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og klikk </a:t>
            </a:r>
            <a:r>
              <a:rPr b="1"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«Åpne»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Avslutt med å velge </a:t>
            </a:r>
            <a:r>
              <a:rPr b="1"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«Lukk»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553600" cy="18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vileside #3" showMasterSp="0">
  <p:cSld name="Hvileside #3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/>
          <p:nvPr/>
        </p:nvSpPr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27" name="Google Shape;127;p24"/>
          <p:cNvSpPr txBox="1"/>
          <p:nvPr/>
        </p:nvSpPr>
        <p:spPr>
          <a:xfrm>
            <a:off x="-1728142" y="1"/>
            <a:ext cx="1584000" cy="18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Utskifting</a:t>
            </a:r>
            <a:r>
              <a:rPr b="1"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 bakgrunnsbilde: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Høyreklikk på lysbildet og velg </a:t>
            </a:r>
            <a:r>
              <a:rPr b="1"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«Formater bakgrunn»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b="1"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«Fyll»</a:t>
            </a:r>
            <a:r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velg </a:t>
            </a:r>
            <a:r>
              <a:rPr b="1"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«Bilde eller tekstur» </a:t>
            </a:r>
            <a:r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 deretter </a:t>
            </a:r>
            <a:r>
              <a:rPr b="1"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«Fil…»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Velg ønsket bakgrunnsbilde</a:t>
            </a:r>
            <a:r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og klikk </a:t>
            </a:r>
            <a:r>
              <a:rPr b="1"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«Åpne»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Avslutt med å velge </a:t>
            </a:r>
            <a:r>
              <a:rPr b="1"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«Lukk»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553600" cy="18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vileside #1" showMasterSp="0">
  <p:cSld name="Hvileside #1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/>
          <p:nvPr/>
        </p:nvSpPr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31" name="Google Shape;131;p25"/>
          <p:cNvSpPr txBox="1"/>
          <p:nvPr/>
        </p:nvSpPr>
        <p:spPr>
          <a:xfrm>
            <a:off x="-1728142" y="1"/>
            <a:ext cx="1584000" cy="18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1875" lIns="83800" spcFirstLastPara="1" rIns="83800" wrap="square" tIns="4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Utskifting</a:t>
            </a:r>
            <a:r>
              <a:rPr b="1"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 bakgrunnsbilde: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Høyreklikk på lysbildet og velg </a:t>
            </a:r>
            <a:r>
              <a:rPr b="1"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«Formater bakgrunn»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</a:t>
            </a:r>
            <a:r>
              <a:rPr b="1"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«Fyll»</a:t>
            </a:r>
            <a:r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velg </a:t>
            </a:r>
            <a:r>
              <a:rPr b="1"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«Bilde eller tekstur» </a:t>
            </a:r>
            <a:r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 deretter </a:t>
            </a:r>
            <a:r>
              <a:rPr b="1"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«Fil…»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Velg ønsket bakgrunnsbilde</a:t>
            </a:r>
            <a:r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og klikk </a:t>
            </a:r>
            <a:r>
              <a:rPr b="1"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«Åpne»</a:t>
            </a:r>
            <a:endParaRPr sz="1300"/>
          </a:p>
          <a:p>
            <a:pPr indent="-146050" lvl="0" marL="152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-"/>
            </a:pPr>
            <a:r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Avslutt med å velge </a:t>
            </a:r>
            <a:r>
              <a:rPr b="1"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«Lukk»</a:t>
            </a:r>
            <a:endParaRPr b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553600" cy="18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redragsholderinfo">
  <p:cSld name="Foredragsholderinfo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/>
          <p:nvPr/>
        </p:nvSpPr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35" name="Google Shape;135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6"/>
          <p:cNvSpPr txBox="1"/>
          <p:nvPr>
            <p:ph type="title"/>
          </p:nvPr>
        </p:nvSpPr>
        <p:spPr>
          <a:xfrm>
            <a:off x="886050" y="2305559"/>
            <a:ext cx="7371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ADEE4"/>
              </a:buClr>
              <a:buSzPts val="1300"/>
              <a:buFont typeface="Arial"/>
              <a:buNone/>
              <a:defRPr b="1" i="0" sz="34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2269058" y="2788634"/>
            <a:ext cx="59889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ADEE4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Google Shape;138;p26"/>
          <p:cNvSpPr txBox="1"/>
          <p:nvPr>
            <p:ph idx="2" type="body"/>
          </p:nvPr>
        </p:nvSpPr>
        <p:spPr>
          <a:xfrm>
            <a:off x="2272317" y="3034059"/>
            <a:ext cx="59856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ADEE4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" name="Google Shape;139;p26"/>
          <p:cNvSpPr txBox="1"/>
          <p:nvPr>
            <p:ph idx="3" type="body"/>
          </p:nvPr>
        </p:nvSpPr>
        <p:spPr>
          <a:xfrm>
            <a:off x="2269058" y="3279295"/>
            <a:ext cx="59889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BADEE4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BADEE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0" name="Google Shape;140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388900" cy="183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6"/>
          <p:cNvSpPr txBox="1"/>
          <p:nvPr>
            <p:ph idx="4" type="body"/>
          </p:nvPr>
        </p:nvSpPr>
        <p:spPr>
          <a:xfrm>
            <a:off x="886050" y="2788635"/>
            <a:ext cx="1063500" cy="2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Google Shape;142;p26"/>
          <p:cNvSpPr txBox="1"/>
          <p:nvPr>
            <p:ph idx="5" type="body"/>
          </p:nvPr>
        </p:nvSpPr>
        <p:spPr>
          <a:xfrm>
            <a:off x="886050" y="3045099"/>
            <a:ext cx="1063500" cy="2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Google Shape;143;p26"/>
          <p:cNvSpPr txBox="1"/>
          <p:nvPr>
            <p:ph idx="6" type="body"/>
          </p:nvPr>
        </p:nvSpPr>
        <p:spPr>
          <a:xfrm>
            <a:off x="886050" y="3295150"/>
            <a:ext cx="1063500" cy="2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BADEE4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BADEE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luttnings/ intro slide">
  <p:cSld name="Avsluttnings/ intro slide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/>
          <p:nvPr/>
        </p:nvSpPr>
        <p:spPr>
          <a:xfrm>
            <a:off x="1117" y="838"/>
            <a:ext cx="900" cy="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46" name="Google Shape;146;p2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6856"/>
            <a:ext cx="3504300" cy="3711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 innholdsdeler">
  <p:cSld name="To innholdsdeler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150" name="Google Shape;150;p28"/>
          <p:cNvSpPr txBox="1"/>
          <p:nvPr>
            <p:ph idx="10" type="dt"/>
          </p:nvPr>
        </p:nvSpPr>
        <p:spPr>
          <a:xfrm>
            <a:off x="886049" y="4858038"/>
            <a:ext cx="13317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p28"/>
          <p:cNvSpPr txBox="1"/>
          <p:nvPr>
            <p:ph idx="11" type="ftr"/>
          </p:nvPr>
        </p:nvSpPr>
        <p:spPr>
          <a:xfrm>
            <a:off x="2217655" y="4858038"/>
            <a:ext cx="42261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" name="Google Shape;152;p28"/>
          <p:cNvSpPr txBox="1"/>
          <p:nvPr>
            <p:ph idx="1" type="body"/>
          </p:nvPr>
        </p:nvSpPr>
        <p:spPr>
          <a:xfrm>
            <a:off x="886050" y="1200154"/>
            <a:ext cx="35943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3492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" name="Google Shape;153;p28"/>
          <p:cNvSpPr txBox="1"/>
          <p:nvPr>
            <p:ph idx="2" type="body"/>
          </p:nvPr>
        </p:nvSpPr>
        <p:spPr>
          <a:xfrm>
            <a:off x="4663602" y="1200154"/>
            <a:ext cx="35943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3492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28"/>
          <p:cNvSpPr txBox="1"/>
          <p:nvPr>
            <p:ph idx="12" type="sldNum"/>
          </p:nvPr>
        </p:nvSpPr>
        <p:spPr>
          <a:xfrm>
            <a:off x="396262" y="4860458"/>
            <a:ext cx="468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e tittel" type="titleOnly">
  <p:cSld name="TITLE_ONLY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157" name="Google Shape;157;p29"/>
          <p:cNvSpPr txBox="1"/>
          <p:nvPr>
            <p:ph idx="10" type="dt"/>
          </p:nvPr>
        </p:nvSpPr>
        <p:spPr>
          <a:xfrm>
            <a:off x="886049" y="4858038"/>
            <a:ext cx="13317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Google Shape;158;p29"/>
          <p:cNvSpPr txBox="1"/>
          <p:nvPr>
            <p:ph idx="11" type="ftr"/>
          </p:nvPr>
        </p:nvSpPr>
        <p:spPr>
          <a:xfrm>
            <a:off x="2217655" y="4858038"/>
            <a:ext cx="42261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9" name="Google Shape;159;p29"/>
          <p:cNvSpPr txBox="1"/>
          <p:nvPr>
            <p:ph idx="12" type="sldNum"/>
          </p:nvPr>
        </p:nvSpPr>
        <p:spPr>
          <a:xfrm>
            <a:off x="396262" y="4860458"/>
            <a:ext cx="468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OBJECT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/>
          <p:nvPr>
            <p:ph type="ctrTitle"/>
          </p:nvPr>
        </p:nvSpPr>
        <p:spPr>
          <a:xfrm>
            <a:off x="416149" y="352913"/>
            <a:ext cx="8030100" cy="4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1" i="0" sz="3400">
                <a:solidFill>
                  <a:srgbClr val="0090A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62" name="Google Shape;162;p30"/>
          <p:cNvSpPr txBox="1"/>
          <p:nvPr>
            <p:ph idx="1" type="subTitle"/>
          </p:nvPr>
        </p:nvSpPr>
        <p:spPr>
          <a:xfrm>
            <a:off x="1371600" y="2880360"/>
            <a:ext cx="64008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400"/>
              </a:spcBef>
              <a:spcAft>
                <a:spcPts val="0"/>
              </a:spcAft>
              <a:buSzPts val="1900"/>
              <a:buNone/>
              <a:defRPr b="0" i="0" sz="1600">
                <a:solidFill>
                  <a:srgbClr val="496C8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7pPr>
            <a:lvl8pPr lvl="7" rtl="0" algn="l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rtl="0" algn="l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3" name="Google Shape;163;p30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64" name="Google Shape;164;p30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65" name="Google Shape;165;p30"/>
          <p:cNvSpPr txBox="1"/>
          <p:nvPr>
            <p:ph idx="12" type="sldNum"/>
          </p:nvPr>
        </p:nvSpPr>
        <p:spPr>
          <a:xfrm>
            <a:off x="6583680" y="4783455"/>
            <a:ext cx="2103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lpasset utforming">
  <p:cSld name="AUTOLAYOUT_4">
    <p:bg>
      <p:bgPr>
        <a:solidFill>
          <a:srgbClr val="FFFFFF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1"/>
          <p:cNvSpPr txBox="1"/>
          <p:nvPr>
            <p:ph type="title"/>
          </p:nvPr>
        </p:nvSpPr>
        <p:spPr>
          <a:xfrm>
            <a:off x="339575" y="851900"/>
            <a:ext cx="4756200" cy="34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9" name="Google Shape;16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1588" y="1191"/>
            <a:ext cx="1200" cy="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52" name="Google Shape;52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ctr" bIns="29450" lIns="58900" spcFirstLastPara="1" rIns="58900" wrap="square" tIns="29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3"/>
          <p:cNvSpPr txBox="1"/>
          <p:nvPr>
            <p:ph type="title"/>
          </p:nvPr>
        </p:nvSpPr>
        <p:spPr>
          <a:xfrm>
            <a:off x="886050" y="380690"/>
            <a:ext cx="73719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b="1" i="0" sz="3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886050" y="1200154"/>
            <a:ext cx="73719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>
            <a:lvl1pPr indent="-3492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­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886049" y="4858038"/>
            <a:ext cx="13317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2217655" y="4858038"/>
            <a:ext cx="42261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191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8382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2573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" lvl="4" marL="16764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" lvl="5" marL="20955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" lvl="6" marL="25146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" lvl="7" marL="29337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" lvl="8" marL="3352800" marR="0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3"/>
          <p:cNvSpPr txBox="1"/>
          <p:nvPr/>
        </p:nvSpPr>
        <p:spPr>
          <a:xfrm>
            <a:off x="6011918" y="4854921"/>
            <a:ext cx="22461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Norwegian Meteorological Institute</a:t>
            </a:r>
            <a:endParaRPr b="1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396262" y="4860458"/>
            <a:ext cx="468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8.png"/><Relationship Id="rId4" Type="http://schemas.openxmlformats.org/officeDocument/2006/relationships/image" Target="../media/image4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1.png"/><Relationship Id="rId4" Type="http://schemas.openxmlformats.org/officeDocument/2006/relationships/image" Target="../media/image4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8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jp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5" Type="http://schemas.openxmlformats.org/officeDocument/2006/relationships/image" Target="../media/image33.png"/><Relationship Id="rId6" Type="http://schemas.openxmlformats.org/officeDocument/2006/relationships/image" Target="../media/image40.png"/><Relationship Id="rId7" Type="http://schemas.openxmlformats.org/officeDocument/2006/relationships/image" Target="../media/image36.png"/><Relationship Id="rId8" Type="http://schemas.openxmlformats.org/officeDocument/2006/relationships/image" Target="../media/image3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15.png"/><Relationship Id="rId5" Type="http://schemas.openxmlformats.org/officeDocument/2006/relationships/image" Target="../media/image19.png"/><Relationship Id="rId6" Type="http://schemas.openxmlformats.org/officeDocument/2006/relationships/image" Target="../media/image17.png"/><Relationship Id="rId7" Type="http://schemas.openxmlformats.org/officeDocument/2006/relationships/image" Target="../media/image2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Relationship Id="rId6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27.png"/><Relationship Id="rId5" Type="http://schemas.openxmlformats.org/officeDocument/2006/relationships/image" Target="../media/image23.png"/><Relationship Id="rId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/>
          <p:nvPr>
            <p:ph type="ctrTitle"/>
          </p:nvPr>
        </p:nvSpPr>
        <p:spPr>
          <a:xfrm>
            <a:off x="683925" y="3698885"/>
            <a:ext cx="74325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b" bIns="83800" lIns="83800" spcFirstLastPara="1" rIns="83800" wrap="square" tIns="83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GB"/>
              <a:t>Wind profile characterization from scatterometry products and sea state parameters</a:t>
            </a:r>
            <a:endParaRPr/>
          </a:p>
        </p:txBody>
      </p:sp>
      <p:sp>
        <p:nvSpPr>
          <p:cNvPr id="175" name="Google Shape;175;p32"/>
          <p:cNvSpPr txBox="1"/>
          <p:nvPr>
            <p:ph idx="1" type="subTitle"/>
          </p:nvPr>
        </p:nvSpPr>
        <p:spPr>
          <a:xfrm>
            <a:off x="580699" y="4156817"/>
            <a:ext cx="74325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GB">
                <a:solidFill>
                  <a:schemeClr val="lt1"/>
                </a:solidFill>
              </a:rPr>
              <a:t>Alberto S. Rabaneda								IOVWST 2024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1"/>
          <p:cNvSpPr txBox="1"/>
          <p:nvPr/>
        </p:nvSpPr>
        <p:spPr>
          <a:xfrm>
            <a:off x="395199" y="73688"/>
            <a:ext cx="80301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90A8"/>
                </a:solidFill>
              </a:rPr>
              <a:t>EZ mast - neutral surface winds</a:t>
            </a:r>
            <a:endParaRPr b="1" sz="2800">
              <a:solidFill>
                <a:srgbClr val="0090A8"/>
              </a:solidFill>
            </a:endParaRPr>
          </a:p>
        </p:txBody>
      </p:sp>
      <p:pic>
        <p:nvPicPr>
          <p:cNvPr id="293" name="Google Shape;29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225" y="674950"/>
            <a:ext cx="4281902" cy="4281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4475" y="674950"/>
            <a:ext cx="4468552" cy="4468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2"/>
          <p:cNvSpPr txBox="1"/>
          <p:nvPr/>
        </p:nvSpPr>
        <p:spPr>
          <a:xfrm>
            <a:off x="395199" y="73688"/>
            <a:ext cx="80301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90A8"/>
                </a:solidFill>
              </a:rPr>
              <a:t>EZ - neutral extrapolated winds</a:t>
            </a:r>
            <a:endParaRPr b="1" sz="2800">
              <a:solidFill>
                <a:srgbClr val="0090A8"/>
              </a:solidFill>
            </a:endParaRPr>
          </a:p>
        </p:txBody>
      </p:sp>
      <p:pic>
        <p:nvPicPr>
          <p:cNvPr id="301" name="Google Shape;30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675" y="680563"/>
            <a:ext cx="3782374" cy="3782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680563"/>
            <a:ext cx="3782374" cy="378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3"/>
          <p:cNvSpPr txBox="1"/>
          <p:nvPr/>
        </p:nvSpPr>
        <p:spPr>
          <a:xfrm>
            <a:off x="395199" y="73688"/>
            <a:ext cx="80301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90A8"/>
                </a:solidFill>
              </a:rPr>
              <a:t>Results - Oil platform - Kvitebjorn (60m)</a:t>
            </a:r>
            <a:endParaRPr b="1" sz="2800">
              <a:solidFill>
                <a:srgbClr val="0090A8"/>
              </a:solidFill>
            </a:endParaRPr>
          </a:p>
        </p:txBody>
      </p:sp>
      <p:pic>
        <p:nvPicPr>
          <p:cNvPr id="309" name="Google Shape;30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69788"/>
            <a:ext cx="4321311" cy="4321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6111" y="669788"/>
            <a:ext cx="4321311" cy="4321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4"/>
          <p:cNvSpPr txBox="1"/>
          <p:nvPr/>
        </p:nvSpPr>
        <p:spPr>
          <a:xfrm>
            <a:off x="395199" y="73688"/>
            <a:ext cx="80301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90A8"/>
                </a:solidFill>
              </a:rPr>
              <a:t>Results - Oil platforms - Troll (84m)</a:t>
            </a:r>
            <a:endParaRPr b="1" sz="2800">
              <a:solidFill>
                <a:srgbClr val="0090A8"/>
              </a:solidFill>
            </a:endParaRPr>
          </a:p>
        </p:txBody>
      </p:sp>
      <p:pic>
        <p:nvPicPr>
          <p:cNvPr id="317" name="Google Shape;31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69788"/>
            <a:ext cx="4321311" cy="4321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6111" y="669788"/>
            <a:ext cx="4321311" cy="4321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5"/>
          <p:cNvSpPr txBox="1"/>
          <p:nvPr/>
        </p:nvSpPr>
        <p:spPr>
          <a:xfrm>
            <a:off x="395199" y="73688"/>
            <a:ext cx="80301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90A8"/>
                </a:solidFill>
              </a:rPr>
              <a:t>Results - Oil platform - Oseberg (109m)</a:t>
            </a:r>
            <a:endParaRPr b="1" sz="2800">
              <a:solidFill>
                <a:srgbClr val="0090A8"/>
              </a:solidFill>
            </a:endParaRPr>
          </a:p>
        </p:txBody>
      </p:sp>
      <p:pic>
        <p:nvPicPr>
          <p:cNvPr id="325" name="Google Shape;32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69788"/>
            <a:ext cx="4321311" cy="4321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6111" y="669788"/>
            <a:ext cx="4321311" cy="4321311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5"/>
          <p:cNvSpPr txBox="1"/>
          <p:nvPr/>
        </p:nvSpPr>
        <p:spPr>
          <a:xfrm>
            <a:off x="643800" y="955325"/>
            <a:ext cx="2769000" cy="5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*re-interpolated winds</a:t>
            </a:r>
            <a:endParaRPr sz="19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6"/>
          <p:cNvSpPr txBox="1"/>
          <p:nvPr/>
        </p:nvSpPr>
        <p:spPr>
          <a:xfrm>
            <a:off x="395199" y="73688"/>
            <a:ext cx="80301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90A8"/>
                </a:solidFill>
              </a:rPr>
              <a:t>Results - Oil platforms - Heidrun (131m)</a:t>
            </a:r>
            <a:endParaRPr b="1" sz="2800">
              <a:solidFill>
                <a:srgbClr val="0090A8"/>
              </a:solidFill>
            </a:endParaRPr>
          </a:p>
        </p:txBody>
      </p:sp>
      <p:pic>
        <p:nvPicPr>
          <p:cNvPr id="334" name="Google Shape;33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69788"/>
            <a:ext cx="4321311" cy="4321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6111" y="669788"/>
            <a:ext cx="4321311" cy="4321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7"/>
          <p:cNvSpPr txBox="1"/>
          <p:nvPr/>
        </p:nvSpPr>
        <p:spPr>
          <a:xfrm>
            <a:off x="395199" y="73688"/>
            <a:ext cx="80301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90A8"/>
                </a:solidFill>
              </a:rPr>
              <a:t>Summary</a:t>
            </a:r>
            <a:endParaRPr b="1" sz="2800">
              <a:solidFill>
                <a:srgbClr val="0090A8"/>
              </a:solidFill>
            </a:endParaRPr>
          </a:p>
        </p:txBody>
      </p:sp>
      <p:sp>
        <p:nvSpPr>
          <p:cNvPr id="342" name="Google Shape;342;p47"/>
          <p:cNvSpPr txBox="1"/>
          <p:nvPr/>
        </p:nvSpPr>
        <p:spPr>
          <a:xfrm>
            <a:off x="533050" y="517400"/>
            <a:ext cx="8300100" cy="39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Lessons learned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applying the log law (or COARE):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○"/>
            </a:pP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lower the level the smaller the error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○"/>
            </a:pP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under/overestimated z</a:t>
            </a:r>
            <a:r>
              <a:rPr baseline="-25000"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compensated with an over/underestimated u*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Good validation: calculate surface parameters and extrapolate vertically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Ideal validation: modelled u* against a u* sonic anemometer, but at what height??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Future steps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</a:t>
            </a: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</a:t>
            </a:r>
            <a:r>
              <a:rPr baseline="-25000"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really</a:t>
            </a: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dependant on z ??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○"/>
            </a:pP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yes, find the relationship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○"/>
            </a:pP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not, recalculate </a:t>
            </a: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</a:t>
            </a:r>
            <a:r>
              <a:rPr baseline="-25000"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empirical parameters for an z-independent </a:t>
            </a: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</a:t>
            </a:r>
            <a:r>
              <a:rPr baseline="-25000"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insitu sea state measurements instead of model for sea state input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Perhaps, apply readjustment to scatterometers high winds ??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Extent the study to radiometers and SAR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48"/>
          <p:cNvPicPr preferRelativeResize="0"/>
          <p:nvPr/>
        </p:nvPicPr>
        <p:blipFill rotWithShape="1">
          <a:blip r:embed="rId3">
            <a:alphaModFix amt="90000"/>
          </a:blip>
          <a:srcRect b="19322" l="0" r="0" t="19316"/>
          <a:stretch/>
        </p:blipFill>
        <p:spPr>
          <a:xfrm>
            <a:off x="5520950" y="1070675"/>
            <a:ext cx="2967600" cy="2983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49" name="Google Shape;349;p48"/>
          <p:cNvSpPr txBox="1"/>
          <p:nvPr>
            <p:ph type="title"/>
          </p:nvPr>
        </p:nvSpPr>
        <p:spPr>
          <a:xfrm>
            <a:off x="339575" y="851900"/>
            <a:ext cx="4756200" cy="3420600"/>
          </a:xfrm>
          <a:prstGeom prst="rect">
            <a:avLst/>
          </a:prstGeom>
        </p:spPr>
        <p:txBody>
          <a:bodyPr anchorCtr="0" anchor="ctr" bIns="83800" lIns="83800" spcFirstLastPara="1" rIns="83800" wrap="square" tIns="83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Questions?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9"/>
          <p:cNvSpPr txBox="1"/>
          <p:nvPr>
            <p:ph type="title"/>
          </p:nvPr>
        </p:nvSpPr>
        <p:spPr>
          <a:xfrm>
            <a:off x="286789" y="33501"/>
            <a:ext cx="7543800" cy="801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GB"/>
              <a:t>Bonus slide</a:t>
            </a:r>
            <a:endParaRPr b="1" sz="3000"/>
          </a:p>
        </p:txBody>
      </p:sp>
      <p:pic>
        <p:nvPicPr>
          <p:cNvPr descr="D:\PhD\After_PhD\Conferences\Windsim meeting\ETC_0022.jpg" id="355" name="Google Shape;355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4865" y="988788"/>
            <a:ext cx="2066147" cy="20410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PhD\After_PhD\Conferences\Windsim meeting\ETC_0052.png" id="356" name="Google Shape;356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3276" y="988788"/>
            <a:ext cx="2102897" cy="20410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PhD\After_PhD\Conferences\Windsim meeting\ETC_00352.png" id="357" name="Google Shape;357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11011" y="988789"/>
            <a:ext cx="2102266" cy="20404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PhD\After_PhD\Conferences\Windsim meeting\ETC_00652.png" id="358" name="Google Shape;358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9426" y="3029804"/>
            <a:ext cx="2102266" cy="20404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PhD\After_PhD\Conferences\Windsim meeting\ETC_00952.png" id="359" name="Google Shape;359;p4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34816" y="3029123"/>
            <a:ext cx="2103125" cy="20410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PhD\After_PhD\Conferences\Windsim meeting\ETC_0082.png" id="360" name="Google Shape;360;p4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31692" y="3029804"/>
            <a:ext cx="2103125" cy="20410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PhD\After_PhD\Conferences\Windsim meeting\ETC_more00952.png" id="361" name="Google Shape;361;p4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737941" y="3029123"/>
            <a:ext cx="2103124" cy="2041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/>
          <p:nvPr/>
        </p:nvSpPr>
        <p:spPr>
          <a:xfrm>
            <a:off x="395199" y="73688"/>
            <a:ext cx="80301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90A8"/>
                </a:solidFill>
              </a:rPr>
              <a:t>Motivation</a:t>
            </a:r>
            <a:r>
              <a:rPr b="1" lang="en-GB" sz="2800">
                <a:solidFill>
                  <a:srgbClr val="0090A8"/>
                </a:solidFill>
              </a:rPr>
              <a:t> </a:t>
            </a:r>
            <a:endParaRPr b="1" sz="2800">
              <a:solidFill>
                <a:srgbClr val="0090A8"/>
              </a:solidFill>
            </a:endParaRPr>
          </a:p>
        </p:txBody>
      </p:sp>
      <p:sp>
        <p:nvSpPr>
          <p:cNvPr id="182" name="Google Shape;182;p33"/>
          <p:cNvSpPr txBox="1"/>
          <p:nvPr/>
        </p:nvSpPr>
        <p:spPr>
          <a:xfrm>
            <a:off x="429200" y="699175"/>
            <a:ext cx="8182500" cy="3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Study the wind-wave interaction, especially the effect of different wave conditions on the wind profile above the wave field.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 the capability of the logarithmical law to determine the wind profile in offshore locations.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Find a non-empirical parameterization of the sea surface roughness length.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Produce an added-value product with 3D winds from scatterometers, radiometers, adn SAR for the wind industry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/>
          <p:nvPr/>
        </p:nvSpPr>
        <p:spPr>
          <a:xfrm>
            <a:off x="395199" y="73688"/>
            <a:ext cx="80301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90A8"/>
                </a:solidFill>
              </a:rPr>
              <a:t>Locations and datasets</a:t>
            </a:r>
            <a:endParaRPr b="1" sz="2800">
              <a:solidFill>
                <a:srgbClr val="0090A8"/>
              </a:solidFill>
            </a:endParaRPr>
          </a:p>
        </p:txBody>
      </p:sp>
      <p:pic>
        <p:nvPicPr>
          <p:cNvPr id="189" name="Google Shape;189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52" y="554924"/>
            <a:ext cx="2974200" cy="417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0250" y="212150"/>
            <a:ext cx="3947394" cy="486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4"/>
          <p:cNvSpPr txBox="1"/>
          <p:nvPr/>
        </p:nvSpPr>
        <p:spPr>
          <a:xfrm>
            <a:off x="3221750" y="857000"/>
            <a:ext cx="16245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 mast</a:t>
            </a:r>
            <a:endParaRPr sz="1900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Sea and atmospheric sensors at different heights/depths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34"/>
          <p:cNvSpPr txBox="1"/>
          <p:nvPr/>
        </p:nvSpPr>
        <p:spPr>
          <a:xfrm>
            <a:off x="3183650" y="3152150"/>
            <a:ext cx="17007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Oil platforms</a:t>
            </a:r>
            <a:endParaRPr sz="19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Only wind vectors,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complemented with ERA5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34"/>
          <p:cNvSpPr/>
          <p:nvPr/>
        </p:nvSpPr>
        <p:spPr>
          <a:xfrm>
            <a:off x="6878725" y="822700"/>
            <a:ext cx="515100" cy="1452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34"/>
          <p:cNvSpPr/>
          <p:nvPr/>
        </p:nvSpPr>
        <p:spPr>
          <a:xfrm>
            <a:off x="6637075" y="2530575"/>
            <a:ext cx="515100" cy="1452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34"/>
          <p:cNvSpPr/>
          <p:nvPr/>
        </p:nvSpPr>
        <p:spPr>
          <a:xfrm>
            <a:off x="6121975" y="2468025"/>
            <a:ext cx="515100" cy="1452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34"/>
          <p:cNvSpPr/>
          <p:nvPr/>
        </p:nvSpPr>
        <p:spPr>
          <a:xfrm>
            <a:off x="6257450" y="2675775"/>
            <a:ext cx="515100" cy="1452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34"/>
          <p:cNvSpPr/>
          <p:nvPr/>
        </p:nvSpPr>
        <p:spPr>
          <a:xfrm>
            <a:off x="1635550" y="2675775"/>
            <a:ext cx="1191900" cy="145200"/>
          </a:xfrm>
          <a:prstGeom prst="ellipse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5"/>
          <p:cNvSpPr txBox="1"/>
          <p:nvPr/>
        </p:nvSpPr>
        <p:spPr>
          <a:xfrm>
            <a:off x="395199" y="73688"/>
            <a:ext cx="80301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90A8"/>
                </a:solidFill>
              </a:rPr>
              <a:t>Locations and datasets</a:t>
            </a:r>
            <a:r>
              <a:rPr b="1" lang="en-GB" sz="2800">
                <a:solidFill>
                  <a:srgbClr val="0090A8"/>
                </a:solidFill>
              </a:rPr>
              <a:t> </a:t>
            </a:r>
            <a:endParaRPr b="1" sz="2800">
              <a:solidFill>
                <a:srgbClr val="0090A8"/>
              </a:solidFill>
            </a:endParaRPr>
          </a:p>
        </p:txBody>
      </p:sp>
      <p:graphicFrame>
        <p:nvGraphicFramePr>
          <p:cNvPr id="204" name="Google Shape;204;p35"/>
          <p:cNvGraphicFramePr/>
          <p:nvPr/>
        </p:nvGraphicFramePr>
        <p:xfrm>
          <a:off x="284450" y="799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{1E1ECCFE-C109-499F-A463-04E1C24ECEF7}</a:tableStyleId>
              </a:tblPr>
              <a:tblGrid>
                <a:gridCol w="1520750"/>
                <a:gridCol w="2766800"/>
                <a:gridCol w="2143775"/>
                <a:gridCol w="21437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2"/>
                          </a:solidFill>
                        </a:rPr>
                        <a:t>Egmond aan Zee (EZ)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0000"/>
                          </a:solidFill>
                        </a:rPr>
                        <a:t>Oil platforms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Data sources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Wind vectors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Cup &amp; sonic anemometers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Cup anemometers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Atmospheric parameters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In situ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ERA5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Sea state parameters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In situ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ERA5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81000"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</a:rPr>
                        <a:t>Considerations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</a:rPr>
                        <a:t>Stability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Only neutral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All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Time resolution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1h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1h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/>
                        <a:t>Period</a:t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2005 - 2008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2022 onwards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6"/>
          <p:cNvSpPr/>
          <p:nvPr/>
        </p:nvSpPr>
        <p:spPr>
          <a:xfrm>
            <a:off x="3331326" y="1346507"/>
            <a:ext cx="1454700" cy="276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79988" l="0" r="-18549" t="-118322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</p:txBody>
      </p:sp>
      <p:sp>
        <p:nvSpPr>
          <p:cNvPr id="210" name="Google Shape;210;p36"/>
          <p:cNvSpPr/>
          <p:nvPr/>
        </p:nvSpPr>
        <p:spPr>
          <a:xfrm>
            <a:off x="3242240" y="3364877"/>
            <a:ext cx="1632900" cy="556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</p:txBody>
      </p:sp>
      <p:sp>
        <p:nvSpPr>
          <p:cNvPr id="211" name="Google Shape;211;p36"/>
          <p:cNvSpPr txBox="1"/>
          <p:nvPr/>
        </p:nvSpPr>
        <p:spPr>
          <a:xfrm>
            <a:off x="475826" y="897175"/>
            <a:ext cx="2196600" cy="39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1" baseline="-25000" i="1"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i="1"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Drag coefficient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h*</a:t>
            </a:r>
            <a:r>
              <a:rPr i="1"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effective obstacle height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i="1"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silhouette or cross-section area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i="1"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number of obstacles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i="1"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area of the domain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θ</a:t>
            </a:r>
            <a:r>
              <a:rPr i="1"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angle between wind and wave direction</a:t>
            </a:r>
            <a:endParaRPr i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b="1" baseline="-25000" i="1"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i="1"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Wavelength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="1" baseline="-25000" i="1"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i="1"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Significant wave height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6"/>
          <p:cNvSpPr/>
          <p:nvPr/>
        </p:nvSpPr>
        <p:spPr>
          <a:xfrm>
            <a:off x="3952702" y="1761632"/>
            <a:ext cx="212100" cy="1465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6"/>
          <p:cNvSpPr/>
          <p:nvPr/>
        </p:nvSpPr>
        <p:spPr>
          <a:xfrm>
            <a:off x="5733845" y="1761632"/>
            <a:ext cx="212100" cy="1465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147E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6"/>
          <p:cNvSpPr txBox="1"/>
          <p:nvPr/>
        </p:nvSpPr>
        <p:spPr>
          <a:xfrm>
            <a:off x="5465900" y="1346500"/>
            <a:ext cx="923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Onshore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6"/>
          <p:cNvSpPr txBox="1"/>
          <p:nvPr/>
        </p:nvSpPr>
        <p:spPr>
          <a:xfrm>
            <a:off x="5444977" y="3504627"/>
            <a:ext cx="7899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Offshore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6"/>
          <p:cNvSpPr txBox="1"/>
          <p:nvPr/>
        </p:nvSpPr>
        <p:spPr>
          <a:xfrm>
            <a:off x="6490162" y="2044067"/>
            <a:ext cx="17331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15D4B"/>
                </a:solidFill>
                <a:latin typeface="Calibri"/>
                <a:ea typeface="Calibri"/>
                <a:cs typeface="Calibri"/>
                <a:sym typeface="Calibri"/>
              </a:rPr>
              <a:t>Assuming deep seas in absence of white capping and breaking waves</a:t>
            </a:r>
            <a:endParaRPr sz="1400">
              <a:solidFill>
                <a:srgbClr val="215D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6"/>
          <p:cNvSpPr txBox="1"/>
          <p:nvPr/>
        </p:nvSpPr>
        <p:spPr>
          <a:xfrm>
            <a:off x="3390347" y="4199252"/>
            <a:ext cx="2969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15D4B"/>
                </a:solidFill>
                <a:latin typeface="Calibri"/>
                <a:ea typeface="Calibri"/>
                <a:cs typeface="Calibri"/>
                <a:sym typeface="Calibri"/>
              </a:rPr>
              <a:t>New formulation still agrees with the direct proportionality between </a:t>
            </a:r>
            <a:r>
              <a:rPr i="1" lang="en-GB" sz="1400">
                <a:solidFill>
                  <a:srgbClr val="215D4B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baseline="-25000" i="1" lang="en-GB" sz="1400">
                <a:solidFill>
                  <a:srgbClr val="215D4B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GB" sz="1400">
                <a:solidFill>
                  <a:srgbClr val="215D4B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i="1" lang="en-GB" sz="1400">
                <a:solidFill>
                  <a:srgbClr val="215D4B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aseline="-25000" i="1" lang="en-GB" sz="1400">
                <a:solidFill>
                  <a:srgbClr val="215D4B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GB" sz="1400">
                <a:solidFill>
                  <a:srgbClr val="215D4B"/>
                </a:solidFill>
                <a:latin typeface="Calibri"/>
                <a:ea typeface="Calibri"/>
                <a:cs typeface="Calibri"/>
                <a:sym typeface="Calibri"/>
              </a:rPr>
              <a:t> found by Charnock in 1952</a:t>
            </a:r>
            <a:endParaRPr sz="1400">
              <a:solidFill>
                <a:srgbClr val="215D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6"/>
          <p:cNvSpPr/>
          <p:nvPr/>
        </p:nvSpPr>
        <p:spPr>
          <a:xfrm>
            <a:off x="3198325" y="1228200"/>
            <a:ext cx="3161700" cy="474000"/>
          </a:xfrm>
          <a:prstGeom prst="rect">
            <a:avLst/>
          </a:prstGeom>
          <a:noFill/>
          <a:ln cap="flat" cmpd="sng" w="2857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6"/>
          <p:cNvSpPr/>
          <p:nvPr/>
        </p:nvSpPr>
        <p:spPr>
          <a:xfrm>
            <a:off x="3198322" y="3364877"/>
            <a:ext cx="3161700" cy="537900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6"/>
          <p:cNvSpPr txBox="1"/>
          <p:nvPr/>
        </p:nvSpPr>
        <p:spPr>
          <a:xfrm>
            <a:off x="395199" y="73688"/>
            <a:ext cx="80301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90A8"/>
                </a:solidFill>
              </a:rPr>
              <a:t>Theory recap</a:t>
            </a:r>
            <a:endParaRPr b="1" sz="2800">
              <a:solidFill>
                <a:srgbClr val="0090A8"/>
              </a:solidFill>
            </a:endParaRPr>
          </a:p>
        </p:txBody>
      </p:sp>
      <p:sp>
        <p:nvSpPr>
          <p:cNvPr id="221" name="Google Shape;221;p36"/>
          <p:cNvSpPr txBox="1"/>
          <p:nvPr/>
        </p:nvSpPr>
        <p:spPr>
          <a:xfrm>
            <a:off x="3322850" y="657650"/>
            <a:ext cx="29145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Lettau’s equation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7"/>
          <p:cNvSpPr txBox="1"/>
          <p:nvPr/>
        </p:nvSpPr>
        <p:spPr>
          <a:xfrm>
            <a:off x="395199" y="73688"/>
            <a:ext cx="80301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90A8"/>
                </a:solidFill>
              </a:rPr>
              <a:t>Theory recap</a:t>
            </a:r>
            <a:endParaRPr b="1" sz="2800">
              <a:solidFill>
                <a:srgbClr val="0090A8"/>
              </a:solidFill>
            </a:endParaRPr>
          </a:p>
        </p:txBody>
      </p:sp>
      <p:sp>
        <p:nvSpPr>
          <p:cNvPr id="228" name="Google Shape;228;p37"/>
          <p:cNvSpPr/>
          <p:nvPr/>
        </p:nvSpPr>
        <p:spPr>
          <a:xfrm>
            <a:off x="4488298" y="755650"/>
            <a:ext cx="4531800" cy="656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Verdana"/>
                <a:ea typeface="Verdana"/>
                <a:cs typeface="Verdana"/>
                <a:sym typeface="Verdana"/>
              </a:rPr>
              <a:t> </a:t>
            </a:r>
            <a:endParaRPr/>
          </a:p>
        </p:txBody>
      </p:sp>
      <p:sp>
        <p:nvSpPr>
          <p:cNvPr id="229" name="Google Shape;229;p37"/>
          <p:cNvSpPr/>
          <p:nvPr/>
        </p:nvSpPr>
        <p:spPr>
          <a:xfrm>
            <a:off x="5751751" y="1433500"/>
            <a:ext cx="2004900" cy="656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Verdana"/>
                <a:ea typeface="Verdana"/>
                <a:cs typeface="Verdana"/>
                <a:sym typeface="Verdana"/>
              </a:rPr>
              <a:t> </a:t>
            </a:r>
            <a:endParaRPr/>
          </a:p>
        </p:txBody>
      </p:sp>
      <p:sp>
        <p:nvSpPr>
          <p:cNvPr id="230" name="Google Shape;230;p37"/>
          <p:cNvSpPr/>
          <p:nvPr/>
        </p:nvSpPr>
        <p:spPr>
          <a:xfrm>
            <a:off x="4488300" y="2742527"/>
            <a:ext cx="4451400" cy="4719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Verdana"/>
                <a:ea typeface="Verdana"/>
                <a:cs typeface="Verdana"/>
                <a:sym typeface="Verdana"/>
              </a:rPr>
              <a:t> </a:t>
            </a:r>
            <a:endParaRPr/>
          </a:p>
        </p:txBody>
      </p:sp>
      <p:sp>
        <p:nvSpPr>
          <p:cNvPr id="231" name="Google Shape;231;p37"/>
          <p:cNvSpPr/>
          <p:nvPr/>
        </p:nvSpPr>
        <p:spPr>
          <a:xfrm>
            <a:off x="5196752" y="3279775"/>
            <a:ext cx="3034500" cy="6567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Verdana"/>
                <a:ea typeface="Verdana"/>
                <a:cs typeface="Verdana"/>
                <a:sym typeface="Verdana"/>
              </a:rPr>
              <a:t> </a:t>
            </a:r>
            <a:endParaRPr/>
          </a:p>
        </p:txBody>
      </p:sp>
      <p:sp>
        <p:nvSpPr>
          <p:cNvPr id="232" name="Google Shape;232;p37"/>
          <p:cNvSpPr/>
          <p:nvPr/>
        </p:nvSpPr>
        <p:spPr>
          <a:xfrm>
            <a:off x="4529850" y="479300"/>
            <a:ext cx="4531800" cy="1985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BC9F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3" name="Google Shape;233;p37"/>
          <p:cNvSpPr/>
          <p:nvPr/>
        </p:nvSpPr>
        <p:spPr>
          <a:xfrm>
            <a:off x="4529850" y="2571750"/>
            <a:ext cx="4559700" cy="1768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8D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4" name="Google Shape;234;p37"/>
          <p:cNvSpPr txBox="1"/>
          <p:nvPr/>
        </p:nvSpPr>
        <p:spPr>
          <a:xfrm>
            <a:off x="4706190" y="2111360"/>
            <a:ext cx="3719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BC9F6A"/>
                </a:solidFill>
                <a:latin typeface="Verdana"/>
                <a:ea typeface="Verdana"/>
                <a:cs typeface="Verdana"/>
                <a:sym typeface="Verdana"/>
              </a:rPr>
              <a:t>z</a:t>
            </a:r>
            <a:r>
              <a:rPr b="1" baseline="-25000" lang="en-GB">
                <a:solidFill>
                  <a:srgbClr val="BC9F6A"/>
                </a:solidFill>
                <a:latin typeface="Verdana"/>
                <a:ea typeface="Verdana"/>
                <a:cs typeface="Verdana"/>
                <a:sym typeface="Verdana"/>
              </a:rPr>
              <a:t>0</a:t>
            </a:r>
            <a:r>
              <a:rPr b="1" lang="en-GB">
                <a:solidFill>
                  <a:srgbClr val="BC9F6A"/>
                </a:solidFill>
                <a:latin typeface="Verdana"/>
                <a:ea typeface="Verdana"/>
                <a:cs typeface="Verdana"/>
                <a:sym typeface="Verdana"/>
              </a:rPr>
              <a:t> : aerodynamically consistent</a:t>
            </a:r>
            <a:endParaRPr b="1">
              <a:solidFill>
                <a:srgbClr val="BC9F6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5" name="Google Shape;235;p37"/>
          <p:cNvSpPr txBox="1"/>
          <p:nvPr/>
        </p:nvSpPr>
        <p:spPr>
          <a:xfrm>
            <a:off x="4743600" y="3894950"/>
            <a:ext cx="4021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8D41"/>
                </a:solidFill>
                <a:latin typeface="Verdana"/>
                <a:ea typeface="Verdana"/>
                <a:cs typeface="Verdana"/>
                <a:sym typeface="Verdana"/>
              </a:rPr>
              <a:t>z</a:t>
            </a:r>
            <a:r>
              <a:rPr b="1" baseline="-25000" lang="en-GB">
                <a:solidFill>
                  <a:srgbClr val="FF8D41"/>
                </a:solidFill>
                <a:latin typeface="Verdana"/>
                <a:ea typeface="Verdana"/>
                <a:cs typeface="Verdana"/>
                <a:sym typeface="Verdana"/>
              </a:rPr>
              <a:t>0</a:t>
            </a:r>
            <a:r>
              <a:rPr b="1" lang="en-GB">
                <a:solidFill>
                  <a:srgbClr val="FF8D41"/>
                </a:solidFill>
                <a:latin typeface="Verdana"/>
                <a:ea typeface="Verdana"/>
                <a:cs typeface="Verdana"/>
                <a:sym typeface="Verdana"/>
              </a:rPr>
              <a:t> : wave age dependant</a:t>
            </a:r>
            <a:endParaRPr b="1">
              <a:solidFill>
                <a:srgbClr val="FF8D4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D:\PhD\My_software\roughness4\graph_edition\ETC_age_slope2.png" id="236" name="Google Shape;236;p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1" y="517398"/>
            <a:ext cx="4451250" cy="445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7"/>
          <p:cNvSpPr txBox="1"/>
          <p:nvPr/>
        </p:nvSpPr>
        <p:spPr>
          <a:xfrm>
            <a:off x="5406350" y="4493150"/>
            <a:ext cx="12375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21m!!!!</a:t>
            </a:r>
            <a:endParaRPr sz="19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37"/>
          <p:cNvSpPr/>
          <p:nvPr/>
        </p:nvSpPr>
        <p:spPr>
          <a:xfrm>
            <a:off x="4706200" y="4673400"/>
            <a:ext cx="651600" cy="179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/>
          <p:nvPr/>
        </p:nvSpPr>
        <p:spPr>
          <a:xfrm>
            <a:off x="395199" y="73688"/>
            <a:ext cx="80301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90A8"/>
                </a:solidFill>
              </a:rPr>
              <a:t>Theory recap</a:t>
            </a:r>
            <a:endParaRPr b="1" sz="2800">
              <a:solidFill>
                <a:srgbClr val="0090A8"/>
              </a:solidFill>
            </a:endParaRPr>
          </a:p>
        </p:txBody>
      </p:sp>
      <p:sp>
        <p:nvSpPr>
          <p:cNvPr id="245" name="Google Shape;245;p38"/>
          <p:cNvSpPr/>
          <p:nvPr/>
        </p:nvSpPr>
        <p:spPr>
          <a:xfrm>
            <a:off x="175500" y="859577"/>
            <a:ext cx="4451400" cy="471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Verdana"/>
                <a:ea typeface="Verdana"/>
                <a:cs typeface="Verdana"/>
                <a:sym typeface="Verdana"/>
              </a:rPr>
              <a:t> </a:t>
            </a:r>
            <a:endParaRPr/>
          </a:p>
        </p:txBody>
      </p:sp>
      <p:sp>
        <p:nvSpPr>
          <p:cNvPr id="246" name="Google Shape;246;p38"/>
          <p:cNvSpPr/>
          <p:nvPr/>
        </p:nvSpPr>
        <p:spPr>
          <a:xfrm>
            <a:off x="883952" y="1396825"/>
            <a:ext cx="3034500" cy="656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Verdana"/>
                <a:ea typeface="Verdana"/>
                <a:cs typeface="Verdana"/>
                <a:sym typeface="Verdana"/>
              </a:rPr>
              <a:t> </a:t>
            </a:r>
            <a:endParaRPr/>
          </a:p>
        </p:txBody>
      </p:sp>
      <p:sp>
        <p:nvSpPr>
          <p:cNvPr id="247" name="Google Shape;247;p38"/>
          <p:cNvSpPr/>
          <p:nvPr/>
        </p:nvSpPr>
        <p:spPr>
          <a:xfrm>
            <a:off x="217050" y="688800"/>
            <a:ext cx="4559700" cy="1768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8D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8" name="Google Shape;248;p38"/>
          <p:cNvSpPr txBox="1"/>
          <p:nvPr/>
        </p:nvSpPr>
        <p:spPr>
          <a:xfrm>
            <a:off x="430800" y="2012000"/>
            <a:ext cx="4021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8D41"/>
                </a:solidFill>
                <a:latin typeface="Verdana"/>
                <a:ea typeface="Verdana"/>
                <a:cs typeface="Verdana"/>
                <a:sym typeface="Verdana"/>
              </a:rPr>
              <a:t>z</a:t>
            </a:r>
            <a:r>
              <a:rPr b="1" baseline="-25000" lang="en-GB">
                <a:solidFill>
                  <a:srgbClr val="FF8D41"/>
                </a:solidFill>
                <a:latin typeface="Verdana"/>
                <a:ea typeface="Verdana"/>
                <a:cs typeface="Verdana"/>
                <a:sym typeface="Verdana"/>
              </a:rPr>
              <a:t>0</a:t>
            </a:r>
            <a:r>
              <a:rPr b="1" lang="en-GB">
                <a:solidFill>
                  <a:srgbClr val="FF8D41"/>
                </a:solidFill>
                <a:latin typeface="Verdana"/>
                <a:ea typeface="Verdana"/>
                <a:cs typeface="Verdana"/>
                <a:sym typeface="Verdana"/>
              </a:rPr>
              <a:t> : wave age dependant</a:t>
            </a:r>
            <a:endParaRPr b="1">
              <a:solidFill>
                <a:srgbClr val="FF8D4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9" name="Google Shape;249;p38"/>
          <p:cNvSpPr txBox="1"/>
          <p:nvPr/>
        </p:nvSpPr>
        <p:spPr>
          <a:xfrm>
            <a:off x="395200" y="3059800"/>
            <a:ext cx="39666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neutral stability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" name="Google Shape;250;p38"/>
          <p:cNvSpPr/>
          <p:nvPr/>
        </p:nvSpPr>
        <p:spPr>
          <a:xfrm>
            <a:off x="2295400" y="2629000"/>
            <a:ext cx="166200" cy="443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p38"/>
          <p:cNvSpPr/>
          <p:nvPr/>
        </p:nvSpPr>
        <p:spPr>
          <a:xfrm>
            <a:off x="2295400" y="3549800"/>
            <a:ext cx="166200" cy="443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38"/>
          <p:cNvSpPr/>
          <p:nvPr/>
        </p:nvSpPr>
        <p:spPr>
          <a:xfrm>
            <a:off x="1448357" y="4186857"/>
            <a:ext cx="1860300" cy="6753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53" name="Google Shape;253;p38"/>
          <p:cNvSpPr txBox="1"/>
          <p:nvPr/>
        </p:nvSpPr>
        <p:spPr>
          <a:xfrm>
            <a:off x="3582000" y="4367400"/>
            <a:ext cx="99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</a:t>
            </a:r>
            <a:r>
              <a:rPr baseline="-25000"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 z</a:t>
            </a:r>
            <a:r>
              <a:rPr baseline="-25000"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baseline="-25000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4" name="Google Shape;254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56825" y="399813"/>
            <a:ext cx="4062449" cy="406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 txBox="1"/>
          <p:nvPr/>
        </p:nvSpPr>
        <p:spPr>
          <a:xfrm>
            <a:off x="395199" y="73688"/>
            <a:ext cx="80301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90A8"/>
                </a:solidFill>
              </a:rPr>
              <a:t>Theory recap</a:t>
            </a:r>
            <a:endParaRPr b="1" sz="2800">
              <a:solidFill>
                <a:srgbClr val="0090A8"/>
              </a:solidFill>
            </a:endParaRPr>
          </a:p>
        </p:txBody>
      </p:sp>
      <p:sp>
        <p:nvSpPr>
          <p:cNvPr id="261" name="Google Shape;261;p39"/>
          <p:cNvSpPr/>
          <p:nvPr/>
        </p:nvSpPr>
        <p:spPr>
          <a:xfrm>
            <a:off x="64748" y="907950"/>
            <a:ext cx="4531800" cy="656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Verdana"/>
                <a:ea typeface="Verdana"/>
                <a:cs typeface="Verdana"/>
                <a:sym typeface="Verdana"/>
              </a:rPr>
              <a:t> </a:t>
            </a:r>
            <a:endParaRPr/>
          </a:p>
        </p:txBody>
      </p:sp>
      <p:sp>
        <p:nvSpPr>
          <p:cNvPr id="262" name="Google Shape;262;p39"/>
          <p:cNvSpPr/>
          <p:nvPr/>
        </p:nvSpPr>
        <p:spPr>
          <a:xfrm>
            <a:off x="1328201" y="1585800"/>
            <a:ext cx="2004900" cy="656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Verdana"/>
                <a:ea typeface="Verdana"/>
                <a:cs typeface="Verdana"/>
                <a:sym typeface="Verdana"/>
              </a:rPr>
              <a:t> </a:t>
            </a:r>
            <a:endParaRPr/>
          </a:p>
        </p:txBody>
      </p:sp>
      <p:sp>
        <p:nvSpPr>
          <p:cNvPr id="263" name="Google Shape;263;p39"/>
          <p:cNvSpPr/>
          <p:nvPr/>
        </p:nvSpPr>
        <p:spPr>
          <a:xfrm>
            <a:off x="106300" y="631600"/>
            <a:ext cx="4531800" cy="1985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BC9F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4" name="Google Shape;264;p39"/>
          <p:cNvSpPr txBox="1"/>
          <p:nvPr/>
        </p:nvSpPr>
        <p:spPr>
          <a:xfrm>
            <a:off x="282640" y="2263660"/>
            <a:ext cx="3719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BC9F6A"/>
                </a:solidFill>
                <a:latin typeface="Verdana"/>
                <a:ea typeface="Verdana"/>
                <a:cs typeface="Verdana"/>
                <a:sym typeface="Verdana"/>
              </a:rPr>
              <a:t>z</a:t>
            </a:r>
            <a:r>
              <a:rPr b="1" baseline="-25000" lang="en-GB">
                <a:solidFill>
                  <a:srgbClr val="BC9F6A"/>
                </a:solidFill>
                <a:latin typeface="Verdana"/>
                <a:ea typeface="Verdana"/>
                <a:cs typeface="Verdana"/>
                <a:sym typeface="Verdana"/>
              </a:rPr>
              <a:t>0</a:t>
            </a:r>
            <a:r>
              <a:rPr b="1" lang="en-GB">
                <a:solidFill>
                  <a:srgbClr val="BC9F6A"/>
                </a:solidFill>
                <a:latin typeface="Verdana"/>
                <a:ea typeface="Verdana"/>
                <a:cs typeface="Verdana"/>
                <a:sym typeface="Verdana"/>
              </a:rPr>
              <a:t> : aerodynamically consistent</a:t>
            </a:r>
            <a:endParaRPr b="1">
              <a:solidFill>
                <a:srgbClr val="BC9F6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5" name="Google Shape;265;p39"/>
          <p:cNvSpPr txBox="1"/>
          <p:nvPr/>
        </p:nvSpPr>
        <p:spPr>
          <a:xfrm>
            <a:off x="395200" y="3059800"/>
            <a:ext cx="39666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neutral stability and 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</a:t>
            </a:r>
            <a:r>
              <a:rPr baseline="-25000"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at z</a:t>
            </a:r>
            <a:r>
              <a:rPr baseline="-25000"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ε</a:t>
            </a:r>
            <a:r>
              <a:rPr baseline="-25000"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at z</a:t>
            </a:r>
            <a:r>
              <a:rPr baseline="-25000"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baseline="-25000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Google Shape;266;p39"/>
          <p:cNvSpPr/>
          <p:nvPr/>
        </p:nvSpPr>
        <p:spPr>
          <a:xfrm>
            <a:off x="2289100" y="2730900"/>
            <a:ext cx="166200" cy="443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Google Shape;267;p39"/>
          <p:cNvSpPr/>
          <p:nvPr/>
        </p:nvSpPr>
        <p:spPr>
          <a:xfrm>
            <a:off x="2289100" y="3785150"/>
            <a:ext cx="166200" cy="443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39"/>
          <p:cNvSpPr/>
          <p:nvPr/>
        </p:nvSpPr>
        <p:spPr>
          <a:xfrm>
            <a:off x="1448357" y="4386607"/>
            <a:ext cx="1860300" cy="6753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69" name="Google Shape;269;p39"/>
          <p:cNvSpPr txBox="1"/>
          <p:nvPr/>
        </p:nvSpPr>
        <p:spPr>
          <a:xfrm>
            <a:off x="3512775" y="4570350"/>
            <a:ext cx="99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</a:t>
            </a:r>
            <a:r>
              <a:rPr baseline="-25000"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&gt; z</a:t>
            </a:r>
            <a:r>
              <a:rPr baseline="-25000"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baseline="-25000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0" name="Google Shape;270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80500" y="347725"/>
            <a:ext cx="4139648" cy="4139648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9"/>
          <p:cNvSpPr txBox="1"/>
          <p:nvPr/>
        </p:nvSpPr>
        <p:spPr>
          <a:xfrm>
            <a:off x="7324125" y="3004425"/>
            <a:ext cx="1398300" cy="9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</a:t>
            </a:r>
            <a:r>
              <a:rPr baseline="-25000" lang="en-GB" sz="19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en-GB" sz="19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z dependant</a:t>
            </a:r>
            <a:endParaRPr sz="19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0"/>
          <p:cNvSpPr txBox="1"/>
          <p:nvPr/>
        </p:nvSpPr>
        <p:spPr>
          <a:xfrm>
            <a:off x="395199" y="73688"/>
            <a:ext cx="80301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90A8"/>
                </a:solidFill>
              </a:rPr>
              <a:t>Theory recap</a:t>
            </a:r>
            <a:endParaRPr b="1" sz="2800">
              <a:solidFill>
                <a:srgbClr val="0090A8"/>
              </a:solidFill>
            </a:endParaRPr>
          </a:p>
        </p:txBody>
      </p:sp>
      <p:pic>
        <p:nvPicPr>
          <p:cNvPr descr="2008_closest" id="278" name="Google Shape;27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9125"/>
            <a:ext cx="5670173" cy="3089099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0"/>
          <p:cNvSpPr txBox="1"/>
          <p:nvPr/>
        </p:nvSpPr>
        <p:spPr>
          <a:xfrm>
            <a:off x="-27710" y="3752270"/>
            <a:ext cx="55449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Closest measurements  to EZ by the dispersometer ASCAT in 2008.</a:t>
            </a:r>
            <a:endParaRPr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Acknowledgements to Dr. Federica Polverari and Dr. Marcos Portabella for the reprocessed ASCAT data.</a:t>
            </a:r>
            <a:endParaRPr i="1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0" name="Google Shape;280;p40"/>
          <p:cNvSpPr txBox="1"/>
          <p:nvPr/>
        </p:nvSpPr>
        <p:spPr>
          <a:xfrm>
            <a:off x="6493400" y="3597300"/>
            <a:ext cx="1728000" cy="523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89" l="-19" r="-789" t="-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Verdana"/>
                <a:ea typeface="Verdana"/>
                <a:cs typeface="Verdana"/>
                <a:sym typeface="Verdana"/>
              </a:rPr>
              <a:t> </a:t>
            </a:r>
            <a:endParaRPr/>
          </a:p>
        </p:txBody>
      </p:sp>
      <p:sp>
        <p:nvSpPr>
          <p:cNvPr id="281" name="Google Shape;281;p40"/>
          <p:cNvSpPr txBox="1"/>
          <p:nvPr/>
        </p:nvSpPr>
        <p:spPr>
          <a:xfrm>
            <a:off x="6095302" y="1369676"/>
            <a:ext cx="1187400" cy="6585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69" l="-39" r="-1269" t="-7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Verdana"/>
                <a:ea typeface="Verdana"/>
                <a:cs typeface="Verdana"/>
                <a:sym typeface="Verdana"/>
              </a:rPr>
              <a:t> </a:t>
            </a:r>
            <a:endParaRPr/>
          </a:p>
        </p:txBody>
      </p:sp>
      <p:sp>
        <p:nvSpPr>
          <p:cNvPr id="282" name="Google Shape;282;p40"/>
          <p:cNvSpPr txBox="1"/>
          <p:nvPr/>
        </p:nvSpPr>
        <p:spPr>
          <a:xfrm>
            <a:off x="5670178" y="559124"/>
            <a:ext cx="3473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Verdana"/>
              <a:buAutoNum type="arabicPeriod"/>
            </a:pPr>
            <a:r>
              <a:rPr lang="en-GB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Following formulation in previous slide, C</a:t>
            </a:r>
            <a:r>
              <a:rPr baseline="-25000" lang="en-GB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Dz</a:t>
            </a:r>
            <a:r>
              <a:rPr lang="en-GB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 is solved by iteration:</a:t>
            </a:r>
            <a:endParaRPr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3" name="Google Shape;283;p40"/>
          <p:cNvSpPr txBox="1"/>
          <p:nvPr/>
        </p:nvSpPr>
        <p:spPr>
          <a:xfrm>
            <a:off x="5670175" y="1898963"/>
            <a:ext cx="3473700" cy="10974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40" l="-9" r="-199" t="-4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Verdana"/>
                <a:ea typeface="Verdana"/>
                <a:cs typeface="Verdana"/>
                <a:sym typeface="Verdana"/>
              </a:rPr>
              <a:t> </a:t>
            </a:r>
            <a:endParaRPr/>
          </a:p>
        </p:txBody>
      </p:sp>
      <p:sp>
        <p:nvSpPr>
          <p:cNvPr id="284" name="Google Shape;284;p40"/>
          <p:cNvSpPr txBox="1"/>
          <p:nvPr/>
        </p:nvSpPr>
        <p:spPr>
          <a:xfrm>
            <a:off x="5706728" y="4259750"/>
            <a:ext cx="3437100" cy="6927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115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300"/>
              <a:buFont typeface="Verdana"/>
              <a:buAutoNum type="arabicPeriod" startAt="3"/>
            </a:pPr>
            <a:r>
              <a:rPr lang="en-GB" sz="13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Now, the new OLL can be applied to determine the wind profile at different heights.</a:t>
            </a:r>
            <a:endParaRPr sz="13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5" name="Google Shape;285;p40"/>
          <p:cNvSpPr/>
          <p:nvPr/>
        </p:nvSpPr>
        <p:spPr>
          <a:xfrm rot="5400000">
            <a:off x="7807800" y="1341925"/>
            <a:ext cx="394200" cy="9783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D0BB96"/>
          </a:solidFill>
          <a:ln cap="flat" cmpd="sng" w="25400">
            <a:solidFill>
              <a:srgbClr val="97886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6" name="Google Shape;286;p40"/>
          <p:cNvSpPr txBox="1"/>
          <p:nvPr/>
        </p:nvSpPr>
        <p:spPr>
          <a:xfrm>
            <a:off x="5670178" y="3074112"/>
            <a:ext cx="3473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2.  u* solved with</a:t>
            </a:r>
            <a:r>
              <a:rPr lang="en-GB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 C</a:t>
            </a:r>
            <a:r>
              <a:rPr baseline="-25000" lang="en-GB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D10</a:t>
            </a:r>
            <a:r>
              <a:rPr lang="en-GB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 and U</a:t>
            </a:r>
            <a:r>
              <a:rPr baseline="-25000" lang="en-GB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10S</a:t>
            </a:r>
            <a:r>
              <a:rPr lang="en-GB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 CMOD7:</a:t>
            </a:r>
            <a:endParaRPr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ET_PPT_Engelsk_FINAL">
  <a:themeElements>
    <a:clrScheme name="MET">
      <a:dk1>
        <a:srgbClr val="000000"/>
      </a:dk1>
      <a:lt1>
        <a:srgbClr val="FFFFFF"/>
      </a:lt1>
      <a:dk2>
        <a:srgbClr val="0090A8"/>
      </a:dk2>
      <a:lt2>
        <a:srgbClr val="74C4D7"/>
      </a:lt2>
      <a:accent1>
        <a:srgbClr val="54AB54"/>
      </a:accent1>
      <a:accent2>
        <a:srgbClr val="7974AF"/>
      </a:accent2>
      <a:accent3>
        <a:srgbClr val="A24E75"/>
      </a:accent3>
      <a:accent4>
        <a:srgbClr val="FFD255"/>
      </a:accent4>
      <a:accent5>
        <a:srgbClr val="7B5947"/>
      </a:accent5>
      <a:accent6>
        <a:srgbClr val="3F5B6D"/>
      </a:accent6>
      <a:hlink>
        <a:srgbClr val="FFD255"/>
      </a:hlink>
      <a:folHlink>
        <a:srgbClr val="7B594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