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58" r:id="rId3"/>
    <p:sldId id="259" r:id="rId4"/>
    <p:sldId id="518" r:id="rId5"/>
    <p:sldId id="517" r:id="rId6"/>
    <p:sldId id="261" r:id="rId7"/>
    <p:sldId id="51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EE0000"/>
    <a:srgbClr val="FF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75" d="100"/>
          <a:sy n="75" d="100"/>
        </p:scale>
        <p:origin x="101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D35E5-04B9-4AE9-B341-90AC018EBDB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84958-1E7B-4065-A21E-1AE504C3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7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84958-1E7B-4065-A21E-1AE504C310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9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F262C-CD32-6E4A-832C-B402F18A06E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9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5E-1812-4C29-BC55-53B6DA5DF11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97C-3A62-4BC7-91AC-14BF95F2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3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5E-1812-4C29-BC55-53B6DA5DF11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97C-3A62-4BC7-91AC-14BF95F2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1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5E-1812-4C29-BC55-53B6DA5DF11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97C-3A62-4BC7-91AC-14BF95F2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1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5E-1812-4C29-BC55-53B6DA5DF11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97C-3A62-4BC7-91AC-14BF95F2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2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5E-1812-4C29-BC55-53B6DA5DF11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97C-3A62-4BC7-91AC-14BF95F2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1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5E-1812-4C29-BC55-53B6DA5DF11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97C-3A62-4BC7-91AC-14BF95F2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9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5E-1812-4C29-BC55-53B6DA5DF11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97C-3A62-4BC7-91AC-14BF95F2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8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5E-1812-4C29-BC55-53B6DA5DF11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97C-3A62-4BC7-91AC-14BF95F2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5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5E-1812-4C29-BC55-53B6DA5DF11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97C-3A62-4BC7-91AC-14BF95F2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0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5E-1812-4C29-BC55-53B6DA5DF11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97C-3A62-4BC7-91AC-14BF95F2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1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5E-1812-4C29-BC55-53B6DA5DF11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997C-3A62-4BC7-91AC-14BF95F2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CA55E-1812-4C29-BC55-53B6DA5DF11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997C-3A62-4BC7-91AC-14BF95F2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8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11.jpeg"/><Relationship Id="rId5" Type="http://schemas.openxmlformats.org/officeDocument/2006/relationships/image" Target="../media/image40.pn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2531CE9-AC5A-951A-45E8-163E6D233834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9" cy="74693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MW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Radiometer Missions with Wind Retrieval Capability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163" y="6320894"/>
            <a:ext cx="223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E0000"/>
                </a:solidFill>
              </a:rPr>
              <a:t>Non-sun-synchronous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5163" y="6003406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CC"/>
                </a:solidFill>
              </a:rPr>
              <a:t>L-band only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998706" y="695094"/>
            <a:ext cx="8796163" cy="5677644"/>
            <a:chOff x="1868042" y="670075"/>
            <a:chExt cx="8796163" cy="56776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21"/>
            <a:stretch/>
          </p:blipFill>
          <p:spPr>
            <a:xfrm>
              <a:off x="1868042" y="3345595"/>
              <a:ext cx="8760711" cy="300212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484"/>
            <a:stretch/>
          </p:blipFill>
          <p:spPr>
            <a:xfrm>
              <a:off x="1868042" y="670075"/>
              <a:ext cx="8760711" cy="20279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" t="31865" r="95329" b="54458"/>
            <a:stretch/>
          </p:blipFill>
          <p:spPr>
            <a:xfrm>
              <a:off x="1868042" y="2663525"/>
              <a:ext cx="406062" cy="684542"/>
            </a:xfrm>
            <a:prstGeom prst="rect">
              <a:avLst/>
            </a:prstGeom>
          </p:spPr>
        </p:pic>
        <p:cxnSp>
          <p:nvCxnSpPr>
            <p:cNvPr id="14" name="Straight Connector 13"/>
            <p:cNvCxnSpPr>
              <a:stCxn id="25" idx="3"/>
            </p:cNvCxnSpPr>
            <p:nvPr/>
          </p:nvCxnSpPr>
          <p:spPr>
            <a:xfrm flipV="1">
              <a:off x="6943492" y="3130589"/>
              <a:ext cx="2291008" cy="7302"/>
            </a:xfrm>
            <a:prstGeom prst="line">
              <a:avLst/>
            </a:prstGeom>
            <a:ln w="254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9313977" y="3137891"/>
              <a:ext cx="701040" cy="2"/>
            </a:xfrm>
            <a:prstGeom prst="line">
              <a:avLst/>
            </a:prstGeom>
            <a:ln w="25400">
              <a:solidFill>
                <a:srgbClr val="9900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274719" y="2968614"/>
              <a:ext cx="668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SMOS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54558" y="1777264"/>
              <a:ext cx="25474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Arial Unicode MS" panose="020B0604020202020204" pitchFamily="34" charset="-128"/>
                  <a:cs typeface="Arial" panose="020B0604020202020204" pitchFamily="34" charset="0"/>
                </a:rPr>
                <a:t>SMAP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Arial Unicode MS" panose="020B0604020202020204" pitchFamily="34" charset="-128"/>
                  <a:cs typeface="Arial" panose="020B0604020202020204" pitchFamily="34" charset="0"/>
                </a:rPr>
                <a:t>:    Soil Moisture Active Passive</a:t>
              </a:r>
            </a:p>
            <a:p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Arial Unicode MS" panose="020B0604020202020204" pitchFamily="34" charset="-128"/>
                  <a:cs typeface="Arial" panose="020B0604020202020204" pitchFamily="34" charset="0"/>
                </a:rPr>
                <a:t>SMOS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Arial Unicode MS" panose="020B0604020202020204" pitchFamily="34" charset="-128"/>
                  <a:cs typeface="Arial" panose="020B0604020202020204" pitchFamily="34" charset="0"/>
                </a:rPr>
                <a:t>:    Soil Moisture and Ocean Salinity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710500" y="2859984"/>
              <a:ext cx="1524000" cy="0"/>
            </a:xfrm>
            <a:prstGeom prst="line">
              <a:avLst/>
            </a:prstGeom>
            <a:ln w="254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9305403" y="2860579"/>
              <a:ext cx="701040" cy="2"/>
            </a:xfrm>
            <a:prstGeom prst="line">
              <a:avLst/>
            </a:prstGeom>
            <a:ln w="25400">
              <a:solidFill>
                <a:srgbClr val="9900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943492" y="2712930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SMAP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" t="31865" r="95329" b="54458"/>
            <a:stretch/>
          </p:blipFill>
          <p:spPr>
            <a:xfrm>
              <a:off x="10258143" y="2689720"/>
              <a:ext cx="406062" cy="684542"/>
            </a:xfrm>
            <a:prstGeom prst="rect">
              <a:avLst/>
            </a:prstGeom>
          </p:spPr>
        </p:pic>
      </p:grp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948DE102-CB2F-4C5A-88B4-F0F6F0489D74}"/>
              </a:ext>
            </a:extLst>
          </p:cNvPr>
          <p:cNvSpPr/>
          <p:nvPr/>
        </p:nvSpPr>
        <p:spPr>
          <a:xfrm>
            <a:off x="4832714" y="2014095"/>
            <a:ext cx="238125" cy="21907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8F442F75-09D0-4BE0-AA39-7F5C7AD95C0C}"/>
              </a:ext>
            </a:extLst>
          </p:cNvPr>
          <p:cNvSpPr/>
          <p:nvPr/>
        </p:nvSpPr>
        <p:spPr>
          <a:xfrm>
            <a:off x="7832411" y="3376413"/>
            <a:ext cx="238125" cy="21907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D76D1DB8-B411-4C1D-BFDF-81D657746C02}"/>
              </a:ext>
            </a:extLst>
          </p:cNvPr>
          <p:cNvSpPr/>
          <p:nvPr/>
        </p:nvSpPr>
        <p:spPr>
          <a:xfrm>
            <a:off x="8365039" y="1012876"/>
            <a:ext cx="238125" cy="21907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1ED14725-4A4B-4286-A132-EC1AF2B02358}"/>
              </a:ext>
            </a:extLst>
          </p:cNvPr>
          <p:cNvSpPr/>
          <p:nvPr/>
        </p:nvSpPr>
        <p:spPr>
          <a:xfrm>
            <a:off x="9030473" y="785364"/>
            <a:ext cx="238125" cy="21907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D2562014-CB13-4C0A-94D3-89ABFF8E74A2}"/>
              </a:ext>
            </a:extLst>
          </p:cNvPr>
          <p:cNvSpPr/>
          <p:nvPr/>
        </p:nvSpPr>
        <p:spPr>
          <a:xfrm>
            <a:off x="7677150" y="6311288"/>
            <a:ext cx="238125" cy="21907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F6B8F7-B309-4AE4-B556-A2716A25F3AE}"/>
              </a:ext>
            </a:extLst>
          </p:cNvPr>
          <p:cNvSpPr txBox="1"/>
          <p:nvPr/>
        </p:nvSpPr>
        <p:spPr>
          <a:xfrm>
            <a:off x="7900162" y="6334190"/>
            <a:ext cx="387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Fully Polarimetric (wind vector)</a:t>
            </a:r>
          </a:p>
        </p:txBody>
      </p:sp>
    </p:spTree>
    <p:extLst>
      <p:ext uri="{BB962C8B-B14F-4D97-AF65-F5344CB8AC3E}">
        <p14:creationId xmlns:p14="http://schemas.microsoft.com/office/powerpoint/2010/main" val="196733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531CE9-AC5A-951A-45E8-163E6D23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74693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MW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Channel Utilization in Surface Wind Retrievals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4117"/>
              </p:ext>
            </p:extLst>
          </p:nvPr>
        </p:nvGraphicFramePr>
        <p:xfrm>
          <a:off x="323297" y="746937"/>
          <a:ext cx="11545403" cy="5412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0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7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3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35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1399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+mn-lt"/>
                          <a:cs typeface="Calibri" panose="020F0502020204030204" pitchFamily="34" charset="0"/>
                        </a:rPr>
                        <a:t>Primary Channels and Source of Emission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/>
                        <a:t>Band (GHz)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1.4</a:t>
                      </a:r>
                    </a:p>
                    <a:p>
                      <a:pPr algn="ctr"/>
                      <a:r>
                        <a:rPr lang="en-US" sz="1800" b="1" dirty="0"/>
                        <a:t>L-band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6-7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18-19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34-37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85-91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SMAP, SMOS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AMSR, WSAT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TMI, GMI,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</a:rPr>
                        <a:t> MWI, AMSR, WSAT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(incl.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COWVR)</a:t>
                      </a:r>
                    </a:p>
                    <a:p>
                      <a:pPr algn="ctr"/>
                      <a:r>
                        <a:rPr lang="en-US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ALL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(+COWVR)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rgbClr val="002060"/>
                          </a:solidFill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(+COWVR)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TMI, GMI, MWI SSMIS, AMSR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04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SST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049"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rgbClr val="C00000"/>
                          </a:solidFill>
                        </a:rPr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No rain impact/ Sensitivity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to high winds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04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Water Vapor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04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Rain/Cloud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04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Ice/Scatter.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702517" y="2079700"/>
            <a:ext cx="10166183" cy="4739189"/>
            <a:chOff x="1702517" y="2079700"/>
            <a:chExt cx="10166183" cy="4739189"/>
          </a:xfrm>
        </p:grpSpPr>
        <p:sp>
          <p:nvSpPr>
            <p:cNvPr id="2" name="Right Arrow 1"/>
            <p:cNvSpPr/>
            <p:nvPr/>
          </p:nvSpPr>
          <p:spPr>
            <a:xfrm flipV="1">
              <a:off x="1702517" y="6218091"/>
              <a:ext cx="10166183" cy="257691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95283" y="6480335"/>
              <a:ext cx="819327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Surface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122950" y="6475783"/>
              <a:ext cx="1230850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Atmosphere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139D22-CB0C-5B46-184A-DECA4A291269}"/>
                </a:ext>
              </a:extLst>
            </p:cNvPr>
            <p:cNvSpPr txBox="1"/>
            <p:nvPr/>
          </p:nvSpPr>
          <p:spPr>
            <a:xfrm>
              <a:off x="2838142" y="2597671"/>
              <a:ext cx="822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SFMR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354444" y="2107581"/>
              <a:ext cx="434897" cy="1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023625" y="2364055"/>
              <a:ext cx="451624" cy="7436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696398" y="2371492"/>
              <a:ext cx="663407" cy="1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930466" y="2371491"/>
              <a:ext cx="663407" cy="1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9164534" y="2371491"/>
              <a:ext cx="663407" cy="1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1136351" y="2079700"/>
              <a:ext cx="434897" cy="1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548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8EEB42-669E-1476-0411-EED81D62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90489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</a:rPr>
              <a:t>RADIOMETERS WINDS: PROS/CONS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090" y="374740"/>
            <a:ext cx="166975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Advantages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125" y="858182"/>
            <a:ext cx="116072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Long legacy (continuous, since 1988), overlapping and cross-calibrated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Allowing Climate Data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Diurnal sampling: variety of fixed orbit times + non-sun-synchronous (TMI, GMI, COWVR)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Simultaneous observations of several environmental parameters: </a:t>
            </a:r>
          </a:p>
          <a:p>
            <a:r>
              <a:rPr lang="en-US" sz="2400" dirty="0"/>
              <a:t>		wind, rain, water vapor, SST, 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Capability of wind vector retrievals with polarimetric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L-band very sensitive to high winds and insensitive to rain (winds in TCs)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Potential for downscaling to lower cost small satellites (i.e. COWVR)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Fully polarimetric + fore/</a:t>
            </a:r>
            <a:r>
              <a:rPr lang="en-US" sz="2400"/>
              <a:t>aft observing </a:t>
            </a:r>
            <a:r>
              <a:rPr lang="en-US" sz="2400" dirty="0"/>
              <a:t>mitigates wind direction ambiguities in retrievals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468" y="4505334"/>
            <a:ext cx="202882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Disadvantages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503" y="4966999"/>
            <a:ext cx="114666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Lower resolution (25-50 km) than scatterometers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Rain impact on wind retrievals (can be mitigated with 6 GHz channel)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Radio Frequency Interference (RFI) is a growing problem (requiring more agile sensors)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of climate record is scalar winds (fully polarimetric generally not required for </a:t>
            </a:r>
          </a:p>
          <a:p>
            <a:r>
              <a:rPr lang="en-US" sz="2400" dirty="0"/>
              <a:t>     most MW missions i.e. </a:t>
            </a:r>
            <a:r>
              <a:rPr lang="en-US" sz="2400" dirty="0" err="1"/>
              <a:t>precip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679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8097D7-37B1-44B7-B6FD-F2096CAC8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04" t="26832" r="18317" b="29314"/>
          <a:stretch/>
        </p:blipFill>
        <p:spPr>
          <a:xfrm>
            <a:off x="5791201" y="47223"/>
            <a:ext cx="6391540" cy="5087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AE814-3626-4F81-B313-65E8F4E04F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7" t="26940" r="11057" b="28808"/>
          <a:stretch/>
        </p:blipFill>
        <p:spPr>
          <a:xfrm>
            <a:off x="0" y="1377321"/>
            <a:ext cx="5791201" cy="54806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EA15C2-5978-4CD4-8612-3237E0066C3A}"/>
              </a:ext>
            </a:extLst>
          </p:cNvPr>
          <p:cNvSpPr txBox="1"/>
          <p:nvPr/>
        </p:nvSpPr>
        <p:spPr>
          <a:xfrm>
            <a:off x="1952625" y="5886450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Wind Vector and Water Vapor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8740A5-4A74-4AA9-A144-4C96CAC6CFC0}"/>
              </a:ext>
            </a:extLst>
          </p:cNvPr>
          <p:cNvSpPr txBox="1"/>
          <p:nvPr/>
        </p:nvSpPr>
        <p:spPr>
          <a:xfrm>
            <a:off x="9858375" y="5129103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Wind Vector and Rain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CABFF-6E6E-4C95-B43E-BA26876D1BE2}"/>
              </a:ext>
            </a:extLst>
          </p:cNvPr>
          <p:cNvSpPr txBox="1"/>
          <p:nvPr/>
        </p:nvSpPr>
        <p:spPr>
          <a:xfrm>
            <a:off x="5867267" y="5886449"/>
            <a:ext cx="62579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Microwave Radiometers have added benefit of co-located observations of water vapor, clouds, rain, SST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59EF2F-6AA3-4666-B960-DD215DE9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" y="30778"/>
            <a:ext cx="655828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Radiometer capabilities: </a:t>
            </a:r>
            <a:br>
              <a:rPr lang="en-US" sz="3600" dirty="0"/>
            </a:br>
            <a:r>
              <a:rPr lang="en-US" sz="3600" dirty="0"/>
              <a:t>Wind vector and other parameters</a:t>
            </a:r>
          </a:p>
        </p:txBody>
      </p:sp>
    </p:spTree>
    <p:extLst>
      <p:ext uri="{BB962C8B-B14F-4D97-AF65-F5344CB8AC3E}">
        <p14:creationId xmlns:p14="http://schemas.microsoft.com/office/powerpoint/2010/main" val="158952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74AC7-1D83-49CC-AD8D-7D302717A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405" y="3009471"/>
            <a:ext cx="10515600" cy="1325563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38469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4A4191-8278-4D00-B382-F610FF21AE3F}"/>
              </a:ext>
            </a:extLst>
          </p:cNvPr>
          <p:cNvSpPr/>
          <p:nvPr/>
        </p:nvSpPr>
        <p:spPr>
          <a:xfrm>
            <a:off x="0" y="0"/>
            <a:ext cx="12192000" cy="34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Real Earth wallpaper hd background - Real Earth">
            <a:extLst>
              <a:ext uri="{FF2B5EF4-FFF2-40B4-BE49-F238E27FC236}">
                <a16:creationId xmlns:a16="http://schemas.microsoft.com/office/drawing/2014/main" id="{B199E91B-9239-4980-B0AB-08212716E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064"/>
            <a:ext cx="12192000" cy="338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5B14B19-3FBD-4CB6-885B-8F2977219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547" y="37651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8FEF93-835C-40F2-A3BD-E57ED1A66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521" y="190501"/>
            <a:ext cx="2023925" cy="51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DC32D90-9BE1-4635-A5D3-809470E1FB20}"/>
              </a:ext>
            </a:extLst>
          </p:cNvPr>
          <p:cNvSpPr/>
          <p:nvPr/>
        </p:nvSpPr>
        <p:spPr>
          <a:xfrm rot="19897219">
            <a:off x="1806711" y="685360"/>
            <a:ext cx="1346121" cy="46494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8CBE44-F971-428F-9FCF-500FC5009F00}"/>
              </a:ext>
            </a:extLst>
          </p:cNvPr>
          <p:cNvSpPr/>
          <p:nvPr/>
        </p:nvSpPr>
        <p:spPr>
          <a:xfrm rot="1207929">
            <a:off x="2316851" y="5049145"/>
            <a:ext cx="2836559" cy="141529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3">
                <a:extLst>
                  <a:ext uri="{FF2B5EF4-FFF2-40B4-BE49-F238E27FC236}">
                    <a16:creationId xmlns:a16="http://schemas.microsoft.com/office/drawing/2014/main" id="{D91102F4-7804-46BD-96C0-2BCAA7A00B2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48833" y="1164811"/>
                <a:ext cx="3547671" cy="33862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/4</m:t>
                        </m:r>
                      </m:sub>
                    </m:sSub>
                    <m:r>
                      <a:rPr lang="en-US" sz="1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</m:e>
                    </m:func>
                    <m:r>
                      <a:rPr lang="en-US" sz="1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</m:e>
                    </m:func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16" name="Content Placeholder 3">
                <a:extLst>
                  <a:ext uri="{FF2B5EF4-FFF2-40B4-BE49-F238E27FC236}">
                    <a16:creationId xmlns:a16="http://schemas.microsoft.com/office/drawing/2014/main" id="{D91102F4-7804-46BD-96C0-2BCAA7A00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8833" y="1164811"/>
                <a:ext cx="3547671" cy="338626"/>
              </a:xfrm>
              <a:prstGeom prst="rect">
                <a:avLst/>
              </a:prstGeom>
              <a:blipFill>
                <a:blip r:embed="rId5"/>
                <a:stretch>
                  <a:fillRect b="-1786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3">
                <a:extLst>
                  <a:ext uri="{FF2B5EF4-FFF2-40B4-BE49-F238E27FC236}">
                    <a16:creationId xmlns:a16="http://schemas.microsoft.com/office/drawing/2014/main" id="{274E5C2B-2CF0-4D93-B7F8-A46C06F5888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44261" y="631223"/>
                <a:ext cx="3547671" cy="33862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</m:e>
                    </m:func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3">
                <a:extLst>
                  <a:ext uri="{FF2B5EF4-FFF2-40B4-BE49-F238E27FC236}">
                    <a16:creationId xmlns:a16="http://schemas.microsoft.com/office/drawing/2014/main" id="{274E5C2B-2CF0-4D93-B7F8-A46C06F58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4261" y="631223"/>
                <a:ext cx="3547671" cy="338626"/>
              </a:xfrm>
              <a:prstGeom prst="rect">
                <a:avLst/>
              </a:prstGeom>
              <a:blipFill>
                <a:blip r:embed="rId6"/>
                <a:stretch>
                  <a:fillRect t="-181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2210855B-FA9B-4CD2-8424-417C6B7446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5084" y="528130"/>
            <a:ext cx="2820924" cy="1039368"/>
          </a:xfrm>
          <a:prstGeom prst="rect">
            <a:avLst/>
          </a:prstGeom>
        </p:spPr>
      </p:pic>
      <p:sp>
        <p:nvSpPr>
          <p:cNvPr id="20" name="Right Brace 19">
            <a:extLst>
              <a:ext uri="{FF2B5EF4-FFF2-40B4-BE49-F238E27FC236}">
                <a16:creationId xmlns:a16="http://schemas.microsoft.com/office/drawing/2014/main" id="{C6987DA6-815F-48C6-8E91-7303366A22E5}"/>
              </a:ext>
            </a:extLst>
          </p:cNvPr>
          <p:cNvSpPr/>
          <p:nvPr/>
        </p:nvSpPr>
        <p:spPr>
          <a:xfrm>
            <a:off x="5891607" y="552598"/>
            <a:ext cx="74407" cy="48006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B4847BA2-EFCB-441C-B5ED-2447529D2294}"/>
              </a:ext>
            </a:extLst>
          </p:cNvPr>
          <p:cNvSpPr/>
          <p:nvPr/>
        </p:nvSpPr>
        <p:spPr>
          <a:xfrm>
            <a:off x="5891607" y="1086186"/>
            <a:ext cx="74407" cy="48006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F05187-A7AC-4E82-94C5-23178E56661B}"/>
              </a:ext>
            </a:extLst>
          </p:cNvPr>
          <p:cNvSpPr txBox="1"/>
          <p:nvPr/>
        </p:nvSpPr>
        <p:spPr>
          <a:xfrm>
            <a:off x="9691932" y="631223"/>
            <a:ext cx="20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Dual-pol radiometer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35809B-7549-4DBB-80E9-11F11C94B5D4}"/>
              </a:ext>
            </a:extLst>
          </p:cNvPr>
          <p:cNvSpPr txBox="1"/>
          <p:nvPr/>
        </p:nvSpPr>
        <p:spPr>
          <a:xfrm>
            <a:off x="9724466" y="1123811"/>
            <a:ext cx="20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polarimetric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E806AE-C56C-4EB3-A406-DFF5DCF985AC}"/>
              </a:ext>
            </a:extLst>
          </p:cNvPr>
          <p:cNvSpPr txBox="1"/>
          <p:nvPr/>
        </p:nvSpPr>
        <p:spPr>
          <a:xfrm>
            <a:off x="3169043" y="183266"/>
            <a:ext cx="266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Polarization Stokes Vector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645258-5DB4-4C82-9F96-A24C8BEA7A80}"/>
              </a:ext>
            </a:extLst>
          </p:cNvPr>
          <p:cNvSpPr txBox="1"/>
          <p:nvPr/>
        </p:nvSpPr>
        <p:spPr>
          <a:xfrm>
            <a:off x="6252996" y="208880"/>
            <a:ext cx="354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Ocean Emissivity Model Function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5DA665E-D34F-49E1-8467-55C6A2FB1B85}"/>
              </a:ext>
            </a:extLst>
          </p:cNvPr>
          <p:cNvGrpSpPr/>
          <p:nvPr/>
        </p:nvGrpSpPr>
        <p:grpSpPr>
          <a:xfrm>
            <a:off x="5104777" y="1752076"/>
            <a:ext cx="3232419" cy="2512112"/>
            <a:chOff x="4232774" y="1899357"/>
            <a:chExt cx="3232419" cy="2512112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C843EBF-8CC8-4C11-9132-43E3259E7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32774" y="1899357"/>
              <a:ext cx="3232419" cy="251211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F59F94-1DAA-42EB-8EA2-166BD26DA24E}"/>
                </a:ext>
              </a:extLst>
            </p:cNvPr>
            <p:cNvSpPr txBox="1"/>
            <p:nvPr/>
          </p:nvSpPr>
          <p:spPr>
            <a:xfrm>
              <a:off x="4795535" y="2208120"/>
              <a:ext cx="678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  <a:r>
                <a:rPr lang="en-US" sz="2800" baseline="-25000" dirty="0"/>
                <a:t>0</a:t>
              </a:r>
              <a:endParaRPr lang="en-US" sz="2800" dirty="0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2B638D70-271E-4870-B2D2-9CC4E1AB172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69" t="49765" r="49457" b="1"/>
          <a:stretch/>
        </p:blipFill>
        <p:spPr>
          <a:xfrm>
            <a:off x="8482286" y="1704946"/>
            <a:ext cx="3289906" cy="2581172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8E1141-2CE5-4075-9A91-3F2920DF075F}"/>
              </a:ext>
            </a:extLst>
          </p:cNvPr>
          <p:cNvSpPr/>
          <p:nvPr/>
        </p:nvSpPr>
        <p:spPr>
          <a:xfrm rot="491657">
            <a:off x="3519202" y="4344240"/>
            <a:ext cx="2328159" cy="1441502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7F7333B7-2E21-4E2B-81D4-00BD3686A335}"/>
              </a:ext>
            </a:extLst>
          </p:cNvPr>
          <p:cNvSpPr/>
          <p:nvPr/>
        </p:nvSpPr>
        <p:spPr>
          <a:xfrm>
            <a:off x="2238546" y="790575"/>
            <a:ext cx="568015" cy="453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2819E40-FE3D-405D-A708-9769C4DD36B1}"/>
              </a:ext>
            </a:extLst>
          </p:cNvPr>
          <p:cNvGrpSpPr/>
          <p:nvPr/>
        </p:nvGrpSpPr>
        <p:grpSpPr>
          <a:xfrm>
            <a:off x="8482286" y="4327627"/>
            <a:ext cx="3365040" cy="2524742"/>
            <a:chOff x="8482286" y="4327627"/>
            <a:chExt cx="3365040" cy="252474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6679029-416A-47CD-9D9D-27F2AB2F6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286" y="4327627"/>
              <a:ext cx="3365040" cy="2524742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4980F49-3BAD-483E-B7A2-22373B474895}"/>
                </a:ext>
              </a:extLst>
            </p:cNvPr>
            <p:cNvSpPr/>
            <p:nvPr/>
          </p:nvSpPr>
          <p:spPr>
            <a:xfrm>
              <a:off x="9315450" y="4358937"/>
              <a:ext cx="1828800" cy="138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189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Shannon\DOD_BOA\COWVR\WindVector_error\GMFV_TOA_w_Atmta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2876550"/>
            <a:ext cx="5105400" cy="38290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0"/>
            <a:ext cx="8801099" cy="792004"/>
          </a:xfrm>
        </p:spPr>
        <p:txBody>
          <a:bodyPr>
            <a:normAutofit/>
          </a:bodyPr>
          <a:lstStyle/>
          <a:p>
            <a:r>
              <a:rPr lang="en-US" dirty="0"/>
              <a:t>2-Look Passive Microwave Radiometry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872252"/>
            <a:ext cx="6867525" cy="5253912"/>
          </a:xfrm>
        </p:spPr>
        <p:txBody>
          <a:bodyPr>
            <a:normAutofit/>
          </a:bodyPr>
          <a:lstStyle/>
          <a:p>
            <a:r>
              <a:rPr lang="en-US" sz="1400" dirty="0"/>
              <a:t>V/H-pol channels have orthogonal wind direction signal from 3</a:t>
            </a:r>
            <a:r>
              <a:rPr lang="en-US" sz="1400" baseline="30000" dirty="0"/>
              <a:t>rd</a:t>
            </a:r>
            <a:r>
              <a:rPr lang="en-US" sz="1400" dirty="0"/>
              <a:t>/4</a:t>
            </a:r>
            <a:r>
              <a:rPr lang="en-US" sz="1400" baseline="30000" dirty="0"/>
              <a:t>th</a:t>
            </a:r>
            <a:r>
              <a:rPr lang="en-US" sz="1400" dirty="0"/>
              <a:t>, but the small signal at the ocean surface is swamped by the atmospheric contribution</a:t>
            </a:r>
          </a:p>
          <a:p>
            <a:r>
              <a:rPr lang="en-US" sz="1400" dirty="0"/>
              <a:t>Taking the fore/aft difference largely cancels out atmosphere, similar to 3</a:t>
            </a:r>
            <a:r>
              <a:rPr lang="en-US" sz="1400" baseline="30000" dirty="0"/>
              <a:t>rd</a:t>
            </a:r>
            <a:r>
              <a:rPr lang="en-US" sz="1400" dirty="0"/>
              <a:t> and 4</a:t>
            </a:r>
            <a:r>
              <a:rPr lang="en-US" sz="1400" baseline="30000" dirty="0"/>
              <a:t>th</a:t>
            </a:r>
            <a:r>
              <a:rPr lang="en-US" sz="1400" dirty="0"/>
              <a:t> stokes channels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905000" y="2416658"/>
          <a:ext cx="5029200" cy="39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00400" imgH="254000" progId="Equation.3">
                  <p:embed/>
                </p:oleObj>
              </mc:Choice>
              <mc:Fallback>
                <p:oleObj name="Equation" r:id="rId3" imgW="3200400" imgH="254000" progId="Equation.3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16658"/>
                        <a:ext cx="5029200" cy="39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 descr="C:\Shannon\DOD_BOA\COWVR\WindVector_error\GMFV_foreaft_with_atten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00200" y="2895600"/>
            <a:ext cx="5080000" cy="3810000"/>
          </a:xfrm>
          <a:prstGeom prst="rect">
            <a:avLst/>
          </a:prstGeom>
          <a:noFill/>
        </p:spPr>
      </p:pic>
      <p:pic>
        <p:nvPicPr>
          <p:cNvPr id="7" name="Picture 2" descr="C:\Shannon\DOD_BOA\COWVR\matlab_point_design\COWVR_instrument_model\TB3_map_fore_2.jpg"/>
          <p:cNvPicPr>
            <a:picLocks noChangeAspect="1" noChangeArrowheads="1"/>
          </p:cNvPicPr>
          <p:nvPr/>
        </p:nvPicPr>
        <p:blipFill>
          <a:blip r:embed="rId6" cstate="screen"/>
          <a:srcRect l="49105"/>
          <a:stretch>
            <a:fillRect/>
          </a:stretch>
        </p:blipFill>
        <p:spPr bwMode="auto">
          <a:xfrm>
            <a:off x="7848600" y="1219200"/>
            <a:ext cx="2211358" cy="2638892"/>
          </a:xfrm>
          <a:prstGeom prst="rect">
            <a:avLst/>
          </a:prstGeom>
          <a:noFill/>
        </p:spPr>
      </p:pic>
      <p:pic>
        <p:nvPicPr>
          <p:cNvPr id="8" name="Picture 3" descr="C:\Shannon\DOD_BOA\COWVR\matlab_point_design\COWVR_instrument_model\TBV_map_fore_aft.jpg"/>
          <p:cNvPicPr>
            <a:picLocks noChangeAspect="1" noChangeArrowheads="1"/>
          </p:cNvPicPr>
          <p:nvPr/>
        </p:nvPicPr>
        <p:blipFill>
          <a:blip r:embed="rId7" cstate="screen"/>
          <a:srcRect l="48646"/>
          <a:stretch>
            <a:fillRect/>
          </a:stretch>
        </p:blipFill>
        <p:spPr bwMode="auto">
          <a:xfrm>
            <a:off x="8001000" y="4114800"/>
            <a:ext cx="2286000" cy="23926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43800" y="990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alibri"/>
              </a:rPr>
              <a:t>3</a:t>
            </a:r>
            <a:r>
              <a:rPr lang="en-US" baseline="30000" dirty="0">
                <a:solidFill>
                  <a:srgbClr val="0066FF"/>
                </a:solidFill>
                <a:latin typeface="Calibri"/>
              </a:rPr>
              <a:t>rd</a:t>
            </a:r>
            <a:r>
              <a:rPr lang="en-US" dirty="0">
                <a:solidFill>
                  <a:srgbClr val="0066FF"/>
                </a:solidFill>
                <a:latin typeface="Calibri"/>
              </a:rPr>
              <a:t> Stokes Top-of-Atmosphere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3657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alibri"/>
              </a:rPr>
              <a:t>V-</a:t>
            </a:r>
            <a:r>
              <a:rPr lang="en-US" dirty="0" err="1">
                <a:solidFill>
                  <a:srgbClr val="0066FF"/>
                </a:solidFill>
                <a:latin typeface="Calibri"/>
              </a:rPr>
              <a:t>pol</a:t>
            </a:r>
            <a:r>
              <a:rPr lang="en-US" dirty="0">
                <a:solidFill>
                  <a:srgbClr val="0066FF"/>
                </a:solidFill>
                <a:latin typeface="Calibri"/>
              </a:rPr>
              <a:t> Fore-Aft Top-of-Atmosphere</a:t>
            </a:r>
          </a:p>
        </p:txBody>
      </p:sp>
      <p:pic>
        <p:nvPicPr>
          <p:cNvPr id="11" name="Picture 2" descr="C:\Shannon\DOD_BOA\COWVR\matlab_point_design\COWVR_instrument_model\TBV_map_fore.jpg"/>
          <p:cNvPicPr>
            <a:picLocks noChangeAspect="1" noChangeArrowheads="1"/>
          </p:cNvPicPr>
          <p:nvPr/>
        </p:nvPicPr>
        <p:blipFill>
          <a:blip r:embed="rId8" cstate="screen"/>
          <a:srcRect l="48167" t="25556" r="16833" b="27778"/>
          <a:stretch>
            <a:fillRect/>
          </a:stretch>
        </p:blipFill>
        <p:spPr bwMode="auto">
          <a:xfrm>
            <a:off x="8001000" y="4114800"/>
            <a:ext cx="2286000" cy="2286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077200" y="6400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prstClr val="black"/>
                </a:solidFill>
                <a:latin typeface="Calibri"/>
              </a:rPr>
              <a:t>from simulation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72770" y="674629"/>
          <a:ext cx="2563018" cy="38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75673" imgH="253890" progId="Equation.3">
                  <p:embed/>
                </p:oleObj>
              </mc:Choice>
              <mc:Fallback>
                <p:oleObj name="Equation" r:id="rId9" imgW="1675673" imgH="25389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770" y="674629"/>
                        <a:ext cx="2563018" cy="3878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28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417</Words>
  <Application>Microsoft Office PowerPoint</Application>
  <PresentationFormat>Widescreen</PresentationFormat>
  <Paragraphs>79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Cambria Math</vt:lpstr>
      <vt:lpstr>Roboto Light</vt:lpstr>
      <vt:lpstr>Office Theme</vt:lpstr>
      <vt:lpstr>Equation</vt:lpstr>
      <vt:lpstr>PowerPoint Presentation</vt:lpstr>
      <vt:lpstr>MW Channel Utilization in Surface Wind Retrievals</vt:lpstr>
      <vt:lpstr>RADIOMETERS WINDS: PROS/CONS</vt:lpstr>
      <vt:lpstr>Radiometer capabilities:  Wind vector and other parameters</vt:lpstr>
      <vt:lpstr>Backup</vt:lpstr>
      <vt:lpstr>PowerPoint Presentation</vt:lpstr>
      <vt:lpstr>2-Look Passive Microwave Radiometry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ricciardulli</cp:lastModifiedBy>
  <cp:revision>34</cp:revision>
  <dcterms:created xsi:type="dcterms:W3CDTF">2024-05-21T23:25:09Z</dcterms:created>
  <dcterms:modified xsi:type="dcterms:W3CDTF">2024-05-29T04:01:27Z</dcterms:modified>
</cp:coreProperties>
</file>