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332" r:id="rId2"/>
    <p:sldId id="302" r:id="rId3"/>
    <p:sldId id="257" r:id="rId4"/>
    <p:sldId id="259" r:id="rId5"/>
    <p:sldId id="272" r:id="rId6"/>
    <p:sldId id="270" r:id="rId7"/>
    <p:sldId id="283" r:id="rId8"/>
    <p:sldId id="284" r:id="rId9"/>
    <p:sldId id="260" r:id="rId10"/>
    <p:sldId id="262" r:id="rId11"/>
    <p:sldId id="333" r:id="rId12"/>
    <p:sldId id="338" r:id="rId13"/>
    <p:sldId id="334" r:id="rId14"/>
    <p:sldId id="307" r:id="rId15"/>
    <p:sldId id="286" r:id="rId16"/>
    <p:sldId id="339" r:id="rId17"/>
    <p:sldId id="289" r:id="rId18"/>
    <p:sldId id="290" r:id="rId19"/>
    <p:sldId id="336" r:id="rId20"/>
    <p:sldId id="340" r:id="rId21"/>
    <p:sldId id="279" r:id="rId22"/>
    <p:sldId id="282" r:id="rId23"/>
    <p:sldId id="308" r:id="rId24"/>
    <p:sldId id="309" r:id="rId25"/>
    <p:sldId id="285" r:id="rId26"/>
    <p:sldId id="273" r:id="rId27"/>
    <p:sldId id="301" r:id="rId28"/>
    <p:sldId id="299" r:id="rId29"/>
    <p:sldId id="317" r:id="rId30"/>
    <p:sldId id="280" r:id="rId31"/>
    <p:sldId id="310" r:id="rId32"/>
    <p:sldId id="326" r:id="rId33"/>
    <p:sldId id="327" r:id="rId34"/>
    <p:sldId id="304" r:id="rId35"/>
    <p:sldId id="275" r:id="rId36"/>
    <p:sldId id="312" r:id="rId37"/>
    <p:sldId id="331" r:id="rId38"/>
    <p:sldId id="276" r:id="rId39"/>
    <p:sldId id="341" r:id="rId40"/>
    <p:sldId id="337" r:id="rId41"/>
    <p:sldId id="313" r:id="rId42"/>
    <p:sldId id="321" r:id="rId43"/>
    <p:sldId id="322" r:id="rId44"/>
    <p:sldId id="323" r:id="rId45"/>
    <p:sldId id="324" r:id="rId46"/>
    <p:sldId id="335" r:id="rId47"/>
    <p:sldId id="316" r:id="rId48"/>
    <p:sldId id="318" r:id="rId49"/>
    <p:sldId id="330" r:id="rId50"/>
    <p:sldId id="325" r:id="rId51"/>
    <p:sldId id="320" r:id="rId52"/>
    <p:sldId id="314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93ACC-64FE-4501-92FF-48D64471590F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47DA8-F7EF-4B27-8276-7353D8CC90C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27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7DA8-F7EF-4B27-8276-7353D8CC90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87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C8FB8F1E-F230-789D-2274-CB937455877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16AF60D-95B7-402B-82D6-A5730FD3A985}" type="slidenum">
              <a:rPr lang="en-GB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4E22A7B9-5FF6-EB8A-467A-76BD2D80BDC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6831F7C0-D1C5-4CB8-EC97-1F427AF5D3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441F63-61A7-C5DE-3D4B-E081D3B1A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DBCCC77-C48C-4502-56C5-3628458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81E95E-5D4E-23BB-D281-1353A00C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3911-889F-4D6F-B21C-2D0CC7A5AD4D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D7E643-AFC4-2272-3E8B-17245785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32005-62EF-6E4F-B1D6-27628F0C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17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797D7-1940-6BB6-3645-BFC1BE54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25DCC5-3491-8CA2-C6CF-BAB94CE0A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DE2517-F7C3-88DB-7BC8-8CD89816B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23C87-8326-432D-93B2-4FEDCF4DD47B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B7EC48-CE7C-9716-F454-C1B33E16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205CB0-4096-422A-685A-02AD3D43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2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BC4D76-EE14-375C-E905-25E74EA48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7FD438-B10F-DD2F-C18D-8EC042C1A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240BCF-2530-4D4C-F723-3DFE2387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6ED-E1E1-4532-9707-8441D742FD4F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C18AEF-9831-FDCE-DF93-61E88F75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B624E3-A880-ED8D-3DC6-4531D23B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91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44CFC-6A95-8B4C-1066-AC3E9B7E73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E8AE1-6379-47D3-AE98-C6D35DDDD563}" type="datetime1">
              <a:rPr lang="zh-CN" altLang="en-US" smtClean="0"/>
              <a:t>2024/5/29</a:t>
            </a:fld>
            <a:endParaRPr lang="en-GB" altLang="zh-C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74D66-E22A-9646-183D-C40359A25ED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96BAE-1288-411B-8929-A23C579693C0}" type="slidenum">
              <a:rPr lang="en-GB" altLang="zh-CN"/>
              <a:pPr>
                <a:defRPr/>
              </a:pPr>
              <a:t>‹Nº›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3630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9BCBC-88DA-3943-38B2-61027D50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7DBC9F-9741-8664-325E-F4C4C0C98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1E486-336F-E42B-FDCD-0D344510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60B85-AA8F-453D-8704-94B67B233F4E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324A95-169F-D1E6-4643-5CAF0B5F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49743E-0A1C-0AB5-CF3B-37C97C5B3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2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68641-7EC8-19BE-817E-77ADDE47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832E7E-4826-5540-AF57-D156353BF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35B77-3053-CC99-ED92-95850861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C93C-2EE5-4533-928C-5C558AE4FCC2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A0EA0-3356-630E-17CE-6282FEDC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6FF72-76D9-13F0-0BAF-1FA68A62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5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A0C739-CA42-B9AA-28A0-967A8A3E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9A4BA1-ECF2-2D8D-AD5A-596716421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3A639F-D090-3377-8F50-82F85A3E1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1E296D-98F3-4794-B03D-85A1545F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72A-6EBB-483B-B338-C5A958C86191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410D58-EDDB-53D1-6A7F-2BD370AF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6AEB47-0EB7-2F81-8295-AAAEDB9E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93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ABCD8-B891-D5BB-F92E-09F0440F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C4C03-762B-843E-7433-C22E24153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C36093-AD4B-98E8-6F83-8DAE590C5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81211-8A4F-EC54-585D-D5C7FC96E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641755C-3302-EEAE-D1AC-848F595FC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0B9EA1-50FF-DE61-9A2E-548AD304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186D-FF19-48CF-B14C-3090803841E1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CA077B8-B724-F22D-F3A0-CC6AF297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0212D8-B980-D744-327D-28DBE4AA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07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F2EA7-E450-C7D7-0870-986A9BCF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A42EBE-1EB7-934F-5419-1E738297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3FCE-8C72-4629-A8E6-1C63B1DA5E4B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E8692F-3B54-E690-F56D-0DF62772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DC53B-45B0-5DD3-CD33-F811E992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51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2A94C-E0C3-8FFC-D33D-7C4F0EBE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2DC74-7CA0-474C-9D8C-416899B4A0FB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BB4566-4FC0-858A-28A5-4BA07FA0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60C057-4EC0-70B1-C9F9-2ADDA413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19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BC41DD-5B23-73A3-336B-E956270F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0AE9E4-A22F-BF95-15CB-A66CC7B5D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6D05C4-1F31-AA88-F4F1-76373FC03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0734E5-FC65-D19B-F64F-52D426D2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3866-71A5-4B96-8E9E-2389AD7DE001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0F03B-FABF-7885-9A4A-0542AE02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F96E3C-843F-97CE-E379-C01F218ED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9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C055BE-11A3-5A4C-E1CA-72ABE941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8C581C-2AF5-915B-0CC3-907A672E2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834D1F-1DF8-1A48-1FEB-61B062BD2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D1C094-33D1-D11E-C5CD-71CF45E2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2013D-7708-4602-8CEB-0BCDCA2423F3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BE3E89-4CAB-61C1-F927-738F5483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EEAA10-7ACA-7AA4-41C0-8FFAA381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84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114196F-6F40-F865-B820-F5A809B8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B94A33-0BE6-FD24-15CC-40BADCFD3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1E2C3D-56A5-1B28-C007-8DF1E18CD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0B9E-EC01-4836-AD5B-56B23860FBBB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C5F4BD-273F-A07F-5C4C-91580D3FD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EBAE80-8B51-1A34-59ED-93863DE85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906F-E9A7-4A10-A904-FFF4D250D9A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22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4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10.png"/><Relationship Id="rId7" Type="http://schemas.openxmlformats.org/officeDocument/2006/relationships/image" Target="../media/image62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00.png"/><Relationship Id="rId4" Type="http://schemas.openxmlformats.org/officeDocument/2006/relationships/image" Target="../media/image630.pn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85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3" Type="http://schemas.openxmlformats.org/officeDocument/2006/relationships/image" Target="../media/image940.png"/><Relationship Id="rId7" Type="http://schemas.openxmlformats.org/officeDocument/2006/relationships/image" Target="../media/image1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950.png"/><Relationship Id="rId4" Type="http://schemas.openxmlformats.org/officeDocument/2006/relationships/image" Target="../media/image40.png"/><Relationship Id="rId9" Type="http://schemas.openxmlformats.org/officeDocument/2006/relationships/image" Target="../media/image9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emf"/><Relationship Id="rId5" Type="http://schemas.openxmlformats.org/officeDocument/2006/relationships/image" Target="../media/image130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77.png"/><Relationship Id="rId4" Type="http://schemas.openxmlformats.org/officeDocument/2006/relationships/image" Target="../media/image131.png"/><Relationship Id="rId9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138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3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3" Type="http://schemas.openxmlformats.org/officeDocument/2006/relationships/image" Target="../media/image940.png"/><Relationship Id="rId7" Type="http://schemas.openxmlformats.org/officeDocument/2006/relationships/image" Target="../media/image122.png"/><Relationship Id="rId12" Type="http://schemas.openxmlformats.org/officeDocument/2006/relationships/image" Target="../media/image1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64.png"/><Relationship Id="rId5" Type="http://schemas.openxmlformats.org/officeDocument/2006/relationships/image" Target="../media/image950.png"/><Relationship Id="rId10" Type="http://schemas.openxmlformats.org/officeDocument/2006/relationships/image" Target="../media/image72.png"/><Relationship Id="rId4" Type="http://schemas.openxmlformats.org/officeDocument/2006/relationships/image" Target="../media/image40.png"/><Relationship Id="rId9" Type="http://schemas.openxmlformats.org/officeDocument/2006/relationships/image" Target="../media/image9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68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81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64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249B7B8-C159-941E-F414-68C9C6150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22" y="2161742"/>
            <a:ext cx="10911444" cy="17528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等线" panose="02010600030101010101" pitchFamily="2" charset="-122"/>
              </a:rPr>
              <a:t>Calibration and inversion of the backscatter data from the Chinese OSCOM Doppler Scatterometer airborne prototype</a:t>
            </a:r>
            <a:endParaRPr lang="en-GB" altLang="zh-CN" sz="36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ED08EF6-749C-6547-8416-5BA19579E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752" y="4321128"/>
            <a:ext cx="8018584" cy="3986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zh-CN" sz="20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Shilei</a:t>
            </a:r>
            <a:r>
              <a:rPr lang="en-GB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Wang, Marcos Portabella</a:t>
            </a: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Xiaolong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Dong,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Wenming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Lin,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Qingliu</a:t>
            </a:r>
            <a:r>
              <a:rPr lang="zh-CN" altLang="en-US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Bao</a:t>
            </a:r>
            <a:endParaRPr lang="en-GB" altLang="zh-CN" sz="20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pic>
        <p:nvPicPr>
          <p:cNvPr id="6" name="Picture 3" descr="未标题-1">
            <a:extLst>
              <a:ext uri="{FF2B5EF4-FFF2-40B4-BE49-F238E27FC236}">
                <a16:creationId xmlns:a16="http://schemas.microsoft.com/office/drawing/2014/main" id="{33E596B3-B238-2EED-D22D-D0AAC1C1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" y="207606"/>
            <a:ext cx="2665618" cy="69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5B2D3B-5978-41D3-BA48-3C6B95A0F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08" y="207606"/>
            <a:ext cx="2256258" cy="6960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27199A-FD1F-45C8-B1B3-D88C85C76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30317" r="7920" b="44420"/>
          <a:stretch/>
        </p:blipFill>
        <p:spPr>
          <a:xfrm>
            <a:off x="7314054" y="207606"/>
            <a:ext cx="3888419" cy="6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B05AB0-73A4-D084-8AC4-3FC80F909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846" y="3807154"/>
            <a:ext cx="2580900" cy="213101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7FB99B-430D-E3EF-4771-4496DD89E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16" y="3801627"/>
            <a:ext cx="2580896" cy="215913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84ED2B1-158A-DC91-FCE8-2299F2F24BFC}"/>
              </a:ext>
            </a:extLst>
          </p:cNvPr>
          <p:cNvSpPr txBox="1"/>
          <p:nvPr/>
        </p:nvSpPr>
        <p:spPr>
          <a:xfrm>
            <a:off x="2691574" y="6019919"/>
            <a:ext cx="2161309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Shift:    </a:t>
            </a:r>
            <a:r>
              <a:rPr lang="en-US" altLang="zh-CN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True’ wind 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= 155°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= 175°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9CE982B-D97C-0F24-9377-D47A830612F1}"/>
              </a:ext>
            </a:extLst>
          </p:cNvPr>
          <p:cNvCxnSpPr/>
          <p:nvPr/>
        </p:nvCxnSpPr>
        <p:spPr>
          <a:xfrm>
            <a:off x="7974280" y="351320"/>
            <a:ext cx="0" cy="6395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AE03A3D-5484-0C72-E2E1-0B131E8EFEC8}"/>
              </a:ext>
            </a:extLst>
          </p:cNvPr>
          <p:cNvSpPr txBox="1"/>
          <p:nvPr/>
        </p:nvSpPr>
        <p:spPr>
          <a:xfrm>
            <a:off x="371762" y="700679"/>
            <a:ext cx="680093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Calculate and smooth median curves for each leg using low-pass filter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73FE1DD-7F93-350C-DE8E-A050D773A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459" y="1066924"/>
            <a:ext cx="8053864" cy="229584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AD5742A-9FA5-BE16-F55E-E93116E6C518}"/>
              </a:ext>
            </a:extLst>
          </p:cNvPr>
          <p:cNvSpPr txBox="1"/>
          <p:nvPr/>
        </p:nvSpPr>
        <p:spPr>
          <a:xfrm>
            <a:off x="441364" y="3390457"/>
            <a:ext cx="385948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Calculate the shift for all legs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43F77F3-626B-D034-ADDB-8E245D1F71CF}"/>
              </a:ext>
            </a:extLst>
          </p:cNvPr>
          <p:cNvSpPr txBox="1"/>
          <p:nvPr/>
        </p:nvSpPr>
        <p:spPr>
          <a:xfrm>
            <a:off x="234536" y="106001"/>
            <a:ext cx="719347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Calibration: Calculate the shift</a:t>
            </a:r>
          </a:p>
          <a:p>
            <a:r>
              <a:rPr lang="en-GB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Calculate the shift of azimuth angle, which is 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‘true’ wind direction</a:t>
            </a:r>
            <a:r>
              <a:rPr lang="en-GB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83AAFB-0B51-83B4-D167-7B17E243D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498" y="2424559"/>
            <a:ext cx="4025041" cy="2159316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2712A3F1-FE57-A542-7C86-43293890B8A0}"/>
              </a:ext>
            </a:extLst>
          </p:cNvPr>
          <p:cNvSpPr/>
          <p:nvPr/>
        </p:nvSpPr>
        <p:spPr>
          <a:xfrm>
            <a:off x="10456223" y="2424559"/>
            <a:ext cx="789709" cy="514584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F2EBDCD-7AFD-06F5-CCE2-7381B40B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/>
              <p:nvPr/>
            </p:nvSpPr>
            <p:spPr>
              <a:xfrm>
                <a:off x="184065" y="555513"/>
                <a:ext cx="7030195" cy="13234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leg, reproduce simulated sigma0 using the ‘true’ wind direction and ECMWF wind speed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 new simulated median curve for the whole region</a:t>
                </a:r>
              </a:p>
              <a:p>
                <a:pPr marL="342900" indent="-342900" algn="just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 measurement using the calibration ratio for each azimuth bin:</a:t>
                </a:r>
              </a:p>
              <a:p>
                <a:pPr algn="just"/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 a overall calibration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      </m:t>
                    </m:r>
                    <m:r>
                      <a:rPr lang="en-US" altLang="zh-CN" sz="1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65" y="555513"/>
                <a:ext cx="7030195" cy="1323439"/>
              </a:xfrm>
              <a:prstGeom prst="rect">
                <a:avLst/>
              </a:prstGeom>
              <a:blipFill>
                <a:blip r:embed="rId2"/>
                <a:stretch>
                  <a:fillRect l="-434" t="-1382" b="-50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0D98050-EEA2-5961-F6BC-EB0AEF8F7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386" y="1895092"/>
            <a:ext cx="2641267" cy="2209825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20D6A66-9574-4CB9-C8B8-0E971DFBCD07}"/>
              </a:ext>
            </a:extLst>
          </p:cNvPr>
          <p:cNvCxnSpPr/>
          <p:nvPr/>
        </p:nvCxnSpPr>
        <p:spPr>
          <a:xfrm>
            <a:off x="7974280" y="351320"/>
            <a:ext cx="0" cy="6395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2101F799-C53B-4CD3-9D16-E5425D35E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98" y="2424559"/>
            <a:ext cx="4025041" cy="2159316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BDF8A5A-E10E-449D-601F-FED6ACE0095B}"/>
              </a:ext>
            </a:extLst>
          </p:cNvPr>
          <p:cNvSpPr/>
          <p:nvPr/>
        </p:nvSpPr>
        <p:spPr>
          <a:xfrm>
            <a:off x="9286504" y="3171707"/>
            <a:ext cx="1929741" cy="116872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01380B-A9DD-7749-06B7-4093F58C3D41}"/>
              </a:ext>
            </a:extLst>
          </p:cNvPr>
          <p:cNvSpPr txBox="1"/>
          <p:nvPr/>
        </p:nvSpPr>
        <p:spPr>
          <a:xfrm>
            <a:off x="184065" y="1385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Calibration: calibrate sigma0 using the shift  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3E0CF9F-88BF-42AE-4855-B13F8DAF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30" y="1951823"/>
            <a:ext cx="2580896" cy="2159316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A55CC7B3-C11F-8D28-8833-CC52867138A7}"/>
              </a:ext>
            </a:extLst>
          </p:cNvPr>
          <p:cNvCxnSpPr/>
          <p:nvPr/>
        </p:nvCxnSpPr>
        <p:spPr>
          <a:xfrm flipV="1">
            <a:off x="3127135" y="3031481"/>
            <a:ext cx="162037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圆角矩形 37">
                <a:extLst>
                  <a:ext uri="{FF2B5EF4-FFF2-40B4-BE49-F238E27FC236}">
                    <a16:creationId xmlns:a16="http://schemas.microsoft.com/office/drawing/2014/main" id="{70CDF63C-8E44-D4DD-E088-C6792CEF843B}"/>
                  </a:ext>
                </a:extLst>
              </p:cNvPr>
              <p:cNvSpPr/>
              <p:nvPr/>
            </p:nvSpPr>
            <p:spPr>
              <a:xfrm>
                <a:off x="3342002" y="2559132"/>
                <a:ext cx="1229096" cy="377113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圆角矩形 37">
                <a:extLst>
                  <a:ext uri="{FF2B5EF4-FFF2-40B4-BE49-F238E27FC236}">
                    <a16:creationId xmlns:a16="http://schemas.microsoft.com/office/drawing/2014/main" id="{70CDF63C-8E44-D4DD-E088-C6792CEF8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002" y="2559132"/>
                <a:ext cx="1229096" cy="377113"/>
              </a:xfrm>
              <a:prstGeom prst="round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B2870476-D9F1-22D4-3B3F-491FCB8D7F92}"/>
                  </a:ext>
                </a:extLst>
              </p:cNvPr>
              <p:cNvSpPr/>
              <p:nvPr/>
            </p:nvSpPr>
            <p:spPr>
              <a:xfrm>
                <a:off x="4697248" y="4174360"/>
                <a:ext cx="1229096" cy="380644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B2870476-D9F1-22D4-3B3F-491FCB8D7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248" y="4174360"/>
                <a:ext cx="1229096" cy="3806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25022CD-4208-DBA3-30B7-F4E41C336795}"/>
              </a:ext>
            </a:extLst>
          </p:cNvPr>
          <p:cNvCxnSpPr>
            <a:cxnSpLocks/>
          </p:cNvCxnSpPr>
          <p:nvPr/>
        </p:nvCxnSpPr>
        <p:spPr>
          <a:xfrm>
            <a:off x="6231090" y="4104917"/>
            <a:ext cx="0" cy="47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0DD43441-5B52-448F-B6A6-D19CA8C70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559" y="4615980"/>
            <a:ext cx="2653760" cy="2220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对象 61">
                <a:extLst>
                  <a:ext uri="{FF2B5EF4-FFF2-40B4-BE49-F238E27FC236}">
                    <a16:creationId xmlns:a16="http://schemas.microsoft.com/office/drawing/2014/main" id="{9A9DA726-2EDE-7A61-66B4-87592BFEB4C1}"/>
                  </a:ext>
                </a:extLst>
              </p:cNvPr>
              <p:cNvSpPr txBox="1"/>
              <p:nvPr/>
            </p:nvSpPr>
            <p:spPr bwMode="auto">
              <a:xfrm>
                <a:off x="5465000" y="6275454"/>
                <a:ext cx="1468437" cy="308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8" name="对象 61">
                <a:extLst>
                  <a:ext uri="{FF2B5EF4-FFF2-40B4-BE49-F238E27FC236}">
                    <a16:creationId xmlns:a16="http://schemas.microsoft.com/office/drawing/2014/main" id="{9A9DA726-2EDE-7A61-66B4-87592BFEB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000" y="6275454"/>
                <a:ext cx="1468437" cy="3086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圆角矩形 37">
                <a:extLst>
                  <a:ext uri="{FF2B5EF4-FFF2-40B4-BE49-F238E27FC236}">
                    <a16:creationId xmlns:a16="http://schemas.microsoft.com/office/drawing/2014/main" id="{03751C47-EAC8-8602-1240-85301A3A1064}"/>
                  </a:ext>
                </a:extLst>
              </p:cNvPr>
              <p:cNvSpPr/>
              <p:nvPr/>
            </p:nvSpPr>
            <p:spPr>
              <a:xfrm>
                <a:off x="5582708" y="3379149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圆角矩形 37">
                <a:extLst>
                  <a:ext uri="{FF2B5EF4-FFF2-40B4-BE49-F238E27FC236}">
                    <a16:creationId xmlns:a16="http://schemas.microsoft.com/office/drawing/2014/main" id="{03751C47-EAC8-8602-1240-85301A3A1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708" y="3379149"/>
                <a:ext cx="1316623" cy="308658"/>
              </a:xfrm>
              <a:prstGeom prst="roundRect">
                <a:avLst/>
              </a:prstGeom>
              <a:blipFill>
                <a:blip r:embed="rId10"/>
                <a:stretch>
                  <a:fillRect t="-3922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F26BDE-7822-5FEE-9655-524170FE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24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/>
              <p:nvPr/>
            </p:nvSpPr>
            <p:spPr>
              <a:xfrm>
                <a:off x="184065" y="555513"/>
                <a:ext cx="7030195" cy="13234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leg, reproduce simulated sigma0 using the ‘true’ wind direction and ECMWF wind speed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 new simulated median curve for the whole region</a:t>
                </a:r>
              </a:p>
              <a:p>
                <a:pPr marL="342900" indent="-342900" algn="just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 measurement using the calibration ratio for each azimuth bin:</a:t>
                </a:r>
              </a:p>
              <a:p>
                <a:pPr algn="just"/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 a overall calibration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      </m:t>
                    </m:r>
                    <m:r>
                      <a:rPr lang="en-US" altLang="zh-CN" sz="1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65" y="555513"/>
                <a:ext cx="7030195" cy="1323439"/>
              </a:xfrm>
              <a:prstGeom prst="rect">
                <a:avLst/>
              </a:prstGeom>
              <a:blipFill>
                <a:blip r:embed="rId2"/>
                <a:stretch>
                  <a:fillRect l="-434" t="-1382" b="-50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0D98050-EEA2-5961-F6BC-EB0AEF8F7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386" y="1895092"/>
            <a:ext cx="2641267" cy="2209825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20D6A66-9574-4CB9-C8B8-0E971DFBCD07}"/>
              </a:ext>
            </a:extLst>
          </p:cNvPr>
          <p:cNvCxnSpPr/>
          <p:nvPr/>
        </p:nvCxnSpPr>
        <p:spPr>
          <a:xfrm>
            <a:off x="7974280" y="351320"/>
            <a:ext cx="0" cy="6395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2101F799-C53B-4CD3-9D16-E5425D35E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98" y="2424559"/>
            <a:ext cx="4025041" cy="2159316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BDF8A5A-E10E-449D-601F-FED6ACE0095B}"/>
              </a:ext>
            </a:extLst>
          </p:cNvPr>
          <p:cNvSpPr/>
          <p:nvPr/>
        </p:nvSpPr>
        <p:spPr>
          <a:xfrm>
            <a:off x="9286504" y="3171707"/>
            <a:ext cx="1929741" cy="116872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01380B-A9DD-7749-06B7-4093F58C3D41}"/>
              </a:ext>
            </a:extLst>
          </p:cNvPr>
          <p:cNvSpPr txBox="1"/>
          <p:nvPr/>
        </p:nvSpPr>
        <p:spPr>
          <a:xfrm>
            <a:off x="184065" y="1385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Calibration: calibrate sigma0 using the shift  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3E0CF9F-88BF-42AE-4855-B13F8DAF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30" y="1951823"/>
            <a:ext cx="2580896" cy="2159316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A55CC7B3-C11F-8D28-8833-CC52867138A7}"/>
              </a:ext>
            </a:extLst>
          </p:cNvPr>
          <p:cNvCxnSpPr/>
          <p:nvPr/>
        </p:nvCxnSpPr>
        <p:spPr>
          <a:xfrm flipV="1">
            <a:off x="3127135" y="3031481"/>
            <a:ext cx="162037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圆角矩形 37">
                <a:extLst>
                  <a:ext uri="{FF2B5EF4-FFF2-40B4-BE49-F238E27FC236}">
                    <a16:creationId xmlns:a16="http://schemas.microsoft.com/office/drawing/2014/main" id="{70CDF63C-8E44-D4DD-E088-C6792CEF843B}"/>
                  </a:ext>
                </a:extLst>
              </p:cNvPr>
              <p:cNvSpPr/>
              <p:nvPr/>
            </p:nvSpPr>
            <p:spPr>
              <a:xfrm>
                <a:off x="3342002" y="2559132"/>
                <a:ext cx="1229096" cy="377113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圆角矩形 37">
                <a:extLst>
                  <a:ext uri="{FF2B5EF4-FFF2-40B4-BE49-F238E27FC236}">
                    <a16:creationId xmlns:a16="http://schemas.microsoft.com/office/drawing/2014/main" id="{70CDF63C-8E44-D4DD-E088-C6792CEF8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002" y="2559132"/>
                <a:ext cx="1229096" cy="377113"/>
              </a:xfrm>
              <a:prstGeom prst="round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B2870476-D9F1-22D4-3B3F-491FCB8D7F92}"/>
                  </a:ext>
                </a:extLst>
              </p:cNvPr>
              <p:cNvSpPr/>
              <p:nvPr/>
            </p:nvSpPr>
            <p:spPr>
              <a:xfrm>
                <a:off x="4697248" y="4174360"/>
                <a:ext cx="1229096" cy="380644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B2870476-D9F1-22D4-3B3F-491FCB8D7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248" y="4174360"/>
                <a:ext cx="1229096" cy="3806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25022CD-4208-DBA3-30B7-F4E41C336795}"/>
              </a:ext>
            </a:extLst>
          </p:cNvPr>
          <p:cNvCxnSpPr>
            <a:cxnSpLocks/>
          </p:cNvCxnSpPr>
          <p:nvPr/>
        </p:nvCxnSpPr>
        <p:spPr>
          <a:xfrm>
            <a:off x="6231090" y="4104917"/>
            <a:ext cx="0" cy="47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0DD43441-5B52-448F-B6A6-D19CA8C70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559" y="4615980"/>
            <a:ext cx="2653760" cy="2220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对象 61">
                <a:extLst>
                  <a:ext uri="{FF2B5EF4-FFF2-40B4-BE49-F238E27FC236}">
                    <a16:creationId xmlns:a16="http://schemas.microsoft.com/office/drawing/2014/main" id="{9A9DA726-2EDE-7A61-66B4-87592BFEB4C1}"/>
                  </a:ext>
                </a:extLst>
              </p:cNvPr>
              <p:cNvSpPr txBox="1"/>
              <p:nvPr/>
            </p:nvSpPr>
            <p:spPr bwMode="auto">
              <a:xfrm>
                <a:off x="5465000" y="6275454"/>
                <a:ext cx="1468437" cy="308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8" name="对象 61">
                <a:extLst>
                  <a:ext uri="{FF2B5EF4-FFF2-40B4-BE49-F238E27FC236}">
                    <a16:creationId xmlns:a16="http://schemas.microsoft.com/office/drawing/2014/main" id="{9A9DA726-2EDE-7A61-66B4-87592BFEB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000" y="6275454"/>
                <a:ext cx="1468437" cy="3086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圆角矩形 37">
                <a:extLst>
                  <a:ext uri="{FF2B5EF4-FFF2-40B4-BE49-F238E27FC236}">
                    <a16:creationId xmlns:a16="http://schemas.microsoft.com/office/drawing/2014/main" id="{03751C47-EAC8-8602-1240-85301A3A1064}"/>
                  </a:ext>
                </a:extLst>
              </p:cNvPr>
              <p:cNvSpPr/>
              <p:nvPr/>
            </p:nvSpPr>
            <p:spPr>
              <a:xfrm>
                <a:off x="5582708" y="3379149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圆角矩形 37">
                <a:extLst>
                  <a:ext uri="{FF2B5EF4-FFF2-40B4-BE49-F238E27FC236}">
                    <a16:creationId xmlns:a16="http://schemas.microsoft.com/office/drawing/2014/main" id="{03751C47-EAC8-8602-1240-85301A3A1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708" y="3379149"/>
                <a:ext cx="1316623" cy="308658"/>
              </a:xfrm>
              <a:prstGeom prst="roundRect">
                <a:avLst/>
              </a:prstGeom>
              <a:blipFill>
                <a:blip r:embed="rId10"/>
                <a:stretch>
                  <a:fillRect t="-3922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F26BDE-7822-5FEE-9655-524170FE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4B350C-11BB-EFDC-62E2-8687F1379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400" y="4303563"/>
            <a:ext cx="3306944" cy="24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97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/>
              <p:nvPr/>
            </p:nvSpPr>
            <p:spPr>
              <a:xfrm>
                <a:off x="184065" y="555513"/>
                <a:ext cx="7030195" cy="13571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leg, reproduce simulated sigma0 using the ‘true’ wind direction and ECMWF wind speed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 new simulated median curve for the whole region</a:t>
                </a:r>
              </a:p>
              <a:p>
                <a:pPr marL="342900" indent="-342900" algn="just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 measurement using the calibration ratio for each azimuth bin:</a:t>
                </a:r>
              </a:p>
              <a:p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  calibrate each leg individually: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altLang="zh-CN" sz="1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65" y="555513"/>
                <a:ext cx="7030195" cy="1357166"/>
              </a:xfrm>
              <a:prstGeom prst="rect">
                <a:avLst/>
              </a:prstGeom>
              <a:blipFill>
                <a:blip r:embed="rId2"/>
                <a:stretch>
                  <a:fillRect l="-434" t="-1345" b="-31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0D98050-EEA2-5961-F6BC-EB0AEF8F7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398" y="1895092"/>
            <a:ext cx="2643244" cy="2209825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20D6A66-9574-4CB9-C8B8-0E971DFBCD07}"/>
              </a:ext>
            </a:extLst>
          </p:cNvPr>
          <p:cNvCxnSpPr/>
          <p:nvPr/>
        </p:nvCxnSpPr>
        <p:spPr>
          <a:xfrm>
            <a:off x="7974280" y="351320"/>
            <a:ext cx="0" cy="6395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2101F799-C53B-4CD3-9D16-E5425D35E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98" y="2424559"/>
            <a:ext cx="4025041" cy="2159316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BDF8A5A-E10E-449D-601F-FED6ACE0095B}"/>
              </a:ext>
            </a:extLst>
          </p:cNvPr>
          <p:cNvSpPr/>
          <p:nvPr/>
        </p:nvSpPr>
        <p:spPr>
          <a:xfrm>
            <a:off x="9286504" y="3171707"/>
            <a:ext cx="1929741" cy="116872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01380B-A9DD-7749-06B7-4093F58C3D41}"/>
              </a:ext>
            </a:extLst>
          </p:cNvPr>
          <p:cNvSpPr txBox="1"/>
          <p:nvPr/>
        </p:nvSpPr>
        <p:spPr>
          <a:xfrm>
            <a:off x="184065" y="1385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Calibration: calibrate sigma0 using the shift  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3E0CF9F-88BF-42AE-4855-B13F8DAF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29" y="1954077"/>
            <a:ext cx="2580898" cy="2154806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A55CC7B3-C11F-8D28-8833-CC52867138A7}"/>
              </a:ext>
            </a:extLst>
          </p:cNvPr>
          <p:cNvCxnSpPr/>
          <p:nvPr/>
        </p:nvCxnSpPr>
        <p:spPr>
          <a:xfrm flipV="1">
            <a:off x="3127135" y="3031481"/>
            <a:ext cx="162037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圆角矩形 37">
                <a:extLst>
                  <a:ext uri="{FF2B5EF4-FFF2-40B4-BE49-F238E27FC236}">
                    <a16:creationId xmlns:a16="http://schemas.microsoft.com/office/drawing/2014/main" id="{70CDF63C-8E44-D4DD-E088-C6792CEF843B}"/>
                  </a:ext>
                </a:extLst>
              </p:cNvPr>
              <p:cNvSpPr/>
              <p:nvPr/>
            </p:nvSpPr>
            <p:spPr>
              <a:xfrm>
                <a:off x="3342002" y="2559132"/>
                <a:ext cx="1229096" cy="377113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圆角矩形 37">
                <a:extLst>
                  <a:ext uri="{FF2B5EF4-FFF2-40B4-BE49-F238E27FC236}">
                    <a16:creationId xmlns:a16="http://schemas.microsoft.com/office/drawing/2014/main" id="{70CDF63C-8E44-D4DD-E088-C6792CEF8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002" y="2559132"/>
                <a:ext cx="1229096" cy="377113"/>
              </a:xfrm>
              <a:prstGeom prst="round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B2870476-D9F1-22D4-3B3F-491FCB8D7F92}"/>
                  </a:ext>
                </a:extLst>
              </p:cNvPr>
              <p:cNvSpPr/>
              <p:nvPr/>
            </p:nvSpPr>
            <p:spPr>
              <a:xfrm>
                <a:off x="4697248" y="4174360"/>
                <a:ext cx="1229096" cy="380644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圆角矩形 37">
                <a:extLst>
                  <a:ext uri="{FF2B5EF4-FFF2-40B4-BE49-F238E27FC236}">
                    <a16:creationId xmlns:a16="http://schemas.microsoft.com/office/drawing/2014/main" id="{B2870476-D9F1-22D4-3B3F-491FCB8D7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248" y="4174360"/>
                <a:ext cx="1229096" cy="3806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25022CD-4208-DBA3-30B7-F4E41C336795}"/>
              </a:ext>
            </a:extLst>
          </p:cNvPr>
          <p:cNvCxnSpPr>
            <a:cxnSpLocks/>
          </p:cNvCxnSpPr>
          <p:nvPr/>
        </p:nvCxnSpPr>
        <p:spPr>
          <a:xfrm>
            <a:off x="6231090" y="4104917"/>
            <a:ext cx="0" cy="47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0DD43441-5B52-448F-B6A6-D19CA8C70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575" y="4618928"/>
            <a:ext cx="2653760" cy="2220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对象 61">
                <a:extLst>
                  <a:ext uri="{FF2B5EF4-FFF2-40B4-BE49-F238E27FC236}">
                    <a16:creationId xmlns:a16="http://schemas.microsoft.com/office/drawing/2014/main" id="{9A9DA726-2EDE-7A61-66B4-87592BFEB4C1}"/>
                  </a:ext>
                </a:extLst>
              </p:cNvPr>
              <p:cNvSpPr txBox="1"/>
              <p:nvPr/>
            </p:nvSpPr>
            <p:spPr bwMode="auto">
              <a:xfrm>
                <a:off x="5466726" y="6272261"/>
                <a:ext cx="1468437" cy="308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8" name="对象 61">
                <a:extLst>
                  <a:ext uri="{FF2B5EF4-FFF2-40B4-BE49-F238E27FC236}">
                    <a16:creationId xmlns:a16="http://schemas.microsoft.com/office/drawing/2014/main" id="{9A9DA726-2EDE-7A61-66B4-87592BFEB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726" y="6272261"/>
                <a:ext cx="1468437" cy="3086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圆角矩形 37">
                <a:extLst>
                  <a:ext uri="{FF2B5EF4-FFF2-40B4-BE49-F238E27FC236}">
                    <a16:creationId xmlns:a16="http://schemas.microsoft.com/office/drawing/2014/main" id="{03751C47-EAC8-8602-1240-85301A3A1064}"/>
                  </a:ext>
                </a:extLst>
              </p:cNvPr>
              <p:cNvSpPr/>
              <p:nvPr/>
            </p:nvSpPr>
            <p:spPr>
              <a:xfrm>
                <a:off x="5582708" y="3379149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圆角矩形 37">
                <a:extLst>
                  <a:ext uri="{FF2B5EF4-FFF2-40B4-BE49-F238E27FC236}">
                    <a16:creationId xmlns:a16="http://schemas.microsoft.com/office/drawing/2014/main" id="{03751C47-EAC8-8602-1240-85301A3A1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708" y="3379149"/>
                <a:ext cx="1316623" cy="308658"/>
              </a:xfrm>
              <a:prstGeom prst="roundRect">
                <a:avLst/>
              </a:prstGeom>
              <a:blipFill>
                <a:blip r:embed="rId10"/>
                <a:stretch>
                  <a:fillRect t="-3922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F26BDE-7822-5FEE-9655-524170FE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C07F81-4B36-CA36-B142-C65B232DD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768" y="4301818"/>
            <a:ext cx="3317764" cy="24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7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/>
              <p:nvPr/>
            </p:nvSpPr>
            <p:spPr>
              <a:xfrm>
                <a:off x="184065" y="555513"/>
                <a:ext cx="7030195" cy="16033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leg, reproduce simulated sigma0 using the ‘true’ wind direction and ECMWF wind speed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 new simulated median curve for the whole region</a:t>
                </a:r>
              </a:p>
              <a:p>
                <a:pPr marL="342900" indent="-342900" algn="just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 measurement using the calibration ratio for each azimuth bin:</a:t>
                </a:r>
              </a:p>
              <a:p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 a overall calibration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      </m:t>
                    </m:r>
                    <m:r>
                      <a:rPr lang="en-US" altLang="zh-CN" sz="1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  calibrate each leg individually: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altLang="zh-CN" sz="1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6897387-9144-8CE0-CBA0-575F3E6A9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65" y="555513"/>
                <a:ext cx="7030195" cy="1603388"/>
              </a:xfrm>
              <a:prstGeom prst="rect">
                <a:avLst/>
              </a:prstGeom>
              <a:blipFill>
                <a:blip r:embed="rId2"/>
                <a:stretch>
                  <a:fillRect l="-434" t="-1141" b="-26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20D6A66-9574-4CB9-C8B8-0E971DFBCD07}"/>
              </a:ext>
            </a:extLst>
          </p:cNvPr>
          <p:cNvCxnSpPr/>
          <p:nvPr/>
        </p:nvCxnSpPr>
        <p:spPr>
          <a:xfrm>
            <a:off x="7974280" y="351320"/>
            <a:ext cx="0" cy="6395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2101F799-C53B-4CD3-9D16-E5425D35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498" y="2424559"/>
            <a:ext cx="4025041" cy="2159316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BDF8A5A-E10E-449D-601F-FED6ACE0095B}"/>
              </a:ext>
            </a:extLst>
          </p:cNvPr>
          <p:cNvSpPr/>
          <p:nvPr/>
        </p:nvSpPr>
        <p:spPr>
          <a:xfrm>
            <a:off x="9286504" y="3171707"/>
            <a:ext cx="1929741" cy="116872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01380B-A9DD-7749-06B7-4093F58C3D41}"/>
              </a:ext>
            </a:extLst>
          </p:cNvPr>
          <p:cNvSpPr txBox="1"/>
          <p:nvPr/>
        </p:nvSpPr>
        <p:spPr>
          <a:xfrm>
            <a:off x="184065" y="1385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Calibration: calibrate sigma0 using the shift 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F26BDE-7822-5FEE-9655-524170FE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5B59D1-F215-18C1-02E1-E51354560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8" y="2780020"/>
            <a:ext cx="3522746" cy="2851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308361D-235E-7BEE-F44C-126C6D0CE59B}"/>
                  </a:ext>
                </a:extLst>
              </p:cNvPr>
              <p:cNvSpPr txBox="1"/>
              <p:nvPr/>
            </p:nvSpPr>
            <p:spPr>
              <a:xfrm>
                <a:off x="4413107" y="2819676"/>
                <a:ext cx="336578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 Coefficient = 0.8966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=0.8002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308361D-235E-7BEE-F44C-126C6D0CE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107" y="2819676"/>
                <a:ext cx="3365786" cy="584775"/>
              </a:xfrm>
              <a:prstGeom prst="rect">
                <a:avLst/>
              </a:prstGeom>
              <a:blipFill>
                <a:blip r:embed="rId5"/>
                <a:stretch>
                  <a:fillRect l="-1087" t="-3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690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DC8AF1-C968-0485-A52E-4600183B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48" y="1156862"/>
            <a:ext cx="10962904" cy="49724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2633B13-A20F-89A5-D93F-4C6015F29A25}"/>
              </a:ext>
            </a:extLst>
          </p:cNvPr>
          <p:cNvSpPr txBox="1"/>
          <p:nvPr/>
        </p:nvSpPr>
        <p:spPr>
          <a:xfrm>
            <a:off x="245680" y="56544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 Separation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take leg 1 as an example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6C6C80-0F1E-7BC2-70F1-960BF3030DA5}"/>
              </a:ext>
            </a:extLst>
          </p:cNvPr>
          <p:cNvSpPr txBox="1"/>
          <p:nvPr/>
        </p:nvSpPr>
        <p:spPr>
          <a:xfrm>
            <a:off x="564075" y="6063335"/>
            <a:ext cx="10962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600" b="1" dirty="0"/>
              <a:t>Sweet region:</a:t>
            </a:r>
            <a:r>
              <a:rPr lang="zh-CN" altLang="en-US" sz="1600" b="1" dirty="0"/>
              <a:t> </a:t>
            </a:r>
            <a:r>
              <a:rPr lang="en-US" altLang="zh-CN" sz="1600" dirty="0"/>
              <a:t>Node 2 &amp; 3 which have relatively good </a:t>
            </a:r>
            <a:r>
              <a:rPr lang="zh-CN" altLang="en-US" sz="1600" dirty="0"/>
              <a:t>azimuth separation between fore and aft views</a:t>
            </a:r>
            <a:endParaRPr lang="en-US" altLang="zh-CN" sz="1600" dirty="0"/>
          </a:p>
          <a:p>
            <a:r>
              <a:rPr lang="en-US" altLang="zh-CN" sz="1600" b="1" dirty="0"/>
              <a:t>Outer region: </a:t>
            </a:r>
            <a:r>
              <a:rPr lang="en-US" altLang="zh-CN" sz="1600" dirty="0"/>
              <a:t>Node 1 &amp; 4 where </a:t>
            </a:r>
            <a:r>
              <a:rPr lang="zh-CN" altLang="en-US" sz="1600" dirty="0"/>
              <a:t>azimuth separation between fore and aft views </a:t>
            </a:r>
            <a:r>
              <a:rPr lang="en-US" altLang="zh-CN" sz="1600" dirty="0"/>
              <a:t>is small, but they have continuous azimuth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D2D9EBE-F504-55C5-FA07-2F1B6C84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74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633B13-A20F-89A5-D93F-4C6015F29A25}"/>
              </a:ext>
            </a:extLst>
          </p:cNvPr>
          <p:cNvSpPr txBox="1"/>
          <p:nvPr/>
        </p:nvSpPr>
        <p:spPr>
          <a:xfrm>
            <a:off x="245680" y="56544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 Separation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take leg 1 as an example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6C6C80-0F1E-7BC2-70F1-960BF3030DA5}"/>
              </a:ext>
            </a:extLst>
          </p:cNvPr>
          <p:cNvSpPr txBox="1"/>
          <p:nvPr/>
        </p:nvSpPr>
        <p:spPr>
          <a:xfrm>
            <a:off x="564075" y="6150423"/>
            <a:ext cx="10962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600" b="1" dirty="0"/>
              <a:t>Sweet region:</a:t>
            </a:r>
            <a:r>
              <a:rPr lang="zh-CN" altLang="en-US" sz="1600" b="1" dirty="0"/>
              <a:t> </a:t>
            </a:r>
            <a:r>
              <a:rPr lang="en-US" altLang="zh-CN" sz="1600" dirty="0"/>
              <a:t>Node 2 &amp; 3 which have relatively good </a:t>
            </a:r>
            <a:r>
              <a:rPr lang="zh-CN" altLang="en-US" sz="1600" dirty="0"/>
              <a:t>azimuth separation between fore and aft views</a:t>
            </a:r>
            <a:endParaRPr lang="en-US" altLang="zh-CN" sz="1600" dirty="0"/>
          </a:p>
          <a:p>
            <a:r>
              <a:rPr lang="en-US" altLang="zh-CN" sz="1600" b="1" dirty="0"/>
              <a:t>Outer region: </a:t>
            </a:r>
            <a:r>
              <a:rPr lang="en-US" altLang="zh-CN" sz="1600" dirty="0"/>
              <a:t>Node 1 &amp; 4 where </a:t>
            </a:r>
            <a:r>
              <a:rPr lang="zh-CN" altLang="en-US" sz="1600" dirty="0"/>
              <a:t>azimuth separation between fore and aft views </a:t>
            </a:r>
            <a:r>
              <a:rPr lang="en-US" altLang="zh-CN" sz="1600" dirty="0"/>
              <a:t>is small, but they have continuous azimuth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D2D9EBE-F504-55C5-FA07-2F1B6C84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37DB459-9C39-4AD3-B625-B3C6839E6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t="31541" r="40541" b="30342"/>
          <a:stretch/>
        </p:blipFill>
        <p:spPr bwMode="auto">
          <a:xfrm>
            <a:off x="10091056" y="0"/>
            <a:ext cx="2100943" cy="21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867" r="257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DC8AF1-C968-0485-A52E-4600183BB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22" y="1049980"/>
            <a:ext cx="10155378" cy="51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4E99D3E-286B-6492-3C5A-7FEF3177D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7266" y="1298728"/>
            <a:ext cx="8537860" cy="47513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633B13-A20F-89A5-D93F-4C6015F29A25}"/>
              </a:ext>
            </a:extLst>
          </p:cNvPr>
          <p:cNvSpPr txBox="1"/>
          <p:nvPr/>
        </p:nvSpPr>
        <p:spPr>
          <a:xfrm>
            <a:off x="245680" y="565440"/>
            <a:ext cx="6095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take one row in leg 1 as an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data every 10 deg azimuth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5AE530A-D8FF-9AD6-7F9C-B6BECB1A2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0" y="2069408"/>
            <a:ext cx="3360001" cy="252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54C4DD6-7D45-2DD2-04B4-807CE50D58CF}"/>
              </a:ext>
            </a:extLst>
          </p:cNvPr>
          <p:cNvSpPr txBox="1"/>
          <p:nvPr/>
        </p:nvSpPr>
        <p:spPr>
          <a:xfrm>
            <a:off x="4958691" y="6018532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ambiguous solutions depends on geometry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7B35C5-CDBD-4871-CD5E-FB4140E18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22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633B13-A20F-89A5-D93F-4C6015F29A25}"/>
              </a:ext>
            </a:extLst>
          </p:cNvPr>
          <p:cNvSpPr txBox="1"/>
          <p:nvPr/>
        </p:nvSpPr>
        <p:spPr>
          <a:xfrm>
            <a:off x="245680" y="56544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take one row in leg 4 as an example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32C0A13-1593-C214-FC8B-882C36F2E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430" y="1260018"/>
            <a:ext cx="8650072" cy="48137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27505D-E18D-B644-456B-2615EA0B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3" y="2046150"/>
            <a:ext cx="3360000" cy="252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6A33633-2C30-EF63-AC4F-F3D19DEBEB85}"/>
              </a:ext>
            </a:extLst>
          </p:cNvPr>
          <p:cNvSpPr txBox="1"/>
          <p:nvPr/>
        </p:nvSpPr>
        <p:spPr>
          <a:xfrm>
            <a:off x="8795914" y="1074119"/>
            <a:ext cx="236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ambiguous solutions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92B27F-38D2-B753-11FA-333A0436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8" name="文本框 15">
            <a:extLst>
              <a:ext uri="{FF2B5EF4-FFF2-40B4-BE49-F238E27FC236}">
                <a16:creationId xmlns:a16="http://schemas.microsoft.com/office/drawing/2014/main" id="{8275FAC5-844B-4052-8F9A-6856CF8DA84D}"/>
              </a:ext>
            </a:extLst>
          </p:cNvPr>
          <p:cNvSpPr txBox="1"/>
          <p:nvPr/>
        </p:nvSpPr>
        <p:spPr>
          <a:xfrm>
            <a:off x="4958691" y="6018532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ambiguous solutions depends on geometry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6446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2573D7-26F7-4539-98F1-3AB6B8F18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632"/>
          <a:stretch/>
        </p:blipFill>
        <p:spPr>
          <a:xfrm>
            <a:off x="398481" y="1829791"/>
            <a:ext cx="5362693" cy="17592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AD83D-7AD4-E031-161A-DA97D6811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25"/>
          <a:stretch/>
        </p:blipFill>
        <p:spPr>
          <a:xfrm>
            <a:off x="6620313" y="1829790"/>
            <a:ext cx="5403723" cy="17592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07BF5C-C384-6B5C-6628-BEDE8CA81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861"/>
          <a:stretch/>
        </p:blipFill>
        <p:spPr>
          <a:xfrm>
            <a:off x="6717479" y="4152754"/>
            <a:ext cx="5393645" cy="17592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22BCC9-A0C1-5AF6-FDDE-7B5E8A73E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0"/>
          <a:stretch/>
        </p:blipFill>
        <p:spPr>
          <a:xfrm>
            <a:off x="-82525" y="4118685"/>
            <a:ext cx="6324707" cy="17933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3FD9B1-3247-CE97-0D4B-9D269F86C7D6}"/>
              </a:ext>
            </a:extLst>
          </p:cNvPr>
          <p:cNvSpPr txBox="1"/>
          <p:nvPr/>
        </p:nvSpPr>
        <p:spPr>
          <a:xfrm>
            <a:off x="381000" y="2143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2BA3EAD-6E9C-0A0A-F844-F655B86DD880}"/>
              </a:ext>
            </a:extLst>
          </p:cNvPr>
          <p:cNvSpPr txBox="1"/>
          <p:nvPr/>
        </p:nvSpPr>
        <p:spPr>
          <a:xfrm>
            <a:off x="655720" y="755530"/>
            <a:ext cx="5976160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Sampling issues: OSCOM viewing geometry (platform attitude?)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high measurement noise; sigma0 averaging in 2.5º bins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8F909E-AFB5-688E-1FBA-903809A4300E}"/>
              </a:ext>
            </a:extLst>
          </p:cNvPr>
          <p:cNvSpPr txBox="1"/>
          <p:nvPr/>
        </p:nvSpPr>
        <p:spPr>
          <a:xfrm>
            <a:off x="910004" y="3517011"/>
            <a:ext cx="4593123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2.7.1 The Histogram of azimuth for each column before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B94D0D-274C-4C35-0C59-AF28148C6F6F}"/>
              </a:ext>
            </a:extLst>
          </p:cNvPr>
          <p:cNvSpPr txBox="1"/>
          <p:nvPr/>
        </p:nvSpPr>
        <p:spPr>
          <a:xfrm>
            <a:off x="7077334" y="3517011"/>
            <a:ext cx="4593123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2.7.2 The Histogram of azimuth for each column after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48C9B8-2E7A-ADB9-7F35-82EABFCB5C1D}"/>
              </a:ext>
            </a:extLst>
          </p:cNvPr>
          <p:cNvSpPr txBox="1"/>
          <p:nvPr/>
        </p:nvSpPr>
        <p:spPr>
          <a:xfrm>
            <a:off x="758789" y="6121803"/>
            <a:ext cx="4988563" cy="56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2.7.3 The MLE cost function (blue curve) and speed (orange curve) before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20423D-AF18-9E20-21ED-28B980844085}"/>
              </a:ext>
            </a:extLst>
          </p:cNvPr>
          <p:cNvSpPr txBox="1"/>
          <p:nvPr/>
        </p:nvSpPr>
        <p:spPr>
          <a:xfrm>
            <a:off x="6923316" y="6130156"/>
            <a:ext cx="4988563" cy="56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2.7.4 The MLE cost function (blue curve) and speed (orange curve) after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8232A41-5961-F51C-4CAD-FB891B7F77D7}"/>
              </a:ext>
            </a:extLst>
          </p:cNvPr>
          <p:cNvCxnSpPr>
            <a:cxnSpLocks/>
          </p:cNvCxnSpPr>
          <p:nvPr/>
        </p:nvCxnSpPr>
        <p:spPr>
          <a:xfrm>
            <a:off x="5808788" y="3674939"/>
            <a:ext cx="8230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636CC15-B142-8B7B-42BB-929CE6939E04}"/>
              </a:ext>
            </a:extLst>
          </p:cNvPr>
          <p:cNvSpPr txBox="1"/>
          <p:nvPr/>
        </p:nvSpPr>
        <p:spPr>
          <a:xfrm>
            <a:off x="5797899" y="3140177"/>
            <a:ext cx="1051012" cy="37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286117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4D8E93-28C5-FEFB-6848-641B687A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81FB99-8B7C-FA6C-3B8E-0EC030258B42}"/>
              </a:ext>
            </a:extLst>
          </p:cNvPr>
          <p:cNvSpPr txBox="1"/>
          <p:nvPr/>
        </p:nvSpPr>
        <p:spPr>
          <a:xfrm>
            <a:off x="577438" y="332947"/>
            <a:ext cx="80331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Simultaneous wind and current retrievals from Doppler </a:t>
            </a:r>
            <a:r>
              <a:rPr lang="en-US" altLang="zh-CN" sz="1800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scatterometer</a:t>
            </a:r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 data:</a:t>
            </a:r>
          </a:p>
          <a:p>
            <a:endParaRPr lang="en-US" altLang="zh-CN" b="1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2 methods: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872D411-A528-7689-B826-CB14134DC90D}"/>
                  </a:ext>
                </a:extLst>
              </p:cNvPr>
              <p:cNvSpPr txBox="1"/>
              <p:nvPr/>
            </p:nvSpPr>
            <p:spPr>
              <a:xfrm>
                <a:off x="995554" y="3025239"/>
                <a:ext cx="4286994" cy="135421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zh-CN" altLang="en-US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wind and current vector</a:t>
                </a:r>
              </a:p>
              <a:p>
                <a:r>
                  <a:rPr lang="en-US" altLang="zh-CN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NRCS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doppler shift (</a:t>
                </a:r>
                <a:r>
                  <a:rPr lang="en-US" altLang="zh-CN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dp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CN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model parameters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errors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872D411-A528-7689-B826-CB14134DC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54" y="3025239"/>
                <a:ext cx="4286994" cy="1354217"/>
              </a:xfrm>
              <a:prstGeom prst="rect">
                <a:avLst/>
              </a:prstGeom>
              <a:blipFill>
                <a:blip r:embed="rId2"/>
                <a:stretch>
                  <a:fillRect l="-567" b="-4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13C88C2-547F-EB5E-3C21-36BAE5907A18}"/>
                  </a:ext>
                </a:extLst>
              </p:cNvPr>
              <p:cNvSpPr txBox="1"/>
              <p:nvPr/>
            </p:nvSpPr>
            <p:spPr>
              <a:xfrm>
                <a:off x="6945079" y="2826331"/>
                <a:ext cx="4286994" cy="70891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sub>
                      </m:sSub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zh-CN" altLang="en-US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𝑑𝑝</m:t>
                              </m:r>
                            </m:sub>
                          </m:sSub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0−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𝑑𝑝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0−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13C88C2-547F-EB5E-3C21-36BAE5907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079" y="2826331"/>
                <a:ext cx="4286994" cy="708912"/>
              </a:xfrm>
              <a:prstGeom prst="rect">
                <a:avLst/>
              </a:prstGeom>
              <a:blipFill>
                <a:blip r:embed="rId3"/>
                <a:stretch>
                  <a:fillRect b="-25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36F1E44-CFC2-BFD9-B23B-7CFB4DE19C9A}"/>
                  </a:ext>
                </a:extLst>
              </p:cNvPr>
              <p:cNvSpPr txBox="1"/>
              <p:nvPr/>
            </p:nvSpPr>
            <p:spPr>
              <a:xfrm>
                <a:off x="6945079" y="3679579"/>
                <a:ext cx="4286993" cy="142757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𝑛𝑤𝑑</m:t>
                          </m:r>
                        </m:sub>
                      </m:sSub>
                      <m:r>
                        <a:rPr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𝑤𝑑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𝑔𝑒𝑜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non-geophysical component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𝑛𝑤𝑑</m:t>
                        </m:r>
                      </m:sub>
                    </m:sSub>
                    <m:r>
                      <a:rPr lang="en-US" altLang="zh-CN" sz="16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Currents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are not driven by the instantaneous local wind.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𝑤𝑑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6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-driven component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36F1E44-CFC2-BFD9-B23B-7CFB4DE19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079" y="3679579"/>
                <a:ext cx="4286993" cy="1427570"/>
              </a:xfrm>
              <a:prstGeom prst="rect">
                <a:avLst/>
              </a:prstGeom>
              <a:blipFill>
                <a:blip r:embed="rId4"/>
                <a:stretch>
                  <a:fillRect l="-567" b="-2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D6AFD7E3-219B-D872-1A22-7C4A0C71322D}"/>
              </a:ext>
            </a:extLst>
          </p:cNvPr>
          <p:cNvSpPr txBox="1"/>
          <p:nvPr/>
        </p:nvSpPr>
        <p:spPr>
          <a:xfrm>
            <a:off x="899310" y="1432561"/>
            <a:ext cx="4479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Backscatter and doppler observations are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combined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 in the cost function.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Thus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winds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currents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inversed at the same time.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D74568-93B2-4644-2739-117042658CF2}"/>
              </a:ext>
            </a:extLst>
          </p:cNvPr>
          <p:cNvSpPr txBox="1"/>
          <p:nvPr/>
        </p:nvSpPr>
        <p:spPr>
          <a:xfrm>
            <a:off x="6722918" y="1432562"/>
            <a:ext cx="4509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W</a:t>
            </a:r>
            <a:r>
              <a:rPr lang="en-US" altLang="zh-CN" sz="1800" dirty="0">
                <a:latin typeface="Times New Roman" panose="02020603050405020304" pitchFamily="18" charset="0"/>
                <a:ea typeface="等线" panose="02010600030101010101" pitchFamily="2" charset="-122"/>
              </a:rPr>
              <a:t>inds and currents are retrieved </a:t>
            </a:r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separately</a:t>
            </a:r>
            <a:r>
              <a:rPr lang="en-US" altLang="zh-CN" sz="1800" dirty="0">
                <a:latin typeface="Times New Roman" panose="02020603050405020304" pitchFamily="18" charset="0"/>
                <a:ea typeface="等线" panose="02010600030101010101" pitchFamily="2" charset="-122"/>
              </a:rPr>
              <a:t>. Winds are inversed using the backscatter, and currents are retrieved using the doppler shift.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93DB21-38AF-A22B-41ED-F7824788D586}"/>
              </a:ext>
            </a:extLst>
          </p:cNvPr>
          <p:cNvSpPr txBox="1"/>
          <p:nvPr/>
        </p:nvSpPr>
        <p:spPr>
          <a:xfrm>
            <a:off x="899311" y="1432562"/>
            <a:ext cx="4479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Backscatter and doppler observations are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combined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 in the cost function.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Thus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winds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currents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inversed at the same time.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EDCD2BE-58DF-6CB4-C6DD-0347B8EFCA5E}"/>
              </a:ext>
            </a:extLst>
          </p:cNvPr>
          <p:cNvSpPr txBox="1"/>
          <p:nvPr/>
        </p:nvSpPr>
        <p:spPr>
          <a:xfrm>
            <a:off x="577438" y="5374779"/>
            <a:ext cx="44794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First of all, calibrate measurements.</a:t>
            </a:r>
            <a:endParaRPr lang="en-US" altLang="zh-CN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8BC0789-EE5F-DD51-2977-266B54735039}"/>
              </a:ext>
            </a:extLst>
          </p:cNvPr>
          <p:cNvSpPr txBox="1"/>
          <p:nvPr/>
        </p:nvSpPr>
        <p:spPr>
          <a:xfrm>
            <a:off x="6945077" y="5266723"/>
            <a:ext cx="42869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Reference:</a:t>
            </a:r>
          </a:p>
          <a:p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Elyouncha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Eriksson, L. E., </a:t>
            </a:r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Broström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G., </a:t>
            </a:r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Axell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L., &amp; </a:t>
            </a:r>
            <a:r>
              <a:rPr lang="en-US" altLang="zh-CN" sz="1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Ulander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 H. (2021). Joint retrieval of ocean surface wind and current vectors from satellite SAR data using a Bayesian inversion method. Remote Sensing of Environment, 260, 112455.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21">
            <a:extLst>
              <a:ext uri="{FF2B5EF4-FFF2-40B4-BE49-F238E27FC236}">
                <a16:creationId xmlns:a16="http://schemas.microsoft.com/office/drawing/2014/main" id="{CEC7A29D-FE04-44D5-9A04-741474469CC9}"/>
              </a:ext>
            </a:extLst>
          </p:cNvPr>
          <p:cNvSpPr txBox="1"/>
          <p:nvPr/>
        </p:nvSpPr>
        <p:spPr>
          <a:xfrm>
            <a:off x="995552" y="4502109"/>
            <a:ext cx="4286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Reference:</a:t>
            </a:r>
          </a:p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Martin, A., et al. (2018). Simultaneous ocean surface current and wind vectors retrieval with squinted SAR interferometry: Geophysical inversion and performance assessment. Remote Sensing of Environment, 216.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3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2573D7-26F7-4539-98F1-3AB6B8F1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70" y="1260999"/>
            <a:ext cx="4099531" cy="252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AD83D-7AD4-E031-161A-DA97D681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09" y="1260999"/>
            <a:ext cx="4100402" cy="252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07BF5C-C384-6B5C-6628-BEDE8CA81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37" y="3942184"/>
            <a:ext cx="3952283" cy="24259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22BCC9-A0C1-5AF6-FDDE-7B5E8A73E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8" y="3942184"/>
            <a:ext cx="4525983" cy="252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3FD9B1-3247-CE97-0D4B-9D269F86C7D6}"/>
              </a:ext>
            </a:extLst>
          </p:cNvPr>
          <p:cNvSpPr txBox="1"/>
          <p:nvPr/>
        </p:nvSpPr>
        <p:spPr>
          <a:xfrm>
            <a:off x="381000" y="2143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2BA3EAD-6E9C-0A0A-F844-F655B86DD880}"/>
              </a:ext>
            </a:extLst>
          </p:cNvPr>
          <p:cNvSpPr txBox="1"/>
          <p:nvPr/>
        </p:nvSpPr>
        <p:spPr>
          <a:xfrm>
            <a:off x="655720" y="526929"/>
            <a:ext cx="5575747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Sampling issues: OSCOM viewing geometry (platform attitude?)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high measurement noise; sigma0 averaging in 2.5º bins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8F909E-AFB5-688E-1FBA-903809A4300E}"/>
              </a:ext>
            </a:extLst>
          </p:cNvPr>
          <p:cNvSpPr txBox="1"/>
          <p:nvPr/>
        </p:nvSpPr>
        <p:spPr>
          <a:xfrm>
            <a:off x="910004" y="3712959"/>
            <a:ext cx="4593123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2.7.1 The Histogram of azimuth for each column before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B94D0D-274C-4C35-0C59-AF28148C6F6F}"/>
              </a:ext>
            </a:extLst>
          </p:cNvPr>
          <p:cNvSpPr txBox="1"/>
          <p:nvPr/>
        </p:nvSpPr>
        <p:spPr>
          <a:xfrm>
            <a:off x="6326219" y="3712959"/>
            <a:ext cx="4593123" cy="31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2.7.2 The Histogram of azimuth for each column after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48C9B8-2E7A-ADB9-7F35-82EABFCB5C1D}"/>
              </a:ext>
            </a:extLst>
          </p:cNvPr>
          <p:cNvSpPr txBox="1"/>
          <p:nvPr/>
        </p:nvSpPr>
        <p:spPr>
          <a:xfrm>
            <a:off x="758789" y="6317751"/>
            <a:ext cx="4988563" cy="56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2.7.3 The MLE cost function (blue curve) and speed (orange curve) before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20423D-AF18-9E20-21ED-28B980844085}"/>
              </a:ext>
            </a:extLst>
          </p:cNvPr>
          <p:cNvSpPr txBox="1"/>
          <p:nvPr/>
        </p:nvSpPr>
        <p:spPr>
          <a:xfrm>
            <a:off x="6477000" y="6326104"/>
            <a:ext cx="4988563" cy="56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2.7.4 The MLE cost function (blue curve) and speed (orange curve) after filtering.</a:t>
            </a:r>
            <a:endParaRPr lang="en-US" altLang="zh-CN" sz="11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8232A41-5961-F51C-4CAD-FB891B7F77D7}"/>
              </a:ext>
            </a:extLst>
          </p:cNvPr>
          <p:cNvCxnSpPr>
            <a:cxnSpLocks/>
          </p:cNvCxnSpPr>
          <p:nvPr/>
        </p:nvCxnSpPr>
        <p:spPr>
          <a:xfrm>
            <a:off x="5569301" y="3870887"/>
            <a:ext cx="8230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636CC15-B142-8B7B-42BB-929CE6939E04}"/>
              </a:ext>
            </a:extLst>
          </p:cNvPr>
          <p:cNvSpPr txBox="1"/>
          <p:nvPr/>
        </p:nvSpPr>
        <p:spPr>
          <a:xfrm>
            <a:off x="5569301" y="3336125"/>
            <a:ext cx="1051012" cy="37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2978782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5EE13C-0565-8B36-148B-319B1668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58" y="1033152"/>
            <a:ext cx="2362500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0968A6-234C-D65B-B284-90A9B869A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937" y="3809108"/>
            <a:ext cx="2399625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940B57-C70D-F921-6788-094F0838C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543" y="812226"/>
            <a:ext cx="5154922" cy="539999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AE4B01-CDDB-6169-FE5F-9494AC61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80" y="3684320"/>
            <a:ext cx="2788047" cy="23264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39CBA-A04C-1AED-49F9-BF81335D9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25" y="971217"/>
            <a:ext cx="2788048" cy="23264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DF43FC9-02CD-6EFD-58FF-2DBA12A4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687B857-0767-428A-5746-D6746E98228F}"/>
                  </a:ext>
                </a:extLst>
              </p:cNvPr>
              <p:cNvSpPr txBox="1"/>
              <p:nvPr/>
            </p:nvSpPr>
            <p:spPr>
              <a:xfrm>
                <a:off x="5256778" y="148852"/>
                <a:ext cx="43290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 a overall calibration</a:t>
                </a:r>
                <a14:m>
                  <m:oMath xmlns:m="http://schemas.openxmlformats.org/officeDocument/2006/math">
                    <m:r>
                      <a:rPr lang="en-US" altLang="zh-CN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      </m:t>
                    </m:r>
                    <m:r>
                      <a:rPr lang="en-US" altLang="zh-CN" sz="18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687B857-0767-428A-5746-D6746E982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78" y="148852"/>
                <a:ext cx="4329080" cy="369332"/>
              </a:xfrm>
              <a:prstGeom prst="rect">
                <a:avLst/>
              </a:prstGeom>
              <a:blipFill>
                <a:blip r:embed="rId7"/>
                <a:stretch>
                  <a:fillRect l="-112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58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75634C-5794-D3A4-C987-EACDBC64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4754" y="789709"/>
            <a:ext cx="5154923" cy="54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7B836C-8E9C-3D68-8DF6-D0206B27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369" y="4193436"/>
            <a:ext cx="2424001" cy="2147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D0E2AA-8CA5-F67A-14EC-DCC216ACC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4798" y="1083078"/>
            <a:ext cx="2420571" cy="216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8AE93D8-9D61-FE6E-511B-4F453D986043}"/>
              </a:ext>
            </a:extLst>
          </p:cNvPr>
          <p:cNvSpPr txBox="1"/>
          <p:nvPr/>
        </p:nvSpPr>
        <p:spPr>
          <a:xfrm>
            <a:off x="245680" y="146210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</a:p>
          <a:p>
            <a:endParaRPr lang="en-US" altLang="zh-C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wind for each leg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D8EFAF-22B5-30AA-9321-9EF8F3921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90" y="1202339"/>
            <a:ext cx="2675620" cy="20357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1C3E942-7A7D-A54F-2CEB-653F22546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36" y="4192962"/>
            <a:ext cx="2734374" cy="207939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E2F98C-7131-1DDE-C606-AD642D1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B656CAD-D572-D7E5-94A9-309955F0B55D}"/>
                  </a:ext>
                </a:extLst>
              </p:cNvPr>
              <p:cNvSpPr txBox="1"/>
              <p:nvPr/>
            </p:nvSpPr>
            <p:spPr>
              <a:xfrm>
                <a:off x="5256778" y="148852"/>
                <a:ext cx="43290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 a overall calibration</a:t>
                </a:r>
                <a14:m>
                  <m:oMath xmlns:m="http://schemas.openxmlformats.org/officeDocument/2006/math">
                    <m:r>
                      <a:rPr lang="en-US" altLang="zh-CN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      </m:t>
                    </m:r>
                    <m:r>
                      <a:rPr lang="en-US" altLang="zh-CN" sz="18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B656CAD-D572-D7E5-94A9-309955F0B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78" y="148852"/>
                <a:ext cx="4329080" cy="369332"/>
              </a:xfrm>
              <a:prstGeom prst="rect">
                <a:avLst/>
              </a:prstGeom>
              <a:blipFill>
                <a:blip r:embed="rId7"/>
                <a:stretch>
                  <a:fillRect l="-112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979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5EE13C-0565-8B36-148B-319B1668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7751" y="1048581"/>
            <a:ext cx="2365714" cy="2129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0968A6-234C-D65B-B284-90A9B869A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2893" y="3809108"/>
            <a:ext cx="2437714" cy="2159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940B57-C70D-F921-6788-094F0838C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543" y="812226"/>
            <a:ext cx="5154921" cy="539999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AE4B01-CDDB-6169-FE5F-9494AC61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990" y="3684320"/>
            <a:ext cx="2747425" cy="23264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39CBA-A04C-1AED-49F9-BF81335D9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25" y="971217"/>
            <a:ext cx="2788047" cy="23264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DF43FC9-02CD-6EFD-58FF-2DBA12A4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3E40B0F-8FAD-CB91-5582-E464962662E2}"/>
                  </a:ext>
                </a:extLst>
              </p:cNvPr>
              <p:cNvSpPr txBox="1"/>
              <p:nvPr/>
            </p:nvSpPr>
            <p:spPr>
              <a:xfrm>
                <a:off x="5110514" y="146194"/>
                <a:ext cx="6097022" cy="4072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  calibrate each leg individually:</a:t>
                </a:r>
                <a14:m>
                  <m:oMath xmlns:m="http://schemas.openxmlformats.org/officeDocument/2006/math">
                    <m:r>
                      <a:rPr lang="en-US" altLang="zh-CN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altLang="zh-CN" sz="18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sSub>
                      <m:sSubPr>
                        <m:ctrlPr>
                          <a:rPr lang="en-US" altLang="zh-CN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3E40B0F-8FAD-CB91-5582-E46496266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514" y="146194"/>
                <a:ext cx="6097022" cy="407227"/>
              </a:xfrm>
              <a:prstGeom prst="rect">
                <a:avLst/>
              </a:prstGeom>
              <a:blipFill>
                <a:blip r:embed="rId7"/>
                <a:stretch>
                  <a:fillRect l="-799" t="-5970" b="-164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376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75634C-5794-D3A4-C987-EACDBC64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4754" y="789710"/>
            <a:ext cx="5154923" cy="5399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7B836C-8E9C-3D68-8DF6-D0206B27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370" y="4193436"/>
            <a:ext cx="2423999" cy="2147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D0E2AA-8CA5-F67A-14EC-DCC216ACC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4798" y="1083078"/>
            <a:ext cx="2420571" cy="21599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8AE93D8-9D61-FE6E-511B-4F453D986043}"/>
              </a:ext>
            </a:extLst>
          </p:cNvPr>
          <p:cNvSpPr txBox="1"/>
          <p:nvPr/>
        </p:nvSpPr>
        <p:spPr>
          <a:xfrm>
            <a:off x="245680" y="146210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Wind Inversion: with calibrated sigma0</a:t>
            </a:r>
          </a:p>
          <a:p>
            <a:endParaRPr lang="en-US" altLang="zh-C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wind for each leg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D8EFAF-22B5-30AA-9321-9EF8F3921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91" y="1202339"/>
            <a:ext cx="2675618" cy="20357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1C3E942-7A7D-A54F-2CEB-653F22546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36" y="4192962"/>
            <a:ext cx="2734374" cy="207939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E2F98C-7131-1DDE-C606-AD642D1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8B0439F-49B4-476B-550F-FBB4E8174E3C}"/>
                  </a:ext>
                </a:extLst>
              </p:cNvPr>
              <p:cNvSpPr txBox="1"/>
              <p:nvPr/>
            </p:nvSpPr>
            <p:spPr>
              <a:xfrm>
                <a:off x="5110514" y="146194"/>
                <a:ext cx="6097022" cy="4072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  calibrate each leg individually:</a:t>
                </a:r>
                <a14:m>
                  <m:oMath xmlns:m="http://schemas.openxmlformats.org/officeDocument/2006/math">
                    <m:r>
                      <a:rPr lang="en-US" altLang="zh-CN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altLang="zh-CN" sz="18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	</m:t>
                    </m:r>
                    <m:sSub>
                      <m:sSubPr>
                        <m:ctrlPr>
                          <a:rPr lang="en-US" altLang="zh-CN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8B0439F-49B4-476B-550F-FBB4E8174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514" y="146194"/>
                <a:ext cx="6097022" cy="407227"/>
              </a:xfrm>
              <a:prstGeom prst="rect">
                <a:avLst/>
              </a:prstGeom>
              <a:blipFill>
                <a:blip r:embed="rId7"/>
                <a:stretch>
                  <a:fillRect l="-799" t="-5970" b="-164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1813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68779A3-24F8-DFE1-262A-585EB30FBB10}"/>
              </a:ext>
            </a:extLst>
          </p:cNvPr>
          <p:cNvSpPr txBox="1"/>
          <p:nvPr/>
        </p:nvSpPr>
        <p:spPr>
          <a:xfrm>
            <a:off x="154377" y="39289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E5C8D5-1B08-06DA-22AA-CDC27D23B473}"/>
              </a:ext>
            </a:extLst>
          </p:cNvPr>
          <p:cNvSpPr txBox="1"/>
          <p:nvPr/>
        </p:nvSpPr>
        <p:spPr>
          <a:xfrm>
            <a:off x="305538" y="1159325"/>
            <a:ext cx="57416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Assumptions: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wind for each leg (both speed and direction);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shift of azimuth angle between the measurement and the simulation indicates the ‘true’ wind direction.</a:t>
            </a:r>
          </a:p>
          <a:p>
            <a:pPr>
              <a:lnSpc>
                <a:spcPct val="100000"/>
              </a:lnSpc>
            </a:pPr>
            <a:endParaRPr lang="en-GB" altLang="zh-CN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Simulate sigma0 using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ollocated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ECMWF winds and </a:t>
            </a:r>
            <a:r>
              <a:rPr lang="en-GB" altLang="zh-CN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KaDPMod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GMF.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Calculate the shift of azimuth angle, which is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‘true’ wind direction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leg, reproduce simulated sigma0 using the ‘true’ wind direction and ECMWF wind speed.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 measurement using NOC method.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Modify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KaDPMod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GMF using mean sigma0 of new simulation and calibration.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wind field with calibrated sigma0 and modified GMF.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7D0AB4E-E86E-1222-8694-AB74A01D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62" y="362196"/>
            <a:ext cx="5530691" cy="2967053"/>
          </a:xfrm>
          <a:prstGeom prst="rect">
            <a:avLst/>
          </a:prstGeom>
        </p:spPr>
      </p:pic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135649E2-1AF9-6BFF-BC45-BC635B26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ED525FA-9C06-F071-B84B-6563A931B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739" y="3528752"/>
            <a:ext cx="2453145" cy="205243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3009B40-4126-8527-8468-D7B6414D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209" y="3528752"/>
            <a:ext cx="2480644" cy="207543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9192755-CD28-4B81-0A57-E8E7905A3D4A}"/>
              </a:ext>
            </a:extLst>
          </p:cNvPr>
          <p:cNvSpPr txBox="1"/>
          <p:nvPr/>
        </p:nvSpPr>
        <p:spPr>
          <a:xfrm>
            <a:off x="7030708" y="6156524"/>
            <a:ext cx="4466666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obvious shift of azimuth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directional modulation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DDDAE19-AD4E-50C3-695E-F2E9EEB959C7}"/>
              </a:ext>
            </a:extLst>
          </p:cNvPr>
          <p:cNvSpPr txBox="1"/>
          <p:nvPr/>
        </p:nvSpPr>
        <p:spPr>
          <a:xfrm>
            <a:off x="9497141" y="5643853"/>
            <a:ext cx="1904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Simulate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sigma0 </a:t>
            </a:r>
            <a:endParaRPr lang="zh-CN" altLang="en-US" sz="16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7E670D3-63A2-1674-4394-D7072E6BC830}"/>
              </a:ext>
            </a:extLst>
          </p:cNvPr>
          <p:cNvSpPr txBox="1"/>
          <p:nvPr/>
        </p:nvSpPr>
        <p:spPr>
          <a:xfrm>
            <a:off x="6968319" y="5643853"/>
            <a:ext cx="1904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Measured 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sigma0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57737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68779A3-24F8-DFE1-262A-585EB30FBB10}"/>
              </a:ext>
            </a:extLst>
          </p:cNvPr>
          <p:cNvSpPr txBox="1"/>
          <p:nvPr/>
        </p:nvSpPr>
        <p:spPr>
          <a:xfrm>
            <a:off x="154377" y="20554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5CD0CA9-C5F0-DFD2-32A7-151F357ECD02}"/>
              </a:ext>
            </a:extLst>
          </p:cNvPr>
          <p:cNvGrpSpPr/>
          <p:nvPr/>
        </p:nvGrpSpPr>
        <p:grpSpPr>
          <a:xfrm>
            <a:off x="441514" y="710469"/>
            <a:ext cx="4323396" cy="5850519"/>
            <a:chOff x="7442344" y="379538"/>
            <a:chExt cx="4323396" cy="585051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EB01FD3-F214-E1C3-BF71-F17E948C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7330" y="2025056"/>
              <a:ext cx="3154303" cy="369333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CAB277F-C0B9-6903-3864-ECB1716F2C3B}"/>
                </a:ext>
              </a:extLst>
            </p:cNvPr>
            <p:cNvSpPr txBox="1"/>
            <p:nvPr/>
          </p:nvSpPr>
          <p:spPr>
            <a:xfrm>
              <a:off x="7442344" y="1690311"/>
              <a:ext cx="34711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0" i="0" u="none" strike="noStrike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KaDPMod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167B89E-EBA5-8642-CE49-A7381DE2B689}"/>
                </a:ext>
              </a:extLst>
            </p:cNvPr>
            <p:cNvSpPr txBox="1"/>
            <p:nvPr/>
          </p:nvSpPr>
          <p:spPr>
            <a:xfrm>
              <a:off x="7442344" y="2559857"/>
              <a:ext cx="34711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Modified GMF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45A0D43-9079-6D31-34BA-66CFF921BD89}"/>
                    </a:ext>
                  </a:extLst>
                </p:cNvPr>
                <p:cNvSpPr txBox="1"/>
                <p:nvPr/>
              </p:nvSpPr>
              <p:spPr>
                <a:xfrm>
                  <a:off x="7442344" y="2967626"/>
                  <a:ext cx="3783931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  <m:sSub>
                          <m:sSubPr>
                            <m:ctrlPr>
                              <a:rPr lang="en-US" altLang="zh-CN" sz="14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zh-CN" altLang="en-US" sz="14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altLang="zh-CN" sz="1400" b="0" i="1" u="none" strike="noStrike" baseline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u="none" strike="noStrike" baseline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400" b="0" i="1" u="none" strike="noStrike" baseline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pt-BR" altLang="zh-CN" sz="1400" b="0" i="1" u="none" strike="noStrike" baseline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altLang="zh-CN" sz="1400" b="0" i="0" u="none" strike="noStrike" baseline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altLang="zh-CN" sz="1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func>
                        <m:r>
                          <a:rPr lang="en-US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altLang="zh-CN" sz="1400" dirty="0" smtClean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altLang="zh-CN" sz="1400" dirty="0" smtClean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2_</m:t>
                        </m:r>
                        <m:r>
                          <m:rPr>
                            <m:nor/>
                          </m:rPr>
                          <a:rPr lang="en-US" altLang="zh-CN" sz="1400" dirty="0" smtClean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coef</m:t>
                        </m:r>
                        <m:r>
                          <a:rPr lang="en-US" altLang="zh-CN" sz="1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altLang="zh-CN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pt-BR" altLang="zh-CN" sz="1400" b="0" i="1" u="none" strike="noStrike" baseline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altLang="zh-CN" sz="1400" b="0" i="0" u="none" strike="noStrike" baseline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zh-CN" sz="1400" b="0" i="1" u="none" strike="noStrike" baseline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1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func>
                        <m:r>
                          <a:rPr lang="en-US" altLang="zh-CN" sz="14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altLang="zh-CN" sz="1400" dirty="0" smtClean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altLang="zh-CN" sz="1400" dirty="0" smtClean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3_</m:t>
                        </m:r>
                        <m:r>
                          <m:rPr>
                            <m:nor/>
                          </m:rPr>
                          <a:rPr lang="en-US" altLang="zh-CN" sz="1400" dirty="0" smtClean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coef</m:t>
                        </m:r>
                      </m:oMath>
                    </m:oMathPara>
                  </a14:m>
                  <a:endParaRPr lang="pt-BR" altLang="zh-CN" sz="1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88D81AE-EEED-1807-E77E-EB0B9E4EAF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2344" y="2967626"/>
                  <a:ext cx="3783931" cy="523220"/>
                </a:xfrm>
                <a:prstGeom prst="rect">
                  <a:avLst/>
                </a:prstGeom>
                <a:blipFill>
                  <a:blip r:embed="rId3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3B07EE2E-EC88-2C19-F718-C9DCD5B7590D}"/>
                    </a:ext>
                  </a:extLst>
                </p:cNvPr>
                <p:cNvSpPr txBox="1"/>
                <p:nvPr/>
              </p:nvSpPr>
              <p:spPr>
                <a:xfrm>
                  <a:off x="7442344" y="3675512"/>
                  <a:ext cx="4207575" cy="2554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2. Calculate the mean sigma0 as a function of azimuth for both measurement and simulation (as shown in Fig. 1).</a:t>
                  </a:r>
                </a:p>
                <a:p>
                  <a:endParaRPr lang="en-US" altLang="zh-CN" sz="16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 Fit two curves with equation (3).</a:t>
                  </a:r>
                </a:p>
                <a:p>
                  <a:endParaRPr lang="en-US" altLang="zh-CN" sz="16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4. Calculate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2_</m:t>
                      </m:r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  <m:r>
                        <a:rPr lang="en-US" altLang="zh-CN" sz="16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b="0" i="0" u="none" strike="noStrike" baseline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3_</m:t>
                      </m:r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</m:oMath>
                  </a14:m>
                  <a:r>
                    <a:rPr lang="en-US" altLang="zh-CN" sz="1600" b="0" i="0" u="none" strike="noStrike" baseline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 equation (4).</a:t>
                  </a:r>
                </a:p>
                <a:p>
                  <a:endParaRPr lang="en-US" altLang="zh-CN" sz="16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5. New GMF is generated.</a:t>
                  </a:r>
                  <a:endParaRPr lang="en-US" altLang="zh-CN" sz="16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3B07EE2E-EC88-2C19-F718-C9DCD5B759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2344" y="3675512"/>
                  <a:ext cx="4207575" cy="2554545"/>
                </a:xfrm>
                <a:prstGeom prst="rect">
                  <a:avLst/>
                </a:prstGeom>
                <a:blipFill>
                  <a:blip r:embed="rId4"/>
                  <a:stretch>
                    <a:fillRect l="-724" t="-716" b="-21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DD58ADB-E760-129E-1522-510BBC062A81}"/>
                </a:ext>
              </a:extLst>
            </p:cNvPr>
            <p:cNvSpPr txBox="1"/>
            <p:nvPr/>
          </p:nvSpPr>
          <p:spPr>
            <a:xfrm>
              <a:off x="11125720" y="2077005"/>
              <a:ext cx="6206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  <a:r>
                <a:rPr lang="en-US" altLang="zh-CN" sz="14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9AB881C-2F89-FDE3-5BF2-6C8458287DC4}"/>
                </a:ext>
              </a:extLst>
            </p:cNvPr>
            <p:cNvSpPr txBox="1"/>
            <p:nvPr/>
          </p:nvSpPr>
          <p:spPr>
            <a:xfrm>
              <a:off x="11145047" y="3028058"/>
              <a:ext cx="6206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(2)</a:t>
              </a:r>
              <a:r>
                <a:rPr lang="en-US" altLang="zh-CN" sz="14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054216B-1E64-808F-7169-56027BF65196}"/>
                    </a:ext>
                  </a:extLst>
                </p:cNvPr>
                <p:cNvSpPr txBox="1"/>
                <p:nvPr/>
              </p:nvSpPr>
              <p:spPr>
                <a:xfrm>
                  <a:off x="7442344" y="379538"/>
                  <a:ext cx="3471110" cy="10772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Modification of </a:t>
                  </a:r>
                  <a:r>
                    <a:rPr lang="en-US" altLang="zh-CN" sz="1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KaDPMod</a:t>
                  </a:r>
                  <a:r>
                    <a:rPr lang="en-US" altLang="zh-CN" sz="1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GMF</a:t>
                  </a:r>
                </a:p>
                <a:p>
                  <a:endParaRPr lang="en-US" altLang="zh-CN" sz="16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b="0" i="0" u="none" strike="noStrike" baseline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 Assume two correction coefficient in the model: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2_</m:t>
                      </m:r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  <m:r>
                        <a:rPr lang="en-US" altLang="zh-CN" sz="16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b="0" i="0" u="none" strike="noStrike" baseline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3_</m:t>
                      </m:r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</m:oMath>
                  </a14:m>
                  <a:r>
                    <a:rPr lang="en-US" altLang="zh-CN" sz="1600" b="0" i="0" u="none" strike="noStrike" baseline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054216B-1E64-808F-7169-56027BF651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2344" y="379538"/>
                  <a:ext cx="3471110" cy="1077218"/>
                </a:xfrm>
                <a:prstGeom prst="rect">
                  <a:avLst/>
                </a:prstGeom>
                <a:blipFill>
                  <a:blip r:embed="rId5"/>
                  <a:stretch>
                    <a:fillRect l="-877" t="-1705" r="-175" b="-68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9F71E5E-FA82-6B35-5F5C-AEB286F62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470" y="693465"/>
            <a:ext cx="5133999" cy="2670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DFFE09A-C2B8-3C92-8728-9963C33B88AC}"/>
                  </a:ext>
                </a:extLst>
              </p:cNvPr>
              <p:cNvSpPr txBox="1"/>
              <p:nvPr/>
            </p:nvSpPr>
            <p:spPr>
              <a:xfrm>
                <a:off x="5258218" y="3858203"/>
                <a:ext cx="57691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= </m:t>
                      </m:r>
                      <m:sSub>
                        <m:sSubPr>
                          <m:ctrlPr>
                            <a:rPr lang="en-US" altLang="zh-CN" sz="14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altLang="zh-CN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 </m:t>
                      </m:r>
                      <m:r>
                        <m:rPr>
                          <m:sty m:val="p"/>
                        </m:rP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+</m:t>
                      </m:r>
                      <m:sSub>
                        <m:sSubPr>
                          <m:ctrlPr>
                            <a:rPr lang="en-US" altLang="zh-CN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 </m:t>
                      </m:r>
                      <m:r>
                        <m:rPr>
                          <m:sty m:val="p"/>
                        </m:rP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⁡(2∗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pt-BR" altLang="zh-CN" sz="1400" b="0" i="1" u="none" strike="noStrike" baseline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pt-BR" altLang="zh-CN" sz="14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))</m:t>
                      </m:r>
                    </m:oMath>
                  </m:oMathPara>
                </a14:m>
                <a:endParaRPr lang="pt-BR" altLang="zh-CN" sz="14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DFFE09A-C2B8-3C92-8728-9963C33B8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218" y="3858203"/>
                <a:ext cx="5769140" cy="30777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E4E39916-D22A-7909-052A-F88FEE8C8774}"/>
              </a:ext>
            </a:extLst>
          </p:cNvPr>
          <p:cNvSpPr txBox="1"/>
          <p:nvPr/>
        </p:nvSpPr>
        <p:spPr>
          <a:xfrm>
            <a:off x="6405056" y="5909246"/>
            <a:ext cx="3471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a2_coef= a2_measurement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a2_GMF</a:t>
            </a:r>
          </a:p>
          <a:p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a3_coef= a3_measurement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a3_GMF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069CDA-8A67-3BF6-8C1D-3E1119D3DA84}"/>
              </a:ext>
            </a:extLst>
          </p:cNvPr>
          <p:cNvSpPr txBox="1"/>
          <p:nvPr/>
        </p:nvSpPr>
        <p:spPr>
          <a:xfrm>
            <a:off x="7023870" y="3417727"/>
            <a:ext cx="223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1. mean sigma0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AD701E2-4490-4ABC-28A6-738A20900CF8}"/>
              </a:ext>
            </a:extLst>
          </p:cNvPr>
          <p:cNvSpPr txBox="1"/>
          <p:nvPr/>
        </p:nvSpPr>
        <p:spPr>
          <a:xfrm>
            <a:off x="10692481" y="3858202"/>
            <a:ext cx="620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4AE13E-5CEC-BE79-6F1F-45552E201204}"/>
              </a:ext>
            </a:extLst>
          </p:cNvPr>
          <p:cNvSpPr txBox="1"/>
          <p:nvPr/>
        </p:nvSpPr>
        <p:spPr>
          <a:xfrm>
            <a:off x="10774884" y="6047746"/>
            <a:ext cx="620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C26037C-6208-3CFB-B896-FA51F2B849D5}"/>
              </a:ext>
            </a:extLst>
          </p:cNvPr>
          <p:cNvCxnSpPr/>
          <p:nvPr/>
        </p:nvCxnSpPr>
        <p:spPr>
          <a:xfrm>
            <a:off x="4649089" y="400153"/>
            <a:ext cx="0" cy="6342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CB2C0795-BF76-DDAB-5DF5-1BE3475D3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593" y="4365167"/>
            <a:ext cx="2696234" cy="11811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971E24-1500-87C5-DA7E-83C919E2D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7122" y="4353889"/>
            <a:ext cx="2691398" cy="1033462"/>
          </a:xfrm>
          <a:prstGeom prst="rect">
            <a:avLst/>
          </a:prstGeom>
        </p:spPr>
      </p:pic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1F1A1E68-D5C1-0297-3D65-AE25A0AA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674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68779A3-24F8-DFE1-262A-585EB30FBB10}"/>
              </a:ext>
            </a:extLst>
          </p:cNvPr>
          <p:cNvSpPr txBox="1"/>
          <p:nvPr/>
        </p:nvSpPr>
        <p:spPr>
          <a:xfrm>
            <a:off x="154377" y="12835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E5C8D5-1B08-06DA-22AA-CDC27D23B473}"/>
              </a:ext>
            </a:extLst>
          </p:cNvPr>
          <p:cNvSpPr txBox="1"/>
          <p:nvPr/>
        </p:nvSpPr>
        <p:spPr>
          <a:xfrm>
            <a:off x="305538" y="1159325"/>
            <a:ext cx="57416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Assumptions: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wind for each leg (both speed and direction);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shift of azimuth angle between the measurement and the simulation indicates the ‘true’ wind direction.</a:t>
            </a:r>
          </a:p>
          <a:p>
            <a:pPr>
              <a:lnSpc>
                <a:spcPct val="100000"/>
              </a:lnSpc>
            </a:pPr>
            <a:endParaRPr lang="en-GB" altLang="zh-CN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Simulate sigma0 using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ollocated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ECMWF winds and </a:t>
            </a:r>
            <a:r>
              <a:rPr lang="en-GB" altLang="zh-CN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KaDPMod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GMF.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Calculate the shift of azimuth angle, which is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‘true’ wind direction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leg, reproduce simulated sigma0 using the ‘true’ wind direction and ECMWF wind speed.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 measurement using NOC method.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Modify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KaDPMod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GMF using mean sigma0 of new simulation and calibration.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wind field with calibrated sigma0 and modified GMF.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86BB69E-F1C9-46CB-BCB7-C775E3AD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7233" y="3800026"/>
            <a:ext cx="2199716" cy="1766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79D571-2D4B-A202-A377-0E6CE5EE2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4626" y="3714099"/>
            <a:ext cx="2204966" cy="1938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7D5648-A9FD-0C37-9900-D9534FD6B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991589"/>
            <a:ext cx="2355707" cy="19385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E15A6-7945-70AA-5C85-5EAF0DAF6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090" y="1076494"/>
            <a:ext cx="2114072" cy="1768745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C1EC751-95DB-BD7D-104A-03C00BBE2050}"/>
              </a:ext>
            </a:extLst>
          </p:cNvPr>
          <p:cNvCxnSpPr/>
          <p:nvPr/>
        </p:nvCxnSpPr>
        <p:spPr>
          <a:xfrm flipV="1">
            <a:off x="8438847" y="1838407"/>
            <a:ext cx="132722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37">
            <a:extLst>
              <a:ext uri="{FF2B5EF4-FFF2-40B4-BE49-F238E27FC236}">
                <a16:creationId xmlns:a16="http://schemas.microsoft.com/office/drawing/2014/main" id="{75ED9983-DCD6-7041-C66D-F752417FC6C1}"/>
              </a:ext>
            </a:extLst>
          </p:cNvPr>
          <p:cNvSpPr/>
          <p:nvPr/>
        </p:nvSpPr>
        <p:spPr>
          <a:xfrm>
            <a:off x="8338170" y="1295890"/>
            <a:ext cx="1691042" cy="3802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NWP ocean calibration</a:t>
            </a:r>
          </a:p>
          <a:p>
            <a:pPr algn="ctr"/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(NOC)</a:t>
            </a:r>
            <a:endParaRPr lang="en-US" altLang="zh-CN" sz="1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EA7A015-4C86-6C59-E35C-0C97D7E04577}"/>
              </a:ext>
            </a:extLst>
          </p:cNvPr>
          <p:cNvCxnSpPr>
            <a:cxnSpLocks/>
          </p:cNvCxnSpPr>
          <p:nvPr/>
        </p:nvCxnSpPr>
        <p:spPr>
          <a:xfrm>
            <a:off x="9133005" y="1838407"/>
            <a:ext cx="2101" cy="1243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C4037E8F-F1C7-7340-FCA1-4E20F126C0A4}"/>
              </a:ext>
            </a:extLst>
          </p:cNvPr>
          <p:cNvCxnSpPr>
            <a:stCxn id="10" idx="0"/>
          </p:cNvCxnSpPr>
          <p:nvPr/>
        </p:nvCxnSpPr>
        <p:spPr>
          <a:xfrm rot="5400000" flipH="1" flipV="1">
            <a:off x="8335189" y="2916283"/>
            <a:ext cx="639718" cy="95591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连接符: 肘形 17">
            <a:extLst>
              <a:ext uri="{FF2B5EF4-FFF2-40B4-BE49-F238E27FC236}">
                <a16:creationId xmlns:a16="http://schemas.microsoft.com/office/drawing/2014/main" id="{9A369823-1477-3C35-0741-BACD4ED2AE89}"/>
              </a:ext>
            </a:extLst>
          </p:cNvPr>
          <p:cNvCxnSpPr>
            <a:endCxn id="11" idx="0"/>
          </p:cNvCxnSpPr>
          <p:nvPr/>
        </p:nvCxnSpPr>
        <p:spPr>
          <a:xfrm>
            <a:off x="9124741" y="3074381"/>
            <a:ext cx="1352369" cy="63971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BC0BF5D-8B54-5993-3042-F4C8E6B2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928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6A784D9-9DA4-786E-6BE7-C16FC0362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2732" y="4432216"/>
            <a:ext cx="2701714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7CF5CCD-FE55-CDFC-44A5-85F693180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536" y="1290807"/>
            <a:ext cx="2701715" cy="21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ACB1D6-A9F4-EA3A-CED4-FCE107E17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926" y="4348029"/>
            <a:ext cx="2654377" cy="216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2897B11-D4A7-AE1F-3517-9102CDE79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26" y="716131"/>
            <a:ext cx="3154303" cy="369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83E842D-DB11-D0EF-6A28-13101A1D96F1}"/>
                  </a:ext>
                </a:extLst>
              </p:cNvPr>
              <p:cNvSpPr txBox="1"/>
              <p:nvPr/>
            </p:nvSpPr>
            <p:spPr>
              <a:xfrm>
                <a:off x="5865152" y="3770629"/>
                <a:ext cx="5560603" cy="2616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log</m:t>
                      </m:r>
                      <m:sSub>
                        <m:sSubPr>
                          <m:ctrlPr>
                            <a:rPr lang="en-US" altLang="zh-CN" sz="11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zh-CN" altLang="en-US" sz="11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altLang="zh-CN" sz="1100" b="0" i="1" u="none" strike="noStrike" baseline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altLang="zh-CN" sz="11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2_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  <m:r>
                        <a:rPr lang="en-US" altLang="zh-CN" sz="11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altLang="zh-CN" sz="1100" b="0" i="1" u="none" strike="noStrike" baseline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altLang="zh-CN" sz="11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3_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</m:oMath>
                  </m:oMathPara>
                </a14:m>
                <a:endParaRPr lang="pt-BR" altLang="zh-CN" sz="11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83E842D-DB11-D0EF-6A28-13101A1D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152" y="3770629"/>
                <a:ext cx="5560603" cy="261610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1BA5907E-F0AA-127E-B354-2A1BE3B5BBA1}"/>
              </a:ext>
            </a:extLst>
          </p:cNvPr>
          <p:cNvSpPr txBox="1"/>
          <p:nvPr/>
        </p:nvSpPr>
        <p:spPr>
          <a:xfrm>
            <a:off x="330087" y="649527"/>
            <a:ext cx="34711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</a:t>
            </a:r>
            <a:r>
              <a:rPr lang="en-US" altLang="zh-CN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KaDPMod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GMF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 new simulation with modified GMF.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6977A75-84AD-E4CF-82D6-507507653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014" y="1258116"/>
            <a:ext cx="2712715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559FD2-9C14-3E4A-8660-0DDCA68F4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0254" y="1290807"/>
            <a:ext cx="2651679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8968A3-335F-94D7-F724-C9E99DF2D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7497" y="4398468"/>
            <a:ext cx="2651679" cy="2159999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0191D7-3A7D-7BFE-1D35-2288EDAC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9046" y="6364891"/>
            <a:ext cx="2743200" cy="365125"/>
          </a:xfrm>
        </p:spPr>
        <p:txBody>
          <a:bodyPr/>
          <a:lstStyle/>
          <a:p>
            <a:fld id="{B4D5906F-E9A7-4A10-A904-FFF4D250D9A5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D73B76F-D3E6-38A9-58AE-ADFF51DDF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25" y="2510629"/>
            <a:ext cx="3012000" cy="252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13F988C-5D27-B715-01A7-CFE3AE58DA7C}"/>
              </a:ext>
            </a:extLst>
          </p:cNvPr>
          <p:cNvSpPr txBox="1"/>
          <p:nvPr/>
        </p:nvSpPr>
        <p:spPr>
          <a:xfrm>
            <a:off x="154377" y="128355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015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897B11-D4A7-AE1F-3517-9102CDE79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5" y="5331811"/>
            <a:ext cx="3154303" cy="3693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BA5907E-F0AA-127E-B354-2A1BE3B5BBA1}"/>
              </a:ext>
            </a:extLst>
          </p:cNvPr>
          <p:cNvSpPr txBox="1"/>
          <p:nvPr/>
        </p:nvSpPr>
        <p:spPr>
          <a:xfrm>
            <a:off x="330086" y="649527"/>
            <a:ext cx="44556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</a:t>
            </a:r>
            <a:r>
              <a:rPr lang="en-US" altLang="zh-CN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KaDPMod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Upwind-downwind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a3: Upwind-crosswind effect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3F988C-5D27-B715-01A7-CFE3AE58DA7C}"/>
              </a:ext>
            </a:extLst>
          </p:cNvPr>
          <p:cNvSpPr txBox="1"/>
          <p:nvPr/>
        </p:nvSpPr>
        <p:spPr>
          <a:xfrm>
            <a:off x="154377" y="128355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241F957-3175-7FF9-6D41-CB0ADE248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865" y="2303073"/>
            <a:ext cx="3512586" cy="2837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CA19CC-7E2C-D5D0-006F-5C8B47402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887" y="2304583"/>
            <a:ext cx="3510718" cy="2835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1CB7679-E2F1-4E57-D1E9-CD693E2D4F47}"/>
                  </a:ext>
                </a:extLst>
              </p:cNvPr>
              <p:cNvSpPr txBox="1"/>
              <p:nvPr/>
            </p:nvSpPr>
            <p:spPr>
              <a:xfrm>
                <a:off x="8172414" y="5385672"/>
                <a:ext cx="3510718" cy="2616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log</m:t>
                      </m:r>
                      <m:sSub>
                        <m:sSubPr>
                          <m:ctrlPr>
                            <a:rPr lang="en-US" altLang="zh-CN" sz="11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zh-CN" altLang="en-US" sz="11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altLang="zh-CN" sz="1100" b="0" i="1" u="none" strike="noStrike" baseline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altLang="zh-CN" sz="11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altLang="zh-CN" sz="11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altLang="zh-CN" sz="1100" b="0" i="1" u="none" strike="noStrike" baseline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altLang="zh-CN" sz="11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3_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</m:oMath>
                  </m:oMathPara>
                </a14:m>
                <a:endParaRPr lang="pt-BR" altLang="zh-CN" sz="11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1CB7679-E2F1-4E57-D1E9-CD693E2D4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14" y="5385672"/>
                <a:ext cx="3510718" cy="261610"/>
              </a:xfrm>
              <a:prstGeom prst="rect">
                <a:avLst/>
              </a:prstGeom>
              <a:blipFill>
                <a:blip r:embed="rId5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D02A0F6E-FC43-6561-9AC6-35468531B863}"/>
              </a:ext>
            </a:extLst>
          </p:cNvPr>
          <p:cNvSpPr txBox="1"/>
          <p:nvPr/>
        </p:nvSpPr>
        <p:spPr>
          <a:xfrm>
            <a:off x="6734844" y="5954798"/>
            <a:ext cx="5087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speed gets lower, the change of upwind and downwind is different.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">
                <a:extLst>
                  <a:ext uri="{FF2B5EF4-FFF2-40B4-BE49-F238E27FC236}">
                    <a16:creationId xmlns:a16="http://schemas.microsoft.com/office/drawing/2014/main" id="{8C7744F2-6B7E-4066-BC46-424AB853D449}"/>
                  </a:ext>
                </a:extLst>
              </p:cNvPr>
              <p:cNvSpPr txBox="1"/>
              <p:nvPr/>
            </p:nvSpPr>
            <p:spPr>
              <a:xfrm>
                <a:off x="3993233" y="5385673"/>
                <a:ext cx="3914899" cy="2616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log</m:t>
                      </m:r>
                      <m:sSub>
                        <m:sSubPr>
                          <m:ctrlPr>
                            <a:rPr lang="en-US" altLang="zh-CN" sz="11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zh-CN" altLang="en-US" sz="11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altLang="zh-CN" sz="1100" b="0" i="1" u="none" strike="noStrike" baseline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altLang="zh-CN" sz="11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2_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  <m:r>
                        <a:rPr lang="en-US" altLang="zh-CN" sz="11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1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altLang="zh-CN" sz="1100" b="0" i="1" u="none" strike="noStrike" baseline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altLang="zh-CN" sz="11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sz="11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11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altLang="zh-CN" sz="11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3_</m:t>
                      </m:r>
                      <m:r>
                        <m:rPr>
                          <m:nor/>
                        </m:rPr>
                        <a:rPr lang="en-US" altLang="zh-CN" sz="11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</m:t>
                      </m:r>
                    </m:oMath>
                  </m:oMathPara>
                </a14:m>
                <a:endParaRPr lang="pt-BR" altLang="zh-CN" sz="11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2">
                <a:extLst>
                  <a:ext uri="{FF2B5EF4-FFF2-40B4-BE49-F238E27FC236}">
                    <a16:creationId xmlns:a16="http://schemas.microsoft.com/office/drawing/2014/main" id="{8C7744F2-6B7E-4066-BC46-424AB853D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233" y="5385673"/>
                <a:ext cx="3914899" cy="261610"/>
              </a:xfrm>
              <a:prstGeom prst="rect">
                <a:avLst/>
              </a:prstGeom>
              <a:blipFill>
                <a:blip r:embed="rId6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3">
            <a:extLst>
              <a:ext uri="{FF2B5EF4-FFF2-40B4-BE49-F238E27FC236}">
                <a16:creationId xmlns:a16="http://schemas.microsoft.com/office/drawing/2014/main" id="{9B884360-9BB2-4493-8253-51D193579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230" y="2352084"/>
            <a:ext cx="3512586" cy="28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9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F96972E-FD40-B160-4F12-BC4EB1907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66688"/>
            <a:ext cx="5622925" cy="319942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OSCOM campaign: 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Rotating pencil-beam airborne doppler </a:t>
            </a:r>
            <a:r>
              <a:rPr lang="en-GB" altLang="zh-CN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scatterometer</a:t>
            </a:r>
            <a:endParaRPr lang="en-GB" altLang="zh-CN" b="1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 </a:t>
            </a:r>
          </a:p>
          <a:p>
            <a:pPr algn="just" eaLnBrk="1" hangingPunct="1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Experiment year</a:t>
            </a:r>
            <a:r>
              <a:rPr lang="zh-CN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：</a:t>
            </a: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2020</a:t>
            </a:r>
          </a:p>
          <a:p>
            <a:pPr marL="266700" indent="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August 6 		14:30pm-17:30pm</a:t>
            </a:r>
          </a:p>
          <a:p>
            <a:pPr marL="266700" indent="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August 11		14:30pm-17:10pm</a:t>
            </a:r>
          </a:p>
          <a:p>
            <a:pPr marL="266700" indent="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August 15		14:00pm-18:00pm</a:t>
            </a:r>
          </a:p>
          <a:p>
            <a:pPr algn="just" eaLnBrk="1" hangingPunct="1">
              <a:buClr>
                <a:srgbClr val="0070C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Experiment area:</a:t>
            </a:r>
          </a:p>
          <a:p>
            <a:pPr marL="228600" indent="26670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Coastal area in south of </a:t>
            </a:r>
            <a:r>
              <a:rPr lang="en-GB" altLang="zh-CN" sz="16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Yangjiang</a:t>
            </a: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River, Guangdong Province, China</a:t>
            </a:r>
          </a:p>
          <a:p>
            <a:pPr marL="228600" indent="26670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Latitude: from 21°30’N to 22°00’N</a:t>
            </a:r>
          </a:p>
          <a:p>
            <a:pPr marL="228600" indent="26670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Longitude: from 111°53’E to 112°50’E</a:t>
            </a:r>
            <a:endParaRPr lang="en-GB" altLang="zh-CN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4855F365-6BDD-B619-B3A0-81111152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97" y="90817"/>
            <a:ext cx="3163888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C65FD86-A90B-492F-AFC1-08A5ABE8B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3208070"/>
            <a:ext cx="6096000" cy="58332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System parameters</a:t>
            </a:r>
          </a:p>
          <a:p>
            <a:pPr marL="228600" indent="266700" algn="just" eaLnBrk="1" hangingPunct="1"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Polarization: VV</a:t>
            </a:r>
          </a:p>
        </p:txBody>
      </p:sp>
      <p:pic>
        <p:nvPicPr>
          <p:cNvPr id="4101" name="Picture 4">
            <a:extLst>
              <a:ext uri="{FF2B5EF4-FFF2-40B4-BE49-F238E27FC236}">
                <a16:creationId xmlns:a16="http://schemas.microsoft.com/office/drawing/2014/main" id="{A64BAC12-A079-353F-C754-F257EAA2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087604"/>
            <a:ext cx="3048000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5">
            <a:extLst>
              <a:ext uri="{FF2B5EF4-FFF2-40B4-BE49-F238E27FC236}">
                <a16:creationId xmlns:a16="http://schemas.microsoft.com/office/drawing/2014/main" id="{B9858970-2052-5831-4641-90D38FC37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14380" r="24014" b="25562"/>
          <a:stretch>
            <a:fillRect/>
          </a:stretch>
        </p:blipFill>
        <p:spPr bwMode="auto">
          <a:xfrm>
            <a:off x="9155112" y="166688"/>
            <a:ext cx="2771775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717" t="14380" r="24014" b="25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7">
            <a:extLst>
              <a:ext uri="{FF2B5EF4-FFF2-40B4-BE49-F238E27FC236}">
                <a16:creationId xmlns:a16="http://schemas.microsoft.com/office/drawing/2014/main" id="{66BD74D4-1BDC-EC8D-1352-E96393B8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r="25720"/>
          <a:stretch>
            <a:fillRect/>
          </a:stretch>
        </p:blipFill>
        <p:spPr bwMode="auto">
          <a:xfrm>
            <a:off x="9094787" y="2266950"/>
            <a:ext cx="2832100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867" r="257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5931C0-D330-6F83-F073-E019429E249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E396BAE-1288-411B-8929-A23C579693C0}" type="slidenum">
              <a:rPr lang="en-GB" altLang="zh-CN" smtClean="0"/>
              <a:pPr>
                <a:defRPr/>
              </a:pPr>
              <a:t>3</a:t>
            </a:fld>
            <a:endParaRPr lang="en-GB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D0A1441-7E29-6EDE-6BBA-910421BB5AD4}"/>
                  </a:ext>
                </a:extLst>
              </p:cNvPr>
              <p:cNvSpPr txBox="1"/>
              <p:nvPr/>
            </p:nvSpPr>
            <p:spPr>
              <a:xfrm>
                <a:off x="5949951" y="5246686"/>
                <a:ext cx="3261556" cy="92333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L1B Measurements </a:t>
                </a:r>
                <a:r>
                  <a:rPr lang="en-US" altLang="zh-CN" b="1" dirty="0">
                    <a:latin typeface="Times New Roman" panose="02020603050405020304" pitchFamily="18" charset="0"/>
                    <a:ea typeface="等线" panose="02010600030101010101" pitchFamily="2" charset="-122"/>
                    <a:sym typeface="Wingdings" panose="05000000000000000000" pitchFamily="2" charset="2"/>
                  </a:rPr>
                  <a:t> </a:t>
                </a:r>
                <a:r>
                  <a:rPr lang="en-US" altLang="zh-CN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L2</a:t>
                </a:r>
                <a:endParaRPr lang="en-US" altLang="zh-CN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NRCS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Doppler shift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D0A1441-7E29-6EDE-6BBA-910421BB5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51" y="5246686"/>
                <a:ext cx="3261556" cy="923330"/>
              </a:xfrm>
              <a:prstGeom prst="rect">
                <a:avLst/>
              </a:prstGeom>
              <a:blipFill>
                <a:blip r:embed="rId7"/>
                <a:stretch>
                  <a:fillRect l="-1304" t="-3268" b="-91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CE37EAB1-CDF5-AACC-02E1-8C808B70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266950"/>
            <a:ext cx="2627313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3D9BDA1-B53A-C37D-61BD-B8430EE1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7540" y="5244442"/>
            <a:ext cx="2425390" cy="583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Cell size: 2 km</a:t>
            </a:r>
          </a:p>
          <a:p>
            <a:pPr algn="just" eaLnBrk="1" hangingPunct="1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Swath width: 8 km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5EE13C-0565-8B36-148B-319B1668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4394" y="1155459"/>
            <a:ext cx="2365714" cy="2129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0968A6-234C-D65B-B284-90A9B869A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51" y="3930594"/>
            <a:ext cx="2424000" cy="2147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940B57-C70D-F921-6788-094F0838C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690" y="831270"/>
            <a:ext cx="5328092" cy="55814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AE4B01-CDDB-6169-FE5F-9494AC61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77" y="3862133"/>
            <a:ext cx="2588571" cy="216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39CBA-A04C-1AED-49F9-BF81335D9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80" y="1203840"/>
            <a:ext cx="2588571" cy="21599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02918B3-076F-8E6B-4F39-D7EBF067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68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5EE13C-0565-8B36-148B-319B1668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4394" y="1177792"/>
            <a:ext cx="2365714" cy="20844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0968A6-234C-D65B-B284-90A9B869A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51" y="3969884"/>
            <a:ext cx="2424000" cy="20692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940B57-C70D-F921-6788-094F0838C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690" y="831270"/>
            <a:ext cx="5328091" cy="55814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AE4B01-CDDB-6169-FE5F-9494AC61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77" y="3862133"/>
            <a:ext cx="2588571" cy="2159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39CBA-A04C-1AED-49F9-BF81335D9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80" y="1203840"/>
            <a:ext cx="2588570" cy="21599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EC9FCE-9B36-20D2-FAA2-6BFA84CBAC7A}"/>
              </a:ext>
            </a:extLst>
          </p:cNvPr>
          <p:cNvSpPr txBox="1"/>
          <p:nvPr/>
        </p:nvSpPr>
        <p:spPr>
          <a:xfrm>
            <a:off x="245680" y="14621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 (only a3_coef)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02918B3-076F-8E6B-4F39-D7EBF067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162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75634C-5794-D3A4-C987-EACDBC64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1314" y="688769"/>
            <a:ext cx="5435787" cy="56942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7B836C-8E9C-3D68-8DF6-D0206B27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348" y="3997492"/>
            <a:ext cx="2424000" cy="2147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D0E2AA-8CA5-F67A-14EC-DCC216ACC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442" y="1158958"/>
            <a:ext cx="2420570" cy="21599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8AE93D8-9D61-FE6E-511B-4F453D986043}"/>
              </a:ext>
            </a:extLst>
          </p:cNvPr>
          <p:cNvSpPr txBox="1"/>
          <p:nvPr/>
        </p:nvSpPr>
        <p:spPr>
          <a:xfrm>
            <a:off x="245680" y="146210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</a:t>
            </a:r>
          </a:p>
          <a:p>
            <a:endParaRPr lang="en-US" altLang="zh-C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wind for each leg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B8EA66-70E6-35E3-E815-CDEBFDBC9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06" y="1207439"/>
            <a:ext cx="2825142" cy="21495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2A6390-4185-A509-B6BC-38978BE4B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029" y="3996633"/>
            <a:ext cx="2825144" cy="214956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AA443F-E99F-36AE-35EA-636ECDB2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786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75634C-5794-D3A4-C987-EACDBC64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1314" y="688769"/>
            <a:ext cx="5435787" cy="56942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7B836C-8E9C-3D68-8DF6-D0206B27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348" y="3997492"/>
            <a:ext cx="2423999" cy="2147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D0E2AA-8CA5-F67A-14EC-DCC216ACC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442" y="1158958"/>
            <a:ext cx="2420570" cy="215999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8AE93D8-9D61-FE6E-511B-4F453D986043}"/>
              </a:ext>
            </a:extLst>
          </p:cNvPr>
          <p:cNvSpPr txBox="1"/>
          <p:nvPr/>
        </p:nvSpPr>
        <p:spPr>
          <a:xfrm>
            <a:off x="245680" y="146210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Wind Inversion: with modified GMF (only a3_coef)</a:t>
            </a:r>
          </a:p>
          <a:p>
            <a:endParaRPr lang="en-US" altLang="zh-C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wind for each leg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B8EA66-70E6-35E3-E815-CDEBFDBC9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06" y="1207439"/>
            <a:ext cx="2825141" cy="21495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2A6390-4185-A509-B6BC-38978BE4B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029" y="3996633"/>
            <a:ext cx="2825144" cy="214956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AA443F-E99F-36AE-35EA-636ECDB2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884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E323DAA-E91D-81AB-592B-49356282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34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8100AA-7BE0-F523-EA2D-E2DF951BC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973" y="1230074"/>
            <a:ext cx="2641267" cy="2209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圆角矩形 37">
                <a:extLst>
                  <a:ext uri="{FF2B5EF4-FFF2-40B4-BE49-F238E27FC236}">
                    <a16:creationId xmlns:a16="http://schemas.microsoft.com/office/drawing/2014/main" id="{7C9DEBCE-99A9-CF98-855C-081AE2CA0635}"/>
                  </a:ext>
                </a:extLst>
              </p:cNvPr>
              <p:cNvSpPr/>
              <p:nvPr/>
            </p:nvSpPr>
            <p:spPr>
              <a:xfrm>
                <a:off x="1907295" y="2714131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圆角矩形 37">
                <a:extLst>
                  <a:ext uri="{FF2B5EF4-FFF2-40B4-BE49-F238E27FC236}">
                    <a16:creationId xmlns:a16="http://schemas.microsoft.com/office/drawing/2014/main" id="{7C9DEBCE-99A9-CF98-855C-081AE2CA0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295" y="2714131"/>
                <a:ext cx="1316623" cy="308658"/>
              </a:xfrm>
              <a:prstGeom prst="roundRect">
                <a:avLst/>
              </a:prstGeom>
              <a:blipFill>
                <a:blip r:embed="rId3"/>
                <a:stretch>
                  <a:fillRect t="-3922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CBD2841-24A1-FEC5-5AFB-C49B47B44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365" y="1290497"/>
            <a:ext cx="2568799" cy="2149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对象 61">
                <a:extLst>
                  <a:ext uri="{FF2B5EF4-FFF2-40B4-BE49-F238E27FC236}">
                    <a16:creationId xmlns:a16="http://schemas.microsoft.com/office/drawing/2014/main" id="{8FBEE363-613B-DBD2-C83F-4E74A3DAFDC7}"/>
                  </a:ext>
                </a:extLst>
              </p:cNvPr>
              <p:cNvSpPr txBox="1"/>
              <p:nvPr/>
            </p:nvSpPr>
            <p:spPr bwMode="auto">
              <a:xfrm>
                <a:off x="5051545" y="2797908"/>
                <a:ext cx="1468437" cy="308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6" name="对象 61">
                <a:extLst>
                  <a:ext uri="{FF2B5EF4-FFF2-40B4-BE49-F238E27FC236}">
                    <a16:creationId xmlns:a16="http://schemas.microsoft.com/office/drawing/2014/main" id="{8FBEE363-613B-DBD2-C83F-4E74A3DAF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1545" y="2797908"/>
                <a:ext cx="1468437" cy="3086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1CB6FEB3-C8B7-FABD-BFA0-FA78D9C1F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346" y="4188526"/>
            <a:ext cx="2440708" cy="20456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6C0B66-5BE6-7BEB-B7B3-C5BF3A35B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729" y="4200884"/>
            <a:ext cx="2374746" cy="19868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3B0F2F-FCD9-C061-E8BE-1CD46540B8B8}"/>
              </a:ext>
            </a:extLst>
          </p:cNvPr>
          <p:cNvSpPr txBox="1"/>
          <p:nvPr/>
        </p:nvSpPr>
        <p:spPr>
          <a:xfrm>
            <a:off x="154377" y="12835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 Comparison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ECF944-36A1-F232-0FCC-109BF9572444}"/>
              </a:ext>
            </a:extLst>
          </p:cNvPr>
          <p:cNvSpPr txBox="1"/>
          <p:nvPr/>
        </p:nvSpPr>
        <p:spPr>
          <a:xfrm>
            <a:off x="400450" y="873181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1: using azimuth-calibrated sigma0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AB4AC6-FFAF-F4DF-3E29-8FBADBFDBFBF}"/>
              </a:ext>
            </a:extLst>
          </p:cNvPr>
          <p:cNvSpPr txBox="1"/>
          <p:nvPr/>
        </p:nvSpPr>
        <p:spPr>
          <a:xfrm>
            <a:off x="458422" y="3521362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2: using modified GMF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圆角矩形 37">
                <a:extLst>
                  <a:ext uri="{FF2B5EF4-FFF2-40B4-BE49-F238E27FC236}">
                    <a16:creationId xmlns:a16="http://schemas.microsoft.com/office/drawing/2014/main" id="{60EEF2BB-C27F-82B0-DA4E-F6C5F2330353}"/>
                  </a:ext>
                </a:extLst>
              </p:cNvPr>
              <p:cNvSpPr/>
              <p:nvPr/>
            </p:nvSpPr>
            <p:spPr>
              <a:xfrm>
                <a:off x="1885259" y="5625974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after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NOC</m:t>
                      </m:r>
                    </m:oMath>
                  </m:oMathPara>
                </a14:m>
                <a:endParaRPr kumimoji="0" lang="zh-CN" alt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圆角矩形 37">
                <a:extLst>
                  <a:ext uri="{FF2B5EF4-FFF2-40B4-BE49-F238E27FC236}">
                    <a16:creationId xmlns:a16="http://schemas.microsoft.com/office/drawing/2014/main" id="{60EEF2BB-C27F-82B0-DA4E-F6C5F2330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259" y="5625974"/>
                <a:ext cx="1316623" cy="30865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37">
                <a:extLst>
                  <a:ext uri="{FF2B5EF4-FFF2-40B4-BE49-F238E27FC236}">
                    <a16:creationId xmlns:a16="http://schemas.microsoft.com/office/drawing/2014/main" id="{A4BA5FA5-A371-B5F0-C736-A62899536121}"/>
                  </a:ext>
                </a:extLst>
              </p:cNvPr>
              <p:cNvSpPr/>
              <p:nvPr/>
            </p:nvSpPr>
            <p:spPr>
              <a:xfrm>
                <a:off x="5167733" y="5625974"/>
                <a:ext cx="1488386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new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GMF</m:t>
                      </m:r>
                    </m:oMath>
                  </m:oMathPara>
                </a14:m>
                <a:endParaRPr kumimoji="0" lang="zh-CN" alt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圆角矩形 37">
                <a:extLst>
                  <a:ext uri="{FF2B5EF4-FFF2-40B4-BE49-F238E27FC236}">
                    <a16:creationId xmlns:a16="http://schemas.microsoft.com/office/drawing/2014/main" id="{A4BA5FA5-A371-B5F0-C736-A62899536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733" y="5625974"/>
                <a:ext cx="1488386" cy="30865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3EE26C1-9BA7-AC83-2166-1DB8491900DF}"/>
              </a:ext>
            </a:extLst>
          </p:cNvPr>
          <p:cNvSpPr txBox="1"/>
          <p:nvPr/>
        </p:nvSpPr>
        <p:spPr>
          <a:xfrm>
            <a:off x="154377" y="568916"/>
            <a:ext cx="609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Sigma0 as a function of azimuth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6231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8B1CE4-B8DB-7E43-8270-B5D245BC87B9}"/>
              </a:ext>
            </a:extLst>
          </p:cNvPr>
          <p:cNvSpPr txBox="1"/>
          <p:nvPr/>
        </p:nvSpPr>
        <p:spPr>
          <a:xfrm>
            <a:off x="154377" y="12835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 Comparison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14F5594-000E-B61D-1689-84C75537A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50222"/>
              </p:ext>
            </p:extLst>
          </p:nvPr>
        </p:nvGraphicFramePr>
        <p:xfrm>
          <a:off x="1544122" y="4342191"/>
          <a:ext cx="7035800" cy="15443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49400">
                  <a:extLst>
                    <a:ext uri="{9D8B030D-6E8A-4147-A177-3AD203B41FA5}">
                      <a16:colId xmlns:a16="http://schemas.microsoft.com/office/drawing/2014/main" val="19803709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841831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497551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447007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595200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9337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515674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 bias (m/s)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 SD (m/s)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 SD (deg)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SD (m/s)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SD (</a:t>
                      </a: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7271232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modified GMF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-0.92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9897137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modified GMF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(only a3_coef)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17.24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7875993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azimuth calibration</a:t>
                      </a: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(overall ratio)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25.91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598506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azimuth calibration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(each leg’s ratio)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25.72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1.71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99492389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6CFBAB75-928C-8681-4858-D647F7C6492D}"/>
              </a:ext>
            </a:extLst>
          </p:cNvPr>
          <p:cNvSpPr txBox="1"/>
          <p:nvPr/>
        </p:nvSpPr>
        <p:spPr>
          <a:xfrm>
            <a:off x="355486" y="3746586"/>
            <a:ext cx="3471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Comparison against ECMWF: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79C774-68E3-FD1E-2C10-68E6B94C589A}"/>
              </a:ext>
            </a:extLst>
          </p:cNvPr>
          <p:cNvSpPr txBox="1"/>
          <p:nvPr/>
        </p:nvSpPr>
        <p:spPr>
          <a:xfrm>
            <a:off x="394513" y="745846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2 methods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F5FA32-48EC-5E3D-07FF-888D4705A529}"/>
              </a:ext>
            </a:extLst>
          </p:cNvPr>
          <p:cNvSpPr txBox="1"/>
          <p:nvPr/>
        </p:nvSpPr>
        <p:spPr>
          <a:xfrm>
            <a:off x="154377" y="458018"/>
            <a:ext cx="609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Retrieved winds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3571EA-B2E5-02ED-D115-09BC16F4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C0000381-3164-46D4-A6B2-D4139EDB8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661" y="1209360"/>
            <a:ext cx="2850597" cy="2310682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EFF5DDFE-FB8F-4823-8C4E-5E8ADA85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5936" y="1239868"/>
            <a:ext cx="2803986" cy="22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1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0CC986-801F-6CC2-2341-802095B7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6B9AAD-E1B1-D4C8-3A5F-E1D7D323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23" y="3728495"/>
            <a:ext cx="2879394" cy="23761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13F648-6CCB-BE65-8D73-22340107CD12}"/>
              </a:ext>
            </a:extLst>
          </p:cNvPr>
          <p:cNvSpPr txBox="1"/>
          <p:nvPr/>
        </p:nvSpPr>
        <p:spPr>
          <a:xfrm>
            <a:off x="449545" y="3294551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leg=6, measurement has more noise.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圆角矩形 37">
                <a:extLst>
                  <a:ext uri="{FF2B5EF4-FFF2-40B4-BE49-F238E27FC236}">
                    <a16:creationId xmlns:a16="http://schemas.microsoft.com/office/drawing/2014/main" id="{B49DF8E9-3C11-8D93-93B7-B3019D1E407F}"/>
                  </a:ext>
                </a:extLst>
              </p:cNvPr>
              <p:cNvSpPr/>
              <p:nvPr/>
            </p:nvSpPr>
            <p:spPr>
              <a:xfrm>
                <a:off x="2385974" y="6291951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easurement</m:t>
                      </m:r>
                    </m:oMath>
                  </m:oMathPara>
                </a14:m>
                <a:endParaRPr kumimoji="0" lang="zh-CN" alt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圆角矩形 37">
                <a:extLst>
                  <a:ext uri="{FF2B5EF4-FFF2-40B4-BE49-F238E27FC236}">
                    <a16:creationId xmlns:a16="http://schemas.microsoft.com/office/drawing/2014/main" id="{B49DF8E9-3C11-8D93-93B7-B3019D1E4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974" y="6291951"/>
                <a:ext cx="1316623" cy="30865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9C5EAFBD-33FD-68B0-1AB3-E57ED31C6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28495"/>
            <a:ext cx="2879394" cy="2376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圆角矩形 37">
                <a:extLst>
                  <a:ext uri="{FF2B5EF4-FFF2-40B4-BE49-F238E27FC236}">
                    <a16:creationId xmlns:a16="http://schemas.microsoft.com/office/drawing/2014/main" id="{624C0379-0E97-A645-9F19-3F9EF5B0FE4B}"/>
                  </a:ext>
                </a:extLst>
              </p:cNvPr>
              <p:cNvSpPr/>
              <p:nvPr/>
            </p:nvSpPr>
            <p:spPr>
              <a:xfrm>
                <a:off x="6678745" y="6291952"/>
                <a:ext cx="2113406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smoothed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easurement</m:t>
                      </m:r>
                    </m:oMath>
                  </m:oMathPara>
                </a14:m>
                <a:endParaRPr kumimoji="0" lang="zh-CN" alt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圆角矩形 37">
                <a:extLst>
                  <a:ext uri="{FF2B5EF4-FFF2-40B4-BE49-F238E27FC236}">
                    <a16:creationId xmlns:a16="http://schemas.microsoft.com/office/drawing/2014/main" id="{624C0379-0E97-A645-9F19-3F9EF5B0F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745" y="6291952"/>
                <a:ext cx="2113406" cy="30865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4212836D-28B1-3A79-3F7D-77106176B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45" y="330208"/>
            <a:ext cx="9933616" cy="28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4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096651-711C-71AF-3031-9035781C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3D8DDB-BD61-C14B-2A31-E6BF26B1D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91" y="3977429"/>
            <a:ext cx="2788046" cy="23789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21FAD4-60EC-231B-B34B-AFC9012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91" y="1247378"/>
            <a:ext cx="2788047" cy="2326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4F5E59-2B72-9C56-65E6-A273585E2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4203" y="3977429"/>
            <a:ext cx="2747425" cy="23789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DD5698-790D-34E0-9B23-0C869C823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0669" y="1247378"/>
            <a:ext cx="2747426" cy="23264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3CD577-C54D-D838-6F62-DBDB29B51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016" y="3977428"/>
            <a:ext cx="2588571" cy="23789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CA2A61-D64C-5AC1-CFBB-BDC67BAEF4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015" y="1247379"/>
            <a:ext cx="2588571" cy="23264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307342-9825-5970-B773-2DABC81EF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07" y="3977429"/>
            <a:ext cx="2588570" cy="23789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A50A467-C06E-27A6-00B3-ABD2FC5DA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07" y="1247378"/>
            <a:ext cx="2588570" cy="23264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D9EF49C-CB0C-32EC-C053-C1C2C062BC4C}"/>
              </a:ext>
            </a:extLst>
          </p:cNvPr>
          <p:cNvSpPr txBox="1"/>
          <p:nvPr/>
        </p:nvSpPr>
        <p:spPr>
          <a:xfrm>
            <a:off x="264091" y="682867"/>
            <a:ext cx="27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azimuth calibration</a:t>
            </a:r>
          </a:p>
          <a:p>
            <a:pPr algn="ctr" fontAlgn="ctr"/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(overall ratio)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EC167C2-886B-21FF-BDEE-64080A8DB656}"/>
              </a:ext>
            </a:extLst>
          </p:cNvPr>
          <p:cNvSpPr txBox="1"/>
          <p:nvPr/>
        </p:nvSpPr>
        <p:spPr>
          <a:xfrm>
            <a:off x="3130252" y="682866"/>
            <a:ext cx="2974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azimuth calibration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ctr"/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(each leg’s ratio)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98B685-D403-9F2A-615E-D413BFDA3B05}"/>
              </a:ext>
            </a:extLst>
          </p:cNvPr>
          <p:cNvSpPr txBox="1"/>
          <p:nvPr/>
        </p:nvSpPr>
        <p:spPr>
          <a:xfrm>
            <a:off x="6143058" y="821365"/>
            <a:ext cx="2358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modified GMF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7F7AC7E-923C-3B29-7061-FEF92547039E}"/>
              </a:ext>
            </a:extLst>
          </p:cNvPr>
          <p:cNvSpPr txBox="1"/>
          <p:nvPr/>
        </p:nvSpPr>
        <p:spPr>
          <a:xfrm>
            <a:off x="9216621" y="724158"/>
            <a:ext cx="215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modified GMF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(only a3_coef)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9AFEB83-CC9E-1EF8-6689-5451ECC1F285}"/>
              </a:ext>
            </a:extLst>
          </p:cNvPr>
          <p:cNvSpPr txBox="1"/>
          <p:nvPr/>
        </p:nvSpPr>
        <p:spPr>
          <a:xfrm>
            <a:off x="139827" y="18986"/>
            <a:ext cx="609702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4 different methods</a:t>
            </a:r>
          </a:p>
        </p:txBody>
      </p:sp>
    </p:spTree>
    <p:extLst>
      <p:ext uri="{BB962C8B-B14F-4D97-AF65-F5344CB8AC3E}">
        <p14:creationId xmlns:p14="http://schemas.microsoft.com/office/powerpoint/2010/main" val="241001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8B1CE4-B8DB-7E43-8270-B5D245BC87B9}"/>
              </a:ext>
            </a:extLst>
          </p:cNvPr>
          <p:cNvSpPr txBox="1"/>
          <p:nvPr/>
        </p:nvSpPr>
        <p:spPr>
          <a:xfrm>
            <a:off x="267192" y="211481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Ongoing work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45CD8C4-1B23-F785-3F62-17AAD6EA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9572CB7-2DC4-B1DE-DE48-E12AFAF1FA76}"/>
              </a:ext>
            </a:extLst>
          </p:cNvPr>
          <p:cNvSpPr txBox="1">
            <a:spLocks/>
          </p:cNvSpPr>
          <p:nvPr/>
        </p:nvSpPr>
        <p:spPr>
          <a:xfrm>
            <a:off x="8759042" y="70035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D5906F-E9A7-4A10-A904-FFF4D250D9A5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A1A6FC0-2F74-E306-68FB-A5CFFAFDE055}"/>
              </a:ext>
            </a:extLst>
          </p:cNvPr>
          <p:cNvSpPr txBox="1"/>
          <p:nvPr/>
        </p:nvSpPr>
        <p:spPr>
          <a:xfrm>
            <a:off x="725880" y="677988"/>
            <a:ext cx="8033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Simultaneous wind and current retrievals from Doppler </a:t>
            </a:r>
            <a:r>
              <a:rPr lang="en-US" altLang="zh-CN" sz="1800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scatterometer</a:t>
            </a:r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 data: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A8DB6E9-1C3F-ADBA-278C-CDA476FF77A5}"/>
                  </a:ext>
                </a:extLst>
              </p:cNvPr>
              <p:cNvSpPr txBox="1"/>
              <p:nvPr/>
            </p:nvSpPr>
            <p:spPr>
              <a:xfrm>
                <a:off x="6712534" y="2514610"/>
                <a:ext cx="4286994" cy="120032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zh-CN" altLang="en-US" sz="16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wind and current vector</a:t>
                </a:r>
              </a:p>
              <a:p>
                <a:r>
                  <a:rPr lang="en-US" altLang="zh-CN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NRCS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doppler shift (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dp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model parameters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errors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A8DB6E9-1C3F-ADBA-278C-CDA476FF7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34" y="2514610"/>
                <a:ext cx="4286994" cy="1200329"/>
              </a:xfrm>
              <a:prstGeom prst="rect">
                <a:avLst/>
              </a:prstGeom>
              <a:blipFill>
                <a:blip r:embed="rId2"/>
                <a:stretch>
                  <a:fillRect l="-284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D0771A-CFAC-887D-C307-23F86D0E140C}"/>
                  </a:ext>
                </a:extLst>
              </p:cNvPr>
              <p:cNvSpPr txBox="1"/>
              <p:nvPr/>
            </p:nvSpPr>
            <p:spPr>
              <a:xfrm>
                <a:off x="1014349" y="2122628"/>
                <a:ext cx="4286994" cy="643894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zh-CN" altLang="en-US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𝑑𝑝</m:t>
                              </m:r>
                            </m:sub>
                          </m:sSub>
                          <m:r>
                            <a:rPr lang="zh-CN" altLang="en-US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zh-CN" altLang="en-US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0−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𝑑𝑝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0−</m:t>
                          </m:r>
                          <m:sSub>
                            <m:sSubPr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D0771A-CFAC-887D-C307-23F86D0E1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349" y="2122628"/>
                <a:ext cx="4286994" cy="643894"/>
              </a:xfrm>
              <a:prstGeom prst="rect">
                <a:avLst/>
              </a:prstGeom>
              <a:blipFill>
                <a:blip r:embed="rId3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2C86F72-56CA-1866-B353-EF6DB36BAA65}"/>
                  </a:ext>
                </a:extLst>
              </p:cNvPr>
              <p:cNvSpPr txBox="1"/>
              <p:nvPr/>
            </p:nvSpPr>
            <p:spPr>
              <a:xfrm>
                <a:off x="1014349" y="2975876"/>
                <a:ext cx="4286993" cy="123783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6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𝑛𝑤𝑑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600" b="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𝑤𝑑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𝑔𝑒𝑜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non-geophysical component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𝑛𝑤𝑑</m:t>
                        </m:r>
                      </m:sub>
                    </m:sSub>
                    <m:r>
                      <a:rPr lang="en-US" altLang="zh-CN" sz="1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Currents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are not driven by the instantaneous local wind.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𝑤𝑑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4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-driven component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2C86F72-56CA-1866-B353-EF6DB36BA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349" y="2975876"/>
                <a:ext cx="4286993" cy="1237839"/>
              </a:xfrm>
              <a:prstGeom prst="rect">
                <a:avLst/>
              </a:prstGeom>
              <a:blipFill>
                <a:blip r:embed="rId4"/>
                <a:stretch>
                  <a:fillRect l="-283" b="-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D9D175AC-CB6A-E9AF-2B5D-DB7A40D4ED42}"/>
              </a:ext>
            </a:extLst>
          </p:cNvPr>
          <p:cNvSpPr txBox="1"/>
          <p:nvPr/>
        </p:nvSpPr>
        <p:spPr>
          <a:xfrm>
            <a:off x="6616290" y="1144495"/>
            <a:ext cx="4479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Backscatter and doppler observations are </a:t>
            </a:r>
            <a:r>
              <a:rPr lang="en-US" altLang="zh-CN" sz="1600" b="1" dirty="0">
                <a:latin typeface="Times New Roman" panose="02020603050405020304" pitchFamily="18" charset="0"/>
                <a:ea typeface="等线" panose="02010600030101010101" pitchFamily="2" charset="-122"/>
              </a:rPr>
              <a:t>combined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in the cost function.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Thus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winds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currents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are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inversed at the same time.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FD721D-05D2-61FC-62E4-43674BEF8CF2}"/>
              </a:ext>
            </a:extLst>
          </p:cNvPr>
          <p:cNvSpPr txBox="1"/>
          <p:nvPr/>
        </p:nvSpPr>
        <p:spPr>
          <a:xfrm>
            <a:off x="792189" y="1144496"/>
            <a:ext cx="4509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Winds and currents are retrieved </a:t>
            </a:r>
            <a:r>
              <a:rPr lang="en-US" altLang="zh-CN" sz="16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separately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. Winds are inversed using the backscatter, and currents are retrieved using the doppler shift.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0D7DB5-9422-8BCC-FE47-9B817394CBC4}"/>
              </a:ext>
            </a:extLst>
          </p:cNvPr>
          <p:cNvSpPr txBox="1"/>
          <p:nvPr/>
        </p:nvSpPr>
        <p:spPr>
          <a:xfrm>
            <a:off x="725880" y="4690150"/>
            <a:ext cx="65519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Test less constrained noise filtering on both calibration and wind retrieval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Ocean current retrieval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joint wind &amp; current cost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Use </a:t>
            </a:r>
            <a:r>
              <a:rPr lang="en-US" altLang="zh-CN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Metop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-SG </a:t>
            </a:r>
            <a:r>
              <a:rPr lang="en-US" altLang="zh-CN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scatterometer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 simulation study to analyze performance of other </a:t>
            </a:r>
            <a:r>
              <a:rPr lang="en-US" altLang="zh-CN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DoppScatt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 potential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…</a:t>
            </a:r>
            <a:endParaRPr lang="en-US" altLang="zh-CN" sz="1800" b="1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6500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8B1CE4-B8DB-7E43-8270-B5D245BC87B9}"/>
              </a:ext>
            </a:extLst>
          </p:cNvPr>
          <p:cNvSpPr txBox="1"/>
          <p:nvPr/>
        </p:nvSpPr>
        <p:spPr>
          <a:xfrm>
            <a:off x="267192" y="211481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Ongoing work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45CD8C4-1B23-F785-3F62-17AAD6EA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9572CB7-2DC4-B1DE-DE48-E12AFAF1FA76}"/>
              </a:ext>
            </a:extLst>
          </p:cNvPr>
          <p:cNvSpPr txBox="1">
            <a:spLocks/>
          </p:cNvSpPr>
          <p:nvPr/>
        </p:nvSpPr>
        <p:spPr>
          <a:xfrm>
            <a:off x="8759042" y="70035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D5906F-E9A7-4A10-A904-FFF4D250D9A5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A1A6FC0-2F74-E306-68FB-A5CFFAFDE055}"/>
              </a:ext>
            </a:extLst>
          </p:cNvPr>
          <p:cNvSpPr txBox="1"/>
          <p:nvPr/>
        </p:nvSpPr>
        <p:spPr>
          <a:xfrm>
            <a:off x="725880" y="677988"/>
            <a:ext cx="8033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Simultaneous wind and current retrievals from Doppler </a:t>
            </a:r>
            <a:r>
              <a:rPr lang="en-US" altLang="zh-CN" sz="1800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scatterometer</a:t>
            </a:r>
            <a:r>
              <a:rPr lang="en-US" altLang="zh-CN" sz="1800" b="1" dirty="0">
                <a:latin typeface="Times New Roman" panose="02020603050405020304" pitchFamily="18" charset="0"/>
                <a:ea typeface="等线" panose="02010600030101010101" pitchFamily="2" charset="-122"/>
              </a:rPr>
              <a:t> data: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A8DB6E9-1C3F-ADBA-278C-CDA476FF77A5}"/>
                  </a:ext>
                </a:extLst>
              </p:cNvPr>
              <p:cNvSpPr txBox="1"/>
              <p:nvPr/>
            </p:nvSpPr>
            <p:spPr>
              <a:xfrm>
                <a:off x="1030405" y="5288795"/>
                <a:ext cx="4286994" cy="104644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zh-CN" altLang="en-US" sz="1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wind and current vector</a:t>
                </a:r>
              </a:p>
              <a:p>
                <a:r>
                  <a: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NRCS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doppler shift (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dp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CN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model parameters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errors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A8DB6E9-1C3F-ADBA-278C-CDA476FF7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05" y="5288795"/>
                <a:ext cx="4286994" cy="1046440"/>
              </a:xfrm>
              <a:prstGeom prst="rect">
                <a:avLst/>
              </a:prstGeom>
              <a:blipFill>
                <a:blip r:embed="rId2"/>
                <a:stretch>
                  <a:fillRect b="-34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D0771A-CFAC-887D-C307-23F86D0E140C}"/>
                  </a:ext>
                </a:extLst>
              </p:cNvPr>
              <p:cNvSpPr txBox="1"/>
              <p:nvPr/>
            </p:nvSpPr>
            <p:spPr>
              <a:xfrm>
                <a:off x="1030405" y="2498409"/>
                <a:ext cx="4286994" cy="57483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sub>
                      </m:sSub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zh-CN" altLang="en-US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4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𝑑𝑝</m:t>
                              </m:r>
                            </m:sub>
                          </m:sSub>
                          <m:r>
                            <a:rPr lang="zh-CN" altLang="en-US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zh-CN" altLang="en-US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0−</m:t>
                          </m:r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𝑑𝑝</m:t>
                          </m:r>
                        </m:sub>
                      </m:sSub>
                    </m:oMath>
                  </m:oMathPara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zh-CN" sz="1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0−</m:t>
                          </m:r>
                          <m:sSub>
                            <m:sSubPr>
                              <m:ctrlP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D0771A-CFAC-887D-C307-23F86D0E1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05" y="2498409"/>
                <a:ext cx="4286994" cy="5748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2C86F72-56CA-1866-B353-EF6DB36BAA65}"/>
                  </a:ext>
                </a:extLst>
              </p:cNvPr>
              <p:cNvSpPr txBox="1"/>
              <p:nvPr/>
            </p:nvSpPr>
            <p:spPr>
              <a:xfrm>
                <a:off x="1030405" y="3351657"/>
                <a:ext cx="4286993" cy="89434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altLang="zh-CN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𝑛𝑤𝑑</m:t>
                          </m:r>
                        </m:sub>
                      </m:sSub>
                      <m:r>
                        <a:rPr lang="zh-CN" altLang="en-US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1400" b="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𝑤𝑑</m:t>
                          </m:r>
                        </m:sub>
                      </m:sSub>
                    </m:oMath>
                  </m:oMathPara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𝑔𝑒𝑜</m:t>
                        </m:r>
                      </m:sub>
                    </m:sSub>
                    <m:r>
                      <a:rPr lang="en-US" altLang="zh-CN" sz="1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non-geophysical component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𝑛𝑤𝑑</m:t>
                        </m:r>
                      </m:sub>
                    </m:sSub>
                    <m:r>
                      <a:rPr lang="en-US" altLang="zh-CN" sz="1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Currents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are not driven by the instantaneous local wind.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𝑤𝑑</m:t>
                        </m:r>
                      </m:sub>
                    </m:sSub>
                    <m:r>
                      <a:rPr lang="en-US" altLang="zh-CN" sz="1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2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-driven component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2C86F72-56CA-1866-B353-EF6DB36BA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05" y="3351657"/>
                <a:ext cx="4286993" cy="894347"/>
              </a:xfrm>
              <a:prstGeom prst="rect">
                <a:avLst/>
              </a:prstGeom>
              <a:blipFill>
                <a:blip r:embed="rId4"/>
                <a:stretch>
                  <a:fillRect r="-993" b="-33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D9D175AC-CB6A-E9AF-2B5D-DB7A40D4ED42}"/>
              </a:ext>
            </a:extLst>
          </p:cNvPr>
          <p:cNvSpPr txBox="1"/>
          <p:nvPr/>
        </p:nvSpPr>
        <p:spPr>
          <a:xfrm>
            <a:off x="808245" y="4454066"/>
            <a:ext cx="44794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Backscatter and doppler observations are </a:t>
            </a:r>
            <a:r>
              <a:rPr lang="en-US" altLang="zh-CN" sz="1400" b="1" dirty="0">
                <a:latin typeface="Times New Roman" panose="02020603050405020304" pitchFamily="18" charset="0"/>
                <a:ea typeface="等线" panose="02010600030101010101" pitchFamily="2" charset="-122"/>
              </a:rPr>
              <a:t>combined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in the cost function.</a:t>
            </a:r>
            <a:r>
              <a:rPr lang="zh-CN" altLang="en-US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Thus</a:t>
            </a:r>
            <a:r>
              <a:rPr lang="zh-CN" altLang="en-US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winds</a:t>
            </a:r>
            <a:r>
              <a:rPr lang="zh-CN" altLang="en-US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and</a:t>
            </a:r>
            <a:r>
              <a:rPr lang="zh-CN" altLang="en-US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currents</a:t>
            </a:r>
            <a:r>
              <a:rPr lang="zh-CN" altLang="en-US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are</a:t>
            </a:r>
            <a:r>
              <a:rPr lang="zh-CN" altLang="en-US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inversed at the same time.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FD721D-05D2-61FC-62E4-43674BEF8CF2}"/>
              </a:ext>
            </a:extLst>
          </p:cNvPr>
          <p:cNvSpPr txBox="1"/>
          <p:nvPr/>
        </p:nvSpPr>
        <p:spPr>
          <a:xfrm>
            <a:off x="808245" y="1520277"/>
            <a:ext cx="45091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Winds and currents are retrieved </a:t>
            </a:r>
            <a:r>
              <a:rPr lang="en-US" altLang="zh-CN" sz="14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separately</a:t>
            </a:r>
            <a:r>
              <a:rPr lang="en-US" altLang="zh-CN" sz="1400" dirty="0">
                <a:latin typeface="Times New Roman" panose="02020603050405020304" pitchFamily="18" charset="0"/>
                <a:ea typeface="等线" panose="02010600030101010101" pitchFamily="2" charset="-122"/>
              </a:rPr>
              <a:t>. Winds are inversed using the backscatter, and currents are retrieved using the doppler shift.</a:t>
            </a:r>
            <a:endParaRPr lang="zh-CN" alt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10D7DB5-9422-8BCC-FE47-9B817394CBC4}"/>
                  </a:ext>
                </a:extLst>
              </p:cNvPr>
              <p:cNvSpPr txBox="1"/>
              <p:nvPr/>
            </p:nvSpPr>
            <p:spPr>
              <a:xfrm>
                <a:off x="5841835" y="1206221"/>
                <a:ext cx="6148598" cy="5326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Work</a:t>
                </a:r>
                <a:r>
                  <a:rPr lang="zh-CN" altLang="en-US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：</a:t>
                </a:r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Ocean current retrieval</a:t>
                </a:r>
              </a:p>
              <a:p>
                <a:r>
                  <a:rPr lang="en-US" altLang="zh-CN" sz="14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Inteference Phase </a:t>
                </a:r>
                <a14:m>
                  <m:oMath xmlns:m="http://schemas.openxmlformats.org/officeDocument/2006/math">
                    <m:r>
                      <a:rPr lang="zh-CN" altLang="en-US" sz="1400" b="0" i="1" u="none" strike="noStrike" baseline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sz="1400" b="0" i="1" u="none" strike="noStrike" baseline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altLang="zh-CN" sz="1400" b="0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altLang="zh-CN" sz="1400" b="0" i="0" u="none" strike="noStrike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Horizontion</a:t>
                </a:r>
                <a:r>
                  <a:rPr lang="en-US" altLang="zh-CN" sz="14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Velocity </a:t>
                </a:r>
                <a14:m>
                  <m:oMath xmlns:m="http://schemas.openxmlformats.org/officeDocument/2006/math">
                    <m:r>
                      <a:rPr lang="en-US" altLang="zh-CN" sz="1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1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1200" b="0" i="1" u="none" strike="noStrike" baseline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zh-CN" altLang="en-US" sz="1200" b="0" i="1" u="none" strike="noStrike" baseline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altLang="zh-CN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zh-CN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altLang="zh-CN" sz="1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sz="1100" b="0" i="1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altLang="zh-CN" sz="1100" b="0" i="1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zh-CN" sz="1400" dirty="0" err="1">
                    <a:latin typeface="Times New Roman" panose="02020603050405020304" pitchFamily="18" charset="0"/>
                    <a:ea typeface="等线" panose="02010600030101010101" pitchFamily="2" charset="-122"/>
                  </a:rPr>
                  <a:t>Surface_Velocity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 …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  </a:t>
                </a:r>
                <a:endParaRPr lang="en-US" altLang="zh-CN" sz="1400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r>
                  <a:rPr lang="en-US" altLang="zh-CN" sz="11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100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11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wave length, </a:t>
                </a:r>
                <a14:m>
                  <m:oMath xmlns:m="http://schemas.openxmlformats.org/officeDocument/2006/math">
                    <m:r>
                      <a:rPr lang="en-US" altLang="zh-CN" sz="11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altLang="zh-CN" sz="11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1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11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1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interference phase interval)</a:t>
                </a:r>
              </a:p>
              <a:p>
                <a:endParaRPr lang="en-US" altLang="zh-CN" sz="1100" b="0" i="1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1100" b="0" i="1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Joint wind &amp; current cost function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Use </a:t>
                </a:r>
                <a:r>
                  <a:rPr lang="en-US" altLang="zh-CN" sz="1600" b="1" dirty="0" err="1">
                    <a:latin typeface="Times New Roman" panose="02020603050405020304" pitchFamily="18" charset="0"/>
                    <a:ea typeface="等线" panose="02010600030101010101" pitchFamily="2" charset="-122"/>
                  </a:rPr>
                  <a:t>Metop</a:t>
                </a: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-SG </a:t>
                </a:r>
                <a:r>
                  <a:rPr lang="en-US" altLang="zh-CN" sz="1600" b="1" dirty="0" err="1">
                    <a:latin typeface="Times New Roman" panose="02020603050405020304" pitchFamily="18" charset="0"/>
                    <a:ea typeface="等线" panose="02010600030101010101" pitchFamily="2" charset="-122"/>
                  </a:rPr>
                  <a:t>scatterometer</a:t>
                </a: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 simulation study to analyze performance of other </a:t>
                </a:r>
                <a:r>
                  <a:rPr lang="en-US" altLang="zh-CN" sz="1600" b="1" dirty="0" err="1">
                    <a:latin typeface="Times New Roman" panose="02020603050405020304" pitchFamily="18" charset="0"/>
                    <a:ea typeface="等线" panose="02010600030101010101" pitchFamily="2" charset="-122"/>
                  </a:rPr>
                  <a:t>DoppScatt</a:t>
                </a: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 potential configurations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New campaign upcoming (July 2024)!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OSCOM to be launched in 2026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latin typeface="Times New Roman" panose="02020603050405020304" pitchFamily="18" charset="0"/>
                  <a:ea typeface="等线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But… CFOSAT follow-on to be launched by the </a:t>
                </a:r>
                <a:r>
                  <a:rPr lang="en-US" altLang="zh-CN" sz="1600" b="1">
                    <a:latin typeface="Times New Roman" panose="02020603050405020304" pitchFamily="18" charset="0"/>
                    <a:ea typeface="等线" panose="02010600030101010101" pitchFamily="2" charset="-122"/>
                  </a:rPr>
                  <a:t>end of 2024 will </a:t>
                </a:r>
                <a:r>
                  <a:rPr lang="en-US" altLang="zh-CN" sz="16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have DOPSCA capabilities</a:t>
                </a: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10D7DB5-9422-8BCC-FE47-9B817394C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835" y="1206221"/>
                <a:ext cx="6148598" cy="5326330"/>
              </a:xfrm>
              <a:prstGeom prst="rect">
                <a:avLst/>
              </a:prstGeom>
              <a:blipFill>
                <a:blip r:embed="rId5"/>
                <a:stretch>
                  <a:fillRect l="-496" t="-458" b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EAF31FB-A6E2-F8E0-591F-CDF29A0FADEA}"/>
              </a:ext>
            </a:extLst>
          </p:cNvPr>
          <p:cNvSpPr txBox="1"/>
          <p:nvPr/>
        </p:nvSpPr>
        <p:spPr>
          <a:xfrm>
            <a:off x="725881" y="1142938"/>
            <a:ext cx="2317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等线" panose="02010600030101010101" pitchFamily="2" charset="-122"/>
              </a:rPr>
              <a:t>Principal</a:t>
            </a:r>
            <a:r>
              <a:rPr lang="zh-CN" altLang="en-US" sz="1600" b="1" dirty="0">
                <a:latin typeface="Times New Roman" panose="02020603050405020304" pitchFamily="18" charset="0"/>
                <a:ea typeface="等线" panose="02010600030101010101" pitchFamily="2" charset="-122"/>
              </a:rPr>
              <a:t>：</a:t>
            </a:r>
            <a:endParaRPr lang="en-US" altLang="zh-CN" sz="1600" b="1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2A21B9D-7CDC-6643-152B-D415166CB332}"/>
              </a:ext>
            </a:extLst>
          </p:cNvPr>
          <p:cNvCxnSpPr/>
          <p:nvPr/>
        </p:nvCxnSpPr>
        <p:spPr>
          <a:xfrm>
            <a:off x="5574082" y="1142938"/>
            <a:ext cx="0" cy="5250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6DFEDC3-EBC2-198F-3A31-A9AC2BC428AE}"/>
              </a:ext>
            </a:extLst>
          </p:cNvPr>
          <p:cNvGrpSpPr/>
          <p:nvPr/>
        </p:nvGrpSpPr>
        <p:grpSpPr>
          <a:xfrm>
            <a:off x="5841835" y="2325308"/>
            <a:ext cx="6350165" cy="1573163"/>
            <a:chOff x="5839559" y="2295209"/>
            <a:chExt cx="6350165" cy="157316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961CB7-39EC-3839-62B1-218EB13B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9559" y="2295209"/>
              <a:ext cx="2074764" cy="1556074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7D2C13E-1C42-5B15-78A3-982D3010143E}"/>
                </a:ext>
              </a:extLst>
            </p:cNvPr>
            <p:cNvCxnSpPr>
              <a:cxnSpLocks/>
            </p:cNvCxnSpPr>
            <p:nvPr/>
          </p:nvCxnSpPr>
          <p:spPr>
            <a:xfrm>
              <a:off x="7855689" y="3090335"/>
              <a:ext cx="4052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5C3E224-6556-C730-6982-423BDCC67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915" y="2312298"/>
              <a:ext cx="2074765" cy="1556074"/>
            </a:xfrm>
            <a:prstGeom prst="rect">
              <a:avLst/>
            </a:prstGeom>
          </p:spPr>
        </p:pic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CF0EF602-3798-0FBD-4E4F-4F64048E4B7D}"/>
                </a:ext>
              </a:extLst>
            </p:cNvPr>
            <p:cNvCxnSpPr>
              <a:cxnSpLocks/>
            </p:cNvCxnSpPr>
            <p:nvPr/>
          </p:nvCxnSpPr>
          <p:spPr>
            <a:xfrm>
              <a:off x="10235472" y="3069846"/>
              <a:ext cx="4052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C27CBB4-F5B2-C99B-B716-145951A23019}"/>
                </a:ext>
              </a:extLst>
            </p:cNvPr>
            <p:cNvSpPr txBox="1"/>
            <p:nvPr/>
          </p:nvSpPr>
          <p:spPr>
            <a:xfrm>
              <a:off x="10682272" y="2915957"/>
              <a:ext cx="15074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Surface_Velocity</a:t>
              </a:r>
              <a:endPara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062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945437B6-6553-79C2-2D16-EA36542F3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74" y="231775"/>
                <a:ext cx="6250503" cy="5725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</a:pPr>
                <a:r>
                  <a:rPr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1. Pre-process (quality control)</a:t>
                </a:r>
                <a:r>
                  <a:rPr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：</a:t>
                </a:r>
                <a:endParaRPr lang="en-US" altLang="zh-CN" b="1" dirty="0">
                  <a:solidFill>
                    <a:srgbClr val="0070C0"/>
                  </a:solidFill>
                  <a:latin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Land filtering: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Filter the land data using the GSHHG land-sea mask;</a:t>
                </a:r>
                <a:endParaRPr lang="en-GB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Incidence selection: </a:t>
                </a: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only consider data with incidence 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(46, 53) degree.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Density selection:</a:t>
                </a:r>
                <a:r>
                  <a:rPr lang="zh-CN" alt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delete some data with noise</a:t>
                </a:r>
                <a:endParaRPr lang="en-GB" altLang="zh-CN" sz="16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Leg division: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divide all data into several flight legs (according to time and location)</a:t>
                </a:r>
                <a:endParaRPr lang="en-GB" altLang="zh-CN" sz="16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:endParaRPr lang="en-GB" altLang="zh-CN" b="1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GB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2. Calibration and wind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inversion</a:t>
                </a:r>
                <a:r>
                  <a:rPr lang="en-GB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Assumptions: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 wind for each leg (both speed and direction);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shift of azimuth angle between the measurement and the simulation indicates the ‘true’ wind direction.</a:t>
                </a:r>
              </a:p>
              <a:p>
                <a:pPr>
                  <a:lnSpc>
                    <a:spcPct val="100000"/>
                  </a:lnSpc>
                </a:pPr>
                <a:endParaRPr lang="en-GB" altLang="zh-CN" sz="16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0000"/>
                  </a:lnSpc>
                  <a:buAutoNum type="arabicPeriod"/>
                </a:pP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Simulate sigma0 using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c</a:t>
                </a:r>
                <a:r>
                  <a:rPr kumimoji="0" lang="en-US" altLang="zh-CN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ollocated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 </a:t>
                </a: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ECMWF winds and </a:t>
                </a:r>
                <a:r>
                  <a:rPr lang="en-GB" altLang="zh-CN" sz="1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KaDPMod</a:t>
                </a: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GMF.</a:t>
                </a:r>
              </a:p>
              <a:p>
                <a:pPr marL="342900" indent="-342900">
                  <a:lnSpc>
                    <a:spcPct val="100000"/>
                  </a:lnSpc>
                  <a:buAutoNum type="arabicPeriod"/>
                </a:pP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Calculate the shift of azimuth angle, which is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‘true’ wind direction</a:t>
                </a:r>
                <a:r>
                  <a:rPr lang="en-GB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lnSpc>
                    <a:spcPct val="100000"/>
                  </a:lnSpc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leg, reproduce simulated sigma0 using the ‘true’ wind direction and ECMWF wind speed.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 new simulated median curve for the whole region.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 measurement using the ratio for each azimuth bin:</a:t>
                </a:r>
              </a:p>
              <a:p>
                <a:pPr marL="342900" indent="-342900">
                  <a:buAutoNum type="arabicPeriod"/>
                </a:pPr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945437B6-6553-79C2-2D16-EA36542F3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4" y="231775"/>
                <a:ext cx="6250503" cy="5725563"/>
              </a:xfrm>
              <a:prstGeom prst="rect">
                <a:avLst/>
              </a:prstGeom>
              <a:blipFill>
                <a:blip r:embed="rId2"/>
                <a:stretch>
                  <a:fillRect l="-877" t="-639" r="-10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820AFD3-581B-E531-8CE7-C32E60018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677" y="1828799"/>
            <a:ext cx="5224102" cy="280257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81E5BE7-BD42-47D7-D35D-7C27D64B21B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EE396BAE-1288-411B-8929-A23C579693C0}" type="slidenum">
              <a:rPr lang="en-GB" altLang="zh-CN" smtClean="0"/>
              <a:pPr>
                <a:defRPr/>
              </a:pPr>
              <a:t>4</a:t>
            </a:fld>
            <a:endParaRPr lang="en-GB" altLang="zh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70B4F8-7F24-5757-59D5-38D1136EBE64}"/>
              </a:ext>
            </a:extLst>
          </p:cNvPr>
          <p:cNvSpPr txBox="1"/>
          <p:nvPr/>
        </p:nvSpPr>
        <p:spPr>
          <a:xfrm>
            <a:off x="257174" y="5987018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Ongoing work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1416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F492C6-38A4-632D-B0B0-A0A907C60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71" y="1443723"/>
            <a:ext cx="10911444" cy="9218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sz="5400" b="1" dirty="0">
                <a:latin typeface="Times New Roman" panose="02020603050405020304" pitchFamily="18" charset="0"/>
                <a:ea typeface="等线" panose="02010600030101010101" pitchFamily="2" charset="-122"/>
              </a:rPr>
              <a:t>Thank you!</a:t>
            </a:r>
            <a:endParaRPr lang="en-GB" altLang="zh-CN" sz="54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901D858-75CF-3672-3B27-4F8245A8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91" y="2644897"/>
            <a:ext cx="10911444" cy="15682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</a:rPr>
              <a:t>Simultaneous wind and current retrievals from Doppler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scatterometer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</a:rPr>
              <a:t> data:  calibration of OSCOM backscatter measurements</a:t>
            </a:r>
            <a:endParaRPr lang="en-GB" altLang="zh-CN" sz="32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94930BE-3D5D-8433-A541-539697AC1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120" y="4264870"/>
            <a:ext cx="6179760" cy="18932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zh-CN" sz="16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Shilei</a:t>
            </a: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Wang (wangshilei20@mails.ucas.ac.cn)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Marcos Portabella (portabella@icm.csic.es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）</a:t>
            </a:r>
            <a:endParaRPr lang="en-US" altLang="zh-CN" sz="16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Xiaolong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Dong (dongxiaolong@mirslab.cn)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Wenming</a:t>
            </a:r>
            <a:r>
              <a:rPr lang="zh-CN" altLang="en-US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Lin (002853@nuist.edu.cn)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sz="16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Qingliu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Bao (baoqingliu@piesat.cn)</a:t>
            </a:r>
            <a:endParaRPr lang="en-GB" altLang="zh-CN" sz="16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0069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BFEE628-1A53-E1FE-93B8-07FD09CE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5694" y="6341683"/>
            <a:ext cx="2743200" cy="365125"/>
          </a:xfrm>
        </p:spPr>
        <p:txBody>
          <a:bodyPr/>
          <a:lstStyle/>
          <a:p>
            <a:fld id="{B4D5906F-E9A7-4A10-A904-FFF4D250D9A5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DEEBFC-C5D6-50DE-FBC1-305BD6786CC0}"/>
              </a:ext>
            </a:extLst>
          </p:cNvPr>
          <p:cNvSpPr txBox="1"/>
          <p:nvPr/>
        </p:nvSpPr>
        <p:spPr>
          <a:xfrm>
            <a:off x="173442" y="174941"/>
            <a:ext cx="74854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reason why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‘azimuth gap’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each of the curves (legs) of the top left plot in slide 10: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legs are divided, the turning parts are also included.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leg 1 as an example: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C0BE21-2979-2096-D1EA-9AC24797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175" y="4076608"/>
            <a:ext cx="2858139" cy="232940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BBEF11-E335-8580-7B34-7ACDC56E99AD}"/>
              </a:ext>
            </a:extLst>
          </p:cNvPr>
          <p:cNvSpPr/>
          <p:nvPr/>
        </p:nvSpPr>
        <p:spPr>
          <a:xfrm>
            <a:off x="4202761" y="5140340"/>
            <a:ext cx="276161" cy="12519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B009199-57AA-2CAD-5E8D-FEB0BCA5E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6196" y="1854322"/>
            <a:ext cx="3343019" cy="19604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2776FC2-3792-B313-0C50-E05D0DEA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465" y="4068206"/>
            <a:ext cx="3045219" cy="24621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1321C9-759E-FECB-4F84-ABC49D9B1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014" y="1839655"/>
            <a:ext cx="3581400" cy="2100263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90B1CE1-2B7C-4A62-ED98-352DECB8F7DF}"/>
              </a:ext>
            </a:extLst>
          </p:cNvPr>
          <p:cNvSpPr/>
          <p:nvPr/>
        </p:nvSpPr>
        <p:spPr>
          <a:xfrm>
            <a:off x="10487386" y="5195572"/>
            <a:ext cx="276161" cy="12519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9958B49-EB1C-41B3-790E-42CB3C8A6C61}"/>
              </a:ext>
            </a:extLst>
          </p:cNvPr>
          <p:cNvSpPr/>
          <p:nvPr/>
        </p:nvSpPr>
        <p:spPr>
          <a:xfrm>
            <a:off x="2532497" y="2423382"/>
            <a:ext cx="510386" cy="46640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B6ED117-6077-ACD3-6536-3FCD36F2AAED}"/>
              </a:ext>
            </a:extLst>
          </p:cNvPr>
          <p:cNvCxnSpPr/>
          <p:nvPr/>
        </p:nvCxnSpPr>
        <p:spPr>
          <a:xfrm>
            <a:off x="5928258" y="1725407"/>
            <a:ext cx="0" cy="4819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>
            <a:extLst>
              <a:ext uri="{FF2B5EF4-FFF2-40B4-BE49-F238E27FC236}">
                <a16:creationId xmlns:a16="http://schemas.microsoft.com/office/drawing/2014/main" id="{600A7F08-8563-1D6D-CFAA-B622AF35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14380" r="24014" b="25562"/>
          <a:stretch>
            <a:fillRect/>
          </a:stretch>
        </p:blipFill>
        <p:spPr bwMode="auto">
          <a:xfrm>
            <a:off x="9740590" y="265762"/>
            <a:ext cx="1823824" cy="13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717" t="14380" r="24014" b="25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84A6671-34B5-B703-3151-DF429CCAB4F6}"/>
              </a:ext>
            </a:extLst>
          </p:cNvPr>
          <p:cNvSpPr txBox="1"/>
          <p:nvPr/>
        </p:nvSpPr>
        <p:spPr>
          <a:xfrm>
            <a:off x="263887" y="2115605"/>
            <a:ext cx="18165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 1: </a:t>
            </a:r>
          </a:p>
          <a:p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straight-line section</a:t>
            </a:r>
          </a:p>
          <a:p>
            <a:r>
              <a:rPr lang="en-US" altLang="zh-CN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400" b="0" i="0" u="none" strike="noStrike" baseline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urning section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B77D11-1BF4-3AA9-BC72-FD309D1CED33}"/>
              </a:ext>
            </a:extLst>
          </p:cNvPr>
          <p:cNvSpPr txBox="1"/>
          <p:nvPr/>
        </p:nvSpPr>
        <p:spPr>
          <a:xfrm>
            <a:off x="6021735" y="2034782"/>
            <a:ext cx="20548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Slice of Leg 1: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nly straight-line section</a:t>
            </a:r>
          </a:p>
          <a:p>
            <a:endParaRPr lang="en-US" altLang="zh-C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B28334B-97DB-8A3B-1BAF-B7D4517AE5FA}"/>
              </a:ext>
            </a:extLst>
          </p:cNvPr>
          <p:cNvSpPr txBox="1"/>
          <p:nvPr/>
        </p:nvSpPr>
        <p:spPr>
          <a:xfrm>
            <a:off x="9285319" y="4478001"/>
            <a:ext cx="1400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400" b="0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ith 40° gap</a:t>
            </a:r>
          </a:p>
        </p:txBody>
      </p:sp>
    </p:spTree>
    <p:extLst>
      <p:ext uri="{BB962C8B-B14F-4D97-AF65-F5344CB8AC3E}">
        <p14:creationId xmlns:p14="http://schemas.microsoft.com/office/powerpoint/2010/main" val="2308282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E3F8513-9F61-76FD-8E6A-8A7D69D7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6B974E2-A10A-08D6-F434-B054B5AD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800" y="3595077"/>
            <a:ext cx="2880000" cy="2159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FD72A92-7A19-2671-9E5D-E3798530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68" y="1134175"/>
            <a:ext cx="2880000" cy="21599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8A7FADA-7087-DAA3-4BAA-3D99D3957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820" y="1134175"/>
            <a:ext cx="2880000" cy="21599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AA2DB45-EDCE-45DE-3DA8-12A15E0ED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472" y="1134175"/>
            <a:ext cx="2880000" cy="21599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6560675-CBD9-9C42-D99B-A30F0E8C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68" y="3595077"/>
            <a:ext cx="2880000" cy="2159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28346F6-13A7-7A06-FDE0-C2B782C79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495" y="3595077"/>
            <a:ext cx="2880000" cy="215999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2EE688D-7435-3EAC-20A1-6EB2C9AD4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0800" y="3595077"/>
            <a:ext cx="2880000" cy="2159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FFA11BD-BFAD-AD5A-68C8-9FC7FC89F0CE}"/>
              </a:ext>
            </a:extLst>
          </p:cNvPr>
          <p:cNvSpPr txBox="1"/>
          <p:nvPr/>
        </p:nvSpPr>
        <p:spPr>
          <a:xfrm>
            <a:off x="452747" y="613832"/>
            <a:ext cx="609501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trajectory of each leg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F4FE6E-AEC8-65DA-3C13-F2FD1874B574}"/>
              </a:ext>
            </a:extLst>
          </p:cNvPr>
          <p:cNvSpPr txBox="1"/>
          <p:nvPr/>
        </p:nvSpPr>
        <p:spPr>
          <a:xfrm>
            <a:off x="452747" y="155758"/>
            <a:ext cx="609501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the ‘gap’ of azimuth</a:t>
            </a:r>
            <a:endParaRPr lang="en-US" altLang="zh-CN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49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E3F8513-9F61-76FD-8E6A-8A7D69D7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6B974E2-A10A-08D6-F434-B054B5AD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800" y="3595077"/>
            <a:ext cx="2880000" cy="21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FD72A92-7A19-2671-9E5D-E3798530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134175"/>
            <a:ext cx="2880000" cy="216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8A7FADA-7087-DAA3-4BAA-3D99D3957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20" y="1134175"/>
            <a:ext cx="2880000" cy="216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AA2DB45-EDCE-45DE-3DA8-12A15E0ED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72" y="1134175"/>
            <a:ext cx="2880000" cy="216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6560675-CBD9-9C42-D99B-A30F0E8C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3595077"/>
            <a:ext cx="2880000" cy="216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28346F6-13A7-7A06-FDE0-C2B782C79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95" y="3595077"/>
            <a:ext cx="2880000" cy="216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2EE688D-7435-3EAC-20A1-6EB2C9AD4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00" y="3595077"/>
            <a:ext cx="2880000" cy="216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FCFD5B-01B2-0618-C3A8-821D602DE9E8}"/>
              </a:ext>
            </a:extLst>
          </p:cNvPr>
          <p:cNvSpPr txBox="1"/>
          <p:nvPr/>
        </p:nvSpPr>
        <p:spPr>
          <a:xfrm>
            <a:off x="452747" y="613832"/>
            <a:ext cx="609501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‘gap’: use the histogram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E98839-7DB6-077C-D8BC-B3501854090B}"/>
              </a:ext>
            </a:extLst>
          </p:cNvPr>
          <p:cNvSpPr txBox="1"/>
          <p:nvPr/>
        </p:nvSpPr>
        <p:spPr>
          <a:xfrm>
            <a:off x="452747" y="155758"/>
            <a:ext cx="609501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the ‘gap’ of azimuth</a:t>
            </a:r>
            <a:endParaRPr lang="en-US" altLang="zh-CN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82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E3F8513-9F61-76FD-8E6A-8A7D69D7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6B974E2-A10A-08D6-F434-B054B5AD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801" y="3595077"/>
            <a:ext cx="2879998" cy="2159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FD72A92-7A19-2671-9E5D-E3798530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69" y="1134175"/>
            <a:ext cx="2879998" cy="21599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8A7FADA-7087-DAA3-4BAA-3D99D3957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821" y="1134175"/>
            <a:ext cx="2879998" cy="21599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AA2DB45-EDCE-45DE-3DA8-12A15E0ED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473" y="1134175"/>
            <a:ext cx="2879998" cy="21599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6560675-CBD9-9C42-D99B-A30F0E8C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69" y="3595077"/>
            <a:ext cx="2879998" cy="2159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28346F6-13A7-7A06-FDE0-C2B782C79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496" y="3595077"/>
            <a:ext cx="2879998" cy="215999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2EE688D-7435-3EAC-20A1-6EB2C9AD4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0801" y="3595077"/>
            <a:ext cx="2879998" cy="2159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8C3ABE-EA3E-8081-6008-DB539ED5DBB0}"/>
              </a:ext>
            </a:extLst>
          </p:cNvPr>
          <p:cNvSpPr txBox="1"/>
          <p:nvPr/>
        </p:nvSpPr>
        <p:spPr>
          <a:xfrm>
            <a:off x="452747" y="613832"/>
            <a:ext cx="609501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out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‘gap’ in the scatter plot (within the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lines)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6986463-005D-96C9-66A5-1A95B9E65898}"/>
              </a:ext>
            </a:extLst>
          </p:cNvPr>
          <p:cNvSpPr txBox="1"/>
          <p:nvPr/>
        </p:nvSpPr>
        <p:spPr>
          <a:xfrm>
            <a:off x="452747" y="155758"/>
            <a:ext cx="609501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the ‘gap’ of azimuth</a:t>
            </a:r>
            <a:endParaRPr lang="en-US" altLang="zh-CN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5597E6-B636-034E-32AB-90B83424BEFE}"/>
              </a:ext>
            </a:extLst>
          </p:cNvPr>
          <p:cNvSpPr txBox="1"/>
          <p:nvPr/>
        </p:nvSpPr>
        <p:spPr>
          <a:xfrm>
            <a:off x="518061" y="5828669"/>
            <a:ext cx="1030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size of the ‘gap’ : 40°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 there are 2 gaps: due to two flight directions in one leg. The azimuth difference between 2 gaps are 180°.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noise level of the "turning plane" data is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from that of the "straight plane" data according to the figures.</a:t>
            </a:r>
          </a:p>
        </p:txBody>
      </p:sp>
    </p:spTree>
    <p:extLst>
      <p:ext uri="{BB962C8B-B14F-4D97-AF65-F5344CB8AC3E}">
        <p14:creationId xmlns:p14="http://schemas.microsoft.com/office/powerpoint/2010/main" val="480777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F958C9-DA21-9C19-CF42-A39A2B090EA9}"/>
              </a:ext>
            </a:extLst>
          </p:cNvPr>
          <p:cNvSpPr txBox="1"/>
          <p:nvPr/>
        </p:nvSpPr>
        <p:spPr>
          <a:xfrm>
            <a:off x="488372" y="716342"/>
            <a:ext cx="103003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calculation using L1B raw dataset,</a:t>
            </a:r>
          </a:p>
          <a:p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spatial resolution of L1B data is</a:t>
            </a:r>
          </a:p>
          <a:p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degree scale: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Latitude: 1.0848e-08 deg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Longitude: 8.6062e-10 deg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meter scale: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Latitude ~ 0.0012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Longitude ~ 0.0001 m</a:t>
            </a:r>
          </a:p>
          <a:p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59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E323DAA-E91D-81AB-592B-49356282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8100AA-7BE0-F523-EA2D-E2DF951BC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973" y="1230074"/>
            <a:ext cx="2641267" cy="2209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圆角矩形 37">
                <a:extLst>
                  <a:ext uri="{FF2B5EF4-FFF2-40B4-BE49-F238E27FC236}">
                    <a16:creationId xmlns:a16="http://schemas.microsoft.com/office/drawing/2014/main" id="{7C9DEBCE-99A9-CF98-855C-081AE2CA0635}"/>
                  </a:ext>
                </a:extLst>
              </p:cNvPr>
              <p:cNvSpPr/>
              <p:nvPr/>
            </p:nvSpPr>
            <p:spPr>
              <a:xfrm>
                <a:off x="1907295" y="2714131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lang="zh-CN" altLang="en-US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zh-CN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圆角矩形 37">
                <a:extLst>
                  <a:ext uri="{FF2B5EF4-FFF2-40B4-BE49-F238E27FC236}">
                    <a16:creationId xmlns:a16="http://schemas.microsoft.com/office/drawing/2014/main" id="{7C9DEBCE-99A9-CF98-855C-081AE2CA0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295" y="2714131"/>
                <a:ext cx="1316623" cy="308658"/>
              </a:xfrm>
              <a:prstGeom prst="roundRect">
                <a:avLst/>
              </a:prstGeom>
              <a:blipFill>
                <a:blip r:embed="rId3"/>
                <a:stretch>
                  <a:fillRect t="-3922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CBD2841-24A1-FEC5-5AFB-C49B47B44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365" y="1290497"/>
            <a:ext cx="2568799" cy="2149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对象 61">
                <a:extLst>
                  <a:ext uri="{FF2B5EF4-FFF2-40B4-BE49-F238E27FC236}">
                    <a16:creationId xmlns:a16="http://schemas.microsoft.com/office/drawing/2014/main" id="{8FBEE363-613B-DBD2-C83F-4E74A3DAFDC7}"/>
                  </a:ext>
                </a:extLst>
              </p:cNvPr>
              <p:cNvSpPr txBox="1"/>
              <p:nvPr/>
            </p:nvSpPr>
            <p:spPr bwMode="auto">
              <a:xfrm>
                <a:off x="5051545" y="2797908"/>
                <a:ext cx="1468437" cy="308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6" name="对象 61">
                <a:extLst>
                  <a:ext uri="{FF2B5EF4-FFF2-40B4-BE49-F238E27FC236}">
                    <a16:creationId xmlns:a16="http://schemas.microsoft.com/office/drawing/2014/main" id="{8FBEE363-613B-DBD2-C83F-4E74A3DAF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1545" y="2797908"/>
                <a:ext cx="1468437" cy="3086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1CB6FEB3-C8B7-FABD-BFA0-FA78D9C1F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346" y="4188526"/>
            <a:ext cx="2440708" cy="20456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6C0B66-5BE6-7BEB-B7B3-C5BF3A35B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729" y="4200884"/>
            <a:ext cx="2374746" cy="19868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3B0F2F-FCD9-C061-E8BE-1CD46540B8B8}"/>
              </a:ext>
            </a:extLst>
          </p:cNvPr>
          <p:cNvSpPr txBox="1"/>
          <p:nvPr/>
        </p:nvSpPr>
        <p:spPr>
          <a:xfrm>
            <a:off x="154377" y="12835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 Comparison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ECF944-36A1-F232-0FCC-109BF9572444}"/>
              </a:ext>
            </a:extLst>
          </p:cNvPr>
          <p:cNvSpPr txBox="1"/>
          <p:nvPr/>
        </p:nvSpPr>
        <p:spPr>
          <a:xfrm>
            <a:off x="400450" y="873181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1: using azimuth-calibrated sigma0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AB4AC6-FFAF-F4DF-3E29-8FBADBFDBFBF}"/>
              </a:ext>
            </a:extLst>
          </p:cNvPr>
          <p:cNvSpPr txBox="1"/>
          <p:nvPr/>
        </p:nvSpPr>
        <p:spPr>
          <a:xfrm>
            <a:off x="458422" y="3521362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2: using modified GMF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圆角矩形 37">
                <a:extLst>
                  <a:ext uri="{FF2B5EF4-FFF2-40B4-BE49-F238E27FC236}">
                    <a16:creationId xmlns:a16="http://schemas.microsoft.com/office/drawing/2014/main" id="{60EEF2BB-C27F-82B0-DA4E-F6C5F2330353}"/>
                  </a:ext>
                </a:extLst>
              </p:cNvPr>
              <p:cNvSpPr/>
              <p:nvPr/>
            </p:nvSpPr>
            <p:spPr>
              <a:xfrm>
                <a:off x="1885259" y="5625974"/>
                <a:ext cx="1316623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after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NOC</m:t>
                      </m:r>
                    </m:oMath>
                  </m:oMathPara>
                </a14:m>
                <a:endParaRPr kumimoji="0" lang="zh-CN" alt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圆角矩形 37">
                <a:extLst>
                  <a:ext uri="{FF2B5EF4-FFF2-40B4-BE49-F238E27FC236}">
                    <a16:creationId xmlns:a16="http://schemas.microsoft.com/office/drawing/2014/main" id="{60EEF2BB-C27F-82B0-DA4E-F6C5F2330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259" y="5625974"/>
                <a:ext cx="1316623" cy="30865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37">
                <a:extLst>
                  <a:ext uri="{FF2B5EF4-FFF2-40B4-BE49-F238E27FC236}">
                    <a16:creationId xmlns:a16="http://schemas.microsoft.com/office/drawing/2014/main" id="{A4BA5FA5-A371-B5F0-C736-A62899536121}"/>
                  </a:ext>
                </a:extLst>
              </p:cNvPr>
              <p:cNvSpPr/>
              <p:nvPr/>
            </p:nvSpPr>
            <p:spPr>
              <a:xfrm>
                <a:off x="5167733" y="5625974"/>
                <a:ext cx="1488386" cy="30865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new</m:t>
                      </m:r>
                      <m: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GMF</m:t>
                      </m:r>
                    </m:oMath>
                  </m:oMathPara>
                </a14:m>
                <a:endParaRPr kumimoji="0" lang="zh-CN" altLang="en-US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圆角矩形 37">
                <a:extLst>
                  <a:ext uri="{FF2B5EF4-FFF2-40B4-BE49-F238E27FC236}">
                    <a16:creationId xmlns:a16="http://schemas.microsoft.com/office/drawing/2014/main" id="{A4BA5FA5-A371-B5F0-C736-A62899536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733" y="5625974"/>
                <a:ext cx="1488386" cy="30865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3EE26C1-9BA7-AC83-2166-1DB8491900DF}"/>
              </a:ext>
            </a:extLst>
          </p:cNvPr>
          <p:cNvSpPr txBox="1"/>
          <p:nvPr/>
        </p:nvSpPr>
        <p:spPr>
          <a:xfrm>
            <a:off x="154377" y="568916"/>
            <a:ext cx="609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Sigma0 as a function of azimuth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D92A556-D46A-310E-05F9-2BF773E8D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600" y="141260"/>
            <a:ext cx="2734373" cy="20793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63B5363-8764-B73C-F1CC-E1C42C47C5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7846" y="2341002"/>
            <a:ext cx="2734373" cy="20803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5D8F4C4-0D61-8FB0-956A-9995876067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7514" y="4614079"/>
            <a:ext cx="2673789" cy="2045680"/>
          </a:xfrm>
          <a:prstGeom prst="rect">
            <a:avLst/>
          </a:prstGeom>
        </p:spPr>
      </p:pic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3EF7331B-1BB7-45D3-B6E8-EDD014111B25}"/>
              </a:ext>
            </a:extLst>
          </p:cNvPr>
          <p:cNvSpPr txBox="1">
            <a:spLocks/>
          </p:cNvSpPr>
          <p:nvPr/>
        </p:nvSpPr>
        <p:spPr>
          <a:xfrm>
            <a:off x="8785408" y="63636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D5906F-E9A7-4A10-A904-FFF4D250D9A5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43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096651-711C-71AF-3031-9035781C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9EF49C-CB0C-32EC-C053-C1C2C062BC4C}"/>
              </a:ext>
            </a:extLst>
          </p:cNvPr>
          <p:cNvSpPr txBox="1"/>
          <p:nvPr/>
        </p:nvSpPr>
        <p:spPr>
          <a:xfrm>
            <a:off x="264091" y="1880297"/>
            <a:ext cx="27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azimuth calibration</a:t>
            </a:r>
          </a:p>
          <a:p>
            <a:pPr algn="ctr" fontAlgn="ctr"/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(overall ratio)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EC167C2-886B-21FF-BDEE-64080A8DB656}"/>
              </a:ext>
            </a:extLst>
          </p:cNvPr>
          <p:cNvSpPr txBox="1"/>
          <p:nvPr/>
        </p:nvSpPr>
        <p:spPr>
          <a:xfrm>
            <a:off x="3130252" y="1880296"/>
            <a:ext cx="2974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azimuth calibration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ctr"/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(each leg’s ratio)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98B685-D403-9F2A-615E-D413BFDA3B05}"/>
              </a:ext>
            </a:extLst>
          </p:cNvPr>
          <p:cNvSpPr txBox="1"/>
          <p:nvPr/>
        </p:nvSpPr>
        <p:spPr>
          <a:xfrm>
            <a:off x="6143058" y="2018795"/>
            <a:ext cx="2358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modified GMF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7F7AC7E-923C-3B29-7061-FEF92547039E}"/>
              </a:ext>
            </a:extLst>
          </p:cNvPr>
          <p:cNvSpPr txBox="1"/>
          <p:nvPr/>
        </p:nvSpPr>
        <p:spPr>
          <a:xfrm>
            <a:off x="9216621" y="1921588"/>
            <a:ext cx="215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modified GMF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(only a3_coef)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9AFEB83-CC9E-1EF8-6689-5451ECC1F285}"/>
              </a:ext>
            </a:extLst>
          </p:cNvPr>
          <p:cNvSpPr txBox="1"/>
          <p:nvPr/>
        </p:nvSpPr>
        <p:spPr>
          <a:xfrm>
            <a:off x="139827" y="18986"/>
            <a:ext cx="609702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4 different methods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167DE1C-5090-4BB0-E5B0-6D2E0FA71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7085" y="2743570"/>
            <a:ext cx="2825140" cy="21492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71DEB3-BD76-2D6C-27FA-412DB938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3906" y="2700477"/>
            <a:ext cx="2825142" cy="21495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7426FD-B6C8-A330-7D09-56C68EF5D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91" y="2700477"/>
            <a:ext cx="2675620" cy="20357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7B0687-EAB3-E088-6AE2-660568696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0252" y="2743437"/>
            <a:ext cx="2675618" cy="20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8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096651-711C-71AF-3031-9035781C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9EF49C-CB0C-32EC-C053-C1C2C062BC4C}"/>
              </a:ext>
            </a:extLst>
          </p:cNvPr>
          <p:cNvSpPr txBox="1"/>
          <p:nvPr/>
        </p:nvSpPr>
        <p:spPr>
          <a:xfrm>
            <a:off x="264091" y="682867"/>
            <a:ext cx="270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azimuth calibration</a:t>
            </a:r>
          </a:p>
          <a:p>
            <a:pPr algn="ctr" fontAlgn="ctr"/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(overall ratio)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EC167C2-886B-21FF-BDEE-64080A8DB656}"/>
              </a:ext>
            </a:extLst>
          </p:cNvPr>
          <p:cNvSpPr txBox="1"/>
          <p:nvPr/>
        </p:nvSpPr>
        <p:spPr>
          <a:xfrm>
            <a:off x="3130252" y="682866"/>
            <a:ext cx="2974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azimuth calibration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ctr"/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(each leg’s ratio)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98B685-D403-9F2A-615E-D413BFDA3B05}"/>
              </a:ext>
            </a:extLst>
          </p:cNvPr>
          <p:cNvSpPr txBox="1"/>
          <p:nvPr/>
        </p:nvSpPr>
        <p:spPr>
          <a:xfrm>
            <a:off x="6143058" y="821365"/>
            <a:ext cx="2358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modified GMF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7F7AC7E-923C-3B29-7061-FEF92547039E}"/>
              </a:ext>
            </a:extLst>
          </p:cNvPr>
          <p:cNvSpPr txBox="1"/>
          <p:nvPr/>
        </p:nvSpPr>
        <p:spPr>
          <a:xfrm>
            <a:off x="9216621" y="724158"/>
            <a:ext cx="215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modified GMF</a:t>
            </a:r>
            <a:endParaRPr lang="en-US" altLang="zh-CN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(only a3_coef)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9AFEB83-CC9E-1EF8-6689-5451ECC1F285}"/>
              </a:ext>
            </a:extLst>
          </p:cNvPr>
          <p:cNvSpPr txBox="1"/>
          <p:nvPr/>
        </p:nvSpPr>
        <p:spPr>
          <a:xfrm>
            <a:off x="139827" y="18986"/>
            <a:ext cx="609702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4 different methods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167DE1C-5090-4BB0-E5B0-6D2E0FA71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7085" y="1546140"/>
            <a:ext cx="2825140" cy="21492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71DEB3-BD76-2D6C-27FA-412DB938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3906" y="1503047"/>
            <a:ext cx="2825142" cy="21495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7426FD-B6C8-A330-7D09-56C68EF5D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91" y="1503047"/>
            <a:ext cx="2675620" cy="20357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7B0687-EAB3-E088-6AE2-660568696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0252" y="1546007"/>
            <a:ext cx="2675618" cy="20357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F8546E2-BBBF-DEDE-3F65-58D88148C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900" y="3750801"/>
            <a:ext cx="3328622" cy="26910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DE7BD-59FA-B07D-E32F-DAD0B2E00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914" y="3750801"/>
            <a:ext cx="3355005" cy="26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88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8B1CE4-B8DB-7E43-8270-B5D245BC87B9}"/>
              </a:ext>
            </a:extLst>
          </p:cNvPr>
          <p:cNvSpPr txBox="1"/>
          <p:nvPr/>
        </p:nvSpPr>
        <p:spPr>
          <a:xfrm>
            <a:off x="154377" y="12835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 Comparison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211E89-4614-FE11-F144-76880B1E0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35" y="1155026"/>
            <a:ext cx="2097713" cy="17003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ECD131-10D2-7FFE-781F-69C0C8537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4990" y="1155025"/>
            <a:ext cx="2164396" cy="1700399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14F5594-000E-B61D-1689-84C75537A820}"/>
              </a:ext>
            </a:extLst>
          </p:cNvPr>
          <p:cNvGraphicFramePr>
            <a:graphicFrameLocks noGrp="1"/>
          </p:cNvGraphicFramePr>
          <p:nvPr/>
        </p:nvGraphicFramePr>
        <p:xfrm>
          <a:off x="448304" y="3144094"/>
          <a:ext cx="7035800" cy="15443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49400">
                  <a:extLst>
                    <a:ext uri="{9D8B030D-6E8A-4147-A177-3AD203B41FA5}">
                      <a16:colId xmlns:a16="http://schemas.microsoft.com/office/drawing/2014/main" val="19803709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841831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497551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447007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595200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9337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515674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 bias (m/s)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 SD (m/s)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 SD (deg)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SD (m/s)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SD (</a:t>
                      </a: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7271232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modified GMF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-0.92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9897137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modified GMF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(only a3_coef)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17.24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7875993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azimuth calibration</a:t>
                      </a: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(overall ratio)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25.91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598506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azimuth calibration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(each leg’s ratio)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25.72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1.71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99492389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6CFBAB75-928C-8681-4858-D647F7C6492D}"/>
              </a:ext>
            </a:extLst>
          </p:cNvPr>
          <p:cNvSpPr txBox="1"/>
          <p:nvPr/>
        </p:nvSpPr>
        <p:spPr>
          <a:xfrm>
            <a:off x="355486" y="2886614"/>
            <a:ext cx="3471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ECMWF: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79C774-68E3-FD1E-2C10-68E6B94C589A}"/>
              </a:ext>
            </a:extLst>
          </p:cNvPr>
          <p:cNvSpPr txBox="1"/>
          <p:nvPr/>
        </p:nvSpPr>
        <p:spPr>
          <a:xfrm>
            <a:off x="394513" y="745846"/>
            <a:ext cx="4593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2 methods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746C6C2-915C-E721-52A5-29675A0C8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792" y="133957"/>
            <a:ext cx="2734373" cy="2079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A69EF9-B254-B18C-7C7F-64321D534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038" y="2333699"/>
            <a:ext cx="2734373" cy="20803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9B587D-CEE5-1031-6462-B87A2D970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706" y="4613230"/>
            <a:ext cx="2673789" cy="203277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FF5FA32-48EC-5E3D-07FF-888D4705A529}"/>
              </a:ext>
            </a:extLst>
          </p:cNvPr>
          <p:cNvSpPr txBox="1"/>
          <p:nvPr/>
        </p:nvSpPr>
        <p:spPr>
          <a:xfrm>
            <a:off x="154377" y="458018"/>
            <a:ext cx="609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Retrieved winds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981F1B9-EC85-2F55-DAB9-4149077D683F}"/>
              </a:ext>
            </a:extLst>
          </p:cNvPr>
          <p:cNvSpPr txBox="1"/>
          <p:nvPr/>
        </p:nvSpPr>
        <p:spPr>
          <a:xfrm>
            <a:off x="154377" y="4630035"/>
            <a:ext cx="609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Mean winds for each leg</a:t>
            </a:r>
            <a:endParaRPr lang="zh-CN" altLang="en-US" sz="1600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C87EFAE-50C9-023B-991C-D1EF48755D92}"/>
              </a:ext>
            </a:extLst>
          </p:cNvPr>
          <p:cNvGraphicFramePr>
            <a:graphicFrameLocks noGrp="1"/>
          </p:cNvGraphicFramePr>
          <p:nvPr/>
        </p:nvGraphicFramePr>
        <p:xfrm>
          <a:off x="448304" y="5238875"/>
          <a:ext cx="7035800" cy="15443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49400">
                  <a:extLst>
                    <a:ext uri="{9D8B030D-6E8A-4147-A177-3AD203B41FA5}">
                      <a16:colId xmlns:a16="http://schemas.microsoft.com/office/drawing/2014/main" val="19803709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841831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497551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447007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595200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9337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515674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 bias (m/s)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 SD (m/s)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 SD (deg)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SD (m/s)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SD (</a:t>
                      </a: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m/s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7271232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modified GMF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5.86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9897137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modified GMF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(only a3_coef)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3.67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492651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azimuth calibration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(overall ratio)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9072116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azimuth calibration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(each leg’s ratio)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4.56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94232739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2EFDB32A-ADE6-3F13-FADD-CF69086D7AF8}"/>
              </a:ext>
            </a:extLst>
          </p:cNvPr>
          <p:cNvSpPr txBox="1"/>
          <p:nvPr/>
        </p:nvSpPr>
        <p:spPr>
          <a:xfrm>
            <a:off x="448304" y="4936574"/>
            <a:ext cx="3471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ECMWF: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3571EA-B2E5-02ED-D115-09BC16F4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53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3A1E0C8-DB02-2D09-C0D7-E6BE517F3989}"/>
              </a:ext>
            </a:extLst>
          </p:cNvPr>
          <p:cNvSpPr txBox="1"/>
          <p:nvPr/>
        </p:nvSpPr>
        <p:spPr>
          <a:xfrm>
            <a:off x="357744" y="384591"/>
            <a:ext cx="60950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 Pre-process (quality control)</a:t>
            </a:r>
            <a:r>
              <a: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：</a:t>
            </a:r>
            <a:endParaRPr lang="en-US" altLang="zh-CN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Land filtering: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Filter the land data using the GSHHG land-sea mask;</a:t>
            </a:r>
            <a:endParaRPr lang="en-GB" altLang="zh-CN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Incidence selection: </a:t>
            </a:r>
            <a:r>
              <a:rPr lang="en-GB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only consider data with incidence 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(46, 53) degree.</a:t>
            </a:r>
          </a:p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Density selection:</a:t>
            </a: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delete some data with noise</a:t>
            </a:r>
            <a:endParaRPr lang="en-GB" altLang="zh-C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Leg division: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divide all data into several flight legs (according to time and location), and delete those legs with less data. </a:t>
            </a:r>
            <a:endParaRPr lang="en-GB" altLang="zh-C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4F4CECE-8367-CFD0-A5E2-2041961D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7" y="3038021"/>
            <a:ext cx="2805113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E96A6DF-8DE8-0787-4179-F81C3F4D7BBC}"/>
              </a:ext>
            </a:extLst>
          </p:cNvPr>
          <p:cNvSpPr txBox="1"/>
          <p:nvPr/>
        </p:nvSpPr>
        <p:spPr>
          <a:xfrm>
            <a:off x="3723881" y="5525883"/>
            <a:ext cx="20707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Incidence selection</a:t>
            </a:r>
            <a:endParaRPr lang="zh-CN" alt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AE69F70-78D6-848B-8621-0714FA6C4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744" y="3011836"/>
            <a:ext cx="2782586" cy="232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56F4C8E-FB6F-0FC2-B5A0-99E9AC4EAC8B}"/>
              </a:ext>
            </a:extLst>
          </p:cNvPr>
          <p:cNvSpPr txBox="1"/>
          <p:nvPr/>
        </p:nvSpPr>
        <p:spPr>
          <a:xfrm>
            <a:off x="770883" y="5525883"/>
            <a:ext cx="20707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Land filtering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BB9093-6F77-4038-E643-AB8E398FEDB7}"/>
              </a:ext>
            </a:extLst>
          </p:cNvPr>
          <p:cNvSpPr txBox="1"/>
          <p:nvPr/>
        </p:nvSpPr>
        <p:spPr>
          <a:xfrm>
            <a:off x="6676879" y="5525883"/>
            <a:ext cx="20707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Density selection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B503EF3-3927-26FF-4F02-EFB020A9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354" y="3011836"/>
            <a:ext cx="2439142" cy="219522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2F81BCC-1231-9DBA-6258-7EB7540F25BF}"/>
              </a:ext>
            </a:extLst>
          </p:cNvPr>
          <p:cNvSpPr txBox="1"/>
          <p:nvPr/>
        </p:nvSpPr>
        <p:spPr>
          <a:xfrm>
            <a:off x="9756547" y="5525883"/>
            <a:ext cx="20707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Leg division</a:t>
            </a:r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1005D7F-8E54-BD4B-90F5-308D6CB8B5AD}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2841643" y="5710549"/>
            <a:ext cx="88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645AA27-3B28-C20F-D4C9-3F45CB56FC13}"/>
              </a:ext>
            </a:extLst>
          </p:cNvPr>
          <p:cNvCxnSpPr/>
          <p:nvPr/>
        </p:nvCxnSpPr>
        <p:spPr>
          <a:xfrm>
            <a:off x="5794641" y="5710549"/>
            <a:ext cx="88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DC5707F-AA7E-95B6-8368-17CE0AD2BC87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8747639" y="5710549"/>
            <a:ext cx="10089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F63C4F6-E9AC-B28C-76EB-14484D7AD325}"/>
              </a:ext>
            </a:extLst>
          </p:cNvPr>
          <p:cNvSpPr txBox="1"/>
          <p:nvPr/>
        </p:nvSpPr>
        <p:spPr>
          <a:xfrm>
            <a:off x="7114803" y="5989487"/>
            <a:ext cx="1298864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</a:t>
            </a:r>
            <a:endParaRPr lang="zh-CN" altLang="en-U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8CCA70B-147A-0EE3-2D0F-AB283A496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531" y="493086"/>
            <a:ext cx="4025041" cy="2159316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92281146-592D-162F-08D6-99C97BF1650B}"/>
              </a:ext>
            </a:extLst>
          </p:cNvPr>
          <p:cNvSpPr/>
          <p:nvPr/>
        </p:nvSpPr>
        <p:spPr>
          <a:xfrm>
            <a:off x="6966609" y="384591"/>
            <a:ext cx="2379272" cy="838567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21DA4C2-51A0-3DFF-D19B-D39063B4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BEE73026-DFC8-4BE0-88B7-2BCAECC66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033" y="3098431"/>
            <a:ext cx="2572979" cy="21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35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5E9F77-CC89-C68B-D453-DFEA4422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CF7CAE-E881-54B1-16AE-918EF5712EF2}"/>
              </a:ext>
            </a:extLst>
          </p:cNvPr>
          <p:cNvSpPr txBox="1"/>
          <p:nvPr/>
        </p:nvSpPr>
        <p:spPr>
          <a:xfrm>
            <a:off x="535662" y="457412"/>
            <a:ext cx="4593123" cy="10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azimuth calibration and modified GMF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2657C4-2E2A-2972-014D-5DC1A9175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523" y="877601"/>
            <a:ext cx="2850597" cy="2310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409FD2-1B03-B00C-D8D2-AE3E9BFB1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4798" y="908109"/>
            <a:ext cx="2803986" cy="224966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3D1C587-2881-9D37-0F44-6148DB2B62F3}"/>
              </a:ext>
            </a:extLst>
          </p:cNvPr>
          <p:cNvSpPr txBox="1"/>
          <p:nvPr/>
        </p:nvSpPr>
        <p:spPr>
          <a:xfrm>
            <a:off x="716484" y="1576144"/>
            <a:ext cx="3370699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axis: modified GMF with only a3_coef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axis: azimuth calibration (overall ratio)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A148F7A-2AA2-9AEE-E81C-135ED452B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523" y="3889959"/>
            <a:ext cx="2850597" cy="23144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D3C43D-9F83-35FC-D481-3B74C52C4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4798" y="3889959"/>
            <a:ext cx="2803986" cy="231445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AD3C7C2-F607-CA54-7392-61B2DFBEBDCC}"/>
              </a:ext>
            </a:extLst>
          </p:cNvPr>
          <p:cNvSpPr txBox="1"/>
          <p:nvPr/>
        </p:nvSpPr>
        <p:spPr>
          <a:xfrm>
            <a:off x="716484" y="4524485"/>
            <a:ext cx="3370699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axis: modified GMF with only a3_coef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axis: azimuth calibration (each leg’s ratio)</a:t>
            </a:r>
          </a:p>
        </p:txBody>
      </p:sp>
    </p:spTree>
    <p:extLst>
      <p:ext uri="{BB962C8B-B14F-4D97-AF65-F5344CB8AC3E}">
        <p14:creationId xmlns:p14="http://schemas.microsoft.com/office/powerpoint/2010/main" val="2091763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5E9F77-CC89-C68B-D453-DFEA4422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CF7CAE-E881-54B1-16AE-918EF5712EF2}"/>
              </a:ext>
            </a:extLst>
          </p:cNvPr>
          <p:cNvSpPr txBox="1"/>
          <p:nvPr/>
        </p:nvSpPr>
        <p:spPr>
          <a:xfrm>
            <a:off x="535662" y="457412"/>
            <a:ext cx="4593123" cy="10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azimuth calibration and modified GMF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2657C4-2E2A-2972-014D-5DC1A9175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523" y="877601"/>
            <a:ext cx="2850597" cy="2310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409FD2-1B03-B00C-D8D2-AE3E9BFB1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4798" y="908109"/>
            <a:ext cx="2803986" cy="224966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3D1C587-2881-9D37-0F44-6148DB2B62F3}"/>
              </a:ext>
            </a:extLst>
          </p:cNvPr>
          <p:cNvSpPr txBox="1"/>
          <p:nvPr/>
        </p:nvSpPr>
        <p:spPr>
          <a:xfrm>
            <a:off x="716484" y="1576144"/>
            <a:ext cx="3370699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axis: modified GMF with only a3_coef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axis: azimuth calibration (overall ratio)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A148F7A-2AA2-9AEE-E81C-135ED452B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523" y="3889959"/>
            <a:ext cx="2850597" cy="23144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D3C43D-9F83-35FC-D481-3B74C52C4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4798" y="3889959"/>
            <a:ext cx="2803986" cy="231445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AD3C7C2-F607-CA54-7392-61B2DFBEBDCC}"/>
              </a:ext>
            </a:extLst>
          </p:cNvPr>
          <p:cNvSpPr txBox="1"/>
          <p:nvPr/>
        </p:nvSpPr>
        <p:spPr>
          <a:xfrm>
            <a:off x="716484" y="4524485"/>
            <a:ext cx="3370699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axis: modified GMF with only a3_coef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axis: azimuth calibration (each leg’s ratio)</a:t>
            </a:r>
          </a:p>
        </p:txBody>
      </p:sp>
    </p:spTree>
    <p:extLst>
      <p:ext uri="{BB962C8B-B14F-4D97-AF65-F5344CB8AC3E}">
        <p14:creationId xmlns:p14="http://schemas.microsoft.com/office/powerpoint/2010/main" val="1240760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5E9F77-CC89-C68B-D453-DFEA4422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996289-FA4F-CA19-785E-21B242AA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56" y="2337321"/>
            <a:ext cx="2855256" cy="23144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2340B3-09D4-8179-2A0B-AA72ABB1A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21" y="2337321"/>
            <a:ext cx="2946019" cy="23144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CF7CAE-E881-54B1-16AE-918EF5712EF2}"/>
              </a:ext>
            </a:extLst>
          </p:cNvPr>
          <p:cNvSpPr txBox="1"/>
          <p:nvPr/>
        </p:nvSpPr>
        <p:spPr>
          <a:xfrm>
            <a:off x="535662" y="629245"/>
            <a:ext cx="4593123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winds using 2 modified GMF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axis: only a3_coef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axis: with a2_coef and a3_coef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 winds</a:t>
            </a:r>
          </a:p>
        </p:txBody>
      </p:sp>
    </p:spTree>
    <p:extLst>
      <p:ext uri="{BB962C8B-B14F-4D97-AF65-F5344CB8AC3E}">
        <p14:creationId xmlns:p14="http://schemas.microsoft.com/office/powerpoint/2010/main" val="119043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121E420-2660-2782-D60B-5B4F4FE4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442" y="3366973"/>
            <a:ext cx="2226086" cy="18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C1EE9A-B68F-F24F-EAE4-BA5C348C0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11" y="2027164"/>
            <a:ext cx="2892382" cy="23109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B6D345F-430D-237E-95B5-CBE406F34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460" y="3269265"/>
            <a:ext cx="2262438" cy="180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69E0B3-15C2-A39D-6F8A-26DACA974213}"/>
              </a:ext>
            </a:extLst>
          </p:cNvPr>
          <p:cNvSpPr txBox="1"/>
          <p:nvPr/>
        </p:nvSpPr>
        <p:spPr>
          <a:xfrm>
            <a:off x="1885727" y="4394313"/>
            <a:ext cx="2199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sigma0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0F79C5-BB72-FA89-576C-743A49237584}"/>
              </a:ext>
            </a:extLst>
          </p:cNvPr>
          <p:cNvSpPr txBox="1"/>
          <p:nvPr/>
        </p:nvSpPr>
        <p:spPr>
          <a:xfrm>
            <a:off x="7680368" y="2855609"/>
            <a:ext cx="110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10%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85CFA8-D3E5-83A2-F928-6D689AE61FB3}"/>
              </a:ext>
            </a:extLst>
          </p:cNvPr>
          <p:cNvSpPr txBox="1"/>
          <p:nvPr/>
        </p:nvSpPr>
        <p:spPr>
          <a:xfrm>
            <a:off x="10288192" y="2808917"/>
            <a:ext cx="110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20%</a:t>
            </a:r>
            <a:endParaRPr lang="zh-CN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945787-116A-67AA-8918-C24C170B6158}"/>
              </a:ext>
            </a:extLst>
          </p:cNvPr>
          <p:cNvSpPr txBox="1"/>
          <p:nvPr/>
        </p:nvSpPr>
        <p:spPr>
          <a:xfrm>
            <a:off x="7791537" y="5282236"/>
            <a:ext cx="110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30%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DAAD46-0501-15A0-5941-2A055149E86D}"/>
              </a:ext>
            </a:extLst>
          </p:cNvPr>
          <p:cNvSpPr txBox="1"/>
          <p:nvPr/>
        </p:nvSpPr>
        <p:spPr>
          <a:xfrm>
            <a:off x="10293188" y="5239779"/>
            <a:ext cx="110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40%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4C6C8F-8E19-5DCA-CC19-2C069FBD2EA4}"/>
              </a:ext>
            </a:extLst>
          </p:cNvPr>
          <p:cNvSpPr txBox="1"/>
          <p:nvPr/>
        </p:nvSpPr>
        <p:spPr>
          <a:xfrm>
            <a:off x="341904" y="647499"/>
            <a:ext cx="4681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noisy sigma0 with Monte-Carlo method: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 distributed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centered around the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on 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∆σ0 = 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σ0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5218BEB-8C72-5EFE-F299-C67FA295573E}"/>
              </a:ext>
            </a:extLst>
          </p:cNvPr>
          <p:cNvSpPr txBox="1"/>
          <p:nvPr/>
        </p:nvSpPr>
        <p:spPr>
          <a:xfrm>
            <a:off x="1595893" y="4797641"/>
            <a:ext cx="233081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Closest: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0DA0360-9697-8EA7-4750-E60FEF301413}"/>
              </a:ext>
            </a:extLst>
          </p:cNvPr>
          <p:cNvSpPr txBox="1"/>
          <p:nvPr/>
        </p:nvSpPr>
        <p:spPr>
          <a:xfrm>
            <a:off x="333994" y="221941"/>
            <a:ext cx="5152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 1 Pre-process (quality control):</a:t>
            </a:r>
            <a:r>
              <a: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Density selection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3B2CE93-89C2-196C-D891-111B2B673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0438" y="1021559"/>
            <a:ext cx="2224038" cy="180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2C6AF48-1AE2-0898-A8D7-30BAFBEF4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460" y="984582"/>
            <a:ext cx="2226774" cy="1800000"/>
          </a:xfrm>
          <a:prstGeom prst="rect">
            <a:avLst/>
          </a:prstGeom>
        </p:spPr>
      </p:pic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65764A8-28BF-60A9-E691-8E83E7BC96DA}"/>
              </a:ext>
            </a:extLst>
          </p:cNvPr>
          <p:cNvCxnSpPr>
            <a:cxnSpLocks/>
          </p:cNvCxnSpPr>
          <p:nvPr/>
        </p:nvCxnSpPr>
        <p:spPr>
          <a:xfrm>
            <a:off x="6705407" y="276132"/>
            <a:ext cx="0" cy="5637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72768470-8A8C-4AB1-A9A7-3A95EDC9C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067" y="6089994"/>
            <a:ext cx="8275776" cy="369332"/>
          </a:xfrm>
          <a:prstGeom prst="rect">
            <a:avLst/>
          </a:prstGeom>
        </p:spPr>
      </p:pic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4D15885-E2E7-3222-057F-101FE79F565A}"/>
              </a:ext>
            </a:extLst>
          </p:cNvPr>
          <p:cNvSpPr/>
          <p:nvPr/>
        </p:nvSpPr>
        <p:spPr>
          <a:xfrm>
            <a:off x="5775429" y="5947962"/>
            <a:ext cx="2226087" cy="664768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B3C5F8-6F0F-70BF-8E6C-3336A1A7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7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23CC7B-BDAF-E8FA-6A91-08590274A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508" y="870226"/>
            <a:ext cx="2151428" cy="180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5BEE3B-0267-4249-5B60-E66206D289D5}"/>
              </a:ext>
            </a:extLst>
          </p:cNvPr>
          <p:cNvSpPr txBox="1"/>
          <p:nvPr/>
        </p:nvSpPr>
        <p:spPr>
          <a:xfrm>
            <a:off x="7336961" y="2670226"/>
            <a:ext cx="191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&gt; 40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Count: 27797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976CDC-AD7B-9FEE-C024-713D8FF2C749}"/>
              </a:ext>
            </a:extLst>
          </p:cNvPr>
          <p:cNvSpPr txBox="1"/>
          <p:nvPr/>
        </p:nvSpPr>
        <p:spPr>
          <a:xfrm>
            <a:off x="10070779" y="2608895"/>
            <a:ext cx="191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&gt; 30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Count: 32471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35EE3D0-6A2A-0ACF-3153-1166C7AA8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7051" y="808895"/>
            <a:ext cx="2151428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55CDF9-A2A8-82E8-7FA6-065DB922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233" y="3501864"/>
            <a:ext cx="2151428" cy="180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92B8351-4024-4B94-2834-CE236BD9EE39}"/>
              </a:ext>
            </a:extLst>
          </p:cNvPr>
          <p:cNvSpPr txBox="1"/>
          <p:nvPr/>
        </p:nvSpPr>
        <p:spPr>
          <a:xfrm>
            <a:off x="7503720" y="5318378"/>
            <a:ext cx="191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&gt; 20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Count: 36755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3238018-7988-49F7-949F-D6CB4A5B9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7051" y="3512499"/>
            <a:ext cx="2151428" cy="180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0E0BCF7-B0EF-6854-F476-0F053F099BF4}"/>
              </a:ext>
            </a:extLst>
          </p:cNvPr>
          <p:cNvSpPr txBox="1"/>
          <p:nvPr/>
        </p:nvSpPr>
        <p:spPr>
          <a:xfrm>
            <a:off x="10127673" y="5318378"/>
            <a:ext cx="191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&gt; 10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Count: 42384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0CF47C3-0D38-D2AA-F1D8-1DEDD177FDC8}"/>
              </a:ext>
            </a:extLst>
          </p:cNvPr>
          <p:cNvGrpSpPr/>
          <p:nvPr/>
        </p:nvGrpSpPr>
        <p:grpSpPr>
          <a:xfrm>
            <a:off x="203521" y="2608895"/>
            <a:ext cx="2592704" cy="1952989"/>
            <a:chOff x="418812" y="2536004"/>
            <a:chExt cx="2592704" cy="1952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A71C36-76A8-6971-7646-BEEFD14F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12" y="2536004"/>
              <a:ext cx="2592704" cy="195298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0AA17CD-00F4-FE76-ACD7-46965F320D93}"/>
                </a:ext>
              </a:extLst>
            </p:cNvPr>
            <p:cNvSpPr txBox="1"/>
            <p:nvPr/>
          </p:nvSpPr>
          <p:spPr>
            <a:xfrm>
              <a:off x="775566" y="3976844"/>
              <a:ext cx="19177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2d histogram</a:t>
              </a:r>
            </a:p>
            <a:p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Count: 48567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DF6AD58-7DA8-0A9B-A238-261FA0941E72}"/>
              </a:ext>
            </a:extLst>
          </p:cNvPr>
          <p:cNvSpPr txBox="1"/>
          <p:nvPr/>
        </p:nvSpPr>
        <p:spPr>
          <a:xfrm>
            <a:off x="342340" y="587742"/>
            <a:ext cx="549822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Exclude the noise</a:t>
            </a:r>
          </a:p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 the whole range of x and y into several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a certain bin: count how many points are within this bin.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417966-D806-A440-2DC4-3ED3D5F06A7E}"/>
              </a:ext>
            </a:extLst>
          </p:cNvPr>
          <p:cNvSpPr txBox="1"/>
          <p:nvPr/>
        </p:nvSpPr>
        <p:spPr>
          <a:xfrm>
            <a:off x="333994" y="16256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1.1 Pre-process (quality control)</a:t>
            </a:r>
            <a:r>
              <a: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Density selection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630EF9-57A7-5638-7C3B-3CD954BD0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262" y="2565691"/>
            <a:ext cx="2572979" cy="2154870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0D0BC51-9EAC-EF00-6B14-94EC793D325A}"/>
              </a:ext>
            </a:extLst>
          </p:cNvPr>
          <p:cNvCxnSpPr>
            <a:cxnSpLocks/>
          </p:cNvCxnSpPr>
          <p:nvPr/>
        </p:nvCxnSpPr>
        <p:spPr>
          <a:xfrm>
            <a:off x="6705407" y="276132"/>
            <a:ext cx="0" cy="5679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0A3FA19-E6F6-0E03-5D40-FD71A847ACE6}"/>
              </a:ext>
            </a:extLst>
          </p:cNvPr>
          <p:cNvCxnSpPr/>
          <p:nvPr/>
        </p:nvCxnSpPr>
        <p:spPr>
          <a:xfrm>
            <a:off x="2972271" y="3561115"/>
            <a:ext cx="88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89D645A-EAD2-6DAB-B4E0-1C5BC2ED7DD9}"/>
              </a:ext>
            </a:extLst>
          </p:cNvPr>
          <p:cNvSpPr txBox="1"/>
          <p:nvPr/>
        </p:nvSpPr>
        <p:spPr>
          <a:xfrm>
            <a:off x="2765194" y="2931836"/>
            <a:ext cx="122684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Density selection</a:t>
            </a:r>
            <a:endParaRPr lang="zh-CN" altLang="en-US" sz="1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A2C4DC2-A0B8-DCD1-42A1-D198AAA33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067" y="6089994"/>
            <a:ext cx="8275776" cy="369332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1FD0F2F-EFA0-CD4F-43E6-BE2FB058A506}"/>
              </a:ext>
            </a:extLst>
          </p:cNvPr>
          <p:cNvSpPr/>
          <p:nvPr/>
        </p:nvSpPr>
        <p:spPr>
          <a:xfrm>
            <a:off x="5775429" y="5947962"/>
            <a:ext cx="2226087" cy="664768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3033212C-2E68-C9C0-FAC1-F22A14D2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8A95D1A-640D-0BF6-903D-D7873D202DF9}"/>
              </a:ext>
            </a:extLst>
          </p:cNvPr>
          <p:cNvSpPr txBox="1"/>
          <p:nvPr/>
        </p:nvSpPr>
        <p:spPr>
          <a:xfrm>
            <a:off x="9987602" y="5797606"/>
            <a:ext cx="21514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Test less constrained noise filtering on both calibration and wind retrieval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F8EA4AB-8CC8-B63C-107F-9863BBEC2846}"/>
              </a:ext>
            </a:extLst>
          </p:cNvPr>
          <p:cNvSpPr txBox="1"/>
          <p:nvPr/>
        </p:nvSpPr>
        <p:spPr>
          <a:xfrm>
            <a:off x="2797623" y="3734632"/>
            <a:ext cx="1226842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Threshold=10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1522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10CF78F-3C7E-3C91-8CF3-7C45D0D1760D}"/>
              </a:ext>
            </a:extLst>
          </p:cNvPr>
          <p:cNvSpPr txBox="1"/>
          <p:nvPr/>
        </p:nvSpPr>
        <p:spPr>
          <a:xfrm>
            <a:off x="333993" y="162564"/>
            <a:ext cx="71058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1.2 Pre-process (quality control)</a:t>
            </a:r>
            <a:r>
              <a: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： </a:t>
            </a:r>
            <a:r>
              <a:rPr lang="en-GB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Leg division</a:t>
            </a:r>
          </a:p>
          <a:p>
            <a:endParaRPr lang="en-GB" altLang="zh-CN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Divide all data into several flight legs (according to time and location)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Delete those legs with less data: leg index= 3, 5, 8 &amp; 9</a:t>
            </a:r>
            <a:endParaRPr lang="en-GB" altLang="zh-C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en-US" altLang="zh-CN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D6140B-384E-56A6-91DA-55BA56E0F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300" y="1999416"/>
            <a:ext cx="3225835" cy="29032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9F17F3F-3F3F-364E-5304-34BCD531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11" y="1825438"/>
            <a:ext cx="3462028" cy="3115825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17E4BED-5FCD-05D7-1A11-8E25006B3189}"/>
              </a:ext>
            </a:extLst>
          </p:cNvPr>
          <p:cNvCxnSpPr>
            <a:cxnSpLocks/>
          </p:cNvCxnSpPr>
          <p:nvPr/>
        </p:nvCxnSpPr>
        <p:spPr>
          <a:xfrm>
            <a:off x="4934197" y="3497254"/>
            <a:ext cx="14141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BEB2050-D8D0-DF76-1CBC-87B178F7FF71}"/>
              </a:ext>
            </a:extLst>
          </p:cNvPr>
          <p:cNvSpPr txBox="1"/>
          <p:nvPr/>
        </p:nvSpPr>
        <p:spPr>
          <a:xfrm>
            <a:off x="4868488" y="3044796"/>
            <a:ext cx="1545548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Quality control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BEA46A8-1A49-6BD1-A341-CCDDEB376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067" y="6089994"/>
            <a:ext cx="8275776" cy="369332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1BE978F-6E8A-A6F5-D81E-9B28A7B0A652}"/>
              </a:ext>
            </a:extLst>
          </p:cNvPr>
          <p:cNvSpPr/>
          <p:nvPr/>
        </p:nvSpPr>
        <p:spPr>
          <a:xfrm>
            <a:off x="8114868" y="5924212"/>
            <a:ext cx="2226087" cy="664768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3933510-B20C-8AE1-1AE3-08837B23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59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1782-92CD-2032-2A20-31262637E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876" y="3302234"/>
            <a:ext cx="2453145" cy="20513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87E464-BAFE-7478-1787-7874A0066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346" y="3302130"/>
            <a:ext cx="2480644" cy="20746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D989EDD-C516-E783-4B71-0F9BA69E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640" y="2094046"/>
            <a:ext cx="2622321" cy="199524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FEF4793-E2CC-B820-3B58-2ADA123D860E}"/>
              </a:ext>
            </a:extLst>
          </p:cNvPr>
          <p:cNvSpPr txBox="1"/>
          <p:nvPr/>
        </p:nvSpPr>
        <p:spPr>
          <a:xfrm>
            <a:off x="5928805" y="4208403"/>
            <a:ext cx="1369928" cy="30777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winds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8B14285-2246-23D0-5464-3B55D5908523}"/>
              </a:ext>
            </a:extLst>
          </p:cNvPr>
          <p:cNvCxnSpPr>
            <a:cxnSpLocks/>
          </p:cNvCxnSpPr>
          <p:nvPr/>
        </p:nvCxnSpPr>
        <p:spPr>
          <a:xfrm>
            <a:off x="8052549" y="596241"/>
            <a:ext cx="0" cy="6071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66BA55F-96F3-389B-3CA2-FB7FDAB006D8}"/>
              </a:ext>
            </a:extLst>
          </p:cNvPr>
          <p:cNvSpPr txBox="1"/>
          <p:nvPr/>
        </p:nvSpPr>
        <p:spPr>
          <a:xfrm>
            <a:off x="627845" y="5929485"/>
            <a:ext cx="4466666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obvious shift of azimuth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directional modulation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183420-F647-458D-73BF-51F8E97888D2}"/>
              </a:ext>
            </a:extLst>
          </p:cNvPr>
          <p:cNvSpPr txBox="1"/>
          <p:nvPr/>
        </p:nvSpPr>
        <p:spPr>
          <a:xfrm>
            <a:off x="227115" y="141050"/>
            <a:ext cx="591836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zh-C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2.1 Calibration: Simulate sigma0</a:t>
            </a:r>
          </a:p>
          <a:p>
            <a:pPr>
              <a:lnSpc>
                <a:spcPct val="100000"/>
              </a:lnSpc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Assumptions: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wind for each leg (both speed and direction);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shift of azimuth angle between the measurement and the simulation indicates the ‘true’ wind direction.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Simulate sigma0 using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ollocated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ECMWF winds and </a:t>
            </a:r>
            <a:r>
              <a:rPr lang="en-GB" altLang="zh-CN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KaDPMod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GMF.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04CD0C6-6019-8BFF-A033-838046CF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143" y="5582686"/>
            <a:ext cx="2710170" cy="34679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7D93881-692F-EF54-082A-A2913404E8ED}"/>
              </a:ext>
            </a:extLst>
          </p:cNvPr>
          <p:cNvSpPr txBox="1"/>
          <p:nvPr/>
        </p:nvSpPr>
        <p:spPr>
          <a:xfrm>
            <a:off x="5871770" y="5069375"/>
            <a:ext cx="1566059" cy="30777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KaDPMod</a:t>
            </a:r>
            <a:r>
              <a:rPr lang="en-GB" altLang="zh-CN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GMF</a:t>
            </a:r>
            <a:endParaRPr lang="zh-CN" altLang="en-US" sz="1400" dirty="0"/>
          </a:p>
        </p:txBody>
      </p:sp>
      <p:sp>
        <p:nvSpPr>
          <p:cNvPr id="19" name="加号 18">
            <a:extLst>
              <a:ext uri="{FF2B5EF4-FFF2-40B4-BE49-F238E27FC236}">
                <a16:creationId xmlns:a16="http://schemas.microsoft.com/office/drawing/2014/main" id="{0AE8B00E-3CBB-EF41-48F3-84AFF82EE03D}"/>
              </a:ext>
            </a:extLst>
          </p:cNvPr>
          <p:cNvSpPr/>
          <p:nvPr/>
        </p:nvSpPr>
        <p:spPr>
          <a:xfrm>
            <a:off x="6417042" y="4585857"/>
            <a:ext cx="488372" cy="402702"/>
          </a:xfrm>
          <a:prstGeom prst="mathPlus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左 19">
            <a:extLst>
              <a:ext uri="{FF2B5EF4-FFF2-40B4-BE49-F238E27FC236}">
                <a16:creationId xmlns:a16="http://schemas.microsoft.com/office/drawing/2014/main" id="{64689051-5AE1-4994-7B8E-9006722A1FAF}"/>
              </a:ext>
            </a:extLst>
          </p:cNvPr>
          <p:cNvSpPr/>
          <p:nvPr/>
        </p:nvSpPr>
        <p:spPr>
          <a:xfrm>
            <a:off x="5296078" y="4672940"/>
            <a:ext cx="488372" cy="237507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693468-CFE4-AAF4-EAE3-46EBB4F390AE}"/>
              </a:ext>
            </a:extLst>
          </p:cNvPr>
          <p:cNvSpPr txBox="1"/>
          <p:nvPr/>
        </p:nvSpPr>
        <p:spPr>
          <a:xfrm>
            <a:off x="3094278" y="5416814"/>
            <a:ext cx="1904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Simulate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sigma0 </a:t>
            </a:r>
            <a:endParaRPr lang="zh-CN" altLang="en-US" sz="16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5B87EC0-D4BF-C1DD-8D72-D3976FB6BA40}"/>
              </a:ext>
            </a:extLst>
          </p:cNvPr>
          <p:cNvSpPr txBox="1"/>
          <p:nvPr/>
        </p:nvSpPr>
        <p:spPr>
          <a:xfrm>
            <a:off x="565456" y="5416814"/>
            <a:ext cx="1904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Measured </a:t>
            </a:r>
            <a:r>
              <a:rPr lang="en-GB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sigma0 </a:t>
            </a:r>
            <a:endParaRPr lang="zh-CN" altLang="en-US" sz="16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7171E38-9854-7461-9B78-1595AFA92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498" y="2436435"/>
            <a:ext cx="4025041" cy="2159316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192DF87-FFB7-0402-7B0D-5280399F9854}"/>
              </a:ext>
            </a:extLst>
          </p:cNvPr>
          <p:cNvSpPr/>
          <p:nvPr/>
        </p:nvSpPr>
        <p:spPr>
          <a:xfrm>
            <a:off x="11367603" y="2424559"/>
            <a:ext cx="797626" cy="148836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322FBC-1570-AC32-E618-B94D8AF4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906F-E9A7-4A10-A904-FFF4D250D9A5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BF3DB6-411A-92B6-3409-6BED10560225}"/>
              </a:ext>
            </a:extLst>
          </p:cNvPr>
          <p:cNvSpPr txBox="1"/>
          <p:nvPr/>
        </p:nvSpPr>
        <p:spPr>
          <a:xfrm>
            <a:off x="8331857" y="5421653"/>
            <a:ext cx="33464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Reference: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Y. Yurovsky, V. N. Kudryavtsev, S. A. Grodsky and B. Chapron, "Ka-Band Dual Copolarized Empirical Model for the Sea Surface Radar Cross Section," in IEEE Transactions on Geoscience and Remote Sensing, vol. 55, no. 3, pp. 1629-1647, March 2017, doi: 10.1109/TGRS.2016.2628640.</a:t>
            </a:r>
          </a:p>
        </p:txBody>
      </p:sp>
    </p:spTree>
    <p:extLst>
      <p:ext uri="{BB962C8B-B14F-4D97-AF65-F5344CB8AC3E}">
        <p14:creationId xmlns:p14="http://schemas.microsoft.com/office/powerpoint/2010/main" val="2940894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25888</TotalTime>
  <Words>4005</Words>
  <Application>Microsoft Office PowerPoint</Application>
  <PresentationFormat>Panorámica</PresentationFormat>
  <Paragraphs>611</Paragraphs>
  <Slides>52</Slides>
  <Notes>2</Notes>
  <HiddenSlides>14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0" baseType="lpstr">
      <vt:lpstr>等线</vt:lpstr>
      <vt:lpstr>等线 Light</vt:lpstr>
      <vt:lpstr>Microsoft YaHei</vt:lpstr>
      <vt:lpstr>Arial</vt:lpstr>
      <vt:lpstr>Cambria Math</vt:lpstr>
      <vt:lpstr>Times New Roman</vt:lpstr>
      <vt:lpstr>Wingdings</vt:lpstr>
      <vt:lpstr>Office 主题​​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Loretta</dc:creator>
  <cp:lastModifiedBy>Marcos</cp:lastModifiedBy>
  <cp:revision>92</cp:revision>
  <cp:lastPrinted>2023-11-05T15:46:36Z</cp:lastPrinted>
  <dcterms:created xsi:type="dcterms:W3CDTF">2023-11-03T00:05:33Z</dcterms:created>
  <dcterms:modified xsi:type="dcterms:W3CDTF">2024-05-29T15:42:06Z</dcterms:modified>
</cp:coreProperties>
</file>