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60" r:id="rId3"/>
  </p:sldMasterIdLst>
  <p:notesMasterIdLst>
    <p:notesMasterId r:id="rId19"/>
  </p:notesMasterIdLst>
  <p:sldIdLst>
    <p:sldId id="256" r:id="rId4"/>
    <p:sldId id="593" r:id="rId5"/>
    <p:sldId id="600" r:id="rId6"/>
    <p:sldId id="601" r:id="rId7"/>
    <p:sldId id="604" r:id="rId8"/>
    <p:sldId id="605" r:id="rId9"/>
    <p:sldId id="606" r:id="rId10"/>
    <p:sldId id="607" r:id="rId11"/>
    <p:sldId id="608" r:id="rId12"/>
    <p:sldId id="609" r:id="rId13"/>
    <p:sldId id="622" r:id="rId14"/>
    <p:sldId id="623" r:id="rId15"/>
    <p:sldId id="624" r:id="rId16"/>
    <p:sldId id="633" r:id="rId17"/>
    <p:sldId id="603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9" roundtripDataSignature="AMtx7mgAlh4k2Cn1f17iKaeZcXuU+ODP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191"/>
    <a:srgbClr val="FFC9C9"/>
    <a:srgbClr val="C4E59F"/>
    <a:srgbClr val="ADDB7B"/>
    <a:srgbClr val="FF9797"/>
    <a:srgbClr val="05E92B"/>
    <a:srgbClr val="EADEDE"/>
    <a:srgbClr val="A29BF9"/>
    <a:srgbClr val="9F9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12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12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19" Type="http://customschemas.google.com/relationships/presentationmetadata" Target="meta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12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3834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8344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1241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8276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rgbClr val="1241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442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rgbClr val="1241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1" name="Google Shape;51;p1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2535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927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1241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rgbClr val="1241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rgbClr val="1241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1" name="Google Shape;51;p1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37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1241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133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1241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206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1241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4542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1241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0442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5.jp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/>
          <p:nvPr/>
        </p:nvSpPr>
        <p:spPr>
          <a:xfrm>
            <a:off x="3077428" y="1652985"/>
            <a:ext cx="9114571" cy="3578087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64"/>
            <a:ext cx="5681471" cy="686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4571" y="2949241"/>
            <a:ext cx="2064886" cy="206488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4"/>
          <p:cNvSpPr txBox="1"/>
          <p:nvPr/>
        </p:nvSpPr>
        <p:spPr>
          <a:xfrm>
            <a:off x="407916" y="5100352"/>
            <a:ext cx="4174500" cy="10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Environmental Satellite, Data, and Information Service </a:t>
            </a:r>
            <a:endParaRPr sz="2000" b="1" dirty="0"/>
          </a:p>
        </p:txBody>
      </p:sp>
      <p:pic>
        <p:nvPicPr>
          <p:cNvPr id="14" name="Google Shape;1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7978" y="-6531"/>
            <a:ext cx="2554425" cy="232260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6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0" i="0" u="none" strike="noStrike" cap="none" dirty="0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21;p6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22" name="Google Shape;22;p6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23;p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Google Shape;24;p6"/>
          <p:cNvSpPr txBox="1"/>
          <p:nvPr/>
        </p:nvSpPr>
        <p:spPr>
          <a:xfrm>
            <a:off x="923667" y="6485276"/>
            <a:ext cx="76630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 dirty="0"/>
          </a:p>
        </p:txBody>
      </p:sp>
      <p:sp>
        <p:nvSpPr>
          <p:cNvPr id="25" name="Google Shape;25;p6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6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0" i="0" u="none" strike="noStrike" cap="none" dirty="0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21;p6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22" name="Google Shape;22;p6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23;p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Google Shape;24;p6"/>
          <p:cNvSpPr txBox="1"/>
          <p:nvPr/>
        </p:nvSpPr>
        <p:spPr>
          <a:xfrm>
            <a:off x="923667" y="6485276"/>
            <a:ext cx="76630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 dirty="0"/>
          </a:p>
        </p:txBody>
      </p:sp>
      <p:sp>
        <p:nvSpPr>
          <p:cNvPr id="25" name="Google Shape;25;p6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3200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/>
          <p:nvPr/>
        </p:nvSpPr>
        <p:spPr>
          <a:xfrm>
            <a:off x="407915" y="6140319"/>
            <a:ext cx="2780761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IOVWST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2024 – 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May 30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0;p1">
            <a:extLst>
              <a:ext uri="{FF2B5EF4-FFF2-40B4-BE49-F238E27FC236}">
                <a16:creationId xmlns:a16="http://schemas.microsoft.com/office/drawing/2014/main" id="{37115F8E-2788-44DD-97A1-B627457D40B3}"/>
              </a:ext>
            </a:extLst>
          </p:cNvPr>
          <p:cNvSpPr txBox="1"/>
          <p:nvPr/>
        </p:nvSpPr>
        <p:spPr>
          <a:xfrm>
            <a:off x="4835137" y="1204119"/>
            <a:ext cx="7228391" cy="2462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Swell direction impact to satellite derived sea surface winds</a:t>
            </a:r>
          </a:p>
        </p:txBody>
      </p:sp>
      <p:sp>
        <p:nvSpPr>
          <p:cNvPr id="7" name="Google Shape;83;p1">
            <a:extLst>
              <a:ext uri="{FF2B5EF4-FFF2-40B4-BE49-F238E27FC236}">
                <a16:creationId xmlns:a16="http://schemas.microsoft.com/office/drawing/2014/main" id="{9F322BBE-0660-436D-8207-EC4871468DCE}"/>
              </a:ext>
            </a:extLst>
          </p:cNvPr>
          <p:cNvSpPr txBox="1"/>
          <p:nvPr/>
        </p:nvSpPr>
        <p:spPr>
          <a:xfrm>
            <a:off x="5354859" y="4001807"/>
            <a:ext cx="6481512" cy="895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2400"/>
            </a:pPr>
            <a:r>
              <a:rPr lang="en-US" sz="24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Faozi Said</a:t>
            </a:r>
            <a:r>
              <a:rPr lang="en-US" sz="2400" baseline="300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1,2 </a:t>
            </a:r>
            <a:r>
              <a:rPr lang="en-US" sz="24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, Zorana Jelenak</a:t>
            </a:r>
            <a:r>
              <a:rPr lang="en-US" sz="2400" baseline="300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1,3</a:t>
            </a:r>
            <a:r>
              <a:rPr lang="en-US" sz="24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, Paul S. Chang</a:t>
            </a:r>
            <a:r>
              <a:rPr lang="en-US" sz="2400" baseline="300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  <a:p>
            <a:pPr lvl="0" algn="ctr">
              <a:buSzPts val="2400"/>
            </a:pPr>
            <a:r>
              <a:rPr lang="en-US" sz="1000" baseline="300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0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NOAA/NESDIS/STAR</a:t>
            </a:r>
          </a:p>
          <a:p>
            <a:pPr lvl="0" algn="ctr">
              <a:buSzPts val="2400"/>
            </a:pPr>
            <a:r>
              <a:rPr lang="en-US" sz="1000" baseline="300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0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Global Science &amp; Technology, Inc.</a:t>
            </a:r>
          </a:p>
          <a:p>
            <a:pPr lvl="0" algn="ctr">
              <a:buSzPts val="2400"/>
            </a:pPr>
            <a:r>
              <a:rPr lang="en-US" sz="1000" baseline="300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0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UCAR</a:t>
            </a:r>
          </a:p>
          <a:p>
            <a:pPr lvl="0" algn="ctr">
              <a:buSzPts val="2400"/>
            </a:pPr>
            <a:endParaRPr lang="en-US" sz="1000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8F7A84-85B0-4E1C-8565-155354672D7B}"/>
              </a:ext>
            </a:extLst>
          </p:cNvPr>
          <p:cNvSpPr/>
          <p:nvPr/>
        </p:nvSpPr>
        <p:spPr>
          <a:xfrm>
            <a:off x="6170280" y="6673334"/>
            <a:ext cx="566609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i="1" dirty="0">
                <a:latin typeface="+mj-lt"/>
              </a:rPr>
              <a:t>The views, opinions, and findings in this report are those of the authors and should not be construed as an official NOAA or U.S. government position or policy.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1"/>
    </mc:Choice>
    <mc:Fallback xmlns="">
      <p:transition spd="slow" advTm="858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8CE286-7048-4C1C-9424-293E6982CDCE}"/>
              </a:ext>
            </a:extLst>
          </p:cNvPr>
          <p:cNvSpPr txBox="1"/>
          <p:nvPr/>
        </p:nvSpPr>
        <p:spPr>
          <a:xfrm>
            <a:off x="0" y="215900"/>
            <a:ext cx="12192000" cy="4770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Wind speed bias as a function of wave steepness and swell/wind direction difference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8E84B-2BDA-432D-A73E-668DEE1C3AB1}"/>
              </a:ext>
            </a:extLst>
          </p:cNvPr>
          <p:cNvSpPr txBox="1"/>
          <p:nvPr/>
        </p:nvSpPr>
        <p:spPr>
          <a:xfrm>
            <a:off x="0" y="1270000"/>
            <a:ext cx="723275" cy="3810000"/>
          </a:xfrm>
          <a:prstGeom prst="rect">
            <a:avLst/>
          </a:prstGeom>
          <a:noFill/>
        </p:spPr>
        <p:txBody>
          <a:bodyPr vert="vert270" rtlCol="0">
            <a:spAutoFit/>
          </a:bodyPr>
          <a:lstStyle/>
          <a:p>
            <a:pPr algn="ctr"/>
            <a:r>
              <a:rPr lang="en-US" sz="3500" dirty="0">
                <a:solidFill>
                  <a:srgbClr val="006400"/>
                </a:solidFill>
              </a:rPr>
              <a:t>AMSR2NOAA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568443-D576-414C-BD5C-F8F3A7E24B6E}"/>
              </a:ext>
            </a:extLst>
          </p:cNvPr>
          <p:cNvSpPr txBox="1"/>
          <p:nvPr/>
        </p:nvSpPr>
        <p:spPr>
          <a:xfrm>
            <a:off x="0" y="54610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Time period:20170202-20191225 | collocated model wind speed fixed at 12 m/s +/- 1m/s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908235-BF8F-4840-9136-73940280ED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05" r="2510" b="4029"/>
          <a:stretch>
            <a:fillRect/>
          </a:stretch>
        </p:blipFill>
        <p:spPr>
          <a:xfrm>
            <a:off x="1016000" y="1120773"/>
            <a:ext cx="9753299" cy="528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39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83C03C-3238-4D1D-8369-2A46F2536A5D}"/>
              </a:ext>
            </a:extLst>
          </p:cNvPr>
          <p:cNvSpPr txBox="1"/>
          <p:nvPr/>
        </p:nvSpPr>
        <p:spPr>
          <a:xfrm>
            <a:off x="0" y="254000"/>
            <a:ext cx="12192000" cy="4770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</a:rPr>
              <a:t>Model wind speed fixed at 6 m/s +/-1 m/s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03EB11-8E9D-4103-9079-985562E865E7}"/>
              </a:ext>
            </a:extLst>
          </p:cNvPr>
          <p:cNvSpPr txBox="1"/>
          <p:nvPr/>
        </p:nvSpPr>
        <p:spPr>
          <a:xfrm>
            <a:off x="1333500" y="190500"/>
            <a:ext cx="569387" cy="3810000"/>
          </a:xfrm>
          <a:prstGeom prst="rect">
            <a:avLst/>
          </a:prstGeom>
          <a:noFill/>
        </p:spPr>
        <p:txBody>
          <a:bodyPr vert="vert270" rtlCol="0">
            <a:spAutoFit/>
          </a:bodyPr>
          <a:lstStyle/>
          <a:p>
            <a:pPr algn="ctr"/>
            <a:r>
              <a:rPr lang="en-US" sz="2500" dirty="0">
                <a:solidFill>
                  <a:srgbClr val="006400"/>
                </a:solidFill>
              </a:rPr>
              <a:t>SMAPJPL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CD1AF-8CED-495D-986F-523378473D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7" t="9158" r="63116" b="3053"/>
          <a:stretch>
            <a:fillRect/>
          </a:stretch>
        </p:blipFill>
        <p:spPr>
          <a:xfrm>
            <a:off x="1882139" y="749300"/>
            <a:ext cx="2049273" cy="2922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09B84A-2987-4103-9DD4-077E2B1761FD}"/>
              </a:ext>
            </a:extLst>
          </p:cNvPr>
          <p:cNvSpPr txBox="1"/>
          <p:nvPr/>
        </p:nvSpPr>
        <p:spPr>
          <a:xfrm>
            <a:off x="4508500" y="190500"/>
            <a:ext cx="569387" cy="3810000"/>
          </a:xfrm>
          <a:prstGeom prst="rect">
            <a:avLst/>
          </a:prstGeom>
          <a:noFill/>
        </p:spPr>
        <p:txBody>
          <a:bodyPr vert="vert270" rtlCol="0">
            <a:spAutoFit/>
          </a:bodyPr>
          <a:lstStyle/>
          <a:p>
            <a:pPr algn="ctr"/>
            <a:r>
              <a:rPr lang="en-US" sz="2500" dirty="0">
                <a:solidFill>
                  <a:srgbClr val="006400"/>
                </a:solidFill>
              </a:rPr>
              <a:t>SMAPJPLnew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AE6B6C-99D8-4621-80BF-7237795C54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7" t="9158" r="63116" b="3053"/>
          <a:stretch>
            <a:fillRect/>
          </a:stretch>
        </p:blipFill>
        <p:spPr>
          <a:xfrm>
            <a:off x="5057139" y="749300"/>
            <a:ext cx="2049273" cy="29220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B0D940-5254-4B13-844B-152A68497088}"/>
              </a:ext>
            </a:extLst>
          </p:cNvPr>
          <p:cNvSpPr txBox="1"/>
          <p:nvPr/>
        </p:nvSpPr>
        <p:spPr>
          <a:xfrm>
            <a:off x="7683500" y="190500"/>
            <a:ext cx="569387" cy="3810000"/>
          </a:xfrm>
          <a:prstGeom prst="rect">
            <a:avLst/>
          </a:prstGeom>
          <a:noFill/>
        </p:spPr>
        <p:txBody>
          <a:bodyPr vert="vert270" rtlCol="0">
            <a:spAutoFit/>
          </a:bodyPr>
          <a:lstStyle/>
          <a:p>
            <a:pPr algn="ctr"/>
            <a:r>
              <a:rPr lang="en-US" sz="2500" dirty="0">
                <a:solidFill>
                  <a:srgbClr val="006400"/>
                </a:solidFill>
              </a:rPr>
              <a:t>SMAPRSS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B95569-2951-44B2-89F3-C563555DF5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7" t="9158" r="63116" b="3053"/>
          <a:stretch>
            <a:fillRect/>
          </a:stretch>
        </p:blipFill>
        <p:spPr>
          <a:xfrm>
            <a:off x="8232139" y="749300"/>
            <a:ext cx="2049273" cy="29220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0B2062-B2F0-4295-B389-D6E448F9333B}"/>
              </a:ext>
            </a:extLst>
          </p:cNvPr>
          <p:cNvSpPr txBox="1"/>
          <p:nvPr/>
        </p:nvSpPr>
        <p:spPr>
          <a:xfrm>
            <a:off x="1333500" y="2882900"/>
            <a:ext cx="569387" cy="3810000"/>
          </a:xfrm>
          <a:prstGeom prst="rect">
            <a:avLst/>
          </a:prstGeom>
          <a:noFill/>
        </p:spPr>
        <p:txBody>
          <a:bodyPr vert="vert270" rtlCol="0">
            <a:spAutoFit/>
          </a:bodyPr>
          <a:lstStyle/>
          <a:p>
            <a:pPr algn="ctr"/>
            <a:r>
              <a:rPr lang="en-US" sz="2500" dirty="0">
                <a:solidFill>
                  <a:srgbClr val="006400"/>
                </a:solidFill>
              </a:rPr>
              <a:t>ASCAT25NOAA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B185BA-760F-4B24-860D-D54C9E66B9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17" t="9158" r="63116" b="3053"/>
          <a:stretch>
            <a:fillRect/>
          </a:stretch>
        </p:blipFill>
        <p:spPr>
          <a:xfrm>
            <a:off x="1882139" y="3441700"/>
            <a:ext cx="2049273" cy="29220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2DDB0B-FA14-4573-8807-BF529B0FF9B9}"/>
              </a:ext>
            </a:extLst>
          </p:cNvPr>
          <p:cNvSpPr txBox="1"/>
          <p:nvPr/>
        </p:nvSpPr>
        <p:spPr>
          <a:xfrm>
            <a:off x="4508500" y="2882900"/>
            <a:ext cx="569387" cy="3810000"/>
          </a:xfrm>
          <a:prstGeom prst="rect">
            <a:avLst/>
          </a:prstGeom>
          <a:noFill/>
        </p:spPr>
        <p:txBody>
          <a:bodyPr vert="vert270" rtlCol="0">
            <a:spAutoFit/>
          </a:bodyPr>
          <a:lstStyle/>
          <a:p>
            <a:pPr algn="ctr"/>
            <a:r>
              <a:rPr lang="en-US" sz="2500" dirty="0">
                <a:solidFill>
                  <a:srgbClr val="006400"/>
                </a:solidFill>
              </a:rPr>
              <a:t>AMSR2NOAA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89734B-1BEA-4525-962B-B9FB19F578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17" t="9158" r="63116" b="3053"/>
          <a:stretch>
            <a:fillRect/>
          </a:stretch>
        </p:blipFill>
        <p:spPr>
          <a:xfrm>
            <a:off x="5057139" y="3441700"/>
            <a:ext cx="2049273" cy="29220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AF4BDF-73A2-48E5-9C9F-AF89EF93E00F}"/>
              </a:ext>
            </a:extLst>
          </p:cNvPr>
          <p:cNvSpPr txBox="1"/>
          <p:nvPr/>
        </p:nvSpPr>
        <p:spPr>
          <a:xfrm>
            <a:off x="7683500" y="2882900"/>
            <a:ext cx="569387" cy="3810000"/>
          </a:xfrm>
          <a:prstGeom prst="rect">
            <a:avLst/>
          </a:prstGeom>
          <a:noFill/>
        </p:spPr>
        <p:txBody>
          <a:bodyPr vert="vert270" rtlCol="0">
            <a:spAutoFit/>
          </a:bodyPr>
          <a:lstStyle/>
          <a:p>
            <a:pPr algn="ctr"/>
            <a:r>
              <a:rPr lang="en-US" sz="2500" dirty="0">
                <a:solidFill>
                  <a:srgbClr val="006400"/>
                </a:solidFill>
              </a:rPr>
              <a:t>AMSR2RSS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646F777-7994-47B8-9FFF-FF405B72215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7" t="9158" r="63116" b="3053"/>
          <a:stretch>
            <a:fillRect/>
          </a:stretch>
        </p:blipFill>
        <p:spPr>
          <a:xfrm>
            <a:off x="8232139" y="3441700"/>
            <a:ext cx="2049273" cy="29220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52153E-5EB2-466D-996C-27624AD5F58F}"/>
              </a:ext>
            </a:extLst>
          </p:cNvPr>
          <p:cNvSpPr txBox="1"/>
          <p:nvPr/>
        </p:nvSpPr>
        <p:spPr>
          <a:xfrm>
            <a:off x="10436469" y="2878646"/>
            <a:ext cx="1617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Similar wind speed trend for all listed wind speed products</a:t>
            </a:r>
          </a:p>
        </p:txBody>
      </p:sp>
    </p:spTree>
    <p:extLst>
      <p:ext uri="{BB962C8B-B14F-4D97-AF65-F5344CB8AC3E}">
        <p14:creationId xmlns:p14="http://schemas.microsoft.com/office/powerpoint/2010/main" val="3683656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4390DA-7574-463E-AFB3-9C3DC3C8EECA}"/>
              </a:ext>
            </a:extLst>
          </p:cNvPr>
          <p:cNvSpPr txBox="1"/>
          <p:nvPr/>
        </p:nvSpPr>
        <p:spPr>
          <a:xfrm>
            <a:off x="0" y="254000"/>
            <a:ext cx="12192000" cy="4770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</a:rPr>
              <a:t>Model wind speed fixed at 9 m/s +/-1 m/s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4C128-89C0-43F5-9171-541B5537D3FC}"/>
              </a:ext>
            </a:extLst>
          </p:cNvPr>
          <p:cNvSpPr txBox="1"/>
          <p:nvPr/>
        </p:nvSpPr>
        <p:spPr>
          <a:xfrm>
            <a:off x="1333500" y="190500"/>
            <a:ext cx="569387" cy="3810000"/>
          </a:xfrm>
          <a:prstGeom prst="rect">
            <a:avLst/>
          </a:prstGeom>
          <a:noFill/>
        </p:spPr>
        <p:txBody>
          <a:bodyPr vert="vert270" rtlCol="0">
            <a:spAutoFit/>
          </a:bodyPr>
          <a:lstStyle/>
          <a:p>
            <a:pPr algn="ctr"/>
            <a:r>
              <a:rPr lang="en-US" sz="2500" dirty="0">
                <a:solidFill>
                  <a:srgbClr val="006400"/>
                </a:solidFill>
              </a:rPr>
              <a:t>SMAPJPL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4D7E5F-6DD7-4A32-8183-846167E8C9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7" t="9158" r="63116" b="3053"/>
          <a:stretch>
            <a:fillRect/>
          </a:stretch>
        </p:blipFill>
        <p:spPr>
          <a:xfrm>
            <a:off x="1882139" y="749300"/>
            <a:ext cx="2049273" cy="2922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2B7D53-13E4-4497-92D5-1B2DA23F6092}"/>
              </a:ext>
            </a:extLst>
          </p:cNvPr>
          <p:cNvSpPr txBox="1"/>
          <p:nvPr/>
        </p:nvSpPr>
        <p:spPr>
          <a:xfrm>
            <a:off x="4508500" y="190500"/>
            <a:ext cx="569387" cy="3810000"/>
          </a:xfrm>
          <a:prstGeom prst="rect">
            <a:avLst/>
          </a:prstGeom>
          <a:noFill/>
        </p:spPr>
        <p:txBody>
          <a:bodyPr vert="vert270" rtlCol="0">
            <a:spAutoFit/>
          </a:bodyPr>
          <a:lstStyle/>
          <a:p>
            <a:pPr algn="ctr"/>
            <a:r>
              <a:rPr lang="en-US" sz="2500" dirty="0">
                <a:solidFill>
                  <a:srgbClr val="006400"/>
                </a:solidFill>
              </a:rPr>
              <a:t>SMAPJPLnew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EEDDF3-48D9-406B-A999-690D00B54F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7" t="9158" r="63116" b="3053"/>
          <a:stretch>
            <a:fillRect/>
          </a:stretch>
        </p:blipFill>
        <p:spPr>
          <a:xfrm>
            <a:off x="5057139" y="749300"/>
            <a:ext cx="2049273" cy="29220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1E9BB5-B74C-4A74-88D6-A9369C8E9234}"/>
              </a:ext>
            </a:extLst>
          </p:cNvPr>
          <p:cNvSpPr txBox="1"/>
          <p:nvPr/>
        </p:nvSpPr>
        <p:spPr>
          <a:xfrm>
            <a:off x="7683500" y="190500"/>
            <a:ext cx="569387" cy="3810000"/>
          </a:xfrm>
          <a:prstGeom prst="rect">
            <a:avLst/>
          </a:prstGeom>
          <a:noFill/>
        </p:spPr>
        <p:txBody>
          <a:bodyPr vert="vert270" rtlCol="0">
            <a:spAutoFit/>
          </a:bodyPr>
          <a:lstStyle/>
          <a:p>
            <a:pPr algn="ctr"/>
            <a:r>
              <a:rPr lang="en-US" sz="2500" dirty="0">
                <a:solidFill>
                  <a:srgbClr val="006400"/>
                </a:solidFill>
              </a:rPr>
              <a:t>SMAPRSS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68D3EA-8D97-4745-9657-92CCAB6296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7" t="9158" r="63116" b="3053"/>
          <a:stretch>
            <a:fillRect/>
          </a:stretch>
        </p:blipFill>
        <p:spPr>
          <a:xfrm>
            <a:off x="8232139" y="749300"/>
            <a:ext cx="2049273" cy="29220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9A3EC8-DC51-4F76-9B71-437EDEEF8F82}"/>
              </a:ext>
            </a:extLst>
          </p:cNvPr>
          <p:cNvSpPr txBox="1"/>
          <p:nvPr/>
        </p:nvSpPr>
        <p:spPr>
          <a:xfrm>
            <a:off x="1333500" y="2882900"/>
            <a:ext cx="569387" cy="3810000"/>
          </a:xfrm>
          <a:prstGeom prst="rect">
            <a:avLst/>
          </a:prstGeom>
          <a:noFill/>
        </p:spPr>
        <p:txBody>
          <a:bodyPr vert="vert270" rtlCol="0">
            <a:spAutoFit/>
          </a:bodyPr>
          <a:lstStyle/>
          <a:p>
            <a:pPr algn="ctr"/>
            <a:r>
              <a:rPr lang="en-US" sz="2500" dirty="0">
                <a:solidFill>
                  <a:srgbClr val="006400"/>
                </a:solidFill>
              </a:rPr>
              <a:t>ASCAT25NOAA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B6079E-6EC4-47E2-A361-8BA2B1870B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17" t="9158" r="63116" b="3053"/>
          <a:stretch>
            <a:fillRect/>
          </a:stretch>
        </p:blipFill>
        <p:spPr>
          <a:xfrm>
            <a:off x="1882139" y="3441700"/>
            <a:ext cx="2049273" cy="29220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634D5D-2920-47C8-8E76-D9157093C480}"/>
              </a:ext>
            </a:extLst>
          </p:cNvPr>
          <p:cNvSpPr txBox="1"/>
          <p:nvPr/>
        </p:nvSpPr>
        <p:spPr>
          <a:xfrm>
            <a:off x="4508500" y="2882900"/>
            <a:ext cx="569387" cy="3810000"/>
          </a:xfrm>
          <a:prstGeom prst="rect">
            <a:avLst/>
          </a:prstGeom>
          <a:noFill/>
        </p:spPr>
        <p:txBody>
          <a:bodyPr vert="vert270" rtlCol="0">
            <a:spAutoFit/>
          </a:bodyPr>
          <a:lstStyle/>
          <a:p>
            <a:pPr algn="ctr"/>
            <a:r>
              <a:rPr lang="en-US" sz="2500" dirty="0">
                <a:solidFill>
                  <a:srgbClr val="006400"/>
                </a:solidFill>
              </a:rPr>
              <a:t>AMSR2NOAA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C62F4F-8C38-4626-ABE0-422589B156D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17" t="9158" r="63116" b="3053"/>
          <a:stretch>
            <a:fillRect/>
          </a:stretch>
        </p:blipFill>
        <p:spPr>
          <a:xfrm>
            <a:off x="5057139" y="3441700"/>
            <a:ext cx="2049273" cy="29220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CFBA0E-CF58-4950-91B9-B5A48F2A2673}"/>
              </a:ext>
            </a:extLst>
          </p:cNvPr>
          <p:cNvSpPr txBox="1"/>
          <p:nvPr/>
        </p:nvSpPr>
        <p:spPr>
          <a:xfrm>
            <a:off x="7683500" y="2882900"/>
            <a:ext cx="569387" cy="3810000"/>
          </a:xfrm>
          <a:prstGeom prst="rect">
            <a:avLst/>
          </a:prstGeom>
          <a:noFill/>
        </p:spPr>
        <p:txBody>
          <a:bodyPr vert="vert270" rtlCol="0">
            <a:spAutoFit/>
          </a:bodyPr>
          <a:lstStyle/>
          <a:p>
            <a:pPr algn="ctr"/>
            <a:r>
              <a:rPr lang="en-US" sz="2500" dirty="0">
                <a:solidFill>
                  <a:srgbClr val="006400"/>
                </a:solidFill>
              </a:rPr>
              <a:t>AMSR2RSS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9BBEB8E-F6DA-4C93-A78E-9F8EB43A046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7" t="9158" r="63116" b="3053"/>
          <a:stretch>
            <a:fillRect/>
          </a:stretch>
        </p:blipFill>
        <p:spPr>
          <a:xfrm>
            <a:off x="8232139" y="3441700"/>
            <a:ext cx="2049273" cy="292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20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9031C4-B52A-43BB-BF2F-76B798202CD5}"/>
              </a:ext>
            </a:extLst>
          </p:cNvPr>
          <p:cNvSpPr txBox="1"/>
          <p:nvPr/>
        </p:nvSpPr>
        <p:spPr>
          <a:xfrm>
            <a:off x="0" y="254000"/>
            <a:ext cx="12192000" cy="4770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</a:rPr>
              <a:t>Model wind speed fixed at 12 m/s +/-1 m/s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86EBB6-CBD2-402E-B90F-939E3A411AC6}"/>
              </a:ext>
            </a:extLst>
          </p:cNvPr>
          <p:cNvSpPr txBox="1"/>
          <p:nvPr/>
        </p:nvSpPr>
        <p:spPr>
          <a:xfrm>
            <a:off x="1333500" y="190500"/>
            <a:ext cx="569387" cy="3810000"/>
          </a:xfrm>
          <a:prstGeom prst="rect">
            <a:avLst/>
          </a:prstGeom>
          <a:noFill/>
        </p:spPr>
        <p:txBody>
          <a:bodyPr vert="vert270" rtlCol="0">
            <a:spAutoFit/>
          </a:bodyPr>
          <a:lstStyle/>
          <a:p>
            <a:pPr algn="ctr"/>
            <a:r>
              <a:rPr lang="en-US" sz="2500" dirty="0">
                <a:solidFill>
                  <a:srgbClr val="006400"/>
                </a:solidFill>
              </a:rPr>
              <a:t>SMAPJPL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4D00DB-6A0A-433C-85CA-7B5D01F11D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7" t="9158" r="63116" b="3053"/>
          <a:stretch>
            <a:fillRect/>
          </a:stretch>
        </p:blipFill>
        <p:spPr>
          <a:xfrm>
            <a:off x="1882139" y="749300"/>
            <a:ext cx="2049273" cy="2922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C9DDFA-5EB3-4C67-BED4-DBA197EFA646}"/>
              </a:ext>
            </a:extLst>
          </p:cNvPr>
          <p:cNvSpPr txBox="1"/>
          <p:nvPr/>
        </p:nvSpPr>
        <p:spPr>
          <a:xfrm>
            <a:off x="4508500" y="190500"/>
            <a:ext cx="569387" cy="3810000"/>
          </a:xfrm>
          <a:prstGeom prst="rect">
            <a:avLst/>
          </a:prstGeom>
          <a:noFill/>
        </p:spPr>
        <p:txBody>
          <a:bodyPr vert="vert270" rtlCol="0">
            <a:spAutoFit/>
          </a:bodyPr>
          <a:lstStyle/>
          <a:p>
            <a:pPr algn="ctr"/>
            <a:r>
              <a:rPr lang="en-US" sz="2500" dirty="0">
                <a:solidFill>
                  <a:srgbClr val="006400"/>
                </a:solidFill>
              </a:rPr>
              <a:t>SMAPJPLnew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E3102E-B9DD-4BFD-B88B-4E5FCD15E1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7" t="9158" r="63116" b="3053"/>
          <a:stretch>
            <a:fillRect/>
          </a:stretch>
        </p:blipFill>
        <p:spPr>
          <a:xfrm>
            <a:off x="5057139" y="749300"/>
            <a:ext cx="2049273" cy="29220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D76AB3-2640-4845-A968-FD6FD8EA5BF2}"/>
              </a:ext>
            </a:extLst>
          </p:cNvPr>
          <p:cNvSpPr txBox="1"/>
          <p:nvPr/>
        </p:nvSpPr>
        <p:spPr>
          <a:xfrm>
            <a:off x="7683500" y="190500"/>
            <a:ext cx="569387" cy="3810000"/>
          </a:xfrm>
          <a:prstGeom prst="rect">
            <a:avLst/>
          </a:prstGeom>
          <a:noFill/>
        </p:spPr>
        <p:txBody>
          <a:bodyPr vert="vert270" rtlCol="0">
            <a:spAutoFit/>
          </a:bodyPr>
          <a:lstStyle/>
          <a:p>
            <a:pPr algn="ctr"/>
            <a:r>
              <a:rPr lang="en-US" sz="2500" dirty="0">
                <a:solidFill>
                  <a:srgbClr val="006400"/>
                </a:solidFill>
              </a:rPr>
              <a:t>SMAPRSS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ADE30D-36F9-4F86-AD63-8980E3FAB2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7" t="9158" r="63116" b="3053"/>
          <a:stretch>
            <a:fillRect/>
          </a:stretch>
        </p:blipFill>
        <p:spPr>
          <a:xfrm>
            <a:off x="8232139" y="749300"/>
            <a:ext cx="2049273" cy="29220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56433C-B2B6-446B-AD85-7FF25F350F4A}"/>
              </a:ext>
            </a:extLst>
          </p:cNvPr>
          <p:cNvSpPr txBox="1"/>
          <p:nvPr/>
        </p:nvSpPr>
        <p:spPr>
          <a:xfrm>
            <a:off x="1333500" y="2882900"/>
            <a:ext cx="569387" cy="3810000"/>
          </a:xfrm>
          <a:prstGeom prst="rect">
            <a:avLst/>
          </a:prstGeom>
          <a:noFill/>
        </p:spPr>
        <p:txBody>
          <a:bodyPr vert="vert270" rtlCol="0">
            <a:spAutoFit/>
          </a:bodyPr>
          <a:lstStyle/>
          <a:p>
            <a:pPr algn="ctr"/>
            <a:r>
              <a:rPr lang="en-US" sz="2500" dirty="0">
                <a:solidFill>
                  <a:srgbClr val="006400"/>
                </a:solidFill>
              </a:rPr>
              <a:t>ASCAT25NOAA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D970D0-F75B-4980-A34E-12DD491870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17" t="9158" r="63116" b="3053"/>
          <a:stretch>
            <a:fillRect/>
          </a:stretch>
        </p:blipFill>
        <p:spPr>
          <a:xfrm>
            <a:off x="1882139" y="3441700"/>
            <a:ext cx="2049273" cy="29220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DDFB02-C988-4449-A948-C2DA7B4832B7}"/>
              </a:ext>
            </a:extLst>
          </p:cNvPr>
          <p:cNvSpPr txBox="1"/>
          <p:nvPr/>
        </p:nvSpPr>
        <p:spPr>
          <a:xfrm>
            <a:off x="4508500" y="2882900"/>
            <a:ext cx="569387" cy="3810000"/>
          </a:xfrm>
          <a:prstGeom prst="rect">
            <a:avLst/>
          </a:prstGeom>
          <a:noFill/>
        </p:spPr>
        <p:txBody>
          <a:bodyPr vert="vert270" rtlCol="0">
            <a:spAutoFit/>
          </a:bodyPr>
          <a:lstStyle/>
          <a:p>
            <a:pPr algn="ctr"/>
            <a:r>
              <a:rPr lang="en-US" sz="2500" dirty="0">
                <a:solidFill>
                  <a:srgbClr val="006400"/>
                </a:solidFill>
              </a:rPr>
              <a:t>AMSR2NOAA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DF2CA8-0CE1-4941-A438-DBF8ACC3E5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17" t="9158" r="63116" b="3053"/>
          <a:stretch>
            <a:fillRect/>
          </a:stretch>
        </p:blipFill>
        <p:spPr>
          <a:xfrm>
            <a:off x="5057139" y="3441700"/>
            <a:ext cx="2049273" cy="29220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CF688B-C656-4194-B8C3-6DA5736DCB03}"/>
              </a:ext>
            </a:extLst>
          </p:cNvPr>
          <p:cNvSpPr txBox="1"/>
          <p:nvPr/>
        </p:nvSpPr>
        <p:spPr>
          <a:xfrm>
            <a:off x="7683500" y="2882900"/>
            <a:ext cx="569387" cy="3810000"/>
          </a:xfrm>
          <a:prstGeom prst="rect">
            <a:avLst/>
          </a:prstGeom>
          <a:noFill/>
        </p:spPr>
        <p:txBody>
          <a:bodyPr vert="vert270" rtlCol="0">
            <a:spAutoFit/>
          </a:bodyPr>
          <a:lstStyle/>
          <a:p>
            <a:pPr algn="ctr"/>
            <a:r>
              <a:rPr lang="en-US" sz="2500" dirty="0">
                <a:solidFill>
                  <a:srgbClr val="006400"/>
                </a:solidFill>
              </a:rPr>
              <a:t>AMSR2RSS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B31D5E6-1844-47AD-8974-883A1DF5712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7" t="9158" r="63116" b="3053"/>
          <a:stretch>
            <a:fillRect/>
          </a:stretch>
        </p:blipFill>
        <p:spPr>
          <a:xfrm>
            <a:off x="8232139" y="3441700"/>
            <a:ext cx="2049273" cy="29220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479F0A-56C7-4003-9B58-4FA22163E162}"/>
              </a:ext>
            </a:extLst>
          </p:cNvPr>
          <p:cNvSpPr txBox="1"/>
          <p:nvPr/>
        </p:nvSpPr>
        <p:spPr>
          <a:xfrm>
            <a:off x="10445262" y="2318315"/>
            <a:ext cx="16177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the fixed model wind speed bin increases, the wind speed bias trend becomes more dynamic (as a function of the swell/wind direction difference)</a:t>
            </a:r>
          </a:p>
        </p:txBody>
      </p:sp>
    </p:spTree>
    <p:extLst>
      <p:ext uri="{BB962C8B-B14F-4D97-AF65-F5344CB8AC3E}">
        <p14:creationId xmlns:p14="http://schemas.microsoft.com/office/powerpoint/2010/main" val="3224651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7AE44B-6AB9-4F87-BBC8-4F11DA6302EE}"/>
              </a:ext>
            </a:extLst>
          </p:cNvPr>
          <p:cNvSpPr txBox="1"/>
          <p:nvPr/>
        </p:nvSpPr>
        <p:spPr>
          <a:xfrm>
            <a:off x="0" y="215900"/>
            <a:ext cx="12192000" cy="86177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Sensor wind speed bias* as a function of the primary swell/model wind direction difference (given model wind &gt; 8 m/s)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08F0A-BB34-46BB-AFCD-51451181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270001"/>
            <a:ext cx="6887527" cy="4920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2B516D-6F3F-46C6-A78F-AD6207DFA3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12000" y="2832100"/>
            <a:ext cx="3935730" cy="28117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999843-3839-4BA7-8B56-1A980E519867}"/>
              </a:ext>
            </a:extLst>
          </p:cNvPr>
          <p:cNvSpPr txBox="1"/>
          <p:nvPr/>
        </p:nvSpPr>
        <p:spPr>
          <a:xfrm>
            <a:off x="834834" y="6147533"/>
            <a:ext cx="6019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*centered around the mean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2E6655-C4CF-4F4C-ADB9-7CA34A495D85}"/>
              </a:ext>
            </a:extLst>
          </p:cNvPr>
          <p:cNvSpPr txBox="1"/>
          <p:nvPr/>
        </p:nvSpPr>
        <p:spPr>
          <a:xfrm>
            <a:off x="7332955" y="1367161"/>
            <a:ext cx="40659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-ASCAT showing least dynamic range</a:t>
            </a:r>
          </a:p>
          <a:p>
            <a:r>
              <a:rPr lang="en-US" dirty="0"/>
              <a:t>-SMAP RSS shows largest dynamic range between cross and opposition directions</a:t>
            </a:r>
          </a:p>
          <a:p>
            <a:r>
              <a:rPr lang="en-US" dirty="0"/>
              <a:t>-SMAP JPL V5.3.4 most dynamic range between aligned and opposite directions</a:t>
            </a:r>
          </a:p>
        </p:txBody>
      </p:sp>
    </p:spTree>
    <p:extLst>
      <p:ext uri="{BB962C8B-B14F-4D97-AF65-F5344CB8AC3E}">
        <p14:creationId xmlns:p14="http://schemas.microsoft.com/office/powerpoint/2010/main" val="3017987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F8C70-3C58-4487-9EE9-685A61264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0137"/>
            <a:ext cx="12192000" cy="776288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52258-55EA-43B1-80A3-2E125A506420}"/>
              </a:ext>
            </a:extLst>
          </p:cNvPr>
          <p:cNvSpPr txBox="1"/>
          <p:nvPr/>
        </p:nvSpPr>
        <p:spPr>
          <a:xfrm>
            <a:off x="601783" y="1326991"/>
            <a:ext cx="1074387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Wind speed error (sensor-model) from SMAP, AMSR2, ASCAT increases when the swell direction becomes opposite to the wind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This error becomes prevalent as the swell spectral wave steepness parameter increases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Most likely roughness and wave breaking slightly altered (tilt/hydrodynamic modulations perhaps?) with ‘steeper’ swell passing in opposite/cross directions. However, did neglect potential impact of ocean surface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Respective GMF may need to be revisited to take into account above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D158A1-D7B8-4879-8E98-622D2ABDEC42}"/>
              </a:ext>
            </a:extLst>
          </p:cNvPr>
          <p:cNvSpPr txBox="1">
            <a:spLocks/>
          </p:cNvSpPr>
          <p:nvPr/>
        </p:nvSpPr>
        <p:spPr>
          <a:xfrm>
            <a:off x="-1" y="3112095"/>
            <a:ext cx="12192000" cy="776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1241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Possible future 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29FC0B-8ABA-4FA0-BC94-632C932F268E}"/>
              </a:ext>
            </a:extLst>
          </p:cNvPr>
          <p:cNvSpPr txBox="1"/>
          <p:nvPr/>
        </p:nvSpPr>
        <p:spPr>
          <a:xfrm>
            <a:off x="451339" y="3584792"/>
            <a:ext cx="1132045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Use SWIM data and identify measured swell Hs/direction and verify wind speed bias trend using ASCAT data (don’t think AMSR2/SMAP can be used due to very low matchup)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Check potential impact on level 1 data (e.g. ASCAT sigma0, SMAP excess emissivity)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Repeat exercise with CyGNSS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Include time component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Repeat exercise within tropical cyclone condition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39548E-7B15-44BD-9C1E-7BAD3F0E076F}"/>
              </a:ext>
            </a:extLst>
          </p:cNvPr>
          <p:cNvSpPr txBox="1">
            <a:spLocks/>
          </p:cNvSpPr>
          <p:nvPr/>
        </p:nvSpPr>
        <p:spPr>
          <a:xfrm>
            <a:off x="24733" y="5594053"/>
            <a:ext cx="12192000" cy="776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1241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solidFill>
                  <a:srgbClr val="00B0F0"/>
                </a:solidFill>
              </a:rPr>
              <a:t>Free advert </a:t>
            </a:r>
            <a:r>
              <a:rPr lang="en-US" sz="2000" dirty="0">
                <a:solidFill>
                  <a:srgbClr val="00B0F0"/>
                </a:solidFill>
                <a:sym typeface="Wingdings" panose="05000000000000000000" pitchFamily="2" charset="2"/>
              </a:rPr>
              <a:t></a:t>
            </a:r>
            <a:r>
              <a:rPr lang="en-US" sz="2000" dirty="0">
                <a:solidFill>
                  <a:srgbClr val="00B0F0"/>
                </a:solidFill>
              </a:rPr>
              <a:t>: upcoming IGARSS talk on “EXPLORING SWELL IMPACT TO RADIOMETER DERIVED FOAM FRACTION AND WIND SPEED” </a:t>
            </a:r>
            <a:r>
              <a:rPr lang="en-US" sz="1100" i="1" dirty="0"/>
              <a:t>Faozi Said, Zorana Jelenak, Paul S. Chang, Magdalena D. Anguelova, Michael H. Bettenhausen</a:t>
            </a:r>
            <a:endParaRPr lang="en-US" sz="11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36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8;p2">
            <a:extLst>
              <a:ext uri="{FF2B5EF4-FFF2-40B4-BE49-F238E27FC236}">
                <a16:creationId xmlns:a16="http://schemas.microsoft.com/office/drawing/2014/main" id="{3C3F2B97-C050-43DE-9BBB-E535C64271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19045"/>
            <a:ext cx="10515600" cy="553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Motivation</a:t>
            </a:r>
            <a:endParaRPr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220A71-BBF3-4DA9-9E52-711614E48E8B}"/>
              </a:ext>
            </a:extLst>
          </p:cNvPr>
          <p:cNvCxnSpPr>
            <a:cxnSpLocks/>
          </p:cNvCxnSpPr>
          <p:nvPr/>
        </p:nvCxnSpPr>
        <p:spPr>
          <a:xfrm>
            <a:off x="8862646" y="1817365"/>
            <a:ext cx="668217" cy="10137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CE8BB53-EA31-4B4F-B5CF-A13C901CB51C}"/>
              </a:ext>
            </a:extLst>
          </p:cNvPr>
          <p:cNvCxnSpPr>
            <a:cxnSpLocks/>
          </p:cNvCxnSpPr>
          <p:nvPr/>
        </p:nvCxnSpPr>
        <p:spPr>
          <a:xfrm>
            <a:off x="9240716" y="1802043"/>
            <a:ext cx="1600199" cy="3203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9AEC9-714A-43C1-8DDD-E96F1D6A0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381" y="1475273"/>
            <a:ext cx="10515600" cy="4351338"/>
          </a:xfrm>
        </p:spPr>
        <p:txBody>
          <a:bodyPr/>
          <a:lstStyle/>
          <a:p>
            <a:r>
              <a:rPr lang="en-US" dirty="0"/>
              <a:t>It has been shown that the presence of swell can impact L-band radiometer and GNSS-R signals (e.g. SMAP, CyGNSS)</a:t>
            </a:r>
          </a:p>
          <a:p>
            <a:r>
              <a:rPr lang="en-US" dirty="0"/>
              <a:t>Above observation mostly focused on significant waveheight impact (from full spectrum)</a:t>
            </a:r>
          </a:p>
          <a:p>
            <a:r>
              <a:rPr lang="en-US" dirty="0"/>
              <a:t>This time, interested in swell directional impact, including its significant waveheight and peak period properties, to selected radiometer and scatterometer retrieved wind speed</a:t>
            </a:r>
          </a:p>
        </p:txBody>
      </p:sp>
    </p:spTree>
    <p:extLst>
      <p:ext uri="{BB962C8B-B14F-4D97-AF65-F5344CB8AC3E}">
        <p14:creationId xmlns:p14="http://schemas.microsoft.com/office/powerpoint/2010/main" val="198267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3"/>
    </mc:Choice>
    <mc:Fallback xmlns="">
      <p:transition spd="slow" advTm="461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8;p2">
            <a:extLst>
              <a:ext uri="{FF2B5EF4-FFF2-40B4-BE49-F238E27FC236}">
                <a16:creationId xmlns:a16="http://schemas.microsoft.com/office/drawing/2014/main" id="{3C3F2B97-C050-43DE-9BBB-E535C64271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19045"/>
            <a:ext cx="10515600" cy="553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Dataset general information</a:t>
            </a:r>
            <a:endParaRPr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220A71-BBF3-4DA9-9E52-711614E48E8B}"/>
              </a:ext>
            </a:extLst>
          </p:cNvPr>
          <p:cNvCxnSpPr>
            <a:cxnSpLocks/>
          </p:cNvCxnSpPr>
          <p:nvPr/>
        </p:nvCxnSpPr>
        <p:spPr>
          <a:xfrm>
            <a:off x="8862646" y="1817365"/>
            <a:ext cx="668217" cy="10137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CE8BB53-EA31-4B4F-B5CF-A13C901CB51C}"/>
              </a:ext>
            </a:extLst>
          </p:cNvPr>
          <p:cNvCxnSpPr>
            <a:cxnSpLocks/>
          </p:cNvCxnSpPr>
          <p:nvPr/>
        </p:nvCxnSpPr>
        <p:spPr>
          <a:xfrm>
            <a:off x="9240716" y="1802043"/>
            <a:ext cx="1600199" cy="3203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25BE8A-588D-4AF5-A1E6-1076DCDA5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694" y="3874799"/>
            <a:ext cx="10903106" cy="1718134"/>
          </a:xfrm>
        </p:spPr>
        <p:txBody>
          <a:bodyPr/>
          <a:lstStyle/>
          <a:p>
            <a:pPr lvl="1"/>
            <a:r>
              <a:rPr lang="en-US" sz="1800" dirty="0"/>
              <a:t>0.5</a:t>
            </a:r>
            <a:r>
              <a:rPr lang="en-US" sz="1800" baseline="30000" dirty="0"/>
              <a:t>◦</a:t>
            </a:r>
            <a:r>
              <a:rPr lang="en-US" sz="1800" dirty="0"/>
              <a:t>/3 hourly IFREMER implementation of Wavewatch III model bilinearly interpolated to each dataset</a:t>
            </a:r>
          </a:p>
          <a:p>
            <a:pPr lvl="2"/>
            <a:r>
              <a:rPr lang="en-US" sz="1400" i="1" dirty="0"/>
              <a:t>‘first swell’</a:t>
            </a:r>
            <a:r>
              <a:rPr lang="en-US" sz="1400" dirty="0"/>
              <a:t> direction</a:t>
            </a:r>
          </a:p>
          <a:p>
            <a:pPr lvl="2"/>
            <a:r>
              <a:rPr lang="en-US" sz="1400" i="1" dirty="0"/>
              <a:t>‘first swell’</a:t>
            </a:r>
            <a:r>
              <a:rPr lang="en-US" sz="1400" dirty="0"/>
              <a:t> significant waveheight</a:t>
            </a:r>
          </a:p>
          <a:p>
            <a:pPr lvl="2"/>
            <a:r>
              <a:rPr lang="en-US" sz="1400" i="1" dirty="0"/>
              <a:t>‘first swell’</a:t>
            </a:r>
            <a:r>
              <a:rPr lang="en-US" sz="1400" dirty="0"/>
              <a:t> peak period</a:t>
            </a:r>
          </a:p>
          <a:p>
            <a:pPr lvl="1"/>
            <a:r>
              <a:rPr lang="en-US" sz="1800" dirty="0"/>
              <a:t>0.25</a:t>
            </a:r>
            <a:r>
              <a:rPr lang="en-US" sz="1800" baseline="30000" dirty="0"/>
              <a:t>◦</a:t>
            </a:r>
            <a:r>
              <a:rPr lang="en-US" sz="1800" dirty="0"/>
              <a:t>/6 hourly ECMWF forecast* u/v components bilinearly interpolated to each dataset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566D1F3-4042-4788-83A9-901A08A18C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356444"/>
              </p:ext>
            </p:extLst>
          </p:nvPr>
        </p:nvGraphicFramePr>
        <p:xfrm>
          <a:off x="2960198" y="1026304"/>
          <a:ext cx="6014614" cy="259588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401517">
                  <a:extLst>
                    <a:ext uri="{9D8B030D-6E8A-4147-A177-3AD203B41FA5}">
                      <a16:colId xmlns:a16="http://schemas.microsoft.com/office/drawing/2014/main" val="56029211"/>
                    </a:ext>
                  </a:extLst>
                </a:gridCol>
                <a:gridCol w="1211580">
                  <a:extLst>
                    <a:ext uri="{9D8B030D-6E8A-4147-A177-3AD203B41FA5}">
                      <a16:colId xmlns:a16="http://schemas.microsoft.com/office/drawing/2014/main" val="2415635619"/>
                    </a:ext>
                  </a:extLst>
                </a:gridCol>
                <a:gridCol w="2401517">
                  <a:extLst>
                    <a:ext uri="{9D8B030D-6E8A-4147-A177-3AD203B41FA5}">
                      <a16:colId xmlns:a16="http://schemas.microsoft.com/office/drawing/2014/main" val="18731581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Dataset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Grid size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Time period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68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sz="1800" dirty="0"/>
                        <a:t>SMAP JPL v5.0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25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/>
                        <a:t>2017 Jan-2020 Dec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565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SMAP JPL v5.3.4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25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2019 Jan</a:t>
                      </a:r>
                      <a:r>
                        <a:rPr lang="en-US" sz="1800" dirty="0"/>
                        <a:t>-2020 Dec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105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/>
                        <a:t>SMAP RSS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.25 deg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2017 Jan-2020 Dec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027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/>
                        <a:t>AMSR 2 NOAA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/>
                        <a:t>2017 Jan-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2019 Dec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324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/>
                        <a:t>AMSR2 RSS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.25 deg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/>
                        <a:t>2017 Jan-2020 Dec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042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/>
                        <a:t>ASCAT NOAA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25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/>
                        <a:t>2017 Jan-2020 Dec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621172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F47B9B7-1A40-4424-9531-24B03AE6C0DF}"/>
              </a:ext>
            </a:extLst>
          </p:cNvPr>
          <p:cNvSpPr txBox="1"/>
          <p:nvPr/>
        </p:nvSpPr>
        <p:spPr>
          <a:xfrm>
            <a:off x="1020931" y="6161103"/>
            <a:ext cx="30894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*used as input wind forcing to IFREMER WW3</a:t>
            </a:r>
          </a:p>
        </p:txBody>
      </p:sp>
    </p:spTree>
    <p:extLst>
      <p:ext uri="{BB962C8B-B14F-4D97-AF65-F5344CB8AC3E}">
        <p14:creationId xmlns:p14="http://schemas.microsoft.com/office/powerpoint/2010/main" val="97266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3"/>
    </mc:Choice>
    <mc:Fallback xmlns="">
      <p:transition spd="slow" advTm="461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E2620-9FF0-4217-9DDF-D267CDB4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6975"/>
          </a:xfrm>
        </p:spPr>
        <p:txBody>
          <a:bodyPr/>
          <a:lstStyle/>
          <a:p>
            <a:r>
              <a:rPr lang="en-US" dirty="0"/>
              <a:t>The use of spectral wave steepness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B95B86C-136B-45C5-BB42-310BCC258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9" r="3916" b="4270"/>
          <a:stretch/>
        </p:blipFill>
        <p:spPr>
          <a:xfrm>
            <a:off x="147701" y="2419036"/>
            <a:ext cx="6874535" cy="363968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C7F561A-976A-4D93-A654-E8859316A633}"/>
              </a:ext>
            </a:extLst>
          </p:cNvPr>
          <p:cNvSpPr txBox="1">
            <a:spLocks/>
          </p:cNvSpPr>
          <p:nvPr/>
        </p:nvSpPr>
        <p:spPr>
          <a:xfrm>
            <a:off x="314806" y="1212165"/>
            <a:ext cx="7645174" cy="105656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Instead of generating hundreds of plots for different Hs, and peak period, wave steepness parameter can be used as it encompasses these.</a:t>
            </a:r>
          </a:p>
          <a:p>
            <a:pPr marL="514350" indent="-514350" algn="l">
              <a:buFont typeface="+mj-lt"/>
              <a:buAutoNum type="arabicPeriod"/>
            </a:pPr>
            <a:endParaRPr lang="en-US" sz="2400" dirty="0"/>
          </a:p>
          <a:p>
            <a:pPr marL="514350" indent="-514350" algn="l">
              <a:buFont typeface="+mj-lt"/>
              <a:buAutoNum type="arabicPeriod"/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97D1CDD-B006-4E06-9A93-F9871527FC37}"/>
                  </a:ext>
                </a:extLst>
              </p:cNvPr>
              <p:cNvSpPr/>
              <p:nvPr/>
            </p:nvSpPr>
            <p:spPr>
              <a:xfrm>
                <a:off x="8103492" y="1328218"/>
                <a:ext cx="914400" cy="824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sz="2400" b="0" i="1" baseline="-25000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400" b="0" i="1" baseline="-250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97D1CDD-B006-4E06-9A93-F9871527FC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3492" y="1328218"/>
                <a:ext cx="914400" cy="824456"/>
              </a:xfrm>
              <a:prstGeom prst="rect">
                <a:avLst/>
              </a:prstGeom>
              <a:blipFill>
                <a:blip r:embed="rId3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B00F35EA-5627-4916-831E-1680307763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94" r="13892"/>
          <a:stretch/>
        </p:blipFill>
        <p:spPr>
          <a:xfrm>
            <a:off x="9161404" y="1191432"/>
            <a:ext cx="2309768" cy="10980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5B7018-8A81-4F74-9D22-31D99F7594CA}"/>
              </a:ext>
            </a:extLst>
          </p:cNvPr>
          <p:cNvSpPr txBox="1"/>
          <p:nvPr/>
        </p:nvSpPr>
        <p:spPr>
          <a:xfrm>
            <a:off x="9161404" y="2305392"/>
            <a:ext cx="23097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i="1" dirty="0"/>
              <a:t>Source:  https://www.ndbc.noaa.gov/education/waves.shtml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1578893-60AE-4387-869C-7BDB6C9E6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53056" y="2644844"/>
            <a:ext cx="4862003" cy="1145909"/>
          </a:xfrm>
        </p:spPr>
        <p:txBody>
          <a:bodyPr/>
          <a:lstStyle/>
          <a:p>
            <a:pPr marL="114300" indent="0">
              <a:buNone/>
            </a:pPr>
            <a:r>
              <a:rPr lang="en-US" sz="2000" dirty="0"/>
              <a:t>IFREMER product does not provide peak wavelength, only peak period. </a:t>
            </a:r>
          </a:p>
          <a:p>
            <a:pPr marL="114300" indent="0">
              <a:buNone/>
            </a:pPr>
            <a:r>
              <a:rPr lang="en-US" sz="2000" dirty="0"/>
              <a:t>Used dispersion relation of deep ocean waves to derive peak wavelength</a:t>
            </a:r>
          </a:p>
          <a:p>
            <a:pPr marL="114300" indent="0">
              <a:buNone/>
            </a:pP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F6AB0E4-2F49-43AB-9138-52C2B0A0B33F}"/>
                  </a:ext>
                </a:extLst>
              </p:cNvPr>
              <p:cNvSpPr txBox="1"/>
              <p:nvPr/>
            </p:nvSpPr>
            <p:spPr>
              <a:xfrm>
                <a:off x="7456684" y="4404467"/>
                <a:ext cx="2795915" cy="4606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0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tanh</m:t>
                        </m:r>
                      </m:fName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num>
                              <m:den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F6AB0E4-2F49-43AB-9138-52C2B0A0B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6684" y="4404467"/>
                <a:ext cx="2795915" cy="460639"/>
              </a:xfrm>
              <a:prstGeom prst="rect">
                <a:avLst/>
              </a:prstGeom>
              <a:blipFill>
                <a:blip r:embed="rId5"/>
                <a:stretch>
                  <a:fillRect l="-654" t="-1333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0481DD-4937-4FDD-94DB-C0EA7744A641}"/>
                  </a:ext>
                </a:extLst>
              </p:cNvPr>
              <p:cNvSpPr/>
              <p:nvPr/>
            </p:nvSpPr>
            <p:spPr>
              <a:xfrm>
                <a:off x="9653304" y="4325086"/>
                <a:ext cx="1109663" cy="6194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0481DD-4937-4FDD-94DB-C0EA7744A6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3304" y="4325086"/>
                <a:ext cx="1109663" cy="6194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746166E-6E92-4F63-9F5F-E80DE5BB672B}"/>
                  </a:ext>
                </a:extLst>
              </p:cNvPr>
              <p:cNvSpPr/>
              <p:nvPr/>
            </p:nvSpPr>
            <p:spPr>
              <a:xfrm>
                <a:off x="10687047" y="4419473"/>
                <a:ext cx="106189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~1.5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746166E-6E92-4F63-9F5F-E80DE5BB67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7047" y="4419473"/>
                <a:ext cx="1061894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15E81EA8-8033-4A0E-82A0-30B41F749B95}"/>
              </a:ext>
            </a:extLst>
          </p:cNvPr>
          <p:cNvSpPr txBox="1"/>
          <p:nvPr/>
        </p:nvSpPr>
        <p:spPr>
          <a:xfrm>
            <a:off x="8317965" y="5032972"/>
            <a:ext cx="1457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~1 in deep ocean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E16547B-DF76-4CE9-BC49-E2C2633DAADB}"/>
              </a:ext>
            </a:extLst>
          </p:cNvPr>
          <p:cNvSpPr/>
          <p:nvPr/>
        </p:nvSpPr>
        <p:spPr>
          <a:xfrm>
            <a:off x="8317965" y="4325086"/>
            <a:ext cx="1335339" cy="70788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865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  <p:bldP spid="27" grpId="0"/>
      <p:bldP spid="28" grpId="0"/>
      <p:bldP spid="29" grpId="0"/>
      <p:bldP spid="30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F7D2C-CC95-4EE9-A3F4-C9A4EC8B3B40}"/>
              </a:ext>
            </a:extLst>
          </p:cNvPr>
          <p:cNvSpPr txBox="1"/>
          <p:nvPr/>
        </p:nvSpPr>
        <p:spPr>
          <a:xfrm>
            <a:off x="0" y="215900"/>
            <a:ext cx="12192000" cy="4770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Wind speed bias as a function of wave steepness and swell/wind direction difference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1CF875-DBDB-4B5F-8200-B8C239628B25}"/>
              </a:ext>
            </a:extLst>
          </p:cNvPr>
          <p:cNvSpPr txBox="1"/>
          <p:nvPr/>
        </p:nvSpPr>
        <p:spPr>
          <a:xfrm>
            <a:off x="0" y="1270000"/>
            <a:ext cx="723275" cy="3810000"/>
          </a:xfrm>
          <a:prstGeom prst="rect">
            <a:avLst/>
          </a:prstGeom>
          <a:noFill/>
        </p:spPr>
        <p:txBody>
          <a:bodyPr vert="vert270" rtlCol="0">
            <a:spAutoFit/>
          </a:bodyPr>
          <a:lstStyle/>
          <a:p>
            <a:pPr algn="ctr"/>
            <a:r>
              <a:rPr lang="en-US" sz="3500" dirty="0">
                <a:solidFill>
                  <a:srgbClr val="006400"/>
                </a:solidFill>
              </a:rPr>
              <a:t>ASCAT25NOAA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F87DAE-6D2E-4B15-8CB1-655514A5323A}"/>
              </a:ext>
            </a:extLst>
          </p:cNvPr>
          <p:cNvSpPr txBox="1"/>
          <p:nvPr/>
        </p:nvSpPr>
        <p:spPr>
          <a:xfrm>
            <a:off x="0" y="54610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Time period:20170101-20201231 | collocated model wind speed fixed at 12 m/s +/- 1m/s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BB28F-EA0D-4B59-A751-D66E4CD550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05" r="2510" b="4029"/>
          <a:stretch>
            <a:fillRect/>
          </a:stretch>
        </p:blipFill>
        <p:spPr>
          <a:xfrm>
            <a:off x="1016000" y="1120773"/>
            <a:ext cx="9753299" cy="52811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A47B75-DC3A-4B87-B704-672DB99096FD}"/>
              </a:ext>
            </a:extLst>
          </p:cNvPr>
          <p:cNvSpPr/>
          <p:nvPr/>
        </p:nvSpPr>
        <p:spPr>
          <a:xfrm>
            <a:off x="6477000" y="1016000"/>
            <a:ext cx="4445000" cy="53975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F781AD-1E65-4668-ABFD-63E131FC2FC3}"/>
              </a:ext>
            </a:extLst>
          </p:cNvPr>
          <p:cNvSpPr/>
          <p:nvPr/>
        </p:nvSpPr>
        <p:spPr>
          <a:xfrm>
            <a:off x="8909936" y="594282"/>
            <a:ext cx="1757779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22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9DE943-6A31-4236-A20F-6D80AC59C72B}"/>
              </a:ext>
            </a:extLst>
          </p:cNvPr>
          <p:cNvSpPr txBox="1"/>
          <p:nvPr/>
        </p:nvSpPr>
        <p:spPr>
          <a:xfrm>
            <a:off x="0" y="215900"/>
            <a:ext cx="12192000" cy="4770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Wind speed bias as a function of wave steepness and swell/wind direction difference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A4CC4-870E-4121-A724-002AA2581EAC}"/>
              </a:ext>
            </a:extLst>
          </p:cNvPr>
          <p:cNvSpPr txBox="1"/>
          <p:nvPr/>
        </p:nvSpPr>
        <p:spPr>
          <a:xfrm>
            <a:off x="0" y="1270000"/>
            <a:ext cx="723275" cy="3810000"/>
          </a:xfrm>
          <a:prstGeom prst="rect">
            <a:avLst/>
          </a:prstGeom>
          <a:noFill/>
        </p:spPr>
        <p:txBody>
          <a:bodyPr vert="vert270" rtlCol="0">
            <a:spAutoFit/>
          </a:bodyPr>
          <a:lstStyle/>
          <a:p>
            <a:pPr algn="ctr"/>
            <a:r>
              <a:rPr lang="en-US" sz="3500" dirty="0">
                <a:solidFill>
                  <a:srgbClr val="006400"/>
                </a:solidFill>
              </a:rPr>
              <a:t>SMAPJPL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17AD5E-3F33-45FD-9D2B-84B798897445}"/>
              </a:ext>
            </a:extLst>
          </p:cNvPr>
          <p:cNvSpPr txBox="1"/>
          <p:nvPr/>
        </p:nvSpPr>
        <p:spPr>
          <a:xfrm>
            <a:off x="0" y="54610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Time period:20170101-20201219 | collocated model wind speed fixed at 12 m/s +/- 1m/s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DB508A-3711-4FAA-8B40-B4A69B0066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05" r="2510" b="4029"/>
          <a:stretch>
            <a:fillRect/>
          </a:stretch>
        </p:blipFill>
        <p:spPr>
          <a:xfrm>
            <a:off x="1016000" y="1120773"/>
            <a:ext cx="9753299" cy="528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74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66262E-2C1B-4991-A86C-906EC8661A7F}"/>
              </a:ext>
            </a:extLst>
          </p:cNvPr>
          <p:cNvSpPr txBox="1"/>
          <p:nvPr/>
        </p:nvSpPr>
        <p:spPr>
          <a:xfrm>
            <a:off x="0" y="215900"/>
            <a:ext cx="12192000" cy="4770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Wind speed bias as a function of wave steepness and swell/wind direction difference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B80F9B-DF60-4FE4-8A77-596CB52AE10A}"/>
              </a:ext>
            </a:extLst>
          </p:cNvPr>
          <p:cNvSpPr txBox="1"/>
          <p:nvPr/>
        </p:nvSpPr>
        <p:spPr>
          <a:xfrm>
            <a:off x="0" y="1270000"/>
            <a:ext cx="723275" cy="3810000"/>
          </a:xfrm>
          <a:prstGeom prst="rect">
            <a:avLst/>
          </a:prstGeom>
          <a:noFill/>
        </p:spPr>
        <p:txBody>
          <a:bodyPr vert="vert270" rtlCol="0">
            <a:spAutoFit/>
          </a:bodyPr>
          <a:lstStyle/>
          <a:p>
            <a:pPr algn="ctr"/>
            <a:r>
              <a:rPr lang="en-US" sz="3500" dirty="0">
                <a:solidFill>
                  <a:srgbClr val="006400"/>
                </a:solidFill>
              </a:rPr>
              <a:t>SMAPJPLnew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830131-DE03-407D-8953-5C78F8491AA3}"/>
              </a:ext>
            </a:extLst>
          </p:cNvPr>
          <p:cNvSpPr txBox="1"/>
          <p:nvPr/>
        </p:nvSpPr>
        <p:spPr>
          <a:xfrm>
            <a:off x="0" y="54610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Time period:20190101-20201231 | collocated model wind speed fixed at 12 m/s +/- 1m/s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0D380A-D550-48FF-8D37-4754C59EA2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05" r="2510" b="4029"/>
          <a:stretch>
            <a:fillRect/>
          </a:stretch>
        </p:blipFill>
        <p:spPr>
          <a:xfrm>
            <a:off x="1016000" y="1120773"/>
            <a:ext cx="9753299" cy="528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72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CB87FC-3F05-4F8E-8940-5D64C3648AAA}"/>
              </a:ext>
            </a:extLst>
          </p:cNvPr>
          <p:cNvSpPr txBox="1"/>
          <p:nvPr/>
        </p:nvSpPr>
        <p:spPr>
          <a:xfrm>
            <a:off x="0" y="215900"/>
            <a:ext cx="12192000" cy="4770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Wind speed bias as a function of wave steepness and swell/wind direction difference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95997-942B-43AC-942D-DB6B831653AA}"/>
              </a:ext>
            </a:extLst>
          </p:cNvPr>
          <p:cNvSpPr txBox="1"/>
          <p:nvPr/>
        </p:nvSpPr>
        <p:spPr>
          <a:xfrm>
            <a:off x="0" y="1270000"/>
            <a:ext cx="723275" cy="3810000"/>
          </a:xfrm>
          <a:prstGeom prst="rect">
            <a:avLst/>
          </a:prstGeom>
          <a:noFill/>
        </p:spPr>
        <p:txBody>
          <a:bodyPr vert="vert270" rtlCol="0">
            <a:spAutoFit/>
          </a:bodyPr>
          <a:lstStyle/>
          <a:p>
            <a:pPr algn="ctr"/>
            <a:r>
              <a:rPr lang="en-US" sz="3500" dirty="0">
                <a:solidFill>
                  <a:srgbClr val="006400"/>
                </a:solidFill>
              </a:rPr>
              <a:t>SMAPRSS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2ED407-B206-4BB6-82D5-EF725F5A290B}"/>
              </a:ext>
            </a:extLst>
          </p:cNvPr>
          <p:cNvSpPr txBox="1"/>
          <p:nvPr/>
        </p:nvSpPr>
        <p:spPr>
          <a:xfrm>
            <a:off x="0" y="54610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Time period:20170101-20201219 | collocated model wind speed fixed at 12 m/s +/- 1m/s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DD44CD-A799-47A0-B47C-479D0CB7BF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05" r="2510" b="4029"/>
          <a:stretch>
            <a:fillRect/>
          </a:stretch>
        </p:blipFill>
        <p:spPr>
          <a:xfrm>
            <a:off x="1016000" y="1120773"/>
            <a:ext cx="9753299" cy="528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72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41831D-8F69-48A3-A67D-633228E64ECC}"/>
              </a:ext>
            </a:extLst>
          </p:cNvPr>
          <p:cNvSpPr txBox="1"/>
          <p:nvPr/>
        </p:nvSpPr>
        <p:spPr>
          <a:xfrm>
            <a:off x="0" y="215900"/>
            <a:ext cx="12192000" cy="4770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Wind speed bias as a function of wave steepness and swell/wind direction difference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1DE1F2-EBAB-4155-956C-200B6F6E2164}"/>
              </a:ext>
            </a:extLst>
          </p:cNvPr>
          <p:cNvSpPr txBox="1"/>
          <p:nvPr/>
        </p:nvSpPr>
        <p:spPr>
          <a:xfrm>
            <a:off x="0" y="1270000"/>
            <a:ext cx="723275" cy="3810000"/>
          </a:xfrm>
          <a:prstGeom prst="rect">
            <a:avLst/>
          </a:prstGeom>
          <a:noFill/>
        </p:spPr>
        <p:txBody>
          <a:bodyPr vert="vert270" rtlCol="0">
            <a:spAutoFit/>
          </a:bodyPr>
          <a:lstStyle/>
          <a:p>
            <a:pPr algn="ctr"/>
            <a:r>
              <a:rPr lang="en-US" sz="3500" dirty="0">
                <a:solidFill>
                  <a:srgbClr val="006400"/>
                </a:solidFill>
              </a:rPr>
              <a:t>AMSR2RSS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85706D-F320-4E33-8C52-DF5A7372E022}"/>
              </a:ext>
            </a:extLst>
          </p:cNvPr>
          <p:cNvSpPr txBox="1"/>
          <p:nvPr/>
        </p:nvSpPr>
        <p:spPr>
          <a:xfrm>
            <a:off x="0" y="54610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Time period:20170101-20210101 | collocated model wind speed fixed at 12 m/s +/- 1m/s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CE829B-CE37-48A9-9C6C-EDFF1F8A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05" r="2510" b="4029"/>
          <a:stretch>
            <a:fillRect/>
          </a:stretch>
        </p:blipFill>
        <p:spPr>
          <a:xfrm>
            <a:off x="1016000" y="1120773"/>
            <a:ext cx="9753299" cy="528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36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24185</TotalTime>
  <Words>906</Words>
  <Application>Microsoft Office PowerPoint</Application>
  <PresentationFormat>Widescreen</PresentationFormat>
  <Paragraphs>113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Cambria Math</vt:lpstr>
      <vt:lpstr>Courier New</vt:lpstr>
      <vt:lpstr>NTR</vt:lpstr>
      <vt:lpstr>Wingdings</vt:lpstr>
      <vt:lpstr>Office Theme</vt:lpstr>
      <vt:lpstr>Office Theme</vt:lpstr>
      <vt:lpstr>1_Office Theme</vt:lpstr>
      <vt:lpstr>PowerPoint Presentation</vt:lpstr>
      <vt:lpstr>Motivation</vt:lpstr>
      <vt:lpstr>Dataset general information</vt:lpstr>
      <vt:lpstr>The use of spectral wave steepness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Faozi Said</dc:creator>
  <cp:lastModifiedBy>Faozi Said</cp:lastModifiedBy>
  <cp:revision>286</cp:revision>
  <dcterms:modified xsi:type="dcterms:W3CDTF">2024-05-30T23:05:39Z</dcterms:modified>
</cp:coreProperties>
</file>