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18"/>
  </p:notesMasterIdLst>
  <p:handoutMasterIdLst>
    <p:handoutMasterId r:id="rId19"/>
  </p:handoutMasterIdLst>
  <p:sldIdLst>
    <p:sldId id="614" r:id="rId5"/>
    <p:sldId id="606" r:id="rId6"/>
    <p:sldId id="621" r:id="rId7"/>
    <p:sldId id="622" r:id="rId8"/>
    <p:sldId id="604" r:id="rId9"/>
    <p:sldId id="617" r:id="rId10"/>
    <p:sldId id="615" r:id="rId11"/>
    <p:sldId id="627" r:id="rId12"/>
    <p:sldId id="616" r:id="rId13"/>
    <p:sldId id="623" r:id="rId14"/>
    <p:sldId id="626" r:id="rId15"/>
    <p:sldId id="628" r:id="rId16"/>
    <p:sldId id="609" r:id="rId17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99C221"/>
    <a:srgbClr val="00205B"/>
    <a:srgbClr val="FE5000"/>
    <a:srgbClr val="FEDB00"/>
    <a:srgbClr val="C5B9AC"/>
    <a:srgbClr val="D6D2C4"/>
    <a:srgbClr val="E8E8E8"/>
    <a:srgbClr val="E0E0E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29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pt-BR" sz="1000" b="0" baseline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EUM/RSP/VWG/24/1413105, v1 Draft, 22 May 2024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5353051" y="1884153"/>
            <a:ext cx="6838950" cy="2333286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IE" sz="2800" spc="-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Status and recent developments of the EUMETSAT scatterometer missions</a:t>
            </a:r>
            <a:endParaRPr lang="en-GB" sz="2800" b="0" kern="0" dirty="0">
              <a:solidFill>
                <a:schemeClr val="tx1"/>
              </a:solidFill>
              <a:latin typeface="+mj-lt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S Linow, N Khosravi, C Anderson, S Lupemba, M Cloarec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sz="1400" b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IOVWST Salt Lake City</a:t>
            </a:r>
          </a:p>
          <a:p>
            <a:pPr algn="r">
              <a:defRPr/>
            </a:pPr>
            <a:r>
              <a:rPr lang="en-GB" sz="1400" b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29 May 2024</a:t>
            </a:r>
          </a:p>
        </p:txBody>
      </p:sp>
    </p:spTree>
    <p:extLst>
      <p:ext uri="{BB962C8B-B14F-4D97-AF65-F5344CB8AC3E}">
        <p14:creationId xmlns:p14="http://schemas.microsoft.com/office/powerpoint/2010/main" val="16076285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ASCAT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904" y="1075266"/>
            <a:ext cx="48967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0" kern="100" spc="-100" dirty="0">
                <a:solidFill>
                  <a:schemeClr val="tx2"/>
                </a:solidFill>
                <a:latin typeface="+mj-lt"/>
                <a:ea typeface="Roboto" panose="02000000000000000000" pitchFamily="2" charset="0"/>
              </a:rPr>
              <a:t>Ongoing activities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Reprocessing the full ASCAT-A mission to provide a consistent time series of the full mission duration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Small evolution of the L1 processor – introduction of a new land-sea mask (fix known issues with the current one, is now consistent with the one for SCA)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B10EED-BA0D-CF67-E6E5-F380019D27B2}"/>
              </a:ext>
            </a:extLst>
          </p:cNvPr>
          <p:cNvGrpSpPr/>
          <p:nvPr/>
        </p:nvGrpSpPr>
        <p:grpSpPr>
          <a:xfrm>
            <a:off x="6096000" y="3413299"/>
            <a:ext cx="5494006" cy="3005250"/>
            <a:chOff x="6096000" y="2772749"/>
            <a:chExt cx="5494006" cy="300525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582E448-B37E-234B-58B2-38D54F2DC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772749"/>
              <a:ext cx="5494006" cy="300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BBB30B-AE0C-D8A1-6D6C-F5133897660F}"/>
                </a:ext>
              </a:extLst>
            </p:cNvPr>
            <p:cNvSpPr txBox="1"/>
            <p:nvPr/>
          </p:nvSpPr>
          <p:spPr>
            <a:xfrm>
              <a:off x="8843003" y="5501000"/>
              <a:ext cx="2122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Figure: raw noise powers, unitless</a:t>
              </a:r>
              <a:endParaRPr lang="en-IE" sz="12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E48E21-8E31-1D55-4E81-773BB566C445}"/>
              </a:ext>
            </a:extLst>
          </p:cNvPr>
          <p:cNvSpPr txBox="1"/>
          <p:nvPr/>
        </p:nvSpPr>
        <p:spPr>
          <a:xfrm>
            <a:off x="6096000" y="1072582"/>
            <a:ext cx="44272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0" kern="100" spc="-100" dirty="0">
                <a:solidFill>
                  <a:schemeClr val="tx2"/>
                </a:solidFill>
                <a:latin typeface="+mj-lt"/>
                <a:ea typeface="Roboto" panose="02000000000000000000" pitchFamily="2" charset="0"/>
              </a:rPr>
              <a:t>Upcoming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Will continue with ASCAT-B and ASCAT-C long-term behaviour assessment and reprocessing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Investigate noise/RFI evolution – this is highly problematic for land applications</a:t>
            </a:r>
            <a:endParaRPr lang="en-GB" sz="1800" b="0" kern="100" spc="-100" dirty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3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D6398FBC-7A3F-A9EE-2D7F-6D329DDDB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14225"/>
          <a:stretch/>
        </p:blipFill>
        <p:spPr>
          <a:xfrm>
            <a:off x="166352" y="3616151"/>
            <a:ext cx="5240323" cy="28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72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3" y="1193746"/>
            <a:ext cx="4984678" cy="260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ASCAT-A long-term behaviour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1723" y="4041448"/>
            <a:ext cx="51252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Difference between the Gamma-0 obtained from descending and ascending orbits over the rainforest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Discrepancy between ascending and descending orbits, starting around 2019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Drift documented by </a:t>
            </a:r>
            <a:r>
              <a:rPr lang="en-GB" sz="1800" b="0" dirty="0" err="1">
                <a:solidFill>
                  <a:schemeClr val="tx2"/>
                </a:solidFill>
                <a:latin typeface="+mn-lt"/>
              </a:rPr>
              <a:t>Ricciardulli</a:t>
            </a:r>
            <a:r>
              <a:rPr lang="en-GB" sz="1800" b="0" dirty="0">
                <a:solidFill>
                  <a:schemeClr val="tx2"/>
                </a:solidFill>
                <a:latin typeface="+mn-lt"/>
              </a:rPr>
              <a:t> et al.* starts around the same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3452237">
            <a:off x="2600074" y="2603820"/>
            <a:ext cx="410938" cy="27651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4198" y="793636"/>
            <a:ext cx="219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kern="100" spc="-100" dirty="0">
                <a:latin typeface="+mj-lt"/>
                <a:ea typeface="Roboto" panose="02000000000000000000" pitchFamily="2" charset="0"/>
              </a:rPr>
              <a:t>Global ocean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C5274-7333-3291-07EB-D9DDCD445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85"/>
          <a:stretch/>
        </p:blipFill>
        <p:spPr>
          <a:xfrm>
            <a:off x="6904198" y="1193746"/>
            <a:ext cx="4685821" cy="2431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22985A-E543-825E-1D5C-432254887ADD}"/>
              </a:ext>
            </a:extLst>
          </p:cNvPr>
          <p:cNvSpPr/>
          <p:nvPr/>
        </p:nvSpPr>
        <p:spPr>
          <a:xfrm>
            <a:off x="6705600" y="4041448"/>
            <a:ext cx="48844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Similar trend in the differences between the opposing beams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Also here, different spatial sampling of ASCAT-A and ASCAT-B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83FE8-38E2-D015-73EB-4C447B16C820}"/>
              </a:ext>
            </a:extLst>
          </p:cNvPr>
          <p:cNvSpPr txBox="1"/>
          <p:nvPr/>
        </p:nvSpPr>
        <p:spPr>
          <a:xfrm>
            <a:off x="431445" y="745981"/>
            <a:ext cx="219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kern="100" spc="-100" dirty="0">
                <a:latin typeface="+mj-lt"/>
                <a:ea typeface="Roboto" panose="02000000000000000000" pitchFamily="2" charset="0"/>
              </a:rPr>
              <a:t>Amazon rainforest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4F67C9FD-D692-2AF2-11A1-072AEB177726}"/>
              </a:ext>
            </a:extLst>
          </p:cNvPr>
          <p:cNvSpPr/>
          <p:nvPr/>
        </p:nvSpPr>
        <p:spPr bwMode="auto">
          <a:xfrm rot="3153036">
            <a:off x="9370182" y="1708128"/>
            <a:ext cx="410938" cy="27651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1508" y="6042253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0" dirty="0">
                <a:solidFill>
                  <a:schemeClr val="tx2"/>
                </a:solidFill>
                <a:latin typeface="+mn-lt"/>
              </a:rPr>
              <a:t>* A Stable Satellite Wind Climate Data Record for Climate Variability Studies, Lucrezia </a:t>
            </a:r>
            <a:r>
              <a:rPr lang="en-GB" sz="1200" b="0" dirty="0" err="1">
                <a:solidFill>
                  <a:schemeClr val="tx2"/>
                </a:solidFill>
                <a:latin typeface="+mn-lt"/>
              </a:rPr>
              <a:t>Ricciardulli</a:t>
            </a:r>
            <a:r>
              <a:rPr lang="en-GB" sz="1200" b="0" dirty="0">
                <a:solidFill>
                  <a:schemeClr val="tx2"/>
                </a:solidFill>
                <a:latin typeface="+mn-lt"/>
              </a:rPr>
              <a:t>, Andrew Manaster, Thomas Meissner, and Carl Mears, Remote Sensing Systems, Santa Rosa, CA, USA, IOVWST 2023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0113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190" y="1489802"/>
            <a:ext cx="46939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b="0" dirty="0">
                <a:solidFill>
                  <a:schemeClr val="tx2"/>
                </a:solidFill>
                <a:latin typeface="+mj-lt"/>
              </a:rPr>
              <a:t>ASCAT-A ground track</a:t>
            </a:r>
          </a:p>
          <a:p>
            <a:pPr>
              <a:spcAft>
                <a:spcPts val="1200"/>
              </a:spcAft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The last inclination maintenance of ASCAT-A occurred on 31.08.2016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  <a:latin typeface="+mn-lt"/>
              </a:rPr>
              <a:t>after that, a slow drift has started leading to the local time of the ascending node to be shifted to about 90 minutes earlier by the end of the mission i.e., ~ 20:00 for ascending and ~08:00 for descending orbits.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ASCAT-A long-term behaviour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5E38D4-2D1B-AA9C-6CC8-9F15F8D666AA}"/>
              </a:ext>
            </a:extLst>
          </p:cNvPr>
          <p:cNvGrpSpPr/>
          <p:nvPr/>
        </p:nvGrpSpPr>
        <p:grpSpPr>
          <a:xfrm>
            <a:off x="6533428" y="1547665"/>
            <a:ext cx="5193382" cy="3116522"/>
            <a:chOff x="6685828" y="979228"/>
            <a:chExt cx="5193382" cy="31165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5828" y="979228"/>
              <a:ext cx="5193382" cy="3116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338048" y="3051036"/>
              <a:ext cx="27679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0" dirty="0">
                  <a:solidFill>
                    <a:schemeClr val="tx2"/>
                  </a:solidFill>
                  <a:latin typeface="+mn-lt"/>
                </a:rPr>
                <a:t>ASCAT A and B fractional swath overlap for ascending passes (daily)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65190" y="5232624"/>
            <a:ext cx="11261620" cy="646331"/>
          </a:xfrm>
          <a:prstGeom prst="rect">
            <a:avLst/>
          </a:prstGeom>
          <a:solidFill>
            <a:srgbClr val="00205B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b="0" dirty="0">
                <a:solidFill>
                  <a:schemeClr val="tx1"/>
                </a:solidFill>
                <a:latin typeface="+mn-lt"/>
              </a:rPr>
              <a:t>Drift observed since 2018 is most likely caused by different spatial sampling due to the drifting ground track of ASCAT-A, and is not a calibration issue</a:t>
            </a:r>
          </a:p>
        </p:txBody>
      </p:sp>
    </p:spTree>
    <p:extLst>
      <p:ext uri="{BB962C8B-B14F-4D97-AF65-F5344CB8AC3E}">
        <p14:creationId xmlns:p14="http://schemas.microsoft.com/office/powerpoint/2010/main" val="35313959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b="1" spc="0" dirty="0">
                <a:latin typeface="+mj-lt"/>
              </a:rPr>
              <a:t>Thank you!</a:t>
            </a:r>
          </a:p>
          <a:p>
            <a:pPr marL="0" indent="0">
              <a:buNone/>
            </a:pPr>
            <a:r>
              <a:rPr lang="en-GB" sz="2000" spc="0" dirty="0">
                <a:latin typeface="+mn-lt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spc="-100" dirty="0">
                <a:latin typeface="+mj-lt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sz="2400" dirty="0">
              <a:solidFill>
                <a:srgbClr val="38484E"/>
              </a:solidFill>
              <a:latin typeface="+mj-lt"/>
            </a:endParaRPr>
          </a:p>
          <a:p>
            <a:pPr marL="0" lvl="0" indent="0">
              <a:buNone/>
            </a:pPr>
            <a:endParaRPr lang="en-GB" sz="2400" dirty="0">
              <a:solidFill>
                <a:srgbClr val="38484E"/>
              </a:solidFill>
              <a:latin typeface="+mj-lt"/>
            </a:endParaRPr>
          </a:p>
          <a:p>
            <a:pPr marL="0" lvl="0" indent="0">
              <a:buNone/>
            </a:pPr>
            <a:r>
              <a:rPr lang="en-GB" sz="2400" dirty="0">
                <a:solidFill>
                  <a:srgbClr val="38484E"/>
                </a:solidFill>
                <a:latin typeface="+mj-lt"/>
              </a:rPr>
              <a:t>EPS-SG 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38484E"/>
                </a:solidFill>
                <a:latin typeface="+mn-lt"/>
              </a:rPr>
              <a:t>Overview</a:t>
            </a:r>
          </a:p>
          <a:p>
            <a:pPr marL="0" lvl="0" indent="0">
              <a:buNone/>
            </a:pPr>
            <a:endParaRPr lang="en-GB" sz="1800" dirty="0">
              <a:solidFill>
                <a:srgbClr val="38484E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GB" sz="2400" dirty="0">
                <a:solidFill>
                  <a:srgbClr val="38484E"/>
                </a:solidFill>
                <a:latin typeface="+mj-lt"/>
              </a:rPr>
              <a:t>SCA 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38484E"/>
                </a:solidFill>
                <a:latin typeface="+mn-lt"/>
              </a:rPr>
              <a:t>Update on the mission status, planned activities</a:t>
            </a:r>
          </a:p>
          <a:p>
            <a:pPr marL="0" lvl="0" indent="0">
              <a:buNone/>
            </a:pPr>
            <a:endParaRPr lang="en-GB" sz="1800" dirty="0">
              <a:solidFill>
                <a:srgbClr val="38484E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8484E"/>
                </a:solidFill>
                <a:latin typeface="+mj-lt"/>
              </a:rPr>
              <a:t>ASCAT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Instrument status and current work</a:t>
            </a:r>
          </a:p>
          <a:p>
            <a:pPr marL="0" indent="0">
              <a:buNone/>
            </a:pPr>
            <a:endParaRPr lang="en-GB" sz="1800" dirty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1600" spc="0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0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EPS-SG Objectives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731" y="1266796"/>
            <a:ext cx="7870044" cy="5004261"/>
          </a:xfrm>
          <a:prstGeom prst="rect">
            <a:avLst/>
          </a:prstGeom>
        </p:spPr>
        <p:txBody>
          <a:bodyPr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292500" lvl="1" indent="-292500" defTabSz="742950">
              <a:spcBef>
                <a:spcPct val="0"/>
              </a:spcBef>
              <a:spcAft>
                <a:spcPts val="2400"/>
              </a:spcAft>
              <a:defRPr/>
            </a:pPr>
            <a:r>
              <a:rPr lang="en-IE" sz="1800" b="0" kern="0" dirty="0">
                <a:solidFill>
                  <a:srgbClr val="00B5E2"/>
                </a:solidFill>
                <a:latin typeface="+mj-lt"/>
              </a:rPr>
              <a:t>Primary mission</a:t>
            </a:r>
            <a:r>
              <a:rPr lang="en-IE" sz="1800" b="0" kern="0" dirty="0">
                <a:latin typeface="+mn-lt"/>
              </a:rPr>
              <a:t>: further improve observational inputs to Numerical Weather Prediction models.</a:t>
            </a:r>
          </a:p>
          <a:p>
            <a:pPr marL="292500" lvl="1" indent="-292500" defTabSz="742950">
              <a:spcBef>
                <a:spcPct val="0"/>
              </a:spcBef>
              <a:spcAft>
                <a:spcPts val="2400"/>
              </a:spcAft>
              <a:defRPr/>
            </a:pPr>
            <a:r>
              <a:rPr lang="en-IE" sz="1800" b="0" kern="0" dirty="0">
                <a:solidFill>
                  <a:srgbClr val="00B5E2"/>
                </a:solidFill>
                <a:latin typeface="+mj-lt"/>
              </a:rPr>
              <a:t>Continuation and enhancement of service </a:t>
            </a:r>
            <a:r>
              <a:rPr lang="en-IE" sz="1800" b="0" kern="0" dirty="0">
                <a:latin typeface="+mn-lt"/>
              </a:rPr>
              <a:t>from mid-morning polar orbit in 2025 – 2046 timeframe  </a:t>
            </a:r>
          </a:p>
          <a:p>
            <a:pPr marL="292500" lvl="1" indent="-292500" defTabSz="742950">
              <a:spcBef>
                <a:spcPct val="0"/>
              </a:spcBef>
              <a:spcAft>
                <a:spcPts val="2400"/>
              </a:spcAft>
              <a:defRPr/>
            </a:pPr>
            <a:r>
              <a:rPr lang="en-IE" sz="1800" b="0" kern="0" dirty="0">
                <a:latin typeface="+mn-lt"/>
              </a:rPr>
              <a:t>Significant contributions to other </a:t>
            </a:r>
            <a:r>
              <a:rPr lang="en-IE" sz="1800" b="0" kern="0" dirty="0">
                <a:solidFill>
                  <a:srgbClr val="00B5E2"/>
                </a:solidFill>
                <a:latin typeface="+mj-lt"/>
              </a:rPr>
              <a:t>real time applications</a:t>
            </a:r>
            <a:r>
              <a:rPr lang="en-IE" sz="1800" b="0" kern="0" dirty="0">
                <a:latin typeface="+mn-lt"/>
              </a:rPr>
              <a:t>: Nowcasting at high latitudes; Marine meteorology and operational oceanography; Operational hydrology; Air quality monitoring.</a:t>
            </a:r>
          </a:p>
          <a:p>
            <a:pPr marL="292500" lvl="1" indent="-292500" defTabSz="742950">
              <a:spcBef>
                <a:spcPct val="0"/>
              </a:spcBef>
              <a:spcAft>
                <a:spcPts val="1463"/>
              </a:spcAft>
              <a:defRPr/>
            </a:pPr>
            <a:r>
              <a:rPr lang="en-IE" sz="1800" b="0" kern="0" dirty="0">
                <a:solidFill>
                  <a:srgbClr val="00B5E2"/>
                </a:solidFill>
                <a:latin typeface="+mj-lt"/>
              </a:rPr>
              <a:t>Climate monitoring</a:t>
            </a:r>
            <a:r>
              <a:rPr lang="en-IE" sz="1800" b="0" kern="0" dirty="0">
                <a:latin typeface="+mn-lt"/>
              </a:rPr>
              <a:t>: expand by 20+ years the climate data records initiated in 2006 with EPS (first generation).</a:t>
            </a:r>
            <a:endParaRPr lang="en-GB" sz="1800" b="0" kern="0" dirty="0">
              <a:latin typeface="+mn-lt"/>
            </a:endParaRPr>
          </a:p>
          <a:p>
            <a:pPr marL="292500" lvl="1" indent="-292500" defTabSz="742950">
              <a:spcBef>
                <a:spcPct val="0"/>
              </a:spcBef>
              <a:spcAft>
                <a:spcPts val="488"/>
              </a:spcAft>
              <a:buNone/>
              <a:defRPr/>
            </a:pPr>
            <a:endParaRPr lang="en-GB" sz="1600" b="0" kern="0" dirty="0">
              <a:solidFill>
                <a:srgbClr val="0026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7270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EPS-SG: Metop-SG satellites and instruments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1465" y="640080"/>
            <a:ext cx="8616426" cy="5500965"/>
            <a:chOff x="1032401" y="1019908"/>
            <a:chExt cx="8616426" cy="5500965"/>
          </a:xfrm>
        </p:grpSpPr>
        <p:pic>
          <p:nvPicPr>
            <p:cNvPr id="5" name="Picture 7" descr="https://www-cdn.eumetsat.int/files/styles/16_9_medium/s3/2020-09/TN_Metop-SG_both%20copy.jpg?h=822d3fcc&amp;itok=en04LcM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4000" r="100000">
                          <a14:foregroundMark x1="40000" y1="2607" x2="27733" y2="14218"/>
                          <a14:foregroundMark x1="46933" y1="68483" x2="47867" y2="70379"/>
                          <a14:foregroundMark x1="47600" y1="84597" x2="48933" y2="85545"/>
                          <a14:foregroundMark x1="49200" y1="86730" x2="49467" y2="86019"/>
                          <a14:foregroundMark x1="17067" y1="21564" x2="16267" y2="25355"/>
                          <a14:foregroundMark x1="49333" y1="57346" x2="49733" y2="59479"/>
                          <a14:backgroundMark x1="60933" y1="16114" x2="37333" y2="68246"/>
                          <a14:backgroundMark x1="17867" y1="23223" x2="17867" y2="20379"/>
                          <a14:backgroundMark x1="50133" y1="86019" x2="50133" y2="86019"/>
                          <a14:backgroundMark x1="16800" y1="25592" x2="16400" y2="265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7" r="13263"/>
            <a:stretch/>
          </p:blipFill>
          <p:spPr bwMode="auto">
            <a:xfrm>
              <a:off x="2543173" y="1019908"/>
              <a:ext cx="7105654" cy="550096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Elbow Connector 5"/>
            <p:cNvCxnSpPr>
              <a:endCxn id="7" idx="1"/>
            </p:cNvCxnSpPr>
            <p:nvPr/>
          </p:nvCxnSpPr>
          <p:spPr bwMode="auto">
            <a:xfrm>
              <a:off x="7339247" y="5578764"/>
              <a:ext cx="742501" cy="603554"/>
            </a:xfrm>
            <a:prstGeom prst="bentConnector3">
              <a:avLst>
                <a:gd name="adj1" fmla="val 1486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8081748" y="6013041"/>
              <a:ext cx="5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SCA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7320" y="5031688"/>
              <a:ext cx="492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6222" y="4764937"/>
              <a:ext cx="461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ICI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6314" y="3319782"/>
              <a:ext cx="646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MWI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Elbow Connector 10"/>
            <p:cNvCxnSpPr>
              <a:endCxn id="10" idx="2"/>
            </p:cNvCxnSpPr>
            <p:nvPr/>
          </p:nvCxnSpPr>
          <p:spPr bwMode="auto">
            <a:xfrm flipV="1">
              <a:off x="5845663" y="3658336"/>
              <a:ext cx="763924" cy="555102"/>
            </a:xfrm>
            <a:prstGeom prst="bentConnector2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2" name="Elbow Connector 11"/>
            <p:cNvCxnSpPr>
              <a:endCxn id="9" idx="1"/>
            </p:cNvCxnSpPr>
            <p:nvPr/>
          </p:nvCxnSpPr>
          <p:spPr bwMode="auto">
            <a:xfrm>
              <a:off x="6437746" y="4740816"/>
              <a:ext cx="1468476" cy="193398"/>
            </a:xfrm>
            <a:prstGeom prst="bentConnector3">
              <a:avLst>
                <a:gd name="adj1" fmla="val 50000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" name="Elbow Connector 12"/>
            <p:cNvCxnSpPr>
              <a:endCxn id="8" idx="3"/>
            </p:cNvCxnSpPr>
            <p:nvPr/>
          </p:nvCxnSpPr>
          <p:spPr bwMode="auto">
            <a:xfrm rot="5400000">
              <a:off x="3873983" y="3711899"/>
              <a:ext cx="1794962" cy="1183171"/>
            </a:xfrm>
            <a:prstGeom prst="bentConnector2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032401" y="2650305"/>
              <a:ext cx="646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3MI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0077" y="2582702"/>
              <a:ext cx="818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IASI-NG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Elbow Connector 15"/>
            <p:cNvCxnSpPr>
              <a:endCxn id="15" idx="1"/>
            </p:cNvCxnSpPr>
            <p:nvPr/>
          </p:nvCxnSpPr>
          <p:spPr bwMode="auto">
            <a:xfrm flipV="1">
              <a:off x="5163127" y="2751979"/>
              <a:ext cx="1056950" cy="567803"/>
            </a:xfrm>
            <a:prstGeom prst="bentConnector3">
              <a:avLst>
                <a:gd name="adj1" fmla="val 189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7" name="Elbow Connector 16"/>
            <p:cNvCxnSpPr>
              <a:endCxn id="14" idx="3"/>
            </p:cNvCxnSpPr>
            <p:nvPr/>
          </p:nvCxnSpPr>
          <p:spPr bwMode="auto">
            <a:xfrm rot="10800000">
              <a:off x="1678946" y="2819582"/>
              <a:ext cx="1270800" cy="241040"/>
            </a:xfrm>
            <a:prstGeom prst="bentConnector3">
              <a:avLst>
                <a:gd name="adj1" fmla="val -877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298837" y="3236724"/>
              <a:ext cx="646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MWS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Elbow Connector 18"/>
            <p:cNvCxnSpPr>
              <a:endCxn id="18" idx="3"/>
            </p:cNvCxnSpPr>
            <p:nvPr/>
          </p:nvCxnSpPr>
          <p:spPr bwMode="auto">
            <a:xfrm rot="10800000" flipV="1">
              <a:off x="1945382" y="3236723"/>
              <a:ext cx="1433600" cy="169277"/>
            </a:xfrm>
            <a:prstGeom prst="bentConnector3">
              <a:avLst>
                <a:gd name="adj1" fmla="val 391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804469" y="3781889"/>
              <a:ext cx="1056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Sentinel-5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Elbow Connector 20"/>
            <p:cNvCxnSpPr>
              <a:endCxn id="20" idx="3"/>
            </p:cNvCxnSpPr>
            <p:nvPr/>
          </p:nvCxnSpPr>
          <p:spPr bwMode="auto">
            <a:xfrm rot="10800000" flipV="1">
              <a:off x="2860745" y="3575278"/>
              <a:ext cx="861934" cy="375888"/>
            </a:xfrm>
            <a:prstGeom prst="bentConnector3">
              <a:avLst>
                <a:gd name="adj1" fmla="val -365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274370" y="4341091"/>
              <a:ext cx="1104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MetImage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Elbow Connector 22"/>
            <p:cNvCxnSpPr>
              <a:endCxn id="22" idx="3"/>
            </p:cNvCxnSpPr>
            <p:nvPr/>
          </p:nvCxnSpPr>
          <p:spPr bwMode="auto">
            <a:xfrm rot="10800000" flipV="1">
              <a:off x="3378983" y="3836144"/>
              <a:ext cx="836182" cy="674224"/>
            </a:xfrm>
            <a:prstGeom prst="bentConnector3">
              <a:avLst>
                <a:gd name="adj1" fmla="val -1916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927542" y="1959039"/>
              <a:ext cx="492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</a:t>
              </a:r>
              <a:endParaRPr lang="en-GB" sz="16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Elbow Connector 24"/>
            <p:cNvCxnSpPr>
              <a:endCxn id="8" idx="3"/>
            </p:cNvCxnSpPr>
            <p:nvPr/>
          </p:nvCxnSpPr>
          <p:spPr bwMode="auto">
            <a:xfrm rot="10800000" flipV="1">
              <a:off x="4179878" y="4382715"/>
              <a:ext cx="2465626" cy="818250"/>
            </a:xfrm>
            <a:prstGeom prst="bentConnector3">
              <a:avLst>
                <a:gd name="adj1" fmla="val 51873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6" name="Elbow Connector 25"/>
            <p:cNvCxnSpPr>
              <a:endCxn id="7" idx="1"/>
            </p:cNvCxnSpPr>
            <p:nvPr/>
          </p:nvCxnSpPr>
          <p:spPr bwMode="auto">
            <a:xfrm>
              <a:off x="6697047" y="5570326"/>
              <a:ext cx="1384701" cy="611992"/>
            </a:xfrm>
            <a:prstGeom prst="bentConnector3">
              <a:avLst>
                <a:gd name="adj1" fmla="val 2641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7" name="Elbow Connector 26"/>
            <p:cNvCxnSpPr>
              <a:endCxn id="7" idx="1"/>
            </p:cNvCxnSpPr>
            <p:nvPr/>
          </p:nvCxnSpPr>
          <p:spPr bwMode="auto">
            <a:xfrm flipV="1">
              <a:off x="6348169" y="6182318"/>
              <a:ext cx="1733579" cy="193398"/>
            </a:xfrm>
            <a:prstGeom prst="bentConnector3">
              <a:avLst>
                <a:gd name="adj1" fmla="val 22295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" name="Elbow Connector 27"/>
            <p:cNvCxnSpPr>
              <a:endCxn id="8" idx="3"/>
            </p:cNvCxnSpPr>
            <p:nvPr/>
          </p:nvCxnSpPr>
          <p:spPr bwMode="auto">
            <a:xfrm rot="10800000">
              <a:off x="4179879" y="5200966"/>
              <a:ext cx="1731395" cy="459767"/>
            </a:xfrm>
            <a:prstGeom prst="bentConnector3">
              <a:avLst>
                <a:gd name="adj1" fmla="val 31329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9" name="Elbow Connector 28"/>
            <p:cNvCxnSpPr>
              <a:endCxn id="24" idx="3"/>
            </p:cNvCxnSpPr>
            <p:nvPr/>
          </p:nvCxnSpPr>
          <p:spPr bwMode="auto">
            <a:xfrm rot="10800000">
              <a:off x="2420100" y="2128317"/>
              <a:ext cx="315796" cy="183611"/>
            </a:xfrm>
            <a:prstGeom prst="bentConnector3">
              <a:avLst>
                <a:gd name="adj1" fmla="val 279"/>
              </a:avLst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1" y="833991"/>
            <a:ext cx="2420099" cy="369332"/>
          </a:xfrm>
          <a:prstGeom prst="rect">
            <a:avLst/>
          </a:prstGeom>
          <a:solidFill>
            <a:srgbClr val="1C6F9F"/>
          </a:solidFill>
        </p:spPr>
        <p:txBody>
          <a:bodyPr wrap="square" rtlCol="0"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Sat-A</a:t>
            </a:r>
            <a:endParaRPr lang="en-GB" sz="18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71901" y="5602435"/>
            <a:ext cx="2420099" cy="369332"/>
          </a:xfrm>
          <a:prstGeom prst="rect">
            <a:avLst/>
          </a:prstGeom>
          <a:solidFill>
            <a:srgbClr val="1C6F9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Sat-B</a:t>
            </a:r>
            <a:endParaRPr lang="en-GB" sz="18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685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EUMETSAT scatterometer missions</a:t>
            </a:r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789335" y="1045192"/>
            <a:ext cx="11147561" cy="2135857"/>
            <a:chOff x="847725" y="898525"/>
            <a:chExt cx="8343900" cy="5588000"/>
          </a:xfrm>
          <a:solidFill>
            <a:srgbClr val="00B5E2">
              <a:alpha val="10000"/>
            </a:srgbClr>
          </a:solidFill>
        </p:grpSpPr>
        <p:sp>
          <p:nvSpPr>
            <p:cNvPr id="20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102"/>
            <p:cNvSpPr>
              <a:spLocks noChangeArrowheads="1"/>
            </p:cNvSpPr>
            <p:nvPr/>
          </p:nvSpPr>
          <p:spPr bwMode="auto">
            <a:xfrm>
              <a:off x="3101664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4942" y="989564"/>
            <a:ext cx="11961317" cy="215900"/>
            <a:chOff x="-24942" y="989564"/>
            <a:chExt cx="11961317" cy="215900"/>
          </a:xfrm>
        </p:grpSpPr>
        <p:sp>
          <p:nvSpPr>
            <p:cNvPr id="25" name="TextBox 177"/>
            <p:cNvSpPr txBox="1">
              <a:spLocks noChangeArrowheads="1"/>
            </p:cNvSpPr>
            <p:nvPr/>
          </p:nvSpPr>
          <p:spPr bwMode="auto">
            <a:xfrm>
              <a:off x="48453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6" name="TextBox 178"/>
            <p:cNvSpPr txBox="1">
              <a:spLocks noChangeArrowheads="1"/>
            </p:cNvSpPr>
            <p:nvPr/>
          </p:nvSpPr>
          <p:spPr bwMode="auto">
            <a:xfrm>
              <a:off x="78580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7" name="TextBox 179"/>
            <p:cNvSpPr txBox="1">
              <a:spLocks noChangeArrowheads="1"/>
            </p:cNvSpPr>
            <p:nvPr/>
          </p:nvSpPr>
          <p:spPr bwMode="auto">
            <a:xfrm>
              <a:off x="108707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28" name="TextBox 180"/>
            <p:cNvSpPr txBox="1">
              <a:spLocks noChangeArrowheads="1"/>
            </p:cNvSpPr>
            <p:nvPr/>
          </p:nvSpPr>
          <p:spPr bwMode="auto">
            <a:xfrm>
              <a:off x="138834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29" name="TextBox 181"/>
            <p:cNvSpPr txBox="1">
              <a:spLocks noChangeArrowheads="1"/>
            </p:cNvSpPr>
            <p:nvPr/>
          </p:nvSpPr>
          <p:spPr bwMode="auto">
            <a:xfrm>
              <a:off x="168961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30" name="TextBox 182"/>
            <p:cNvSpPr txBox="1">
              <a:spLocks noChangeArrowheads="1"/>
            </p:cNvSpPr>
            <p:nvPr/>
          </p:nvSpPr>
          <p:spPr bwMode="auto">
            <a:xfrm>
              <a:off x="199088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31" name="TextBox 183"/>
            <p:cNvSpPr txBox="1">
              <a:spLocks noChangeArrowheads="1"/>
            </p:cNvSpPr>
            <p:nvPr/>
          </p:nvSpPr>
          <p:spPr bwMode="auto">
            <a:xfrm>
              <a:off x="229214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32" name="TextBox 184"/>
            <p:cNvSpPr txBox="1">
              <a:spLocks noChangeArrowheads="1"/>
            </p:cNvSpPr>
            <p:nvPr/>
          </p:nvSpPr>
          <p:spPr bwMode="auto">
            <a:xfrm>
              <a:off x="2593418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3" name="TextBox 185"/>
            <p:cNvSpPr txBox="1">
              <a:spLocks noChangeArrowheads="1"/>
            </p:cNvSpPr>
            <p:nvPr/>
          </p:nvSpPr>
          <p:spPr bwMode="auto">
            <a:xfrm>
              <a:off x="289468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4" name="TextBox 186"/>
            <p:cNvSpPr txBox="1">
              <a:spLocks noChangeArrowheads="1"/>
            </p:cNvSpPr>
            <p:nvPr/>
          </p:nvSpPr>
          <p:spPr bwMode="auto">
            <a:xfrm>
              <a:off x="3195956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5" name="TextBox 187"/>
            <p:cNvSpPr txBox="1">
              <a:spLocks noChangeArrowheads="1"/>
            </p:cNvSpPr>
            <p:nvPr/>
          </p:nvSpPr>
          <p:spPr bwMode="auto">
            <a:xfrm>
              <a:off x="3497225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36" name="TextBox 188"/>
            <p:cNvSpPr txBox="1">
              <a:spLocks noChangeArrowheads="1"/>
            </p:cNvSpPr>
            <p:nvPr/>
          </p:nvSpPr>
          <p:spPr bwMode="auto">
            <a:xfrm>
              <a:off x="3798494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37" name="TextBox 189"/>
            <p:cNvSpPr txBox="1">
              <a:spLocks noChangeArrowheads="1"/>
            </p:cNvSpPr>
            <p:nvPr/>
          </p:nvSpPr>
          <p:spPr bwMode="auto">
            <a:xfrm>
              <a:off x="4099763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8" name="TextBox 190"/>
            <p:cNvSpPr txBox="1">
              <a:spLocks noChangeArrowheads="1"/>
            </p:cNvSpPr>
            <p:nvPr/>
          </p:nvSpPr>
          <p:spPr bwMode="auto">
            <a:xfrm>
              <a:off x="4401032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39" name="TextBox 191"/>
            <p:cNvSpPr txBox="1">
              <a:spLocks noChangeArrowheads="1"/>
            </p:cNvSpPr>
            <p:nvPr/>
          </p:nvSpPr>
          <p:spPr bwMode="auto">
            <a:xfrm>
              <a:off x="4702301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40" name="TextBox 192"/>
            <p:cNvSpPr txBox="1">
              <a:spLocks noChangeArrowheads="1"/>
            </p:cNvSpPr>
            <p:nvPr/>
          </p:nvSpPr>
          <p:spPr bwMode="auto">
            <a:xfrm>
              <a:off x="5003570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41" name="TextBox 193"/>
            <p:cNvSpPr txBox="1">
              <a:spLocks noChangeArrowheads="1"/>
            </p:cNvSpPr>
            <p:nvPr/>
          </p:nvSpPr>
          <p:spPr bwMode="auto">
            <a:xfrm>
              <a:off x="5304839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42" name="TextBox 194"/>
            <p:cNvSpPr txBox="1">
              <a:spLocks noChangeArrowheads="1"/>
            </p:cNvSpPr>
            <p:nvPr/>
          </p:nvSpPr>
          <p:spPr bwMode="auto">
            <a:xfrm>
              <a:off x="560610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3" name="TextBox 195"/>
            <p:cNvSpPr txBox="1">
              <a:spLocks noChangeArrowheads="1"/>
            </p:cNvSpPr>
            <p:nvPr/>
          </p:nvSpPr>
          <p:spPr bwMode="auto">
            <a:xfrm>
              <a:off x="590737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44" name="TextBox 196"/>
            <p:cNvSpPr txBox="1">
              <a:spLocks noChangeArrowheads="1"/>
            </p:cNvSpPr>
            <p:nvPr/>
          </p:nvSpPr>
          <p:spPr bwMode="auto">
            <a:xfrm>
              <a:off x="620864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45" name="TextBox 197"/>
            <p:cNvSpPr txBox="1">
              <a:spLocks noChangeArrowheads="1"/>
            </p:cNvSpPr>
            <p:nvPr/>
          </p:nvSpPr>
          <p:spPr bwMode="auto">
            <a:xfrm>
              <a:off x="650991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46" name="TextBox 198"/>
            <p:cNvSpPr txBox="1">
              <a:spLocks noChangeArrowheads="1"/>
            </p:cNvSpPr>
            <p:nvPr/>
          </p:nvSpPr>
          <p:spPr bwMode="auto">
            <a:xfrm>
              <a:off x="681118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47" name="TextBox 199"/>
            <p:cNvSpPr txBox="1">
              <a:spLocks noChangeArrowheads="1"/>
            </p:cNvSpPr>
            <p:nvPr/>
          </p:nvSpPr>
          <p:spPr bwMode="auto">
            <a:xfrm>
              <a:off x="711245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48" name="TextBox 200"/>
            <p:cNvSpPr txBox="1">
              <a:spLocks noChangeArrowheads="1"/>
            </p:cNvSpPr>
            <p:nvPr/>
          </p:nvSpPr>
          <p:spPr bwMode="auto">
            <a:xfrm>
              <a:off x="741372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49" name="TextBox 201"/>
            <p:cNvSpPr txBox="1">
              <a:spLocks noChangeArrowheads="1"/>
            </p:cNvSpPr>
            <p:nvPr/>
          </p:nvSpPr>
          <p:spPr bwMode="auto">
            <a:xfrm>
              <a:off x="771499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50" name="TextBox 202"/>
            <p:cNvSpPr txBox="1">
              <a:spLocks noChangeArrowheads="1"/>
            </p:cNvSpPr>
            <p:nvPr/>
          </p:nvSpPr>
          <p:spPr bwMode="auto">
            <a:xfrm>
              <a:off x="801626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51" name="TextBox 203"/>
            <p:cNvSpPr txBox="1">
              <a:spLocks noChangeArrowheads="1"/>
            </p:cNvSpPr>
            <p:nvPr/>
          </p:nvSpPr>
          <p:spPr bwMode="auto">
            <a:xfrm>
              <a:off x="831752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52" name="TextBox 204"/>
            <p:cNvSpPr txBox="1">
              <a:spLocks noChangeArrowheads="1"/>
            </p:cNvSpPr>
            <p:nvPr/>
          </p:nvSpPr>
          <p:spPr bwMode="auto">
            <a:xfrm>
              <a:off x="861879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3" name="TextBox 205"/>
            <p:cNvSpPr txBox="1">
              <a:spLocks noChangeArrowheads="1"/>
            </p:cNvSpPr>
            <p:nvPr/>
          </p:nvSpPr>
          <p:spPr bwMode="auto">
            <a:xfrm>
              <a:off x="892006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54" name="TextBox 206"/>
            <p:cNvSpPr txBox="1">
              <a:spLocks noChangeArrowheads="1"/>
            </p:cNvSpPr>
            <p:nvPr/>
          </p:nvSpPr>
          <p:spPr bwMode="auto">
            <a:xfrm>
              <a:off x="922133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55" name="TextBox 207"/>
            <p:cNvSpPr txBox="1">
              <a:spLocks noChangeArrowheads="1"/>
            </p:cNvSpPr>
            <p:nvPr/>
          </p:nvSpPr>
          <p:spPr bwMode="auto">
            <a:xfrm>
              <a:off x="952260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56" name="TextBox 208"/>
            <p:cNvSpPr txBox="1">
              <a:spLocks noChangeArrowheads="1"/>
            </p:cNvSpPr>
            <p:nvPr/>
          </p:nvSpPr>
          <p:spPr bwMode="auto">
            <a:xfrm>
              <a:off x="9823874" y="989564"/>
              <a:ext cx="3032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57" name="TextBox 209"/>
            <p:cNvSpPr txBox="1">
              <a:spLocks noChangeArrowheads="1"/>
            </p:cNvSpPr>
            <p:nvPr/>
          </p:nvSpPr>
          <p:spPr bwMode="auto">
            <a:xfrm>
              <a:off x="1012514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58" name="TextBox 210"/>
            <p:cNvSpPr txBox="1">
              <a:spLocks noChangeArrowheads="1"/>
            </p:cNvSpPr>
            <p:nvPr/>
          </p:nvSpPr>
          <p:spPr bwMode="auto">
            <a:xfrm>
              <a:off x="1042641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9" name="TextBox 211"/>
            <p:cNvSpPr txBox="1">
              <a:spLocks noChangeArrowheads="1"/>
            </p:cNvSpPr>
            <p:nvPr/>
          </p:nvSpPr>
          <p:spPr bwMode="auto">
            <a:xfrm>
              <a:off x="1072768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60" name="TextBox 212"/>
            <p:cNvSpPr txBox="1">
              <a:spLocks noChangeArrowheads="1"/>
            </p:cNvSpPr>
            <p:nvPr/>
          </p:nvSpPr>
          <p:spPr bwMode="auto">
            <a:xfrm>
              <a:off x="1102895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61" name="TextBox 213"/>
            <p:cNvSpPr txBox="1">
              <a:spLocks noChangeArrowheads="1"/>
            </p:cNvSpPr>
            <p:nvPr/>
          </p:nvSpPr>
          <p:spPr bwMode="auto">
            <a:xfrm>
              <a:off x="1133021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62" name="TextBox 214"/>
            <p:cNvSpPr txBox="1">
              <a:spLocks noChangeArrowheads="1"/>
            </p:cNvSpPr>
            <p:nvPr/>
          </p:nvSpPr>
          <p:spPr bwMode="auto">
            <a:xfrm>
              <a:off x="11631483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63" name="TextBox 215"/>
            <p:cNvSpPr txBox="1">
              <a:spLocks noChangeArrowheads="1"/>
            </p:cNvSpPr>
            <p:nvPr/>
          </p:nvSpPr>
          <p:spPr bwMode="auto">
            <a:xfrm>
              <a:off x="-24942" y="989564"/>
              <a:ext cx="551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YEAR...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767234" y="1287650"/>
            <a:ext cx="7151602" cy="1799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EUMETSAT POLAR SYSTEM (EPS)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164894" y="2477470"/>
            <a:ext cx="5027106" cy="180000"/>
          </a:xfrm>
          <a:prstGeom prst="rect">
            <a:avLst/>
          </a:prstGeom>
          <a:solidFill>
            <a:srgbClr val="FEDB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METOP-SG A: SOUNDING AND IMAGERY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488551" y="2692088"/>
            <a:ext cx="4703449" cy="180000"/>
          </a:xfrm>
          <a:prstGeom prst="rect">
            <a:avLst/>
          </a:prstGeom>
          <a:solidFill>
            <a:srgbClr val="FEDB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METOP-SG B: MICROWAVE IMAGERY</a:t>
            </a:r>
          </a:p>
        </p:txBody>
      </p:sp>
      <p:pic>
        <p:nvPicPr>
          <p:cNvPr id="67" name="Picture 6" descr="meto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3837">
            <a:off x="863995" y="1091787"/>
            <a:ext cx="879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7164894" y="2262854"/>
            <a:ext cx="5027106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EUMETSAT POLAR SYSTEM  SECOND GENERATION (EPS-SG)</a:t>
            </a:r>
          </a:p>
        </p:txBody>
      </p:sp>
      <p:pic>
        <p:nvPicPr>
          <p:cNvPr id="69" name="Picture 177" descr="Metop_Second_Generationv02-ES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548" y="2231238"/>
            <a:ext cx="4905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1767235" y="1502264"/>
            <a:ext cx="4440224" cy="180000"/>
          </a:xfrm>
          <a:prstGeom prst="rect">
            <a:avLst/>
          </a:prstGeom>
          <a:gradFill flip="none" rotWithShape="1">
            <a:gsLst>
              <a:gs pos="100000">
                <a:srgbClr val="FEDB00"/>
              </a:gs>
              <a:gs pos="100000">
                <a:srgbClr val="FEDB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METOP-A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72298" y="1716882"/>
            <a:ext cx="4141461" cy="180000"/>
          </a:xfrm>
          <a:prstGeom prst="rect">
            <a:avLst/>
          </a:prstGeom>
          <a:gradFill flip="none" rotWithShape="1">
            <a:gsLst>
              <a:gs pos="80000">
                <a:srgbClr val="FEDB00"/>
              </a:gs>
              <a:gs pos="100000">
                <a:srgbClr val="FEDB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METOP-B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397414" y="1931500"/>
            <a:ext cx="3527773" cy="180000"/>
          </a:xfrm>
          <a:prstGeom prst="rect">
            <a:avLst/>
          </a:prstGeom>
          <a:gradFill flip="none" rotWithShape="1">
            <a:gsLst>
              <a:gs pos="80000">
                <a:srgbClr val="FEDB00"/>
              </a:gs>
              <a:gs pos="100000">
                <a:srgbClr val="FEDB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METOP-C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-24942" y="2965605"/>
            <a:ext cx="11961317" cy="215900"/>
            <a:chOff x="-24942" y="989564"/>
            <a:chExt cx="11961317" cy="215900"/>
          </a:xfrm>
        </p:grpSpPr>
        <p:sp>
          <p:nvSpPr>
            <p:cNvPr id="74" name="TextBox 177"/>
            <p:cNvSpPr txBox="1">
              <a:spLocks noChangeArrowheads="1"/>
            </p:cNvSpPr>
            <p:nvPr/>
          </p:nvSpPr>
          <p:spPr bwMode="auto">
            <a:xfrm>
              <a:off x="48453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75" name="TextBox 178"/>
            <p:cNvSpPr txBox="1">
              <a:spLocks noChangeArrowheads="1"/>
            </p:cNvSpPr>
            <p:nvPr/>
          </p:nvSpPr>
          <p:spPr bwMode="auto">
            <a:xfrm>
              <a:off x="78580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76" name="TextBox 179"/>
            <p:cNvSpPr txBox="1">
              <a:spLocks noChangeArrowheads="1"/>
            </p:cNvSpPr>
            <p:nvPr/>
          </p:nvSpPr>
          <p:spPr bwMode="auto">
            <a:xfrm>
              <a:off x="108707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77" name="TextBox 180"/>
            <p:cNvSpPr txBox="1">
              <a:spLocks noChangeArrowheads="1"/>
            </p:cNvSpPr>
            <p:nvPr/>
          </p:nvSpPr>
          <p:spPr bwMode="auto">
            <a:xfrm>
              <a:off x="138834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8" name="TextBox 181"/>
            <p:cNvSpPr txBox="1">
              <a:spLocks noChangeArrowheads="1"/>
            </p:cNvSpPr>
            <p:nvPr/>
          </p:nvSpPr>
          <p:spPr bwMode="auto">
            <a:xfrm>
              <a:off x="168961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79" name="TextBox 182"/>
            <p:cNvSpPr txBox="1">
              <a:spLocks noChangeArrowheads="1"/>
            </p:cNvSpPr>
            <p:nvPr/>
          </p:nvSpPr>
          <p:spPr bwMode="auto">
            <a:xfrm>
              <a:off x="199088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0" name="TextBox 183"/>
            <p:cNvSpPr txBox="1">
              <a:spLocks noChangeArrowheads="1"/>
            </p:cNvSpPr>
            <p:nvPr/>
          </p:nvSpPr>
          <p:spPr bwMode="auto">
            <a:xfrm>
              <a:off x="229214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81" name="TextBox 184"/>
            <p:cNvSpPr txBox="1">
              <a:spLocks noChangeArrowheads="1"/>
            </p:cNvSpPr>
            <p:nvPr/>
          </p:nvSpPr>
          <p:spPr bwMode="auto">
            <a:xfrm>
              <a:off x="2593418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82" name="TextBox 185"/>
            <p:cNvSpPr txBox="1">
              <a:spLocks noChangeArrowheads="1"/>
            </p:cNvSpPr>
            <p:nvPr/>
          </p:nvSpPr>
          <p:spPr bwMode="auto">
            <a:xfrm>
              <a:off x="289468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83" name="TextBox 186"/>
            <p:cNvSpPr txBox="1">
              <a:spLocks noChangeArrowheads="1"/>
            </p:cNvSpPr>
            <p:nvPr/>
          </p:nvSpPr>
          <p:spPr bwMode="auto">
            <a:xfrm>
              <a:off x="3195956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84" name="TextBox 187"/>
            <p:cNvSpPr txBox="1">
              <a:spLocks noChangeArrowheads="1"/>
            </p:cNvSpPr>
            <p:nvPr/>
          </p:nvSpPr>
          <p:spPr bwMode="auto">
            <a:xfrm>
              <a:off x="3497225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85" name="TextBox 188"/>
            <p:cNvSpPr txBox="1">
              <a:spLocks noChangeArrowheads="1"/>
            </p:cNvSpPr>
            <p:nvPr/>
          </p:nvSpPr>
          <p:spPr bwMode="auto">
            <a:xfrm>
              <a:off x="3798494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86" name="TextBox 189"/>
            <p:cNvSpPr txBox="1">
              <a:spLocks noChangeArrowheads="1"/>
            </p:cNvSpPr>
            <p:nvPr/>
          </p:nvSpPr>
          <p:spPr bwMode="auto">
            <a:xfrm>
              <a:off x="4099763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7" name="TextBox 190"/>
            <p:cNvSpPr txBox="1">
              <a:spLocks noChangeArrowheads="1"/>
            </p:cNvSpPr>
            <p:nvPr/>
          </p:nvSpPr>
          <p:spPr bwMode="auto">
            <a:xfrm>
              <a:off x="4401032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88" name="TextBox 191"/>
            <p:cNvSpPr txBox="1">
              <a:spLocks noChangeArrowheads="1"/>
            </p:cNvSpPr>
            <p:nvPr/>
          </p:nvSpPr>
          <p:spPr bwMode="auto">
            <a:xfrm>
              <a:off x="4702301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89" name="TextBox 192"/>
            <p:cNvSpPr txBox="1">
              <a:spLocks noChangeArrowheads="1"/>
            </p:cNvSpPr>
            <p:nvPr/>
          </p:nvSpPr>
          <p:spPr bwMode="auto">
            <a:xfrm>
              <a:off x="5003570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90" name="TextBox 193"/>
            <p:cNvSpPr txBox="1">
              <a:spLocks noChangeArrowheads="1"/>
            </p:cNvSpPr>
            <p:nvPr/>
          </p:nvSpPr>
          <p:spPr bwMode="auto">
            <a:xfrm>
              <a:off x="5304839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91" name="TextBox 194"/>
            <p:cNvSpPr txBox="1">
              <a:spLocks noChangeArrowheads="1"/>
            </p:cNvSpPr>
            <p:nvPr/>
          </p:nvSpPr>
          <p:spPr bwMode="auto">
            <a:xfrm>
              <a:off x="560610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92" name="TextBox 195"/>
            <p:cNvSpPr txBox="1">
              <a:spLocks noChangeArrowheads="1"/>
            </p:cNvSpPr>
            <p:nvPr/>
          </p:nvSpPr>
          <p:spPr bwMode="auto">
            <a:xfrm>
              <a:off x="590737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93" name="TextBox 196"/>
            <p:cNvSpPr txBox="1">
              <a:spLocks noChangeArrowheads="1"/>
            </p:cNvSpPr>
            <p:nvPr/>
          </p:nvSpPr>
          <p:spPr bwMode="auto">
            <a:xfrm>
              <a:off x="620864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94" name="TextBox 197"/>
            <p:cNvSpPr txBox="1">
              <a:spLocks noChangeArrowheads="1"/>
            </p:cNvSpPr>
            <p:nvPr/>
          </p:nvSpPr>
          <p:spPr bwMode="auto">
            <a:xfrm>
              <a:off x="650991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95" name="TextBox 198"/>
            <p:cNvSpPr txBox="1">
              <a:spLocks noChangeArrowheads="1"/>
            </p:cNvSpPr>
            <p:nvPr/>
          </p:nvSpPr>
          <p:spPr bwMode="auto">
            <a:xfrm>
              <a:off x="681118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96" name="TextBox 199"/>
            <p:cNvSpPr txBox="1">
              <a:spLocks noChangeArrowheads="1"/>
            </p:cNvSpPr>
            <p:nvPr/>
          </p:nvSpPr>
          <p:spPr bwMode="auto">
            <a:xfrm>
              <a:off x="711245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97" name="TextBox 200"/>
            <p:cNvSpPr txBox="1">
              <a:spLocks noChangeArrowheads="1"/>
            </p:cNvSpPr>
            <p:nvPr/>
          </p:nvSpPr>
          <p:spPr bwMode="auto">
            <a:xfrm>
              <a:off x="741372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98" name="TextBox 201"/>
            <p:cNvSpPr txBox="1">
              <a:spLocks noChangeArrowheads="1"/>
            </p:cNvSpPr>
            <p:nvPr/>
          </p:nvSpPr>
          <p:spPr bwMode="auto">
            <a:xfrm>
              <a:off x="771499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99" name="TextBox 202"/>
            <p:cNvSpPr txBox="1">
              <a:spLocks noChangeArrowheads="1"/>
            </p:cNvSpPr>
            <p:nvPr/>
          </p:nvSpPr>
          <p:spPr bwMode="auto">
            <a:xfrm>
              <a:off x="801626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00" name="TextBox 203"/>
            <p:cNvSpPr txBox="1">
              <a:spLocks noChangeArrowheads="1"/>
            </p:cNvSpPr>
            <p:nvPr/>
          </p:nvSpPr>
          <p:spPr bwMode="auto">
            <a:xfrm>
              <a:off x="831752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01" name="TextBox 204"/>
            <p:cNvSpPr txBox="1">
              <a:spLocks noChangeArrowheads="1"/>
            </p:cNvSpPr>
            <p:nvPr/>
          </p:nvSpPr>
          <p:spPr bwMode="auto">
            <a:xfrm>
              <a:off x="861879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02" name="TextBox 205"/>
            <p:cNvSpPr txBox="1">
              <a:spLocks noChangeArrowheads="1"/>
            </p:cNvSpPr>
            <p:nvPr/>
          </p:nvSpPr>
          <p:spPr bwMode="auto">
            <a:xfrm>
              <a:off x="892006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103" name="TextBox 206"/>
            <p:cNvSpPr txBox="1">
              <a:spLocks noChangeArrowheads="1"/>
            </p:cNvSpPr>
            <p:nvPr/>
          </p:nvSpPr>
          <p:spPr bwMode="auto">
            <a:xfrm>
              <a:off x="922133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104" name="TextBox 207"/>
            <p:cNvSpPr txBox="1">
              <a:spLocks noChangeArrowheads="1"/>
            </p:cNvSpPr>
            <p:nvPr/>
          </p:nvSpPr>
          <p:spPr bwMode="auto">
            <a:xfrm>
              <a:off x="952260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105" name="TextBox 208"/>
            <p:cNvSpPr txBox="1">
              <a:spLocks noChangeArrowheads="1"/>
            </p:cNvSpPr>
            <p:nvPr/>
          </p:nvSpPr>
          <p:spPr bwMode="auto">
            <a:xfrm>
              <a:off x="9823874" y="989564"/>
              <a:ext cx="3032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106" name="TextBox 209"/>
            <p:cNvSpPr txBox="1">
              <a:spLocks noChangeArrowheads="1"/>
            </p:cNvSpPr>
            <p:nvPr/>
          </p:nvSpPr>
          <p:spPr bwMode="auto">
            <a:xfrm>
              <a:off x="1012514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07" name="TextBox 210"/>
            <p:cNvSpPr txBox="1">
              <a:spLocks noChangeArrowheads="1"/>
            </p:cNvSpPr>
            <p:nvPr/>
          </p:nvSpPr>
          <p:spPr bwMode="auto">
            <a:xfrm>
              <a:off x="1042641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08" name="TextBox 211"/>
            <p:cNvSpPr txBox="1">
              <a:spLocks noChangeArrowheads="1"/>
            </p:cNvSpPr>
            <p:nvPr/>
          </p:nvSpPr>
          <p:spPr bwMode="auto">
            <a:xfrm>
              <a:off x="1072768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109" name="TextBox 212"/>
            <p:cNvSpPr txBox="1">
              <a:spLocks noChangeArrowheads="1"/>
            </p:cNvSpPr>
            <p:nvPr/>
          </p:nvSpPr>
          <p:spPr bwMode="auto">
            <a:xfrm>
              <a:off x="1102895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110" name="TextBox 213"/>
            <p:cNvSpPr txBox="1">
              <a:spLocks noChangeArrowheads="1"/>
            </p:cNvSpPr>
            <p:nvPr/>
          </p:nvSpPr>
          <p:spPr bwMode="auto">
            <a:xfrm>
              <a:off x="1133021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111" name="TextBox 214"/>
            <p:cNvSpPr txBox="1">
              <a:spLocks noChangeArrowheads="1"/>
            </p:cNvSpPr>
            <p:nvPr/>
          </p:nvSpPr>
          <p:spPr bwMode="auto">
            <a:xfrm>
              <a:off x="11631483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12" name="TextBox 215"/>
            <p:cNvSpPr txBox="1">
              <a:spLocks noChangeArrowheads="1"/>
            </p:cNvSpPr>
            <p:nvPr/>
          </p:nvSpPr>
          <p:spPr bwMode="auto">
            <a:xfrm>
              <a:off x="-24942" y="989564"/>
              <a:ext cx="551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YEAR...</a:t>
              </a:r>
            </a:p>
          </p:txBody>
        </p:sp>
      </p:grp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346150" y="3828619"/>
            <a:ext cx="5258772" cy="244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Metop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800" b="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ASCAT-A (19 October 2006 – 15 November 2021)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ASCAT-B (launched 17 September 2012) 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ASCAT-C (launched 07 November 2018)</a:t>
            </a: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 bwMode="auto">
          <a:xfrm>
            <a:off x="6207459" y="3831535"/>
            <a:ext cx="5640947" cy="244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Metop-SG 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Scatterometer instruments (SCA) are on the SAT‐B series</a:t>
            </a:r>
          </a:p>
          <a:p>
            <a:pPr lvl="0">
              <a:spcAft>
                <a:spcPts val="600"/>
              </a:spcAft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SG-A1 launch planned </a:t>
            </a:r>
            <a:r>
              <a:rPr lang="en-US" sz="1800" b="0" kern="0" dirty="0">
                <a:latin typeface="+mn-lt"/>
              </a:rPr>
              <a:t>for Q1/2025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SG-B1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launch planned </a:t>
            </a:r>
            <a:r>
              <a:rPr lang="en-US" sz="1800" b="0" kern="0" dirty="0">
                <a:latin typeface="+mn-lt"/>
              </a:rPr>
              <a:t>for </a:t>
            </a:r>
            <a:r>
              <a:rPr lang="en-US" sz="1800" b="0" kern="0" dirty="0">
                <a:solidFill>
                  <a:srgbClr val="0070C0"/>
                </a:solidFill>
                <a:latin typeface="+mj-lt"/>
              </a:rPr>
              <a:t>Q1/2026</a:t>
            </a:r>
            <a:endParaRPr lang="en-GB" sz="1800" b="0" kern="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6912838" y="1213397"/>
            <a:ext cx="0" cy="176059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16" name="Picture 178" descr="Metop_Second_Generation-ES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347" y="2483229"/>
            <a:ext cx="5603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ABA55A6-1F99-C33F-FBC7-C1D1CA8A887B}"/>
              </a:ext>
            </a:extLst>
          </p:cNvPr>
          <p:cNvSpPr txBox="1"/>
          <p:nvPr/>
        </p:nvSpPr>
        <p:spPr>
          <a:xfrm>
            <a:off x="8741328" y="5737631"/>
            <a:ext cx="31950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E" sz="1100" dirty="0">
                <a:solidFill>
                  <a:srgbClr val="0070C0"/>
                </a:solidFill>
                <a:latin typeface="+mn-lt"/>
              </a:rPr>
              <a:t>[https://www.eumetsat.int/planned-launches]</a:t>
            </a: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Scatterometer instruments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792481" y="3630985"/>
            <a:ext cx="5455522" cy="2724384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10800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Second Generation – SCA 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Frequency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5.355 GHz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(C-band) 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Swath width ~650 km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Incidence angles</a:t>
            </a:r>
          </a:p>
          <a:p>
            <a:pPr marL="914423" marR="0" lvl="1" indent="-35170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20° to 53.7° (mid beams)</a:t>
            </a:r>
          </a:p>
          <a:p>
            <a:pPr marL="914423" marR="0" lvl="1" indent="-35170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28.4° to 65° (side beams)</a:t>
            </a:r>
          </a:p>
          <a:p>
            <a:pPr marL="310162" marR="0" lvl="0" indent="-3101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Calibri" panose="020F0502020204030204" pitchFamily="34" charset="0"/>
              </a:rPr>
              <a:t>Polarizations: VV plus HH + HV + VH on mid-beams for improved high winds retrieval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" y="1006532"/>
            <a:ext cx="5455523" cy="223585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90000" tIns="108000" rIns="7200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First Generation – ASCAT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Frequency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hnschrift" panose="020B0502040204020203" pitchFamily="34" charset="0"/>
                <a:cs typeface="Calibri" panose="020F0502020204030204" pitchFamily="34" charset="0"/>
              </a:rPr>
              <a:t>5.255 GHz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(C-band)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Swath width 550 km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Incidence angles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25° to 53° (mid beams)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34° to 65° (side beams)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Polarization: VV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0095" y="6355369"/>
            <a:ext cx="780983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© Airbus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D40D4-7721-C4AF-86F3-536E50257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5420" r="15429" b="27274"/>
          <a:stretch/>
        </p:blipFill>
        <p:spPr>
          <a:xfrm>
            <a:off x="7514153" y="635982"/>
            <a:ext cx="4610673" cy="579566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2" descr="20220217_22_18_flag_det.png (1020×1450)">
            <a:extLst>
              <a:ext uri="{FF2B5EF4-FFF2-40B4-BE49-F238E27FC236}">
                <a16:creationId xmlns:a16="http://schemas.microsoft.com/office/drawing/2014/main" id="{8DB9C4B8-ADCD-441D-E18A-FBCFEEE1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790">
            <a:off x="7703718" y="1208539"/>
            <a:ext cx="3348369" cy="47599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BBFE97-0D1B-9B80-149C-C4D915484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32" y="1098320"/>
            <a:ext cx="1111414" cy="8520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62EAC-DA56-B25D-27FB-93DA0BAF065D}"/>
              </a:ext>
            </a:extLst>
          </p:cNvPr>
          <p:cNvSpPr txBox="1"/>
          <p:nvPr/>
        </p:nvSpPr>
        <p:spPr>
          <a:xfrm>
            <a:off x="9134918" y="709724"/>
            <a:ext cx="2862342" cy="307777"/>
          </a:xfrm>
          <a:prstGeom prst="rect">
            <a:avLst/>
          </a:prstGeom>
          <a:solidFill>
            <a:schemeClr val="tx1"/>
          </a:solidFill>
          <a:ln>
            <a:solidFill>
              <a:srgbClr val="E7E6E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ASCAT-C Level-1 backscatter triplets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10D1DF-267B-7C04-FEE4-ACE3ABA99082}"/>
              </a:ext>
            </a:extLst>
          </p:cNvPr>
          <p:cNvCxnSpPr>
            <a:stCxn id="8" idx="1"/>
          </p:cNvCxnSpPr>
          <p:nvPr/>
        </p:nvCxnSpPr>
        <p:spPr>
          <a:xfrm flipH="1">
            <a:off x="8881860" y="863610"/>
            <a:ext cx="253059" cy="4872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E5BE1D-B9D0-45B7-AB78-4DB07DDFFB6F}"/>
              </a:ext>
            </a:extLst>
          </p:cNvPr>
          <p:cNvGrpSpPr/>
          <p:nvPr/>
        </p:nvGrpSpPr>
        <p:grpSpPr>
          <a:xfrm>
            <a:off x="10340743" y="4978518"/>
            <a:ext cx="1514475" cy="306883"/>
            <a:chOff x="5181601" y="4374135"/>
            <a:chExt cx="1514474" cy="303902"/>
          </a:xfrm>
          <a:solidFill>
            <a:schemeClr val="tx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0FC209-2EFA-79AD-3FE8-F0F1E02044DB}"/>
                </a:ext>
              </a:extLst>
            </p:cNvPr>
            <p:cNvSpPr txBox="1"/>
            <p:nvPr/>
          </p:nvSpPr>
          <p:spPr>
            <a:xfrm>
              <a:off x="5526217" y="4374135"/>
              <a:ext cx="1169858" cy="303902"/>
            </a:xfrm>
            <a:prstGeom prst="rect">
              <a:avLst/>
            </a:prstGeom>
            <a:grpFill/>
            <a:ln>
              <a:solidFill>
                <a:srgbClr val="E7E6E6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Level-2 winds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A4DE49B-9193-6C32-D7E2-3E2EE941A70C}"/>
                </a:ext>
              </a:extLst>
            </p:cNvPr>
            <p:cNvCxnSpPr>
              <a:stCxn id="11" idx="1"/>
            </p:cNvCxnSpPr>
            <p:nvPr/>
          </p:nvCxnSpPr>
          <p:spPr>
            <a:xfrm flipH="1">
              <a:off x="5181601" y="4526086"/>
              <a:ext cx="344616" cy="1941"/>
            </a:xfrm>
            <a:prstGeom prst="straightConnector1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6BB5BED-AC17-7127-147F-B81400AFCED4}"/>
              </a:ext>
            </a:extLst>
          </p:cNvPr>
          <p:cNvSpPr txBox="1"/>
          <p:nvPr/>
        </p:nvSpPr>
        <p:spPr>
          <a:xfrm>
            <a:off x="7361753" y="6185422"/>
            <a:ext cx="193934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© EUMETSAT / OSI SAF / KNMI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30B25-BDBD-0EA4-EDBB-CB17694C2A2D}"/>
              </a:ext>
            </a:extLst>
          </p:cNvPr>
          <p:cNvSpPr txBox="1"/>
          <p:nvPr/>
        </p:nvSpPr>
        <p:spPr>
          <a:xfrm>
            <a:off x="8331423" y="6438961"/>
            <a:ext cx="3860577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</a:rPr>
              <a:t>Storm Eunice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</a:rPr>
              <a:t>18. February 2022, RGB composite.</a:t>
            </a:r>
          </a:p>
        </p:txBody>
      </p:sp>
    </p:spTree>
    <p:extLst>
      <p:ext uri="{BB962C8B-B14F-4D97-AF65-F5344CB8AC3E}">
        <p14:creationId xmlns:p14="http://schemas.microsoft.com/office/powerpoint/2010/main" val="175924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EPS-SG SCA processing chain and products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" y="1980540"/>
            <a:ext cx="12191999" cy="4141585"/>
            <a:chOff x="1" y="1588654"/>
            <a:chExt cx="12191999" cy="4141585"/>
          </a:xfrm>
        </p:grpSpPr>
        <p:sp>
          <p:nvSpPr>
            <p:cNvPr id="5" name="Rectangle 4"/>
            <p:cNvSpPr/>
            <p:nvPr/>
          </p:nvSpPr>
          <p:spPr bwMode="auto">
            <a:xfrm>
              <a:off x="4554341" y="1588655"/>
              <a:ext cx="4608012" cy="4141584"/>
            </a:xfrm>
            <a:prstGeom prst="rect">
              <a:avLst/>
            </a:prstGeom>
            <a:solidFill>
              <a:srgbClr val="002569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EUMETSAT HQ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162352" y="1588655"/>
              <a:ext cx="3029648" cy="4141584"/>
            </a:xfrm>
            <a:prstGeom prst="rect">
              <a:avLst/>
            </a:prstGeom>
            <a:solidFill>
              <a:schemeClr val="bg1">
                <a:lumMod val="25000"/>
                <a:lumOff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EUMETSAT SAF network: </a:t>
              </a:r>
            </a:p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OSI SAF + H SAF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" y="1588654"/>
              <a:ext cx="4554339" cy="4141585"/>
            </a:xfrm>
            <a:prstGeom prst="rect">
              <a:avLst/>
            </a:prstGeom>
            <a:solidFill>
              <a:srgbClr val="001E59">
                <a:lumMod val="10000"/>
                <a:lumOff val="9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EUMETSAT internal products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9521" y="1753293"/>
              <a:ext cx="11199156" cy="2633626"/>
              <a:chOff x="-4842" y="2067329"/>
              <a:chExt cx="9504179" cy="263362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-4842" y="2067329"/>
                <a:ext cx="1064080" cy="900000"/>
              </a:xfrm>
              <a:custGeom>
                <a:avLst/>
                <a:gdLst>
                  <a:gd name="connsiteX0" fmla="*/ 0 w 1517899"/>
                  <a:gd name="connsiteY0" fmla="*/ 0 h 412960"/>
                  <a:gd name="connsiteX1" fmla="*/ 1517899 w 1517899"/>
                  <a:gd name="connsiteY1" fmla="*/ 0 h 412960"/>
                  <a:gd name="connsiteX2" fmla="*/ 1517899 w 1517899"/>
                  <a:gd name="connsiteY2" fmla="*/ 412960 h 412960"/>
                  <a:gd name="connsiteX3" fmla="*/ 0 w 1517899"/>
                  <a:gd name="connsiteY3" fmla="*/ 412960 h 412960"/>
                  <a:gd name="connsiteX4" fmla="*/ 0 w 1517899"/>
                  <a:gd name="connsiteY4" fmla="*/ 0 h 41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899" h="412960">
                    <a:moveTo>
                      <a:pt x="0" y="0"/>
                    </a:moveTo>
                    <a:lnTo>
                      <a:pt x="1517899" y="0"/>
                    </a:lnTo>
                    <a:lnTo>
                      <a:pt x="1517899" y="412960"/>
                    </a:lnTo>
                    <a:lnTo>
                      <a:pt x="0" y="412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E59">
                  <a:alpha val="9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99568" tIns="99568" rIns="99568" bIns="190993" numCol="1" spcCol="1270" anchor="t" anchorCtr="0">
                <a:noAutofit/>
              </a:bodyPr>
              <a:lstStyle/>
              <a:p>
                <a:pPr marL="0" marR="0" lvl="0" indent="0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nschrift" panose="020B0502040204020203" pitchFamily="34" charset="0"/>
                    <a:cs typeface="Calibri" panose="020F0502020204030204" pitchFamily="34" charset="0"/>
                  </a:rPr>
                  <a:t>Level-0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40558" y="2812404"/>
                <a:ext cx="1117360" cy="1855548"/>
              </a:xfrm>
              <a:custGeom>
                <a:avLst/>
                <a:gdLst>
                  <a:gd name="connsiteX0" fmla="*/ 0 w 1106179"/>
                  <a:gd name="connsiteY0" fmla="*/ 0 h 1891687"/>
                  <a:gd name="connsiteX1" fmla="*/ 1106179 w 1106179"/>
                  <a:gd name="connsiteY1" fmla="*/ 0 h 1891687"/>
                  <a:gd name="connsiteX2" fmla="*/ 1106179 w 1106179"/>
                  <a:gd name="connsiteY2" fmla="*/ 1891687 h 1891687"/>
                  <a:gd name="connsiteX3" fmla="*/ 0 w 1106179"/>
                  <a:gd name="connsiteY3" fmla="*/ 1891687 h 1891687"/>
                  <a:gd name="connsiteX4" fmla="*/ 0 w 1106179"/>
                  <a:gd name="connsiteY4" fmla="*/ 0 h 189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6179" h="1891687">
                    <a:moveTo>
                      <a:pt x="0" y="0"/>
                    </a:moveTo>
                    <a:lnTo>
                      <a:pt x="1106179" y="0"/>
                    </a:lnTo>
                    <a:lnTo>
                      <a:pt x="1106179" y="1891687"/>
                    </a:lnTo>
                    <a:lnTo>
                      <a:pt x="0" y="18916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hueOff val="0"/>
                  <a:satOff val="0"/>
                  <a:lumOff val="0"/>
                </a:srgbClr>
              </a:solidFill>
              <a:ln w="25400" cap="flat" cmpd="sng" algn="ctr">
                <a:solidFill>
                  <a:srgbClr val="001E59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marR="0" lvl="1" indent="-114300" defTabSz="533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cs typeface="Calibri" panose="020F0502020204030204" pitchFamily="34" charset="0"/>
                  </a:rPr>
                  <a:t>unprocessed data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9467">
                <a:off x="1395169" y="2341581"/>
                <a:ext cx="245919" cy="275137"/>
              </a:xfrm>
              <a:custGeom>
                <a:avLst/>
                <a:gdLst>
                  <a:gd name="connsiteX0" fmla="*/ 0 w 245919"/>
                  <a:gd name="connsiteY0" fmla="*/ 55027 h 275137"/>
                  <a:gd name="connsiteX1" fmla="*/ 122960 w 245919"/>
                  <a:gd name="connsiteY1" fmla="*/ 55027 h 275137"/>
                  <a:gd name="connsiteX2" fmla="*/ 122960 w 245919"/>
                  <a:gd name="connsiteY2" fmla="*/ 0 h 275137"/>
                  <a:gd name="connsiteX3" fmla="*/ 245919 w 245919"/>
                  <a:gd name="connsiteY3" fmla="*/ 137569 h 275137"/>
                  <a:gd name="connsiteX4" fmla="*/ 122960 w 245919"/>
                  <a:gd name="connsiteY4" fmla="*/ 275137 h 275137"/>
                  <a:gd name="connsiteX5" fmla="*/ 122960 w 245919"/>
                  <a:gd name="connsiteY5" fmla="*/ 220110 h 275137"/>
                  <a:gd name="connsiteX6" fmla="*/ 0 w 245919"/>
                  <a:gd name="connsiteY6" fmla="*/ 220110 h 275137"/>
                  <a:gd name="connsiteX7" fmla="*/ 0 w 245919"/>
                  <a:gd name="connsiteY7" fmla="*/ 55027 h 27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919" h="275137">
                    <a:moveTo>
                      <a:pt x="0" y="55027"/>
                    </a:moveTo>
                    <a:lnTo>
                      <a:pt x="122960" y="55027"/>
                    </a:lnTo>
                    <a:lnTo>
                      <a:pt x="122960" y="0"/>
                    </a:lnTo>
                    <a:lnTo>
                      <a:pt x="245919" y="137569"/>
                    </a:lnTo>
                    <a:lnTo>
                      <a:pt x="122960" y="275137"/>
                    </a:lnTo>
                    <a:lnTo>
                      <a:pt x="122960" y="220110"/>
                    </a:lnTo>
                    <a:lnTo>
                      <a:pt x="0" y="220110"/>
                    </a:lnTo>
                    <a:lnTo>
                      <a:pt x="0" y="55027"/>
                    </a:lnTo>
                    <a:close/>
                  </a:path>
                </a:pathLst>
              </a:custGeom>
              <a:solidFill>
                <a:srgbClr val="001E59">
                  <a:shade val="9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-1" tIns="55026" rIns="73776" bIns="55027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845170" y="2067329"/>
                <a:ext cx="1064080" cy="900000"/>
              </a:xfrm>
              <a:custGeom>
                <a:avLst/>
                <a:gdLst>
                  <a:gd name="connsiteX0" fmla="*/ 0 w 1517899"/>
                  <a:gd name="connsiteY0" fmla="*/ 0 h 380061"/>
                  <a:gd name="connsiteX1" fmla="*/ 1517899 w 1517899"/>
                  <a:gd name="connsiteY1" fmla="*/ 0 h 380061"/>
                  <a:gd name="connsiteX2" fmla="*/ 1517899 w 1517899"/>
                  <a:gd name="connsiteY2" fmla="*/ 380061 h 380061"/>
                  <a:gd name="connsiteX3" fmla="*/ 0 w 1517899"/>
                  <a:gd name="connsiteY3" fmla="*/ 380061 h 380061"/>
                  <a:gd name="connsiteX4" fmla="*/ 0 w 1517899"/>
                  <a:gd name="connsiteY4" fmla="*/ 0 h 38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899" h="380061">
                    <a:moveTo>
                      <a:pt x="0" y="0"/>
                    </a:moveTo>
                    <a:lnTo>
                      <a:pt x="1517899" y="0"/>
                    </a:lnTo>
                    <a:lnTo>
                      <a:pt x="1517899" y="380061"/>
                    </a:lnTo>
                    <a:lnTo>
                      <a:pt x="0" y="3800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E59">
                  <a:alpha val="90000"/>
                  <a:hueOff val="0"/>
                  <a:satOff val="0"/>
                  <a:lumOff val="0"/>
                  <a:alphaOff val="-800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99568" tIns="99568" rIns="99568" bIns="180027" numCol="1" spcCol="1270" anchor="t" anchorCtr="0">
                <a:noAutofit/>
              </a:bodyPr>
              <a:lstStyle/>
              <a:p>
                <a:pPr marL="0" marR="0" lvl="0" indent="0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nschrift" panose="020B0502040204020203" pitchFamily="34" charset="0"/>
                    <a:cs typeface="Calibri" panose="020F0502020204030204" pitchFamily="34" charset="0"/>
                  </a:rPr>
                  <a:t>Level-1A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190587" y="2812404"/>
                <a:ext cx="1117360" cy="1855548"/>
              </a:xfrm>
              <a:custGeom>
                <a:avLst/>
                <a:gdLst>
                  <a:gd name="connsiteX0" fmla="*/ 0 w 1106179"/>
                  <a:gd name="connsiteY0" fmla="*/ 0 h 1891687"/>
                  <a:gd name="connsiteX1" fmla="*/ 1106179 w 1106179"/>
                  <a:gd name="connsiteY1" fmla="*/ 0 h 1891687"/>
                  <a:gd name="connsiteX2" fmla="*/ 1106179 w 1106179"/>
                  <a:gd name="connsiteY2" fmla="*/ 1891687 h 1891687"/>
                  <a:gd name="connsiteX3" fmla="*/ 0 w 1106179"/>
                  <a:gd name="connsiteY3" fmla="*/ 1891687 h 1891687"/>
                  <a:gd name="connsiteX4" fmla="*/ 0 w 1106179"/>
                  <a:gd name="connsiteY4" fmla="*/ 0 h 189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6179" h="1891687">
                    <a:moveTo>
                      <a:pt x="0" y="0"/>
                    </a:moveTo>
                    <a:lnTo>
                      <a:pt x="1106179" y="0"/>
                    </a:lnTo>
                    <a:lnTo>
                      <a:pt x="1106179" y="1891687"/>
                    </a:lnTo>
                    <a:lnTo>
                      <a:pt x="0" y="18916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solidFill>
                  <a:srgbClr val="001E59">
                    <a:alpha val="90000"/>
                    <a:hueOff val="0"/>
                    <a:satOff val="0"/>
                    <a:lumOff val="0"/>
                    <a:alphaOff val="-8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radiometric and spectral corrections and calibration factors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telemetry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33370">
                <a:off x="3201901" y="2341581"/>
                <a:ext cx="245930" cy="275137"/>
              </a:xfrm>
              <a:custGeom>
                <a:avLst/>
                <a:gdLst>
                  <a:gd name="connsiteX0" fmla="*/ 0 w 245930"/>
                  <a:gd name="connsiteY0" fmla="*/ 55027 h 275137"/>
                  <a:gd name="connsiteX1" fmla="*/ 122965 w 245930"/>
                  <a:gd name="connsiteY1" fmla="*/ 55027 h 275137"/>
                  <a:gd name="connsiteX2" fmla="*/ 122965 w 245930"/>
                  <a:gd name="connsiteY2" fmla="*/ 0 h 275137"/>
                  <a:gd name="connsiteX3" fmla="*/ 245930 w 245930"/>
                  <a:gd name="connsiteY3" fmla="*/ 137569 h 275137"/>
                  <a:gd name="connsiteX4" fmla="*/ 122965 w 245930"/>
                  <a:gd name="connsiteY4" fmla="*/ 275137 h 275137"/>
                  <a:gd name="connsiteX5" fmla="*/ 122965 w 245930"/>
                  <a:gd name="connsiteY5" fmla="*/ 220110 h 275137"/>
                  <a:gd name="connsiteX6" fmla="*/ 0 w 245930"/>
                  <a:gd name="connsiteY6" fmla="*/ 220110 h 275137"/>
                  <a:gd name="connsiteX7" fmla="*/ 0 w 245930"/>
                  <a:gd name="connsiteY7" fmla="*/ 55027 h 27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930" h="275137">
                    <a:moveTo>
                      <a:pt x="0" y="55027"/>
                    </a:moveTo>
                    <a:lnTo>
                      <a:pt x="122965" y="55027"/>
                    </a:lnTo>
                    <a:lnTo>
                      <a:pt x="122965" y="0"/>
                    </a:lnTo>
                    <a:lnTo>
                      <a:pt x="245930" y="137569"/>
                    </a:lnTo>
                    <a:lnTo>
                      <a:pt x="122965" y="275137"/>
                    </a:lnTo>
                    <a:lnTo>
                      <a:pt x="122965" y="220110"/>
                    </a:lnTo>
                    <a:lnTo>
                      <a:pt x="0" y="220110"/>
                    </a:lnTo>
                    <a:lnTo>
                      <a:pt x="0" y="55027"/>
                    </a:lnTo>
                    <a:close/>
                  </a:path>
                </a:pathLst>
              </a:custGeom>
              <a:solidFill>
                <a:srgbClr val="001E59">
                  <a:shade val="90000"/>
                  <a:hueOff val="179228"/>
                  <a:satOff val="-23392"/>
                  <a:lumOff val="14638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0" tIns="55027" rIns="73778" bIns="55026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769085" y="2067329"/>
                <a:ext cx="1064080" cy="900000"/>
              </a:xfrm>
              <a:custGeom>
                <a:avLst/>
                <a:gdLst>
                  <a:gd name="connsiteX0" fmla="*/ 0 w 1517899"/>
                  <a:gd name="connsiteY0" fmla="*/ 0 h 628088"/>
                  <a:gd name="connsiteX1" fmla="*/ 1517899 w 1517899"/>
                  <a:gd name="connsiteY1" fmla="*/ 0 h 628088"/>
                  <a:gd name="connsiteX2" fmla="*/ 1517899 w 1517899"/>
                  <a:gd name="connsiteY2" fmla="*/ 628088 h 628088"/>
                  <a:gd name="connsiteX3" fmla="*/ 0 w 1517899"/>
                  <a:gd name="connsiteY3" fmla="*/ 628088 h 628088"/>
                  <a:gd name="connsiteX4" fmla="*/ 0 w 1517899"/>
                  <a:gd name="connsiteY4" fmla="*/ 0 h 6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899" h="628088">
                    <a:moveTo>
                      <a:pt x="0" y="0"/>
                    </a:moveTo>
                    <a:lnTo>
                      <a:pt x="1517899" y="0"/>
                    </a:lnTo>
                    <a:lnTo>
                      <a:pt x="1517899" y="628088"/>
                    </a:lnTo>
                    <a:lnTo>
                      <a:pt x="0" y="6280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E59">
                  <a:alpha val="90000"/>
                  <a:hueOff val="0"/>
                  <a:satOff val="0"/>
                  <a:lumOff val="0"/>
                  <a:alphaOff val="-1600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99568" tIns="99568" rIns="99568" bIns="262703" numCol="1" spcCol="1270" anchor="t" anchorCtr="0">
                <a:noAutofit/>
              </a:bodyPr>
              <a:lstStyle/>
              <a:p>
                <a:pPr marL="0" marR="0" lvl="0" indent="0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nschrift" panose="020B0502040204020203" pitchFamily="34" charset="0"/>
                    <a:cs typeface="Calibri" panose="020F0502020204030204" pitchFamily="34" charset="0"/>
                  </a:rPr>
                  <a:t>Level-1B full resolution (SZF)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114518" y="2845407"/>
                <a:ext cx="1253725" cy="1855548"/>
              </a:xfrm>
              <a:custGeom>
                <a:avLst/>
                <a:gdLst>
                  <a:gd name="connsiteX0" fmla="*/ 0 w 1106179"/>
                  <a:gd name="connsiteY0" fmla="*/ 0 h 1891687"/>
                  <a:gd name="connsiteX1" fmla="*/ 1106179 w 1106179"/>
                  <a:gd name="connsiteY1" fmla="*/ 0 h 1891687"/>
                  <a:gd name="connsiteX2" fmla="*/ 1106179 w 1106179"/>
                  <a:gd name="connsiteY2" fmla="*/ 1891687 h 1891687"/>
                  <a:gd name="connsiteX3" fmla="*/ 0 w 1106179"/>
                  <a:gd name="connsiteY3" fmla="*/ 1891687 h 1891687"/>
                  <a:gd name="connsiteX4" fmla="*/ 0 w 1106179"/>
                  <a:gd name="connsiteY4" fmla="*/ 0 h 189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6179" h="1891687">
                    <a:moveTo>
                      <a:pt x="0" y="0"/>
                    </a:moveTo>
                    <a:lnTo>
                      <a:pt x="1106179" y="0"/>
                    </a:lnTo>
                    <a:lnTo>
                      <a:pt x="1106179" y="1891687"/>
                    </a:lnTo>
                    <a:lnTo>
                      <a:pt x="0" y="18916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hueOff val="0"/>
                  <a:satOff val="0"/>
                  <a:lumOff val="0"/>
                </a:srgbClr>
              </a:solidFill>
              <a:ln w="25400" cap="flat" cmpd="sng" algn="ctr">
                <a:solidFill>
                  <a:srgbClr val="001E59">
                    <a:alpha val="90000"/>
                    <a:hueOff val="0"/>
                    <a:satOff val="0"/>
                    <a:lumOff val="0"/>
                    <a:alphaOff val="-16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Radiometrically calibrated backscattering coefficients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Geolocation in the original range location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Quality flags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21526557">
                <a:off x="5245144" y="2341581"/>
                <a:ext cx="245974" cy="275137"/>
              </a:xfrm>
              <a:custGeom>
                <a:avLst/>
                <a:gdLst>
                  <a:gd name="connsiteX0" fmla="*/ 0 w 245974"/>
                  <a:gd name="connsiteY0" fmla="*/ 55027 h 275137"/>
                  <a:gd name="connsiteX1" fmla="*/ 122987 w 245974"/>
                  <a:gd name="connsiteY1" fmla="*/ 55027 h 275137"/>
                  <a:gd name="connsiteX2" fmla="*/ 122987 w 245974"/>
                  <a:gd name="connsiteY2" fmla="*/ 0 h 275137"/>
                  <a:gd name="connsiteX3" fmla="*/ 245974 w 245974"/>
                  <a:gd name="connsiteY3" fmla="*/ 137569 h 275137"/>
                  <a:gd name="connsiteX4" fmla="*/ 122987 w 245974"/>
                  <a:gd name="connsiteY4" fmla="*/ 275137 h 275137"/>
                  <a:gd name="connsiteX5" fmla="*/ 122987 w 245974"/>
                  <a:gd name="connsiteY5" fmla="*/ 220110 h 275137"/>
                  <a:gd name="connsiteX6" fmla="*/ 0 w 245974"/>
                  <a:gd name="connsiteY6" fmla="*/ 220110 h 275137"/>
                  <a:gd name="connsiteX7" fmla="*/ 0 w 245974"/>
                  <a:gd name="connsiteY7" fmla="*/ 55027 h 27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974" h="275137">
                    <a:moveTo>
                      <a:pt x="0" y="55027"/>
                    </a:moveTo>
                    <a:lnTo>
                      <a:pt x="122987" y="55027"/>
                    </a:lnTo>
                    <a:lnTo>
                      <a:pt x="122987" y="0"/>
                    </a:lnTo>
                    <a:lnTo>
                      <a:pt x="245974" y="137569"/>
                    </a:lnTo>
                    <a:lnTo>
                      <a:pt x="122987" y="275137"/>
                    </a:lnTo>
                    <a:lnTo>
                      <a:pt x="122987" y="220110"/>
                    </a:lnTo>
                    <a:lnTo>
                      <a:pt x="0" y="220110"/>
                    </a:lnTo>
                    <a:lnTo>
                      <a:pt x="0" y="55027"/>
                    </a:lnTo>
                    <a:close/>
                  </a:path>
                </a:pathLst>
              </a:custGeom>
              <a:solidFill>
                <a:srgbClr val="001E59">
                  <a:shade val="90000"/>
                  <a:hueOff val="358456"/>
                  <a:satOff val="-46784"/>
                  <a:lumOff val="29276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-1" tIns="55026" rIns="73792" bIns="55027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619097" y="2067329"/>
                <a:ext cx="1064080" cy="900000"/>
              </a:xfrm>
              <a:custGeom>
                <a:avLst/>
                <a:gdLst>
                  <a:gd name="connsiteX0" fmla="*/ 0 w 1517899"/>
                  <a:gd name="connsiteY0" fmla="*/ 0 h 1013647"/>
                  <a:gd name="connsiteX1" fmla="*/ 1517899 w 1517899"/>
                  <a:gd name="connsiteY1" fmla="*/ 0 h 1013647"/>
                  <a:gd name="connsiteX2" fmla="*/ 1517899 w 1517899"/>
                  <a:gd name="connsiteY2" fmla="*/ 1013647 h 1013647"/>
                  <a:gd name="connsiteX3" fmla="*/ 0 w 1517899"/>
                  <a:gd name="connsiteY3" fmla="*/ 1013647 h 1013647"/>
                  <a:gd name="connsiteX4" fmla="*/ 0 w 1517899"/>
                  <a:gd name="connsiteY4" fmla="*/ 0 h 101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899" h="1013647">
                    <a:moveTo>
                      <a:pt x="0" y="0"/>
                    </a:moveTo>
                    <a:lnTo>
                      <a:pt x="1517899" y="0"/>
                    </a:lnTo>
                    <a:lnTo>
                      <a:pt x="1517899" y="1013647"/>
                    </a:lnTo>
                    <a:lnTo>
                      <a:pt x="0" y="1013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E59">
                  <a:alpha val="90000"/>
                  <a:hueOff val="0"/>
                  <a:satOff val="0"/>
                  <a:lumOff val="0"/>
                  <a:alphaOff val="-2400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99568" tIns="99568" rIns="99568" bIns="391223" numCol="1" spcCol="1270" anchor="t" anchorCtr="0">
                <a:noAutofit/>
              </a:bodyPr>
              <a:lstStyle/>
              <a:p>
                <a:pPr marL="0" marR="0" lvl="0" indent="0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nschrift" panose="020B0502040204020203" pitchFamily="34" charset="0"/>
                    <a:cs typeface="Calibri" panose="020F0502020204030204" pitchFamily="34" charset="0"/>
                  </a:rPr>
                  <a:t>Level-1B resampled (SZR)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964545" y="2845407"/>
                <a:ext cx="1267893" cy="1855548"/>
              </a:xfrm>
              <a:custGeom>
                <a:avLst/>
                <a:gdLst>
                  <a:gd name="connsiteX0" fmla="*/ 0 w 1106179"/>
                  <a:gd name="connsiteY0" fmla="*/ 0 h 1891687"/>
                  <a:gd name="connsiteX1" fmla="*/ 1106179 w 1106179"/>
                  <a:gd name="connsiteY1" fmla="*/ 0 h 1891687"/>
                  <a:gd name="connsiteX2" fmla="*/ 1106179 w 1106179"/>
                  <a:gd name="connsiteY2" fmla="*/ 1891687 h 1891687"/>
                  <a:gd name="connsiteX3" fmla="*/ 0 w 1106179"/>
                  <a:gd name="connsiteY3" fmla="*/ 1891687 h 1891687"/>
                  <a:gd name="connsiteX4" fmla="*/ 0 w 1106179"/>
                  <a:gd name="connsiteY4" fmla="*/ 0 h 189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6179" h="1891687">
                    <a:moveTo>
                      <a:pt x="0" y="0"/>
                    </a:moveTo>
                    <a:lnTo>
                      <a:pt x="1106179" y="0"/>
                    </a:lnTo>
                    <a:lnTo>
                      <a:pt x="1106179" y="1891687"/>
                    </a:lnTo>
                    <a:lnTo>
                      <a:pt x="0" y="18916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hueOff val="0"/>
                  <a:satOff val="0"/>
                  <a:lumOff val="0"/>
                </a:srgbClr>
              </a:solidFill>
              <a:ln w="25400" cap="flat" cmpd="sng" algn="ctr">
                <a:solidFill>
                  <a:srgbClr val="001E59">
                    <a:alpha val="90000"/>
                    <a:hueOff val="0"/>
                    <a:satOff val="0"/>
                    <a:lumOff val="0"/>
                    <a:alphaOff val="-24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Radiometrically calibrated backscattering coefficients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Resampled on a swath grid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Quality flags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21513114">
                <a:off x="7371573" y="2338361"/>
                <a:ext cx="245997" cy="275137"/>
              </a:xfrm>
              <a:custGeom>
                <a:avLst/>
                <a:gdLst>
                  <a:gd name="connsiteX0" fmla="*/ 0 w 245997"/>
                  <a:gd name="connsiteY0" fmla="*/ 55027 h 275137"/>
                  <a:gd name="connsiteX1" fmla="*/ 122999 w 245997"/>
                  <a:gd name="connsiteY1" fmla="*/ 55027 h 275137"/>
                  <a:gd name="connsiteX2" fmla="*/ 122999 w 245997"/>
                  <a:gd name="connsiteY2" fmla="*/ 0 h 275137"/>
                  <a:gd name="connsiteX3" fmla="*/ 245997 w 245997"/>
                  <a:gd name="connsiteY3" fmla="*/ 137569 h 275137"/>
                  <a:gd name="connsiteX4" fmla="*/ 122999 w 245997"/>
                  <a:gd name="connsiteY4" fmla="*/ 275137 h 275137"/>
                  <a:gd name="connsiteX5" fmla="*/ 122999 w 245997"/>
                  <a:gd name="connsiteY5" fmla="*/ 220110 h 275137"/>
                  <a:gd name="connsiteX6" fmla="*/ 0 w 245997"/>
                  <a:gd name="connsiteY6" fmla="*/ 220110 h 275137"/>
                  <a:gd name="connsiteX7" fmla="*/ 0 w 245997"/>
                  <a:gd name="connsiteY7" fmla="*/ 55027 h 27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997" h="275137">
                    <a:moveTo>
                      <a:pt x="0" y="55027"/>
                    </a:moveTo>
                    <a:lnTo>
                      <a:pt x="122999" y="55027"/>
                    </a:lnTo>
                    <a:lnTo>
                      <a:pt x="122999" y="0"/>
                    </a:lnTo>
                    <a:lnTo>
                      <a:pt x="245997" y="137569"/>
                    </a:lnTo>
                    <a:lnTo>
                      <a:pt x="122999" y="275137"/>
                    </a:lnTo>
                    <a:lnTo>
                      <a:pt x="122999" y="220110"/>
                    </a:lnTo>
                    <a:lnTo>
                      <a:pt x="0" y="220110"/>
                    </a:lnTo>
                    <a:lnTo>
                      <a:pt x="0" y="550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spcFirstLastPara="0" vert="horz" wrap="square" lIns="0" tIns="55027" rIns="73798" bIns="55026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937318" y="2067329"/>
                <a:ext cx="1064080" cy="900000"/>
              </a:xfrm>
              <a:custGeom>
                <a:avLst/>
                <a:gdLst>
                  <a:gd name="connsiteX0" fmla="*/ 0 w 1517899"/>
                  <a:gd name="connsiteY0" fmla="*/ 0 h 1469806"/>
                  <a:gd name="connsiteX1" fmla="*/ 1517899 w 1517899"/>
                  <a:gd name="connsiteY1" fmla="*/ 0 h 1469806"/>
                  <a:gd name="connsiteX2" fmla="*/ 1517899 w 1517899"/>
                  <a:gd name="connsiteY2" fmla="*/ 1469806 h 1469806"/>
                  <a:gd name="connsiteX3" fmla="*/ 0 w 1517899"/>
                  <a:gd name="connsiteY3" fmla="*/ 1469806 h 1469806"/>
                  <a:gd name="connsiteX4" fmla="*/ 0 w 1517899"/>
                  <a:gd name="connsiteY4" fmla="*/ 0 h 146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899" h="1469806">
                    <a:moveTo>
                      <a:pt x="0" y="0"/>
                    </a:moveTo>
                    <a:lnTo>
                      <a:pt x="1517899" y="0"/>
                    </a:lnTo>
                    <a:lnTo>
                      <a:pt x="1517899" y="1469806"/>
                    </a:lnTo>
                    <a:lnTo>
                      <a:pt x="0" y="14698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E59">
                  <a:alpha val="90000"/>
                  <a:hueOff val="0"/>
                  <a:satOff val="0"/>
                  <a:lumOff val="0"/>
                  <a:alphaOff val="-32000"/>
                </a:srgb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99568" tIns="99568" rIns="99568" bIns="543275" numCol="1" spcCol="1270" anchor="t" anchorCtr="0">
                <a:noAutofit/>
              </a:bodyPr>
              <a:lstStyle/>
              <a:p>
                <a:pPr marL="0" marR="0" lvl="0" indent="0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hnschrift" panose="020B0502040204020203" pitchFamily="34" charset="0"/>
                    <a:cs typeface="Calibri" panose="020F0502020204030204" pitchFamily="34" charset="0"/>
                  </a:rPr>
                  <a:t>Level-2</a:t>
                </a: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282718" y="2763346"/>
                <a:ext cx="1216619" cy="819622"/>
              </a:xfrm>
              <a:custGeom>
                <a:avLst/>
                <a:gdLst>
                  <a:gd name="connsiteX0" fmla="*/ 0 w 1106179"/>
                  <a:gd name="connsiteY0" fmla="*/ 0 h 1891687"/>
                  <a:gd name="connsiteX1" fmla="*/ 1106179 w 1106179"/>
                  <a:gd name="connsiteY1" fmla="*/ 0 h 1891687"/>
                  <a:gd name="connsiteX2" fmla="*/ 1106179 w 1106179"/>
                  <a:gd name="connsiteY2" fmla="*/ 1891687 h 1891687"/>
                  <a:gd name="connsiteX3" fmla="*/ 0 w 1106179"/>
                  <a:gd name="connsiteY3" fmla="*/ 1891687 h 1891687"/>
                  <a:gd name="connsiteX4" fmla="*/ 0 w 1106179"/>
                  <a:gd name="connsiteY4" fmla="*/ 0 h 189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6179" h="1891687">
                    <a:moveTo>
                      <a:pt x="0" y="0"/>
                    </a:moveTo>
                    <a:lnTo>
                      <a:pt x="1106179" y="0"/>
                    </a:lnTo>
                    <a:lnTo>
                      <a:pt x="1106179" y="1891687"/>
                    </a:lnTo>
                    <a:lnTo>
                      <a:pt x="0" y="18916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hueOff val="0"/>
                  <a:satOff val="0"/>
                  <a:lumOff val="0"/>
                </a:srgbClr>
              </a:solidFill>
              <a:ln w="25400" cap="flat" cmpd="sng" algn="ctr">
                <a:solidFill>
                  <a:srgbClr val="001E59">
                    <a:alpha val="90000"/>
                    <a:hueOff val="0"/>
                    <a:satOff val="0"/>
                    <a:lumOff val="0"/>
                    <a:alphaOff val="-3200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Soil moisture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56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Ocean surface wind vectors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  <a:p>
                <a:pPr marL="57150" marR="0" lvl="1" indent="-57150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9638085" y="3451750"/>
              <a:ext cx="1253849" cy="900000"/>
            </a:xfrm>
            <a:custGeom>
              <a:avLst/>
              <a:gdLst>
                <a:gd name="connsiteX0" fmla="*/ 0 w 1517899"/>
                <a:gd name="connsiteY0" fmla="*/ 0 h 1469806"/>
                <a:gd name="connsiteX1" fmla="*/ 1517899 w 1517899"/>
                <a:gd name="connsiteY1" fmla="*/ 0 h 1469806"/>
                <a:gd name="connsiteX2" fmla="*/ 1517899 w 1517899"/>
                <a:gd name="connsiteY2" fmla="*/ 1469806 h 1469806"/>
                <a:gd name="connsiteX3" fmla="*/ 0 w 1517899"/>
                <a:gd name="connsiteY3" fmla="*/ 1469806 h 1469806"/>
                <a:gd name="connsiteX4" fmla="*/ 0 w 1517899"/>
                <a:gd name="connsiteY4" fmla="*/ 0 h 146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7899" h="1469806">
                  <a:moveTo>
                    <a:pt x="0" y="0"/>
                  </a:moveTo>
                  <a:lnTo>
                    <a:pt x="1517899" y="0"/>
                  </a:lnTo>
                  <a:lnTo>
                    <a:pt x="1517899" y="1469806"/>
                  </a:lnTo>
                  <a:lnTo>
                    <a:pt x="0" y="1469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E59">
                <a:alpha val="90000"/>
                <a:hueOff val="0"/>
                <a:satOff val="0"/>
                <a:lumOff val="0"/>
                <a:alphaOff val="-32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9568" tIns="99568" rIns="99568" bIns="543275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" panose="020B0502040204020203" pitchFamily="34" charset="0"/>
                  <a:cs typeface="Calibri" panose="020F0502020204030204" pitchFamily="34" charset="0"/>
                </a:rPr>
                <a:t>Level-3</a:t>
              </a: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045086" y="3911427"/>
              <a:ext cx="1433585" cy="1055962"/>
            </a:xfrm>
            <a:custGeom>
              <a:avLst/>
              <a:gdLst>
                <a:gd name="connsiteX0" fmla="*/ 0 w 1106179"/>
                <a:gd name="connsiteY0" fmla="*/ 0 h 1891687"/>
                <a:gd name="connsiteX1" fmla="*/ 1106179 w 1106179"/>
                <a:gd name="connsiteY1" fmla="*/ 0 h 1891687"/>
                <a:gd name="connsiteX2" fmla="*/ 1106179 w 1106179"/>
                <a:gd name="connsiteY2" fmla="*/ 1891687 h 1891687"/>
                <a:gd name="connsiteX3" fmla="*/ 0 w 1106179"/>
                <a:gd name="connsiteY3" fmla="*/ 1891687 h 1891687"/>
                <a:gd name="connsiteX4" fmla="*/ 0 w 1106179"/>
                <a:gd name="connsiteY4" fmla="*/ 0 h 18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179" h="1891687">
                  <a:moveTo>
                    <a:pt x="0" y="0"/>
                  </a:moveTo>
                  <a:lnTo>
                    <a:pt x="1106179" y="0"/>
                  </a:lnTo>
                  <a:lnTo>
                    <a:pt x="1106179" y="1891687"/>
                  </a:lnTo>
                  <a:lnTo>
                    <a:pt x="0" y="1891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hueOff val="0"/>
                <a:satOff val="0"/>
                <a:lumOff val="0"/>
              </a:srgbClr>
            </a:solidFill>
            <a:ln w="25400" cap="flat" cmpd="sng" algn="ctr">
              <a:solidFill>
                <a:srgbClr val="001E59">
                  <a:alpha val="90000"/>
                  <a:hueOff val="0"/>
                  <a:satOff val="0"/>
                  <a:lumOff val="0"/>
                  <a:alphaOff val="-32000"/>
                </a:srgbClr>
              </a:solidFill>
              <a:prstDash val="solid"/>
            </a:ln>
            <a:effectLst/>
          </p:spPr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56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Sea ice parameters (ice edge, type, low-resolution drift)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21513114">
              <a:off x="8971448" y="3670397"/>
              <a:ext cx="289868" cy="275137"/>
            </a:xfrm>
            <a:custGeom>
              <a:avLst/>
              <a:gdLst>
                <a:gd name="connsiteX0" fmla="*/ 0 w 245997"/>
                <a:gd name="connsiteY0" fmla="*/ 55027 h 275137"/>
                <a:gd name="connsiteX1" fmla="*/ 122999 w 245997"/>
                <a:gd name="connsiteY1" fmla="*/ 55027 h 275137"/>
                <a:gd name="connsiteX2" fmla="*/ 122999 w 245997"/>
                <a:gd name="connsiteY2" fmla="*/ 0 h 275137"/>
                <a:gd name="connsiteX3" fmla="*/ 245997 w 245997"/>
                <a:gd name="connsiteY3" fmla="*/ 137569 h 275137"/>
                <a:gd name="connsiteX4" fmla="*/ 122999 w 245997"/>
                <a:gd name="connsiteY4" fmla="*/ 275137 h 275137"/>
                <a:gd name="connsiteX5" fmla="*/ 122999 w 245997"/>
                <a:gd name="connsiteY5" fmla="*/ 220110 h 275137"/>
                <a:gd name="connsiteX6" fmla="*/ 0 w 245997"/>
                <a:gd name="connsiteY6" fmla="*/ 220110 h 275137"/>
                <a:gd name="connsiteX7" fmla="*/ 0 w 245997"/>
                <a:gd name="connsiteY7" fmla="*/ 55027 h 27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997" h="275137">
                  <a:moveTo>
                    <a:pt x="0" y="55027"/>
                  </a:moveTo>
                  <a:lnTo>
                    <a:pt x="122999" y="55027"/>
                  </a:lnTo>
                  <a:lnTo>
                    <a:pt x="122999" y="0"/>
                  </a:lnTo>
                  <a:lnTo>
                    <a:pt x="245997" y="137569"/>
                  </a:lnTo>
                  <a:lnTo>
                    <a:pt x="122999" y="275137"/>
                  </a:lnTo>
                  <a:lnTo>
                    <a:pt x="122999" y="220110"/>
                  </a:lnTo>
                  <a:lnTo>
                    <a:pt x="0" y="220110"/>
                  </a:lnTo>
                  <a:lnTo>
                    <a:pt x="0" y="550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spcFirstLastPara="0" vert="horz" wrap="square" lIns="0" tIns="55027" rIns="73798" bIns="55026" numCol="1" spcCol="1270" anchor="ctr" anchorCtr="0">
              <a:noAutofit/>
            </a:bodyPr>
            <a:lstStyle/>
            <a:p>
              <a:pPr marL="0" marR="0" lvl="0" indent="0" algn="ctr" defTabSz="177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063" y="984904"/>
            <a:ext cx="1857803" cy="7854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739" y="975437"/>
            <a:ext cx="1701261" cy="9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14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L1 product dissemination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539528" y="1558600"/>
            <a:ext cx="3376248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Timeliness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Global data: target 70 min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Regional data: target 30 min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2403"/>
              </p:ext>
            </p:extLst>
          </p:nvPr>
        </p:nvGraphicFramePr>
        <p:xfrm>
          <a:off x="792480" y="1558600"/>
          <a:ext cx="7374008" cy="2606040"/>
        </p:xfrm>
        <a:graphic>
          <a:graphicData uri="http://schemas.openxmlformats.org/drawingml/2006/table">
            <a:tbl>
              <a:tblPr firstRow="1"/>
              <a:tblGrid>
                <a:gridCol w="1526706">
                  <a:extLst>
                    <a:ext uri="{9D8B030D-6E8A-4147-A177-3AD203B41FA5}">
                      <a16:colId xmlns:a16="http://schemas.microsoft.com/office/drawing/2014/main" val="386924696"/>
                    </a:ext>
                  </a:extLst>
                </a:gridCol>
                <a:gridCol w="818103">
                  <a:extLst>
                    <a:ext uri="{9D8B030D-6E8A-4147-A177-3AD203B41FA5}">
                      <a16:colId xmlns:a16="http://schemas.microsoft.com/office/drawing/2014/main" val="489273278"/>
                    </a:ext>
                  </a:extLst>
                </a:gridCol>
                <a:gridCol w="1419261">
                  <a:extLst>
                    <a:ext uri="{9D8B030D-6E8A-4147-A177-3AD203B41FA5}">
                      <a16:colId xmlns:a16="http://schemas.microsoft.com/office/drawing/2014/main" val="1238490268"/>
                    </a:ext>
                  </a:extLst>
                </a:gridCol>
                <a:gridCol w="975897">
                  <a:extLst>
                    <a:ext uri="{9D8B030D-6E8A-4147-A177-3AD203B41FA5}">
                      <a16:colId xmlns:a16="http://schemas.microsoft.com/office/drawing/2014/main" val="3254361428"/>
                    </a:ext>
                  </a:extLst>
                </a:gridCol>
                <a:gridCol w="1230627">
                  <a:extLst>
                    <a:ext uri="{9D8B030D-6E8A-4147-A177-3AD203B41FA5}">
                      <a16:colId xmlns:a16="http://schemas.microsoft.com/office/drawing/2014/main" val="3764893049"/>
                    </a:ext>
                  </a:extLst>
                </a:gridCol>
                <a:gridCol w="1403414">
                  <a:extLst>
                    <a:ext uri="{9D8B030D-6E8A-4147-A177-3AD203B41FA5}">
                      <a16:colId xmlns:a16="http://schemas.microsoft.com/office/drawing/2014/main" val="1046588608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ID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/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/ Regional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/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EUMETCAST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/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Others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/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Destination</a:t>
                      </a:r>
                    </a:p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(Others)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/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Archive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60909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SCA-1B-SZF</a:t>
                      </a:r>
                      <a:endParaRPr lang="en-GB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KNMI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BUFR</a:t>
                      </a:r>
                      <a:b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70546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SCA-1B-SZR</a:t>
                      </a:r>
                      <a:endParaRPr lang="en-GB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BUFR</a:t>
                      </a:r>
                      <a:b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BUFR</a:t>
                      </a:r>
                      <a:b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6948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SCA-1B-SZF</a:t>
                      </a:r>
                      <a:endParaRPr lang="en-GB" sz="16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KNMI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BUFR</a:t>
                      </a:r>
                      <a:b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28686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SCA-1B-SZR</a:t>
                      </a:r>
                      <a:endParaRPr lang="en-GB" sz="16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BUFR</a:t>
                      </a:r>
                      <a:b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56272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112544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688165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2250887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813609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3376331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939052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4501774" algn="l" defTabSz="1125444" rtl="0" eaLnBrk="1" latinLnBrk="0" hangingPunct="1">
                        <a:defRPr sz="2215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BUFR</a:t>
                      </a:r>
                      <a:b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NetCDF-4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281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1932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2480" y="4164640"/>
            <a:ext cx="6076028" cy="7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Some updates expected.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No dissemination via GTS is currently planned for SCA L1B data.</a:t>
            </a:r>
          </a:p>
        </p:txBody>
      </p:sp>
    </p:spTree>
    <p:extLst>
      <p:ext uri="{BB962C8B-B14F-4D97-AF65-F5344CB8AC3E}">
        <p14:creationId xmlns:p14="http://schemas.microsoft.com/office/powerpoint/2010/main" val="41879980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SCA summary and outlook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304"/>
          <a:stretch/>
        </p:blipFill>
        <p:spPr>
          <a:xfrm>
            <a:off x="6850698" y="1348392"/>
            <a:ext cx="5180416" cy="3433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329" y="1344324"/>
            <a:ext cx="581787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SCA will ensure continuity of the EUMETSAT scatterometer missions for a period of &gt;&gt; 30 years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Currently preparing </a:t>
            </a:r>
            <a:r>
              <a:rPr lang="en-IE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</a:t>
            </a: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/</a:t>
            </a:r>
            <a:r>
              <a:rPr lang="en-IE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val</a:t>
            </a:r>
            <a:r>
              <a:rPr lang="en-IE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activities and supporting the development of the operational processing facilities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Finished final pre-launch versions of processing specs, test data set  and </a:t>
            </a:r>
            <a:r>
              <a:rPr lang="en-GB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</a:t>
            </a: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/</a:t>
            </a:r>
            <a:r>
              <a:rPr lang="en-GB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val</a:t>
            </a: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 plan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SCA </a:t>
            </a:r>
            <a:r>
              <a:rPr lang="en-GB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</a:t>
            </a: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/</a:t>
            </a:r>
            <a:r>
              <a:rPr lang="en-GB" sz="18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val</a:t>
            </a: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will follow the well-established approach used for ASCAT: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Validation using natural targets to assess long-term stability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Ground-based transponders as absolute reference</a:t>
            </a:r>
          </a:p>
        </p:txBody>
      </p:sp>
    </p:spTree>
    <p:extLst>
      <p:ext uri="{BB962C8B-B14F-4D97-AF65-F5344CB8AC3E}">
        <p14:creationId xmlns:p14="http://schemas.microsoft.com/office/powerpoint/2010/main" val="2279589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DC6AA0621304397548AD8BB76B221" ma:contentTypeVersion="14" ma:contentTypeDescription="Create a new document." ma:contentTypeScope="" ma:versionID="6bfabf38610c585fbea194d3f9455ea2">
  <xsd:schema xmlns:xsd="http://www.w3.org/2001/XMLSchema" xmlns:xs="http://www.w3.org/2001/XMLSchema" xmlns:p="http://schemas.microsoft.com/office/2006/metadata/properties" xmlns:ns3="5e05ff0e-7f30-4ad1-b8e4-78d73f096626" xmlns:ns4="7aa57165-15b5-4038-a84a-91d92833cfad" targetNamespace="http://schemas.microsoft.com/office/2006/metadata/properties" ma:root="true" ma:fieldsID="a49acd4520de881a565d290da16eef42" ns3:_="" ns4:_="">
    <xsd:import namespace="5e05ff0e-7f30-4ad1-b8e4-78d73f096626"/>
    <xsd:import namespace="7aa57165-15b5-4038-a84a-91d92833cf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ff0e-7f30-4ad1-b8e4-78d73f096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7165-15b5-4038-a84a-91d92833cf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05ff0e-7f30-4ad1-b8e4-78d73f096626" xsi:nil="true"/>
  </documentManagement>
</p:properties>
</file>

<file path=customXml/itemProps1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FE724-5825-4591-BB16-9EE5EE0E8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5ff0e-7f30-4ad1-b8e4-78d73f096626"/>
    <ds:schemaRef ds:uri="7aa57165-15b5-4038-a84a-91d92833c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http://schemas.microsoft.com/office/2006/metadata/properties"/>
    <ds:schemaRef ds:uri="7aa57165-15b5-4038-a84a-91d92833cfad"/>
    <ds:schemaRef ds:uri="5e05ff0e-7f30-4ad1-b8e4-78d73f09662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6151</TotalTime>
  <Words>968</Words>
  <Application>Microsoft Office PowerPoint</Application>
  <PresentationFormat>Widescreen</PresentationFormat>
  <Paragraphs>242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Arial</vt:lpstr>
      <vt:lpstr>Bahnschrift</vt:lpstr>
      <vt:lpstr>Bahnschrift Light</vt:lpstr>
      <vt:lpstr>Bahnschrift SemiLight</vt:lpstr>
      <vt:lpstr>Calibri</vt:lpstr>
      <vt:lpstr>Century Gothic</vt:lpstr>
      <vt:lpstr>Helvetica</vt:lpstr>
      <vt:lpstr>Roboto</vt:lpstr>
      <vt:lpstr>Roboto Light</vt:lpstr>
      <vt:lpstr>Tahoma</vt:lpstr>
      <vt:lpstr>Times New Roman</vt:lpstr>
      <vt:lpstr>Title &amp; Seperator Slides</vt:lpstr>
      <vt:lpstr>PowerPoint Presentation</vt:lpstr>
      <vt:lpstr>Agenda</vt:lpstr>
      <vt:lpstr>EPS-SG Objectives</vt:lpstr>
      <vt:lpstr>EPS-SG: Metop-SG satellites and instruments</vt:lpstr>
      <vt:lpstr>EUMETSAT scatterometer missions</vt:lpstr>
      <vt:lpstr>Scatterometer instruments</vt:lpstr>
      <vt:lpstr>EPS-SG SCA processing chain and products</vt:lpstr>
      <vt:lpstr>L1 product dissemination</vt:lpstr>
      <vt:lpstr>SCA summary and outlook</vt:lpstr>
      <vt:lpstr>ASCAT status</vt:lpstr>
      <vt:lpstr>ASCAT-A long-term behaviour</vt:lpstr>
      <vt:lpstr>ASCAT-A long-term behaviour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 Linow</dc:creator>
  <cp:lastModifiedBy>Stefanie Linow</cp:lastModifiedBy>
  <cp:revision>230</cp:revision>
  <cp:lastPrinted>2006-03-06T14:11:17Z</cp:lastPrinted>
  <dcterms:created xsi:type="dcterms:W3CDTF">2023-11-20T12:24:22Z</dcterms:created>
  <dcterms:modified xsi:type="dcterms:W3CDTF">2024-05-27T12:50:29Z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0x010100168DC6AA0621304397548AD8BB76B221</vt:lpwstr>
  </property>
  <property fmtid="{D5CDD505-2E9C-101B-9397-08002B2CF9AE}" pid="3" name="DM_DOCNUM">
    <vt:lpwstr>1413105</vt:lpwstr>
  </property>
  <property fmtid="{D5CDD505-2E9C-101B-9397-08002B2CF9AE}" pid="4" name="DM_DOCNAME">
    <vt:lpwstr>presentation_iovwst_2024_linow</vt:lpwstr>
  </property>
  <property fmtid="{D5CDD505-2E9C-101B-9397-08002B2CF9AE}" pid="5" name="DM_AUTHOR">
    <vt:lpwstr>Stefanie Linow</vt:lpwstr>
  </property>
  <property fmtid="{D5CDD505-2E9C-101B-9397-08002B2CF9AE}" pid="6" name="DM_E_DOC_NO">
    <vt:lpwstr>EUM/RSP/VWG/24/1413105</vt:lpwstr>
  </property>
  <property fmtid="{D5CDD505-2E9C-101B-9397-08002B2CF9AE}" pid="7" name="DM_E_VER_NO">
    <vt:lpwstr>1 Draft</vt:lpwstr>
  </property>
  <property fmtid="{D5CDD505-2E9C-101B-9397-08002B2CF9AE}" pid="8" name="DM_E_ISS_DATE">
    <vt:lpwstr>22 May 2024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