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27"/>
  </p:notesMasterIdLst>
  <p:sldIdLst>
    <p:sldId id="282" r:id="rId5"/>
    <p:sldId id="302" r:id="rId6"/>
    <p:sldId id="301" r:id="rId7"/>
    <p:sldId id="305" r:id="rId8"/>
    <p:sldId id="304" r:id="rId9"/>
    <p:sldId id="303" r:id="rId10"/>
    <p:sldId id="313" r:id="rId11"/>
    <p:sldId id="309" r:id="rId12"/>
    <p:sldId id="318" r:id="rId13"/>
    <p:sldId id="343" r:id="rId14"/>
    <p:sldId id="257" r:id="rId15"/>
    <p:sldId id="334" r:id="rId16"/>
    <p:sldId id="345" r:id="rId17"/>
    <p:sldId id="339" r:id="rId18"/>
    <p:sldId id="344" r:id="rId19"/>
    <p:sldId id="321" r:id="rId20"/>
    <p:sldId id="328" r:id="rId21"/>
    <p:sldId id="307" r:id="rId22"/>
    <p:sldId id="319" r:id="rId23"/>
    <p:sldId id="311" r:id="rId24"/>
    <p:sldId id="310" r:id="rId25"/>
    <p:sldId id="327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>
      <p:cViewPr varScale="1">
        <p:scale>
          <a:sx n="74" d="100"/>
          <a:sy n="74" d="100"/>
        </p:scale>
        <p:origin x="352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3B60D9-39B2-4188-9C86-A8DCDD586054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4C1820-73DC-42CE-990D-1C04D39A5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8250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4C1820-73DC-42CE-990D-1C04D39A527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306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4C1820-73DC-42CE-990D-1C04D39A527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8403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4C1820-73DC-42CE-990D-1C04D39A527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3251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4C1820-73DC-42CE-990D-1C04D39A527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5723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4C1820-73DC-42CE-990D-1C04D39A527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8403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FFF769-37D6-1BA8-B47B-453FD490DB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3BC9A97-9D33-DF49-47F9-3B1C553DF58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CFC3670-1B22-7466-3922-A372B7261B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0F6BF4-C7DB-6F7A-2B4D-09F129321CE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4C1820-73DC-42CE-990D-1C04D39A527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7226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4C1820-73DC-42CE-990D-1C04D39A527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5873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0.png"/><Relationship Id="rId5" Type="http://schemas.openxmlformats.org/officeDocument/2006/relationships/image" Target="../media/image311.png"/><Relationship Id="rId4" Type="http://schemas.openxmlformats.org/officeDocument/2006/relationships/image" Target="../media/image29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36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11" Type="http://schemas.openxmlformats.org/officeDocument/2006/relationships/image" Target="../media/image40.png"/><Relationship Id="rId10" Type="http://schemas.openxmlformats.org/officeDocument/2006/relationships/image" Target="../media/image32.png"/><Relationship Id="rId9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0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390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png"/><Relationship Id="rId7" Type="http://schemas.openxmlformats.org/officeDocument/2006/relationships/image" Target="../media/image4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260.png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0.png"/><Relationship Id="rId5" Type="http://schemas.openxmlformats.org/officeDocument/2006/relationships/image" Target="../media/image310.png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0.png"/><Relationship Id="rId4" Type="http://schemas.openxmlformats.org/officeDocument/2006/relationships/image" Target="../media/image46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basilisk.fr/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7F4DF72D-CE14-4CBA-8169-0D361CAC18F3}"/>
              </a:ext>
            </a:extLst>
          </p:cNvPr>
          <p:cNvSpPr txBox="1"/>
          <p:nvPr/>
        </p:nvSpPr>
        <p:spPr>
          <a:xfrm>
            <a:off x="4724400" y="32004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DCA8A9C-B51F-FD5C-A17B-1D8FA52333C1}"/>
              </a:ext>
            </a:extLst>
          </p:cNvPr>
          <p:cNvSpPr txBox="1"/>
          <p:nvPr/>
        </p:nvSpPr>
        <p:spPr>
          <a:xfrm>
            <a:off x="4724400" y="3108067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AC4698F-A8B1-E060-1581-D5C2CF354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211" y="1905851"/>
            <a:ext cx="11840062" cy="1310452"/>
          </a:xfrm>
        </p:spPr>
        <p:txBody>
          <a:bodyPr>
            <a:normAutofit/>
          </a:bodyPr>
          <a:lstStyle/>
          <a:p>
            <a:pPr algn="ctr"/>
            <a:r>
              <a:rPr lang="en-US" sz="3000" b="1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Momentum and energy fluxes in wind-forced breaking</a:t>
            </a:r>
            <a:r>
              <a:rPr lang="en-US" sz="3000" b="1" dirty="0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waves</a:t>
            </a:r>
            <a:endParaRPr 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A black background with green text&#10;&#10;Description automatically generated">
            <a:extLst>
              <a:ext uri="{FF2B5EF4-FFF2-40B4-BE49-F238E27FC236}">
                <a16:creationId xmlns:a16="http://schemas.microsoft.com/office/drawing/2014/main" id="{2C21E779-B293-E975-1957-8BB13E8DB9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211" y="457763"/>
            <a:ext cx="3555126" cy="1080091"/>
          </a:xfrm>
          <a:prstGeom prst="rect">
            <a:avLst/>
          </a:prstGeom>
        </p:spPr>
      </p:pic>
      <p:pic>
        <p:nvPicPr>
          <p:cNvPr id="10" name="Picture 9" descr="Black text on a white background&#10;&#10;Description automatically generated">
            <a:extLst>
              <a:ext uri="{FF2B5EF4-FFF2-40B4-BE49-F238E27FC236}">
                <a16:creationId xmlns:a16="http://schemas.microsoft.com/office/drawing/2014/main" id="{47234DCD-EC5F-D879-8800-634A0202DA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82904" y="230904"/>
            <a:ext cx="2569194" cy="153380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74BBEEA-9E13-2782-73A3-EC44599E0E79}"/>
              </a:ext>
            </a:extLst>
          </p:cNvPr>
          <p:cNvSpPr txBox="1"/>
          <p:nvPr/>
        </p:nvSpPr>
        <p:spPr>
          <a:xfrm>
            <a:off x="493771" y="2929498"/>
            <a:ext cx="11365829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Nicolò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Scapin</a:t>
            </a:r>
            <a:r>
              <a:rPr lang="en-US" sz="27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1,2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Jiarong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Wu</a:t>
            </a:r>
            <a:r>
              <a:rPr lang="en-US" sz="27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1,*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J. Thomas Farrar</a:t>
            </a:r>
            <a:r>
              <a:rPr lang="en-US" sz="27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ctr"/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Bertrand Chapron</a:t>
            </a:r>
            <a:r>
              <a:rPr lang="en-US" sz="27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Stéphane</a:t>
            </a:r>
            <a:r>
              <a:rPr lang="en-US" dirty="0"/>
              <a:t> 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Popinet</a:t>
            </a:r>
            <a:r>
              <a:rPr lang="en-US" sz="27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Luc Deike</a:t>
            </a:r>
            <a:r>
              <a:rPr lang="en-US" sz="27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1,2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01EA743-8827-5D67-E2AE-AC562124ECD3}"/>
              </a:ext>
            </a:extLst>
          </p:cNvPr>
          <p:cNvSpPr txBox="1"/>
          <p:nvPr/>
        </p:nvSpPr>
        <p:spPr>
          <a:xfrm>
            <a:off x="1617457" y="4711508"/>
            <a:ext cx="9118456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AutoNum type="arabicPeriod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Department of Mechanical and Aerospace Engineering (MAE), Princeton University, US.</a:t>
            </a:r>
          </a:p>
          <a:p>
            <a:pPr marL="342900" indent="-342900">
              <a:buAutoNum type="arabicPeriod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 Meadows Environmental Institute (HMEI), Princeton University, US.</a:t>
            </a:r>
          </a:p>
          <a:p>
            <a:pPr marL="342900" indent="-342900">
              <a:buAutoNum type="arabicPeriod"/>
            </a:pPr>
            <a:r>
              <a:rPr lang="en-US" sz="1600" b="0" i="0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Woods Hole Oceanographic Institution (WHOI), US.</a:t>
            </a:r>
          </a:p>
          <a:p>
            <a:pPr marL="342900" indent="-342900">
              <a:buAutoNum type="arabicPeriod"/>
            </a:pPr>
            <a:r>
              <a:rPr lang="fr-FR" sz="1600" b="0" i="0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IFREMER, Univ. Brest, CNRS, IRD, Laboratoire d'Océanographie Physique et Spatiale (LOPS), France.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CNRS, 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Institut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Jean Le 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Rond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d'Alembert - Sorbonne Université, France.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C449AA3-0402-5EF5-9F8D-617FBAF748A1}"/>
              </a:ext>
            </a:extLst>
          </p:cNvPr>
          <p:cNvSpPr txBox="1"/>
          <p:nvPr/>
        </p:nvSpPr>
        <p:spPr>
          <a:xfrm>
            <a:off x="1617457" y="6070356"/>
            <a:ext cx="8788029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latin typeface="Times New Roman"/>
                <a:cs typeface="Times New Roman"/>
              </a:rPr>
              <a:t>* </a:t>
            </a:r>
            <a:r>
              <a:rPr lang="en-US" sz="1600" u="sng" dirty="0">
                <a:latin typeface="Times New Roman"/>
                <a:cs typeface="Times New Roman"/>
              </a:rPr>
              <a:t>Current affiliation:</a:t>
            </a:r>
            <a:r>
              <a:rPr lang="en-US" sz="1600" dirty="0">
                <a:latin typeface="Times New Roman"/>
                <a:cs typeface="Times New Roman"/>
              </a:rPr>
              <a:t> Courant Institute of Mathematical Sciences, New York University, US</a:t>
            </a:r>
            <a:endParaRPr lang="en-US" sz="1600" dirty="0"/>
          </a:p>
        </p:txBody>
      </p:sp>
      <p:pic>
        <p:nvPicPr>
          <p:cNvPr id="8" name="Picture 7" descr="A logo with a red and white circle&#10;&#10;Description automatically generated">
            <a:extLst>
              <a:ext uri="{FF2B5EF4-FFF2-40B4-BE49-F238E27FC236}">
                <a16:creationId xmlns:a16="http://schemas.microsoft.com/office/drawing/2014/main" id="{7EB8862E-14B2-3090-0B7C-C44CD8B2C86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3464" y="194668"/>
            <a:ext cx="1931778" cy="1606277"/>
          </a:xfrm>
          <a:prstGeom prst="rect">
            <a:avLst/>
          </a:prstGeom>
        </p:spPr>
      </p:pic>
      <p:pic>
        <p:nvPicPr>
          <p:cNvPr id="14" name="Picture 13" descr="A blue globe with white text&#10;&#10;Description automatically generated">
            <a:extLst>
              <a:ext uri="{FF2B5EF4-FFF2-40B4-BE49-F238E27FC236}">
                <a16:creationId xmlns:a16="http://schemas.microsoft.com/office/drawing/2014/main" id="{D021E5E0-6E6D-1B2B-0632-B452C87B3C4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0345" y="27807"/>
            <a:ext cx="1930291" cy="194000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DB0B2A9-1553-27DC-D028-9D0B4006E969}"/>
              </a:ext>
            </a:extLst>
          </p:cNvPr>
          <p:cNvSpPr txBox="1"/>
          <p:nvPr/>
        </p:nvSpPr>
        <p:spPr>
          <a:xfrm>
            <a:off x="1765849" y="3920051"/>
            <a:ext cx="85587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i="1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International Ocean Vector Winds Science Team (IOVWST) Meeting</a:t>
            </a:r>
            <a:b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200" b="1" i="0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Salt Lake City, Utah, USA (May, 29-31</a:t>
            </a:r>
            <a:r>
              <a:rPr lang="en-US" sz="2200" b="1" i="0" baseline="30000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2200" b="1" i="0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2024)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1200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581CC704-5B5C-4B10-EC77-869C12CFEA7E}"/>
              </a:ext>
            </a:extLst>
          </p:cNvPr>
          <p:cNvSpPr txBox="1">
            <a:spLocks/>
          </p:cNvSpPr>
          <p:nvPr/>
        </p:nvSpPr>
        <p:spPr>
          <a:xfrm>
            <a:off x="838200" y="114769"/>
            <a:ext cx="10515600" cy="4308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br>
              <a:rPr lang="en-US" sz="11200" b="1" dirty="0">
                <a:cs typeface="Calibri Light"/>
              </a:rPr>
            </a:br>
            <a:r>
              <a:rPr lang="en-US" sz="11200" b="1" dirty="0">
                <a:solidFill>
                  <a:schemeClr val="accent5">
                    <a:lumMod val="50000"/>
                  </a:schemeClr>
                </a:solidFill>
                <a:latin typeface="Times New Roman"/>
                <a:cs typeface="Times New Roman"/>
              </a:rPr>
              <a:t>(2) Airflow modulation and drag coefficient (2/2)</a:t>
            </a:r>
            <a:br>
              <a:rPr lang="en-US" sz="11200" dirty="0">
                <a:cs typeface="Calibri Light"/>
              </a:rPr>
            </a:br>
            <a:r>
              <a:rPr lang="en-US" dirty="0">
                <a:latin typeface="Times New Roman"/>
                <a:cs typeface="Times New Roman"/>
              </a:rPr>
              <a:t> </a:t>
            </a:r>
            <a:endParaRPr lang="en-US" dirty="0">
              <a:cs typeface="Calibri Light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457F7AB-25BB-BCED-DDD3-B224F4704E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191" y="611477"/>
            <a:ext cx="5735130" cy="44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8AA7FFE-0977-2270-DE7A-EBA1D41D7346}"/>
              </a:ext>
            </a:extLst>
          </p:cNvPr>
          <p:cNvSpPr txBox="1"/>
          <p:nvPr/>
        </p:nvSpPr>
        <p:spPr>
          <a:xfrm>
            <a:off x="131191" y="5062683"/>
            <a:ext cx="62124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law-of-the wall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streamwise velocity as a function of the vertical wave-following coordinate </a:t>
            </a:r>
          </a:p>
          <a:p>
            <a:pPr algn="ctr"/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consistent upshift 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of the velocity profile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ADC519B-795D-2B90-CA14-5D933E46AA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6072" y="2203787"/>
            <a:ext cx="5735130" cy="4463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57CBAE2-1E6E-698D-D9C1-572E8C368BB1}"/>
                  </a:ext>
                </a:extLst>
              </p:cNvPr>
              <p:cNvSpPr txBox="1"/>
              <p:nvPr/>
            </p:nvSpPr>
            <p:spPr>
              <a:xfrm>
                <a:off x="6196679" y="687321"/>
                <a:ext cx="5375910" cy="11022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220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sz="2200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𝐷</m:t>
                          </m:r>
                        </m:sub>
                      </m:sSub>
                      <m:r>
                        <a:rPr lang="en-US" sz="2200" b="0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200" b="0" i="1" dirty="0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200" b="0" i="1" dirty="0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𝜅</m:t>
                              </m:r>
                            </m:e>
                            <m:sup>
                              <m:r>
                                <a:rPr lang="en-US" sz="2200" b="0" i="1" dirty="0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func>
                            <m:funcPr>
                              <m:ctrlPr>
                                <a:rPr lang="en-US" sz="2200" b="0" i="1" dirty="0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200" b="0" i="0" dirty="0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log</m:t>
                              </m:r>
                            </m:fName>
                            <m:e>
                              <m:r>
                                <a:rPr lang="en-US" sz="2200" b="0" i="1" dirty="0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(</m:t>
                              </m:r>
                              <m:f>
                                <m:fPr>
                                  <m:ctrlPr>
                                    <a:rPr lang="en-US" sz="2200" b="0" i="1" dirty="0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200" b="0" i="1" dirty="0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𝑧</m:t>
                                  </m:r>
                                  <m:r>
                                    <a:rPr lang="en-US" sz="2200" b="0" i="1" dirty="0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=10 </m:t>
                                  </m:r>
                                  <m:r>
                                    <a:rPr lang="en-US" sz="2200" b="0" i="1" dirty="0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𝑚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2200" b="0" i="1" dirty="0" smtClean="0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200" b="0" i="1" dirty="0" smtClean="0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𝑧</m:t>
                                      </m:r>
                                    </m:e>
                                    <m:sub>
                                      <m:r>
                                        <a:rPr lang="en-US" sz="2200" b="0" i="1" dirty="0" smtClean="0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den>
                              </m:f>
                              <m:r>
                                <a:rPr lang="en-US" sz="2200" b="0" i="1" dirty="0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)</m:t>
                              </m:r>
                            </m:e>
                          </m:func>
                        </m:den>
                      </m:f>
                    </m:oMath>
                  </m:oMathPara>
                </a14:m>
                <a:endParaRPr lang="en-US" sz="2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57CBAE2-1E6E-698D-D9C1-572E8C368B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6679" y="687321"/>
                <a:ext cx="5375910" cy="110228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0676609-6C3C-DAA4-1938-7F3A6BB81E9F}"/>
                  </a:ext>
                </a:extLst>
              </p:cNvPr>
              <p:cNvSpPr txBox="1"/>
              <p:nvPr/>
            </p:nvSpPr>
            <p:spPr>
              <a:xfrm>
                <a:off x="6196679" y="1707079"/>
                <a:ext cx="5864130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2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𝑧</m:t>
                        </m:r>
                      </m:e>
                      <m:sub>
                        <m:r>
                          <a:rPr lang="en-US" sz="2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computed by fitting a log profile in the log law 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0676609-6C3C-DAA4-1938-7F3A6BB81E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6679" y="1707079"/>
                <a:ext cx="5864130" cy="430887"/>
              </a:xfrm>
              <a:prstGeom prst="rect">
                <a:avLst/>
              </a:prstGeom>
              <a:blipFill>
                <a:blip r:embed="rId5"/>
                <a:stretch>
                  <a:fillRect t="-9859" r="-1769" b="-281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5AAC76D-BFEC-1F00-5F36-A0474008F69C}"/>
                  </a:ext>
                </a:extLst>
              </p:cNvPr>
              <p:cNvSpPr txBox="1"/>
              <p:nvPr/>
            </p:nvSpPr>
            <p:spPr>
              <a:xfrm>
                <a:off x="305354" y="6246523"/>
                <a:ext cx="6658863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200" b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Wave breaking is the driver behind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2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𝑪</m:t>
                        </m:r>
                      </m:e>
                      <m:sub>
                        <m:r>
                          <a:rPr lang="en-US" sz="22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𝑫</m:t>
                        </m:r>
                      </m:sub>
                    </m:sSub>
                  </m:oMath>
                </a14:m>
                <a:r>
                  <a:rPr lang="en-US" sz="2200" b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saturation!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5AAC76D-BFEC-1F00-5F36-A0474008F6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354" y="6246523"/>
                <a:ext cx="6658863" cy="430887"/>
              </a:xfrm>
              <a:prstGeom prst="rect">
                <a:avLst/>
              </a:prstGeom>
              <a:blipFill>
                <a:blip r:embed="rId6"/>
                <a:stretch>
                  <a:fillRect t="-10000" b="-2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42061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2B1A79-C478-8A4B-B9B0-E823954FE7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0B76042-900F-F623-2DF8-81D94F9E5E62}"/>
              </a:ext>
            </a:extLst>
          </p:cNvPr>
          <p:cNvSpPr txBox="1">
            <a:spLocks/>
          </p:cNvSpPr>
          <p:nvPr/>
        </p:nvSpPr>
        <p:spPr>
          <a:xfrm>
            <a:off x="570781" y="185108"/>
            <a:ext cx="10515600" cy="470500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/>
                <a:cs typeface="Times New Roman"/>
              </a:rPr>
              <a:t>(3) Energy transfer to the water column</a:t>
            </a:r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140D8C8-6E10-8B66-BF71-6B85A5E65E28}"/>
              </a:ext>
            </a:extLst>
          </p:cNvPr>
          <p:cNvGrpSpPr/>
          <p:nvPr/>
        </p:nvGrpSpPr>
        <p:grpSpPr>
          <a:xfrm>
            <a:off x="326941" y="1236619"/>
            <a:ext cx="6603406" cy="2947171"/>
            <a:chOff x="570781" y="1195979"/>
            <a:chExt cx="6603406" cy="294717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5">
                  <a:extLst>
                    <a:ext uri="{FF2B5EF4-FFF2-40B4-BE49-F238E27FC236}">
                      <a16:creationId xmlns:a16="http://schemas.microsoft.com/office/drawing/2014/main" id="{0458BB4D-0CE4-75EF-3C25-82DE09AF4CA0}"/>
                    </a:ext>
                  </a:extLst>
                </p:cNvPr>
                <p:cNvSpPr txBox="1"/>
                <p:nvPr/>
              </p:nvSpPr>
              <p:spPr>
                <a:xfrm>
                  <a:off x="1160390" y="1195979"/>
                  <a:ext cx="3126400" cy="79457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sub>
                            </m:sSub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den>
                        </m:f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𝑖𝑛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𝜀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9" name="TextBox 5">
                  <a:extLst>
                    <a:ext uri="{FF2B5EF4-FFF2-40B4-BE49-F238E27FC236}">
                      <a16:creationId xmlns:a16="http://schemas.microsoft.com/office/drawing/2014/main" id="{0458BB4D-0CE4-75EF-3C25-82DE09AF4CA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60390" y="1195979"/>
                  <a:ext cx="3126400" cy="794576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7">
                  <a:extLst>
                    <a:ext uri="{FF2B5EF4-FFF2-40B4-BE49-F238E27FC236}">
                      <a16:creationId xmlns:a16="http://schemas.microsoft.com/office/drawing/2014/main" id="{21A5B7E9-C898-ED89-1DA0-FE83367FF84E}"/>
                    </a:ext>
                  </a:extLst>
                </p:cNvPr>
                <p:cNvSpPr txBox="1"/>
                <p:nvPr/>
              </p:nvSpPr>
              <p:spPr>
                <a:xfrm>
                  <a:off x="570781" y="2941071"/>
                  <a:ext cx="6603406" cy="45698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285750" indent="-285750" algn="just">
                    <a:buFont typeface="Arial" panose="020B0604020202020204" pitchFamily="34" charset="0"/>
                    <a:buChar char="•"/>
                  </a:pP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2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𝑖𝑛</m:t>
                          </m:r>
                        </m:sub>
                      </m:sSub>
                      <m:r>
                        <a:rPr lang="en-US" sz="22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2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𝜏</m:t>
                          </m:r>
                        </m:sub>
                      </m:sSub>
                      <m:r>
                        <a:rPr lang="en-US" sz="22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2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𝑝</m:t>
                          </m:r>
                        </m:sub>
                      </m:sSub>
                      <m:r>
                        <a:rPr lang="en-US" sz="2200" b="0" i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:</m:t>
                      </m:r>
                      <m:r>
                        <m:rPr>
                          <m:sty m:val="p"/>
                        </m:rPr>
                        <a:rPr lang="en-US" sz="2200" b="0" i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input</m:t>
                      </m:r>
                    </m:oMath>
                  </a14:m>
                  <a:r>
                    <a:rPr lang="en-US" sz="22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(viscous stress and pressure)</a:t>
                  </a:r>
                </a:p>
              </p:txBody>
            </p:sp>
          </mc:Choice>
          <mc:Fallback xmlns="">
            <p:sp>
              <p:nvSpPr>
                <p:cNvPr id="11" name="TextBox 17">
                  <a:extLst>
                    <a:ext uri="{FF2B5EF4-FFF2-40B4-BE49-F238E27FC236}">
                      <a16:creationId xmlns:a16="http://schemas.microsoft.com/office/drawing/2014/main" id="{21A5B7E9-C898-ED89-1DA0-FE83367FF84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0781" y="2941071"/>
                  <a:ext cx="6603406" cy="456985"/>
                </a:xfrm>
                <a:prstGeom prst="rect">
                  <a:avLst/>
                </a:prstGeom>
                <a:blipFill>
                  <a:blip r:embed="rId7"/>
                  <a:stretch>
                    <a:fillRect l="-1108" t="-8000" b="-21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8">
                  <a:extLst>
                    <a:ext uri="{FF2B5EF4-FFF2-40B4-BE49-F238E27FC236}">
                      <a16:creationId xmlns:a16="http://schemas.microsoft.com/office/drawing/2014/main" id="{15786BB4-4F5B-8444-9E50-18E79C7264CD}"/>
                    </a:ext>
                  </a:extLst>
                </p:cNvPr>
                <p:cNvSpPr txBox="1"/>
                <p:nvPr/>
              </p:nvSpPr>
              <p:spPr>
                <a:xfrm>
                  <a:off x="589254" y="3593961"/>
                  <a:ext cx="5579677" cy="54918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285750" indent="-285750" algn="just">
                    <a:buFont typeface="Arial" panose="020B0604020202020204" pitchFamily="34" charset="0"/>
                    <a:buChar char="•"/>
                  </a:pPr>
                  <a14:m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𝜀</m:t>
                      </m:r>
                    </m:oMath>
                  </a14:m>
                  <a:r>
                    <a:rPr lang="en-US" sz="22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: Dissipation --&gt; </a:t>
                  </a:r>
                  <a14:m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𝜀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2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𝑤</m:t>
                          </m:r>
                        </m:sub>
                      </m:sSub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2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𝜕</m:t>
                                  </m:r>
                                </m:e>
                                <m:sub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22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22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𝜕</m:t>
                                  </m:r>
                                </m:e>
                                <m:sub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22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</m:oMath>
                  </a14:m>
                  <a:endPara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2" name="TextBox 18">
                  <a:extLst>
                    <a:ext uri="{FF2B5EF4-FFF2-40B4-BE49-F238E27FC236}">
                      <a16:creationId xmlns:a16="http://schemas.microsoft.com/office/drawing/2014/main" id="{15786BB4-4F5B-8444-9E50-18E79C7264C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9254" y="3593961"/>
                  <a:ext cx="5579677" cy="549189"/>
                </a:xfrm>
                <a:prstGeom prst="rect">
                  <a:avLst/>
                </a:prstGeom>
                <a:blipFill>
                  <a:blip r:embed="rId8"/>
                  <a:stretch>
                    <a:fillRect b="-155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">
                  <a:extLst>
                    <a:ext uri="{FF2B5EF4-FFF2-40B4-BE49-F238E27FC236}">
                      <a16:creationId xmlns:a16="http://schemas.microsoft.com/office/drawing/2014/main" id="{A658D2E3-54A9-9438-1B11-F7A4A27865FA}"/>
                    </a:ext>
                  </a:extLst>
                </p:cNvPr>
                <p:cNvSpPr txBox="1"/>
                <p:nvPr/>
              </p:nvSpPr>
              <p:spPr>
                <a:xfrm>
                  <a:off x="570781" y="2294853"/>
                  <a:ext cx="5579677" cy="57041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285750" indent="-285750" algn="just">
                    <a:buFont typeface="Arial" panose="020B0604020202020204" pitchFamily="34" charset="0"/>
                    <a:buChar char="•"/>
                  </a:pP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2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𝑤</m:t>
                          </m:r>
                        </m:sub>
                      </m:sSub>
                      <m:r>
                        <a:rPr lang="en-US" sz="22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𝑤</m:t>
                              </m:r>
                            </m:sub>
                          </m:sSub>
                          <m:r>
                            <a:rPr lang="en-US" sz="22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|</m:t>
                          </m:r>
                          <m:r>
                            <a:rPr lang="en-US" sz="22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𝒈</m:t>
                          </m:r>
                          <m:r>
                            <a:rPr lang="en-US" sz="22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|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𝑡</m:t>
                          </m:r>
                        </m:e>
                      </m:d>
                    </m:oMath>
                  </a14:m>
                  <a:r>
                    <a:rPr lang="en-US" sz="22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: wave energy</a:t>
                  </a:r>
                </a:p>
              </p:txBody>
            </p:sp>
          </mc:Choice>
          <mc:Fallback xmlns="">
            <p:sp>
              <p:nvSpPr>
                <p:cNvPr id="15" name="TextBox 1">
                  <a:extLst>
                    <a:ext uri="{FF2B5EF4-FFF2-40B4-BE49-F238E27FC236}">
                      <a16:creationId xmlns:a16="http://schemas.microsoft.com/office/drawing/2014/main" id="{A658D2E3-54A9-9438-1B11-F7A4A27865F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0781" y="2294853"/>
                  <a:ext cx="5579677" cy="570413"/>
                </a:xfrm>
                <a:prstGeom prst="rect">
                  <a:avLst/>
                </a:prstGeom>
                <a:blipFill>
                  <a:blip r:embed="rId9"/>
                  <a:stretch>
                    <a:fillRect b="-851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99A4FA8-CFA7-9B21-796C-FB2EE07C0545}"/>
              </a:ext>
            </a:extLst>
          </p:cNvPr>
          <p:cNvGrpSpPr/>
          <p:nvPr/>
        </p:nvGrpSpPr>
        <p:grpSpPr>
          <a:xfrm>
            <a:off x="3866062" y="591352"/>
            <a:ext cx="8325938" cy="4596209"/>
            <a:chOff x="3866062" y="591352"/>
            <a:chExt cx="8325938" cy="459620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9EDF5E2-6563-762A-5219-1823006230A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494857" y="591352"/>
              <a:ext cx="5697143" cy="4596209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A660A79D-6E73-AD3B-705E-FA7FF3F41E47}"/>
                    </a:ext>
                  </a:extLst>
                </p:cNvPr>
                <p:cNvSpPr txBox="1"/>
                <p:nvPr/>
              </p:nvSpPr>
              <p:spPr>
                <a:xfrm>
                  <a:off x="3866062" y="725768"/>
                  <a:ext cx="4687824" cy="87447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𝜔</m:t>
                            </m:r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,0</m:t>
                                </m:r>
                              </m:sub>
                            </m:sSub>
                          </m:den>
                        </m:f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A660A79D-6E73-AD3B-705E-FA7FF3F41E4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66062" y="725768"/>
                  <a:ext cx="4687824" cy="874470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7EACB206-609D-0400-CD24-151FB0D20354}"/>
              </a:ext>
            </a:extLst>
          </p:cNvPr>
          <p:cNvSpPr/>
          <p:nvPr/>
        </p:nvSpPr>
        <p:spPr>
          <a:xfrm>
            <a:off x="6357697" y="783645"/>
            <a:ext cx="228600" cy="32493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FB6866A-2C94-1744-F976-648AEA017196}"/>
              </a:ext>
            </a:extLst>
          </p:cNvPr>
          <p:cNvGrpSpPr/>
          <p:nvPr/>
        </p:nvGrpSpPr>
        <p:grpSpPr>
          <a:xfrm>
            <a:off x="828034" y="853305"/>
            <a:ext cx="10001093" cy="4761585"/>
            <a:chOff x="828034" y="853305"/>
            <a:chExt cx="10001093" cy="476158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40667521-F75B-E5EE-1DEA-DF18968CCFDD}"/>
                    </a:ext>
                  </a:extLst>
                </p:cNvPr>
                <p:cNvSpPr txBox="1"/>
                <p:nvPr/>
              </p:nvSpPr>
              <p:spPr>
                <a:xfrm>
                  <a:off x="828034" y="5184003"/>
                  <a:ext cx="10001093" cy="4308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342900" indent="-342900" algn="just">
                    <a:buFont typeface="Arial" panose="020B0604020202020204" pitchFamily="34" charset="0"/>
                    <a:buChar char="•"/>
                  </a:pPr>
                  <a:r>
                    <a:rPr lang="en-US" sz="2200" b="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During the </a:t>
                  </a:r>
                  <a:r>
                    <a:rPr lang="en-US" sz="22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growing stage</a:t>
                  </a:r>
                  <a:r>
                    <a:rPr lang="en-US" sz="2200" b="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, the energy input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2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𝑖𝑛</m:t>
                          </m:r>
                        </m:sub>
                      </m:sSub>
                    </m:oMath>
                  </a14:m>
                  <a:r>
                    <a:rPr lang="en-US" sz="22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is positive</a:t>
                  </a:r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40667521-F75B-E5EE-1DEA-DF18968CCFD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8034" y="5184003"/>
                  <a:ext cx="10001093" cy="430887"/>
                </a:xfrm>
                <a:prstGeom prst="rect">
                  <a:avLst/>
                </a:prstGeom>
                <a:blipFill>
                  <a:blip r:embed="rId12"/>
                  <a:stretch>
                    <a:fillRect l="-732" t="-8451" b="-2816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9BB1CAE9-62A1-C5E2-A019-139F682C695D}"/>
                </a:ext>
              </a:extLst>
            </p:cNvPr>
            <p:cNvGrpSpPr/>
            <p:nvPr/>
          </p:nvGrpSpPr>
          <p:grpSpPr>
            <a:xfrm>
              <a:off x="6848856" y="853305"/>
              <a:ext cx="3031003" cy="3857927"/>
              <a:chOff x="6848856" y="853305"/>
              <a:chExt cx="3031003" cy="3857927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86F16368-4586-0A54-22F0-39633D169176}"/>
                  </a:ext>
                </a:extLst>
              </p:cNvPr>
              <p:cNvSpPr/>
              <p:nvPr/>
            </p:nvSpPr>
            <p:spPr>
              <a:xfrm>
                <a:off x="8296553" y="870752"/>
                <a:ext cx="1583306" cy="3840480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  <a:alpha val="34000"/>
                </a:schemeClr>
              </a:solidFill>
              <a:effectLst>
                <a:outerShdw blurRad="50800" dist="939800" dir="5400000" sx="200000" sy="200000" algn="ctr" rotWithShape="0">
                  <a:schemeClr val="bg2">
                    <a:alpha val="0"/>
                  </a:scheme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E97980DB-EBDB-39A7-EBEA-6D009B6DBF67}"/>
                  </a:ext>
                </a:extLst>
              </p:cNvPr>
              <p:cNvSpPr/>
              <p:nvPr/>
            </p:nvSpPr>
            <p:spPr>
              <a:xfrm>
                <a:off x="6848856" y="853305"/>
                <a:ext cx="669731" cy="3840480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  <a:alpha val="34000"/>
                </a:schemeClr>
              </a:solidFill>
              <a:effectLst>
                <a:outerShdw blurRad="50800" dist="939800" dir="5400000" sx="200000" sy="200000" algn="ctr" rotWithShape="0">
                  <a:schemeClr val="bg2">
                    <a:alpha val="0"/>
                  </a:scheme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B39FA485-9804-BE1B-8D84-29A2C7F54DF5}"/>
              </a:ext>
            </a:extLst>
          </p:cNvPr>
          <p:cNvGrpSpPr/>
          <p:nvPr/>
        </p:nvGrpSpPr>
        <p:grpSpPr>
          <a:xfrm>
            <a:off x="828034" y="853305"/>
            <a:ext cx="10931150" cy="5798063"/>
            <a:chOff x="828034" y="853305"/>
            <a:chExt cx="10931150" cy="5798063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20D595-2AEA-B60F-79AF-9D41FB7D09ED}"/>
                </a:ext>
              </a:extLst>
            </p:cNvPr>
            <p:cNvSpPr/>
            <p:nvPr/>
          </p:nvSpPr>
          <p:spPr>
            <a:xfrm>
              <a:off x="9875088" y="853305"/>
              <a:ext cx="1884096" cy="3840480"/>
            </a:xfrm>
            <a:prstGeom prst="rect">
              <a:avLst/>
            </a:prstGeom>
            <a:solidFill>
              <a:schemeClr val="accent4">
                <a:lumMod val="60000"/>
                <a:lumOff val="40000"/>
                <a:alpha val="34000"/>
              </a:schemeClr>
            </a:solidFill>
            <a:effectLst>
              <a:outerShdw blurRad="50800" dist="939800" dir="5400000" sx="200000" sy="200000" algn="ctr" rotWithShape="0">
                <a:schemeClr val="bg2">
                  <a:alpha val="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58C78CAE-7CC9-47A2-0706-AD09178243A0}"/>
                </a:ext>
              </a:extLst>
            </p:cNvPr>
            <p:cNvGrpSpPr/>
            <p:nvPr/>
          </p:nvGrpSpPr>
          <p:grpSpPr>
            <a:xfrm>
              <a:off x="828034" y="859233"/>
              <a:ext cx="10001093" cy="5792135"/>
              <a:chOff x="828034" y="859233"/>
              <a:chExt cx="10001093" cy="5792135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" name="TextBox 13">
                    <a:extLst>
                      <a:ext uri="{FF2B5EF4-FFF2-40B4-BE49-F238E27FC236}">
                        <a16:creationId xmlns:a16="http://schemas.microsoft.com/office/drawing/2014/main" id="{3282AF87-632C-4914-E5A3-6B596E44979D}"/>
                      </a:ext>
                    </a:extLst>
                  </p:cNvPr>
                  <p:cNvSpPr txBox="1"/>
                  <p:nvPr/>
                </p:nvSpPr>
                <p:spPr>
                  <a:xfrm>
                    <a:off x="828034" y="5881927"/>
                    <a:ext cx="10001093" cy="76944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342900" indent="-342900" algn="just">
                      <a:buFont typeface="Arial" panose="020B0604020202020204" pitchFamily="34" charset="0"/>
                      <a:buChar char="•"/>
                    </a:pPr>
                    <a:r>
                      <a:rPr lang="en-US" sz="22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During the </a:t>
                    </a:r>
                    <a:r>
                      <a:rPr lang="en-US" sz="2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breaking stage</a:t>
                    </a:r>
                    <a:r>
                      <a:rPr lang="en-US" sz="22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, the energy input </a:t>
                    </a:r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sz="22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2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sz="22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𝑖𝑛</m:t>
                            </m:r>
                          </m:sub>
                        </m:sSub>
                      </m:oMath>
                    </a14:m>
                    <a:r>
                      <a: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not only is much smaller than the dissipation but it turns to become negative</a:t>
                    </a:r>
                  </a:p>
                </p:txBody>
              </p:sp>
            </mc:Choice>
            <mc:Fallback xmlns="">
              <p:sp>
                <p:nvSpPr>
                  <p:cNvPr id="14" name="TextBox 13">
                    <a:extLst>
                      <a:ext uri="{FF2B5EF4-FFF2-40B4-BE49-F238E27FC236}">
                        <a16:creationId xmlns:a16="http://schemas.microsoft.com/office/drawing/2014/main" id="{3282AF87-632C-4914-E5A3-6B596E44979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28034" y="5881927"/>
                    <a:ext cx="10001093" cy="769441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 l="-732" t="-5556" r="-793" b="-15079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12C5D841-4231-BEFB-5353-CE30B286731C}"/>
                  </a:ext>
                </a:extLst>
              </p:cNvPr>
              <p:cNvSpPr/>
              <p:nvPr/>
            </p:nvSpPr>
            <p:spPr>
              <a:xfrm>
                <a:off x="7545164" y="859233"/>
                <a:ext cx="733817" cy="3840480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  <a:alpha val="34000"/>
                </a:schemeClr>
              </a:solidFill>
              <a:effectLst>
                <a:outerShdw blurRad="50800" dist="939800" dir="5400000" sx="200000" sy="200000" algn="ctr" rotWithShape="0">
                  <a:schemeClr val="bg2">
                    <a:alpha val="0"/>
                  </a:scheme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59684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F452F7E-80EA-B588-AA42-7D31E9A59F86}"/>
              </a:ext>
            </a:extLst>
          </p:cNvPr>
          <p:cNvSpPr txBox="1"/>
          <p:nvPr/>
        </p:nvSpPr>
        <p:spPr>
          <a:xfrm>
            <a:off x="221209" y="775683"/>
            <a:ext cx="552122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From the total energy input, we can estimate the grow rate as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4413FD8-CF60-16C5-347E-9AFCD5854AA7}"/>
                  </a:ext>
                </a:extLst>
              </p:cNvPr>
              <p:cNvSpPr txBox="1"/>
              <p:nvPr/>
            </p:nvSpPr>
            <p:spPr>
              <a:xfrm>
                <a:off x="1771095" y="1781848"/>
                <a:ext cx="3049524" cy="69544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𝛾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𝑖𝑛</m:t>
                              </m:r>
                            </m:sub>
                          </m:sSub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𝑖𝑛</m:t>
                              </m:r>
                            </m:sub>
                          </m:sSub>
                        </m:num>
                        <m:den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𝜔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  <m:sSub>
                            <m:sSub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4413FD8-CF60-16C5-347E-9AFCD5854A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1095" y="1781848"/>
                <a:ext cx="3049524" cy="69544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70425B9-C8FE-BBC3-4CEC-95DD38B41B21}"/>
                  </a:ext>
                </a:extLst>
              </p:cNvPr>
              <p:cNvSpPr txBox="1"/>
              <p:nvPr/>
            </p:nvSpPr>
            <p:spPr>
              <a:xfrm>
                <a:off x="221209" y="2697652"/>
                <a:ext cx="5696477" cy="7955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r>
                  <a:rPr lang="en-US" sz="2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Miles scaling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we can approximate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𝑆</m:t>
                        </m:r>
                      </m:e>
                      <m:sub>
                        <m:r>
                          <a:rPr lang="en-US" sz="2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𝑖𝑛</m:t>
                        </m:r>
                      </m:sub>
                    </m:sSub>
                    <m:r>
                      <a:rPr lang="en-US" sz="2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≈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𝑐</m:t>
                    </m:r>
                    <m:sSub>
                      <m:sSubPr>
                        <m:ctrlPr>
                          <a:rPr lang="en-US" sz="2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𝐹</m:t>
                        </m:r>
                      </m:e>
                      <m:sub>
                        <m:r>
                          <a:rPr lang="en-US" sz="2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we can derive an expression for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𝛾</m:t>
                    </m:r>
                  </m:oMath>
                </a14:m>
                <a:endParaRPr lang="en-US" sz="2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70425B9-C8FE-BBC3-4CEC-95DD38B41B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209" y="2697652"/>
                <a:ext cx="5696477" cy="795539"/>
              </a:xfrm>
              <a:prstGeom prst="rect">
                <a:avLst/>
              </a:prstGeom>
              <a:blipFill>
                <a:blip r:embed="rId4"/>
                <a:stretch>
                  <a:fillRect l="-1176" t="-5385" r="-1283" b="-146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5">
            <a:extLst>
              <a:ext uri="{FF2B5EF4-FFF2-40B4-BE49-F238E27FC236}">
                <a16:creationId xmlns:a16="http://schemas.microsoft.com/office/drawing/2014/main" id="{F4707876-2107-433D-3094-00BABD1D6ADA}"/>
              </a:ext>
            </a:extLst>
          </p:cNvPr>
          <p:cNvGrpSpPr/>
          <p:nvPr/>
        </p:nvGrpSpPr>
        <p:grpSpPr>
          <a:xfrm>
            <a:off x="586722" y="3799180"/>
            <a:ext cx="4507617" cy="1195648"/>
            <a:chOff x="586722" y="3799180"/>
            <a:chExt cx="4507617" cy="119564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925B2218-56F3-7A1E-AE63-9EAFACA58BFA}"/>
                    </a:ext>
                  </a:extLst>
                </p:cNvPr>
                <p:cNvSpPr txBox="1"/>
                <p:nvPr/>
              </p:nvSpPr>
              <p:spPr>
                <a:xfrm>
                  <a:off x="1633335" y="3799180"/>
                  <a:ext cx="3461004" cy="736612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𝛾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= </m:t>
                        </m:r>
                        <m:f>
                          <m:fPr>
                            <m:ctrlP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sz="2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200" b="0" i="1" smtClean="0"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  <m:sub>
                                <m:r>
                                  <a:rPr lang="en-US" sz="2200" b="0" i="1" smtClean="0">
                                    <a:latin typeface="Cambria Math" panose="02040503050406030204" pitchFamily="18" charset="0"/>
                                  </a:rPr>
                                  <m:t>𝑖𝑛</m:t>
                                </m:r>
                              </m:sub>
                            </m:sSub>
                          </m:num>
                          <m:den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𝜔</m:t>
                            </m:r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den>
                        </m:f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200" i="1" smtClean="0">
                            <a:latin typeface="Cambria Math" panose="02040503050406030204" pitchFamily="18" charset="0"/>
                          </a:rPr>
                          <m:t>𝛽</m:t>
                        </m:r>
                        <m:f>
                          <m:fPr>
                            <m:ctrlP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Sup>
                              <m:sSubSupPr>
                                <m:ctrlPr>
                                  <a:rPr lang="en-US" sz="2200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SupPr>
                              <m:e>
                                <m:r>
                                  <m:rPr>
                                    <m:sty m:val="p"/>
                                  </m:rPr>
                                  <a:rPr lang="en-US" sz="2200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u</m:t>
                                </m:r>
                              </m:e>
                              <m:sub>
                                <m:r>
                                  <a:rPr lang="en-US" sz="2200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∗</m:t>
                                </m:r>
                              </m:sub>
                              <m:sup>
                                <m:r>
                                  <a:rPr lang="en-US" sz="2200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bSup>
                          </m:num>
                          <m:den>
                            <m:sSup>
                              <m:sSupPr>
                                <m:ctrlPr>
                                  <a:rPr lang="en-US" sz="2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200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p>
                                <m:r>
                                  <a:rPr lang="en-US" sz="22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  <m:f>
                          <m:fPr>
                            <m:ctrlP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sz="2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200" b="0" i="1" smtClean="0">
                                    <a:latin typeface="Cambria Math" panose="02040503050406030204" pitchFamily="18" charset="0"/>
                                  </a:rPr>
                                  <m:t>𝜌</m:t>
                                </m:r>
                              </m:e>
                              <m:sub>
                                <m:r>
                                  <a:rPr lang="en-US" sz="2200" b="0" i="1" smtClean="0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US" sz="2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200" b="0" i="1" smtClean="0">
                                    <a:latin typeface="Cambria Math" panose="02040503050406030204" pitchFamily="18" charset="0"/>
                                  </a:rPr>
                                  <m:t>𝜌</m:t>
                                </m:r>
                              </m:e>
                              <m:sub>
                                <m:r>
                                  <a:rPr lang="en-US" sz="2200" b="0" i="1" smtClean="0"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sub>
                            </m:sSub>
                          </m:den>
                        </m:f>
                      </m:oMath>
                    </m:oMathPara>
                  </a14:m>
                  <a:endParaRPr lang="en-US" sz="2200" dirty="0"/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925B2218-56F3-7A1E-AE63-9EAFACA58BF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33335" y="3799180"/>
                  <a:ext cx="3461004" cy="73661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763EB82F-1356-ED4B-988B-79D934357500}"/>
                    </a:ext>
                  </a:extLst>
                </p:cNvPr>
                <p:cNvSpPr txBox="1"/>
                <p:nvPr/>
              </p:nvSpPr>
              <p:spPr>
                <a:xfrm>
                  <a:off x="586722" y="4656274"/>
                  <a:ext cx="1568250" cy="33855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𝛽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=16−50</m:t>
                        </m:r>
                      </m:oMath>
                    </m:oMathPara>
                  </a14:m>
                  <a:endParaRPr lang="en-US" sz="2200" dirty="0"/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763EB82F-1356-ED4B-988B-79D93435750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6722" y="4656274"/>
                  <a:ext cx="1568250" cy="338554"/>
                </a:xfrm>
                <a:prstGeom prst="rect">
                  <a:avLst/>
                </a:prstGeom>
                <a:blipFill>
                  <a:blip r:embed="rId6"/>
                  <a:stretch>
                    <a:fillRect l="-5814" r="-3488" b="-3454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1" name="Title 4">
            <a:extLst>
              <a:ext uri="{FF2B5EF4-FFF2-40B4-BE49-F238E27FC236}">
                <a16:creationId xmlns:a16="http://schemas.microsoft.com/office/drawing/2014/main" id="{5313E6CD-0C86-66FE-7C4F-1B4D17FC815A}"/>
              </a:ext>
            </a:extLst>
          </p:cNvPr>
          <p:cNvSpPr txBox="1">
            <a:spLocks/>
          </p:cNvSpPr>
          <p:nvPr/>
        </p:nvSpPr>
        <p:spPr>
          <a:xfrm>
            <a:off x="570781" y="185108"/>
            <a:ext cx="10515600" cy="470500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/>
                <a:cs typeface="Times New Roman"/>
              </a:rPr>
              <a:t>(3a) Wind inputs</a:t>
            </a:r>
            <a:endParaRPr lang="en-US" dirty="0"/>
          </a:p>
        </p:txBody>
      </p:sp>
      <p:pic>
        <p:nvPicPr>
          <p:cNvPr id="15" name="Picture 14" descr="A graph of a graph of numbers and symbols&#10;&#10;Description automatically generated with medium confidence">
            <a:extLst>
              <a:ext uri="{FF2B5EF4-FFF2-40B4-BE49-F238E27FC236}">
                <a16:creationId xmlns:a16="http://schemas.microsoft.com/office/drawing/2014/main" id="{7415F68A-DC29-28C8-31B3-8AB5884426E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7686" y="890898"/>
            <a:ext cx="5952755" cy="444235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EADB344-72DB-F271-FA9E-A3B5BEF321D9}"/>
              </a:ext>
            </a:extLst>
          </p:cNvPr>
          <p:cNvSpPr txBox="1"/>
          <p:nvPr/>
        </p:nvSpPr>
        <p:spPr>
          <a:xfrm>
            <a:off x="861535" y="5972404"/>
            <a:ext cx="65" cy="33855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/>
            <a:endParaRPr lang="en-US" sz="22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56A1EE2-DE9C-CD06-C82C-58EC7672FA5C}"/>
                  </a:ext>
                </a:extLst>
              </p:cNvPr>
              <p:cNvSpPr txBox="1"/>
              <p:nvPr/>
            </p:nvSpPr>
            <p:spPr>
              <a:xfrm>
                <a:off x="307358" y="5727024"/>
                <a:ext cx="11023107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2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Good agreement between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the </a:t>
                </a:r>
                <a:r>
                  <a:rPr lang="en-US" sz="2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DNS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and theoretical </a:t>
                </a:r>
                <a:r>
                  <a:rPr lang="en-US" sz="2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Miles scaling 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for different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2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∗</m:t>
                        </m:r>
                      </m:sub>
                    </m:sSub>
                    <m:r>
                      <a:rPr lang="en-US" sz="2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/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𝑐</m:t>
                    </m:r>
                  </m:oMath>
                </a14:m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𝑎𝑘</m:t>
                    </m:r>
                  </m:oMath>
                </a14:m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56A1EE2-DE9C-CD06-C82C-58EC7672FA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358" y="5727024"/>
                <a:ext cx="11023107" cy="430887"/>
              </a:xfrm>
              <a:prstGeom prst="rect">
                <a:avLst/>
              </a:prstGeom>
              <a:blipFill>
                <a:blip r:embed="rId8"/>
                <a:stretch>
                  <a:fillRect l="-719" t="-8451" b="-281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33777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ABD2E61-B571-964D-095E-2B3C66E3F246}"/>
              </a:ext>
            </a:extLst>
          </p:cNvPr>
          <p:cNvSpPr txBox="1"/>
          <p:nvPr/>
        </p:nvSpPr>
        <p:spPr>
          <a:xfrm>
            <a:off x="4724400" y="32004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79B9020-108E-113D-09B1-6FF1CA73A7AE}"/>
              </a:ext>
            </a:extLst>
          </p:cNvPr>
          <p:cNvSpPr txBox="1"/>
          <p:nvPr/>
        </p:nvSpPr>
        <p:spPr>
          <a:xfrm>
            <a:off x="4724400" y="32004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E4D8B20-81BA-D659-CA89-006348079AA8}"/>
              </a:ext>
            </a:extLst>
          </p:cNvPr>
          <p:cNvSpPr txBox="1"/>
          <p:nvPr/>
        </p:nvSpPr>
        <p:spPr>
          <a:xfrm>
            <a:off x="4724400" y="32004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5CF30EC-907A-972D-300C-6AA6D242D3D9}"/>
                  </a:ext>
                </a:extLst>
              </p:cNvPr>
              <p:cNvSpPr txBox="1"/>
              <p:nvPr/>
            </p:nvSpPr>
            <p:spPr>
              <a:xfrm>
                <a:off x="185367" y="6224315"/>
                <a:ext cx="11519342" cy="4347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Breaking parameters: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b>
                      <m:sSubPr>
                        <m:ctrlPr>
                          <a:rPr lang="en-US" sz="2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𝜒</m:t>
                        </m:r>
                      </m:e>
                      <m:sub>
                        <m:r>
                          <a:rPr lang="en-US" sz="2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sSup>
                      <m:sSupPr>
                        <m:ctrlPr>
                          <a:rPr lang="en-US" sz="2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2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22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𝑆</m:t>
                            </m:r>
                            <m:r>
                              <a:rPr lang="en-US" sz="22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sz="22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2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𝑆</m:t>
                                </m:r>
                              </m:e>
                              <m:sub>
                                <m:r>
                                  <a:rPr lang="en-US" sz="22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0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en-US" sz="2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2.5</m:t>
                        </m:r>
                      </m:sup>
                    </m:sSup>
                    <m:r>
                      <a:rPr lang="en-US" sz="2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2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with</m:t>
                    </m:r>
                  </m:oMath>
                </a14:m>
                <a:r>
                  <a:rPr lang="en-US" sz="2200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𝑆</m:t>
                    </m:r>
                    <m:r>
                      <a:rPr lang="en-US" sz="2200" b="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en-US" sz="2200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200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h𝑘</m:t>
                        </m:r>
                      </m:e>
                    </m:d>
                    <m:r>
                      <a:rPr lang="en-US" sz="2200" b="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 </m:t>
                    </m:r>
                    <m:sSub>
                      <m:sSubPr>
                        <m:ctrlPr>
                          <a:rPr lang="en-US" sz="2200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200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𝜒</m:t>
                        </m:r>
                      </m:e>
                      <m:sub>
                        <m:r>
                          <a:rPr lang="en-US" sz="2200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en-US" sz="2200" b="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200" b="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𝑂</m:t>
                    </m:r>
                    <m:r>
                      <a:rPr lang="en-US" sz="2200" b="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(1) </m:t>
                    </m:r>
                    <m:r>
                      <m:rPr>
                        <m:sty m:val="p"/>
                      </m:rPr>
                      <a:rPr lang="en-US" sz="2200" b="0" i="0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and</m:t>
                    </m:r>
                    <m:r>
                      <a:rPr lang="en-US" sz="2200" b="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sSub>
                      <m:sSubPr>
                        <m:ctrlPr>
                          <a:rPr lang="en-US" sz="2200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200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𝑆</m:t>
                        </m:r>
                      </m:e>
                      <m:sub>
                        <m:r>
                          <a:rPr lang="en-US" sz="2200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  <m:r>
                      <a:rPr lang="en-US" sz="2200" b="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=0.08.</m:t>
                    </m:r>
                  </m:oMath>
                </a14:m>
                <a:endParaRPr lang="en-US" sz="2200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5CF30EC-907A-972D-300C-6AA6D242D3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5367" y="6224315"/>
                <a:ext cx="11519342" cy="434734"/>
              </a:xfrm>
              <a:prstGeom prst="rect">
                <a:avLst/>
              </a:prstGeom>
              <a:blipFill>
                <a:blip r:embed="rId3"/>
                <a:stretch>
                  <a:fillRect l="-582" t="-8451" b="-295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02439FC-ED2A-C73E-2F90-07A77CEB20B7}"/>
                  </a:ext>
                </a:extLst>
              </p:cNvPr>
              <p:cNvSpPr txBox="1"/>
              <p:nvPr/>
            </p:nvSpPr>
            <p:spPr>
              <a:xfrm>
                <a:off x="185367" y="3425661"/>
                <a:ext cx="11821265" cy="8408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 algn="just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𝜀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sSubSup>
                      <m:sSubSup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bSup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𝑙</m:t>
                        </m:r>
                      </m:e>
                      <m:sub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  <m:sSub>
                          <m:sSubPr>
                            <m:ctrlP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𝑙</m:t>
                            </m:r>
                          </m:e>
                          <m:sub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</m:e>
                    </m:rad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𝑙</m:t>
                        </m:r>
                      </m:e>
                      <m:sub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with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h</m:t>
                    </m:r>
                  </m:oMath>
                </a14:m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the breaking height,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is the </a:t>
                </a:r>
                <a:r>
                  <a:rPr lang="en-US" sz="2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ballistic velocity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(Melville, JFM 1994 and Drazen, JFM 2008).</a:t>
                </a:r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02439FC-ED2A-C73E-2F90-07A77CEB20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5367" y="3425661"/>
                <a:ext cx="11821265" cy="840871"/>
              </a:xfrm>
              <a:prstGeom prst="rect">
                <a:avLst/>
              </a:prstGeom>
              <a:blipFill>
                <a:blip r:embed="rId4"/>
                <a:stretch>
                  <a:fillRect r="-619" b="-137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C5A15E5-6CB5-D011-3577-69FC269C4081}"/>
                  </a:ext>
                </a:extLst>
              </p:cNvPr>
              <p:cNvSpPr txBox="1"/>
              <p:nvPr/>
            </p:nvSpPr>
            <p:spPr>
              <a:xfrm>
                <a:off x="185367" y="4348011"/>
                <a:ext cx="11821264" cy="6910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 JFM-2008, Drazen suggested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𝜀</m:t>
                            </m:r>
                          </m:num>
                          <m:den>
                            <m:sSub>
                              <m:sSubPr>
                                <m:ctrlPr>
                                  <a:rPr lang="en-US" sz="2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200" b="0" i="1" smtClean="0">
                                    <a:latin typeface="Cambria Math" panose="02040503050406030204" pitchFamily="18" charset="0"/>
                                  </a:rPr>
                                  <m:t>𝐿</m:t>
                                </m:r>
                              </m:e>
                              <m:sub>
                                <m:r>
                                  <a:rPr lang="en-US" sz="22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den>
                        </m:f>
                      </m:e>
                    </m:d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𝑙</m:t>
                        </m:r>
                      </m:sub>
                    </m:sSub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sub>
                    </m:sSub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𝜀</m:t>
                    </m:r>
                  </m:oMath>
                </a14:m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with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𝐴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𝜋</m:t>
                    </m:r>
                    <m:sSup>
                      <m:sSupPr>
                        <m:ctrlPr>
                          <a:rPr lang="en-US" sz="2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h</m:t>
                        </m:r>
                      </m:e>
                      <m:sup>
                        <m:r>
                          <a:rPr lang="en-US" sz="2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2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/4</m:t>
                    </m:r>
                  </m:oMath>
                </a14:m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(cylindrical cloud turbulence)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C5A15E5-6CB5-D011-3577-69FC269C40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5367" y="4348011"/>
                <a:ext cx="11821264" cy="691087"/>
              </a:xfrm>
              <a:prstGeom prst="rect">
                <a:avLst/>
              </a:prstGeom>
              <a:blipFill>
                <a:blip r:embed="rId5"/>
                <a:stretch>
                  <a:fillRect l="-5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99E4DA0F-F244-98BD-AE01-64E5D8841D68}"/>
              </a:ext>
            </a:extLst>
          </p:cNvPr>
          <p:cNvSpPr txBox="1"/>
          <p:nvPr/>
        </p:nvSpPr>
        <p:spPr>
          <a:xfrm>
            <a:off x="221208" y="696884"/>
            <a:ext cx="11821266" cy="43088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200" b="1" dirty="0">
                <a:latin typeface="Times New Roman"/>
                <a:cs typeface="Times New Roman"/>
              </a:rPr>
              <a:t>Dissipation</a:t>
            </a:r>
            <a:r>
              <a:rPr lang="en-US" sz="2200" dirty="0">
                <a:latin typeface="Times New Roman"/>
                <a:cs typeface="Times New Roman"/>
              </a:rPr>
              <a:t> is required for </a:t>
            </a:r>
            <a:r>
              <a:rPr lang="en-US" sz="2200" b="1" dirty="0">
                <a:latin typeface="Times New Roman"/>
                <a:cs typeface="Times New Roman"/>
              </a:rPr>
              <a:t>parametrization in operational wave models</a:t>
            </a:r>
            <a:r>
              <a:rPr lang="en-US" sz="2200" dirty="0">
                <a:latin typeface="Times New Roman"/>
                <a:cs typeface="Times New Roman"/>
                <a:sym typeface="Wingdings" panose="05000000000000000000" pitchFamily="2" charset="2"/>
              </a:rPr>
              <a:t>. </a:t>
            </a:r>
            <a:endParaRPr lang="en-US" sz="2200" dirty="0">
              <a:latin typeface="Times New Roman"/>
              <a:cs typeface="Times New Roman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B9B1629-99F4-8DDA-1302-5AD858DC61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72560" y="1209250"/>
            <a:ext cx="6225720" cy="205280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C8CF47C-E9B5-16AF-EBAB-53EB07C3D787}"/>
                  </a:ext>
                </a:extLst>
              </p:cNvPr>
              <p:cNvSpPr txBox="1"/>
              <p:nvPr/>
            </p:nvSpPr>
            <p:spPr>
              <a:xfrm>
                <a:off x="4876757" y="5058140"/>
                <a:ext cx="2054395" cy="8701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 xmlns:m="http://schemas.openxmlformats.org/officeDocument/2006/math">
                    <m:sSub>
                      <m:sSubPr>
                        <m:ctrlPr>
                          <a:rPr lang="en-US" sz="3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3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𝜀</m:t>
                        </m:r>
                      </m:e>
                      <m:sub>
                        <m:r>
                          <a:rPr lang="en-US" sz="3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𝑙</m:t>
                        </m:r>
                      </m:sub>
                    </m:sSub>
                    <m:r>
                      <a:rPr lang="en-US" sz="3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3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𝑏</m:t>
                            </m:r>
                            <m:r>
                              <a:rPr lang="en-US" sz="3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𝜌</m:t>
                            </m:r>
                          </m:e>
                          <m:sub>
                            <m:r>
                              <a:rPr lang="en-US" sz="3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𝑤</m:t>
                            </m:r>
                          </m:sub>
                        </m:sSub>
                        <m:sSup>
                          <m:sSupPr>
                            <m:ctrlPr>
                              <a:rPr lang="en-US" sz="3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𝑐</m:t>
                            </m:r>
                          </m:e>
                          <m:sup>
                            <m:r>
                              <a:rPr lang="en-US" sz="3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5</m:t>
                            </m:r>
                          </m:sup>
                        </m:sSup>
                      </m:num>
                      <m:den>
                        <m:r>
                          <a:rPr lang="en-US" sz="3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𝑔</m:t>
                        </m:r>
                      </m:den>
                    </m:f>
                  </m:oMath>
                </a14:m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C8CF47C-E9B5-16AF-EBAB-53EB07C3D7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6757" y="5058140"/>
                <a:ext cx="2054395" cy="87017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itle 4">
            <a:extLst>
              <a:ext uri="{FF2B5EF4-FFF2-40B4-BE49-F238E27FC236}">
                <a16:creationId xmlns:a16="http://schemas.microsoft.com/office/drawing/2014/main" id="{98D3F11D-04A4-D32B-3D0E-089692A19791}"/>
              </a:ext>
            </a:extLst>
          </p:cNvPr>
          <p:cNvSpPr txBox="1">
            <a:spLocks/>
          </p:cNvSpPr>
          <p:nvPr/>
        </p:nvSpPr>
        <p:spPr>
          <a:xfrm>
            <a:off x="570781" y="185108"/>
            <a:ext cx="10515600" cy="470500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/>
                <a:cs typeface="Times New Roman"/>
              </a:rPr>
              <a:t>(3b) Energy dissipation (1/3)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9316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AEE87C-BCC8-BAD6-A6D6-FBC04EB5AC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AB2F3F7-2E8C-00B6-A77F-D723C47409A3}"/>
              </a:ext>
            </a:extLst>
          </p:cNvPr>
          <p:cNvSpPr txBox="1"/>
          <p:nvPr/>
        </p:nvSpPr>
        <p:spPr>
          <a:xfrm>
            <a:off x="4724400" y="32004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59370CD-CC2E-E326-97D3-2CD1213EE2C7}"/>
              </a:ext>
            </a:extLst>
          </p:cNvPr>
          <p:cNvSpPr txBox="1"/>
          <p:nvPr/>
        </p:nvSpPr>
        <p:spPr>
          <a:xfrm>
            <a:off x="4724400" y="32004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D46E12-9C47-7D97-D24C-2C808059936B}"/>
              </a:ext>
            </a:extLst>
          </p:cNvPr>
          <p:cNvSpPr txBox="1"/>
          <p:nvPr/>
        </p:nvSpPr>
        <p:spPr>
          <a:xfrm>
            <a:off x="4724400" y="32004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40B273F-5F6C-C157-78DA-CC7581741B05}"/>
              </a:ext>
            </a:extLst>
          </p:cNvPr>
          <p:cNvGrpSpPr/>
          <p:nvPr/>
        </p:nvGrpSpPr>
        <p:grpSpPr>
          <a:xfrm>
            <a:off x="526211" y="1433144"/>
            <a:ext cx="5834021" cy="4953845"/>
            <a:chOff x="526211" y="1433144"/>
            <a:chExt cx="5834021" cy="495384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8F85B980-567E-FF30-1A97-36CA599D8E43}"/>
                    </a:ext>
                  </a:extLst>
                </p:cNvPr>
                <p:cNvSpPr txBox="1"/>
                <p:nvPr/>
              </p:nvSpPr>
              <p:spPr>
                <a:xfrm>
                  <a:off x="1177337" y="5924105"/>
                  <a:ext cx="5182895" cy="46288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2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b="1" i="1">
                                <a:latin typeface="Cambria Math" panose="02040503050406030204" pitchFamily="18" charset="0"/>
                              </a:rPr>
                              <m:t>𝜺</m:t>
                            </m:r>
                          </m:e>
                          <m:sub>
                            <m:r>
                              <a:rPr lang="en-US" sz="2200" b="1" i="1">
                                <a:latin typeface="Cambria Math" panose="02040503050406030204" pitchFamily="18" charset="0"/>
                              </a:rPr>
                              <m:t>𝒍</m:t>
                            </m:r>
                          </m:sub>
                        </m:sSub>
                        <m:sSub>
                          <m:sSubPr>
                            <m:ctrlPr>
                              <a:rPr lang="en-US" sz="22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b="1" i="1" smtClean="0">
                                <a:latin typeface="Cambria Math" panose="02040503050406030204" pitchFamily="18" charset="0"/>
                              </a:rPr>
                              <m:t>𝑳</m:t>
                            </m:r>
                          </m:e>
                          <m:sub>
                            <m:r>
                              <a:rPr lang="en-US" sz="2200" b="1" i="1" smtClean="0"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b>
                        </m:sSub>
                        <m:r>
                          <a:rPr lang="en-US" sz="2200" b="1" i="1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sz="22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b="1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200" b="1" i="1" smtClean="0">
                                <a:latin typeface="Cambria Math" panose="02040503050406030204" pitchFamily="18" charset="0"/>
                              </a:rPr>
                              <m:t>𝑬</m:t>
                            </m:r>
                          </m:e>
                          <m:sub>
                            <m:r>
                              <a:rPr lang="en-US" sz="2200" b="1" i="1" smtClean="0">
                                <a:latin typeface="Cambria Math" panose="02040503050406030204" pitchFamily="18" charset="0"/>
                              </a:rPr>
                              <m:t>𝒊</m:t>
                            </m:r>
                          </m:sub>
                        </m:sSub>
                        <m:r>
                          <a:rPr lang="en-US" sz="2200" b="1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sz="22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b="1" i="1" smtClean="0">
                                <a:latin typeface="Cambria Math" panose="02040503050406030204" pitchFamily="18" charset="0"/>
                              </a:rPr>
                              <m:t>𝑬</m:t>
                            </m:r>
                          </m:e>
                          <m:sub>
                            <m:r>
                              <a:rPr lang="en-US" sz="2200" b="1" i="1" smtClean="0">
                                <a:latin typeface="Cambria Math" panose="02040503050406030204" pitchFamily="18" charset="0"/>
                              </a:rPr>
                              <m:t>𝒇</m:t>
                            </m:r>
                          </m:sub>
                        </m:sSub>
                        <m:r>
                          <a:rPr lang="en-US" sz="2200" b="1" i="1" smtClean="0">
                            <a:latin typeface="Cambria Math" panose="02040503050406030204" pitchFamily="18" charset="0"/>
                          </a:rPr>
                          <m:t>)/(</m:t>
                        </m:r>
                        <m:sSub>
                          <m:sSubPr>
                            <m:ctrlPr>
                              <a:rPr lang="en-US" sz="22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b="1" i="1" smtClean="0">
                                <a:latin typeface="Cambria Math" panose="02040503050406030204" pitchFamily="18" charset="0"/>
                              </a:rPr>
                              <m:t>𝒕</m:t>
                            </m:r>
                          </m:e>
                          <m:sub>
                            <m:r>
                              <a:rPr lang="en-US" sz="2200" b="1" i="1" smtClean="0">
                                <a:latin typeface="Cambria Math" panose="02040503050406030204" pitchFamily="18" charset="0"/>
                              </a:rPr>
                              <m:t>𝒊</m:t>
                            </m:r>
                          </m:sub>
                        </m:sSub>
                        <m:r>
                          <a:rPr lang="en-US" sz="2200" b="1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sz="22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b="1" i="1" smtClean="0">
                                <a:latin typeface="Cambria Math" panose="02040503050406030204" pitchFamily="18" charset="0"/>
                              </a:rPr>
                              <m:t>𝒕</m:t>
                            </m:r>
                          </m:e>
                          <m:sub>
                            <m:r>
                              <a:rPr lang="en-US" sz="2200" b="1" i="1" smtClean="0">
                                <a:latin typeface="Cambria Math" panose="02040503050406030204" pitchFamily="18" charset="0"/>
                              </a:rPr>
                              <m:t>𝒇</m:t>
                            </m:r>
                          </m:sub>
                        </m:sSub>
                        <m:r>
                          <a:rPr lang="en-US" sz="2200" b="1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2200" b="1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8F85B980-567E-FF30-1A97-36CA599D8E4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77337" y="5924105"/>
                  <a:ext cx="5182895" cy="462884"/>
                </a:xfrm>
                <a:prstGeom prst="rect">
                  <a:avLst/>
                </a:prstGeom>
                <a:blipFill>
                  <a:blip r:embed="rId3"/>
                  <a:stretch>
                    <a:fillRect b="-921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3" name="Picture 12" descr="A graph of a function&#10;&#10;Description automatically generated">
              <a:extLst>
                <a:ext uri="{FF2B5EF4-FFF2-40B4-BE49-F238E27FC236}">
                  <a16:creationId xmlns:a16="http://schemas.microsoft.com/office/drawing/2014/main" id="{280336D5-CEA0-6A15-EBE2-4DC1C81F05D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6211" y="1433144"/>
              <a:ext cx="5834021" cy="4434265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2E97AE0E-3317-7FFE-8382-4F933572FB81}"/>
              </a:ext>
            </a:extLst>
          </p:cNvPr>
          <p:cNvSpPr txBox="1"/>
          <p:nvPr/>
        </p:nvSpPr>
        <p:spPr>
          <a:xfrm>
            <a:off x="6544372" y="1594994"/>
            <a:ext cx="540410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Procedure: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4143B3F-1294-C7DE-5015-C14C44002738}"/>
              </a:ext>
            </a:extLst>
          </p:cNvPr>
          <p:cNvSpPr txBox="1"/>
          <p:nvPr/>
        </p:nvSpPr>
        <p:spPr>
          <a:xfrm>
            <a:off x="612475" y="865017"/>
            <a:ext cx="1118989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0">
                <a:latin typeface="Times New Roman" panose="02020603050405020304" pitchFamily="18" charset="0"/>
                <a:cs typeface="Times New Roman" panose="02020603050405020304" pitchFamily="18" charset="0"/>
              </a:rPr>
              <a:t>This correlation was developed for </a:t>
            </a:r>
            <a:r>
              <a:rPr lang="en-US" sz="2200" b="1">
                <a:latin typeface="Times New Roman" panose="02020603050405020304" pitchFamily="18" charset="0"/>
                <a:cs typeface="Times New Roman" panose="02020603050405020304" pitchFamily="18" charset="0"/>
              </a:rPr>
              <a:t>breaking waves</a:t>
            </a:r>
            <a:r>
              <a:rPr lang="en-US" sz="2200" b="0">
                <a:latin typeface="Times New Roman" panose="02020603050405020304" pitchFamily="18" charset="0"/>
                <a:cs typeface="Times New Roman" panose="02020603050405020304" pitchFamily="18" charset="0"/>
              </a:rPr>
              <a:t>. Is it valid for </a:t>
            </a:r>
            <a:r>
              <a:rPr lang="en-US" sz="2200" b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wind-forced breaking waves</a:t>
            </a:r>
            <a:r>
              <a:rPr lang="en-US" sz="2200" b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8544D38-C306-A0C5-CEDF-740B63901153}"/>
              </a:ext>
            </a:extLst>
          </p:cNvPr>
          <p:cNvSpPr txBox="1"/>
          <p:nvPr/>
        </p:nvSpPr>
        <p:spPr>
          <a:xfrm>
            <a:off x="6544372" y="2132735"/>
            <a:ext cx="54041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Define the initial and the final points 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(f)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C66B41A-32E6-E066-083B-2C40A90505A6}"/>
                  </a:ext>
                </a:extLst>
              </p:cNvPr>
              <p:cNvSpPr txBox="1"/>
              <p:nvPr/>
            </p:nvSpPr>
            <p:spPr>
              <a:xfrm>
                <a:off x="6544372" y="2902176"/>
                <a:ext cx="5404104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2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Compute the dissipation per unit of breaking crest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US" sz="2200" b="0" i="1">
                            <a:latin typeface="Cambria Math" panose="02040503050406030204" pitchFamily="18" charset="0"/>
                          </a:rPr>
                          <m:t>𝑙</m:t>
                        </m:r>
                      </m:sub>
                    </m:sSub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;</m:t>
                    </m:r>
                  </m:oMath>
                </a14:m>
                <a:endParaRPr lang="en-US" sz="2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C66B41A-32E6-E066-083B-2C40A90505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4372" y="2902176"/>
                <a:ext cx="5404104" cy="769441"/>
              </a:xfrm>
              <a:prstGeom prst="rect">
                <a:avLst/>
              </a:prstGeom>
              <a:blipFill>
                <a:blip r:embed="rId5"/>
                <a:stretch>
                  <a:fillRect l="-1354" t="-5556" b="-158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18A0F47C-E3D9-4747-00D3-7446DB8F53A8}"/>
              </a:ext>
            </a:extLst>
          </p:cNvPr>
          <p:cNvSpPr txBox="1"/>
          <p:nvPr/>
        </p:nvSpPr>
        <p:spPr>
          <a:xfrm>
            <a:off x="6541497" y="3694642"/>
            <a:ext cx="540410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Compute </a:t>
            </a:r>
            <a:r>
              <a:rPr lang="en-US" sz="2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18DFCD4-A7BC-AC02-EB51-DB7C98934652}"/>
                  </a:ext>
                </a:extLst>
              </p:cNvPr>
              <p:cNvSpPr txBox="1"/>
              <p:nvPr/>
            </p:nvSpPr>
            <p:spPr>
              <a:xfrm>
                <a:off x="6541497" y="4316031"/>
                <a:ext cx="5404104" cy="1107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Compare the </a:t>
                </a:r>
                <a:r>
                  <a:rPr lang="en-US" sz="2200" b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estimated b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with the one obtained from </a:t>
                </a:r>
                <a:r>
                  <a:rPr lang="en-US" sz="2200" b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inertial scaling </a:t>
                </a:r>
                <a14:m>
                  <m:oMath xmlns:m="http://schemas.openxmlformats.org/officeDocument/2006/math">
                    <m:r>
                      <a:rPr lang="en-US" sz="22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𝒃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b>
                      <m:sSubPr>
                        <m:ctrlPr>
                          <a:rPr lang="en-US" sz="2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𝜒</m:t>
                        </m:r>
                      </m:e>
                      <m:sub>
                        <m:r>
                          <a:rPr lang="en-US" sz="2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  <m:sSup>
                      <m:sSupPr>
                        <m:ctrlPr>
                          <a:rPr lang="en-US" sz="2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2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22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𝑆</m:t>
                            </m:r>
                            <m:r>
                              <a:rPr lang="en-US" sz="22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sz="22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2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𝑆</m:t>
                                </m:r>
                              </m:e>
                              <m:sub>
                                <m:r>
                                  <a:rPr lang="en-US" sz="22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0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en-US" sz="2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2.5</m:t>
                        </m:r>
                      </m:sup>
                    </m:sSup>
                    <m:r>
                      <a:rPr lang="en-US" sz="22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18DFCD4-A7BC-AC02-EB51-DB7C989346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1497" y="4316031"/>
                <a:ext cx="5404104" cy="1107996"/>
              </a:xfrm>
              <a:prstGeom prst="rect">
                <a:avLst/>
              </a:prstGeom>
              <a:blipFill>
                <a:blip r:embed="rId6"/>
                <a:stretch>
                  <a:fillRect l="-1240" t="-3846" b="-32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itle 4">
            <a:extLst>
              <a:ext uri="{FF2B5EF4-FFF2-40B4-BE49-F238E27FC236}">
                <a16:creationId xmlns:a16="http://schemas.microsoft.com/office/drawing/2014/main" id="{27AAB5EF-245A-73F7-4A65-AD6FCD31DC78}"/>
              </a:ext>
            </a:extLst>
          </p:cNvPr>
          <p:cNvSpPr txBox="1">
            <a:spLocks/>
          </p:cNvSpPr>
          <p:nvPr/>
        </p:nvSpPr>
        <p:spPr>
          <a:xfrm>
            <a:off x="570781" y="185108"/>
            <a:ext cx="10515600" cy="470500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/>
                <a:cs typeface="Times New Roman"/>
              </a:rPr>
              <a:t>(3b) Energy dissipation (2/3)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9172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4" grpId="0"/>
      <p:bldP spid="5" grpId="0"/>
      <p:bldP spid="7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ABD2E61-B571-964D-095E-2B3C66E3F246}"/>
              </a:ext>
            </a:extLst>
          </p:cNvPr>
          <p:cNvSpPr txBox="1"/>
          <p:nvPr/>
        </p:nvSpPr>
        <p:spPr>
          <a:xfrm>
            <a:off x="4724400" y="32004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79B9020-108E-113D-09B1-6FF1CA73A7AE}"/>
              </a:ext>
            </a:extLst>
          </p:cNvPr>
          <p:cNvSpPr txBox="1"/>
          <p:nvPr/>
        </p:nvSpPr>
        <p:spPr>
          <a:xfrm>
            <a:off x="4724400" y="32004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E4D8B20-81BA-D659-CA89-006348079AA8}"/>
              </a:ext>
            </a:extLst>
          </p:cNvPr>
          <p:cNvSpPr txBox="1"/>
          <p:nvPr/>
        </p:nvSpPr>
        <p:spPr>
          <a:xfrm>
            <a:off x="4724400" y="32004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DE501DB-87AE-8241-BC68-07E563B78575}"/>
              </a:ext>
            </a:extLst>
          </p:cNvPr>
          <p:cNvSpPr txBox="1"/>
          <p:nvPr/>
        </p:nvSpPr>
        <p:spPr>
          <a:xfrm>
            <a:off x="6625094" y="3165803"/>
            <a:ext cx="526258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Key points:</a:t>
            </a:r>
            <a:endParaRPr lang="en-US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breaking event 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appears to be a universal process, i.e. independent of the cause triggering the breaking; </a:t>
            </a:r>
            <a:endParaRPr lang="en-US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itle 4">
            <a:extLst>
              <a:ext uri="{FF2B5EF4-FFF2-40B4-BE49-F238E27FC236}">
                <a16:creationId xmlns:a16="http://schemas.microsoft.com/office/drawing/2014/main" id="{181C1CA9-9476-82B1-8FAD-B5AD750780DD}"/>
              </a:ext>
            </a:extLst>
          </p:cNvPr>
          <p:cNvSpPr txBox="1">
            <a:spLocks/>
          </p:cNvSpPr>
          <p:nvPr/>
        </p:nvSpPr>
        <p:spPr>
          <a:xfrm>
            <a:off x="570781" y="185108"/>
            <a:ext cx="10515600" cy="470500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/>
                <a:cs typeface="Times New Roman"/>
              </a:rPr>
              <a:t>(3b) Energy dissipation (3/3)</a:t>
            </a:r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62732C9-73C6-0A67-9E7F-6994D4EC0C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97996"/>
            <a:ext cx="6563641" cy="458216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9816E49-50E7-793B-9613-3A3D3744F591}"/>
                  </a:ext>
                </a:extLst>
              </p:cNvPr>
              <p:cNvSpPr txBox="1"/>
              <p:nvPr/>
            </p:nvSpPr>
            <p:spPr>
              <a:xfrm>
                <a:off x="6625094" y="4646950"/>
                <a:ext cx="5262587" cy="1107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 algn="just">
                  <a:buFont typeface="Arial" panose="020B0604020202020204" pitchFamily="34" charset="0"/>
                  <a:buChar char="•"/>
                </a:pP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If choose a proper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US" sz="2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𝑙</m:t>
                        </m:r>
                      </m:e>
                      <m:sub>
                        <m:r>
                          <a:rPr lang="en-US" sz="2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we can predict the breaking-induced dissipation even for </a:t>
                </a:r>
                <a:r>
                  <a:rPr lang="en-US" sz="2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wind-forced breaking waves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9816E49-50E7-793B-9613-3A3D3744F5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5094" y="4646950"/>
                <a:ext cx="5262587" cy="1107996"/>
              </a:xfrm>
              <a:prstGeom prst="rect">
                <a:avLst/>
              </a:prstGeom>
              <a:blipFill>
                <a:blip r:embed="rId4"/>
                <a:stretch>
                  <a:fillRect l="-1390" t="-3297" r="-1506" b="-104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E356E22-EA6D-180D-863F-305B3EBE764E}"/>
                  </a:ext>
                </a:extLst>
              </p:cNvPr>
              <p:cNvSpPr txBox="1"/>
              <p:nvPr/>
            </p:nvSpPr>
            <p:spPr>
              <a:xfrm>
                <a:off x="420155" y="708968"/>
                <a:ext cx="11519342" cy="7732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Drazen’s inertial scaling: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b>
                      <m:sSubPr>
                        <m:ctrlPr>
                          <a:rPr lang="en-US" sz="2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𝜒</m:t>
                        </m:r>
                      </m:e>
                      <m:sub>
                        <m:r>
                          <a:rPr lang="en-US" sz="2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sSup>
                      <m:sSupPr>
                        <m:ctrlPr>
                          <a:rPr lang="en-US" sz="2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2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22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𝑆</m:t>
                            </m:r>
                            <m:r>
                              <a:rPr lang="en-US" sz="22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sz="22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2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𝑆</m:t>
                                </m:r>
                              </m:e>
                              <m:sub>
                                <m:r>
                                  <a:rPr lang="en-US" sz="22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0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en-US" sz="2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2.5</m:t>
                        </m:r>
                      </m:sup>
                    </m:sSup>
                    <m:r>
                      <a:rPr lang="en-US" sz="2200" b="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endParaRPr lang="en-US" sz="2200" b="0" i="1" dirty="0">
                  <a:latin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2200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𝜒</m:t>
                          </m:r>
                        </m:e>
                        <m:sub>
                          <m:r>
                            <a:rPr lang="en-US" sz="2200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200" b="0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2200" b="0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𝑂</m:t>
                      </m:r>
                      <m:r>
                        <a:rPr lang="en-US" sz="2200" b="0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(1) </m:t>
                      </m:r>
                      <m:r>
                        <m:rPr>
                          <m:sty m:val="p"/>
                        </m:rPr>
                        <a:rPr lang="en-US" sz="2200" b="0" i="0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and</m:t>
                      </m:r>
                      <m:r>
                        <a:rPr lang="en-US" sz="2200" b="0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2200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2200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2200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200" b="0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=0.08.</m:t>
                      </m:r>
                    </m:oMath>
                  </m:oMathPara>
                </a14:m>
                <a:endParaRPr lang="en-US" sz="2200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E356E22-EA6D-180D-863F-305B3EBE76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155" y="708968"/>
                <a:ext cx="11519342" cy="773289"/>
              </a:xfrm>
              <a:prstGeom prst="rect">
                <a:avLst/>
              </a:prstGeom>
              <a:blipFill>
                <a:blip r:embed="rId5"/>
                <a:stretch>
                  <a:fillRect t="-3937" b="-9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oup 7">
            <a:extLst>
              <a:ext uri="{FF2B5EF4-FFF2-40B4-BE49-F238E27FC236}">
                <a16:creationId xmlns:a16="http://schemas.microsoft.com/office/drawing/2014/main" id="{11903935-356C-F2B7-1970-EEDA5F1280C4}"/>
              </a:ext>
            </a:extLst>
          </p:cNvPr>
          <p:cNvGrpSpPr/>
          <p:nvPr/>
        </p:nvGrpSpPr>
        <p:grpSpPr>
          <a:xfrm>
            <a:off x="4864608" y="1677699"/>
            <a:ext cx="7208076" cy="1289959"/>
            <a:chOff x="4864608" y="1677699"/>
            <a:chExt cx="7208076" cy="1289959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CFB538F2-0995-F597-90EE-FAA617B714E7}"/>
                </a:ext>
              </a:extLst>
            </p:cNvPr>
            <p:cNvGrpSpPr/>
            <p:nvPr/>
          </p:nvGrpSpPr>
          <p:grpSpPr>
            <a:xfrm>
              <a:off x="4864608" y="1677699"/>
              <a:ext cx="7208076" cy="964951"/>
              <a:chOff x="4864608" y="1677699"/>
              <a:chExt cx="7208076" cy="964951"/>
            </a:xfrm>
          </p:grpSpPr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5E57BF2-E042-0CA3-6FB7-9FD525367A84}"/>
                  </a:ext>
                </a:extLst>
              </p:cNvPr>
              <p:cNvSpPr txBox="1"/>
              <p:nvPr/>
            </p:nvSpPr>
            <p:spPr>
              <a:xfrm>
                <a:off x="6625094" y="1677699"/>
                <a:ext cx="5447590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breaking interval for our simulations</a:t>
                </a:r>
                <a:endParaRPr lang="en-US" sz="2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10" name="Straight Arrow Connector 9">
                <a:extLst>
                  <a:ext uri="{FF2B5EF4-FFF2-40B4-BE49-F238E27FC236}">
                    <a16:creationId xmlns:a16="http://schemas.microsoft.com/office/drawing/2014/main" id="{F8B3760B-21BC-BCE4-DA9C-6E48E50BB86E}"/>
                  </a:ext>
                </a:extLst>
              </p:cNvPr>
              <p:cNvCxnSpPr/>
              <p:nvPr/>
            </p:nvCxnSpPr>
            <p:spPr>
              <a:xfrm flipH="1">
                <a:off x="4864608" y="1947672"/>
                <a:ext cx="1699033" cy="694978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7CC36B1F-9A1C-4810-4967-BD667925015F}"/>
                </a:ext>
              </a:extLst>
            </p:cNvPr>
            <p:cNvGrpSpPr/>
            <p:nvPr/>
          </p:nvGrpSpPr>
          <p:grpSpPr>
            <a:xfrm>
              <a:off x="5828581" y="2409908"/>
              <a:ext cx="6244103" cy="557750"/>
              <a:chOff x="5828581" y="2409908"/>
              <a:chExt cx="6244103" cy="557750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" name="TextBox 6">
                    <a:extLst>
                      <a:ext uri="{FF2B5EF4-FFF2-40B4-BE49-F238E27FC236}">
                        <a16:creationId xmlns:a16="http://schemas.microsoft.com/office/drawing/2014/main" id="{5DBE012C-9770-C44D-819A-770481746DC2}"/>
                      </a:ext>
                    </a:extLst>
                  </p:cNvPr>
                  <p:cNvSpPr txBox="1"/>
                  <p:nvPr/>
                </p:nvSpPr>
                <p:spPr>
                  <a:xfrm>
                    <a:off x="6625094" y="2409908"/>
                    <a:ext cx="5447590" cy="43088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just"/>
                    <a:r>
                      <a:rPr lang="en-US" sz="2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Interval of </a:t>
                    </a:r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sz="2200" i="1" dirty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200" i="1" dirty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𝜒</m:t>
                            </m:r>
                          </m:e>
                          <m:sub>
                            <m:r>
                              <a:rPr lang="en-US" sz="2200" i="1" dirty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200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∈[0.25−1]</m:t>
                        </m:r>
                      </m:oMath>
                    </a14:m>
                    <a:endParaRPr lang="en-US" sz="2200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7" name="TextBox 6">
                    <a:extLst>
                      <a:ext uri="{FF2B5EF4-FFF2-40B4-BE49-F238E27FC236}">
                        <a16:creationId xmlns:a16="http://schemas.microsoft.com/office/drawing/2014/main" id="{5DBE012C-9770-C44D-819A-770481746DC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625094" y="2409908"/>
                    <a:ext cx="5447590" cy="430887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1456" t="-8451" b="-28169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5" name="Straight Arrow Connector 14">
                <a:extLst>
                  <a:ext uri="{FF2B5EF4-FFF2-40B4-BE49-F238E27FC236}">
                    <a16:creationId xmlns:a16="http://schemas.microsoft.com/office/drawing/2014/main" id="{BDB3E410-3A31-3AA8-164C-2F010CA44002}"/>
                  </a:ext>
                </a:extLst>
              </p:cNvPr>
              <p:cNvCxnSpPr>
                <a:cxnSpLocks/>
                <a:stCxn id="7" idx="1"/>
              </p:cNvCxnSpPr>
              <p:nvPr/>
            </p:nvCxnSpPr>
            <p:spPr>
              <a:xfrm flipH="1">
                <a:off x="5828581" y="2625352"/>
                <a:ext cx="796513" cy="34230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464172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A33722B-31E5-C279-684A-1BE5AF1C0D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4400" y="213308"/>
            <a:ext cx="10515600" cy="759720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/>
                <a:cs typeface="Calibri Light"/>
              </a:rPr>
              <a:t>Conclusions</a:t>
            </a:r>
            <a:endParaRPr lang="en-US" sz="2800" b="1" dirty="0">
              <a:solidFill>
                <a:schemeClr val="accent5">
                  <a:lumMod val="50000"/>
                </a:schemeClr>
              </a:solidFill>
              <a:latin typeface="Times New Roman"/>
              <a:cs typeface="Times New Roman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9D5C902-DB36-3496-4B4F-09F7E7F5B3F1}"/>
              </a:ext>
            </a:extLst>
          </p:cNvPr>
          <p:cNvGrpSpPr/>
          <p:nvPr/>
        </p:nvGrpSpPr>
        <p:grpSpPr>
          <a:xfrm>
            <a:off x="207507" y="973028"/>
            <a:ext cx="11533119" cy="5389500"/>
            <a:chOff x="207507" y="1098758"/>
            <a:chExt cx="11533119" cy="5389500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2A873766-1775-778B-C75B-F71A241163AC}"/>
                </a:ext>
              </a:extLst>
            </p:cNvPr>
            <p:cNvSpPr txBox="1"/>
            <p:nvPr/>
          </p:nvSpPr>
          <p:spPr>
            <a:xfrm>
              <a:off x="491490" y="1098758"/>
              <a:ext cx="11249136" cy="2308324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it-IT" sz="2400" b="1" dirty="0">
                  <a:solidFill>
                    <a:schemeClr val="accent1"/>
                  </a:solidFill>
                  <a:latin typeface="Times New Roman"/>
                  <a:cs typeface="Times New Roman"/>
                </a:rPr>
                <a:t>Direct numerical simulations </a:t>
              </a:r>
              <a:r>
                <a:rPr lang="it-IT" sz="2400" dirty="0">
                  <a:latin typeface="Times New Roman"/>
                  <a:cs typeface="Times New Roman"/>
                </a:rPr>
                <a:t>of wind-forced wave breaking at high wind speed;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it-IT" sz="2400" b="1" dirty="0">
                  <a:solidFill>
                    <a:schemeClr val="accent1"/>
                  </a:solidFill>
                  <a:latin typeface="Times New Roman"/>
                  <a:cs typeface="Times New Roman"/>
                </a:rPr>
                <a:t>Nonmonotonous behaviour </a:t>
              </a:r>
              <a:r>
                <a:rPr lang="it-IT" sz="2400" dirty="0">
                  <a:latin typeface="Times New Roman"/>
                  <a:cs typeface="Times New Roman"/>
                </a:rPr>
                <a:t>of the pressure force which reduces after the breaking stage (even without droplets);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it-IT" sz="2400" b="1" dirty="0">
                  <a:solidFill>
                    <a:schemeClr val="accent1"/>
                  </a:solidFill>
                  <a:latin typeface="Times New Roman"/>
                  <a:cs typeface="Times New Roman"/>
                </a:rPr>
                <a:t>Reduction is linked to the airflow modulation</a:t>
              </a:r>
              <a:r>
                <a:rPr lang="it-IT" sz="2400" dirty="0">
                  <a:latin typeface="Times New Roman"/>
                  <a:cs typeface="Times New Roman"/>
                </a:rPr>
                <a:t> and to the change in the velocity profile;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it-IT" sz="2400" b="1" dirty="0">
                  <a:solidFill>
                    <a:schemeClr val="accent1"/>
                  </a:solidFill>
                  <a:latin typeface="Times New Roman"/>
                  <a:cs typeface="Times New Roman"/>
                </a:rPr>
                <a:t>Growth-rate</a:t>
              </a:r>
              <a:r>
                <a:rPr lang="it-IT" sz="2400" dirty="0">
                  <a:solidFill>
                    <a:schemeClr val="accent1"/>
                  </a:solidFill>
                  <a:latin typeface="Times New Roman"/>
                  <a:cs typeface="Times New Roman"/>
                </a:rPr>
                <a:t> </a:t>
              </a:r>
              <a:r>
                <a:rPr lang="it-IT" sz="2400" dirty="0">
                  <a:latin typeface="Times New Roman"/>
                  <a:cs typeface="Times New Roman"/>
                </a:rPr>
                <a:t>and</a:t>
              </a:r>
              <a:r>
                <a:rPr lang="it-IT" sz="2400" dirty="0">
                  <a:solidFill>
                    <a:schemeClr val="accent1"/>
                  </a:solidFill>
                  <a:latin typeface="Times New Roman"/>
                  <a:cs typeface="Times New Roman"/>
                </a:rPr>
                <a:t> </a:t>
              </a:r>
              <a:r>
                <a:rPr lang="it-IT" sz="2400" b="1" dirty="0">
                  <a:solidFill>
                    <a:schemeClr val="accent1"/>
                  </a:solidFill>
                  <a:latin typeface="Times New Roman"/>
                  <a:cs typeface="Times New Roman"/>
                </a:rPr>
                <a:t>energy dissipation </a:t>
              </a:r>
              <a:r>
                <a:rPr lang="it-IT" sz="2400" dirty="0">
                  <a:latin typeface="Times New Roman"/>
                  <a:cs typeface="Times New Roman"/>
                </a:rPr>
                <a:t>consistent with the available scaling laws.</a:t>
              </a: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F62C7D0E-01E4-C393-9684-97D6507A44D4}"/>
                </a:ext>
              </a:extLst>
            </p:cNvPr>
            <p:cNvGrpSpPr/>
            <p:nvPr/>
          </p:nvGrpSpPr>
          <p:grpSpPr>
            <a:xfrm>
              <a:off x="207507" y="4548251"/>
              <a:ext cx="11533119" cy="1940007"/>
              <a:chOff x="207507" y="4548251"/>
              <a:chExt cx="11533119" cy="1940007"/>
            </a:xfrm>
          </p:grpSpPr>
          <p:pic>
            <p:nvPicPr>
              <p:cNvPr id="2" name="Picture 1" descr="A black background with green text&#10;&#10;Description automatically generated">
                <a:extLst>
                  <a:ext uri="{FF2B5EF4-FFF2-40B4-BE49-F238E27FC236}">
                    <a16:creationId xmlns:a16="http://schemas.microsoft.com/office/drawing/2014/main" id="{027B6FFB-0FFE-1968-F583-513120215E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07507" y="4978207"/>
                <a:ext cx="3555126" cy="1080091"/>
              </a:xfrm>
              <a:prstGeom prst="rect">
                <a:avLst/>
              </a:prstGeom>
            </p:spPr>
          </p:pic>
          <p:pic>
            <p:nvPicPr>
              <p:cNvPr id="6" name="Picture 5" descr="Black text on a white background&#10;&#10;Description automatically generated">
                <a:extLst>
                  <a:ext uri="{FF2B5EF4-FFF2-40B4-BE49-F238E27FC236}">
                    <a16:creationId xmlns:a16="http://schemas.microsoft.com/office/drawing/2014/main" id="{A62E9CB9-9D17-B618-03D2-37C609AB0E2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171432" y="4731025"/>
                <a:ext cx="2569194" cy="1533807"/>
              </a:xfrm>
              <a:prstGeom prst="rect">
                <a:avLst/>
              </a:prstGeom>
            </p:spPr>
          </p:pic>
          <p:pic>
            <p:nvPicPr>
              <p:cNvPr id="7" name="Picture 6" descr="A logo with a red and white circle&#10;&#10;Description automatically generated">
                <a:extLst>
                  <a:ext uri="{FF2B5EF4-FFF2-40B4-BE49-F238E27FC236}">
                    <a16:creationId xmlns:a16="http://schemas.microsoft.com/office/drawing/2014/main" id="{AA3EA6B4-A643-1F88-587F-F8F7E4ABE9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38595" y="4715115"/>
                <a:ext cx="1931778" cy="1606277"/>
              </a:xfrm>
              <a:prstGeom prst="rect">
                <a:avLst/>
              </a:prstGeom>
            </p:spPr>
          </p:pic>
          <p:pic>
            <p:nvPicPr>
              <p:cNvPr id="8" name="Picture 7" descr="A blue globe with white text&#10;&#10;Description automatically generated">
                <a:extLst>
                  <a:ext uri="{FF2B5EF4-FFF2-40B4-BE49-F238E27FC236}">
                    <a16:creationId xmlns:a16="http://schemas.microsoft.com/office/drawing/2014/main" id="{08EB23DA-46C9-8339-53BC-2B96B1B997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52641" y="4548251"/>
                <a:ext cx="1930291" cy="1940007"/>
              </a:xfrm>
              <a:prstGeom prst="rect">
                <a:avLst/>
              </a:prstGeom>
            </p:spPr>
          </p:pic>
        </p:grp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C1D8DCAB-9C55-5872-DCE8-85EFA12D5091}"/>
              </a:ext>
            </a:extLst>
          </p:cNvPr>
          <p:cNvSpPr txBox="1"/>
          <p:nvPr/>
        </p:nvSpPr>
        <p:spPr>
          <a:xfrm>
            <a:off x="262193" y="3540970"/>
            <a:ext cx="1110780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N. Scapin et al., “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Momentum and energy fluxes in wind-forced breaking waves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(to be submitted)</a:t>
            </a:r>
          </a:p>
        </p:txBody>
      </p:sp>
    </p:spTree>
    <p:extLst>
      <p:ext uri="{BB962C8B-B14F-4D97-AF65-F5344CB8AC3E}">
        <p14:creationId xmlns:p14="http://schemas.microsoft.com/office/powerpoint/2010/main" val="15477672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144DBCC5-32BF-2F14-7C01-2594C7DCFEDE}"/>
              </a:ext>
            </a:extLst>
          </p:cNvPr>
          <p:cNvSpPr txBox="1"/>
          <p:nvPr/>
        </p:nvSpPr>
        <p:spPr>
          <a:xfrm>
            <a:off x="963555" y="193327"/>
            <a:ext cx="10186736" cy="5539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000" b="1">
                <a:latin typeface="Times New Roman"/>
                <a:cs typeface="Times New Roman"/>
              </a:rPr>
              <a:t>Numerical methodology</a:t>
            </a:r>
          </a:p>
        </p:txBody>
      </p:sp>
      <p:pic>
        <p:nvPicPr>
          <p:cNvPr id="2" name="Picture 1" descr="A group of symbols on a white background&#10;&#10;Description automatically generated">
            <a:extLst>
              <a:ext uri="{FF2B5EF4-FFF2-40B4-BE49-F238E27FC236}">
                <a16:creationId xmlns:a16="http://schemas.microsoft.com/office/drawing/2014/main" id="{2A7E4760-4D9F-26C0-E9BF-C80978E4E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4046" y="2220916"/>
            <a:ext cx="9663908" cy="174959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A4E6902-B5BD-3AF2-9E1E-5079E82A72C3}"/>
              </a:ext>
            </a:extLst>
          </p:cNvPr>
          <p:cNvSpPr txBox="1"/>
          <p:nvPr/>
        </p:nvSpPr>
        <p:spPr>
          <a:xfrm>
            <a:off x="863291" y="4208852"/>
            <a:ext cx="10287000" cy="144655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200">
                <a:solidFill>
                  <a:schemeClr val="accent1"/>
                </a:solidFill>
                <a:latin typeface="Times New Roman"/>
                <a:cs typeface="Calibri" panose="020F0502020204030204"/>
              </a:rPr>
              <a:t>Sharp-interface formulation</a:t>
            </a:r>
            <a:r>
              <a:rPr lang="en-US" sz="2200">
                <a:latin typeface="Times New Roman"/>
                <a:cs typeface="Calibri" panose="020F0502020204030204"/>
              </a:rPr>
              <a:t> for the interface advection (geometric </a:t>
            </a:r>
            <a:r>
              <a:rPr lang="en-US" sz="2200" err="1">
                <a:latin typeface="Times New Roman"/>
                <a:cs typeface="Calibri" panose="020F0502020204030204"/>
              </a:rPr>
              <a:t>VoF</a:t>
            </a:r>
            <a:r>
              <a:rPr lang="en-US" sz="2200">
                <a:latin typeface="Times New Roman"/>
                <a:cs typeface="Calibri" panose="020F0502020204030204"/>
              </a:rPr>
              <a:t>);</a:t>
            </a:r>
          </a:p>
          <a:p>
            <a:pPr marL="285750" indent="-285750">
              <a:buFont typeface="Arial"/>
              <a:buChar char="•"/>
            </a:pPr>
            <a:r>
              <a:rPr lang="en-US" sz="2200">
                <a:solidFill>
                  <a:schemeClr val="accent1"/>
                </a:solidFill>
                <a:latin typeface="Times New Roman"/>
                <a:cs typeface="Calibri" panose="020F0502020204030204"/>
              </a:rPr>
              <a:t>Momentum consistent formulation</a:t>
            </a:r>
            <a:r>
              <a:rPr lang="en-US" sz="2200">
                <a:latin typeface="Times New Roman"/>
                <a:cs typeface="Calibri" panose="020F0502020204030204"/>
              </a:rPr>
              <a:t> to ensure robustness at high density ratio;</a:t>
            </a:r>
          </a:p>
          <a:p>
            <a:pPr marL="285750" indent="-285750">
              <a:buFont typeface="Arial"/>
              <a:buChar char="•"/>
            </a:pPr>
            <a:r>
              <a:rPr lang="en-US" sz="2200">
                <a:solidFill>
                  <a:schemeClr val="accent1"/>
                </a:solidFill>
                <a:latin typeface="Times New Roman"/>
                <a:cs typeface="Calibri" panose="020F0502020204030204"/>
              </a:rPr>
              <a:t>Adaptive mesh-refinement (AMR)</a:t>
            </a:r>
            <a:r>
              <a:rPr lang="en-US" sz="2200">
                <a:latin typeface="Times New Roman"/>
                <a:cs typeface="Calibri" panose="020F0502020204030204"/>
              </a:rPr>
              <a:t> techniques based on wavelet transformation;</a:t>
            </a:r>
          </a:p>
          <a:p>
            <a:pPr marL="285750" indent="-285750">
              <a:buFont typeface="Arial"/>
              <a:buChar char="•"/>
            </a:pPr>
            <a:r>
              <a:rPr lang="en-US" sz="2200" b="1">
                <a:latin typeface="Times New Roman"/>
                <a:cs typeface="Calibri" panose="020F0502020204030204"/>
              </a:rPr>
              <a:t>Basilisk:</a:t>
            </a:r>
            <a:r>
              <a:rPr lang="en-US" sz="2200">
                <a:latin typeface="Times New Roman"/>
                <a:cs typeface="Calibri" panose="020F0502020204030204"/>
              </a:rPr>
              <a:t> Open-source implementation available at </a:t>
            </a:r>
            <a:r>
              <a:rPr lang="en-US" sz="2200" b="1">
                <a:latin typeface="Times New Roman"/>
                <a:ea typeface="+mn-lt"/>
                <a:cs typeface="+mn-lt"/>
              </a:rPr>
              <a:t>http://basilisk.fr/</a:t>
            </a:r>
            <a:endParaRPr lang="en-US" sz="2200" b="1">
              <a:latin typeface="Times New Roman"/>
              <a:cs typeface="Calibri" panose="020F050202020403020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480096A-49A4-7A78-360D-EAD3225176B8}"/>
              </a:ext>
            </a:extLst>
          </p:cNvPr>
          <p:cNvSpPr txBox="1"/>
          <p:nvPr/>
        </p:nvSpPr>
        <p:spPr>
          <a:xfrm>
            <a:off x="912393" y="1112920"/>
            <a:ext cx="10287000" cy="110799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n-US" sz="2200">
                <a:latin typeface="Times New Roman"/>
                <a:cs typeface="Calibri" panose="020F0502020204030204"/>
              </a:rPr>
              <a:t>We solve on an adaptive cartesian grid (1) continuity equation (</a:t>
            </a:r>
            <a:r>
              <a:rPr lang="en-US" sz="2200">
                <a:latin typeface="Times New Roman"/>
                <a:ea typeface="+mn-lt"/>
                <a:cs typeface="+mn-lt"/>
              </a:rPr>
              <a:t>incompressibility</a:t>
            </a:r>
            <a:r>
              <a:rPr lang="en-US" sz="2200">
                <a:latin typeface="Times New Roman"/>
                <a:cs typeface="Calibri" panose="020F0502020204030204"/>
              </a:rPr>
              <a:t> constrain) together with (2) the momentum equation for a two-phase system.</a:t>
            </a:r>
          </a:p>
        </p:txBody>
      </p:sp>
    </p:spTree>
    <p:extLst>
      <p:ext uri="{BB962C8B-B14F-4D97-AF65-F5344CB8AC3E}">
        <p14:creationId xmlns:p14="http://schemas.microsoft.com/office/powerpoint/2010/main" val="1221763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688A23B-CEE7-FC9A-2C32-7D5A7163D7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241" y="1243340"/>
            <a:ext cx="6948119" cy="502330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DF85E8C-E86C-750C-E81B-DADCBB550EDC}"/>
              </a:ext>
            </a:extLst>
          </p:cNvPr>
          <p:cNvSpPr txBox="1"/>
          <p:nvPr/>
        </p:nvSpPr>
        <p:spPr>
          <a:xfrm>
            <a:off x="1044000" y="406095"/>
            <a:ext cx="10404000" cy="5078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700" b="1">
                <a:latin typeface="Times New Roman"/>
                <a:cs typeface="Times New Roman"/>
              </a:rPr>
              <a:t>Comparison with the commonly employed scaling laws</a:t>
            </a:r>
            <a:endParaRPr lang="en-US" sz="2700">
              <a:latin typeface="Times New Roman"/>
              <a:cs typeface="Times New Roman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E527DA-F85A-1D49-E5C1-2DBBDBE99195}"/>
              </a:ext>
            </a:extLst>
          </p:cNvPr>
          <p:cNvSpPr txBox="1"/>
          <p:nvPr/>
        </p:nvSpPr>
        <p:spPr>
          <a:xfrm>
            <a:off x="7499540" y="1462785"/>
            <a:ext cx="3761260" cy="144655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 algn="just">
              <a:buFont typeface="Arial"/>
              <a:buChar char="•"/>
            </a:pPr>
            <a:r>
              <a:rPr lang="en-US" sz="2200" b="1">
                <a:latin typeface="Times New Roman" panose="02020603050405020304" pitchFamily="18" charset="0"/>
                <a:cs typeface="Times New Roman" panose="02020603050405020304" pitchFamily="18" charset="0"/>
              </a:rPr>
              <a:t>Pressure drag</a:t>
            </a:r>
            <a:r>
              <a:rPr 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 vs the instantaneous steepness, before the breaking (</a:t>
            </a:r>
            <a:r>
              <a:rPr lang="en-US" sz="2200" b="1">
                <a:latin typeface="Times New Roman" panose="02020603050405020304" pitchFamily="18" charset="0"/>
                <a:cs typeface="Times New Roman" panose="02020603050405020304" pitchFamily="18" charset="0"/>
              </a:rPr>
              <a:t>circles</a:t>
            </a:r>
            <a:r>
              <a:rPr 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) and after the breaking (</a:t>
            </a:r>
            <a:r>
              <a:rPr lang="en-US" sz="2200" b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10113A0-D80B-D89C-9278-0A1F2CCD829B}"/>
              </a:ext>
            </a:extLst>
          </p:cNvPr>
          <p:cNvSpPr txBox="1"/>
          <p:nvPr/>
        </p:nvSpPr>
        <p:spPr>
          <a:xfrm>
            <a:off x="7499540" y="3016800"/>
            <a:ext cx="400606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Correction required at </a:t>
            </a: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larger steepness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, i.e. </a:t>
            </a: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a(t)k&gt;0.15</a:t>
            </a:r>
          </a:p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383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diagram of a wave graph&#10;&#10;Description automatically generated">
            <a:extLst>
              <a:ext uri="{FF2B5EF4-FFF2-40B4-BE49-F238E27FC236}">
                <a16:creationId xmlns:a16="http://schemas.microsoft.com/office/drawing/2014/main" id="{677665C9-99C5-5BD0-A24B-243F251566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146" y="1975458"/>
            <a:ext cx="4068502" cy="261609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6DA096FA-3363-7CB4-B39D-5A7079161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057" y="241069"/>
            <a:ext cx="10515600" cy="905149"/>
          </a:xfrm>
        </p:spPr>
        <p:txBody>
          <a:bodyPr>
            <a:normAutofit/>
          </a:bodyPr>
          <a:lstStyle/>
          <a:p>
            <a:pPr algn="ctr"/>
            <a:r>
              <a:rPr lang="en-US" sz="3000" b="1">
                <a:solidFill>
                  <a:schemeClr val="accent5">
                    <a:lumMod val="50000"/>
                  </a:schemeClr>
                </a:solidFill>
                <a:latin typeface="Times New Roman"/>
                <a:cs typeface="Times New Roman"/>
              </a:rPr>
              <a:t>2. Airflow modulation</a:t>
            </a:r>
            <a:endParaRPr lang="en-US">
              <a:solidFill>
                <a:schemeClr val="accent5">
                  <a:lumMod val="50000"/>
                </a:schemeClr>
              </a:solidFill>
              <a:latin typeface="Times New Roman"/>
              <a:cs typeface="Times New Roman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B12E23D-6CD9-CCB0-F302-69E877AE6321}"/>
              </a:ext>
            </a:extLst>
          </p:cNvPr>
          <p:cNvSpPr txBox="1"/>
          <p:nvPr/>
        </p:nvSpPr>
        <p:spPr>
          <a:xfrm>
            <a:off x="801154" y="5007971"/>
            <a:ext cx="26781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>
                <a:latin typeface="Times New Roman" panose="02020603050405020304" pitchFamily="18" charset="0"/>
                <a:cs typeface="Times New Roman" panose="02020603050405020304" pitchFamily="18" charset="0"/>
              </a:rPr>
              <a:t>Pre-breaking stage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5A489CC-5F47-F95D-EC27-BC3DBB7104B4}"/>
              </a:ext>
            </a:extLst>
          </p:cNvPr>
          <p:cNvSpPr txBox="1"/>
          <p:nvPr/>
        </p:nvSpPr>
        <p:spPr>
          <a:xfrm>
            <a:off x="4619776" y="5007971"/>
            <a:ext cx="26781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>
                <a:latin typeface="Times New Roman" panose="02020603050405020304" pitchFamily="18" charset="0"/>
                <a:cs typeface="Times New Roman" panose="02020603050405020304" pitchFamily="18" charset="0"/>
              </a:rPr>
              <a:t>Breaking stage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9A1B893-1FC2-E330-2E88-31BB19A78B89}"/>
              </a:ext>
            </a:extLst>
          </p:cNvPr>
          <p:cNvSpPr txBox="1"/>
          <p:nvPr/>
        </p:nvSpPr>
        <p:spPr>
          <a:xfrm>
            <a:off x="8438398" y="5038748"/>
            <a:ext cx="26781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>
                <a:latin typeface="Times New Roman" panose="02020603050405020304" pitchFamily="18" charset="0"/>
                <a:cs typeface="Times New Roman" panose="02020603050405020304" pitchFamily="18" charset="0"/>
              </a:rPr>
              <a:t>Post-breaking stage</a:t>
            </a:r>
          </a:p>
        </p:txBody>
      </p:sp>
      <p:pic>
        <p:nvPicPr>
          <p:cNvPr id="4" name="Picture 3" descr="A graph of a heat wave&#10;&#10;Description automatically generated">
            <a:extLst>
              <a:ext uri="{FF2B5EF4-FFF2-40B4-BE49-F238E27FC236}">
                <a16:creationId xmlns:a16="http://schemas.microsoft.com/office/drawing/2014/main" id="{5847D97D-0438-2C2A-E42B-C5D35F894C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4607" y="1975458"/>
            <a:ext cx="4068502" cy="26160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67417BA-D9D0-BDAD-EA34-0B93E7B1F8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3068" y="1975458"/>
            <a:ext cx="4068502" cy="2616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784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7F4DF72D-CE14-4CBA-8169-0D361CAC18F3}"/>
              </a:ext>
            </a:extLst>
          </p:cNvPr>
          <p:cNvSpPr txBox="1"/>
          <p:nvPr/>
        </p:nvSpPr>
        <p:spPr>
          <a:xfrm>
            <a:off x="4724400" y="32004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DCA8A9C-B51F-FD5C-A17B-1D8FA52333C1}"/>
              </a:ext>
            </a:extLst>
          </p:cNvPr>
          <p:cNvSpPr txBox="1"/>
          <p:nvPr/>
        </p:nvSpPr>
        <p:spPr>
          <a:xfrm>
            <a:off x="4724400" y="32004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D43DB4FC-A055-6B0A-0B8D-5628770AB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1815" y="238356"/>
            <a:ext cx="10515600" cy="493495"/>
          </a:xfrm>
        </p:spPr>
        <p:txBody>
          <a:bodyPr>
            <a:noAutofit/>
          </a:bodyPr>
          <a:lstStyle/>
          <a:p>
            <a:pPr algn="ctr"/>
            <a:r>
              <a:rPr lang="en-US" sz="2800" b="1" u="sng" dirty="0">
                <a:latin typeface="Times New Roman"/>
                <a:ea typeface="Calibri Light"/>
                <a:cs typeface="Times New Roman"/>
              </a:rPr>
              <a:t>Wind-forced breaking waves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4CB97BC-210D-D4AC-8B68-2092E82D4072}"/>
              </a:ext>
            </a:extLst>
          </p:cNvPr>
          <p:cNvGrpSpPr/>
          <p:nvPr/>
        </p:nvGrpSpPr>
        <p:grpSpPr>
          <a:xfrm>
            <a:off x="2092607" y="830656"/>
            <a:ext cx="8134016" cy="4275101"/>
            <a:chOff x="2189151" y="852253"/>
            <a:chExt cx="8134016" cy="4275101"/>
          </a:xfrm>
        </p:grpSpPr>
        <p:pic>
          <p:nvPicPr>
            <p:cNvPr id="3" name="Picture 2" descr="A drawing of a wave&#10;&#10;Description automatically generated">
              <a:extLst>
                <a:ext uri="{FF2B5EF4-FFF2-40B4-BE49-F238E27FC236}">
                  <a16:creationId xmlns:a16="http://schemas.microsoft.com/office/drawing/2014/main" id="{DC7208C5-861C-48C1-0C5C-BD0E30D2D74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189151" y="852253"/>
              <a:ext cx="8132400" cy="4117235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2AACA5B-BE15-3EEA-2A62-2A37AF96C5C0}"/>
                </a:ext>
              </a:extLst>
            </p:cNvPr>
            <p:cNvSpPr txBox="1"/>
            <p:nvPr/>
          </p:nvSpPr>
          <p:spPr>
            <a:xfrm>
              <a:off x="6585676" y="4542579"/>
              <a:ext cx="3737491" cy="584775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400" b="1" dirty="0" err="1">
                  <a:latin typeface="Times New Roman"/>
                  <a:cs typeface="Times New Roman"/>
                </a:rPr>
                <a:t>Veron</a:t>
              </a:r>
              <a:r>
                <a:rPr lang="en-US" sz="1400" b="1" dirty="0">
                  <a:latin typeface="Times New Roman"/>
                  <a:cs typeface="Times New Roman"/>
                </a:rPr>
                <a:t> F., Annu. Rev. Fluid Mech., 2015</a:t>
              </a:r>
            </a:p>
            <a:p>
              <a:endParaRPr lang="en-US" dirty="0">
                <a:cs typeface="Calibri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E698075E-A7B8-4BDC-C746-BF8584E64489}"/>
              </a:ext>
            </a:extLst>
          </p:cNvPr>
          <p:cNvSpPr txBox="1"/>
          <p:nvPr/>
        </p:nvSpPr>
        <p:spPr>
          <a:xfrm>
            <a:off x="338328" y="5002755"/>
            <a:ext cx="11321635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/>
              <a:buChar char="•"/>
            </a:pPr>
            <a:r>
              <a:rPr lang="en-US" sz="2200" b="1" dirty="0">
                <a:latin typeface="Times New Roman"/>
                <a:cs typeface="Times New Roman"/>
              </a:rPr>
              <a:t>Wind forcing</a:t>
            </a:r>
            <a:r>
              <a:rPr lang="en-US" sz="2200" dirty="0">
                <a:latin typeface="Times New Roman"/>
                <a:cs typeface="Times New Roman"/>
              </a:rPr>
              <a:t> induces: </a:t>
            </a:r>
            <a:r>
              <a:rPr lang="en-US" sz="2200" i="1" dirty="0">
                <a:latin typeface="Times New Roman"/>
                <a:cs typeface="Times New Roman"/>
              </a:rPr>
              <a:t>wave growth</a:t>
            </a:r>
            <a:r>
              <a:rPr lang="en-US" sz="2200" dirty="0">
                <a:latin typeface="Times New Roman"/>
                <a:cs typeface="Times New Roman"/>
              </a:rPr>
              <a:t>, </a:t>
            </a:r>
            <a:r>
              <a:rPr lang="en-US" sz="2200" i="1" dirty="0">
                <a:latin typeface="Times New Roman"/>
                <a:cs typeface="Times New Roman"/>
              </a:rPr>
              <a:t>steepening,</a:t>
            </a:r>
            <a:r>
              <a:rPr lang="en-US" sz="2200" dirty="0">
                <a:latin typeface="Times New Roman"/>
                <a:cs typeface="Times New Roman"/>
              </a:rPr>
              <a:t> and eventually </a:t>
            </a:r>
            <a:r>
              <a:rPr lang="en-US" sz="2200" b="1" dirty="0">
                <a:latin typeface="Times New Roman"/>
                <a:cs typeface="Times New Roman"/>
              </a:rPr>
              <a:t>wave breaking</a:t>
            </a:r>
            <a:r>
              <a:rPr lang="en-US" sz="2200" dirty="0">
                <a:latin typeface="Times New Roman"/>
                <a:cs typeface="Times New Roman"/>
              </a:rPr>
              <a:t> with </a:t>
            </a:r>
            <a:r>
              <a:rPr lang="en-US" sz="2200" b="1" dirty="0">
                <a:latin typeface="Times New Roman"/>
                <a:cs typeface="Times New Roman"/>
              </a:rPr>
              <a:t>energy transfer</a:t>
            </a:r>
            <a:r>
              <a:rPr lang="en-US" sz="2200" dirty="0">
                <a:latin typeface="Times New Roman"/>
                <a:cs typeface="Times New Roman"/>
              </a:rPr>
              <a:t> to the water column.</a:t>
            </a:r>
            <a:endParaRPr lang="en-US" sz="2200" dirty="0">
              <a:latin typeface="Times New Roman"/>
              <a:ea typeface="Calibri" panose="020F0502020204030204"/>
              <a:cs typeface="Times New Roman"/>
            </a:endParaRPr>
          </a:p>
          <a:p>
            <a:pPr marL="342900" indent="-342900" algn="just">
              <a:buFont typeface="Arial"/>
              <a:buChar char="•"/>
            </a:pPr>
            <a:r>
              <a:rPr lang="en-US" sz="2200" b="1" dirty="0">
                <a:latin typeface="Times New Roman"/>
                <a:ea typeface="Calibri" panose="020F0502020204030204"/>
                <a:cs typeface="Times New Roman"/>
              </a:rPr>
              <a:t>Waves</a:t>
            </a:r>
            <a:r>
              <a:rPr lang="en-US" sz="2200" dirty="0">
                <a:latin typeface="Times New Roman"/>
                <a:ea typeface="Calibri" panose="020F0502020204030204"/>
                <a:cs typeface="Times New Roman"/>
              </a:rPr>
              <a:t> and </a:t>
            </a:r>
            <a:r>
              <a:rPr lang="en-US" sz="2200" b="1" dirty="0">
                <a:latin typeface="Times New Roman"/>
                <a:ea typeface="Calibri" panose="020F0502020204030204"/>
                <a:cs typeface="Times New Roman"/>
              </a:rPr>
              <a:t>wave breaking</a:t>
            </a:r>
            <a:r>
              <a:rPr lang="en-US" sz="2200" dirty="0">
                <a:latin typeface="Times New Roman"/>
                <a:ea typeface="Calibri" panose="020F0502020204030204"/>
                <a:cs typeface="Times New Roman"/>
              </a:rPr>
              <a:t> modulate the exchanges of </a:t>
            </a:r>
            <a:r>
              <a:rPr lang="en-US" sz="2200" b="1" dirty="0">
                <a:latin typeface="Times New Roman"/>
                <a:ea typeface="Calibri" panose="020F0502020204030204"/>
                <a:cs typeface="Times New Roman"/>
              </a:rPr>
              <a:t>momentum</a:t>
            </a:r>
            <a:r>
              <a:rPr lang="en-US" sz="2200" dirty="0">
                <a:latin typeface="Times New Roman"/>
                <a:ea typeface="Calibri" panose="020F0502020204030204"/>
                <a:cs typeface="Times New Roman"/>
              </a:rPr>
              <a:t>, </a:t>
            </a:r>
            <a:r>
              <a:rPr lang="en-US" sz="2200" b="1" dirty="0">
                <a:latin typeface="Times New Roman"/>
                <a:ea typeface="Calibri" panose="020F0502020204030204"/>
                <a:cs typeface="Times New Roman"/>
              </a:rPr>
              <a:t>energy</a:t>
            </a:r>
            <a:r>
              <a:rPr lang="en-US" sz="2200" dirty="0">
                <a:latin typeface="Times New Roman"/>
                <a:ea typeface="Calibri" panose="020F0502020204030204"/>
                <a:cs typeface="Times New Roman"/>
              </a:rPr>
              <a:t> and mass at the ocean-atmosphere interface.</a:t>
            </a:r>
          </a:p>
          <a:p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442B6FE-BAD9-3F6D-28DA-38AA6E250A81}"/>
              </a:ext>
            </a:extLst>
          </p:cNvPr>
          <p:cNvSpPr txBox="1"/>
          <p:nvPr/>
        </p:nvSpPr>
        <p:spPr>
          <a:xfrm>
            <a:off x="1841820" y="975013"/>
            <a:ext cx="54197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rgbClr val="FF0000"/>
                </a:solidFill>
                <a:latin typeface="Times New Roman"/>
                <a:cs typeface="Calibri"/>
              </a:rPr>
              <a:t>Change in surface topography + spray formation: </a:t>
            </a:r>
            <a:r>
              <a:rPr lang="en-US" b="1" u="sng" dirty="0">
                <a:solidFill>
                  <a:srgbClr val="FF0000"/>
                </a:solidFill>
                <a:latin typeface="Times New Roman"/>
                <a:cs typeface="Calibri"/>
              </a:rPr>
              <a:t>modulation of mass, momentum and heat transfer</a:t>
            </a:r>
            <a:endParaRPr lang="en-US" b="1" u="sng" dirty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88101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144DBCC5-32BF-2F14-7C01-2594C7DCFEDE}"/>
              </a:ext>
            </a:extLst>
          </p:cNvPr>
          <p:cNvSpPr txBox="1"/>
          <p:nvPr/>
        </p:nvSpPr>
        <p:spPr>
          <a:xfrm>
            <a:off x="963555" y="193327"/>
            <a:ext cx="10186736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>
                <a:latin typeface="Times New Roman"/>
                <a:ea typeface="Calibri"/>
                <a:cs typeface="Times New Roman"/>
              </a:rPr>
              <a:t>Pressure distribution (a</a:t>
            </a:r>
            <a:r>
              <a:rPr lang="en-US" sz="2400" b="1" baseline="-25000">
                <a:latin typeface="Times New Roman"/>
                <a:ea typeface="Calibri"/>
                <a:cs typeface="Times New Roman"/>
              </a:rPr>
              <a:t>0</a:t>
            </a:r>
            <a:r>
              <a:rPr lang="en-US" sz="2400" b="1">
                <a:latin typeface="Times New Roman"/>
                <a:ea typeface="Calibri"/>
                <a:cs typeface="Times New Roman"/>
              </a:rPr>
              <a:t>k = 0.3 - u</a:t>
            </a:r>
            <a:r>
              <a:rPr lang="en-US" sz="2400" b="1" baseline="-25000">
                <a:latin typeface="Times New Roman"/>
                <a:ea typeface="Calibri"/>
                <a:cs typeface="Times New Roman"/>
              </a:rPr>
              <a:t>*</a:t>
            </a:r>
            <a:r>
              <a:rPr lang="en-US" sz="2400" b="1">
                <a:latin typeface="Times New Roman"/>
                <a:ea typeface="Calibri"/>
                <a:cs typeface="Times New Roman"/>
              </a:rPr>
              <a:t>/c = 0.9) </a:t>
            </a:r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3099ADC-7428-5DD2-75FF-5A4E94B86B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343" y="929419"/>
            <a:ext cx="3113753" cy="23783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794F1F8-2CAC-7417-4D6C-DB764631ED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0542" y="908344"/>
            <a:ext cx="3166031" cy="24182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4FB087C-0CC8-69DF-778A-44ADB47CFE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353" y="3431075"/>
            <a:ext cx="3459408" cy="23062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09A48AA-8B41-23DC-19EF-98ED0020D7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89656" y="3412392"/>
            <a:ext cx="3530112" cy="235340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ECAF70E-78B2-35AA-4429-FF4F8C2BB2C7}"/>
              </a:ext>
            </a:extLst>
          </p:cNvPr>
          <p:cNvSpPr txBox="1"/>
          <p:nvPr/>
        </p:nvSpPr>
        <p:spPr>
          <a:xfrm>
            <a:off x="537307" y="5988538"/>
            <a:ext cx="26669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cs typeface="Calibri"/>
              </a:rPr>
              <a:t>Pre-breaking, a(t)k=0.31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1AD5CE0-FF05-8619-7775-8000F737D117}"/>
              </a:ext>
            </a:extLst>
          </p:cNvPr>
          <p:cNvGrpSpPr/>
          <p:nvPr/>
        </p:nvGrpSpPr>
        <p:grpSpPr>
          <a:xfrm>
            <a:off x="4362695" y="908344"/>
            <a:ext cx="3471495" cy="5449525"/>
            <a:chOff x="4362695" y="908344"/>
            <a:chExt cx="3471495" cy="544952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0B55F89-C83A-54BE-DC09-923BF66AED3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515427" y="908344"/>
              <a:ext cx="3166031" cy="2418275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729D99C-533A-5328-D605-39BCD8EBF6E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362695" y="3471007"/>
              <a:ext cx="3471495" cy="231433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4E68A04-E7F3-C983-3AD2-3504E42CE89D}"/>
                </a:ext>
              </a:extLst>
            </p:cNvPr>
            <p:cNvSpPr txBox="1"/>
            <p:nvPr/>
          </p:nvSpPr>
          <p:spPr>
            <a:xfrm>
              <a:off x="4762498" y="5988537"/>
              <a:ext cx="2198076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cs typeface="Calibri"/>
                </a:rPr>
                <a:t>Breaking, a(t)k=0.33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3F39C98F-CEDC-94E9-AF98-33680D737B13}"/>
              </a:ext>
            </a:extLst>
          </p:cNvPr>
          <p:cNvSpPr txBox="1"/>
          <p:nvPr/>
        </p:nvSpPr>
        <p:spPr>
          <a:xfrm>
            <a:off x="8469920" y="5944575"/>
            <a:ext cx="284284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cs typeface="Calibri"/>
              </a:rPr>
              <a:t>Post-Breaking, a(t)k=0.22</a:t>
            </a:r>
          </a:p>
        </p:txBody>
      </p:sp>
    </p:spTree>
    <p:extLst>
      <p:ext uri="{BB962C8B-B14F-4D97-AF65-F5344CB8AC3E}">
        <p14:creationId xmlns:p14="http://schemas.microsoft.com/office/powerpoint/2010/main" val="754780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144DBCC5-32BF-2F14-7C01-2594C7DCFEDE}"/>
              </a:ext>
            </a:extLst>
          </p:cNvPr>
          <p:cNvSpPr txBox="1"/>
          <p:nvPr/>
        </p:nvSpPr>
        <p:spPr>
          <a:xfrm>
            <a:off x="1031940" y="61442"/>
            <a:ext cx="10186736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>
                <a:latin typeface="Times New Roman"/>
                <a:ea typeface="Calibri"/>
                <a:cs typeface="Times New Roman"/>
              </a:rPr>
              <a:t>Viscous stress distribution (a0k = 0.3 - u</a:t>
            </a:r>
            <a:r>
              <a:rPr lang="en-US" sz="2400" b="1" baseline="-25000">
                <a:latin typeface="Times New Roman"/>
                <a:ea typeface="Calibri"/>
                <a:cs typeface="Times New Roman"/>
              </a:rPr>
              <a:t>*</a:t>
            </a:r>
            <a:r>
              <a:rPr lang="en-US" sz="2400" b="1">
                <a:latin typeface="Times New Roman"/>
                <a:ea typeface="Calibri"/>
                <a:cs typeface="Times New Roman"/>
              </a:rPr>
              <a:t>/c = 0.5-0.9) </a:t>
            </a:r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ECAF70E-78B2-35AA-4429-FF4F8C2BB2C7}"/>
              </a:ext>
            </a:extLst>
          </p:cNvPr>
          <p:cNvSpPr txBox="1"/>
          <p:nvPr/>
        </p:nvSpPr>
        <p:spPr>
          <a:xfrm>
            <a:off x="1460499" y="6301154"/>
            <a:ext cx="26669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cs typeface="Calibri"/>
              </a:rPr>
              <a:t>Pre-breaking, a(t)k=0.305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98C91A-5E8B-3334-E19B-AD8F372FA9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9237" y="3633179"/>
            <a:ext cx="3459105" cy="2668954"/>
          </a:xfrm>
          <a:prstGeom prst="rect">
            <a:avLst/>
          </a:prstGeom>
        </p:spPr>
      </p:pic>
      <p:pic>
        <p:nvPicPr>
          <p:cNvPr id="2" name="Picture 1" descr="A red and blue graph&#10;&#10;Description automatically generated">
            <a:extLst>
              <a:ext uri="{FF2B5EF4-FFF2-40B4-BE49-F238E27FC236}">
                <a16:creationId xmlns:a16="http://schemas.microsoft.com/office/drawing/2014/main" id="{822A703A-A477-0E02-DE77-700FBE1F5E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3976" y="585177"/>
            <a:ext cx="3479395" cy="267872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24AB963-7830-D166-52F7-4CB1AFBC34E7}"/>
              </a:ext>
            </a:extLst>
          </p:cNvPr>
          <p:cNvSpPr txBox="1"/>
          <p:nvPr/>
        </p:nvSpPr>
        <p:spPr>
          <a:xfrm>
            <a:off x="87923" y="1436076"/>
            <a:ext cx="11430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ea typeface="Calibri"/>
                <a:cs typeface="Calibri"/>
              </a:rPr>
              <a:t>u</a:t>
            </a:r>
            <a:r>
              <a:rPr lang="en-US" b="1" baseline="-25000">
                <a:ea typeface="Calibri"/>
                <a:cs typeface="Calibri"/>
              </a:rPr>
              <a:t>*</a:t>
            </a:r>
            <a:r>
              <a:rPr lang="en-US" b="1">
                <a:ea typeface="Calibri"/>
                <a:cs typeface="Calibri"/>
              </a:rPr>
              <a:t>/c </a:t>
            </a:r>
            <a:r>
              <a:rPr lang="en-US" b="1">
                <a:ea typeface="+mn-lt"/>
                <a:cs typeface="+mn-lt"/>
              </a:rPr>
              <a:t>= 0.5</a:t>
            </a:r>
            <a:r>
              <a:rPr lang="en-US" b="1">
                <a:latin typeface="Times New Roman"/>
                <a:ea typeface="Calibri"/>
                <a:cs typeface="Times New Roman"/>
              </a:rPr>
              <a:t> </a:t>
            </a:r>
            <a:endParaRPr lang="en-US" b="1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A93457C-5328-8A0C-CB64-9229C24A586B}"/>
              </a:ext>
            </a:extLst>
          </p:cNvPr>
          <p:cNvSpPr txBox="1"/>
          <p:nvPr/>
        </p:nvSpPr>
        <p:spPr>
          <a:xfrm>
            <a:off x="1460498" y="3165230"/>
            <a:ext cx="26669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cs typeface="Calibri"/>
              </a:rPr>
              <a:t>Pre-breaking, a(t)k=0.30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6364D88-2F11-6C53-DF2D-5B2DE92D5173}"/>
              </a:ext>
            </a:extLst>
          </p:cNvPr>
          <p:cNvGrpSpPr/>
          <p:nvPr/>
        </p:nvGrpSpPr>
        <p:grpSpPr>
          <a:xfrm>
            <a:off x="4934147" y="585177"/>
            <a:ext cx="3522517" cy="6085307"/>
            <a:chOff x="4934147" y="585177"/>
            <a:chExt cx="3522517" cy="6085307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72A0C215-F258-C035-0D1B-12938440D56D}"/>
                </a:ext>
              </a:extLst>
            </p:cNvPr>
            <p:cNvGrpSpPr/>
            <p:nvPr/>
          </p:nvGrpSpPr>
          <p:grpSpPr>
            <a:xfrm>
              <a:off x="4934147" y="585177"/>
              <a:ext cx="3522517" cy="6085307"/>
              <a:chOff x="4934147" y="585177"/>
              <a:chExt cx="3522517" cy="6085307"/>
            </a:xfrm>
          </p:grpSpPr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4E68A04-E7F3-C983-3AD2-3504E42CE89D}"/>
                  </a:ext>
                </a:extLst>
              </p:cNvPr>
              <p:cNvSpPr txBox="1"/>
              <p:nvPr/>
            </p:nvSpPr>
            <p:spPr>
              <a:xfrm>
                <a:off x="5500074" y="6301152"/>
                <a:ext cx="2198076" cy="369332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r>
                  <a:rPr lang="en-US">
                    <a:cs typeface="Calibri"/>
                  </a:rPr>
                  <a:t>Breaking, a(t)k=0.33</a:t>
                </a:r>
              </a:p>
            </p:txBody>
          </p:sp>
          <p:pic>
            <p:nvPicPr>
              <p:cNvPr id="3" name="Picture 2" descr="A red and blue lines&#10;&#10;Description automatically generated">
                <a:extLst>
                  <a:ext uri="{FF2B5EF4-FFF2-40B4-BE49-F238E27FC236}">
                    <a16:creationId xmlns:a16="http://schemas.microsoft.com/office/drawing/2014/main" id="{9D0E3D2C-7C04-BAE7-F53F-597B8A1B3A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010220" y="3677138"/>
                <a:ext cx="3446444" cy="2659185"/>
              </a:xfrm>
              <a:prstGeom prst="rect">
                <a:avLst/>
              </a:prstGeom>
            </p:spPr>
          </p:pic>
          <p:pic>
            <p:nvPicPr>
              <p:cNvPr id="8" name="Picture 7" descr="A red and blue lines&#10;&#10;Description automatically generated">
                <a:extLst>
                  <a:ext uri="{FF2B5EF4-FFF2-40B4-BE49-F238E27FC236}">
                    <a16:creationId xmlns:a16="http://schemas.microsoft.com/office/drawing/2014/main" id="{12FD609D-5D4F-3A3C-E76E-0B960FB8C31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934147" y="585177"/>
                <a:ext cx="3466708" cy="2668954"/>
              </a:xfrm>
              <a:prstGeom prst="rect">
                <a:avLst/>
              </a:prstGeom>
            </p:spPr>
          </p:pic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61C4993-028B-8A15-D61A-8BC37738DFC3}"/>
                </a:ext>
              </a:extLst>
            </p:cNvPr>
            <p:cNvSpPr txBox="1"/>
            <p:nvPr/>
          </p:nvSpPr>
          <p:spPr>
            <a:xfrm>
              <a:off x="5500073" y="3165228"/>
              <a:ext cx="2198076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cs typeface="Calibri"/>
                </a:rPr>
                <a:t>Breaking, a(t)k=0.32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40163EB-E3A3-9BCA-6B51-A1F0A2117473}"/>
              </a:ext>
            </a:extLst>
          </p:cNvPr>
          <p:cNvGrpSpPr/>
          <p:nvPr/>
        </p:nvGrpSpPr>
        <p:grpSpPr>
          <a:xfrm>
            <a:off x="8572229" y="585177"/>
            <a:ext cx="3517464" cy="6085308"/>
            <a:chOff x="8572229" y="585177"/>
            <a:chExt cx="3517464" cy="6085308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294094AD-CABA-4F2F-5106-7416987BDDC1}"/>
                </a:ext>
              </a:extLst>
            </p:cNvPr>
            <p:cNvGrpSpPr/>
            <p:nvPr/>
          </p:nvGrpSpPr>
          <p:grpSpPr>
            <a:xfrm>
              <a:off x="8572229" y="585177"/>
              <a:ext cx="3517464" cy="6085308"/>
              <a:chOff x="8572229" y="585177"/>
              <a:chExt cx="3517464" cy="6085308"/>
            </a:xfrm>
          </p:grpSpPr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F39C98F-CEDC-94E9-AF98-33680D737B13}"/>
                  </a:ext>
                </a:extLst>
              </p:cNvPr>
              <p:cNvSpPr txBox="1"/>
              <p:nvPr/>
            </p:nvSpPr>
            <p:spPr>
              <a:xfrm>
                <a:off x="8938843" y="6301153"/>
                <a:ext cx="2842845" cy="369332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r>
                  <a:rPr lang="en-US">
                    <a:cs typeface="Calibri"/>
                  </a:rPr>
                  <a:t>Post-Breaking, a(t)k=0.21</a:t>
                </a:r>
              </a:p>
            </p:txBody>
          </p:sp>
          <p:pic>
            <p:nvPicPr>
              <p:cNvPr id="5" name="Picture 4" descr="A red and blue graph&#10;&#10;Description automatically generated">
                <a:extLst>
                  <a:ext uri="{FF2B5EF4-FFF2-40B4-BE49-F238E27FC236}">
                    <a16:creationId xmlns:a16="http://schemas.microsoft.com/office/drawing/2014/main" id="{C9CB45E6-950D-5652-8127-4D883DC804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639393" y="3677138"/>
                <a:ext cx="3383137" cy="2610339"/>
              </a:xfrm>
              <a:prstGeom prst="rect">
                <a:avLst/>
              </a:prstGeom>
            </p:spPr>
          </p:pic>
          <p:pic>
            <p:nvPicPr>
              <p:cNvPr id="9" name="Picture 8" descr="A red and blue graph&#10;&#10;Description automatically generated">
                <a:extLst>
                  <a:ext uri="{FF2B5EF4-FFF2-40B4-BE49-F238E27FC236}">
                    <a16:creationId xmlns:a16="http://schemas.microsoft.com/office/drawing/2014/main" id="{D1D8194E-FDD8-36DD-7CF4-14E652AC76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572229" y="585177"/>
                <a:ext cx="3517464" cy="2708030"/>
              </a:xfrm>
              <a:prstGeom prst="rect">
                <a:avLst/>
              </a:prstGeom>
            </p:spPr>
          </p:pic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5AC05FB-9A3E-80D4-FA0A-8B05BCBC16B8}"/>
                </a:ext>
              </a:extLst>
            </p:cNvPr>
            <p:cNvSpPr txBox="1"/>
            <p:nvPr/>
          </p:nvSpPr>
          <p:spPr>
            <a:xfrm>
              <a:off x="8938842" y="3165229"/>
              <a:ext cx="2842845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cs typeface="Calibri"/>
                </a:rPr>
                <a:t>Post-Breaking, a(t)k=0.22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3CABA0ED-79A1-A5E7-000D-D004697F1947}"/>
              </a:ext>
            </a:extLst>
          </p:cNvPr>
          <p:cNvSpPr txBox="1"/>
          <p:nvPr/>
        </p:nvSpPr>
        <p:spPr>
          <a:xfrm>
            <a:off x="87922" y="4597937"/>
            <a:ext cx="11430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ea typeface="Calibri"/>
                <a:cs typeface="Calibri"/>
              </a:rPr>
              <a:t>u</a:t>
            </a:r>
            <a:r>
              <a:rPr lang="en-US" b="1" baseline="-25000">
                <a:ea typeface="Calibri"/>
                <a:cs typeface="Calibri"/>
              </a:rPr>
              <a:t>*</a:t>
            </a:r>
            <a:r>
              <a:rPr lang="en-US" b="1">
                <a:ea typeface="Calibri"/>
                <a:cs typeface="Calibri"/>
              </a:rPr>
              <a:t>/c </a:t>
            </a:r>
            <a:r>
              <a:rPr lang="en-US" b="1">
                <a:ea typeface="+mn-lt"/>
                <a:cs typeface="+mn-lt"/>
              </a:rPr>
              <a:t>= 0.9</a:t>
            </a:r>
            <a:r>
              <a:rPr lang="en-US" b="1">
                <a:latin typeface="Times New Roman"/>
                <a:ea typeface="Calibri"/>
                <a:cs typeface="Times New Roman"/>
              </a:rPr>
              <a:t> 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3448203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C85C4909-8247-0869-B5A7-489609F37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5786" y="157950"/>
            <a:ext cx="10515600" cy="1004189"/>
          </a:xfrm>
        </p:spPr>
        <p:txBody>
          <a:bodyPr>
            <a:normAutofit fontScale="90000"/>
          </a:bodyPr>
          <a:lstStyle/>
          <a:p>
            <a:pPr algn="ctr"/>
            <a:br>
              <a:rPr lang="en-US" b="1">
                <a:cs typeface="Calibri Light"/>
              </a:rPr>
            </a:br>
            <a:r>
              <a:rPr lang="en-US" b="1">
                <a:latin typeface="Times New Roman"/>
                <a:cs typeface="Times New Roman"/>
              </a:rPr>
              <a:t>Reynolds stress  </a:t>
            </a:r>
            <a:br>
              <a:rPr lang="en-US">
                <a:cs typeface="Calibri Light"/>
              </a:rPr>
            </a:br>
            <a:r>
              <a:rPr lang="en-US">
                <a:latin typeface="Times New Roman"/>
                <a:cs typeface="Times New Roman"/>
              </a:rPr>
              <a:t> </a:t>
            </a:r>
            <a:endParaRPr lang="en-US">
              <a:cs typeface="Calibri Light"/>
            </a:endParaRPr>
          </a:p>
        </p:txBody>
      </p:sp>
      <p:pic>
        <p:nvPicPr>
          <p:cNvPr id="2" name="Picture 1" descr="A graph of a function&#10;&#10;Description automatically generated">
            <a:extLst>
              <a:ext uri="{FF2B5EF4-FFF2-40B4-BE49-F238E27FC236}">
                <a16:creationId xmlns:a16="http://schemas.microsoft.com/office/drawing/2014/main" id="{1814B861-82B7-4608-11CD-B794DAE760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5902" y="1466038"/>
            <a:ext cx="3574806" cy="3292371"/>
          </a:xfrm>
          <a:prstGeom prst="rect">
            <a:avLst/>
          </a:prstGeom>
        </p:spPr>
      </p:pic>
      <p:pic>
        <p:nvPicPr>
          <p:cNvPr id="7" name="Picture 6" descr="A graph of a graph with colored lines&#10;&#10;Description automatically generated">
            <a:extLst>
              <a:ext uri="{FF2B5EF4-FFF2-40B4-BE49-F238E27FC236}">
                <a16:creationId xmlns:a16="http://schemas.microsoft.com/office/drawing/2014/main" id="{BC681948-1D8C-12C4-5BBC-E73351283C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4897" y="1469493"/>
            <a:ext cx="3618768" cy="333286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BDBE59D-C3B0-D6ED-7D59-390B6D9BED57}"/>
              </a:ext>
            </a:extLst>
          </p:cNvPr>
          <p:cNvSpPr txBox="1"/>
          <p:nvPr/>
        </p:nvSpPr>
        <p:spPr>
          <a:xfrm>
            <a:off x="1122466" y="4882275"/>
            <a:ext cx="10038323" cy="90344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0866C84-2C76-A371-BAC1-A8E2FB80950B}"/>
              </a:ext>
            </a:extLst>
          </p:cNvPr>
          <p:cNvSpPr txBox="1"/>
          <p:nvPr/>
        </p:nvSpPr>
        <p:spPr>
          <a:xfrm>
            <a:off x="713154" y="5198316"/>
            <a:ext cx="1053123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Large variation of the Reynolds stress in time with an enhancement at the breaking stage </a:t>
            </a:r>
          </a:p>
          <a:p>
            <a:pPr algn="ctr"/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(which also explain the deviation from the log-law)</a:t>
            </a:r>
          </a:p>
        </p:txBody>
      </p:sp>
    </p:spTree>
    <p:extLst>
      <p:ext uri="{BB962C8B-B14F-4D97-AF65-F5344CB8AC3E}">
        <p14:creationId xmlns:p14="http://schemas.microsoft.com/office/powerpoint/2010/main" val="23293476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aph of different colored lines and numbers&#10;&#10;Description automatically generated">
            <a:extLst>
              <a:ext uri="{FF2B5EF4-FFF2-40B4-BE49-F238E27FC236}">
                <a16:creationId xmlns:a16="http://schemas.microsoft.com/office/drawing/2014/main" id="{6FB618DA-64EE-7CA0-C1B4-C2A539D7C0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7452" y="800814"/>
            <a:ext cx="6274548" cy="368796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46423FF-A4B9-4425-6CBE-7CC8CB3828BC}"/>
              </a:ext>
            </a:extLst>
          </p:cNvPr>
          <p:cNvSpPr txBox="1"/>
          <p:nvPr/>
        </p:nvSpPr>
        <p:spPr>
          <a:xfrm>
            <a:off x="7018420" y="3158288"/>
            <a:ext cx="60157" cy="5414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D9AA7F7-F4E4-BBFE-3E00-7FEA33068D6D}"/>
              </a:ext>
            </a:extLst>
          </p:cNvPr>
          <p:cNvSpPr txBox="1"/>
          <p:nvPr/>
        </p:nvSpPr>
        <p:spPr>
          <a:xfrm>
            <a:off x="721894" y="280737"/>
            <a:ext cx="10447421" cy="98257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CE5FB13-71DA-73CE-FDDD-A40FEE53DEF3}"/>
              </a:ext>
            </a:extLst>
          </p:cNvPr>
          <p:cNvSpPr txBox="1"/>
          <p:nvPr/>
        </p:nvSpPr>
        <p:spPr>
          <a:xfrm>
            <a:off x="304478" y="165692"/>
            <a:ext cx="11577972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 u="sng" dirty="0">
                <a:latin typeface="Times New Roman"/>
                <a:ea typeface="+mn-lt"/>
                <a:cs typeface="Times New Roman"/>
              </a:rPr>
              <a:t>Exchanged fluxes at high wind speeds</a:t>
            </a:r>
            <a:endParaRPr lang="en-US" sz="2800" dirty="0">
              <a:latin typeface="Times New Roman"/>
              <a:ea typeface="Calibri" panose="020F0502020204030204"/>
              <a:cs typeface="Times New Roman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7A2525E-BFA7-B14D-83B0-21F35FE30E2B}"/>
              </a:ext>
            </a:extLst>
          </p:cNvPr>
          <p:cNvSpPr txBox="1"/>
          <p:nvPr/>
        </p:nvSpPr>
        <p:spPr>
          <a:xfrm>
            <a:off x="7184392" y="4391120"/>
            <a:ext cx="4157904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dirty="0">
                <a:latin typeface="Times New Roman"/>
                <a:ea typeface="+mn-lt"/>
                <a:cs typeface="+mn-lt"/>
              </a:rPr>
              <a:t>"</a:t>
            </a:r>
            <a:r>
              <a:rPr lang="en-US" sz="1400" b="1" dirty="0">
                <a:latin typeface="Times New Roman"/>
                <a:ea typeface="+mn-lt"/>
                <a:cs typeface="+mn-lt"/>
              </a:rPr>
              <a:t>A Review of Parameterizations for Enthalpy and Momentum Fluxes from Sea Spray in Tropical Cyclones</a:t>
            </a:r>
            <a:r>
              <a:rPr lang="en-US" sz="1400" dirty="0">
                <a:latin typeface="Times New Roman"/>
                <a:ea typeface="+mn-lt"/>
                <a:cs typeface="+mn-lt"/>
              </a:rPr>
              <a:t>" by S. </a:t>
            </a:r>
            <a:r>
              <a:rPr lang="en-US" sz="1400" dirty="0" err="1">
                <a:latin typeface="Times New Roman"/>
                <a:ea typeface="+mn-lt"/>
                <a:cs typeface="+mn-lt"/>
              </a:rPr>
              <a:t>Sroka</a:t>
            </a:r>
            <a:r>
              <a:rPr lang="en-US" sz="1400" dirty="0">
                <a:latin typeface="Times New Roman"/>
                <a:ea typeface="+mn-lt"/>
                <a:cs typeface="+mn-lt"/>
              </a:rPr>
              <a:t> and K. Emanuel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24B4019-F607-2E33-076E-D9755EC6D818}"/>
              </a:ext>
            </a:extLst>
          </p:cNvPr>
          <p:cNvSpPr txBox="1"/>
          <p:nvPr/>
        </p:nvSpPr>
        <p:spPr>
          <a:xfrm>
            <a:off x="131347" y="2117630"/>
            <a:ext cx="5786106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n-US" sz="2200" dirty="0">
                <a:latin typeface="Times New Roman"/>
                <a:cs typeface="Calibri" panose="020F0502020204030204"/>
              </a:rPr>
              <a:t>--&gt; </a:t>
            </a:r>
            <a:r>
              <a:rPr lang="en-US" sz="2200" b="1" dirty="0">
                <a:latin typeface="Times New Roman"/>
                <a:cs typeface="Calibri" panose="020F0502020204030204"/>
              </a:rPr>
              <a:t>Drag coefficient: </a:t>
            </a:r>
            <a:r>
              <a:rPr lang="en-US" sz="2200" dirty="0">
                <a:latin typeface="Times New Roman"/>
                <a:cs typeface="Calibri" panose="020F0502020204030204"/>
              </a:rPr>
              <a:t>the imposed stress over </a:t>
            </a:r>
            <a:r>
              <a:rPr lang="en-US" sz="2200" b="1" dirty="0">
                <a:latin typeface="Times New Roman"/>
                <a:cs typeface="Calibri" panose="020F0502020204030204"/>
              </a:rPr>
              <a:t>velocity U</a:t>
            </a:r>
            <a:r>
              <a:rPr lang="en-US" sz="2200" b="1" baseline="-25000" dirty="0">
                <a:latin typeface="Times New Roman"/>
                <a:cs typeface="Calibri" panose="020F0502020204030204"/>
              </a:rPr>
              <a:t>10</a:t>
            </a:r>
            <a:r>
              <a:rPr lang="en-US" sz="2200" dirty="0">
                <a:latin typeface="Times New Roman"/>
                <a:cs typeface="Calibri" panose="020F0502020204030204"/>
              </a:rPr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6590516-71FB-0938-25F7-D9BC5F4D3B33}"/>
                  </a:ext>
                </a:extLst>
              </p:cNvPr>
              <p:cNvSpPr txBox="1"/>
              <p:nvPr/>
            </p:nvSpPr>
            <p:spPr>
              <a:xfrm>
                <a:off x="131343" y="792278"/>
                <a:ext cx="5634789" cy="430887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just"/>
                <a:r>
                  <a:rPr lang="en-US" sz="2200" b="1" u="sng" dirty="0">
                    <a:solidFill>
                      <a:srgbClr val="0070C0"/>
                    </a:solidFill>
                    <a:latin typeface="Times New Roman"/>
                    <a:cs typeface="Calibri" panose="020F0502020204030204"/>
                  </a:rPr>
                  <a:t>Dimensionless momentum flux,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b="1" i="1" u="sng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Calibri" panose="020F0502020204030204"/>
                          </a:rPr>
                        </m:ctrlPr>
                      </m:sSubPr>
                      <m:e>
                        <m:r>
                          <a:rPr lang="en-US" sz="2200" b="1" i="1" u="sng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Calibri" panose="020F0502020204030204"/>
                          </a:rPr>
                          <m:t>𝑪</m:t>
                        </m:r>
                      </m:e>
                      <m:sub>
                        <m:r>
                          <a:rPr lang="en-US" sz="2200" b="1" i="1" u="sng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Calibri" panose="020F0502020204030204"/>
                          </a:rPr>
                          <m:t>𝑫</m:t>
                        </m:r>
                      </m:sub>
                    </m:sSub>
                  </m:oMath>
                </a14:m>
                <a:endParaRPr lang="en-US" sz="2200" b="1" u="sng" dirty="0">
                  <a:solidFill>
                    <a:srgbClr val="0070C0"/>
                  </a:solidFill>
                  <a:latin typeface="Times New Roman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6590516-71FB-0938-25F7-D9BC5F4D3B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343" y="792278"/>
                <a:ext cx="5634789" cy="430887"/>
              </a:xfrm>
              <a:prstGeom prst="rect">
                <a:avLst/>
              </a:prstGeom>
              <a:blipFill>
                <a:blip r:embed="rId3"/>
                <a:stretch>
                  <a:fillRect l="-1407" t="-9859" b="-267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0D6E4C46-48DC-74AF-D470-EF4165FE4517}"/>
              </a:ext>
            </a:extLst>
          </p:cNvPr>
          <p:cNvSpPr txBox="1"/>
          <p:nvPr/>
        </p:nvSpPr>
        <p:spPr>
          <a:xfrm>
            <a:off x="184359" y="5612530"/>
            <a:ext cx="11683999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n-US" sz="2200" b="1" u="sng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Objectives: retrieve from first principles the energy and momentum fluxes</a:t>
            </a:r>
            <a:endParaRPr lang="en-US" sz="22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0EE022A-3F7B-9F58-9A4F-EA8DEB7AF3D7}"/>
              </a:ext>
            </a:extLst>
          </p:cNvPr>
          <p:cNvSpPr txBox="1"/>
          <p:nvPr/>
        </p:nvSpPr>
        <p:spPr>
          <a:xfrm>
            <a:off x="131345" y="2875000"/>
            <a:ext cx="5962117" cy="110799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200" b="1" dirty="0">
                <a:latin typeface="Times New Roman"/>
                <a:cs typeface="Calibri" panose="020F0502020204030204"/>
              </a:rPr>
              <a:t>--&gt; Uncertainty</a:t>
            </a:r>
            <a:r>
              <a:rPr lang="en-US" sz="2200" dirty="0">
                <a:latin typeface="Times New Roman"/>
                <a:cs typeface="Calibri" panose="020F0502020204030204"/>
              </a:rPr>
              <a:t> in </a:t>
            </a:r>
            <a:r>
              <a:rPr lang="en-US" sz="2200" b="1" dirty="0">
                <a:latin typeface="Times New Roman"/>
                <a:cs typeface="Calibri" panose="020F0502020204030204"/>
              </a:rPr>
              <a:t>(a) </a:t>
            </a:r>
            <a:r>
              <a:rPr lang="en-US" sz="2200" dirty="0">
                <a:latin typeface="Times New Roman"/>
                <a:cs typeface="Calibri" panose="020F0502020204030204"/>
              </a:rPr>
              <a:t>the </a:t>
            </a:r>
            <a:r>
              <a:rPr lang="en-US" sz="2200" b="1" i="1" dirty="0">
                <a:latin typeface="Times New Roman"/>
                <a:cs typeface="Calibri" panose="020F0502020204030204"/>
              </a:rPr>
              <a:t>imposed stress</a:t>
            </a:r>
            <a:r>
              <a:rPr lang="en-US" sz="2200" dirty="0">
                <a:latin typeface="Times New Roman"/>
                <a:cs typeface="Calibri" panose="020F0502020204030204"/>
              </a:rPr>
              <a:t> and </a:t>
            </a:r>
            <a:r>
              <a:rPr lang="en-US" sz="2200" b="1" dirty="0">
                <a:latin typeface="Times New Roman"/>
                <a:cs typeface="Calibri" panose="020F0502020204030204"/>
              </a:rPr>
              <a:t>(b)</a:t>
            </a:r>
            <a:r>
              <a:rPr lang="en-US" sz="2200" dirty="0">
                <a:latin typeface="Times New Roman"/>
                <a:cs typeface="Calibri" panose="020F0502020204030204"/>
              </a:rPr>
              <a:t> in the </a:t>
            </a:r>
            <a:r>
              <a:rPr lang="en-US" sz="2200" b="1" i="1" dirty="0">
                <a:latin typeface="Times New Roman"/>
                <a:cs typeface="Calibri" panose="020F0502020204030204"/>
              </a:rPr>
              <a:t>velocity profile</a:t>
            </a:r>
            <a:r>
              <a:rPr lang="en-US" sz="2200" i="1" dirty="0">
                <a:latin typeface="Times New Roman"/>
                <a:cs typeface="Calibri" panose="020F0502020204030204"/>
              </a:rPr>
              <a:t> </a:t>
            </a:r>
            <a:r>
              <a:rPr lang="en-US" sz="2200" dirty="0">
                <a:latin typeface="Times New Roman"/>
                <a:cs typeface="Calibri" panose="020F0502020204030204"/>
              </a:rPr>
              <a:t>leads to a large data scattering.</a:t>
            </a:r>
            <a:endParaRPr lang="en-US" sz="2200" dirty="0">
              <a:cs typeface="Calibri" panose="020F05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9BF9DC9-0746-7B25-0673-51C7C151028C}"/>
                  </a:ext>
                </a:extLst>
              </p:cNvPr>
              <p:cNvSpPr txBox="1"/>
              <p:nvPr/>
            </p:nvSpPr>
            <p:spPr>
              <a:xfrm>
                <a:off x="721894" y="1297460"/>
                <a:ext cx="4016944" cy="73943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b>
                      </m:sSub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  <m:sSubSup>
                            <m:sSubSup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b>
                            <m:sup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sSub>
                            <m:sSub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sz="22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p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acc>
                            <m:accPr>
                              <m:chr m:val="̅"/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</m:acc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=10 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9BF9DC9-0746-7B25-0673-51C7C15102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1894" y="1297460"/>
                <a:ext cx="4016944" cy="73943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" name="Group 10">
            <a:extLst>
              <a:ext uri="{FF2B5EF4-FFF2-40B4-BE49-F238E27FC236}">
                <a16:creationId xmlns:a16="http://schemas.microsoft.com/office/drawing/2014/main" id="{7BD46098-1E3E-6C89-DE75-9DF5CA22E81C}"/>
              </a:ext>
            </a:extLst>
          </p:cNvPr>
          <p:cNvGrpSpPr/>
          <p:nvPr/>
        </p:nvGrpSpPr>
        <p:grpSpPr>
          <a:xfrm>
            <a:off x="131344" y="3970930"/>
            <a:ext cx="6887076" cy="1276046"/>
            <a:chOff x="131344" y="3970930"/>
            <a:chExt cx="6887076" cy="1276046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A007C38-F05C-6D36-0ECC-004A7C9345FB}"/>
                </a:ext>
              </a:extLst>
            </p:cNvPr>
            <p:cNvSpPr txBox="1"/>
            <p:nvPr/>
          </p:nvSpPr>
          <p:spPr>
            <a:xfrm>
              <a:off x="131344" y="3970930"/>
              <a:ext cx="5634789" cy="43088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just"/>
              <a:r>
                <a:rPr lang="en-US" sz="2200" b="1" u="sng" dirty="0">
                  <a:solidFill>
                    <a:srgbClr val="0070C0"/>
                  </a:solidFill>
                  <a:latin typeface="Times New Roman"/>
                  <a:cs typeface="Calibri" panose="020F0502020204030204"/>
                </a:rPr>
                <a:t>Energy transfer</a:t>
              </a:r>
              <a:endParaRPr lang="en-US" sz="2200" b="1" u="sng" dirty="0">
                <a:solidFill>
                  <a:srgbClr val="0070C0"/>
                </a:solidFill>
                <a:latin typeface="Times New Roman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FF06B37-144E-4A0C-5693-E07424B03852}"/>
                </a:ext>
              </a:extLst>
            </p:cNvPr>
            <p:cNvSpPr txBox="1"/>
            <p:nvPr/>
          </p:nvSpPr>
          <p:spPr>
            <a:xfrm>
              <a:off x="184360" y="4419661"/>
              <a:ext cx="6834060" cy="43088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just"/>
              <a:r>
                <a:rPr lang="en-US" sz="2200" dirty="0">
                  <a:latin typeface="Times New Roman"/>
                  <a:cs typeface="Calibri" panose="020F0502020204030204"/>
                </a:rPr>
                <a:t>--&gt; </a:t>
              </a:r>
              <a:r>
                <a:rPr lang="en-US" sz="2200" b="1" dirty="0">
                  <a:latin typeface="Times New Roman"/>
                  <a:cs typeface="Calibri" panose="020F0502020204030204"/>
                </a:rPr>
                <a:t>Modulation</a:t>
              </a:r>
              <a:r>
                <a:rPr lang="en-US" sz="2200" dirty="0">
                  <a:latin typeface="Times New Roman"/>
                  <a:cs typeface="Calibri" panose="020F0502020204030204"/>
                </a:rPr>
                <a:t> of the </a:t>
              </a:r>
              <a:r>
                <a:rPr lang="en-US" sz="2200" b="1" dirty="0">
                  <a:latin typeface="Times New Roman"/>
                  <a:cs typeface="Calibri" panose="020F0502020204030204"/>
                </a:rPr>
                <a:t>growth rate </a:t>
              </a:r>
              <a:r>
                <a:rPr lang="en-US" sz="2200" dirty="0">
                  <a:latin typeface="Times New Roman"/>
                  <a:cs typeface="Calibri" panose="020F0502020204030204"/>
                </a:rPr>
                <a:t>by the wind forcing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D2B6B9E-675C-C5CE-B82E-B69CD3FDD609}"/>
                </a:ext>
              </a:extLst>
            </p:cNvPr>
            <p:cNvSpPr txBox="1"/>
            <p:nvPr/>
          </p:nvSpPr>
          <p:spPr>
            <a:xfrm>
              <a:off x="184359" y="4816089"/>
              <a:ext cx="6307879" cy="43088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just"/>
              <a:r>
                <a:rPr lang="en-US" sz="2200" dirty="0">
                  <a:latin typeface="Times New Roman"/>
                  <a:cs typeface="Calibri" panose="020F0502020204030204"/>
                </a:rPr>
                <a:t>--&gt; </a:t>
              </a:r>
              <a:r>
                <a:rPr lang="en-US" sz="2200" b="1" dirty="0">
                  <a:latin typeface="Times New Roman"/>
                  <a:cs typeface="Calibri" panose="020F0502020204030204"/>
                </a:rPr>
                <a:t>Dissipation</a:t>
              </a:r>
              <a:r>
                <a:rPr lang="en-US" sz="2200" dirty="0">
                  <a:latin typeface="Times New Roman"/>
                  <a:cs typeface="Calibri" panose="020F0502020204030204"/>
                </a:rPr>
                <a:t> induced by wave breaking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23159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6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D43DB4FC-A055-6B0A-0B8D-5628770AB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1869"/>
            <a:ext cx="10515600" cy="493495"/>
          </a:xfrm>
        </p:spPr>
        <p:txBody>
          <a:bodyPr>
            <a:noAutofit/>
          </a:bodyPr>
          <a:lstStyle/>
          <a:p>
            <a:pPr algn="ctr"/>
            <a:r>
              <a:rPr lang="en-US" sz="2800" b="1" u="sng" dirty="0">
                <a:latin typeface="Times New Roman"/>
                <a:ea typeface="Calibri Light"/>
                <a:cs typeface="Times New Roman"/>
              </a:rPr>
              <a:t>Two-phase turbulent boundary layer (1/2)</a:t>
            </a:r>
            <a:endParaRPr lang="en-US" sz="2800" b="1" u="sng" dirty="0">
              <a:latin typeface="Times New Roman" panose="02020603050405020304" pitchFamily="18" charset="0"/>
              <a:ea typeface="Calibri Light"/>
              <a:cs typeface="Times New Roman" panose="02020603050405020304" pitchFamily="18" charset="0"/>
            </a:endParaRPr>
          </a:p>
        </p:txBody>
      </p:sp>
      <p:pic>
        <p:nvPicPr>
          <p:cNvPr id="2" name="Picture 1" descr="A black background with white squares and green arrows&#10;&#10;Description automatically generated">
            <a:extLst>
              <a:ext uri="{FF2B5EF4-FFF2-40B4-BE49-F238E27FC236}">
                <a16:creationId xmlns:a16="http://schemas.microsoft.com/office/drawing/2014/main" id="{9214D0D6-61B3-1949-B70A-DD5753A821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227" y="818607"/>
            <a:ext cx="5171030" cy="409321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98B79A2-5F0F-B87B-F644-B3A8333A786D}"/>
              </a:ext>
            </a:extLst>
          </p:cNvPr>
          <p:cNvSpPr txBox="1"/>
          <p:nvPr/>
        </p:nvSpPr>
        <p:spPr>
          <a:xfrm>
            <a:off x="811887" y="4385683"/>
            <a:ext cx="262758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>
                <a:latin typeface="Times New Roman"/>
                <a:ea typeface="Calibri"/>
                <a:cs typeface="Calibri"/>
              </a:rPr>
              <a:t>Wu et. al., JFM 2022</a:t>
            </a:r>
            <a:endParaRPr lang="en-US" b="1" dirty="0">
              <a:latin typeface="Times New Roman"/>
              <a:cs typeface="Times New Roman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47FE22A-1028-9A44-FE53-C2572A89E6F6}"/>
              </a:ext>
            </a:extLst>
          </p:cNvPr>
          <p:cNvSpPr txBox="1"/>
          <p:nvPr/>
        </p:nvSpPr>
        <p:spPr>
          <a:xfrm>
            <a:off x="373227" y="5177879"/>
            <a:ext cx="11345297" cy="147732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it-IT" sz="2200" b="1" dirty="0">
                <a:latin typeface="Times New Roman"/>
                <a:cs typeface="Times New Roman"/>
              </a:rPr>
              <a:t>Direct numerical simulations</a:t>
            </a:r>
            <a:r>
              <a:rPr lang="it-IT" sz="2200" dirty="0">
                <a:latin typeface="Times New Roman"/>
                <a:cs typeface="Times New Roman"/>
              </a:rPr>
              <a:t> of the two-phase system by solving the </a:t>
            </a:r>
            <a:r>
              <a:rPr lang="it-IT" sz="2200" b="1" dirty="0">
                <a:latin typeface="Times New Roman"/>
                <a:cs typeface="Times New Roman"/>
              </a:rPr>
              <a:t>Navier-Stokes equations</a:t>
            </a:r>
            <a:r>
              <a:rPr lang="it-IT" sz="2200" dirty="0">
                <a:latin typeface="Times New Roman"/>
                <a:cs typeface="Times New Roman"/>
              </a:rPr>
              <a:t>,</a:t>
            </a:r>
            <a:r>
              <a:rPr lang="it-IT" sz="2200" b="1" dirty="0">
                <a:latin typeface="Times New Roman"/>
                <a:cs typeface="Times New Roman"/>
              </a:rPr>
              <a:t> </a:t>
            </a:r>
            <a:r>
              <a:rPr lang="it-IT" sz="2200" dirty="0">
                <a:latin typeface="Times New Roman"/>
                <a:cs typeface="Times New Roman"/>
              </a:rPr>
              <a:t>i.e continuity and momentum equations with </a:t>
            </a:r>
            <a:r>
              <a:rPr lang="it-IT" sz="2400" b="1" dirty="0">
                <a:latin typeface="Times New Roman"/>
                <a:cs typeface="Times New Roman"/>
              </a:rPr>
              <a:t>Basilisk solver </a:t>
            </a:r>
            <a:r>
              <a:rPr lang="it-IT" sz="2400" dirty="0">
                <a:latin typeface="Times New Roman"/>
                <a:cs typeface="Times New Roman"/>
              </a:rPr>
              <a:t>(</a:t>
            </a:r>
            <a:r>
              <a:rPr lang="it-IT" sz="2400" dirty="0">
                <a:latin typeface="Times New Roman"/>
                <a:cs typeface="Times New Roman"/>
                <a:hlinkClick r:id="rId3"/>
              </a:rPr>
              <a:t>http://basilisk.fr/</a:t>
            </a:r>
            <a:r>
              <a:rPr lang="it-IT" sz="2400" dirty="0">
                <a:latin typeface="Times New Roman"/>
                <a:cs typeface="Times New Roman"/>
              </a:rPr>
              <a:t>);</a:t>
            </a:r>
            <a:endParaRPr lang="it-IT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/>
              <a:buChar char="•"/>
            </a:pPr>
            <a:r>
              <a:rPr lang="it-IT" sz="2200" b="1" dirty="0">
                <a:latin typeface="Times New Roman"/>
                <a:cs typeface="Times New Roman"/>
              </a:rPr>
              <a:t>Fully-coupled simulations </a:t>
            </a:r>
            <a:r>
              <a:rPr lang="it-IT" sz="2200" dirty="0">
                <a:latin typeface="Times New Roman"/>
                <a:cs typeface="Times New Roman"/>
              </a:rPr>
              <a:t>without any model for the </a:t>
            </a:r>
            <a:r>
              <a:rPr lang="it-IT" sz="2200" b="1" dirty="0">
                <a:latin typeface="Times New Roman"/>
                <a:cs typeface="Times New Roman"/>
              </a:rPr>
              <a:t>wave shape</a:t>
            </a:r>
            <a:r>
              <a:rPr lang="it-IT" sz="2200" dirty="0">
                <a:latin typeface="Times New Roman"/>
                <a:cs typeface="Times New Roman"/>
              </a:rPr>
              <a:t>, i.e. waves can grow and break and </a:t>
            </a:r>
            <a:r>
              <a:rPr lang="it-IT" sz="2200" b="1" dirty="0">
                <a:latin typeface="Times New Roman"/>
                <a:cs typeface="Times New Roman"/>
              </a:rPr>
              <a:t>sub-grid model for turbulence</a:t>
            </a:r>
            <a:r>
              <a:rPr lang="it-IT" sz="2200" dirty="0">
                <a:latin typeface="Times New Roman"/>
                <a:cs typeface="Times New Roman"/>
              </a:rPr>
              <a:t>,</a:t>
            </a:r>
            <a:r>
              <a:rPr lang="it-IT" sz="2200" b="1" dirty="0">
                <a:latin typeface="Times New Roman"/>
                <a:cs typeface="Times New Roman"/>
              </a:rPr>
              <a:t> </a:t>
            </a:r>
            <a:r>
              <a:rPr lang="it-IT" sz="2200" dirty="0">
                <a:latin typeface="Times New Roman"/>
                <a:cs typeface="Times New Roman"/>
              </a:rPr>
              <a:t>i.e. all the scales are resolved.</a:t>
            </a:r>
            <a:endParaRPr lang="it-IT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777EC28-30FA-689B-6886-D4F73028EA26}"/>
              </a:ext>
            </a:extLst>
          </p:cNvPr>
          <p:cNvGrpSpPr/>
          <p:nvPr/>
        </p:nvGrpSpPr>
        <p:grpSpPr>
          <a:xfrm>
            <a:off x="3246120" y="3197534"/>
            <a:ext cx="1033272" cy="517385"/>
            <a:chOff x="3246120" y="3197534"/>
            <a:chExt cx="1033272" cy="517385"/>
          </a:xfrm>
        </p:grpSpPr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8A75E25B-8405-3399-18DE-BD5AFE8F686A}"/>
                </a:ext>
              </a:extLst>
            </p:cNvPr>
            <p:cNvCxnSpPr/>
            <p:nvPr/>
          </p:nvCxnSpPr>
          <p:spPr>
            <a:xfrm>
              <a:off x="3246120" y="3197534"/>
              <a:ext cx="1033272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244D5DD-B950-B018-EF9C-9EB054D882FB}"/>
                </a:ext>
              </a:extLst>
            </p:cNvPr>
            <p:cNvSpPr txBox="1"/>
            <p:nvPr/>
          </p:nvSpPr>
          <p:spPr>
            <a:xfrm>
              <a:off x="3625566" y="3253254"/>
              <a:ext cx="44350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2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λ</a:t>
              </a:r>
              <a:endParaRPr lang="en-US" sz="2400" b="1" baseline="-25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B33ADCEC-002A-3E51-91B2-B42A21BEF36F}"/>
              </a:ext>
            </a:extLst>
          </p:cNvPr>
          <p:cNvSpPr txBox="1"/>
          <p:nvPr/>
        </p:nvSpPr>
        <p:spPr>
          <a:xfrm>
            <a:off x="5637276" y="2971800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ACA1FA0-1183-26E2-3484-A4ECA845CD36}"/>
              </a:ext>
            </a:extLst>
          </p:cNvPr>
          <p:cNvSpPr/>
          <p:nvPr/>
        </p:nvSpPr>
        <p:spPr>
          <a:xfrm>
            <a:off x="3977640" y="2499359"/>
            <a:ext cx="701040" cy="36576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F059EFD-2152-0C49-C2EB-EB13F297711C}"/>
                  </a:ext>
                </a:extLst>
              </p:cNvPr>
              <p:cNvSpPr txBox="1"/>
              <p:nvPr/>
            </p:nvSpPr>
            <p:spPr>
              <a:xfrm>
                <a:off x="5678775" y="1074199"/>
                <a:ext cx="6513225" cy="2725618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2400" b="1" u="sng" dirty="0">
                    <a:latin typeface="Times New Roman"/>
                    <a:cs typeface="Calibri"/>
                  </a:rPr>
                  <a:t>Physical dimensionless parameters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Friction Reynolds number: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  <a:cs typeface="Calibri"/>
                      </a:rPr>
                      <m:t>𝑅</m:t>
                    </m:r>
                    <m:sSub>
                      <m:sSubPr>
                        <m:ctrlPr>
                          <a:rPr lang="en-US" sz="2200" i="1" smtClean="0">
                            <a:latin typeface="Cambria Math" panose="02040503050406030204" pitchFamily="18" charset="0"/>
                            <a:cs typeface="Calibri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  <a:cs typeface="Calibri"/>
                          </a:rPr>
                          <m:t>𝑒</m:t>
                        </m:r>
                      </m:e>
                      <m:sub>
                        <m:r>
                          <a:rPr lang="en-US" sz="2200" b="0" i="1" smtClean="0">
                            <a:latin typeface="Cambria Math" panose="02040503050406030204" pitchFamily="18" charset="0"/>
                            <a:cs typeface="Calibri"/>
                          </a:rPr>
                          <m:t>𝜏</m:t>
                        </m:r>
                      </m:sub>
                    </m:sSub>
                    <m:r>
                      <a:rPr lang="en-US" sz="2200" b="0" i="1" smtClean="0">
                        <a:latin typeface="Cambria Math" panose="02040503050406030204" pitchFamily="18" charset="0"/>
                        <a:cs typeface="Calibri"/>
                      </a:rPr>
                      <m:t>=</m:t>
                    </m:r>
                    <m:f>
                      <m:fPr>
                        <m:ctrlPr>
                          <a:rPr lang="en-US" sz="2200" i="1" smtClean="0">
                            <a:latin typeface="Cambria Math" panose="02040503050406030204" pitchFamily="18" charset="0"/>
                            <a:cs typeface="Calibri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200" i="1" smtClean="0"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lang="en-US" sz="2200" b="0" i="1" smtClean="0">
                                <a:latin typeface="Cambria Math" panose="02040503050406030204" pitchFamily="18" charset="0"/>
                                <a:cs typeface="Calibri"/>
                              </a:rPr>
                              <m:t>𝜌</m:t>
                            </m:r>
                          </m:e>
                          <m:sub>
                            <m:r>
                              <a:rPr lang="en-US" sz="2200" b="0" i="1" smtClean="0">
                                <a:latin typeface="Cambria Math" panose="02040503050406030204" pitchFamily="18" charset="0"/>
                                <a:cs typeface="Calibri"/>
                              </a:rPr>
                              <m:t>𝑎</m:t>
                            </m:r>
                          </m:sub>
                        </m:sSub>
                        <m:sSub>
                          <m:sSubPr>
                            <m:ctrlPr>
                              <a:rPr lang="en-US" sz="2200" i="1" smtClean="0"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lang="en-US" sz="2200" b="0" i="1" smtClean="0">
                                <a:latin typeface="Cambria Math" panose="02040503050406030204" pitchFamily="18" charset="0"/>
                                <a:cs typeface="Calibri"/>
                              </a:rPr>
                              <m:t>𝑢</m:t>
                            </m:r>
                          </m:e>
                          <m:sub>
                            <m:r>
                              <a:rPr lang="en-US" sz="2200" b="0" i="1" smtClean="0">
                                <a:latin typeface="Cambria Math" panose="02040503050406030204" pitchFamily="18" charset="0"/>
                                <a:cs typeface="Calibri"/>
                              </a:rPr>
                              <m:t>∗</m:t>
                            </m:r>
                          </m:sub>
                        </m:sSub>
                        <m:sSub>
                          <m:sSubPr>
                            <m:ctrlPr>
                              <a:rPr lang="en-US" sz="2200" i="1" smtClean="0"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lang="en-US" sz="2200" b="0" i="1" smtClean="0">
                                <a:latin typeface="Cambria Math" panose="02040503050406030204" pitchFamily="18" charset="0"/>
                                <a:cs typeface="Calibri"/>
                              </a:rPr>
                              <m:t>𝐻</m:t>
                            </m:r>
                          </m:e>
                          <m:sub>
                            <m:r>
                              <a:rPr lang="en-US" sz="2200" b="0" i="1" smtClean="0">
                                <a:latin typeface="Cambria Math" panose="02040503050406030204" pitchFamily="18" charset="0"/>
                                <a:cs typeface="Calibri"/>
                              </a:rPr>
                              <m:t>𝑎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2200" i="1" smtClean="0"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lang="en-US" sz="2200" b="0" i="1" smtClean="0">
                                <a:latin typeface="Cambria Math" panose="02040503050406030204" pitchFamily="18" charset="0"/>
                                <a:cs typeface="Calibri"/>
                              </a:rPr>
                              <m:t>𝜇</m:t>
                            </m:r>
                          </m:e>
                          <m:sub>
                            <m:r>
                              <a:rPr lang="en-US" sz="2200" b="0" i="1" smtClean="0">
                                <a:latin typeface="Cambria Math" panose="02040503050406030204" pitchFamily="18" charset="0"/>
                                <a:cs typeface="Calibri"/>
                              </a:rPr>
                              <m:t>𝑎</m:t>
                            </m:r>
                          </m:sub>
                        </m:sSub>
                      </m:den>
                    </m:f>
                    <m:r>
                      <a:rPr lang="en-US" sz="2200" b="1" i="1" smtClean="0">
                        <a:latin typeface="Cambria Math" panose="02040503050406030204" pitchFamily="18" charset="0"/>
                        <a:cs typeface="Calibri"/>
                      </a:rPr>
                      <m:t>;</m:t>
                    </m:r>
                  </m:oMath>
                </a14:m>
                <a:endParaRPr lang="en-US" sz="22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Wave Reynolds number: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𝑅</m:t>
                    </m:r>
                    <m:sSub>
                      <m:sSubPr>
                        <m:ctrlPr>
                          <a:rPr lang="en-US" sz="2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b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𝑤𝑎𝑣𝑒</m:t>
                        </m:r>
                      </m:sub>
                    </m:sSub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2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𝜌</m:t>
                            </m:r>
                          </m:e>
                          <m:sub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sub>
                        </m:sSub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</m:num>
                      <m:den>
                        <m:sSub>
                          <m:sSubPr>
                            <m:ctrlPr>
                              <a:rPr lang="en-US" sz="22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𝜇</m:t>
                            </m:r>
                          </m:e>
                          <m:sub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sub>
                        </m:sSub>
                      </m:den>
                    </m:f>
                    <m:r>
                      <a:rPr lang="en-US" sz="2200" b="1" i="1" smtClean="0">
                        <a:latin typeface="Cambria Math" panose="02040503050406030204" pitchFamily="18" charset="0"/>
                      </a:rPr>
                      <m:t>;</m:t>
                    </m:r>
                  </m:oMath>
                </a14:m>
                <a:endParaRPr lang="en-US" sz="22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Bond number: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𝐵𝑜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d>
                          <m:dPr>
                            <m:begChr m:val="|"/>
                            <m:endChr m:val="|"/>
                            <m:ctrlPr>
                              <a:rPr lang="en-US" sz="2200" b="1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200" b="1" i="1" smtClean="0">
                                <a:latin typeface="Cambria Math" panose="02040503050406030204" pitchFamily="18" charset="0"/>
                              </a:rPr>
                              <m:t>𝒈</m:t>
                            </m:r>
                          </m:e>
                        </m:d>
                        <m:d>
                          <m:dPr>
                            <m:ctrlPr>
                              <a:rPr lang="en-US" sz="22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2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200" b="0" i="1" smtClean="0">
                                    <a:latin typeface="Cambria Math" panose="02040503050406030204" pitchFamily="18" charset="0"/>
                                  </a:rPr>
                                  <m:t>𝜌</m:t>
                                </m:r>
                              </m:e>
                              <m:sub>
                                <m:r>
                                  <a:rPr lang="en-US" sz="2200" b="0" i="1" smtClean="0"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sub>
                            </m:sSub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sz="22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200" b="0" i="1" smtClean="0">
                                    <a:latin typeface="Cambria Math" panose="02040503050406030204" pitchFamily="18" charset="0"/>
                                  </a:rPr>
                                  <m:t>𝜌</m:t>
                                </m:r>
                              </m:e>
                              <m:sub>
                                <m:r>
                                  <a:rPr lang="en-US" sz="2200" b="0" i="1" smtClean="0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sub>
                            </m:sSub>
                          </m:e>
                        </m:d>
                        <m:sSup>
                          <m:sSupPr>
                            <m:ctrlPr>
                              <a:rPr lang="en-US" sz="22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𝜆</m:t>
                            </m:r>
                          </m:e>
                          <m:sup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4</m:t>
                        </m:r>
                        <m:sSup>
                          <m:sSupPr>
                            <m:ctrlPr>
                              <a:rPr lang="en-US" sz="22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den>
                    </m:f>
                  </m:oMath>
                </a14:m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Initial wave steepness: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 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Friction velocity over wave speed: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b>
                    </m:sSub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endParaRPr lang="en-US" sz="2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F059EFD-2152-0C49-C2EB-EB13F29771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78775" y="1074199"/>
                <a:ext cx="6513225" cy="2725618"/>
              </a:xfrm>
              <a:prstGeom prst="rect">
                <a:avLst/>
              </a:prstGeom>
              <a:blipFill>
                <a:blip r:embed="rId4"/>
                <a:stretch>
                  <a:fillRect l="-1498" t="-1790" b="-40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" name="Group 10">
            <a:extLst>
              <a:ext uri="{FF2B5EF4-FFF2-40B4-BE49-F238E27FC236}">
                <a16:creationId xmlns:a16="http://schemas.microsoft.com/office/drawing/2014/main" id="{A43A2DC4-FFD3-D0B4-75DE-7D25AA627A73}"/>
              </a:ext>
            </a:extLst>
          </p:cNvPr>
          <p:cNvGrpSpPr/>
          <p:nvPr/>
        </p:nvGrpSpPr>
        <p:grpSpPr>
          <a:xfrm>
            <a:off x="2984133" y="1074199"/>
            <a:ext cx="2560124" cy="1855433"/>
            <a:chOff x="2984133" y="1074199"/>
            <a:chExt cx="2560124" cy="1855433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B8E8FAEA-773F-9117-2B1B-428EC56B57C8}"/>
                </a:ext>
              </a:extLst>
            </p:cNvPr>
            <p:cNvGrpSpPr/>
            <p:nvPr/>
          </p:nvGrpSpPr>
          <p:grpSpPr>
            <a:xfrm>
              <a:off x="4976086" y="1074199"/>
              <a:ext cx="568171" cy="1855433"/>
              <a:chOff x="4976086" y="1074199"/>
              <a:chExt cx="568171" cy="1855433"/>
            </a:xfrm>
          </p:grpSpPr>
          <p:cxnSp>
            <p:nvCxnSpPr>
              <p:cNvPr id="7" name="Straight Arrow Connector 6">
                <a:extLst>
                  <a:ext uri="{FF2B5EF4-FFF2-40B4-BE49-F238E27FC236}">
                    <a16:creationId xmlns:a16="http://schemas.microsoft.com/office/drawing/2014/main" id="{D410DBCF-E8DE-293C-0965-D30867760B4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37457" y="1074199"/>
                <a:ext cx="0" cy="1855433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3B2F514-80EB-0880-D30B-5EA4BD578F5D}"/>
                  </a:ext>
                </a:extLst>
              </p:cNvPr>
              <p:cNvSpPr txBox="1"/>
              <p:nvPr/>
            </p:nvSpPr>
            <p:spPr>
              <a:xfrm>
                <a:off x="4976086" y="1632584"/>
                <a:ext cx="568171" cy="461665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r>
                  <a:rPr lang="en-US" sz="2400" b="1" dirty="0">
                    <a:latin typeface="Times New Roman"/>
                    <a:cs typeface="Times New Roman"/>
                  </a:rPr>
                  <a:t>H</a:t>
                </a:r>
                <a:r>
                  <a:rPr lang="en-US" sz="2400" b="1" baseline="-25000" dirty="0">
                    <a:latin typeface="Times New Roman"/>
                    <a:cs typeface="Times New Roman"/>
                  </a:rPr>
                  <a:t>a</a:t>
                </a:r>
                <a:endParaRPr lang="en-US" sz="2400" b="1" baseline="-25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F54009B-1698-CE52-DBB0-7FF0AEAE357A}"/>
                </a:ext>
              </a:extLst>
            </p:cNvPr>
            <p:cNvSpPr txBox="1"/>
            <p:nvPr/>
          </p:nvSpPr>
          <p:spPr>
            <a:xfrm>
              <a:off x="2984133" y="1813196"/>
              <a:ext cx="1241444" cy="46166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sz="2400" b="1" i="1" dirty="0">
                  <a:solidFill>
                    <a:srgbClr val="FF0000"/>
                  </a:solidFill>
                  <a:latin typeface="Times New Roman"/>
                  <a:cs typeface="Times New Roman"/>
                </a:rPr>
                <a:t>Airflow</a:t>
              </a:r>
              <a:endParaRPr lang="en-US" sz="2400" b="1" i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72C6371-B1D4-9837-BA1A-A8BCF4A78AF3}"/>
              </a:ext>
            </a:extLst>
          </p:cNvPr>
          <p:cNvGrpSpPr/>
          <p:nvPr/>
        </p:nvGrpSpPr>
        <p:grpSpPr>
          <a:xfrm>
            <a:off x="2505630" y="2929632"/>
            <a:ext cx="3038627" cy="1855433"/>
            <a:chOff x="2505630" y="2929632"/>
            <a:chExt cx="3038627" cy="1855433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3F0324EB-F1A8-CC29-B63F-78A06AF5936E}"/>
                </a:ext>
              </a:extLst>
            </p:cNvPr>
            <p:cNvGrpSpPr/>
            <p:nvPr/>
          </p:nvGrpSpPr>
          <p:grpSpPr>
            <a:xfrm>
              <a:off x="4976086" y="2929632"/>
              <a:ext cx="568171" cy="1855433"/>
              <a:chOff x="4976086" y="2929632"/>
              <a:chExt cx="568171" cy="1855433"/>
            </a:xfrm>
          </p:grpSpPr>
          <p:cxnSp>
            <p:nvCxnSpPr>
              <p:cNvPr id="12" name="Straight Arrow Connector 11">
                <a:extLst>
                  <a:ext uri="{FF2B5EF4-FFF2-40B4-BE49-F238E27FC236}">
                    <a16:creationId xmlns:a16="http://schemas.microsoft.com/office/drawing/2014/main" id="{5CFDDF83-7ED8-3BAC-69F3-6AF74E3A391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37457" y="2929632"/>
                <a:ext cx="0" cy="1855433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0263474-A6E2-10A7-6D66-EA06AC716F37}"/>
                  </a:ext>
                </a:extLst>
              </p:cNvPr>
              <p:cNvSpPr txBox="1"/>
              <p:nvPr/>
            </p:nvSpPr>
            <p:spPr>
              <a:xfrm>
                <a:off x="4976086" y="3429000"/>
                <a:ext cx="568171" cy="461665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r>
                  <a:rPr lang="en-US" sz="2400" b="1" dirty="0" err="1">
                    <a:latin typeface="Times New Roman"/>
                    <a:cs typeface="Times New Roman"/>
                  </a:rPr>
                  <a:t>H</a:t>
                </a:r>
                <a:r>
                  <a:rPr lang="en-US" sz="2400" b="1" baseline="-25000" dirty="0" err="1">
                    <a:latin typeface="Times New Roman"/>
                    <a:cs typeface="Times New Roman"/>
                  </a:rPr>
                  <a:t>w</a:t>
                </a:r>
                <a:endParaRPr lang="en-US" sz="2400" b="1" baseline="-25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6237967-5A8B-031C-3895-6B7953CF781F}"/>
                </a:ext>
              </a:extLst>
            </p:cNvPr>
            <p:cNvSpPr txBox="1"/>
            <p:nvPr/>
          </p:nvSpPr>
          <p:spPr>
            <a:xfrm>
              <a:off x="2505630" y="3750144"/>
              <a:ext cx="2198450" cy="46166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sz="2400" b="1" i="1" dirty="0">
                  <a:solidFill>
                    <a:schemeClr val="accent1">
                      <a:lumMod val="75000"/>
                    </a:schemeClr>
                  </a:solidFill>
                  <a:latin typeface="Times New Roman"/>
                  <a:cs typeface="Times New Roman"/>
                </a:rPr>
                <a:t>Water currents</a:t>
              </a:r>
              <a:endParaRPr lang="en-US" sz="2400" b="1" i="1" baseline="-25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59965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7">
            <a:extLst>
              <a:ext uri="{FF2B5EF4-FFF2-40B4-BE49-F238E27FC236}">
                <a16:creationId xmlns:a16="http://schemas.microsoft.com/office/drawing/2014/main" id="{1D6674C8-DF95-4DD1-45EC-3F5707D28B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9884"/>
            <a:ext cx="10515600" cy="493495"/>
          </a:xfrm>
        </p:spPr>
        <p:txBody>
          <a:bodyPr>
            <a:noAutofit/>
          </a:bodyPr>
          <a:lstStyle/>
          <a:p>
            <a:pPr algn="ctr"/>
            <a:r>
              <a:rPr lang="en-US" sz="2800" b="1" u="sng" dirty="0">
                <a:latin typeface="Times New Roman"/>
                <a:ea typeface="Calibri Light"/>
                <a:cs typeface="Times New Roman"/>
              </a:rPr>
              <a:t>Two-phase turbulent boundary layer (2/2)</a:t>
            </a:r>
            <a:endParaRPr lang="en-US" sz="2800" b="1" u="sng" dirty="0">
              <a:latin typeface="Times New Roman" panose="02020603050405020304" pitchFamily="18" charset="0"/>
              <a:ea typeface="Calibri Light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97E0C2D-F803-1114-3BA8-3CDF42B9BC98}"/>
              </a:ext>
            </a:extLst>
          </p:cNvPr>
          <p:cNvSpPr txBox="1"/>
          <p:nvPr/>
        </p:nvSpPr>
        <p:spPr>
          <a:xfrm>
            <a:off x="1965158" y="6156158"/>
            <a:ext cx="280350" cy="26670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A288A4D-1210-92F7-89A6-ED6AAF8E5C3F}"/>
              </a:ext>
            </a:extLst>
          </p:cNvPr>
          <p:cNvGrpSpPr/>
          <p:nvPr/>
        </p:nvGrpSpPr>
        <p:grpSpPr>
          <a:xfrm>
            <a:off x="19713" y="1714834"/>
            <a:ext cx="6033201" cy="5045361"/>
            <a:chOff x="38001" y="1714834"/>
            <a:chExt cx="6033201" cy="5045361"/>
          </a:xfrm>
        </p:grpSpPr>
        <p:pic>
          <p:nvPicPr>
            <p:cNvPr id="8" name="Picture 7" descr="A screenshot of a computer generated image&#10;&#10;Description automatically generated">
              <a:extLst>
                <a:ext uri="{FF2B5EF4-FFF2-40B4-BE49-F238E27FC236}">
                  <a16:creationId xmlns:a16="http://schemas.microsoft.com/office/drawing/2014/main" id="{D55F5EB1-5F5D-5422-8F0B-7215F348A0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2532" r="128" b="8696"/>
            <a:stretch/>
          </p:blipFill>
          <p:spPr>
            <a:xfrm>
              <a:off x="301588" y="1714834"/>
              <a:ext cx="5769614" cy="4337212"/>
            </a:xfrm>
            <a:prstGeom prst="rect">
              <a:avLst/>
            </a:prstGeom>
          </p:spPr>
        </p:pic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40E2D9CD-0785-0F85-0AD7-019CBD3BF8D9}"/>
                </a:ext>
              </a:extLst>
            </p:cNvPr>
            <p:cNvGrpSpPr/>
            <p:nvPr/>
          </p:nvGrpSpPr>
          <p:grpSpPr>
            <a:xfrm>
              <a:off x="38001" y="4048191"/>
              <a:ext cx="1927157" cy="2712004"/>
              <a:chOff x="38001" y="4048191"/>
              <a:chExt cx="1927157" cy="2712004"/>
            </a:xfrm>
          </p:grpSpPr>
          <p:cxnSp>
            <p:nvCxnSpPr>
              <p:cNvPr id="3" name="Straight Arrow Connector 2">
                <a:extLst>
                  <a:ext uri="{FF2B5EF4-FFF2-40B4-BE49-F238E27FC236}">
                    <a16:creationId xmlns:a16="http://schemas.microsoft.com/office/drawing/2014/main" id="{8209BD91-B3A0-FE0E-AC3F-04874C3E868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59419" y="4509856"/>
                <a:ext cx="25064" cy="1529996"/>
              </a:xfrm>
              <a:prstGeom prst="straightConnector1">
                <a:avLst/>
              </a:prstGeom>
              <a:ln>
                <a:solidFill>
                  <a:schemeClr val="tx1">
                    <a:lumMod val="95000"/>
                    <a:lumOff val="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" name="Straight Arrow Connector 5">
                <a:extLst>
                  <a:ext uri="{FF2B5EF4-FFF2-40B4-BE49-F238E27FC236}">
                    <a16:creationId xmlns:a16="http://schemas.microsoft.com/office/drawing/2014/main" id="{53AF1C52-183E-7844-E318-EE2592DBD0F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4429" y="5979694"/>
                <a:ext cx="1576136" cy="443163"/>
              </a:xfrm>
              <a:prstGeom prst="straightConnector1">
                <a:avLst/>
              </a:prstGeom>
              <a:ln>
                <a:solidFill>
                  <a:schemeClr val="tx1">
                    <a:lumMod val="95000"/>
                    <a:lumOff val="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Arrow Connector 10">
                <a:extLst>
                  <a:ext uri="{FF2B5EF4-FFF2-40B4-BE49-F238E27FC236}">
                    <a16:creationId xmlns:a16="http://schemas.microsoft.com/office/drawing/2014/main" id="{BE96DDA4-F0B6-A846-11B0-787C92F89BE1}"/>
                  </a:ext>
                </a:extLst>
              </p:cNvPr>
              <p:cNvCxnSpPr/>
              <p:nvPr/>
            </p:nvCxnSpPr>
            <p:spPr>
              <a:xfrm flipV="1">
                <a:off x="159419" y="5675898"/>
                <a:ext cx="1475873" cy="318836"/>
              </a:xfrm>
              <a:prstGeom prst="straightConnector1">
                <a:avLst/>
              </a:prstGeom>
              <a:ln>
                <a:solidFill>
                  <a:schemeClr val="tx1">
                    <a:lumMod val="95000"/>
                    <a:lumOff val="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C152194-DEAC-A02A-719C-355272E1468C}"/>
                  </a:ext>
                </a:extLst>
              </p:cNvPr>
              <p:cNvSpPr txBox="1"/>
              <p:nvPr/>
            </p:nvSpPr>
            <p:spPr>
              <a:xfrm>
                <a:off x="1372222" y="6298530"/>
                <a:ext cx="29296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E00EFCF-A1A6-6A05-A792-FDD917CB529A}"/>
                  </a:ext>
                </a:extLst>
              </p:cNvPr>
              <p:cNvSpPr txBox="1"/>
              <p:nvPr/>
            </p:nvSpPr>
            <p:spPr>
              <a:xfrm>
                <a:off x="1672195" y="5411523"/>
                <a:ext cx="29296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8C23BCF-75F0-B227-CDCD-A7CEB4DB41ED}"/>
                  </a:ext>
                </a:extLst>
              </p:cNvPr>
              <p:cNvSpPr txBox="1"/>
              <p:nvPr/>
            </p:nvSpPr>
            <p:spPr>
              <a:xfrm>
                <a:off x="38001" y="4048191"/>
                <a:ext cx="29296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z</a:t>
                </a:r>
              </a:p>
            </p:txBody>
          </p:sp>
        </p:grp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C5A16612-B15A-48AD-7B30-A78A4E53C5ED}"/>
              </a:ext>
            </a:extLst>
          </p:cNvPr>
          <p:cNvSpPr txBox="1"/>
          <p:nvPr/>
        </p:nvSpPr>
        <p:spPr>
          <a:xfrm>
            <a:off x="868680" y="1935480"/>
            <a:ext cx="2743200" cy="3657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4F943C1-6E09-DCA6-16DD-4A4F3108C3AE}"/>
              </a:ext>
            </a:extLst>
          </p:cNvPr>
          <p:cNvSpPr txBox="1"/>
          <p:nvPr/>
        </p:nvSpPr>
        <p:spPr>
          <a:xfrm>
            <a:off x="330964" y="755009"/>
            <a:ext cx="112658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Initial condition in Air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fully-developed turbulence (mean velocity independent of time);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Initial condition in Water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potential flow solution of a third-order Stokes wave.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40C457E-C23B-F064-A35B-966769EC310F}"/>
                  </a:ext>
                </a:extLst>
              </p:cNvPr>
              <p:cNvSpPr txBox="1"/>
              <p:nvPr/>
            </p:nvSpPr>
            <p:spPr>
              <a:xfrm>
                <a:off x="6052914" y="1821109"/>
                <a:ext cx="5852160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b="1" u="sng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Computational domain: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4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𝜆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×4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𝜆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×4</m:t>
                    </m:r>
                    <m:r>
                      <a:rPr lang="en-US" sz="2200" b="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𝜆</m:t>
                    </m:r>
                  </m:oMath>
                </a14:m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𝐻</m:t>
                        </m:r>
                      </m:e>
                      <m:sub>
                        <m:r>
                          <a:rPr lang="en-US" sz="2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𝑤</m:t>
                        </m:r>
                      </m:sub>
                    </m:sSub>
                    <m:r>
                      <a:rPr lang="en-US" sz="2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≈0.64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𝜆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 </m:t>
                    </m:r>
                    <m:sSub>
                      <m:sSubPr>
                        <m:ctrlPr>
                          <a:rPr lang="en-US" sz="2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𝐻</m:t>
                        </m:r>
                      </m:e>
                      <m:sub>
                        <m:r>
                          <a:rPr lang="en-US" sz="2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</m:sub>
                    </m:sSub>
                    <m:r>
                      <a:rPr lang="en-US" sz="2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≈3.36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𝜆</m:t>
                    </m:r>
                  </m:oMath>
                </a14:m>
                <a:endParaRPr lang="en-US" sz="2200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x-y: periodic directions; z: free-slip conditions;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Grid resolution: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𝐿</m:t>
                        </m:r>
                      </m:e>
                      <m:sup>
                        <m:r>
                          <a:rPr lang="en-US" sz="2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sup>
                    </m:sSup>
                  </m:oMath>
                </a14:m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(equivalent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1024</m:t>
                        </m:r>
                      </m:e>
                      <m:sup>
                        <m:r>
                          <a:rPr lang="en-US" sz="2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en-US" sz="2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);</m:t>
                    </m:r>
                  </m:oMath>
                </a14:m>
                <a:b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endPara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40C457E-C23B-F064-A35B-966769EC31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2914" y="1821109"/>
                <a:ext cx="5852160" cy="1754326"/>
              </a:xfrm>
              <a:prstGeom prst="rect">
                <a:avLst/>
              </a:prstGeom>
              <a:blipFill>
                <a:blip r:embed="rId3"/>
                <a:stretch>
                  <a:fillRect l="-1354" t="-24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82FFFD68-B12F-D32C-778A-0DED4D96114D}"/>
                  </a:ext>
                </a:extLst>
              </p:cNvPr>
              <p:cNvSpPr txBox="1"/>
              <p:nvPr/>
            </p:nvSpPr>
            <p:spPr>
              <a:xfrm>
                <a:off x="6071202" y="4615507"/>
                <a:ext cx="5852160" cy="13186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b="1" u="sng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We vary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(in the </a:t>
                </a:r>
                <a:r>
                  <a:rPr lang="en-US" sz="2200" b="1" u="sng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high-wind speed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regime):</a:t>
                </a:r>
                <a:b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endPara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∗</m:t>
                              </m:r>
                            </m:sub>
                          </m:sSub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𝑐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=0.3−0.4−0.5−0.7−0.9;</m:t>
                      </m:r>
                    </m:oMath>
                  </m:oMathPara>
                </a14:m>
                <a:b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endPara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82FFFD68-B12F-D32C-778A-0DED4D9611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71202" y="4615507"/>
                <a:ext cx="5852160" cy="1318694"/>
              </a:xfrm>
              <a:prstGeom prst="rect">
                <a:avLst/>
              </a:prstGeom>
              <a:blipFill>
                <a:blip r:embed="rId4"/>
                <a:stretch>
                  <a:fillRect l="-1354" t="-3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4D00D781-AAA0-FF67-236C-826363C5133E}"/>
                  </a:ext>
                </a:extLst>
              </p:cNvPr>
              <p:cNvSpPr txBox="1"/>
              <p:nvPr/>
            </p:nvSpPr>
            <p:spPr>
              <a:xfrm>
                <a:off x="6071202" y="3609343"/>
                <a:ext cx="5852160" cy="7387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:r>
                  <a:rPr lang="en-US" sz="2200" b="1" u="sng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We fix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b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𝑅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𝜏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=720, 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𝑅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𝑤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=2.5⋅</m:t>
                      </m:r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sz="20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, 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𝐵𝑜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=200, 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𝑘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=0.3</m:t>
                      </m:r>
                    </m:oMath>
                  </m:oMathPara>
                </a14:m>
                <a:b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endPara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4D00D781-AAA0-FF67-236C-826363C513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71202" y="3609343"/>
                <a:ext cx="5852160" cy="738728"/>
              </a:xfrm>
              <a:prstGeom prst="rect">
                <a:avLst/>
              </a:prstGeom>
              <a:blipFill>
                <a:blip r:embed="rId5"/>
                <a:stretch>
                  <a:fillRect l="-1354" t="-5785" b="-8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04760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1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3D_ak0.3_uoc0.9_0.25">
            <a:hlinkClick r:id="" action="ppaction://media"/>
            <a:extLst>
              <a:ext uri="{FF2B5EF4-FFF2-40B4-BE49-F238E27FC236}">
                <a16:creationId xmlns:a16="http://schemas.microsoft.com/office/drawing/2014/main" id="{3950F9C3-2A02-5DFE-B84F-CBB81AD8CE79}"/>
              </a:ext>
            </a:extLst>
          </p:cNvPr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14635"/>
          <a:stretch/>
        </p:blipFill>
        <p:spPr>
          <a:xfrm>
            <a:off x="85188" y="365760"/>
            <a:ext cx="5465867" cy="465748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DCE4FE7-B5E9-0F36-69AA-8EFD0D12E5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945" y="54888"/>
            <a:ext cx="4734911" cy="621744"/>
          </a:xfrm>
        </p:spPr>
        <p:txBody>
          <a:bodyPr>
            <a:normAutofit fontScale="90000"/>
          </a:bodyPr>
          <a:lstStyle/>
          <a:p>
            <a:pPr algn="ctr"/>
            <a:br>
              <a:rPr lang="en-US" dirty="0">
                <a:cs typeface="Calibri Light"/>
              </a:rPr>
            </a:br>
            <a:r>
              <a:rPr lang="en-US" sz="2800" b="1" dirty="0">
                <a:cs typeface="Calibri Light"/>
              </a:rPr>
              <a:t>u</a:t>
            </a:r>
            <a:r>
              <a:rPr lang="en-US" sz="2800" b="1" baseline="-25000" dirty="0">
                <a:cs typeface="Calibri Light"/>
              </a:rPr>
              <a:t>*</a:t>
            </a:r>
            <a:r>
              <a:rPr lang="en-US" sz="2800" b="1" dirty="0">
                <a:cs typeface="Calibri Light"/>
              </a:rPr>
              <a:t>/c = 0.9</a:t>
            </a:r>
            <a:br>
              <a:rPr lang="en-US" dirty="0">
                <a:cs typeface="Calibri Light"/>
              </a:rPr>
            </a:br>
            <a:endParaRPr lang="en-US" dirty="0">
              <a:cs typeface="Calibri Light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A32B545-DF02-31A8-6227-743332D1B1C9}"/>
                  </a:ext>
                </a:extLst>
              </p:cNvPr>
              <p:cNvSpPr txBox="1"/>
              <p:nvPr/>
            </p:nvSpPr>
            <p:spPr>
              <a:xfrm>
                <a:off x="193964" y="5189729"/>
                <a:ext cx="11822132" cy="1446550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2200" b="1" u="sng" dirty="0">
                    <a:latin typeface="Times New Roman"/>
                    <a:cs typeface="Times New Roman"/>
                  </a:rPr>
                  <a:t>The instantaneous change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b="1" i="1" u="sng" smtClean="0"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sSubPr>
                      <m:e>
                        <m:r>
                          <a:rPr lang="en-US" sz="2200" b="1" i="1" u="sng" smtClean="0">
                            <a:latin typeface="Cambria Math" panose="02040503050406030204" pitchFamily="18" charset="0"/>
                            <a:cs typeface="Times New Roman"/>
                          </a:rPr>
                          <m:t>𝑬</m:t>
                        </m:r>
                      </m:e>
                      <m:sub>
                        <m:r>
                          <a:rPr lang="en-US" sz="2200" b="1" i="1" u="sng" smtClean="0">
                            <a:latin typeface="Cambria Math" panose="02040503050406030204" pitchFamily="18" charset="0"/>
                            <a:cs typeface="Times New Roman"/>
                          </a:rPr>
                          <m:t>𝒘</m:t>
                        </m:r>
                      </m:sub>
                    </m:sSub>
                    <m:d>
                      <m:dPr>
                        <m:ctrlPr>
                          <a:rPr lang="en-US" sz="2200" b="1" i="1" u="sng" smtClean="0"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dPr>
                      <m:e>
                        <m:r>
                          <a:rPr lang="en-US" sz="2200" b="1" i="1" u="sng" smtClean="0">
                            <a:latin typeface="Cambria Math" panose="02040503050406030204" pitchFamily="18" charset="0"/>
                            <a:cs typeface="Times New Roman"/>
                          </a:rPr>
                          <m:t>𝒕</m:t>
                        </m:r>
                      </m:e>
                    </m:d>
                    <m:r>
                      <a:rPr lang="en-US" sz="2200" b="1" i="1" u="sng" smtClean="0">
                        <a:latin typeface="Cambria Math" panose="02040503050406030204" pitchFamily="18" charset="0"/>
                        <a:cs typeface="Times New Roman"/>
                      </a:rPr>
                      <m:t>, </m:t>
                    </m:r>
                    <m:r>
                      <a:rPr lang="en-US" sz="2200" b="1" i="0" u="sng" smtClean="0">
                        <a:latin typeface="Cambria Math" panose="02040503050406030204" pitchFamily="18" charset="0"/>
                        <a:cs typeface="Times New Roman"/>
                      </a:rPr>
                      <m:t>𝐢</m:t>
                    </m:r>
                    <m:r>
                      <a:rPr lang="en-US" sz="2200" b="1" i="0" u="sng" smtClean="0">
                        <a:latin typeface="Cambria Math" panose="02040503050406030204" pitchFamily="18" charset="0"/>
                        <a:cs typeface="Times New Roman"/>
                      </a:rPr>
                      <m:t>.</m:t>
                    </m:r>
                    <m:r>
                      <a:rPr lang="en-US" sz="2200" b="1" i="0" u="sng" smtClean="0">
                        <a:latin typeface="Cambria Math" panose="02040503050406030204" pitchFamily="18" charset="0"/>
                        <a:cs typeface="Times New Roman"/>
                      </a:rPr>
                      <m:t>𝐞</m:t>
                    </m:r>
                    <m:r>
                      <a:rPr lang="en-US" sz="2200" b="1" i="0" u="sng" smtClean="0">
                        <a:latin typeface="Cambria Math" panose="02040503050406030204" pitchFamily="18" charset="0"/>
                        <a:cs typeface="Times New Roman"/>
                      </a:rPr>
                      <m:t>. </m:t>
                    </m:r>
                    <m:r>
                      <a:rPr lang="en-US" sz="2200" b="1" i="0" u="sng" smtClean="0">
                        <a:latin typeface="Cambria Math" panose="02040503050406030204" pitchFamily="18" charset="0"/>
                        <a:cs typeface="Times New Roman"/>
                      </a:rPr>
                      <m:t>𝐜𝐡𝐚𝐧𝐠𝐞</m:t>
                    </m:r>
                    <m:r>
                      <a:rPr lang="en-US" sz="2200" b="1" i="0" u="sng" smtClean="0">
                        <a:latin typeface="Cambria Math" panose="02040503050406030204" pitchFamily="18" charset="0"/>
                        <a:cs typeface="Times New Roman"/>
                      </a:rPr>
                      <m:t> </m:t>
                    </m:r>
                    <m:r>
                      <a:rPr lang="en-US" sz="2200" b="1" i="0" u="sng" smtClean="0">
                        <a:latin typeface="Cambria Math" panose="02040503050406030204" pitchFamily="18" charset="0"/>
                        <a:cs typeface="Times New Roman"/>
                      </a:rPr>
                      <m:t>𝐢𝐧</m:t>
                    </m:r>
                    <m:r>
                      <a:rPr lang="en-US" sz="2200" b="1" i="0" u="sng" smtClean="0">
                        <a:latin typeface="Cambria Math" panose="02040503050406030204" pitchFamily="18" charset="0"/>
                        <a:cs typeface="Times New Roman"/>
                      </a:rPr>
                      <m:t> </m:t>
                    </m:r>
                    <m:r>
                      <a:rPr lang="en-US" sz="2200" b="1" i="0" u="sng" smtClean="0">
                        <a:latin typeface="Cambria Math" panose="02040503050406030204" pitchFamily="18" charset="0"/>
                        <a:cs typeface="Times New Roman"/>
                      </a:rPr>
                      <m:t>𝐚</m:t>
                    </m:r>
                    <m:r>
                      <a:rPr lang="en-US" sz="2200" b="1" i="0" u="sng" smtClean="0">
                        <a:latin typeface="Cambria Math" panose="02040503050406030204" pitchFamily="18" charset="0"/>
                        <a:cs typeface="Times New Roman"/>
                      </a:rPr>
                      <m:t>(</m:t>
                    </m:r>
                    <m:r>
                      <a:rPr lang="en-US" sz="2200" b="1" i="0" u="sng" smtClean="0">
                        <a:latin typeface="Cambria Math" panose="02040503050406030204" pitchFamily="18" charset="0"/>
                        <a:cs typeface="Times New Roman"/>
                      </a:rPr>
                      <m:t>𝐭</m:t>
                    </m:r>
                    <m:r>
                      <a:rPr lang="en-US" sz="2200" b="1" i="0" u="sng" smtClean="0">
                        <a:latin typeface="Cambria Math" panose="02040503050406030204" pitchFamily="18" charset="0"/>
                        <a:cs typeface="Times New Roman"/>
                      </a:rPr>
                      <m:t>)</m:t>
                    </m:r>
                    <m:r>
                      <a:rPr lang="en-US" sz="2200" b="1" i="0" u="sng" smtClean="0">
                        <a:latin typeface="Cambria Math" panose="02040503050406030204" pitchFamily="18" charset="0"/>
                        <a:cs typeface="Times New Roman"/>
                      </a:rPr>
                      <m:t>𝐤</m:t>
                    </m:r>
                  </m:oMath>
                </a14:m>
                <a:endParaRPr lang="en-US" sz="2200" dirty="0">
                  <a:latin typeface="Times New Roman"/>
                  <a:cs typeface="Calibri"/>
                </a:endParaRPr>
              </a:p>
              <a:p>
                <a:r>
                  <a:rPr lang="en-US" sz="2200" dirty="0">
                    <a:solidFill>
                      <a:schemeClr val="accent5">
                        <a:lumMod val="50000"/>
                      </a:schemeClr>
                    </a:solidFill>
                    <a:latin typeface="Times New Roman"/>
                    <a:cs typeface="Times New Roman"/>
                  </a:rPr>
                  <a:t>(1) Affects the exchanged </a:t>
                </a:r>
                <a:r>
                  <a:rPr lang="en-US" sz="2200" b="1" dirty="0">
                    <a:solidFill>
                      <a:schemeClr val="accent5">
                        <a:lumMod val="50000"/>
                      </a:schemeClr>
                    </a:solidFill>
                    <a:latin typeface="Times New Roman"/>
                    <a:cs typeface="Times New Roman"/>
                  </a:rPr>
                  <a:t>momentum</a:t>
                </a:r>
                <a:r>
                  <a:rPr lang="en-US" sz="2200" dirty="0">
                    <a:latin typeface="Times New Roman"/>
                    <a:cs typeface="Times New Roman"/>
                  </a:rPr>
                  <a:t>, i.e. </a:t>
                </a:r>
                <a:r>
                  <a:rPr lang="en-US" sz="2200" b="1" i="1" dirty="0">
                    <a:latin typeface="Times New Roman"/>
                    <a:cs typeface="Times New Roman"/>
                  </a:rPr>
                  <a:t>pressure and viscous forces</a:t>
                </a:r>
                <a:r>
                  <a:rPr lang="en-US" sz="2200" dirty="0">
                    <a:latin typeface="Times New Roman"/>
                    <a:cs typeface="Times New Roman"/>
                  </a:rPr>
                  <a:t>, between air and water;</a:t>
                </a:r>
              </a:p>
              <a:p>
                <a:pPr algn="just"/>
                <a:r>
                  <a:rPr lang="en-US" sz="2200" dirty="0">
                    <a:solidFill>
                      <a:schemeClr val="accent5">
                        <a:lumMod val="50000"/>
                      </a:schemeClr>
                    </a:solidFill>
                    <a:latin typeface="Times New Roman"/>
                    <a:ea typeface="Calibri" panose="020F0502020204030204"/>
                    <a:cs typeface="Times New Roman"/>
                  </a:rPr>
                  <a:t>(2) Modulates the </a:t>
                </a:r>
                <a:r>
                  <a:rPr lang="en-US" sz="2200" b="1" dirty="0">
                    <a:solidFill>
                      <a:schemeClr val="accent5">
                        <a:lumMod val="50000"/>
                      </a:schemeClr>
                    </a:solidFill>
                    <a:latin typeface="Times New Roman"/>
                    <a:ea typeface="Calibri" panose="020F0502020204030204"/>
                    <a:cs typeface="Times New Roman"/>
                  </a:rPr>
                  <a:t>airflow</a:t>
                </a:r>
                <a:r>
                  <a:rPr lang="en-US" sz="2200" dirty="0">
                    <a:solidFill>
                      <a:schemeClr val="accent5">
                        <a:lumMod val="50000"/>
                      </a:schemeClr>
                    </a:solidFill>
                    <a:latin typeface="Times New Roman"/>
                    <a:ea typeface="Calibri" panose="020F0502020204030204"/>
                    <a:cs typeface="Times New Roman"/>
                  </a:rPr>
                  <a:t>;</a:t>
                </a:r>
              </a:p>
              <a:p>
                <a:pPr algn="just"/>
                <a:r>
                  <a:rPr lang="en-US" sz="2200" dirty="0">
                    <a:solidFill>
                      <a:schemeClr val="accent5">
                        <a:lumMod val="50000"/>
                      </a:schemeClr>
                    </a:solidFill>
                    <a:latin typeface="Times New Roman"/>
                    <a:ea typeface="Calibri" panose="020F0502020204030204"/>
                    <a:cs typeface="Times New Roman"/>
                  </a:rPr>
                  <a:t>(3) Affect the </a:t>
                </a:r>
                <a:r>
                  <a:rPr lang="en-US" sz="2200" b="1" dirty="0">
                    <a:solidFill>
                      <a:schemeClr val="accent5">
                        <a:lumMod val="50000"/>
                      </a:schemeClr>
                    </a:solidFill>
                    <a:latin typeface="Times New Roman"/>
                    <a:ea typeface="Calibri" panose="020F0502020204030204"/>
                    <a:cs typeface="Times New Roman"/>
                  </a:rPr>
                  <a:t>energy transfer </a:t>
                </a:r>
                <a:r>
                  <a:rPr lang="en-US" sz="2200" dirty="0">
                    <a:solidFill>
                      <a:schemeClr val="accent5">
                        <a:lumMod val="50000"/>
                      </a:schemeClr>
                    </a:solidFill>
                    <a:latin typeface="Times New Roman"/>
                    <a:ea typeface="Calibri" panose="020F0502020204030204"/>
                    <a:cs typeface="Times New Roman"/>
                  </a:rPr>
                  <a:t>to the water column.</a:t>
                </a:r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A32B545-DF02-31A8-6227-743332D1B1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964" y="5189729"/>
                <a:ext cx="11822132" cy="1446550"/>
              </a:xfrm>
              <a:prstGeom prst="rect">
                <a:avLst/>
              </a:prstGeom>
              <a:blipFill>
                <a:blip r:embed="rId5"/>
                <a:stretch>
                  <a:fillRect l="-670" t="-2521" b="-75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00B90D70-618A-1687-AC42-C9FF5005D209}"/>
              </a:ext>
            </a:extLst>
          </p:cNvPr>
          <p:cNvGrpSpPr/>
          <p:nvPr/>
        </p:nvGrpSpPr>
        <p:grpSpPr>
          <a:xfrm>
            <a:off x="5625612" y="46621"/>
            <a:ext cx="5769927" cy="4783890"/>
            <a:chOff x="5625612" y="46621"/>
            <a:chExt cx="5769927" cy="478389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0614BB6-7DFD-A118-6064-A69718280A2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625612" y="46621"/>
              <a:ext cx="5356423" cy="4074191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D0C65F3B-6E5A-B605-7D86-5825B9E7F27C}"/>
                    </a:ext>
                  </a:extLst>
                </p:cNvPr>
                <p:cNvSpPr txBox="1"/>
                <p:nvPr/>
              </p:nvSpPr>
              <p:spPr>
                <a:xfrm>
                  <a:off x="5867257" y="4141366"/>
                  <a:ext cx="2606040" cy="51860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sub>
                        </m:sSub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𝜌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sub>
                        </m:sSub>
                        <m:d>
                          <m:dPr>
                            <m:begChr m:val="|"/>
                            <m:endChr m:val="|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𝒈</m:t>
                            </m:r>
                          </m:e>
                        </m:d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D0C65F3B-6E5A-B605-7D86-5825B9E7F27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67257" y="4141366"/>
                  <a:ext cx="2606040" cy="518604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ACBB40F2-5F9E-F867-2506-5A20397CCD76}"/>
                    </a:ext>
                  </a:extLst>
                </p:cNvPr>
                <p:cNvSpPr txBox="1"/>
                <p:nvPr/>
              </p:nvSpPr>
              <p:spPr>
                <a:xfrm>
                  <a:off x="8789499" y="4103965"/>
                  <a:ext cx="2606040" cy="72654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den>
                        </m:f>
                        <m:nary>
                          <m:naryPr>
                            <m:limLoc m:val="undOvr"/>
                            <m:subHide m:val="on"/>
                            <m:supHide m:val="on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/>
                          <m:sup/>
                          <m:e>
                            <m:sSup>
                              <m:s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𝜂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acc>
                                      <m:accPr>
                                        <m:chr m:val="̅"/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𝜂</m:t>
                                        </m:r>
                                      </m:e>
                                    </m:acc>
                                  </m:e>
                                </m:d>
                              </m:e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𝑑𝐴</m:t>
                            </m:r>
                          </m:e>
                        </m:nary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ACBB40F2-5F9E-F867-2506-5A20397CCD7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89499" y="4103965"/>
                  <a:ext cx="2606040" cy="726546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903919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CE4FE7-B5E9-0F36-69AA-8EFD0D12E5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232"/>
            <a:ext cx="10515600" cy="554805"/>
          </a:xfrm>
        </p:spPr>
        <p:txBody>
          <a:bodyPr>
            <a:normAutofit fontScale="90000"/>
          </a:bodyPr>
          <a:lstStyle/>
          <a:p>
            <a:pPr algn="ctr"/>
            <a:br>
              <a:rPr lang="en-US" b="1" dirty="0">
                <a:cs typeface="Calibri Light"/>
              </a:rPr>
            </a:br>
            <a:r>
              <a:rPr lang="en-US" sz="3100" b="1" dirty="0">
                <a:solidFill>
                  <a:schemeClr val="accent5">
                    <a:lumMod val="50000"/>
                  </a:schemeClr>
                </a:solidFill>
                <a:latin typeface="Times New Roman"/>
                <a:cs typeface="Times New Roman"/>
              </a:rPr>
              <a:t>(1) Momentum fluxes/exchanged forces</a:t>
            </a:r>
            <a:br>
              <a:rPr lang="en-US" dirty="0">
                <a:cs typeface="Calibri Light"/>
              </a:rPr>
            </a:br>
            <a:r>
              <a:rPr lang="en-US" dirty="0">
                <a:latin typeface="Times New Roman"/>
                <a:cs typeface="Times New Roman"/>
              </a:rPr>
              <a:t> </a:t>
            </a:r>
            <a:endParaRPr lang="en-US" dirty="0">
              <a:cs typeface="Calibri Ligh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ABD2E61-B571-964D-095E-2B3C66E3F246}"/>
              </a:ext>
            </a:extLst>
          </p:cNvPr>
          <p:cNvSpPr txBox="1"/>
          <p:nvPr/>
        </p:nvSpPr>
        <p:spPr>
          <a:xfrm>
            <a:off x="4724400" y="32004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EC27FF0-7CE5-DBB3-B44E-342AD579CC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725" y="2711649"/>
            <a:ext cx="10044549" cy="411882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062B6A6-CB43-6BE8-B8AA-4E006E8A0457}"/>
                  </a:ext>
                </a:extLst>
              </p:cNvPr>
              <p:cNvSpPr txBox="1"/>
              <p:nvPr/>
            </p:nvSpPr>
            <p:spPr>
              <a:xfrm>
                <a:off x="2358842" y="971207"/>
                <a:ext cx="7474314" cy="114525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limLow>
                        <m:limLow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groupChr>
                            <m:groupChrPr>
                              <m:chr m:val="⏟"/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groupChr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nary>
                                <m:nary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sz="2200">
                                      <a:latin typeface="Cambria Math" panose="02040503050406030204" pitchFamily="18" charset="0"/>
                                    </a:rPr>
                                    <m:t>Γ</m:t>
                                  </m:r>
                                </m:sub>
                                <m:sup/>
                                <m:e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  <m:r>
                                    <a:rPr lang="en-US" sz="2200" b="1" i="1" smtClean="0">
                                      <a:latin typeface="Cambria Math" panose="02040503050406030204" pitchFamily="18" charset="0"/>
                                    </a:rPr>
                                    <m:t>𝒏</m:t>
                                  </m:r>
                                  <m:sSub>
                                    <m:sSubPr>
                                      <m:ctrlP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200" b="1" i="1" smtClean="0">
                                          <a:latin typeface="Cambria Math" panose="02040503050406030204" pitchFamily="18" charset="0"/>
                                        </a:rPr>
                                        <m:t>⋅</m:t>
                                      </m:r>
                                      <m:r>
                                        <a:rPr lang="en-US" sz="2200" b="1" i="1" smtClean="0">
                                          <a:latin typeface="Cambria Math" panose="02040503050406030204" pitchFamily="18" charset="0"/>
                                        </a:rPr>
                                        <m:t>𝒆</m:t>
                                      </m:r>
                                    </m:e>
                                    <m:sub>
                                      <m: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sub>
                                  </m:sSub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𝑑𝐴</m:t>
                                  </m:r>
                                </m:e>
                              </m:nary>
                            </m:e>
                          </m:groupChr>
                        </m:e>
                        <m:lim>
                          <m:sSub>
                            <m:sSubPr>
                              <m:ctrlPr>
                                <a:rPr lang="en-US" sz="22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 − </m:t>
                          </m:r>
                          <m:r>
                            <a:rPr lang="en-US" sz="2200" b="1" i="0" smtClean="0">
                              <a:latin typeface="Cambria Math" panose="02040503050406030204" pitchFamily="18" charset="0"/>
                            </a:rPr>
                            <m:t>𝐏𝐫𝐞𝐬𝐬𝐮𝐫𝐞</m:t>
                          </m:r>
                          <m:r>
                            <a:rPr lang="en-US" sz="2200" b="1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200" b="1" i="0" smtClean="0">
                              <a:latin typeface="Cambria Math" panose="02040503050406030204" pitchFamily="18" charset="0"/>
                            </a:rPr>
                            <m:t>𝐜𝐨𝐧𝐭𝐫𝐢𝐛𝐮𝐭𝐢𝐨𝐧</m:t>
                          </m:r>
                        </m:lim>
                      </m:limLow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+</m:t>
                      </m:r>
                      <m:limLow>
                        <m:limLow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groupChr>
                            <m:groupChrPr>
                              <m:chr m:val="⏟"/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groupChrPr>
                            <m:e>
                              <m:nary>
                                <m:nary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sz="2200">
                                      <a:latin typeface="Cambria Math" panose="02040503050406030204" pitchFamily="18" charset="0"/>
                                    </a:rPr>
                                    <m:t>Γ</m:t>
                                  </m:r>
                                </m:sub>
                                <m:sup/>
                                <m:e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2200" b="1" i="1" smtClean="0">
                                      <a:latin typeface="Cambria Math" panose="02040503050406030204" pitchFamily="18" charset="0"/>
                                    </a:rPr>
                                    <m:t>𝝉</m:t>
                                  </m:r>
                                  <m:r>
                                    <a:rPr lang="en-US" sz="2200" b="1" i="1" smtClean="0">
                                      <a:latin typeface="Cambria Math" panose="02040503050406030204" pitchFamily="18" charset="0"/>
                                    </a:rPr>
                                    <m:t>𝒏</m:t>
                                  </m:r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)⋅</m:t>
                                  </m:r>
                                  <m:sSub>
                                    <m:sSubPr>
                                      <m:ctrlP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200" b="1" i="1" smtClean="0">
                                          <a:latin typeface="Cambria Math" panose="02040503050406030204" pitchFamily="18" charset="0"/>
                                        </a:rPr>
                                        <m:t>𝒆</m:t>
                                      </m:r>
                                    </m:e>
                                    <m:sub>
                                      <m: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sub>
                                  </m:sSub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𝑑𝐴</m:t>
                                  </m:r>
                                </m:e>
                              </m:nary>
                            </m:e>
                          </m:groupChr>
                        </m:e>
                        <m:lim>
                          <m:sSub>
                            <m:sSub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 −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200" b="1" i="0" smtClean="0">
                              <a:latin typeface="Cambria Math" panose="02040503050406030204" pitchFamily="18" charset="0"/>
                            </a:rPr>
                            <m:t>𝐕𝐢𝐬𝐜𝐨𝐮𝐬</m:t>
                          </m:r>
                          <m:r>
                            <a:rPr lang="en-US" sz="2200" b="1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200" b="1" i="0" smtClean="0">
                              <a:latin typeface="Cambria Math" panose="02040503050406030204" pitchFamily="18" charset="0"/>
                            </a:rPr>
                            <m:t>𝐜𝐨𝐧𝐭𝐫𝐢𝐛𝐮𝐭𝐢𝐨𝐧</m:t>
                          </m:r>
                        </m:lim>
                      </m:limLow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062B6A6-CB43-6BE8-B8AA-4E006E8A04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8842" y="971207"/>
                <a:ext cx="7474314" cy="114525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0B3E51BC-E830-FC85-BCF2-14BEA08B47D7}"/>
                  </a:ext>
                </a:extLst>
              </p:cNvPr>
              <p:cNvSpPr txBox="1"/>
              <p:nvPr/>
            </p:nvSpPr>
            <p:spPr>
              <a:xfrm>
                <a:off x="336031" y="548191"/>
                <a:ext cx="11692890" cy="43697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We decompose the streamwise force in a </a:t>
                </a:r>
                <a:r>
                  <a:rPr lang="en-US" sz="2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pressure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and </a:t>
                </a:r>
                <a:r>
                  <a:rPr lang="en-US" sz="2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viscous contribution </a:t>
                </a:r>
                <a14:m>
                  <m:oMath xmlns:m="http://schemas.openxmlformats.org/officeDocument/2006/math">
                    <m:r>
                      <a:rPr lang="en-US" sz="22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22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𝝉</m:t>
                    </m:r>
                    <m:r>
                      <a:rPr lang="en-US" sz="22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b>
                      <m:sSubPr>
                        <m:ctrlPr>
                          <a:rPr lang="en-US" sz="22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𝜇</m:t>
                        </m:r>
                      </m:e>
                      <m:sub>
                        <m:r>
                          <a:rPr lang="en-US" sz="2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</m:sub>
                    </m:sSub>
                    <m:r>
                      <a:rPr lang="en-US" sz="22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2200" b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𝛁</m:t>
                    </m:r>
                    <m:r>
                      <a:rPr lang="en-US" sz="2200" b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𝐮</m:t>
                    </m:r>
                    <m:r>
                      <a:rPr lang="en-US" sz="2200" b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2200" b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𝛁</m:t>
                    </m:r>
                    <m:sSup>
                      <m:sSupPr>
                        <m:ctrlPr>
                          <a:rPr lang="en-US" sz="22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2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𝐮</m:t>
                        </m:r>
                      </m:e>
                      <m:sup>
                        <m:r>
                          <a:rPr lang="en-US" sz="2200" b="1" i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𝐓</m:t>
                        </m:r>
                      </m:sup>
                    </m:sSup>
                    <m:r>
                      <a:rPr lang="en-US" sz="2200" b="1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0B3E51BC-E830-FC85-BCF2-14BEA08B47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031" y="548191"/>
                <a:ext cx="11692890" cy="436979"/>
              </a:xfrm>
              <a:prstGeom prst="rect">
                <a:avLst/>
              </a:prstGeom>
              <a:blipFill>
                <a:blip r:embed="rId5"/>
                <a:stretch>
                  <a:fillRect l="-678" t="-8333" b="-263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EA0E170-26FC-ABB2-69B7-BC9D6BBCAFDE}"/>
                  </a:ext>
                </a:extLst>
              </p:cNvPr>
              <p:cNvSpPr txBox="1"/>
              <p:nvPr/>
            </p:nvSpPr>
            <p:spPr>
              <a:xfrm>
                <a:off x="451532" y="2231292"/>
                <a:ext cx="7787303" cy="3186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𝒏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normal vector at the interface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Γ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US" b="1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EA0E170-26FC-ABB2-69B7-BC9D6BBCAF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1532" y="2231292"/>
                <a:ext cx="7787303" cy="318677"/>
              </a:xfrm>
              <a:prstGeom prst="rect">
                <a:avLst/>
              </a:prstGeom>
              <a:blipFill>
                <a:blip r:embed="rId6"/>
                <a:stretch>
                  <a:fillRect l="-782" t="-19231" b="-384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69778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oup 46">
            <a:extLst>
              <a:ext uri="{FF2B5EF4-FFF2-40B4-BE49-F238E27FC236}">
                <a16:creationId xmlns:a16="http://schemas.microsoft.com/office/drawing/2014/main" id="{7A204373-90CE-0AE9-6A43-5F266474F6DA}"/>
              </a:ext>
            </a:extLst>
          </p:cNvPr>
          <p:cNvGrpSpPr/>
          <p:nvPr/>
        </p:nvGrpSpPr>
        <p:grpSpPr>
          <a:xfrm>
            <a:off x="5059680" y="2454972"/>
            <a:ext cx="6663309" cy="2012073"/>
            <a:chOff x="5059680" y="2454972"/>
            <a:chExt cx="6663309" cy="2012073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876B0DE-A698-9FBF-54B2-3D8B2F8FF04F}"/>
                </a:ext>
              </a:extLst>
            </p:cNvPr>
            <p:cNvSpPr txBox="1"/>
            <p:nvPr/>
          </p:nvSpPr>
          <p:spPr>
            <a:xfrm>
              <a:off x="5953598" y="2454972"/>
              <a:ext cx="5400202" cy="430887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sz="2200" b="1" i="1" u="sng" dirty="0">
                  <a:latin typeface="Times New Roman"/>
                  <a:cs typeface="Times New Roman"/>
                </a:rPr>
                <a:t>Streamwise momentum budget in the air</a:t>
              </a: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CB36855-1C4C-FCD6-6AC5-7F45F8CCD44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059680" y="3189867"/>
              <a:ext cx="6663309" cy="1277178"/>
            </a:xfrm>
            <a:prstGeom prst="rect">
              <a:avLst/>
            </a:prstGeom>
          </p:spPr>
        </p:pic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B8A7C14A-80AE-7BCE-F406-7482E81CE8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2734"/>
            <a:ext cx="10515600" cy="554805"/>
          </a:xfrm>
        </p:spPr>
        <p:txBody>
          <a:bodyPr>
            <a:normAutofit fontScale="90000"/>
          </a:bodyPr>
          <a:lstStyle/>
          <a:p>
            <a:pPr algn="ctr"/>
            <a:br>
              <a:rPr lang="en-US" b="1" dirty="0">
                <a:cs typeface="Calibri Light"/>
              </a:rPr>
            </a:br>
            <a:r>
              <a:rPr lang="en-US" sz="3100" b="1" dirty="0">
                <a:solidFill>
                  <a:schemeClr val="accent5">
                    <a:lumMod val="50000"/>
                  </a:schemeClr>
                </a:solidFill>
                <a:latin typeface="Times New Roman"/>
                <a:cs typeface="Times New Roman"/>
              </a:rPr>
              <a:t>(1a) Momentum fluxes/exchanged forces</a:t>
            </a:r>
            <a:br>
              <a:rPr lang="en-US" sz="3100" dirty="0">
                <a:cs typeface="Calibri Light"/>
              </a:rPr>
            </a:br>
            <a:r>
              <a:rPr lang="en-US" dirty="0">
                <a:latin typeface="Times New Roman"/>
                <a:cs typeface="Times New Roman"/>
              </a:rPr>
              <a:t> </a:t>
            </a:r>
            <a:endParaRPr lang="en-US" dirty="0">
              <a:cs typeface="Calibri Light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6326796-53DD-9D7A-EC2B-B96B6E17EA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304" y="527556"/>
            <a:ext cx="4286928" cy="444424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E6E9075-B184-C8CD-1968-EF69061DD4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5579" y="746874"/>
            <a:ext cx="1248125" cy="1644081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A8BB5062-124E-E368-8FE7-77FB11200A01}"/>
              </a:ext>
            </a:extLst>
          </p:cNvPr>
          <p:cNvGrpSpPr/>
          <p:nvPr/>
        </p:nvGrpSpPr>
        <p:grpSpPr>
          <a:xfrm>
            <a:off x="1042416" y="669357"/>
            <a:ext cx="10748225" cy="3850955"/>
            <a:chOff x="1042416" y="669357"/>
            <a:chExt cx="10748225" cy="3850955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C0EB8CC-FDC1-A1C6-F78E-EF5E798B8853}"/>
                </a:ext>
              </a:extLst>
            </p:cNvPr>
            <p:cNvSpPr txBox="1"/>
            <p:nvPr/>
          </p:nvSpPr>
          <p:spPr>
            <a:xfrm>
              <a:off x="6250856" y="819967"/>
              <a:ext cx="553978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Growing stage:</a:t>
              </a:r>
              <a:r>
                <a:rPr lang="en-US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increase in the pressure force</a:t>
              </a: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428AA6F-0F58-CF5F-D658-F460DDAF1859}"/>
                </a:ext>
              </a:extLst>
            </p:cNvPr>
            <p:cNvSpPr/>
            <p:nvPr/>
          </p:nvSpPr>
          <p:spPr>
            <a:xfrm>
              <a:off x="1042416" y="679832"/>
              <a:ext cx="493776" cy="3840480"/>
            </a:xfrm>
            <a:prstGeom prst="rect">
              <a:avLst/>
            </a:prstGeom>
            <a:solidFill>
              <a:schemeClr val="accent5">
                <a:lumMod val="40000"/>
                <a:lumOff val="60000"/>
                <a:alpha val="34000"/>
              </a:schemeClr>
            </a:solidFill>
            <a:effectLst>
              <a:outerShdw blurRad="50800" dist="939800" dir="5400000" sx="200000" sy="200000" algn="ctr" rotWithShape="0">
                <a:schemeClr val="bg2">
                  <a:alpha val="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284DB77-E526-19D7-C5A0-256C824FBC02}"/>
                </a:ext>
              </a:extLst>
            </p:cNvPr>
            <p:cNvSpPr/>
            <p:nvPr/>
          </p:nvSpPr>
          <p:spPr>
            <a:xfrm>
              <a:off x="1950778" y="669357"/>
              <a:ext cx="1483302" cy="3840480"/>
            </a:xfrm>
            <a:prstGeom prst="rect">
              <a:avLst/>
            </a:prstGeom>
            <a:solidFill>
              <a:schemeClr val="accent5">
                <a:lumMod val="40000"/>
                <a:lumOff val="60000"/>
                <a:alpha val="34000"/>
              </a:schemeClr>
            </a:solidFill>
            <a:effectLst>
              <a:outerShdw blurRad="50800" dist="939800" dir="5400000" sx="200000" sy="200000" algn="ctr" rotWithShape="0">
                <a:schemeClr val="bg2">
                  <a:alpha val="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BAD500B-7E1E-135F-5172-7822689E9BF5}"/>
              </a:ext>
            </a:extLst>
          </p:cNvPr>
          <p:cNvGrpSpPr/>
          <p:nvPr/>
        </p:nvGrpSpPr>
        <p:grpSpPr>
          <a:xfrm>
            <a:off x="1536192" y="667096"/>
            <a:ext cx="10254449" cy="3853216"/>
            <a:chOff x="1536192" y="667096"/>
            <a:chExt cx="10254449" cy="385321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320D595-2AEA-B60F-79AF-9D41FB7D09ED}"/>
                </a:ext>
              </a:extLst>
            </p:cNvPr>
            <p:cNvSpPr/>
            <p:nvPr/>
          </p:nvSpPr>
          <p:spPr>
            <a:xfrm>
              <a:off x="3434080" y="667096"/>
              <a:ext cx="1170432" cy="3840480"/>
            </a:xfrm>
            <a:prstGeom prst="rect">
              <a:avLst/>
            </a:prstGeom>
            <a:solidFill>
              <a:schemeClr val="accent4">
                <a:lumMod val="60000"/>
                <a:lumOff val="40000"/>
                <a:alpha val="34000"/>
              </a:schemeClr>
            </a:solidFill>
            <a:effectLst>
              <a:outerShdw blurRad="50800" dist="939800" dir="5400000" sx="200000" sy="200000" algn="ctr" rotWithShape="0">
                <a:schemeClr val="bg2">
                  <a:alpha val="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E50BBB7-B72E-B559-8B9E-C43B65109EF6}"/>
                </a:ext>
              </a:extLst>
            </p:cNvPr>
            <p:cNvSpPr/>
            <p:nvPr/>
          </p:nvSpPr>
          <p:spPr>
            <a:xfrm>
              <a:off x="1536192" y="679832"/>
              <a:ext cx="425112" cy="3840480"/>
            </a:xfrm>
            <a:prstGeom prst="rect">
              <a:avLst/>
            </a:prstGeom>
            <a:solidFill>
              <a:schemeClr val="accent4">
                <a:lumMod val="40000"/>
                <a:lumOff val="60000"/>
                <a:alpha val="34000"/>
              </a:schemeClr>
            </a:solidFill>
            <a:effectLst>
              <a:outerShdw blurRad="50800" dist="939800" dir="5400000" sx="200000" sy="200000" algn="ctr" rotWithShape="0">
                <a:schemeClr val="bg2">
                  <a:alpha val="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5223049-7660-DA91-7226-469F1EC47985}"/>
                </a:ext>
              </a:extLst>
            </p:cNvPr>
            <p:cNvSpPr txBox="1"/>
            <p:nvPr/>
          </p:nvSpPr>
          <p:spPr>
            <a:xfrm>
              <a:off x="6250857" y="1836371"/>
              <a:ext cx="5539784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Breaking stage:</a:t>
              </a:r>
              <a:r>
                <a:rPr lang="en-US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drop in the pressure force</a:t>
              </a:r>
            </a:p>
          </p:txBody>
        </p:sp>
      </p:grp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F4BF0D47-359A-7070-D2F6-5A21E8448E6E}"/>
              </a:ext>
            </a:extLst>
          </p:cNvPr>
          <p:cNvCxnSpPr>
            <a:cxnSpLocks/>
            <a:stCxn id="39" idx="1"/>
          </p:cNvCxnSpPr>
          <p:nvPr/>
        </p:nvCxnSpPr>
        <p:spPr>
          <a:xfrm flipH="1" flipV="1">
            <a:off x="2692429" y="2591359"/>
            <a:ext cx="7810590" cy="881734"/>
          </a:xfrm>
          <a:prstGeom prst="straightConnector1">
            <a:avLst/>
          </a:prstGeom>
          <a:ln w="222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3" name="Oval 42">
            <a:extLst>
              <a:ext uri="{FF2B5EF4-FFF2-40B4-BE49-F238E27FC236}">
                <a16:creationId xmlns:a16="http://schemas.microsoft.com/office/drawing/2014/main" id="{CE2059BA-D550-F3FD-3FD5-5803B18F496A}"/>
              </a:ext>
            </a:extLst>
          </p:cNvPr>
          <p:cNvSpPr/>
          <p:nvPr/>
        </p:nvSpPr>
        <p:spPr>
          <a:xfrm>
            <a:off x="4904232" y="3282158"/>
            <a:ext cx="1709928" cy="815082"/>
          </a:xfrm>
          <a:prstGeom prst="ellipse">
            <a:avLst/>
          </a:prstGeom>
          <a:noFill/>
          <a:ln w="349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EE9C57E2-A3C6-8582-F785-A25C69647073}"/>
              </a:ext>
            </a:extLst>
          </p:cNvPr>
          <p:cNvCxnSpPr>
            <a:cxnSpLocks/>
            <a:stCxn id="43" idx="2"/>
          </p:cNvCxnSpPr>
          <p:nvPr/>
        </p:nvCxnSpPr>
        <p:spPr>
          <a:xfrm flipH="1" flipV="1">
            <a:off x="2241657" y="3415514"/>
            <a:ext cx="2662575" cy="274185"/>
          </a:xfrm>
          <a:prstGeom prst="straightConnector1">
            <a:avLst/>
          </a:prstGeom>
          <a:ln w="222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9" name="Oval 38">
            <a:extLst>
              <a:ext uri="{FF2B5EF4-FFF2-40B4-BE49-F238E27FC236}">
                <a16:creationId xmlns:a16="http://schemas.microsoft.com/office/drawing/2014/main" id="{9E45833A-0BA9-4345-6888-E420F856A0DC}"/>
              </a:ext>
            </a:extLst>
          </p:cNvPr>
          <p:cNvSpPr/>
          <p:nvPr/>
        </p:nvSpPr>
        <p:spPr>
          <a:xfrm>
            <a:off x="10424160" y="3364839"/>
            <a:ext cx="538480" cy="739206"/>
          </a:xfrm>
          <a:prstGeom prst="ellipse">
            <a:avLst/>
          </a:prstGeom>
          <a:noFill/>
          <a:ln w="349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85E12006-0B46-310F-4DC8-FA28ED860859}"/>
              </a:ext>
            </a:extLst>
          </p:cNvPr>
          <p:cNvSpPr txBox="1"/>
          <p:nvPr/>
        </p:nvSpPr>
        <p:spPr>
          <a:xfrm>
            <a:off x="182881" y="5452645"/>
            <a:ext cx="5913120" cy="110799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2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the </a:t>
            </a:r>
            <a:r>
              <a:rPr lang="en-US" sz="2200" b="1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compensation for pressure force</a:t>
            </a:r>
            <a:r>
              <a:rPr lang="en-US" sz="22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comes from the change in the </a:t>
            </a:r>
            <a:r>
              <a:rPr lang="en-US" sz="2200" b="1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mean flow </a:t>
            </a:r>
            <a:r>
              <a:rPr lang="en-US" sz="22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and partially from the </a:t>
            </a:r>
            <a:r>
              <a:rPr lang="en-US" sz="2200" b="1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viscous contribution</a:t>
            </a:r>
            <a:endParaRPr lang="en-US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14A84AD9-7260-FAB6-8168-C160F252D240}"/>
              </a:ext>
            </a:extLst>
          </p:cNvPr>
          <p:cNvGrpSpPr/>
          <p:nvPr/>
        </p:nvGrpSpPr>
        <p:grpSpPr>
          <a:xfrm>
            <a:off x="6096001" y="5791199"/>
            <a:ext cx="4997068" cy="430887"/>
            <a:chOff x="6096001" y="5791199"/>
            <a:chExt cx="4997068" cy="430887"/>
          </a:xfrm>
        </p:grpSpPr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1C8B3748-E3B0-19E2-F76F-147EC08C8597}"/>
                </a:ext>
              </a:extLst>
            </p:cNvPr>
            <p:cNvCxnSpPr>
              <a:cxnSpLocks/>
              <a:stCxn id="50" idx="3"/>
            </p:cNvCxnSpPr>
            <p:nvPr/>
          </p:nvCxnSpPr>
          <p:spPr>
            <a:xfrm>
              <a:off x="6096001" y="6006643"/>
              <a:ext cx="1849119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56BE597E-3BB2-BE6A-165D-EB9704187903}"/>
                </a:ext>
              </a:extLst>
            </p:cNvPr>
            <p:cNvSpPr txBox="1"/>
            <p:nvPr/>
          </p:nvSpPr>
          <p:spPr>
            <a:xfrm>
              <a:off x="7945120" y="5791199"/>
              <a:ext cx="3147949" cy="43088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200" b="1" dirty="0">
                  <a:latin typeface="Times New Roman" panose="02020603050405020304" pitchFamily="18" charset="0"/>
                  <a:ea typeface="+mn-lt"/>
                  <a:cs typeface="Times New Roman" panose="02020603050405020304" pitchFamily="18" charset="0"/>
                </a:rPr>
                <a:t>Airflow modulation</a:t>
              </a:r>
              <a:endPara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9063EF35-41C8-342C-DE45-48D4585F7CF9}"/>
              </a:ext>
            </a:extLst>
          </p:cNvPr>
          <p:cNvGrpSpPr/>
          <p:nvPr/>
        </p:nvGrpSpPr>
        <p:grpSpPr>
          <a:xfrm>
            <a:off x="1536192" y="1713457"/>
            <a:ext cx="3782626" cy="715757"/>
            <a:chOff x="1536192" y="1713457"/>
            <a:chExt cx="3782626" cy="715757"/>
          </a:xfrm>
        </p:grpSpPr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4663A0F7-12CA-61D5-0717-91371C4B236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60768" y="1713457"/>
              <a:ext cx="2558050" cy="715757"/>
            </a:xfrm>
            <a:prstGeom prst="straightConnector1">
              <a:avLst/>
            </a:prstGeom>
            <a:ln w="2222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D5362E04-0228-014E-89BD-A6601E4F9D5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536192" y="1714273"/>
              <a:ext cx="3767772" cy="714941"/>
            </a:xfrm>
            <a:prstGeom prst="straightConnector1">
              <a:avLst/>
            </a:prstGeom>
            <a:ln w="2222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C077E058-71F6-3DF2-E572-8B491F554535}"/>
                  </a:ext>
                </a:extLst>
              </p:cNvPr>
              <p:cNvSpPr txBox="1"/>
              <p:nvPr/>
            </p:nvSpPr>
            <p:spPr>
              <a:xfrm>
                <a:off x="-68580" y="734764"/>
                <a:ext cx="906780" cy="67890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,0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C077E058-71F6-3DF2-E572-8B491F5545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68580" y="734764"/>
                <a:ext cx="906780" cy="67890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6B62B213-6E15-E1CF-9C3B-577610D8D9CC}"/>
                  </a:ext>
                </a:extLst>
              </p:cNvPr>
              <p:cNvSpPr txBox="1"/>
              <p:nvPr/>
            </p:nvSpPr>
            <p:spPr>
              <a:xfrm>
                <a:off x="-14195" y="2600072"/>
                <a:ext cx="852395" cy="65774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Γ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6B62B213-6E15-E1CF-9C3B-577610D8D9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4195" y="2600072"/>
                <a:ext cx="852395" cy="65774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69411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39" grpId="0" animBg="1"/>
      <p:bldP spid="5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aph with colorful lines and numbers&#10;&#10;Description automatically generated">
            <a:extLst>
              <a:ext uri="{FF2B5EF4-FFF2-40B4-BE49-F238E27FC236}">
                <a16:creationId xmlns:a16="http://schemas.microsoft.com/office/drawing/2014/main" id="{0EDD6685-37C0-22AD-2523-9191832923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142" y="796466"/>
            <a:ext cx="5641019" cy="4449357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65DD9D6E-2C34-B3C5-C7CF-A4BFC9A79471}"/>
              </a:ext>
            </a:extLst>
          </p:cNvPr>
          <p:cNvSpPr/>
          <p:nvPr/>
        </p:nvSpPr>
        <p:spPr>
          <a:xfrm>
            <a:off x="3838877" y="2917055"/>
            <a:ext cx="1577893" cy="1403635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9FBBE31-1FB0-8737-5AF9-8405C6B272DC}"/>
              </a:ext>
            </a:extLst>
          </p:cNvPr>
          <p:cNvSpPr txBox="1"/>
          <p:nvPr/>
        </p:nvSpPr>
        <p:spPr>
          <a:xfrm>
            <a:off x="-2182963" y="5486399"/>
            <a:ext cx="10531230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flow locally accelerates at the breaking.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8229B09-2695-6C85-FC47-DDB68D5E2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7099"/>
            <a:ext cx="10515600" cy="554805"/>
          </a:xfrm>
        </p:spPr>
        <p:txBody>
          <a:bodyPr>
            <a:normAutofit fontScale="90000"/>
          </a:bodyPr>
          <a:lstStyle/>
          <a:p>
            <a:pPr algn="ctr"/>
            <a:br>
              <a:rPr lang="en-US" b="1" dirty="0">
                <a:cs typeface="Calibri Light"/>
              </a:rPr>
            </a:br>
            <a:r>
              <a:rPr lang="en-US" sz="3100" b="1" dirty="0">
                <a:solidFill>
                  <a:schemeClr val="accent5">
                    <a:lumMod val="50000"/>
                  </a:schemeClr>
                </a:solidFill>
                <a:latin typeface="Times New Roman"/>
                <a:cs typeface="Times New Roman"/>
              </a:rPr>
              <a:t>(2) Airflow modulation and drag coefficient (1/2)</a:t>
            </a:r>
            <a:br>
              <a:rPr lang="en-US" sz="3100" dirty="0">
                <a:cs typeface="Calibri Light"/>
              </a:rPr>
            </a:br>
            <a:r>
              <a:rPr lang="en-US" dirty="0">
                <a:latin typeface="Times New Roman"/>
                <a:cs typeface="Times New Roman"/>
              </a:rPr>
              <a:t> </a:t>
            </a:r>
            <a:endParaRPr lang="en-US" dirty="0">
              <a:cs typeface="Calibri Light"/>
            </a:endParaRPr>
          </a:p>
        </p:txBody>
      </p:sp>
      <p:pic>
        <p:nvPicPr>
          <p:cNvPr id="13" name="Picture 12" descr="A graph of different colored lines and numbers&#10;&#10;Description automatically generated">
            <a:extLst>
              <a:ext uri="{FF2B5EF4-FFF2-40B4-BE49-F238E27FC236}">
                <a16:creationId xmlns:a16="http://schemas.microsoft.com/office/drawing/2014/main" id="{64EA9635-6CBF-8478-B9A4-BC8FB9719F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1454" y="2321571"/>
            <a:ext cx="5760640" cy="434933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14F3177-1CF5-2224-D169-3905F3DDB1F7}"/>
                  </a:ext>
                </a:extLst>
              </p:cNvPr>
              <p:cNvSpPr txBox="1"/>
              <p:nvPr/>
            </p:nvSpPr>
            <p:spPr>
              <a:xfrm>
                <a:off x="7078125" y="1000643"/>
                <a:ext cx="3410712" cy="9585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r>
                        <a:rPr lang="en-US" sz="2200" b="0" i="0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̅"/>
                                  <m:ctrlP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</m:num>
                        <m:den>
                          <m:f>
                            <m:f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sSub>
                            <m:sSub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  <m:r>
                            <m:rPr>
                              <m:sty m:val="p"/>
                            </m:rPr>
                            <a:rPr lang="en-US" sz="2200">
                              <a:latin typeface="Cambria Math" panose="02040503050406030204" pitchFamily="18" charset="0"/>
                            </a:rPr>
                            <m:t>Γ</m:t>
                          </m:r>
                          <m:sSup>
                            <m:sSup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̅"/>
                                  <m:ctrlP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𝑈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 (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num>
                            <m:den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  <m:r>
                            <a:rPr lang="en-US" sz="220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den>
                      </m:f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14F3177-1CF5-2224-D169-3905F3DDB1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8125" y="1000643"/>
                <a:ext cx="3410712" cy="958532"/>
              </a:xfrm>
              <a:prstGeom prst="rect">
                <a:avLst/>
              </a:prstGeom>
              <a:blipFill>
                <a:blip r:embed="rId4"/>
                <a:stretch>
                  <a:fillRect b="-6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BD42E7AF-8060-AE1D-60E8-63B70FCAF2BB}"/>
                  </a:ext>
                </a:extLst>
              </p:cNvPr>
              <p:cNvSpPr txBox="1"/>
              <p:nvPr/>
            </p:nvSpPr>
            <p:spPr>
              <a:xfrm>
                <a:off x="149906" y="6266546"/>
                <a:ext cx="6658863" cy="4456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200" b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Wave breaking is the driver behind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2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𝑪</m:t>
                        </m:r>
                      </m:e>
                      <m:sub>
                        <m:r>
                          <a:rPr lang="en-US" sz="22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𝑫</m:t>
                        </m:r>
                        <m:r>
                          <a:rPr lang="en-US" sz="22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sz="22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sub>
                    </m:sSub>
                  </m:oMath>
                </a14:m>
                <a:r>
                  <a:rPr lang="en-US" sz="2200" b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saturation!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BD42E7AF-8060-AE1D-60E8-63B70FCAF2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906" y="6266546"/>
                <a:ext cx="6658863" cy="445699"/>
              </a:xfrm>
              <a:prstGeom prst="rect">
                <a:avLst/>
              </a:prstGeom>
              <a:blipFill>
                <a:blip r:embed="rId5"/>
                <a:stretch>
                  <a:fillRect t="-9589" b="-232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38849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15" grpId="0"/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64c39c26-8878-4a52-8575-a07268e84fb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0E24AC1E7AF81459223649A8FB7D819" ma:contentTypeVersion="15" ma:contentTypeDescription="Create a new document." ma:contentTypeScope="" ma:versionID="bf032ca190704ca0813f8a9a13e31d2a">
  <xsd:schema xmlns:xsd="http://www.w3.org/2001/XMLSchema" xmlns:xs="http://www.w3.org/2001/XMLSchema" xmlns:p="http://schemas.microsoft.com/office/2006/metadata/properties" xmlns:ns3="64c39c26-8878-4a52-8575-a07268e84fb5" xmlns:ns4="bd11944a-b205-402c-b773-1eee71f1a81b" targetNamespace="http://schemas.microsoft.com/office/2006/metadata/properties" ma:root="true" ma:fieldsID="9a9dc4d3a8967df2881564a7084adb9d" ns3:_="" ns4:_="">
    <xsd:import namespace="64c39c26-8878-4a52-8575-a07268e84fb5"/>
    <xsd:import namespace="bd11944a-b205-402c-b773-1eee71f1a81b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_activity" minOccurs="0"/>
                <xsd:element ref="ns3:MediaServiceObjectDetectorVersions" minOccurs="0"/>
                <xsd:element ref="ns3:MediaServiceAutoTags" minOccurs="0"/>
                <xsd:element ref="ns3:MediaLengthInSeconds" minOccurs="0"/>
                <xsd:element ref="ns3:MediaServiceDateTaken" minOccurs="0"/>
                <xsd:element ref="ns3:MediaServiceSystem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4c39c26-8878-4a52-8575-a07268e84fb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_activity" ma:index="10" nillable="true" ma:displayName="_activity" ma:hidden="true" ma:internalName="_activity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ystemTags" ma:index="15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d11944a-b205-402c-b773-1eee71f1a81b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1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26A7C69-BE4A-4F40-997D-2A1F71288A85}">
  <ds:schemaRefs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bd11944a-b205-402c-b773-1eee71f1a81b"/>
    <ds:schemaRef ds:uri="http://schemas.microsoft.com/office/2006/metadata/properties"/>
    <ds:schemaRef ds:uri="http://purl.org/dc/terms/"/>
    <ds:schemaRef ds:uri="http://www.w3.org/XML/1998/namespace"/>
    <ds:schemaRef ds:uri="http://purl.org/dc/dcmitype/"/>
    <ds:schemaRef ds:uri="http://schemas.openxmlformats.org/package/2006/metadata/core-properties"/>
    <ds:schemaRef ds:uri="64c39c26-8878-4a52-8575-a07268e84fb5"/>
  </ds:schemaRefs>
</ds:datastoreItem>
</file>

<file path=customXml/itemProps2.xml><?xml version="1.0" encoding="utf-8"?>
<ds:datastoreItem xmlns:ds="http://schemas.openxmlformats.org/officeDocument/2006/customXml" ds:itemID="{CD033EA2-2610-48D4-BADC-81EEFA2F726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254DFDD-4727-40C0-B659-D2693B12009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4c39c26-8878-4a52-8575-a07268e84fb5"/>
    <ds:schemaRef ds:uri="bd11944a-b205-402c-b773-1eee71f1a81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2ff60116-7431-425d-b5af-077d7791bda4}" enabled="0" method="" siteId="{2ff60116-7431-425d-b5af-077d7791bda4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802</TotalTime>
  <Words>1619</Words>
  <Application>Microsoft Office PowerPoint</Application>
  <PresentationFormat>Widescreen</PresentationFormat>
  <Paragraphs>161</Paragraphs>
  <Slides>22</Slides>
  <Notes>7</Notes>
  <HiddenSlides>1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Arial</vt:lpstr>
      <vt:lpstr>Calibri</vt:lpstr>
      <vt:lpstr>Calibri Light</vt:lpstr>
      <vt:lpstr>Cambria Math</vt:lpstr>
      <vt:lpstr>Times New Roman</vt:lpstr>
      <vt:lpstr>office theme</vt:lpstr>
      <vt:lpstr>Momentum and energy fluxes in wind-forced breaking waves</vt:lpstr>
      <vt:lpstr>Wind-forced breaking waves</vt:lpstr>
      <vt:lpstr>PowerPoint Presentation</vt:lpstr>
      <vt:lpstr>Two-phase turbulent boundary layer (1/2)</vt:lpstr>
      <vt:lpstr>Two-phase turbulent boundary layer (2/2)</vt:lpstr>
      <vt:lpstr> u*/c = 0.9 </vt:lpstr>
      <vt:lpstr> (1) Momentum fluxes/exchanged forces  </vt:lpstr>
      <vt:lpstr> (1a) Momentum fluxes/exchanged forces  </vt:lpstr>
      <vt:lpstr> (2) Airflow modulation and drag coefficient (1/2)  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Conclusions</vt:lpstr>
      <vt:lpstr>PowerPoint Presentation</vt:lpstr>
      <vt:lpstr>PowerPoint Presentation</vt:lpstr>
      <vt:lpstr>2. Airflow modulation</vt:lpstr>
      <vt:lpstr>PowerPoint Presentation</vt:lpstr>
      <vt:lpstr>PowerPoint Presentation</vt:lpstr>
      <vt:lpstr> Reynolds stress    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On the c</dc:title>
  <dc:creator>Nicolo Scapin</dc:creator>
  <cp:lastModifiedBy>Nicolo' Scapin</cp:lastModifiedBy>
  <cp:revision>13</cp:revision>
  <dcterms:created xsi:type="dcterms:W3CDTF">2023-09-20T15:03:44Z</dcterms:created>
  <dcterms:modified xsi:type="dcterms:W3CDTF">2024-05-30T00:40:57Z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0x01010050E24AC1E7AF81459223649A8FB7D819</vt:lpwstr>
  </property>
</Properties>
</file>