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922" r:id="rId4"/>
    <p:sldId id="948" r:id="rId5"/>
    <p:sldId id="1088" r:id="rId6"/>
    <p:sldId id="949" r:id="rId7"/>
    <p:sldId id="1089" r:id="rId8"/>
    <p:sldId id="1090" r:id="rId9"/>
    <p:sldId id="1087" r:id="rId10"/>
    <p:sldId id="270" r:id="rId11"/>
    <p:sldId id="588" r:id="rId12"/>
    <p:sldId id="589" r:id="rId13"/>
    <p:sldId id="943" r:id="rId14"/>
    <p:sldId id="259" r:id="rId15"/>
    <p:sldId id="570" r:id="rId16"/>
    <p:sldId id="304" r:id="rId17"/>
    <p:sldId id="571" r:id="rId18"/>
    <p:sldId id="946" r:id="rId19"/>
    <p:sldId id="292" r:id="rId20"/>
    <p:sldId id="273" r:id="rId21"/>
    <p:sldId id="947" r:id="rId22"/>
    <p:sldId id="945" r:id="rId23"/>
    <p:sldId id="939" r:id="rId24"/>
    <p:sldId id="564" r:id="rId25"/>
    <p:sldId id="262" r:id="rId26"/>
    <p:sldId id="938" r:id="rId27"/>
    <p:sldId id="924" r:id="rId28"/>
    <p:sldId id="10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3ABF"/>
    <a:srgbClr val="148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13"/>
    <p:restoredTop sz="96056"/>
  </p:normalViewPr>
  <p:slideViewPr>
    <p:cSldViewPr snapToGrid="0">
      <p:cViewPr varScale="1">
        <p:scale>
          <a:sx n="88" d="100"/>
          <a:sy n="88" d="100"/>
        </p:scale>
        <p:origin x="2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0A0E55-6731-DC4B-8435-D47E5651E0CF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3170E2C8-B8D6-4D4E-8DC8-22ED61D1CB86}">
      <dgm:prSet phldrT="[Text]" custT="1"/>
      <dgm:spPr/>
      <dgm:t>
        <a:bodyPr/>
        <a:lstStyle/>
        <a:p>
          <a:r>
            <a:rPr lang="en-US" sz="2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DopplerScatt IIP (2014)</a:t>
          </a:r>
        </a:p>
      </dgm:t>
    </dgm:pt>
    <dgm:pt modelId="{9A591DC9-7EFA-4840-850B-3B4F55BDD976}" type="parTrans" cxnId="{60F382A2-D8A6-DF4C-9FA5-C38FA7168F68}">
      <dgm:prSet/>
      <dgm:spPr/>
      <dgm:t>
        <a:bodyPr/>
        <a:lstStyle/>
        <a:p>
          <a:endParaRPr lang="en-US"/>
        </a:p>
      </dgm:t>
    </dgm:pt>
    <dgm:pt modelId="{395B307B-1CEC-C148-9C99-2286B32887EC}" type="sibTrans" cxnId="{60F382A2-D8A6-DF4C-9FA5-C38FA7168F68}">
      <dgm:prSet/>
      <dgm:spPr/>
      <dgm:t>
        <a:bodyPr/>
        <a:lstStyle/>
        <a:p>
          <a:endParaRPr lang="en-US"/>
        </a:p>
      </dgm:t>
    </dgm:pt>
    <dgm:pt modelId="{91961B37-9734-D84E-81E8-9A84CDC014A6}">
      <dgm:prSet phldrT="[Text]" custT="1"/>
      <dgm:spPr/>
      <dgm:t>
        <a:bodyPr/>
        <a:lstStyle/>
        <a:p>
          <a:r>
            <a:rPr lang="en-US" sz="2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ODYSEA ESE (2023)</a:t>
          </a:r>
        </a:p>
      </dgm:t>
    </dgm:pt>
    <dgm:pt modelId="{6A4ED3CC-2699-1E49-8596-2E9356FECCD7}" type="parTrans" cxnId="{C0BA99D2-CC82-AE4B-837C-5E9564410933}">
      <dgm:prSet/>
      <dgm:spPr/>
      <dgm:t>
        <a:bodyPr/>
        <a:lstStyle/>
        <a:p>
          <a:endParaRPr lang="en-US"/>
        </a:p>
      </dgm:t>
    </dgm:pt>
    <dgm:pt modelId="{BA12E2D5-8723-7F43-85B8-48F2AB709BF6}" type="sibTrans" cxnId="{C0BA99D2-CC82-AE4B-837C-5E9564410933}">
      <dgm:prSet/>
      <dgm:spPr/>
      <dgm:t>
        <a:bodyPr/>
        <a:lstStyle/>
        <a:p>
          <a:endParaRPr lang="en-US"/>
        </a:p>
      </dgm:t>
    </dgm:pt>
    <dgm:pt modelId="{1C33B314-91F1-B143-ACBA-5A0DE8BBC722}">
      <dgm:prSet custT="1"/>
      <dgm:spPr/>
      <dgm:t>
        <a:bodyPr/>
        <a:lstStyle/>
        <a:p>
          <a:r>
            <a:rPr lang="en-US" sz="2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DopplerScatt</a:t>
          </a:r>
          <a:r>
            <a:rPr lang="en-US" sz="2200" dirty="0">
              <a:solidFill>
                <a:schemeClr val="bg1"/>
              </a:solidFill>
              <a:highlight>
                <a:srgbClr val="000000"/>
              </a:highlight>
            </a:rPr>
            <a:t> </a:t>
          </a:r>
          <a:r>
            <a:rPr lang="en-US" sz="2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AITT (2016)</a:t>
          </a:r>
        </a:p>
      </dgm:t>
    </dgm:pt>
    <dgm:pt modelId="{5E1561E3-80D4-2B4C-9462-3AD4037E77F3}" type="parTrans" cxnId="{932CFB35-D618-D344-BC56-9B30799C589C}">
      <dgm:prSet/>
      <dgm:spPr/>
      <dgm:t>
        <a:bodyPr/>
        <a:lstStyle/>
        <a:p>
          <a:endParaRPr lang="en-US"/>
        </a:p>
      </dgm:t>
    </dgm:pt>
    <dgm:pt modelId="{87AB0793-5E83-1D46-A475-B87655C354E6}" type="sibTrans" cxnId="{932CFB35-D618-D344-BC56-9B30799C589C}">
      <dgm:prSet/>
      <dgm:spPr/>
      <dgm:t>
        <a:bodyPr/>
        <a:lstStyle/>
        <a:p>
          <a:endParaRPr lang="en-US"/>
        </a:p>
      </dgm:t>
    </dgm:pt>
    <dgm:pt modelId="{97671086-9B52-4641-AC29-9480E9548317}">
      <dgm:prSet custT="1"/>
      <dgm:spPr/>
      <dgm:t>
        <a:bodyPr/>
        <a:lstStyle/>
        <a:p>
          <a:r>
            <a:rPr lang="en-US" sz="2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S-MODE EVS-3 (2019)</a:t>
          </a:r>
        </a:p>
      </dgm:t>
    </dgm:pt>
    <dgm:pt modelId="{BB1E6132-641B-634C-9908-90EDAEB0DA24}" type="parTrans" cxnId="{0AD4A4D6-031E-6E48-BB30-A0B35C008641}">
      <dgm:prSet/>
      <dgm:spPr/>
      <dgm:t>
        <a:bodyPr/>
        <a:lstStyle/>
        <a:p>
          <a:endParaRPr lang="en-US"/>
        </a:p>
      </dgm:t>
    </dgm:pt>
    <dgm:pt modelId="{F5E659DD-5BA0-3942-A6D3-349FA2533E5C}" type="sibTrans" cxnId="{0AD4A4D6-031E-6E48-BB30-A0B35C008641}">
      <dgm:prSet/>
      <dgm:spPr/>
      <dgm:t>
        <a:bodyPr/>
        <a:lstStyle/>
        <a:p>
          <a:endParaRPr lang="en-US"/>
        </a:p>
      </dgm:t>
    </dgm:pt>
    <dgm:pt modelId="{89F8A094-CE7C-994C-A317-B2191D6734F4}" type="pres">
      <dgm:prSet presAssocID="{080A0E55-6731-DC4B-8435-D47E5651E0CF}" presName="arrowDiagram" presStyleCnt="0">
        <dgm:presLayoutVars>
          <dgm:chMax val="5"/>
          <dgm:dir/>
          <dgm:resizeHandles val="exact"/>
        </dgm:presLayoutVars>
      </dgm:prSet>
      <dgm:spPr/>
    </dgm:pt>
    <dgm:pt modelId="{60024681-9E89-B548-BC21-4920C71D805F}" type="pres">
      <dgm:prSet presAssocID="{080A0E55-6731-DC4B-8435-D47E5651E0CF}" presName="arrow" presStyleLbl="bgShp" presStyleIdx="0" presStyleCnt="1" custScaleY="126554" custLinFactNeighborX="-447" custLinFactNeighborY="9798"/>
      <dgm:spPr/>
    </dgm:pt>
    <dgm:pt modelId="{D4E3D0B2-4C76-2D42-BBC4-18857AB31414}" type="pres">
      <dgm:prSet presAssocID="{080A0E55-6731-DC4B-8435-D47E5651E0CF}" presName="arrowDiagram4" presStyleCnt="0"/>
      <dgm:spPr/>
    </dgm:pt>
    <dgm:pt modelId="{3B0A13C3-CAF5-7C44-884C-3CE76902E0EB}" type="pres">
      <dgm:prSet presAssocID="{3170E2C8-B8D6-4D4E-8DC8-22ED61D1CB86}" presName="bullet4a" presStyleLbl="node1" presStyleIdx="0" presStyleCnt="4" custLinFactX="23381" custLinFactNeighborX="100000" custLinFactNeighborY="11219"/>
      <dgm:spPr/>
    </dgm:pt>
    <dgm:pt modelId="{41652664-0983-C843-869D-61747FC77023}" type="pres">
      <dgm:prSet presAssocID="{3170E2C8-B8D6-4D4E-8DC8-22ED61D1CB86}" presName="textBox4a" presStyleLbl="revTx" presStyleIdx="0" presStyleCnt="4" custScaleX="116754" custLinFactNeighborX="35632" custLinFactNeighborY="-3189">
        <dgm:presLayoutVars>
          <dgm:bulletEnabled val="1"/>
        </dgm:presLayoutVars>
      </dgm:prSet>
      <dgm:spPr/>
    </dgm:pt>
    <dgm:pt modelId="{7DECD9CB-F665-0F43-B111-5473E8270323}" type="pres">
      <dgm:prSet presAssocID="{1C33B314-91F1-B143-ACBA-5A0DE8BBC722}" presName="bullet4b" presStyleLbl="node1" presStyleIdx="1" presStyleCnt="4"/>
      <dgm:spPr/>
    </dgm:pt>
    <dgm:pt modelId="{FAB3C380-FCAE-9D4C-885F-F073CE740A60}" type="pres">
      <dgm:prSet presAssocID="{1C33B314-91F1-B143-ACBA-5A0DE8BBC722}" presName="textBox4b" presStyleLbl="revTx" presStyleIdx="1" presStyleCnt="4" custLinFactNeighborX="9784" custLinFactNeighborY="-7848">
        <dgm:presLayoutVars>
          <dgm:bulletEnabled val="1"/>
        </dgm:presLayoutVars>
      </dgm:prSet>
      <dgm:spPr/>
    </dgm:pt>
    <dgm:pt modelId="{E82CF27B-D99A-484F-A23B-1B1F741EC42D}" type="pres">
      <dgm:prSet presAssocID="{97671086-9B52-4641-AC29-9480E9548317}" presName="bullet4c" presStyleLbl="node1" presStyleIdx="2" presStyleCnt="4" custLinFactNeighborX="-42619" custLinFactNeighborY="-26107"/>
      <dgm:spPr/>
    </dgm:pt>
    <dgm:pt modelId="{B69CC0D5-E7B0-544F-9DC7-B9029DC880C3}" type="pres">
      <dgm:prSet presAssocID="{97671086-9B52-4641-AC29-9480E9548317}" presName="textBox4c" presStyleLbl="revTx" presStyleIdx="2" presStyleCnt="4" custScaleX="111388" custLinFactNeighborX="5097" custLinFactNeighborY="-9389">
        <dgm:presLayoutVars>
          <dgm:bulletEnabled val="1"/>
        </dgm:presLayoutVars>
      </dgm:prSet>
      <dgm:spPr/>
    </dgm:pt>
    <dgm:pt modelId="{A1111143-3447-D049-8542-9AD46BDC6E60}" type="pres">
      <dgm:prSet presAssocID="{91961B37-9734-D84E-81E8-9A84CDC014A6}" presName="bullet4d" presStyleLbl="node1" presStyleIdx="3" presStyleCnt="4" custLinFactNeighborX="68221" custLinFactNeighborY="-70893"/>
      <dgm:spPr/>
    </dgm:pt>
    <dgm:pt modelId="{EB188C7E-45AD-FD47-B5B7-96220DD473B4}" type="pres">
      <dgm:prSet presAssocID="{91961B37-9734-D84E-81E8-9A84CDC014A6}" presName="textBox4d" presStyleLbl="revTx" presStyleIdx="3" presStyleCnt="4" custScaleX="114794" custLinFactNeighborX="17679" custLinFactNeighborY="-975">
        <dgm:presLayoutVars>
          <dgm:bulletEnabled val="1"/>
        </dgm:presLayoutVars>
      </dgm:prSet>
      <dgm:spPr/>
    </dgm:pt>
  </dgm:ptLst>
  <dgm:cxnLst>
    <dgm:cxn modelId="{474A772C-9F94-2A46-B67C-2D228DC7284B}" type="presOf" srcId="{97671086-9B52-4641-AC29-9480E9548317}" destId="{B69CC0D5-E7B0-544F-9DC7-B9029DC880C3}" srcOrd="0" destOrd="0" presId="urn:microsoft.com/office/officeart/2005/8/layout/arrow2"/>
    <dgm:cxn modelId="{160C8030-FD48-054A-802A-338BEBC54E71}" type="presOf" srcId="{91961B37-9734-D84E-81E8-9A84CDC014A6}" destId="{EB188C7E-45AD-FD47-B5B7-96220DD473B4}" srcOrd="0" destOrd="0" presId="urn:microsoft.com/office/officeart/2005/8/layout/arrow2"/>
    <dgm:cxn modelId="{932CFB35-D618-D344-BC56-9B30799C589C}" srcId="{080A0E55-6731-DC4B-8435-D47E5651E0CF}" destId="{1C33B314-91F1-B143-ACBA-5A0DE8BBC722}" srcOrd="1" destOrd="0" parTransId="{5E1561E3-80D4-2B4C-9462-3AD4037E77F3}" sibTransId="{87AB0793-5E83-1D46-A475-B87655C354E6}"/>
    <dgm:cxn modelId="{DBBAF994-B4B5-3A41-90E9-62F721450C64}" type="presOf" srcId="{080A0E55-6731-DC4B-8435-D47E5651E0CF}" destId="{89F8A094-CE7C-994C-A317-B2191D6734F4}" srcOrd="0" destOrd="0" presId="urn:microsoft.com/office/officeart/2005/8/layout/arrow2"/>
    <dgm:cxn modelId="{60F382A2-D8A6-DF4C-9FA5-C38FA7168F68}" srcId="{080A0E55-6731-DC4B-8435-D47E5651E0CF}" destId="{3170E2C8-B8D6-4D4E-8DC8-22ED61D1CB86}" srcOrd="0" destOrd="0" parTransId="{9A591DC9-7EFA-4840-850B-3B4F55BDD976}" sibTransId="{395B307B-1CEC-C148-9C99-2286B32887EC}"/>
    <dgm:cxn modelId="{DD6E05D2-266A-8945-BBF6-2DE71BD86DC2}" type="presOf" srcId="{3170E2C8-B8D6-4D4E-8DC8-22ED61D1CB86}" destId="{41652664-0983-C843-869D-61747FC77023}" srcOrd="0" destOrd="0" presId="urn:microsoft.com/office/officeart/2005/8/layout/arrow2"/>
    <dgm:cxn modelId="{C0BA99D2-CC82-AE4B-837C-5E9564410933}" srcId="{080A0E55-6731-DC4B-8435-D47E5651E0CF}" destId="{91961B37-9734-D84E-81E8-9A84CDC014A6}" srcOrd="3" destOrd="0" parTransId="{6A4ED3CC-2699-1E49-8596-2E9356FECCD7}" sibTransId="{BA12E2D5-8723-7F43-85B8-48F2AB709BF6}"/>
    <dgm:cxn modelId="{0AD4A4D6-031E-6E48-BB30-A0B35C008641}" srcId="{080A0E55-6731-DC4B-8435-D47E5651E0CF}" destId="{97671086-9B52-4641-AC29-9480E9548317}" srcOrd="2" destOrd="0" parTransId="{BB1E6132-641B-634C-9908-90EDAEB0DA24}" sibTransId="{F5E659DD-5BA0-3942-A6D3-349FA2533E5C}"/>
    <dgm:cxn modelId="{769A3BF9-929B-7746-8390-FF9252BD0C37}" type="presOf" srcId="{1C33B314-91F1-B143-ACBA-5A0DE8BBC722}" destId="{FAB3C380-FCAE-9D4C-885F-F073CE740A60}" srcOrd="0" destOrd="0" presId="urn:microsoft.com/office/officeart/2005/8/layout/arrow2"/>
    <dgm:cxn modelId="{DA0E7420-C1B1-9945-8BC3-594FA50E11ED}" type="presParOf" srcId="{89F8A094-CE7C-994C-A317-B2191D6734F4}" destId="{60024681-9E89-B548-BC21-4920C71D805F}" srcOrd="0" destOrd="0" presId="urn:microsoft.com/office/officeart/2005/8/layout/arrow2"/>
    <dgm:cxn modelId="{33B57A8B-1FB6-8148-9173-65E05F524139}" type="presParOf" srcId="{89F8A094-CE7C-994C-A317-B2191D6734F4}" destId="{D4E3D0B2-4C76-2D42-BBC4-18857AB31414}" srcOrd="1" destOrd="0" presId="urn:microsoft.com/office/officeart/2005/8/layout/arrow2"/>
    <dgm:cxn modelId="{7437388F-4EA8-E74A-9E3D-34B2756A44F4}" type="presParOf" srcId="{D4E3D0B2-4C76-2D42-BBC4-18857AB31414}" destId="{3B0A13C3-CAF5-7C44-884C-3CE76902E0EB}" srcOrd="0" destOrd="0" presId="urn:microsoft.com/office/officeart/2005/8/layout/arrow2"/>
    <dgm:cxn modelId="{F9E6D6CE-110F-724D-8757-05D47F6CEAE8}" type="presParOf" srcId="{D4E3D0B2-4C76-2D42-BBC4-18857AB31414}" destId="{41652664-0983-C843-869D-61747FC77023}" srcOrd="1" destOrd="0" presId="urn:microsoft.com/office/officeart/2005/8/layout/arrow2"/>
    <dgm:cxn modelId="{D6E9BA77-46EC-3845-A033-50BBBE19C4BA}" type="presParOf" srcId="{D4E3D0B2-4C76-2D42-BBC4-18857AB31414}" destId="{7DECD9CB-F665-0F43-B111-5473E8270323}" srcOrd="2" destOrd="0" presId="urn:microsoft.com/office/officeart/2005/8/layout/arrow2"/>
    <dgm:cxn modelId="{C34FC404-5E08-BA4C-8C5B-9E71DB776653}" type="presParOf" srcId="{D4E3D0B2-4C76-2D42-BBC4-18857AB31414}" destId="{FAB3C380-FCAE-9D4C-885F-F073CE740A60}" srcOrd="3" destOrd="0" presId="urn:microsoft.com/office/officeart/2005/8/layout/arrow2"/>
    <dgm:cxn modelId="{AE3872BD-38F4-954B-A8A9-D0E534D12698}" type="presParOf" srcId="{D4E3D0B2-4C76-2D42-BBC4-18857AB31414}" destId="{E82CF27B-D99A-484F-A23B-1B1F741EC42D}" srcOrd="4" destOrd="0" presId="urn:microsoft.com/office/officeart/2005/8/layout/arrow2"/>
    <dgm:cxn modelId="{A66765B6-1EC0-564B-8FCD-29890E9980FB}" type="presParOf" srcId="{D4E3D0B2-4C76-2D42-BBC4-18857AB31414}" destId="{B69CC0D5-E7B0-544F-9DC7-B9029DC880C3}" srcOrd="5" destOrd="0" presId="urn:microsoft.com/office/officeart/2005/8/layout/arrow2"/>
    <dgm:cxn modelId="{F9A2ECD3-BA6E-6B4B-BB63-9C17BD87690B}" type="presParOf" srcId="{D4E3D0B2-4C76-2D42-BBC4-18857AB31414}" destId="{A1111143-3447-D049-8542-9AD46BDC6E60}" srcOrd="6" destOrd="0" presId="urn:microsoft.com/office/officeart/2005/8/layout/arrow2"/>
    <dgm:cxn modelId="{EB47B8FA-1F98-0F4F-B64B-4376C0323419}" type="presParOf" srcId="{D4E3D0B2-4C76-2D42-BBC4-18857AB31414}" destId="{EB188C7E-45AD-FD47-B5B7-96220DD473B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24681-9E89-B548-BC21-4920C71D805F}">
      <dsp:nvSpPr>
        <dsp:cNvPr id="0" name=""/>
        <dsp:cNvSpPr/>
      </dsp:nvSpPr>
      <dsp:spPr>
        <a:xfrm>
          <a:off x="133015" y="-675585"/>
          <a:ext cx="8141417" cy="643955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A13C3-CAF5-7C44-884C-3CE76902E0EB}">
      <dsp:nvSpPr>
        <dsp:cNvPr id="0" name=""/>
        <dsp:cNvSpPr/>
      </dsp:nvSpPr>
      <dsp:spPr>
        <a:xfrm>
          <a:off x="1202370" y="3804731"/>
          <a:ext cx="187252" cy="187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52664-0983-C843-869D-61747FC77023}">
      <dsp:nvSpPr>
        <dsp:cNvPr id="0" name=""/>
        <dsp:cNvSpPr/>
      </dsp:nvSpPr>
      <dsp:spPr>
        <a:xfrm>
          <a:off x="1444402" y="3838730"/>
          <a:ext cx="1625428" cy="121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21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DopplerScatt IIP (2014)</a:t>
          </a:r>
        </a:p>
      </dsp:txBody>
      <dsp:txXfrm>
        <a:off x="1444402" y="3838730"/>
        <a:ext cx="1625428" cy="1211035"/>
      </dsp:txXfrm>
    </dsp:sp>
    <dsp:sp modelId="{7DECD9CB-F665-0F43-B111-5473E8270323}">
      <dsp:nvSpPr>
        <dsp:cNvPr id="0" name=""/>
        <dsp:cNvSpPr/>
      </dsp:nvSpPr>
      <dsp:spPr>
        <a:xfrm>
          <a:off x="2294317" y="2600165"/>
          <a:ext cx="325656" cy="325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3C380-FCAE-9D4C-885F-F073CE740A60}">
      <dsp:nvSpPr>
        <dsp:cNvPr id="0" name=""/>
        <dsp:cNvSpPr/>
      </dsp:nvSpPr>
      <dsp:spPr>
        <a:xfrm>
          <a:off x="2624422" y="2580496"/>
          <a:ext cx="1709697" cy="232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559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DopplerScatt</a:t>
          </a:r>
          <a:r>
            <a:rPr lang="en-US" sz="2200" kern="1200" dirty="0">
              <a:solidFill>
                <a:schemeClr val="bg1"/>
              </a:solidFill>
              <a:highlight>
                <a:srgbClr val="000000"/>
              </a:highlight>
            </a:rPr>
            <a:t> </a:t>
          </a:r>
          <a:r>
            <a:rPr lang="en-US" sz="2200" kern="1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AITT (2016)</a:t>
          </a:r>
        </a:p>
      </dsp:txBody>
      <dsp:txXfrm>
        <a:off x="2624422" y="2580496"/>
        <a:ext cx="1709697" cy="2325392"/>
      </dsp:txXfrm>
    </dsp:sp>
    <dsp:sp modelId="{E82CF27B-D99A-484F-A23B-1B1F741EC42D}">
      <dsp:nvSpPr>
        <dsp:cNvPr id="0" name=""/>
        <dsp:cNvSpPr/>
      </dsp:nvSpPr>
      <dsp:spPr>
        <a:xfrm>
          <a:off x="3799762" y="1615365"/>
          <a:ext cx="431495" cy="431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CC0D5-E7B0-544F-9DC7-B9029DC880C3}">
      <dsp:nvSpPr>
        <dsp:cNvPr id="0" name=""/>
        <dsp:cNvSpPr/>
      </dsp:nvSpPr>
      <dsp:spPr>
        <a:xfrm>
          <a:off x="4189202" y="1648514"/>
          <a:ext cx="1904398" cy="314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4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S-MODE EVS-3 (2019)</a:t>
          </a:r>
        </a:p>
      </dsp:txBody>
      <dsp:txXfrm>
        <a:off x="4189202" y="1648514"/>
        <a:ext cx="1904398" cy="3144622"/>
      </dsp:txXfrm>
    </dsp:sp>
    <dsp:sp modelId="{A1111143-3447-D049-8542-9AD46BDC6E60}">
      <dsp:nvSpPr>
        <dsp:cNvPr id="0" name=""/>
        <dsp:cNvSpPr/>
      </dsp:nvSpPr>
      <dsp:spPr>
        <a:xfrm>
          <a:off x="6217966" y="741202"/>
          <a:ext cx="578040" cy="578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8C7E-45AD-FD47-B5B7-96220DD473B4}">
      <dsp:nvSpPr>
        <dsp:cNvPr id="0" name=""/>
        <dsp:cNvSpPr/>
      </dsp:nvSpPr>
      <dsp:spPr>
        <a:xfrm>
          <a:off x="6288433" y="1404441"/>
          <a:ext cx="1962630" cy="3648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92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ODYSEA ESE (2023)</a:t>
          </a:r>
        </a:p>
      </dsp:txBody>
      <dsp:txXfrm>
        <a:off x="6288433" y="1404441"/>
        <a:ext cx="1962630" cy="3648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7DAB1-0CD0-DF4E-A1CE-17EC7C5D56FE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ACD24-9700-624B-B19A-ED72A8EB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5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bca3c8e5c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bca3c8e5c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41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bca3c8e5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bca3c8e5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bca3c8e5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bca3c8e5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708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bca3c8e5c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bbca3c8e5c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493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bca3c8e5c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bca3c8e5c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F410-34E0-7971-FB9E-C5F23A721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0E259-850F-4F6E-6388-1D615E905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0DFD6-FF00-9907-2D80-893C923E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0A0CB-B5D9-00A1-BA31-54FD0E63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367FC-83BA-9815-6B0E-6BE9B43A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D7C6-4637-3476-56BB-2D5E01D9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693C9-5FD7-B4E8-3872-38EEA5FAC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10145-1683-DA49-70D4-AE20ACD8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B1A5-AE7C-399F-737B-A75B992A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BC8B5-D948-5BCD-CC24-71608995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1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A5DDF7-9A4E-AA30-8F7C-CAA270F5D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0DFBA-7CE5-A032-FECF-6713E1766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ED36-B227-FEA4-0758-0C40AAE7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087F6-AB22-6920-080A-551F24CA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33137-0993-D4AE-0484-CD40215D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74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335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476740" y="1125975"/>
            <a:ext cx="11384400" cy="5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54185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i="0">
                <a:latin typeface="Arial"/>
                <a:ea typeface="Arial"/>
                <a:cs typeface="Arial"/>
                <a:sym typeface="Arial"/>
              </a:defRPr>
            </a:lvl2pPr>
            <a:lvl3pPr marL="1828754" lvl="2" indent="-507987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i="0">
                <a:latin typeface="Arial"/>
                <a:ea typeface="Arial"/>
                <a:cs typeface="Arial"/>
                <a:sym typeface="Arial"/>
              </a:defRPr>
            </a:lvl3pPr>
            <a:lvl4pPr marL="2438339" lvl="3" indent="-507987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0">
                <a:latin typeface="Arial"/>
                <a:ea typeface="Arial"/>
                <a:cs typeface="Arial"/>
                <a:sym typeface="Arial"/>
              </a:defRPr>
            </a:lvl4pPr>
            <a:lvl5pPr marL="3047924" lvl="4" indent="-47412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509" lvl="5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2144355" y="107463"/>
            <a:ext cx="8325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11236444" y="6486832"/>
            <a:ext cx="91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" name="Google Shape;71;p13"/>
          <p:cNvSpPr txBox="1">
            <a:spLocks noGrp="1"/>
          </p:cNvSpPr>
          <p:nvPr>
            <p:ph type="ftr" idx="11"/>
          </p:nvPr>
        </p:nvSpPr>
        <p:spPr>
          <a:xfrm>
            <a:off x="0" y="6362700"/>
            <a:ext cx="12192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" sz="1333" dirty="0">
                <a:solidFill>
                  <a:srgbClr val="999999"/>
                </a:solidFill>
              </a:rPr>
              <a:t>© 2022 California Institute of Technology. Government sponsorship acknowledged</a:t>
            </a:r>
            <a:endParaRPr dirty="0"/>
          </a:p>
        </p:txBody>
      </p:sp>
      <p:pic>
        <p:nvPicPr>
          <p:cNvPr id="6" name="Google Shape;39;p6">
            <a:extLst>
              <a:ext uri="{FF2B5EF4-FFF2-40B4-BE49-F238E27FC236}">
                <a16:creationId xmlns:a16="http://schemas.microsoft.com/office/drawing/2014/main" id="{E667690A-16A0-D64C-8E80-77D4E048BF93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99" y="35667"/>
            <a:ext cx="2753241" cy="76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47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C92E5-0D40-6528-0509-53CA01BA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F7901-5380-FF6C-11D4-ED4718D4F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49B5B-5F06-295C-16CB-37249747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6CA56-D639-8E31-ECAB-62E73CAF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9A2DD-270F-B4A4-C30E-1C67CDAE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9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45B1-40AF-5FAD-0901-ECF3D4BB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DF72B-0E1E-9E1E-8F5F-268EF8689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4ED01-CB88-C792-EF02-9114B50C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60C86-85B8-0CC5-959A-4351C7F3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B52C6-4C1C-FE4A-99C8-9E8C5324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3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056C1-AD8B-3BD6-5E00-E0546D57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E4175-C7B7-8593-A524-8C93A6E28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36EB4-2F09-C7A5-8166-58CF441C0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695CC-1CBE-5BC1-1937-EB53D6E4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927B2-229B-6CBB-E47E-1812BC2E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A3031-E48B-2019-9450-9B1A5436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7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F48F-60E7-C5E9-2D86-7A9EF18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049BE-5675-6B92-B046-380504DA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BB177-2D9E-0110-2975-6454EC019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E13D3-99B3-0556-DCB0-6E7C6674D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61200-774F-C1FC-4496-D83D8D5C7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50126E-DD6F-C3BD-B67F-B9114284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86BECB-A235-64F6-0E8C-6DE6D1F5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5010F-7AD7-AF2B-F636-E620C238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2D28-41DC-482A-1E25-B3D785C8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D9367-C594-75E0-7980-420B1FF7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20845-6A6A-1291-E54C-F5F697EF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3BB04-A00E-0822-2EB5-6245C589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0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7BD453-E5F1-5C33-FAD2-083C40C7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3C05F-4B9A-FC8F-B8A6-4B21A281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91EC3-75EB-B9D6-F56D-056973C6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7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3CCD-CE3A-947B-8D14-942E8607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00AAE-FA95-1C52-72B2-77D59DEF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F1C56-C557-0E51-5C4A-AFE4FFC32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B690C-F470-4AB4-8248-2FE03CF3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D4544-9F2B-11FC-7A41-C6AB006B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71D07-E4BD-86ED-5FB7-3FA66191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7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230F-F7FD-D4FD-FCDF-8D5423FF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0406A-B742-7EAB-2D5D-4609EFF6A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DB372-F0D4-705A-FEE3-6C15FC45B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E154A-1DA5-2625-2B12-A55C735F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091F-8A00-7CB6-FD66-E6FDC361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56738-9425-EDB6-1A0B-92BCF179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7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76A6-1C2D-DC84-86B5-4C8D9BBF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FCD2D-03F9-C11F-F2B7-4FC63C73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E3D57-28D8-0BE7-813B-BFFA94753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1BC67-6A9A-0D4A-9E58-3D15EFCDD23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599B1-0110-3489-94CC-D3AD30F43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006E-CA8A-29B3-6C8E-74A41CA40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788E1-8EC7-C94E-B6FF-ED6CAB6A7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gille@ucsd.edu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dysea.ucsd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png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01EDA92-7602-B54F-91C4-40200685B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2" r="3005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242B1-71AC-514E-9792-E5C1E783D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34919"/>
            <a:ext cx="10972800" cy="20937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/>
              </a:rPr>
              <a:t>Simultaneous Winds and Surface Currents via the Proposed </a:t>
            </a:r>
            <a:r>
              <a:rPr lang="en-US" sz="4800" b="1" dirty="0">
                <a:solidFill>
                  <a:schemeClr val="bg1"/>
                </a:solidFill>
              </a:rPr>
              <a:t>ODYSEA Doppler </a:t>
            </a:r>
            <a:r>
              <a:rPr lang="en-US" sz="4800" b="1" dirty="0" err="1">
                <a:solidFill>
                  <a:schemeClr val="bg1"/>
                </a:solidFill>
              </a:rPr>
              <a:t>Scatterometer</a:t>
            </a:r>
            <a:endParaRPr lang="en-US" sz="4800" i="1" dirty="0">
              <a:solidFill>
                <a:schemeClr val="bg1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048B-617C-384F-9238-0F9907D37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3286125"/>
            <a:ext cx="10235606" cy="27082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3900" dirty="0">
                <a:solidFill>
                  <a:srgbClr val="FFFFFF"/>
                </a:solidFill>
              </a:rPr>
              <a:t>Sarah Gille (SIO/UCSD, </a:t>
            </a:r>
            <a:r>
              <a:rPr lang="en-US" sz="3900" dirty="0" err="1">
                <a:solidFill>
                  <a:srgbClr val="FFFFFF"/>
                </a:solidFill>
              </a:rPr>
              <a:t>sgille@ucsd.edu</a:t>
            </a:r>
            <a:r>
              <a:rPr lang="en-US" sz="3900" dirty="0">
                <a:solidFill>
                  <a:srgbClr val="FFFFFF"/>
                </a:solidFill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with the ODYSEA team:  Tong Lee, Fabrice </a:t>
            </a:r>
            <a:r>
              <a:rPr lang="en-US" dirty="0" err="1">
                <a:solidFill>
                  <a:schemeClr val="bg1"/>
                </a:solidFill>
              </a:rPr>
              <a:t>Ardhuin</a:t>
            </a:r>
            <a:r>
              <a:rPr lang="en-US" dirty="0">
                <a:solidFill>
                  <a:schemeClr val="bg1"/>
                </a:solidFill>
              </a:rPr>
              <a:t>, Justin Boland, Mark A. Bourassa, Paul Chang, Sophie E. </a:t>
            </a:r>
            <a:r>
              <a:rPr lang="en-US" dirty="0" err="1">
                <a:solidFill>
                  <a:schemeClr val="bg1"/>
                </a:solidFill>
              </a:rPr>
              <a:t>Cravatte</a:t>
            </a:r>
            <a:r>
              <a:rPr lang="en-US" dirty="0">
                <a:solidFill>
                  <a:schemeClr val="bg1"/>
                </a:solidFill>
              </a:rPr>
              <a:t>, J. Thomas Farrar, Melanie R. </a:t>
            </a:r>
            <a:r>
              <a:rPr lang="en-US" dirty="0" err="1">
                <a:solidFill>
                  <a:schemeClr val="bg1"/>
                </a:solidFill>
              </a:rPr>
              <a:t>Fewings</a:t>
            </a:r>
            <a:r>
              <a:rPr lang="en-US" dirty="0">
                <a:solidFill>
                  <a:schemeClr val="bg1"/>
                </a:solidFill>
              </a:rPr>
              <a:t>, Fanny Girard-</a:t>
            </a:r>
            <a:r>
              <a:rPr lang="en-US" dirty="0" err="1">
                <a:solidFill>
                  <a:schemeClr val="bg1"/>
                </a:solidFill>
              </a:rPr>
              <a:t>Ardhuin</a:t>
            </a:r>
            <a:r>
              <a:rPr lang="en-US" dirty="0">
                <a:solidFill>
                  <a:schemeClr val="bg1"/>
                </a:solidFill>
              </a:rPr>
              <a:t>, Gregg A. Jacobs, </a:t>
            </a:r>
            <a:r>
              <a:rPr lang="en-US" dirty="0" err="1">
                <a:solidFill>
                  <a:schemeClr val="bg1"/>
                </a:solidFill>
              </a:rPr>
              <a:t>Zorana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Jelenak</a:t>
            </a:r>
            <a:r>
              <a:rPr lang="en-US" dirty="0">
                <a:solidFill>
                  <a:schemeClr val="bg1"/>
                </a:solidFill>
              </a:rPr>
              <a:t>, Florent </a:t>
            </a:r>
            <a:r>
              <a:rPr lang="en-US" dirty="0" err="1">
                <a:solidFill>
                  <a:schemeClr val="bg1"/>
                </a:solidFill>
              </a:rPr>
              <a:t>Lyard</a:t>
            </a:r>
            <a:r>
              <a:rPr lang="en-US" dirty="0">
                <a:solidFill>
                  <a:schemeClr val="bg1"/>
                </a:solidFill>
              </a:rPr>
              <a:t>, Jackie C May, Elisabeth D Rémy, Lionel Renault, Ernesto Rodriguez, Clément </a:t>
            </a:r>
            <a:r>
              <a:rPr lang="en-US" dirty="0" err="1">
                <a:solidFill>
                  <a:schemeClr val="bg1"/>
                </a:solidFill>
              </a:rPr>
              <a:t>Ubelmann</a:t>
            </a:r>
            <a:r>
              <a:rPr lang="en-US" dirty="0">
                <a:solidFill>
                  <a:schemeClr val="bg1"/>
                </a:solidFill>
              </a:rPr>
              <a:t>, Ana Beatriz Villas </a:t>
            </a:r>
            <a:r>
              <a:rPr lang="en-US" dirty="0" err="1">
                <a:solidFill>
                  <a:schemeClr val="bg1"/>
                </a:solidFill>
              </a:rPr>
              <a:t>Bôas</a:t>
            </a:r>
            <a:r>
              <a:rPr lang="en-US" dirty="0">
                <a:solidFill>
                  <a:schemeClr val="bg1"/>
                </a:solidFill>
              </a:rPr>
              <a:t>, and Alexander G. </a:t>
            </a:r>
            <a:r>
              <a:rPr lang="en-US" dirty="0" err="1">
                <a:solidFill>
                  <a:schemeClr val="bg1"/>
                </a:solidFill>
              </a:rPr>
              <a:t>Wineteer</a:t>
            </a:r>
            <a:endParaRPr lang="en-US" sz="3200" b="1" dirty="0">
              <a:solidFill>
                <a:schemeClr val="bg1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F0D7D-BFF0-3146-B402-B6F1374FD13B}"/>
              </a:ext>
            </a:extLst>
          </p:cNvPr>
          <p:cNvSpPr txBox="1"/>
          <p:nvPr/>
        </p:nvSpPr>
        <p:spPr>
          <a:xfrm>
            <a:off x="2002972" y="6488668"/>
            <a:ext cx="986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Earth and Space Research OSCAR Product: https://</a:t>
            </a:r>
            <a:r>
              <a:rPr lang="en-US" dirty="0" err="1">
                <a:solidFill>
                  <a:schemeClr val="bg1"/>
                </a:solidFill>
              </a:rPr>
              <a:t>www.esr.org</a:t>
            </a:r>
            <a:r>
              <a:rPr lang="en-US" dirty="0">
                <a:solidFill>
                  <a:schemeClr val="bg1"/>
                </a:solidFill>
              </a:rPr>
              <a:t>/research/</a:t>
            </a:r>
            <a:r>
              <a:rPr lang="en-US" dirty="0" err="1">
                <a:solidFill>
                  <a:schemeClr val="bg1"/>
                </a:solidFill>
              </a:rPr>
              <a:t>oscar</a:t>
            </a:r>
            <a:r>
              <a:rPr lang="en-US" dirty="0">
                <a:solidFill>
                  <a:schemeClr val="bg1"/>
                </a:solidFill>
              </a:rPr>
              <a:t>/additional-information/</a:t>
            </a:r>
          </a:p>
        </p:txBody>
      </p:sp>
    </p:spTree>
    <p:extLst>
      <p:ext uri="{BB962C8B-B14F-4D97-AF65-F5344CB8AC3E}">
        <p14:creationId xmlns:p14="http://schemas.microsoft.com/office/powerpoint/2010/main" val="772091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33" y="146833"/>
            <a:ext cx="10059368" cy="12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15" y="1444033"/>
            <a:ext cx="6657056" cy="521673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7165690" y="1853380"/>
            <a:ext cx="5360000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i="1" dirty="0">
                <a:solidFill>
                  <a:schemeClr val="bg1"/>
                </a:solidFill>
              </a:rPr>
              <a:t>Earth System Explorer proposed to NASA with strong support from CNES </a:t>
            </a:r>
            <a:r>
              <a:rPr lang="en" sz="2000" i="1">
                <a:solidFill>
                  <a:schemeClr val="bg1"/>
                </a:solidFill>
              </a:rPr>
              <a:t>(+ US Space </a:t>
            </a:r>
            <a:r>
              <a:rPr lang="en" sz="2000" i="1" dirty="0">
                <a:solidFill>
                  <a:schemeClr val="bg1"/>
                </a:solidFill>
              </a:rPr>
              <a:t>Force)</a:t>
            </a:r>
          </a:p>
          <a:p>
            <a:endParaRPr lang="en" sz="2000" i="1" dirty="0">
              <a:solidFill>
                <a:schemeClr val="bg1"/>
              </a:solidFill>
            </a:endParaRPr>
          </a:p>
          <a:p>
            <a:r>
              <a:rPr lang="en" sz="2000" i="1" dirty="0">
                <a:solidFill>
                  <a:schemeClr val="bg1"/>
                </a:solidFill>
              </a:rPr>
              <a:t>Advanced to next phase!</a:t>
            </a:r>
            <a:endParaRPr sz="2000" i="1" dirty="0">
              <a:solidFill>
                <a:schemeClr val="bg1"/>
              </a:solidFill>
            </a:endParaRPr>
          </a:p>
          <a:p>
            <a:endParaRPr sz="2000" i="1" dirty="0">
              <a:solidFill>
                <a:schemeClr val="bg1"/>
              </a:solidFill>
            </a:endParaRPr>
          </a:p>
          <a:p>
            <a:r>
              <a:rPr lang="en" sz="2000" i="1" dirty="0">
                <a:solidFill>
                  <a:schemeClr val="bg1"/>
                </a:solidFill>
              </a:rPr>
              <a:t>Web:  </a:t>
            </a:r>
            <a:r>
              <a:rPr lang="en" sz="2000" i="1" dirty="0" err="1">
                <a:solidFill>
                  <a:schemeClr val="bg1"/>
                </a:solidFill>
              </a:rPr>
              <a:t>odysea.ucsd.edu</a:t>
            </a:r>
            <a:endParaRPr sz="2000" i="1" dirty="0">
              <a:solidFill>
                <a:schemeClr val="bg1"/>
              </a:solidFill>
            </a:endParaRPr>
          </a:p>
          <a:p>
            <a:r>
              <a:rPr lang="en" sz="2000" i="1" dirty="0">
                <a:solidFill>
                  <a:schemeClr val="bg1"/>
                </a:solidFill>
              </a:rPr>
              <a:t>PI:  Sarah Gille </a:t>
            </a:r>
            <a:r>
              <a:rPr lang="en" sz="2000" i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sgille@ucsd.edu</a:t>
            </a:r>
            <a:endParaRPr sz="2000" i="1" dirty="0">
              <a:solidFill>
                <a:schemeClr val="bg1"/>
              </a:solidFill>
            </a:endParaRPr>
          </a:p>
          <a:p>
            <a:r>
              <a:rPr lang="en" sz="2000" i="1" dirty="0">
                <a:solidFill>
                  <a:schemeClr val="bg1"/>
                </a:solidFill>
              </a:rPr>
              <a:t>Project Scientist:  Tong Lee, </a:t>
            </a:r>
            <a:r>
              <a:rPr lang="en" sz="2000" i="1" dirty="0" err="1">
                <a:solidFill>
                  <a:schemeClr val="bg1"/>
                </a:solidFill>
              </a:rPr>
              <a:t>tlee@jpl.nasa.gov</a:t>
            </a:r>
            <a:endParaRPr sz="2000" i="1" dirty="0">
              <a:solidFill>
                <a:schemeClr val="bg1"/>
              </a:solidFill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7462974" y="6295899"/>
            <a:ext cx="4434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i="1" dirty="0">
                <a:solidFill>
                  <a:schemeClr val="bg1"/>
                </a:solidFill>
              </a:rPr>
              <a:t>Daily coverage, near-real time</a:t>
            </a:r>
            <a:endParaRPr sz="2000" i="1" dirty="0">
              <a:solidFill>
                <a:schemeClr val="bg1"/>
              </a:solidFill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7165690" y="5134645"/>
            <a:ext cx="20264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bg1"/>
                </a:solidFill>
              </a:rPr>
              <a:t>5 km postings</a:t>
            </a:r>
            <a:endParaRPr sz="2000" dirty="0">
              <a:solidFill>
                <a:schemeClr val="bg1"/>
              </a:solidFill>
            </a:endParaRPr>
          </a:p>
          <a:p>
            <a:r>
              <a:rPr lang="en" sz="2000" dirty="0">
                <a:solidFill>
                  <a:schemeClr val="bg1"/>
                </a:solidFill>
              </a:rPr>
              <a:t>1700 km swath</a:t>
            </a:r>
            <a:endParaRPr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9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7BA3-87C8-E44B-BB15-55B5622D4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40559"/>
            <a:ext cx="11758612" cy="1059815"/>
          </a:xfrm>
        </p:spPr>
        <p:txBody>
          <a:bodyPr>
            <a:normAutofit fontScale="90000"/>
          </a:bodyPr>
          <a:lstStyle/>
          <a:p>
            <a:r>
              <a:rPr lang="en-US" dirty="0"/>
              <a:t>ODYSEA will bring small-scale wind gradients into focus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3EA976-B778-AD48-BA27-8AEAC377F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0" t="473" r="1215" b="50000"/>
          <a:stretch/>
        </p:blipFill>
        <p:spPr bwMode="auto">
          <a:xfrm>
            <a:off x="2151529" y="1171033"/>
            <a:ext cx="7888941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631438-CF92-8840-88B7-5C63EBB8D732}"/>
              </a:ext>
            </a:extLst>
          </p:cNvPr>
          <p:cNvSpPr/>
          <p:nvPr/>
        </p:nvSpPr>
        <p:spPr>
          <a:xfrm>
            <a:off x="9233646" y="1369153"/>
            <a:ext cx="609600" cy="762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8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29F9-18EE-8E4F-A6C7-18825003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32" y="277750"/>
            <a:ext cx="11354730" cy="1031097"/>
          </a:xfrm>
        </p:spPr>
        <p:txBody>
          <a:bodyPr>
            <a:normAutofit fontScale="90000"/>
          </a:bodyPr>
          <a:lstStyle/>
          <a:p>
            <a:r>
              <a:rPr lang="en-US" dirty="0"/>
              <a:t>And show us currents and eddies as never seen before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CAF129-52CA-B549-9B45-F1B646043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50385" r="66299" b="-937"/>
          <a:stretch/>
        </p:blipFill>
        <p:spPr bwMode="auto">
          <a:xfrm>
            <a:off x="1828801" y="1147328"/>
            <a:ext cx="7996517" cy="56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AC520C-EF90-0E44-9A1C-7A21D26914F7}"/>
              </a:ext>
            </a:extLst>
          </p:cNvPr>
          <p:cNvSpPr/>
          <p:nvPr/>
        </p:nvSpPr>
        <p:spPr>
          <a:xfrm>
            <a:off x="9000565" y="1308847"/>
            <a:ext cx="645459" cy="627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0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0A48-8D60-F4AD-8081-56E68F1D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lobal_sim_low copy">
            <a:hlinkClick r:id="" action="ppaction://media"/>
            <a:extLst>
              <a:ext uri="{FF2B5EF4-FFF2-40B4-BE49-F238E27FC236}">
                <a16:creationId xmlns:a16="http://schemas.microsoft.com/office/drawing/2014/main" id="{0BA8A7C0-B0FA-DA12-8DA3-508AAAF29D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9942"/>
            <a:ext cx="12334294" cy="69378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DB5C31-1246-AA53-2C32-15A472E17B1C}"/>
              </a:ext>
            </a:extLst>
          </p:cNvPr>
          <p:cNvSpPr txBox="1"/>
          <p:nvPr/>
        </p:nvSpPr>
        <p:spPr>
          <a:xfrm>
            <a:off x="3102428" y="72737"/>
            <a:ext cx="7327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can we do with winds and currents?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0D23A-70CE-23B0-8B60-F68C265A9C8E}"/>
              </a:ext>
            </a:extLst>
          </p:cNvPr>
          <p:cNvSpPr txBox="1"/>
          <p:nvPr/>
        </p:nvSpPr>
        <p:spPr>
          <a:xfrm>
            <a:off x="139764" y="6374721"/>
            <a:ext cx="9918636" cy="5232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2 science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 applications objective</a:t>
            </a:r>
          </a:p>
        </p:txBody>
      </p:sp>
    </p:spTree>
    <p:extLst>
      <p:ext uri="{BB962C8B-B14F-4D97-AF65-F5344CB8AC3E}">
        <p14:creationId xmlns:p14="http://schemas.microsoft.com/office/powerpoint/2010/main" val="15619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CDF5-4919-9D7A-A1E6-87196ECD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86" y="382814"/>
            <a:ext cx="3918857" cy="3884386"/>
          </a:xfrm>
        </p:spPr>
        <p:txBody>
          <a:bodyPr>
            <a:normAutofit/>
          </a:bodyPr>
          <a:lstStyle/>
          <a:p>
            <a:r>
              <a:rPr lang="en-US" dirty="0"/>
              <a:t>Science Objective 1:  Competing hypotheses of wind—current coupling</a:t>
            </a:r>
          </a:p>
        </p:txBody>
      </p:sp>
      <p:pic>
        <p:nvPicPr>
          <p:cNvPr id="5" name="Content Placeholder 4" descr="A diagram of a wind diagram&#10;&#10;Description automatically generated with medium confidence">
            <a:extLst>
              <a:ext uri="{FF2B5EF4-FFF2-40B4-BE49-F238E27FC236}">
                <a16:creationId xmlns:a16="http://schemas.microsoft.com/office/drawing/2014/main" id="{E70D381F-1E66-B8B5-F51A-637DA95E7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2543" y="653143"/>
            <a:ext cx="7298086" cy="6037346"/>
          </a:xfrm>
        </p:spPr>
      </p:pic>
    </p:spTree>
    <p:extLst>
      <p:ext uri="{BB962C8B-B14F-4D97-AF65-F5344CB8AC3E}">
        <p14:creationId xmlns:p14="http://schemas.microsoft.com/office/powerpoint/2010/main" val="423227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FDD3-E785-9F4F-9ED8-3C0AFC71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59676"/>
            <a:ext cx="11179628" cy="184251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Science Objective 2: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Hypothesis:   High stratification implies faster surface currents</a:t>
            </a: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65903930-CE0B-354C-8958-4F205AC1F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2186"/>
            <a:ext cx="10515599" cy="4363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E4F582-057F-BF41-8A2B-1399EEC4B444}"/>
              </a:ext>
            </a:extLst>
          </p:cNvPr>
          <p:cNvSpPr/>
          <p:nvPr/>
        </p:nvSpPr>
        <p:spPr>
          <a:xfrm>
            <a:off x="10845085" y="4465320"/>
            <a:ext cx="320040" cy="1493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4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69B1-D146-DB4C-B84E-5FEF04BA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 seasonal sub-mesoscale dynamics govern velocity?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F7790B30-0B3D-DC4E-9FB8-78769B7AA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01" y="2228963"/>
            <a:ext cx="8237393" cy="30105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69BC1-E38E-4647-BB29-85AEBA7DABB0}"/>
              </a:ext>
            </a:extLst>
          </p:cNvPr>
          <p:cNvSpPr txBox="1"/>
          <p:nvPr/>
        </p:nvSpPr>
        <p:spPr>
          <a:xfrm>
            <a:off x="529389" y="6423668"/>
            <a:ext cx="296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Rocha et al, </a:t>
            </a:r>
            <a:r>
              <a:rPr lang="en-US" sz="2400" i="1" dirty="0"/>
              <a:t>GRL</a:t>
            </a:r>
            <a:r>
              <a:rPr lang="en-US" sz="2400" dirty="0"/>
              <a:t>,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371E1-E1F6-194D-8DB0-82A50F2C570B}"/>
              </a:ext>
            </a:extLst>
          </p:cNvPr>
          <p:cNvSpPr txBox="1"/>
          <p:nvPr/>
        </p:nvSpPr>
        <p:spPr>
          <a:xfrm>
            <a:off x="8652994" y="1618537"/>
            <a:ext cx="27081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Kuroshio Extension </a:t>
            </a:r>
            <a:r>
              <a:rPr lang="en-US" sz="2400" dirty="0" err="1"/>
              <a:t>submesoscale</a:t>
            </a:r>
            <a:r>
              <a:rPr lang="en-US" sz="2400" dirty="0"/>
              <a:t> motions energized in late winter/spring</a:t>
            </a:r>
          </a:p>
          <a:p>
            <a:endParaRPr lang="en-US" sz="2400" dirty="0"/>
          </a:p>
          <a:p>
            <a:r>
              <a:rPr lang="en-US" sz="2400" dirty="0"/>
              <a:t>Available potential energy lower in summer due to stratification.</a:t>
            </a:r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3BC18B-B2FB-EA4E-B334-12FD1821BCD4}"/>
              </a:ext>
            </a:extLst>
          </p:cNvPr>
          <p:cNvSpPr/>
          <p:nvPr/>
        </p:nvSpPr>
        <p:spPr>
          <a:xfrm>
            <a:off x="944880" y="2392680"/>
            <a:ext cx="3200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F8F0D-A701-9D42-8404-8328978CCF25}"/>
              </a:ext>
            </a:extLst>
          </p:cNvPr>
          <p:cNvSpPr/>
          <p:nvPr/>
        </p:nvSpPr>
        <p:spPr>
          <a:xfrm>
            <a:off x="4374278" y="2392680"/>
            <a:ext cx="3200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88725-774A-414E-BAA1-9D9AE0E972C8}"/>
              </a:ext>
            </a:extLst>
          </p:cNvPr>
          <p:cNvSpPr txBox="1"/>
          <p:nvPr/>
        </p:nvSpPr>
        <p:spPr>
          <a:xfrm>
            <a:off x="838200" y="1853514"/>
            <a:ext cx="144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6BA99-821C-1941-AFD3-EA7A5DA01D8E}"/>
              </a:ext>
            </a:extLst>
          </p:cNvPr>
          <p:cNvSpPr txBox="1"/>
          <p:nvPr/>
        </p:nvSpPr>
        <p:spPr>
          <a:xfrm>
            <a:off x="4796876" y="184898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summer</a:t>
            </a:r>
          </a:p>
        </p:txBody>
      </p:sp>
    </p:spTree>
    <p:extLst>
      <p:ext uri="{BB962C8B-B14F-4D97-AF65-F5344CB8AC3E}">
        <p14:creationId xmlns:p14="http://schemas.microsoft.com/office/powerpoint/2010/main" val="1477176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C222-E98B-814F-BC00-C3FB3F53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298680" cy="2026919"/>
          </a:xfrm>
        </p:spPr>
        <p:txBody>
          <a:bodyPr>
            <a:normAutofit/>
          </a:bodyPr>
          <a:lstStyle/>
          <a:p>
            <a:r>
              <a:rPr lang="en-US" dirty="0"/>
              <a:t>Hypothesis:  Low stratification means more potential energy storage and ultimately faster currents</a:t>
            </a:r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4646C31D-DA7E-724D-844C-C4109DF4F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365" y="2072640"/>
            <a:ext cx="9982200" cy="39928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B9A81-82E4-524F-8AD2-06BEBF5CA548}"/>
              </a:ext>
            </a:extLst>
          </p:cNvPr>
          <p:cNvSpPr txBox="1"/>
          <p:nvPr/>
        </p:nvSpPr>
        <p:spPr>
          <a:xfrm>
            <a:off x="274320" y="6248400"/>
            <a:ext cx="1013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Underscores need for more extensive global observations of winds and currents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C5410F-EAB5-A948-8357-16AB71E2373F}"/>
              </a:ext>
            </a:extLst>
          </p:cNvPr>
          <p:cNvSpPr/>
          <p:nvPr/>
        </p:nvSpPr>
        <p:spPr>
          <a:xfrm>
            <a:off x="10936525" y="4465320"/>
            <a:ext cx="320040" cy="1493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40E9-FE4B-F015-9774-92D0D841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234496"/>
            <a:ext cx="10515600" cy="1325563"/>
          </a:xfrm>
        </p:spPr>
        <p:txBody>
          <a:bodyPr/>
          <a:lstStyle/>
          <a:p>
            <a:r>
              <a:rPr lang="en-US" dirty="0"/>
              <a:t>Meeting operational needs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CACB32F2-3E8A-A391-B54E-7EA660843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9714" y="105555"/>
            <a:ext cx="4862286" cy="67296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E8BEE5-1744-B980-130E-649B78054286}"/>
              </a:ext>
            </a:extLst>
          </p:cNvPr>
          <p:cNvSpPr txBox="1"/>
          <p:nvPr/>
        </p:nvSpPr>
        <p:spPr>
          <a:xfrm>
            <a:off x="364672" y="1794556"/>
            <a:ext cx="57313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Near real time winds and currents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Storm evolution, surface waves, maritime safety, debris transport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Support NOAA, Navy, Coast Guard Search and Rescue, Mercator Ocean international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55118-0FEA-3F73-6D6E-056034772835}"/>
              </a:ext>
            </a:extLst>
          </p:cNvPr>
          <p:cNvSpPr/>
          <p:nvPr/>
        </p:nvSpPr>
        <p:spPr>
          <a:xfrm>
            <a:off x="11576957" y="216060"/>
            <a:ext cx="5334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0347E-841D-B869-D8DE-A4250B872095}"/>
              </a:ext>
            </a:extLst>
          </p:cNvPr>
          <p:cNvSpPr/>
          <p:nvPr/>
        </p:nvSpPr>
        <p:spPr>
          <a:xfrm>
            <a:off x="11560628" y="3625142"/>
            <a:ext cx="5334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0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A2ED-FE9B-E247-949B-964C9330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ODYSEA Mission 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69DCD-BFB4-B54C-91BE-BCE2406CE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92" y="799260"/>
            <a:ext cx="1747673" cy="163886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D2E874-50C9-E64A-954C-CB9B77EDC8A1}"/>
              </a:ext>
            </a:extLst>
          </p:cNvPr>
          <p:cNvSpPr txBox="1">
            <a:spLocks/>
          </p:cNvSpPr>
          <p:nvPr/>
        </p:nvSpPr>
        <p:spPr>
          <a:xfrm>
            <a:off x="147392" y="3054775"/>
            <a:ext cx="11226461" cy="411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90% global coverage &lt; 1 day (2x/day in many places)</a:t>
            </a:r>
          </a:p>
          <a:p>
            <a:pP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~650 km sun-synchronous terminator (4:30 am/4:30 pm) orbit</a:t>
            </a:r>
          </a:p>
          <a:p>
            <a:pP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Capability for near-real time ocean wind and currents data products (&lt;6 hour latency)</a:t>
            </a:r>
          </a:p>
          <a:p>
            <a:pPr>
              <a:buSzPct val="100000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One of four Earth System Explorers selected for 9 months of further study</a:t>
            </a:r>
          </a:p>
          <a:p>
            <a:pPr lvl="1">
              <a:buSzPct val="100000"/>
            </a:pPr>
            <a:r>
              <a:rPr lang="en-US" sz="2000" dirty="0">
                <a:solidFill>
                  <a:schemeClr val="tx1"/>
                </a:solidFill>
              </a:rPr>
              <a:t>Science has been reviewed; now demonstrate that goals can be achieved on time and on budget</a:t>
            </a:r>
          </a:p>
          <a:p>
            <a:pP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2 missions will be selected for launch in 2030 and 2032</a:t>
            </a:r>
          </a:p>
          <a:p>
            <a:pPr>
              <a:buSzPct val="100000"/>
            </a:pPr>
            <a:endParaRPr lang="en-US" sz="2400" dirty="0"/>
          </a:p>
          <a:p>
            <a:pPr>
              <a:buSzPct val="100000"/>
            </a:pPr>
            <a:endParaRPr lang="en-US" sz="2400" dirty="0"/>
          </a:p>
          <a:p>
            <a:pPr>
              <a:lnSpc>
                <a:spcPct val="100000"/>
              </a:lnSpc>
              <a:buSzPct val="100000"/>
            </a:pPr>
            <a:endParaRPr lang="en-US" sz="240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E7FD20-CB59-1A11-D09A-9156B24B7C10}"/>
              </a:ext>
            </a:extLst>
          </p:cNvPr>
          <p:cNvSpPr txBox="1">
            <a:spLocks/>
          </p:cNvSpPr>
          <p:nvPr/>
        </p:nvSpPr>
        <p:spPr>
          <a:xfrm>
            <a:off x="2270639" y="857648"/>
            <a:ext cx="8198916" cy="226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lnSpc>
                <a:spcPct val="100000"/>
              </a:lnSpc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Science and operational capabilities  fill a  void </a:t>
            </a:r>
          </a:p>
          <a:p>
            <a:pPr lvl="1">
              <a:lnSpc>
                <a:spcPct val="100000"/>
              </a:lnSpc>
              <a:buSzPct val="100000"/>
            </a:pPr>
            <a:r>
              <a:rPr lang="en-US" sz="2000" dirty="0">
                <a:solidFill>
                  <a:schemeClr val="tx1"/>
                </a:solidFill>
              </a:rPr>
              <a:t>No satellites measure total surface currents</a:t>
            </a:r>
          </a:p>
          <a:p>
            <a:pPr lvl="1">
              <a:lnSpc>
                <a:spcPct val="100000"/>
              </a:lnSpc>
              <a:buSzPct val="100000"/>
            </a:pPr>
            <a:r>
              <a:rPr lang="en-US" sz="2000" dirty="0">
                <a:solidFill>
                  <a:schemeClr val="tx1"/>
                </a:solidFill>
              </a:rPr>
              <a:t>No US </a:t>
            </a:r>
            <a:r>
              <a:rPr lang="en-US" sz="2000" dirty="0" err="1">
                <a:solidFill>
                  <a:schemeClr val="tx1"/>
                </a:solidFill>
              </a:rPr>
              <a:t>scatterometers</a:t>
            </a:r>
            <a:r>
              <a:rPr lang="en-US" sz="2000" dirty="0">
                <a:solidFill>
                  <a:schemeClr val="tx1"/>
                </a:solidFill>
              </a:rPr>
              <a:t> measure winds, no 5-km postings, no sun synchronous measurements in midnight—6 am time range</a:t>
            </a:r>
          </a:p>
        </p:txBody>
      </p:sp>
    </p:spTree>
    <p:extLst>
      <p:ext uri="{BB962C8B-B14F-4D97-AF65-F5344CB8AC3E}">
        <p14:creationId xmlns:p14="http://schemas.microsoft.com/office/powerpoint/2010/main" val="153831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a hurricane&#10;&#10;Description automatically generated">
            <a:extLst>
              <a:ext uri="{FF2B5EF4-FFF2-40B4-BE49-F238E27FC236}">
                <a16:creationId xmlns:a16="http://schemas.microsoft.com/office/drawing/2014/main" id="{6ACC6C2E-574E-87A2-2328-81FADF07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1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EC280B-3A7A-07E8-57FD-074FB3B18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6198" y="614984"/>
            <a:ext cx="5442860" cy="13144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Hurricane Idalia and Hurricane Franklin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August 29,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1D871-795D-6D60-2384-3DAF22C4FA2C}"/>
              </a:ext>
            </a:extLst>
          </p:cNvPr>
          <p:cNvSpPr txBox="1"/>
          <p:nvPr/>
        </p:nvSpPr>
        <p:spPr>
          <a:xfrm>
            <a:off x="2741592" y="6396113"/>
            <a:ext cx="945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www.noaa.gov</a:t>
            </a:r>
            <a:r>
              <a:rPr lang="en-US" dirty="0">
                <a:solidFill>
                  <a:schemeClr val="bg1"/>
                </a:solidFill>
              </a:rPr>
              <a:t>/media-advisory/noaa-to-announce-2024-atlantic-hurricane-season-outlook</a:t>
            </a:r>
          </a:p>
        </p:txBody>
      </p:sp>
    </p:spTree>
    <p:extLst>
      <p:ext uri="{BB962C8B-B14F-4D97-AF65-F5344CB8AC3E}">
        <p14:creationId xmlns:p14="http://schemas.microsoft.com/office/powerpoint/2010/main" val="383363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>
            <a:spLocks noGrp="1"/>
          </p:cNvSpPr>
          <p:nvPr>
            <p:ph type="title"/>
          </p:nvPr>
        </p:nvSpPr>
        <p:spPr>
          <a:xfrm>
            <a:off x="295267" y="98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How can you get involved?</a:t>
            </a:r>
            <a:endParaRPr dirty="0"/>
          </a:p>
        </p:txBody>
      </p:sp>
      <p:sp>
        <p:nvSpPr>
          <p:cNvPr id="250" name="Google Shape;250;p32"/>
          <p:cNvSpPr txBox="1">
            <a:spLocks noGrp="1"/>
          </p:cNvSpPr>
          <p:nvPr>
            <p:ph type="body" idx="1"/>
          </p:nvPr>
        </p:nvSpPr>
        <p:spPr>
          <a:xfrm>
            <a:off x="402233" y="862333"/>
            <a:ext cx="8704400" cy="57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</a:rPr>
              <a:t>1.  Test science ideas using the ODYSEA simulator (</a:t>
            </a:r>
            <a:r>
              <a:rPr lang="en" dirty="0">
                <a:solidFill>
                  <a:schemeClr val="dk1"/>
                </a:solidFill>
                <a:hlinkClick r:id="rId3"/>
              </a:rPr>
              <a:t>https://odysea.ucsd.edu</a:t>
            </a:r>
            <a:r>
              <a:rPr lang="en" dirty="0">
                <a:solidFill>
                  <a:schemeClr val="dk1"/>
                </a:solidFill>
              </a:rPr>
              <a:t>)</a:t>
            </a:r>
          </a:p>
          <a:p>
            <a:pPr marL="0" indent="0"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</a:rPr>
              <a:t>2.  Discuss the science:</a:t>
            </a:r>
          </a:p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</a:rPr>
              <a:t>OASIS Grand Idea #2:  Air-Sea Fluxes from Space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Webinar Tuesdays at 8 am PT, 11 am ET, 5 pm CET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Sign up from the OASIS web site:  https://</a:t>
            </a:r>
            <a:r>
              <a:rPr lang="en" dirty="0" err="1">
                <a:solidFill>
                  <a:schemeClr val="dk1"/>
                </a:solidFill>
              </a:rPr>
              <a:t>airseaobs.org</a:t>
            </a:r>
            <a:r>
              <a:rPr lang="en" dirty="0">
                <a:solidFill>
                  <a:schemeClr val="dk1"/>
                </a:solidFill>
              </a:rPr>
              <a:t>/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Find previous recordings on </a:t>
            </a:r>
            <a:r>
              <a:rPr lang="en" dirty="0" err="1">
                <a:solidFill>
                  <a:schemeClr val="dk1"/>
                </a:solidFill>
              </a:rPr>
              <a:t>youtube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Steering committee:  </a:t>
            </a:r>
            <a:endParaRPr dirty="0">
              <a:solidFill>
                <a:schemeClr val="dk1"/>
              </a:solidFill>
            </a:endParaRPr>
          </a:p>
          <a:p>
            <a:pPr indent="-419471">
              <a:spcBef>
                <a:spcPts val="1600"/>
              </a:spcBef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Mara </a:t>
            </a:r>
            <a:r>
              <a:rPr lang="en" sz="1952" dirty="0" err="1">
                <a:solidFill>
                  <a:schemeClr val="dk1"/>
                </a:solidFill>
              </a:rPr>
              <a:t>Freilich</a:t>
            </a:r>
            <a:r>
              <a:rPr lang="en" sz="1952" dirty="0">
                <a:solidFill>
                  <a:schemeClr val="dk1"/>
                </a:solidFill>
              </a:rPr>
              <a:t>, Brown University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Sarah Gille, Scripps Institution of Oceanography, UC San Diego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Christine </a:t>
            </a:r>
            <a:r>
              <a:rPr lang="en" sz="1952" dirty="0" err="1">
                <a:solidFill>
                  <a:schemeClr val="dk1"/>
                </a:solidFill>
              </a:rPr>
              <a:t>Gommenginger</a:t>
            </a:r>
            <a:r>
              <a:rPr lang="en" sz="1952" dirty="0">
                <a:solidFill>
                  <a:schemeClr val="dk1"/>
                </a:solidFill>
              </a:rPr>
              <a:t>, National Oceanography Centre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Tony Lee, Jet Propulsion Lab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Paco Lopez-Dekker, Technical University Delft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Claudia </a:t>
            </a:r>
            <a:r>
              <a:rPr lang="en" sz="1952" dirty="0" err="1">
                <a:solidFill>
                  <a:schemeClr val="dk1"/>
                </a:solidFill>
              </a:rPr>
              <a:t>Pasquero</a:t>
            </a:r>
            <a:r>
              <a:rPr lang="en" sz="1952" dirty="0">
                <a:solidFill>
                  <a:schemeClr val="dk1"/>
                </a:solidFill>
              </a:rPr>
              <a:t>, </a:t>
            </a:r>
            <a:r>
              <a:rPr lang="en" sz="1952" dirty="0" err="1">
                <a:solidFill>
                  <a:schemeClr val="dk1"/>
                </a:solidFill>
              </a:rPr>
              <a:t>Università</a:t>
            </a:r>
            <a:r>
              <a:rPr lang="en" sz="1952" dirty="0">
                <a:solidFill>
                  <a:schemeClr val="dk1"/>
                </a:solidFill>
              </a:rPr>
              <a:t> di Milano - Bicocca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Aneesh Subramanian, University of Colorado</a:t>
            </a:r>
            <a:endParaRPr sz="1952" dirty="0">
              <a:solidFill>
                <a:schemeClr val="dk1"/>
              </a:solidFill>
            </a:endParaRPr>
          </a:p>
          <a:p>
            <a:pPr indent="-419471">
              <a:buClr>
                <a:schemeClr val="dk1"/>
              </a:buClr>
              <a:buSzPct val="100000"/>
            </a:pPr>
            <a:r>
              <a:rPr lang="en" sz="1952" dirty="0">
                <a:solidFill>
                  <a:schemeClr val="dk1"/>
                </a:solidFill>
              </a:rPr>
              <a:t>Bia Villas </a:t>
            </a:r>
            <a:r>
              <a:rPr lang="en" sz="1952" dirty="0" err="1">
                <a:solidFill>
                  <a:schemeClr val="dk1"/>
                </a:solidFill>
              </a:rPr>
              <a:t>Bôas</a:t>
            </a:r>
            <a:r>
              <a:rPr lang="en" sz="1952" dirty="0">
                <a:solidFill>
                  <a:schemeClr val="dk1"/>
                </a:solidFill>
              </a:rPr>
              <a:t>, Colorado School of Mines</a:t>
            </a:r>
            <a:endParaRPr sz="1952"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6678" y="596243"/>
            <a:ext cx="2839389" cy="50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F462-4519-9967-56EA-BD866438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D96E-E223-0FCE-6F46-9D49C500D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D1AC-F70A-BEE9-070C-BD0A862E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23E227-6523-5A09-B5C2-B4BE2E937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192" y="631598"/>
            <a:ext cx="11700808" cy="5594804"/>
          </a:xfrm>
        </p:spPr>
      </p:pic>
    </p:spTree>
    <p:extLst>
      <p:ext uri="{BB962C8B-B14F-4D97-AF65-F5344CB8AC3E}">
        <p14:creationId xmlns:p14="http://schemas.microsoft.com/office/powerpoint/2010/main" val="4291029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541D-D5AE-2DFD-F2ED-3EA5C5C5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504"/>
          </a:xfrm>
        </p:spPr>
        <p:txBody>
          <a:bodyPr/>
          <a:lstStyle/>
          <a:p>
            <a:r>
              <a:rPr lang="en-US" dirty="0"/>
              <a:t>Measuring wind with </a:t>
            </a:r>
            <a:r>
              <a:rPr lang="en-US" dirty="0" err="1"/>
              <a:t>scatterometry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6803D-AD92-A3B5-FF24-B3A70FED2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551214"/>
            <a:ext cx="4114800" cy="4800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Multiple looks at each patch of ocean.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backscattered radar signal to identify wind speed and direction.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Passive instruments (e.g. COWVR) use emitted radiation</a:t>
            </a:r>
          </a:p>
        </p:txBody>
      </p:sp>
      <p:pic>
        <p:nvPicPr>
          <p:cNvPr id="5122" name="Picture 2" descr="Remote Sensing | Free Full-Text | A Non-MLE Approach for Satellite  Scatterometer Wind Vector Retrievals in Tropical Cyclones">
            <a:extLst>
              <a:ext uri="{FF2B5EF4-FFF2-40B4-BE49-F238E27FC236}">
                <a16:creationId xmlns:a16="http://schemas.microsoft.com/office/drawing/2014/main" id="{1886C044-75DF-8069-DCC0-E1EC578A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91" y="1266259"/>
            <a:ext cx="6968009" cy="547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0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5DFF-5DD9-EC43-890C-74E7C0AA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29" y="173976"/>
            <a:ext cx="10515600" cy="1325563"/>
          </a:xfrm>
        </p:spPr>
        <p:txBody>
          <a:bodyPr/>
          <a:lstStyle/>
          <a:p>
            <a:r>
              <a:rPr lang="en-US" dirty="0"/>
              <a:t>Why relative winds?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D1F49-15A2-C24E-A11C-1E350CA0E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87963" y="675009"/>
            <a:ext cx="4178108" cy="49192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Winds counter to currents strengthen the relative wind and exert more stress on the ocean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Winds aligned with currents imply less relative wind and less stress to drive the current.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9B0D4-40ED-B847-A87D-287BE88AD8E8}"/>
              </a:ext>
            </a:extLst>
          </p:cNvPr>
          <p:cNvSpPr txBox="1"/>
          <p:nvPr/>
        </p:nvSpPr>
        <p:spPr>
          <a:xfrm>
            <a:off x="1722717" y="4887270"/>
            <a:ext cx="327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Rai et al, Science Advances, 2021</a:t>
            </a:r>
          </a:p>
        </p:txBody>
      </p:sp>
      <p:pic>
        <p:nvPicPr>
          <p:cNvPr id="11" name="Main graphic">
            <a:extLst>
              <a:ext uri="{FF2B5EF4-FFF2-40B4-BE49-F238E27FC236}">
                <a16:creationId xmlns:a16="http://schemas.microsoft.com/office/drawing/2014/main" id="{50BD1627-7DC0-2295-59EE-C07E2FDD7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67845" y="1457013"/>
            <a:ext cx="6078203" cy="3355262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E4DBC6-5418-10BA-D7E0-D2D05B724D84}"/>
              </a:ext>
            </a:extLst>
          </p:cNvPr>
          <p:cNvSpPr txBox="1"/>
          <p:nvPr/>
        </p:nvSpPr>
        <p:spPr>
          <a:xfrm>
            <a:off x="296635" y="5268241"/>
            <a:ext cx="11598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Capillary waves measured by satellite depend on wind relative to current, so if satellites were our only means to measure wind, we could ignore relative winds.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we calibrate to in situ winds and use models without relative effects, so, we need to be able to tease these components apart. </a:t>
            </a:r>
          </a:p>
        </p:txBody>
      </p:sp>
    </p:spTree>
    <p:extLst>
      <p:ext uri="{BB962C8B-B14F-4D97-AF65-F5344CB8AC3E}">
        <p14:creationId xmlns:p14="http://schemas.microsoft.com/office/powerpoint/2010/main" val="357209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3128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Vector winds:  Current and planned</a:t>
            </a:r>
            <a:endParaRPr dirty="0"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1171576" y="114300"/>
            <a:ext cx="8787582" cy="64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F9294D-B4DB-4707-8075-9598C9008A26}"/>
              </a:ext>
            </a:extLst>
          </p:cNvPr>
          <p:cNvSpPr/>
          <p:nvPr/>
        </p:nvSpPr>
        <p:spPr>
          <a:xfrm>
            <a:off x="1171576" y="1300163"/>
            <a:ext cx="8787582" cy="1085850"/>
          </a:xfrm>
          <a:prstGeom prst="rect">
            <a:avLst/>
          </a:prstGeom>
          <a:solidFill>
            <a:schemeClr val="tx1">
              <a:alpha val="4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AA9A85-D580-4852-2853-488C8AECCA1D}"/>
              </a:ext>
            </a:extLst>
          </p:cNvPr>
          <p:cNvSpPr/>
          <p:nvPr/>
        </p:nvSpPr>
        <p:spPr>
          <a:xfrm>
            <a:off x="1171576" y="4910137"/>
            <a:ext cx="8787582" cy="560852"/>
          </a:xfrm>
          <a:prstGeom prst="rect">
            <a:avLst/>
          </a:prstGeom>
          <a:solidFill>
            <a:schemeClr val="tx1">
              <a:alpha val="4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AF0B8-AE5B-E1A3-CFED-849C881296DB}"/>
              </a:ext>
            </a:extLst>
          </p:cNvPr>
          <p:cNvSpPr/>
          <p:nvPr/>
        </p:nvSpPr>
        <p:spPr>
          <a:xfrm>
            <a:off x="1171576" y="6040376"/>
            <a:ext cx="8787582" cy="560852"/>
          </a:xfrm>
          <a:prstGeom prst="rect">
            <a:avLst/>
          </a:prstGeom>
          <a:solidFill>
            <a:schemeClr val="tx1">
              <a:alpha val="4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0038B-3F4D-F3A7-3256-8E70C1405679}"/>
              </a:ext>
            </a:extLst>
          </p:cNvPr>
          <p:cNvSpPr/>
          <p:nvPr/>
        </p:nvSpPr>
        <p:spPr>
          <a:xfrm>
            <a:off x="1171576" y="4340750"/>
            <a:ext cx="8787582" cy="560852"/>
          </a:xfrm>
          <a:prstGeom prst="rect">
            <a:avLst/>
          </a:prstGeom>
          <a:solidFill>
            <a:schemeClr val="tx1">
              <a:alpha val="4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E677E-C36E-4EFE-A97B-88434D12CA7D}"/>
              </a:ext>
            </a:extLst>
          </p:cNvPr>
          <p:cNvSpPr txBox="1"/>
          <p:nvPr/>
        </p:nvSpPr>
        <p:spPr>
          <a:xfrm>
            <a:off x="8670471" y="156553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E43A7-D68D-6EC4-F904-0D93B8CD9154}"/>
              </a:ext>
            </a:extLst>
          </p:cNvPr>
          <p:cNvSpPr txBox="1"/>
          <p:nvPr/>
        </p:nvSpPr>
        <p:spPr>
          <a:xfrm>
            <a:off x="8717858" y="487520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0C7F7-3B7E-2F03-96D6-C82FA43D2E0D}"/>
              </a:ext>
            </a:extLst>
          </p:cNvPr>
          <p:cNvSpPr txBox="1"/>
          <p:nvPr/>
        </p:nvSpPr>
        <p:spPr>
          <a:xfrm>
            <a:off x="8650945" y="604037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3DFA8-5080-ED04-5909-23E3D86B01E7}"/>
              </a:ext>
            </a:extLst>
          </p:cNvPr>
          <p:cNvSpPr txBox="1"/>
          <p:nvPr/>
        </p:nvSpPr>
        <p:spPr>
          <a:xfrm>
            <a:off x="4833387" y="44407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23FF3-F492-4CB5-2147-9B3B9EB37CE7}"/>
              </a:ext>
            </a:extLst>
          </p:cNvPr>
          <p:cNvSpPr/>
          <p:nvPr/>
        </p:nvSpPr>
        <p:spPr>
          <a:xfrm>
            <a:off x="1171576" y="408870"/>
            <a:ext cx="8787582" cy="882757"/>
          </a:xfrm>
          <a:prstGeom prst="rect">
            <a:avLst/>
          </a:prstGeom>
          <a:solidFill>
            <a:srgbClr val="0070C0">
              <a:alpha val="6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48C2EF-8041-9C3B-8ADC-B41F86C9F828}"/>
              </a:ext>
            </a:extLst>
          </p:cNvPr>
          <p:cNvSpPr/>
          <p:nvPr/>
        </p:nvSpPr>
        <p:spPr>
          <a:xfrm>
            <a:off x="1171576" y="2377067"/>
            <a:ext cx="8787582" cy="578333"/>
          </a:xfrm>
          <a:prstGeom prst="rect">
            <a:avLst/>
          </a:prstGeom>
          <a:solidFill>
            <a:srgbClr val="0070C0">
              <a:alpha val="63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57FBB-BAB2-2F1F-3CE4-EF36919410CE}"/>
              </a:ext>
            </a:extLst>
          </p:cNvPr>
          <p:cNvSpPr txBox="1"/>
          <p:nvPr/>
        </p:nvSpPr>
        <p:spPr>
          <a:xfrm>
            <a:off x="6637700" y="698692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210A0-B285-0194-1BFC-FC8D7B691BF8}"/>
              </a:ext>
            </a:extLst>
          </p:cNvPr>
          <p:cNvSpPr txBox="1"/>
          <p:nvPr/>
        </p:nvSpPr>
        <p:spPr>
          <a:xfrm>
            <a:off x="5021488" y="2580273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 sensors</a:t>
            </a:r>
          </a:p>
        </p:txBody>
      </p:sp>
      <p:sp>
        <p:nvSpPr>
          <p:cNvPr id="156" name="Google Shape;156;p21"/>
          <p:cNvSpPr txBox="1"/>
          <p:nvPr/>
        </p:nvSpPr>
        <p:spPr>
          <a:xfrm>
            <a:off x="6637700" y="6344800"/>
            <a:ext cx="7724800" cy="51285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 dirty="0">
                <a:solidFill>
                  <a:schemeClr val="bg1"/>
                </a:solidFill>
              </a:rPr>
              <a:t>https://</a:t>
            </a:r>
            <a:r>
              <a:rPr lang="en" sz="1733" dirty="0" err="1">
                <a:solidFill>
                  <a:schemeClr val="bg1"/>
                </a:solidFill>
              </a:rPr>
              <a:t>space.oscar.wmo.int</a:t>
            </a:r>
            <a:r>
              <a:rPr lang="en" sz="1733" dirty="0">
                <a:solidFill>
                  <a:schemeClr val="bg1"/>
                </a:solidFill>
              </a:rPr>
              <a:t>/</a:t>
            </a:r>
            <a:r>
              <a:rPr lang="en" sz="1733" dirty="0" err="1">
                <a:solidFill>
                  <a:schemeClr val="bg1"/>
                </a:solidFill>
              </a:rPr>
              <a:t>gapanalyses?variable</a:t>
            </a:r>
            <a:r>
              <a:rPr lang="en" sz="1733" dirty="0">
                <a:solidFill>
                  <a:schemeClr val="bg1"/>
                </a:solidFill>
              </a:rPr>
              <a:t>=183</a:t>
            </a:r>
            <a:endParaRPr sz="17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CBCB-D73D-6212-C3FB-2C3D2BAF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64"/>
            <a:ext cx="10515600" cy="1325563"/>
          </a:xfrm>
        </p:spPr>
        <p:txBody>
          <a:bodyPr/>
          <a:lstStyle/>
          <a:p>
            <a:r>
              <a:rPr lang="en-US" dirty="0"/>
              <a:t>How to measure wind from satellite</a:t>
            </a:r>
          </a:p>
        </p:txBody>
      </p:sp>
      <p:pic>
        <p:nvPicPr>
          <p:cNvPr id="5" name="Content Placeholder 4" descr="A close-up of water ripples&#10;&#10;Description automatically generated">
            <a:extLst>
              <a:ext uri="{FF2B5EF4-FFF2-40B4-BE49-F238E27FC236}">
                <a16:creationId xmlns:a16="http://schemas.microsoft.com/office/drawing/2014/main" id="{061060E0-CF70-03AE-4EFD-DA4066B08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128" y="1176439"/>
            <a:ext cx="7968343" cy="53122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94CA8-F9DB-A6D5-A86D-AB821CF7A0CB}"/>
              </a:ext>
            </a:extLst>
          </p:cNvPr>
          <p:cNvSpPr txBox="1"/>
          <p:nvPr/>
        </p:nvSpPr>
        <p:spPr>
          <a:xfrm>
            <a:off x="9095015" y="2204357"/>
            <a:ext cx="2955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Capillary waves are cm-scale waves</a:t>
            </a:r>
          </a:p>
          <a:p>
            <a:endParaRPr lang="en-US" dirty="0"/>
          </a:p>
          <a:p>
            <a:r>
              <a:rPr lang="en-US" dirty="0"/>
              <a:t>Waves align consistently relative to wind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057F3-1322-8BEC-64CE-FAF299A0894B}"/>
              </a:ext>
            </a:extLst>
          </p:cNvPr>
          <p:cNvSpPr txBox="1"/>
          <p:nvPr/>
        </p:nvSpPr>
        <p:spPr>
          <a:xfrm>
            <a:off x="0" y="6463670"/>
            <a:ext cx="951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Blue Elf - Own work,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=3680068</a:t>
            </a:r>
          </a:p>
        </p:txBody>
      </p:sp>
    </p:spTree>
    <p:extLst>
      <p:ext uri="{BB962C8B-B14F-4D97-AF65-F5344CB8AC3E}">
        <p14:creationId xmlns:p14="http://schemas.microsoft.com/office/powerpoint/2010/main" val="2517739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873" y="1"/>
            <a:ext cx="967825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947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33" y="146833"/>
            <a:ext cx="10059368" cy="12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7670" y="399555"/>
            <a:ext cx="5166197" cy="605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02EE0-A151-FA9A-2626-37F7FF010829}"/>
              </a:ext>
            </a:extLst>
          </p:cNvPr>
          <p:cNvSpPr txBox="1"/>
          <p:nvPr/>
        </p:nvSpPr>
        <p:spPr>
          <a:xfrm>
            <a:off x="1039649" y="2129526"/>
            <a:ext cx="4078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2 science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 applications objective</a:t>
            </a:r>
          </a:p>
        </p:txBody>
      </p:sp>
    </p:spTree>
    <p:extLst>
      <p:ext uri="{BB962C8B-B14F-4D97-AF65-F5344CB8AC3E}">
        <p14:creationId xmlns:p14="http://schemas.microsoft.com/office/powerpoint/2010/main" val="269525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CAAE483C-6590-AB07-452B-3B49A15D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923" y="1054100"/>
            <a:ext cx="4412077" cy="580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E9AE3-C27D-904B-83AD-6E3B41DD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977"/>
            <a:ext cx="10515600" cy="1325563"/>
          </a:xfrm>
        </p:spPr>
        <p:txBody>
          <a:bodyPr/>
          <a:lstStyle/>
          <a:p>
            <a:r>
              <a:rPr lang="en-US" dirty="0"/>
              <a:t>The ocean drives disruptive weather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15AE4-4B14-084A-BF9B-1DF3AE6D4B14}"/>
              </a:ext>
            </a:extLst>
          </p:cNvPr>
          <p:cNvSpPr txBox="1"/>
          <p:nvPr/>
        </p:nvSpPr>
        <p:spPr>
          <a:xfrm>
            <a:off x="8986303" y="6395006"/>
            <a:ext cx="305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Times, May 15, 2024</a:t>
            </a:r>
          </a:p>
        </p:txBody>
      </p:sp>
      <p:pic>
        <p:nvPicPr>
          <p:cNvPr id="16" name="Picture 15" descr="A tree fallen down on a road&#10;&#10;Description automatically generated">
            <a:extLst>
              <a:ext uri="{FF2B5EF4-FFF2-40B4-BE49-F238E27FC236}">
                <a16:creationId xmlns:a16="http://schemas.microsoft.com/office/drawing/2014/main" id="{C74E279C-3465-1FB4-7681-45A6212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3" y="2551113"/>
            <a:ext cx="6553906" cy="4213225"/>
          </a:xfrm>
          <a:prstGeom prst="rect">
            <a:avLst/>
          </a:prstGeom>
        </p:spPr>
      </p:pic>
      <p:pic>
        <p:nvPicPr>
          <p:cNvPr id="18" name="Picture 1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DA1322E5-17DC-79F2-87CC-CAAE4F73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82" y="1337118"/>
            <a:ext cx="4331306" cy="11604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B6CC50-E2D7-8EB9-2CC5-7C32166CC864}"/>
              </a:ext>
            </a:extLst>
          </p:cNvPr>
          <p:cNvSpPr txBox="1"/>
          <p:nvPr/>
        </p:nvSpPr>
        <p:spPr>
          <a:xfrm>
            <a:off x="147103" y="6025674"/>
            <a:ext cx="144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Feb. 19, 2024</a:t>
            </a:r>
          </a:p>
        </p:txBody>
      </p:sp>
    </p:spTree>
    <p:extLst>
      <p:ext uri="{BB962C8B-B14F-4D97-AF65-F5344CB8AC3E}">
        <p14:creationId xmlns:p14="http://schemas.microsoft.com/office/powerpoint/2010/main" val="148161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AE483C-6590-AB07-452B-3B49A15D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93955" y="242234"/>
            <a:ext cx="6498046" cy="4374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E9AE3-C27D-904B-83AD-6E3B41DD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977"/>
            <a:ext cx="10515600" cy="1325563"/>
          </a:xfrm>
        </p:spPr>
        <p:txBody>
          <a:bodyPr/>
          <a:lstStyle/>
          <a:p>
            <a:r>
              <a:rPr lang="en-US" dirty="0"/>
              <a:t>Even tornadoes…..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15AE4-4B14-084A-BF9B-1DF3AE6D4B14}"/>
              </a:ext>
            </a:extLst>
          </p:cNvPr>
          <p:cNvSpPr txBox="1"/>
          <p:nvPr/>
        </p:nvSpPr>
        <p:spPr>
          <a:xfrm>
            <a:off x="8986303" y="6395006"/>
            <a:ext cx="305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Times, May 28,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4E279C-3465-1FB4-7681-45A6212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08" y="2377259"/>
            <a:ext cx="5407791" cy="44807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1322E5-17DC-79F2-87CC-CAAE4F73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1260" y="891824"/>
            <a:ext cx="4774437" cy="15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4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44B516-EB92-A53A-5A72-B5E538B8D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6" t="35836" r="13461" b="18784"/>
          <a:stretch/>
        </p:blipFill>
        <p:spPr>
          <a:xfrm>
            <a:off x="-977315" y="0"/>
            <a:ext cx="1515723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0F7F7F-EB13-415E-BB34-DBFF8BDDF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89" y="485100"/>
            <a:ext cx="4074072" cy="496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60A5A-D9DB-0DE0-2281-E4095D8DE999}"/>
              </a:ext>
            </a:extLst>
          </p:cNvPr>
          <p:cNvSpPr txBox="1"/>
          <p:nvPr/>
        </p:nvSpPr>
        <p:spPr>
          <a:xfrm>
            <a:off x="558888" y="1080234"/>
            <a:ext cx="4208183" cy="1668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ts val="1300"/>
              </a:lnSpc>
              <a:spcBef>
                <a:spcPct val="0"/>
              </a:spcBef>
            </a:pPr>
            <a:r>
              <a:rPr lang="en-US" sz="1250" b="1" dirty="0">
                <a:solidFill>
                  <a:srgbClr val="FFFFFF">
                    <a:lumMod val="85000"/>
                  </a:srgb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ource Sans Pro Light" panose="020F0302020204030204" pitchFamily="34" charset="0"/>
              </a:rPr>
              <a:t>Ocean Dynamics and Surface Exchange with the Atmosphere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F8042-6B01-D217-DC5E-7B397499F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26" y="1374456"/>
            <a:ext cx="6616718" cy="410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1AD618-0A30-4490-0E39-9EB45CA4FBC4}"/>
              </a:ext>
            </a:extLst>
          </p:cNvPr>
          <p:cNvSpPr txBox="1"/>
          <p:nvPr/>
        </p:nvSpPr>
        <p:spPr>
          <a:xfrm>
            <a:off x="558888" y="1580445"/>
            <a:ext cx="38878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Earth System Explorer proposal to measure winds, surface currents, and their interactions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does ODYSEA measure?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can we do with ODYSEA’s measurements?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What’s the status?  And how can you be involved?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0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6EB7-4318-5BDF-4883-C907676B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72802-7B5D-B4CD-82E0-0FB029BB5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7A2035-AAE3-30F1-175A-6128B6160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r="4492"/>
          <a:stretch/>
        </p:blipFill>
        <p:spPr bwMode="auto">
          <a:xfrm>
            <a:off x="0" y="0"/>
            <a:ext cx="1242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8E7440-B124-0C37-5876-0A42AC10F030}"/>
              </a:ext>
            </a:extLst>
          </p:cNvPr>
          <p:cNvSpPr txBox="1">
            <a:spLocks/>
          </p:cNvSpPr>
          <p:nvPr/>
        </p:nvSpPr>
        <p:spPr>
          <a:xfrm>
            <a:off x="293511" y="230188"/>
            <a:ext cx="11240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Scatterometers</a:t>
            </a:r>
            <a:r>
              <a:rPr lang="en-US" dirty="0"/>
              <a:t> respond to capillary waves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25FFE669-3762-EC8F-F23F-D54F2B2AB449}"/>
              </a:ext>
            </a:extLst>
          </p:cNvPr>
          <p:cNvSpPr/>
          <p:nvPr/>
        </p:nvSpPr>
        <p:spPr>
          <a:xfrm rot="19868260">
            <a:off x="4852810" y="3809526"/>
            <a:ext cx="2122311" cy="1625600"/>
          </a:xfrm>
          <a:prstGeom prst="upArrow">
            <a:avLst/>
          </a:prstGeom>
          <a:solidFill>
            <a:srgbClr val="FFFF00">
              <a:alpha val="7080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wind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D82EB1-738B-CA20-F576-0FA5C747D0F0}"/>
              </a:ext>
            </a:extLst>
          </p:cNvPr>
          <p:cNvCxnSpPr/>
          <p:nvPr/>
        </p:nvCxnSpPr>
        <p:spPr>
          <a:xfrm flipH="1" flipV="1">
            <a:off x="4952278" y="3128389"/>
            <a:ext cx="3121573" cy="108626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DFFC32-B88C-CB4E-4999-FBD20A5265FF}"/>
              </a:ext>
            </a:extLst>
          </p:cNvPr>
          <p:cNvCxnSpPr>
            <a:cxnSpLocks/>
          </p:cNvCxnSpPr>
          <p:nvPr/>
        </p:nvCxnSpPr>
        <p:spPr>
          <a:xfrm flipH="1">
            <a:off x="5003701" y="1436099"/>
            <a:ext cx="2421663" cy="1422416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C1AB20-FFC5-1990-DB9A-E72F330B7A29}"/>
              </a:ext>
            </a:extLst>
          </p:cNvPr>
          <p:cNvCxnSpPr>
            <a:cxnSpLocks/>
          </p:cNvCxnSpPr>
          <p:nvPr/>
        </p:nvCxnSpPr>
        <p:spPr>
          <a:xfrm>
            <a:off x="2304393" y="2858515"/>
            <a:ext cx="2484147" cy="13048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494689-6D0B-F64B-58D3-AC99BEE969F5}"/>
              </a:ext>
            </a:extLst>
          </p:cNvPr>
          <p:cNvSpPr txBox="1"/>
          <p:nvPr/>
        </p:nvSpPr>
        <p:spPr>
          <a:xfrm>
            <a:off x="8298834" y="3664430"/>
            <a:ext cx="3846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Scatterometers</a:t>
            </a:r>
            <a:r>
              <a:rPr lang="en-US" sz="2400" dirty="0">
                <a:solidFill>
                  <a:srgbClr val="FFFF00"/>
                </a:solidFill>
              </a:rPr>
              <a:t> obtain wind direction through multiple looks at the same patch of ocean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17045-28B5-F19F-7D27-D2AA562E2873}"/>
              </a:ext>
            </a:extLst>
          </p:cNvPr>
          <p:cNvSpPr txBox="1"/>
          <p:nvPr/>
        </p:nvSpPr>
        <p:spPr>
          <a:xfrm>
            <a:off x="485414" y="2255561"/>
            <a:ext cx="4426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Radar scatters off capillary waves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7F7F3D-50B7-6157-14FB-C3DC416048F7}"/>
              </a:ext>
            </a:extLst>
          </p:cNvPr>
          <p:cNvSpPr txBox="1"/>
          <p:nvPr/>
        </p:nvSpPr>
        <p:spPr>
          <a:xfrm>
            <a:off x="3048000" y="6279067"/>
            <a:ext cx="6575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 http://</a:t>
            </a:r>
            <a:r>
              <a:rPr lang="en-US" dirty="0" err="1"/>
              <a:t>www.eng.usf.edu</a:t>
            </a:r>
            <a:r>
              <a:rPr lang="en-US" dirty="0"/>
              <a:t>/~</a:t>
            </a:r>
            <a:r>
              <a:rPr lang="en-US" dirty="0" err="1"/>
              <a:t>aetejada</a:t>
            </a:r>
            <a:r>
              <a:rPr lang="en-US" dirty="0"/>
              <a:t>/ResearchHighlight1.html</a:t>
            </a:r>
          </a:p>
        </p:txBody>
      </p:sp>
    </p:spTree>
    <p:extLst>
      <p:ext uri="{BB962C8B-B14F-4D97-AF65-F5344CB8AC3E}">
        <p14:creationId xmlns:p14="http://schemas.microsoft.com/office/powerpoint/2010/main" val="16056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2A82-C232-7192-F3FE-E3300C4A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addition to backscatter, measure frequency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F5A4454-F115-F807-B1F7-C7B9AC4ECEE6}"/>
              </a:ext>
            </a:extLst>
          </p:cNvPr>
          <p:cNvSpPr/>
          <p:nvPr/>
        </p:nvSpPr>
        <p:spPr>
          <a:xfrm>
            <a:off x="260026" y="3001282"/>
            <a:ext cx="7301971" cy="914400"/>
          </a:xfrm>
          <a:custGeom>
            <a:avLst/>
            <a:gdLst>
              <a:gd name="connsiteX0" fmla="*/ 1231 w 7301971"/>
              <a:gd name="connsiteY0" fmla="*/ 899886 h 914400"/>
              <a:gd name="connsiteX1" fmla="*/ 15745 w 7301971"/>
              <a:gd name="connsiteY1" fmla="*/ 798286 h 914400"/>
              <a:gd name="connsiteX2" fmla="*/ 160888 w 7301971"/>
              <a:gd name="connsiteY2" fmla="*/ 827315 h 914400"/>
              <a:gd name="connsiteX3" fmla="*/ 204431 w 7301971"/>
              <a:gd name="connsiteY3" fmla="*/ 812800 h 914400"/>
              <a:gd name="connsiteX4" fmla="*/ 233459 w 7301971"/>
              <a:gd name="connsiteY4" fmla="*/ 725715 h 914400"/>
              <a:gd name="connsiteX5" fmla="*/ 247973 w 7301971"/>
              <a:gd name="connsiteY5" fmla="*/ 682172 h 914400"/>
              <a:gd name="connsiteX6" fmla="*/ 291516 w 7301971"/>
              <a:gd name="connsiteY6" fmla="*/ 653143 h 914400"/>
              <a:gd name="connsiteX7" fmla="*/ 451173 w 7301971"/>
              <a:gd name="connsiteY7" fmla="*/ 667657 h 914400"/>
              <a:gd name="connsiteX8" fmla="*/ 523745 w 7301971"/>
              <a:gd name="connsiteY8" fmla="*/ 551543 h 914400"/>
              <a:gd name="connsiteX9" fmla="*/ 610831 w 7301971"/>
              <a:gd name="connsiteY9" fmla="*/ 580572 h 914400"/>
              <a:gd name="connsiteX10" fmla="*/ 683402 w 7301971"/>
              <a:gd name="connsiteY10" fmla="*/ 638629 h 914400"/>
              <a:gd name="connsiteX11" fmla="*/ 755973 w 7301971"/>
              <a:gd name="connsiteY11" fmla="*/ 537029 h 914400"/>
              <a:gd name="connsiteX12" fmla="*/ 843059 w 7301971"/>
              <a:gd name="connsiteY12" fmla="*/ 478972 h 914400"/>
              <a:gd name="connsiteX13" fmla="*/ 901116 w 7301971"/>
              <a:gd name="connsiteY13" fmla="*/ 493486 h 914400"/>
              <a:gd name="connsiteX14" fmla="*/ 930145 w 7301971"/>
              <a:gd name="connsiteY14" fmla="*/ 537029 h 914400"/>
              <a:gd name="connsiteX15" fmla="*/ 973688 w 7301971"/>
              <a:gd name="connsiteY15" fmla="*/ 580572 h 914400"/>
              <a:gd name="connsiteX16" fmla="*/ 1046259 w 7301971"/>
              <a:gd name="connsiteY16" fmla="*/ 566057 h 914400"/>
              <a:gd name="connsiteX17" fmla="*/ 1060773 w 7301971"/>
              <a:gd name="connsiteY17" fmla="*/ 522515 h 914400"/>
              <a:gd name="connsiteX18" fmla="*/ 1104316 w 7301971"/>
              <a:gd name="connsiteY18" fmla="*/ 508000 h 914400"/>
              <a:gd name="connsiteX19" fmla="*/ 1147859 w 7301971"/>
              <a:gd name="connsiteY19" fmla="*/ 522515 h 914400"/>
              <a:gd name="connsiteX20" fmla="*/ 1220431 w 7301971"/>
              <a:gd name="connsiteY20" fmla="*/ 624115 h 914400"/>
              <a:gd name="connsiteX21" fmla="*/ 1263973 w 7301971"/>
              <a:gd name="connsiteY21" fmla="*/ 609600 h 914400"/>
              <a:gd name="connsiteX22" fmla="*/ 1307516 w 7301971"/>
              <a:gd name="connsiteY22" fmla="*/ 580572 h 914400"/>
              <a:gd name="connsiteX23" fmla="*/ 1380088 w 7301971"/>
              <a:gd name="connsiteY23" fmla="*/ 595086 h 914400"/>
              <a:gd name="connsiteX24" fmla="*/ 1409116 w 7301971"/>
              <a:gd name="connsiteY24" fmla="*/ 682172 h 914400"/>
              <a:gd name="connsiteX25" fmla="*/ 1423631 w 7301971"/>
              <a:gd name="connsiteY25" fmla="*/ 841829 h 914400"/>
              <a:gd name="connsiteX26" fmla="*/ 1467173 w 7301971"/>
              <a:gd name="connsiteY26" fmla="*/ 856343 h 914400"/>
              <a:gd name="connsiteX27" fmla="*/ 1554259 w 7301971"/>
              <a:gd name="connsiteY27" fmla="*/ 827315 h 914400"/>
              <a:gd name="connsiteX28" fmla="*/ 1597802 w 7301971"/>
              <a:gd name="connsiteY28" fmla="*/ 812800 h 914400"/>
              <a:gd name="connsiteX29" fmla="*/ 1626831 w 7301971"/>
              <a:gd name="connsiteY29" fmla="*/ 856343 h 914400"/>
              <a:gd name="connsiteX30" fmla="*/ 1742945 w 7301971"/>
              <a:gd name="connsiteY30" fmla="*/ 856343 h 914400"/>
              <a:gd name="connsiteX31" fmla="*/ 1771973 w 7301971"/>
              <a:gd name="connsiteY31" fmla="*/ 812800 h 914400"/>
              <a:gd name="connsiteX32" fmla="*/ 1786488 w 7301971"/>
              <a:gd name="connsiteY32" fmla="*/ 740229 h 914400"/>
              <a:gd name="connsiteX33" fmla="*/ 1873573 w 7301971"/>
              <a:gd name="connsiteY33" fmla="*/ 754743 h 914400"/>
              <a:gd name="connsiteX34" fmla="*/ 1946145 w 7301971"/>
              <a:gd name="connsiteY34" fmla="*/ 740229 h 914400"/>
              <a:gd name="connsiteX35" fmla="*/ 1960659 w 7301971"/>
              <a:gd name="connsiteY35" fmla="*/ 682172 h 914400"/>
              <a:gd name="connsiteX36" fmla="*/ 2004202 w 7301971"/>
              <a:gd name="connsiteY36" fmla="*/ 667657 h 914400"/>
              <a:gd name="connsiteX37" fmla="*/ 2091288 w 7301971"/>
              <a:gd name="connsiteY37" fmla="*/ 682172 h 914400"/>
              <a:gd name="connsiteX38" fmla="*/ 2178373 w 7301971"/>
              <a:gd name="connsiteY38" fmla="*/ 711200 h 914400"/>
              <a:gd name="connsiteX39" fmla="*/ 2221916 w 7301971"/>
              <a:gd name="connsiteY39" fmla="*/ 624115 h 914400"/>
              <a:gd name="connsiteX40" fmla="*/ 2265459 w 7301971"/>
              <a:gd name="connsiteY40" fmla="*/ 595086 h 914400"/>
              <a:gd name="connsiteX41" fmla="*/ 2309002 w 7301971"/>
              <a:gd name="connsiteY41" fmla="*/ 624115 h 914400"/>
              <a:gd name="connsiteX42" fmla="*/ 2381573 w 7301971"/>
              <a:gd name="connsiteY42" fmla="*/ 566057 h 914400"/>
              <a:gd name="connsiteX43" fmla="*/ 2396088 w 7301971"/>
              <a:gd name="connsiteY43" fmla="*/ 522515 h 914400"/>
              <a:gd name="connsiteX44" fmla="*/ 2439631 w 7301971"/>
              <a:gd name="connsiteY44" fmla="*/ 508000 h 914400"/>
              <a:gd name="connsiteX45" fmla="*/ 2555745 w 7301971"/>
              <a:gd name="connsiteY45" fmla="*/ 493486 h 914400"/>
              <a:gd name="connsiteX46" fmla="*/ 2570259 w 7301971"/>
              <a:gd name="connsiteY46" fmla="*/ 435429 h 914400"/>
              <a:gd name="connsiteX47" fmla="*/ 2599288 w 7301971"/>
              <a:gd name="connsiteY47" fmla="*/ 348343 h 914400"/>
              <a:gd name="connsiteX48" fmla="*/ 2715402 w 7301971"/>
              <a:gd name="connsiteY48" fmla="*/ 362857 h 914400"/>
              <a:gd name="connsiteX49" fmla="*/ 2773459 w 7301971"/>
              <a:gd name="connsiteY49" fmla="*/ 348343 h 914400"/>
              <a:gd name="connsiteX50" fmla="*/ 2787973 w 7301971"/>
              <a:gd name="connsiteY50" fmla="*/ 304800 h 914400"/>
              <a:gd name="connsiteX51" fmla="*/ 2802488 w 7301971"/>
              <a:gd name="connsiteY51" fmla="*/ 246743 h 914400"/>
              <a:gd name="connsiteX52" fmla="*/ 2846031 w 7301971"/>
              <a:gd name="connsiteY52" fmla="*/ 217715 h 914400"/>
              <a:gd name="connsiteX53" fmla="*/ 2976659 w 7301971"/>
              <a:gd name="connsiteY53" fmla="*/ 246743 h 914400"/>
              <a:gd name="connsiteX54" fmla="*/ 3078259 w 7301971"/>
              <a:gd name="connsiteY54" fmla="*/ 232229 h 914400"/>
              <a:gd name="connsiteX55" fmla="*/ 3165345 w 7301971"/>
              <a:gd name="connsiteY55" fmla="*/ 159657 h 914400"/>
              <a:gd name="connsiteX56" fmla="*/ 3252431 w 7301971"/>
              <a:gd name="connsiteY56" fmla="*/ 188686 h 914400"/>
              <a:gd name="connsiteX57" fmla="*/ 3266945 w 7301971"/>
              <a:gd name="connsiteY57" fmla="*/ 232229 h 914400"/>
              <a:gd name="connsiteX58" fmla="*/ 3354031 w 7301971"/>
              <a:gd name="connsiteY58" fmla="*/ 232229 h 914400"/>
              <a:gd name="connsiteX59" fmla="*/ 3397573 w 7301971"/>
              <a:gd name="connsiteY59" fmla="*/ 188686 h 914400"/>
              <a:gd name="connsiteX60" fmla="*/ 3426602 w 7301971"/>
              <a:gd name="connsiteY60" fmla="*/ 145143 h 914400"/>
              <a:gd name="connsiteX61" fmla="*/ 3470145 w 7301971"/>
              <a:gd name="connsiteY61" fmla="*/ 130629 h 914400"/>
              <a:gd name="connsiteX62" fmla="*/ 3586259 w 7301971"/>
              <a:gd name="connsiteY62" fmla="*/ 145143 h 914400"/>
              <a:gd name="connsiteX63" fmla="*/ 3615288 w 7301971"/>
              <a:gd name="connsiteY63" fmla="*/ 188686 h 914400"/>
              <a:gd name="connsiteX64" fmla="*/ 3658831 w 7301971"/>
              <a:gd name="connsiteY64" fmla="*/ 203200 h 914400"/>
              <a:gd name="connsiteX65" fmla="*/ 3760431 w 7301971"/>
              <a:gd name="connsiteY65" fmla="*/ 217715 h 914400"/>
              <a:gd name="connsiteX66" fmla="*/ 3803973 w 7301971"/>
              <a:gd name="connsiteY66" fmla="*/ 246743 h 914400"/>
              <a:gd name="connsiteX67" fmla="*/ 3862031 w 7301971"/>
              <a:gd name="connsiteY67" fmla="*/ 275772 h 914400"/>
              <a:gd name="connsiteX68" fmla="*/ 3905573 w 7301971"/>
              <a:gd name="connsiteY68" fmla="*/ 246743 h 914400"/>
              <a:gd name="connsiteX69" fmla="*/ 4007173 w 7301971"/>
              <a:gd name="connsiteY69" fmla="*/ 290286 h 914400"/>
              <a:gd name="connsiteX70" fmla="*/ 4050716 w 7301971"/>
              <a:gd name="connsiteY70" fmla="*/ 304800 h 914400"/>
              <a:gd name="connsiteX71" fmla="*/ 4065231 w 7301971"/>
              <a:gd name="connsiteY71" fmla="*/ 348343 h 914400"/>
              <a:gd name="connsiteX72" fmla="*/ 4224888 w 7301971"/>
              <a:gd name="connsiteY72" fmla="*/ 333829 h 914400"/>
              <a:gd name="connsiteX73" fmla="*/ 4268431 w 7301971"/>
              <a:gd name="connsiteY73" fmla="*/ 290286 h 914400"/>
              <a:gd name="connsiteX74" fmla="*/ 4355516 w 7301971"/>
              <a:gd name="connsiteY74" fmla="*/ 522515 h 914400"/>
              <a:gd name="connsiteX75" fmla="*/ 4442602 w 7301971"/>
              <a:gd name="connsiteY75" fmla="*/ 508000 h 914400"/>
              <a:gd name="connsiteX76" fmla="*/ 4471631 w 7301971"/>
              <a:gd name="connsiteY76" fmla="*/ 464457 h 914400"/>
              <a:gd name="connsiteX77" fmla="*/ 4515173 w 7301971"/>
              <a:gd name="connsiteY77" fmla="*/ 435429 h 914400"/>
              <a:gd name="connsiteX78" fmla="*/ 4587745 w 7301971"/>
              <a:gd name="connsiteY78" fmla="*/ 551543 h 914400"/>
              <a:gd name="connsiteX79" fmla="*/ 4602259 w 7301971"/>
              <a:gd name="connsiteY79" fmla="*/ 595086 h 914400"/>
              <a:gd name="connsiteX80" fmla="*/ 4747402 w 7301971"/>
              <a:gd name="connsiteY80" fmla="*/ 609600 h 914400"/>
              <a:gd name="connsiteX81" fmla="*/ 4761916 w 7301971"/>
              <a:gd name="connsiteY81" fmla="*/ 653143 h 914400"/>
              <a:gd name="connsiteX82" fmla="*/ 4849002 w 7301971"/>
              <a:gd name="connsiteY82" fmla="*/ 696686 h 914400"/>
              <a:gd name="connsiteX83" fmla="*/ 4892545 w 7301971"/>
              <a:gd name="connsiteY83" fmla="*/ 667657 h 914400"/>
              <a:gd name="connsiteX84" fmla="*/ 4965116 w 7301971"/>
              <a:gd name="connsiteY84" fmla="*/ 754743 h 914400"/>
              <a:gd name="connsiteX85" fmla="*/ 4994145 w 7301971"/>
              <a:gd name="connsiteY85" fmla="*/ 841829 h 914400"/>
              <a:gd name="connsiteX86" fmla="*/ 5052202 w 7301971"/>
              <a:gd name="connsiteY86" fmla="*/ 827315 h 914400"/>
              <a:gd name="connsiteX87" fmla="*/ 5095745 w 7301971"/>
              <a:gd name="connsiteY87" fmla="*/ 812800 h 914400"/>
              <a:gd name="connsiteX88" fmla="*/ 5168316 w 7301971"/>
              <a:gd name="connsiteY88" fmla="*/ 827315 h 914400"/>
              <a:gd name="connsiteX89" fmla="*/ 5182831 w 7301971"/>
              <a:gd name="connsiteY89" fmla="*/ 870857 h 914400"/>
              <a:gd name="connsiteX90" fmla="*/ 5226373 w 7301971"/>
              <a:gd name="connsiteY90" fmla="*/ 885372 h 914400"/>
              <a:gd name="connsiteX91" fmla="*/ 5269916 w 7301971"/>
              <a:gd name="connsiteY91" fmla="*/ 914400 h 914400"/>
              <a:gd name="connsiteX92" fmla="*/ 5284431 w 7301971"/>
              <a:gd name="connsiteY92" fmla="*/ 798286 h 914400"/>
              <a:gd name="connsiteX93" fmla="*/ 5298945 w 7301971"/>
              <a:gd name="connsiteY93" fmla="*/ 754743 h 914400"/>
              <a:gd name="connsiteX94" fmla="*/ 5342488 w 7301971"/>
              <a:gd name="connsiteY94" fmla="*/ 740229 h 914400"/>
              <a:gd name="connsiteX95" fmla="*/ 5429573 w 7301971"/>
              <a:gd name="connsiteY95" fmla="*/ 798286 h 914400"/>
              <a:gd name="connsiteX96" fmla="*/ 5516659 w 7301971"/>
              <a:gd name="connsiteY96" fmla="*/ 827315 h 914400"/>
              <a:gd name="connsiteX97" fmla="*/ 5545688 w 7301971"/>
              <a:gd name="connsiteY97" fmla="*/ 783772 h 914400"/>
              <a:gd name="connsiteX98" fmla="*/ 5560202 w 7301971"/>
              <a:gd name="connsiteY98" fmla="*/ 725715 h 914400"/>
              <a:gd name="connsiteX99" fmla="*/ 5603745 w 7301971"/>
              <a:gd name="connsiteY99" fmla="*/ 711200 h 914400"/>
              <a:gd name="connsiteX100" fmla="*/ 5661802 w 7301971"/>
              <a:gd name="connsiteY100" fmla="*/ 725715 h 914400"/>
              <a:gd name="connsiteX101" fmla="*/ 5705345 w 7301971"/>
              <a:gd name="connsiteY101" fmla="*/ 754743 h 914400"/>
              <a:gd name="connsiteX102" fmla="*/ 5748888 w 7301971"/>
              <a:gd name="connsiteY102" fmla="*/ 740229 h 914400"/>
              <a:gd name="connsiteX103" fmla="*/ 5821459 w 7301971"/>
              <a:gd name="connsiteY103" fmla="*/ 653143 h 914400"/>
              <a:gd name="connsiteX104" fmla="*/ 5894031 w 7301971"/>
              <a:gd name="connsiteY104" fmla="*/ 667657 h 914400"/>
              <a:gd name="connsiteX105" fmla="*/ 5952088 w 7301971"/>
              <a:gd name="connsiteY105" fmla="*/ 653143 h 914400"/>
              <a:gd name="connsiteX106" fmla="*/ 5981116 w 7301971"/>
              <a:gd name="connsiteY106" fmla="*/ 566057 h 914400"/>
              <a:gd name="connsiteX107" fmla="*/ 6024659 w 7301971"/>
              <a:gd name="connsiteY107" fmla="*/ 522515 h 914400"/>
              <a:gd name="connsiteX108" fmla="*/ 6097231 w 7301971"/>
              <a:gd name="connsiteY108" fmla="*/ 537029 h 914400"/>
              <a:gd name="connsiteX109" fmla="*/ 6140773 w 7301971"/>
              <a:gd name="connsiteY109" fmla="*/ 551543 h 914400"/>
              <a:gd name="connsiteX110" fmla="*/ 6155288 w 7301971"/>
              <a:gd name="connsiteY110" fmla="*/ 464457 h 914400"/>
              <a:gd name="connsiteX111" fmla="*/ 6184316 w 7301971"/>
              <a:gd name="connsiteY111" fmla="*/ 420915 h 914400"/>
              <a:gd name="connsiteX112" fmla="*/ 6271402 w 7301971"/>
              <a:gd name="connsiteY112" fmla="*/ 464457 h 914400"/>
              <a:gd name="connsiteX113" fmla="*/ 6285916 w 7301971"/>
              <a:gd name="connsiteY113" fmla="*/ 420915 h 914400"/>
              <a:gd name="connsiteX114" fmla="*/ 6300431 w 7301971"/>
              <a:gd name="connsiteY114" fmla="*/ 348343 h 914400"/>
              <a:gd name="connsiteX115" fmla="*/ 6431059 w 7301971"/>
              <a:gd name="connsiteY115" fmla="*/ 377372 h 914400"/>
              <a:gd name="connsiteX116" fmla="*/ 6489116 w 7301971"/>
              <a:gd name="connsiteY116" fmla="*/ 304800 h 914400"/>
              <a:gd name="connsiteX117" fmla="*/ 6518145 w 7301971"/>
              <a:gd name="connsiteY117" fmla="*/ 348343 h 914400"/>
              <a:gd name="connsiteX118" fmla="*/ 6561688 w 7301971"/>
              <a:gd name="connsiteY118" fmla="*/ 333829 h 914400"/>
              <a:gd name="connsiteX119" fmla="*/ 6590716 w 7301971"/>
              <a:gd name="connsiteY119" fmla="*/ 290286 h 914400"/>
              <a:gd name="connsiteX120" fmla="*/ 6634259 w 7301971"/>
              <a:gd name="connsiteY120" fmla="*/ 188686 h 914400"/>
              <a:gd name="connsiteX121" fmla="*/ 6677802 w 7301971"/>
              <a:gd name="connsiteY121" fmla="*/ 203200 h 914400"/>
              <a:gd name="connsiteX122" fmla="*/ 6721345 w 7301971"/>
              <a:gd name="connsiteY122" fmla="*/ 232229 h 914400"/>
              <a:gd name="connsiteX123" fmla="*/ 6764888 w 7301971"/>
              <a:gd name="connsiteY123" fmla="*/ 188686 h 914400"/>
              <a:gd name="connsiteX124" fmla="*/ 6851973 w 7301971"/>
              <a:gd name="connsiteY124" fmla="*/ 130629 h 914400"/>
              <a:gd name="connsiteX125" fmla="*/ 6881002 w 7301971"/>
              <a:gd name="connsiteY125" fmla="*/ 174172 h 914400"/>
              <a:gd name="connsiteX126" fmla="*/ 6953573 w 7301971"/>
              <a:gd name="connsiteY126" fmla="*/ 116115 h 914400"/>
              <a:gd name="connsiteX127" fmla="*/ 6968088 w 7301971"/>
              <a:gd name="connsiteY127" fmla="*/ 72572 h 914400"/>
              <a:gd name="connsiteX128" fmla="*/ 7011631 w 7301971"/>
              <a:gd name="connsiteY128" fmla="*/ 58057 h 914400"/>
              <a:gd name="connsiteX129" fmla="*/ 7055173 w 7301971"/>
              <a:gd name="connsiteY129" fmla="*/ 87086 h 914400"/>
              <a:gd name="connsiteX130" fmla="*/ 7113231 w 7301971"/>
              <a:gd name="connsiteY130" fmla="*/ 0 h 914400"/>
              <a:gd name="connsiteX131" fmla="*/ 7258373 w 7301971"/>
              <a:gd name="connsiteY131" fmla="*/ 72572 h 914400"/>
              <a:gd name="connsiteX132" fmla="*/ 7301916 w 7301971"/>
              <a:gd name="connsiteY132" fmla="*/ 101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301971" h="914400">
                <a:moveTo>
                  <a:pt x="1231" y="899886"/>
                </a:moveTo>
                <a:cubicBezTo>
                  <a:pt x="6069" y="866019"/>
                  <a:pt x="-11623" y="818812"/>
                  <a:pt x="15745" y="798286"/>
                </a:cubicBezTo>
                <a:cubicBezTo>
                  <a:pt x="36273" y="782890"/>
                  <a:pt x="127920" y="816325"/>
                  <a:pt x="160888" y="827315"/>
                </a:cubicBezTo>
                <a:cubicBezTo>
                  <a:pt x="175402" y="822477"/>
                  <a:pt x="195538" y="825250"/>
                  <a:pt x="204431" y="812800"/>
                </a:cubicBezTo>
                <a:cubicBezTo>
                  <a:pt x="222216" y="787901"/>
                  <a:pt x="223783" y="754743"/>
                  <a:pt x="233459" y="725715"/>
                </a:cubicBezTo>
                <a:cubicBezTo>
                  <a:pt x="238297" y="711201"/>
                  <a:pt x="235243" y="690659"/>
                  <a:pt x="247973" y="682172"/>
                </a:cubicBezTo>
                <a:lnTo>
                  <a:pt x="291516" y="653143"/>
                </a:lnTo>
                <a:cubicBezTo>
                  <a:pt x="402005" y="689973"/>
                  <a:pt x="348597" y="688173"/>
                  <a:pt x="451173" y="667657"/>
                </a:cubicBezTo>
                <a:cubicBezTo>
                  <a:pt x="485718" y="564023"/>
                  <a:pt x="454742" y="597545"/>
                  <a:pt x="523745" y="551543"/>
                </a:cubicBezTo>
                <a:cubicBezTo>
                  <a:pt x="552774" y="561219"/>
                  <a:pt x="593858" y="555112"/>
                  <a:pt x="610831" y="580572"/>
                </a:cubicBezTo>
                <a:cubicBezTo>
                  <a:pt x="648345" y="636845"/>
                  <a:pt x="623310" y="618599"/>
                  <a:pt x="683402" y="638629"/>
                </a:cubicBezTo>
                <a:cubicBezTo>
                  <a:pt x="806774" y="597506"/>
                  <a:pt x="620507" y="672495"/>
                  <a:pt x="755973" y="537029"/>
                </a:cubicBezTo>
                <a:cubicBezTo>
                  <a:pt x="810334" y="482668"/>
                  <a:pt x="780043" y="499977"/>
                  <a:pt x="843059" y="478972"/>
                </a:cubicBezTo>
                <a:cubicBezTo>
                  <a:pt x="862411" y="483810"/>
                  <a:pt x="884518" y="482421"/>
                  <a:pt x="901116" y="493486"/>
                </a:cubicBezTo>
                <a:cubicBezTo>
                  <a:pt x="915630" y="503162"/>
                  <a:pt x="918978" y="523628"/>
                  <a:pt x="930145" y="537029"/>
                </a:cubicBezTo>
                <a:cubicBezTo>
                  <a:pt x="943286" y="552798"/>
                  <a:pt x="959174" y="566058"/>
                  <a:pt x="973688" y="580572"/>
                </a:cubicBezTo>
                <a:cubicBezTo>
                  <a:pt x="997878" y="575734"/>
                  <a:pt x="1025733" y="579741"/>
                  <a:pt x="1046259" y="566057"/>
                </a:cubicBezTo>
                <a:cubicBezTo>
                  <a:pt x="1058989" y="557571"/>
                  <a:pt x="1049955" y="533333"/>
                  <a:pt x="1060773" y="522515"/>
                </a:cubicBezTo>
                <a:cubicBezTo>
                  <a:pt x="1071591" y="511697"/>
                  <a:pt x="1089802" y="512838"/>
                  <a:pt x="1104316" y="508000"/>
                </a:cubicBezTo>
                <a:cubicBezTo>
                  <a:pt x="1118830" y="512838"/>
                  <a:pt x="1138966" y="510065"/>
                  <a:pt x="1147859" y="522515"/>
                </a:cubicBezTo>
                <a:cubicBezTo>
                  <a:pt x="1232527" y="641049"/>
                  <a:pt x="1122459" y="591456"/>
                  <a:pt x="1220431" y="624115"/>
                </a:cubicBezTo>
                <a:cubicBezTo>
                  <a:pt x="1234945" y="619277"/>
                  <a:pt x="1250289" y="616442"/>
                  <a:pt x="1263973" y="609600"/>
                </a:cubicBezTo>
                <a:cubicBezTo>
                  <a:pt x="1279575" y="601799"/>
                  <a:pt x="1290207" y="582736"/>
                  <a:pt x="1307516" y="580572"/>
                </a:cubicBezTo>
                <a:cubicBezTo>
                  <a:pt x="1331995" y="577512"/>
                  <a:pt x="1355897" y="590248"/>
                  <a:pt x="1380088" y="595086"/>
                </a:cubicBezTo>
                <a:cubicBezTo>
                  <a:pt x="1389764" y="624115"/>
                  <a:pt x="1406346" y="651699"/>
                  <a:pt x="1409116" y="682172"/>
                </a:cubicBezTo>
                <a:cubicBezTo>
                  <a:pt x="1413954" y="735391"/>
                  <a:pt x="1406732" y="791133"/>
                  <a:pt x="1423631" y="841829"/>
                </a:cubicBezTo>
                <a:cubicBezTo>
                  <a:pt x="1428469" y="856343"/>
                  <a:pt x="1452659" y="851505"/>
                  <a:pt x="1467173" y="856343"/>
                </a:cubicBezTo>
                <a:lnTo>
                  <a:pt x="1554259" y="827315"/>
                </a:lnTo>
                <a:lnTo>
                  <a:pt x="1597802" y="812800"/>
                </a:lnTo>
                <a:cubicBezTo>
                  <a:pt x="1607478" y="827314"/>
                  <a:pt x="1613209" y="845446"/>
                  <a:pt x="1626831" y="856343"/>
                </a:cubicBezTo>
                <a:cubicBezTo>
                  <a:pt x="1662535" y="884906"/>
                  <a:pt x="1705748" y="863782"/>
                  <a:pt x="1742945" y="856343"/>
                </a:cubicBezTo>
                <a:cubicBezTo>
                  <a:pt x="1752621" y="841829"/>
                  <a:pt x="1765848" y="829133"/>
                  <a:pt x="1771973" y="812800"/>
                </a:cubicBezTo>
                <a:cubicBezTo>
                  <a:pt x="1780635" y="789701"/>
                  <a:pt x="1765069" y="752468"/>
                  <a:pt x="1786488" y="740229"/>
                </a:cubicBezTo>
                <a:cubicBezTo>
                  <a:pt x="1812039" y="725628"/>
                  <a:pt x="1844545" y="749905"/>
                  <a:pt x="1873573" y="754743"/>
                </a:cubicBezTo>
                <a:cubicBezTo>
                  <a:pt x="1897764" y="749905"/>
                  <a:pt x="1927193" y="756022"/>
                  <a:pt x="1946145" y="740229"/>
                </a:cubicBezTo>
                <a:cubicBezTo>
                  <a:pt x="1961469" y="727459"/>
                  <a:pt x="1948198" y="697749"/>
                  <a:pt x="1960659" y="682172"/>
                </a:cubicBezTo>
                <a:cubicBezTo>
                  <a:pt x="1970216" y="670225"/>
                  <a:pt x="1989688" y="672495"/>
                  <a:pt x="2004202" y="667657"/>
                </a:cubicBezTo>
                <a:cubicBezTo>
                  <a:pt x="2033231" y="672495"/>
                  <a:pt x="2064395" y="670220"/>
                  <a:pt x="2091288" y="682172"/>
                </a:cubicBezTo>
                <a:cubicBezTo>
                  <a:pt x="2184477" y="723590"/>
                  <a:pt x="2086418" y="741854"/>
                  <a:pt x="2178373" y="711200"/>
                </a:cubicBezTo>
                <a:cubicBezTo>
                  <a:pt x="2190178" y="675787"/>
                  <a:pt x="2193781" y="652250"/>
                  <a:pt x="2221916" y="624115"/>
                </a:cubicBezTo>
                <a:cubicBezTo>
                  <a:pt x="2234251" y="611780"/>
                  <a:pt x="2250945" y="604762"/>
                  <a:pt x="2265459" y="595086"/>
                </a:cubicBezTo>
                <a:cubicBezTo>
                  <a:pt x="2279973" y="604762"/>
                  <a:pt x="2291795" y="621247"/>
                  <a:pt x="2309002" y="624115"/>
                </a:cubicBezTo>
                <a:cubicBezTo>
                  <a:pt x="2347634" y="630553"/>
                  <a:pt x="2368526" y="592150"/>
                  <a:pt x="2381573" y="566057"/>
                </a:cubicBezTo>
                <a:cubicBezTo>
                  <a:pt x="2388415" y="552373"/>
                  <a:pt x="2385270" y="533333"/>
                  <a:pt x="2396088" y="522515"/>
                </a:cubicBezTo>
                <a:cubicBezTo>
                  <a:pt x="2406906" y="511697"/>
                  <a:pt x="2425117" y="512838"/>
                  <a:pt x="2439631" y="508000"/>
                </a:cubicBezTo>
                <a:cubicBezTo>
                  <a:pt x="2543265" y="542545"/>
                  <a:pt x="2509743" y="562489"/>
                  <a:pt x="2555745" y="493486"/>
                </a:cubicBezTo>
                <a:cubicBezTo>
                  <a:pt x="2560583" y="474134"/>
                  <a:pt x="2564527" y="454536"/>
                  <a:pt x="2570259" y="435429"/>
                </a:cubicBezTo>
                <a:cubicBezTo>
                  <a:pt x="2579052" y="406121"/>
                  <a:pt x="2599288" y="348343"/>
                  <a:pt x="2599288" y="348343"/>
                </a:cubicBezTo>
                <a:cubicBezTo>
                  <a:pt x="2637993" y="353181"/>
                  <a:pt x="2676396" y="362857"/>
                  <a:pt x="2715402" y="362857"/>
                </a:cubicBezTo>
                <a:cubicBezTo>
                  <a:pt x="2735350" y="362857"/>
                  <a:pt x="2757882" y="360804"/>
                  <a:pt x="2773459" y="348343"/>
                </a:cubicBezTo>
                <a:cubicBezTo>
                  <a:pt x="2785406" y="338786"/>
                  <a:pt x="2783770" y="319511"/>
                  <a:pt x="2787973" y="304800"/>
                </a:cubicBezTo>
                <a:cubicBezTo>
                  <a:pt x="2793453" y="285620"/>
                  <a:pt x="2791423" y="263341"/>
                  <a:pt x="2802488" y="246743"/>
                </a:cubicBezTo>
                <a:cubicBezTo>
                  <a:pt x="2812164" y="232229"/>
                  <a:pt x="2831517" y="227391"/>
                  <a:pt x="2846031" y="217715"/>
                </a:cubicBezTo>
                <a:cubicBezTo>
                  <a:pt x="2890933" y="232682"/>
                  <a:pt x="2925569" y="246743"/>
                  <a:pt x="2976659" y="246743"/>
                </a:cubicBezTo>
                <a:cubicBezTo>
                  <a:pt x="3010869" y="246743"/>
                  <a:pt x="3044392" y="237067"/>
                  <a:pt x="3078259" y="232229"/>
                </a:cubicBezTo>
                <a:cubicBezTo>
                  <a:pt x="3086581" y="223907"/>
                  <a:pt x="3145138" y="159657"/>
                  <a:pt x="3165345" y="159657"/>
                </a:cubicBezTo>
                <a:cubicBezTo>
                  <a:pt x="3195944" y="159657"/>
                  <a:pt x="3252431" y="188686"/>
                  <a:pt x="3252431" y="188686"/>
                </a:cubicBezTo>
                <a:cubicBezTo>
                  <a:pt x="3257269" y="203200"/>
                  <a:pt x="3256127" y="221411"/>
                  <a:pt x="3266945" y="232229"/>
                </a:cubicBezTo>
                <a:cubicBezTo>
                  <a:pt x="3295973" y="261257"/>
                  <a:pt x="3325003" y="241905"/>
                  <a:pt x="3354031" y="232229"/>
                </a:cubicBezTo>
                <a:cubicBezTo>
                  <a:pt x="3368545" y="217715"/>
                  <a:pt x="3384433" y="204455"/>
                  <a:pt x="3397573" y="188686"/>
                </a:cubicBezTo>
                <a:cubicBezTo>
                  <a:pt x="3408740" y="175285"/>
                  <a:pt x="3412980" y="156040"/>
                  <a:pt x="3426602" y="145143"/>
                </a:cubicBezTo>
                <a:cubicBezTo>
                  <a:pt x="3438549" y="135586"/>
                  <a:pt x="3455631" y="135467"/>
                  <a:pt x="3470145" y="130629"/>
                </a:cubicBezTo>
                <a:cubicBezTo>
                  <a:pt x="3508850" y="135467"/>
                  <a:pt x="3550043" y="130657"/>
                  <a:pt x="3586259" y="145143"/>
                </a:cubicBezTo>
                <a:cubicBezTo>
                  <a:pt x="3602455" y="151622"/>
                  <a:pt x="3601666" y="177789"/>
                  <a:pt x="3615288" y="188686"/>
                </a:cubicBezTo>
                <a:cubicBezTo>
                  <a:pt x="3627235" y="198243"/>
                  <a:pt x="3643829" y="200199"/>
                  <a:pt x="3658831" y="203200"/>
                </a:cubicBezTo>
                <a:cubicBezTo>
                  <a:pt x="3692377" y="209909"/>
                  <a:pt x="3726564" y="212877"/>
                  <a:pt x="3760431" y="217715"/>
                </a:cubicBezTo>
                <a:cubicBezTo>
                  <a:pt x="3774945" y="227391"/>
                  <a:pt x="3793076" y="233122"/>
                  <a:pt x="3803973" y="246743"/>
                </a:cubicBezTo>
                <a:cubicBezTo>
                  <a:pt x="3844715" y="297671"/>
                  <a:pt x="3782585" y="302253"/>
                  <a:pt x="3862031" y="275772"/>
                </a:cubicBezTo>
                <a:cubicBezTo>
                  <a:pt x="3876545" y="266096"/>
                  <a:pt x="3888304" y="249210"/>
                  <a:pt x="3905573" y="246743"/>
                </a:cubicBezTo>
                <a:cubicBezTo>
                  <a:pt x="3952565" y="240030"/>
                  <a:pt x="3971508" y="272453"/>
                  <a:pt x="4007173" y="290286"/>
                </a:cubicBezTo>
                <a:cubicBezTo>
                  <a:pt x="4020857" y="297128"/>
                  <a:pt x="4036202" y="299962"/>
                  <a:pt x="4050716" y="304800"/>
                </a:cubicBezTo>
                <a:cubicBezTo>
                  <a:pt x="4055554" y="319314"/>
                  <a:pt x="4053284" y="338786"/>
                  <a:pt x="4065231" y="348343"/>
                </a:cubicBezTo>
                <a:cubicBezTo>
                  <a:pt x="4110738" y="384748"/>
                  <a:pt x="4186602" y="344768"/>
                  <a:pt x="4224888" y="333829"/>
                </a:cubicBezTo>
                <a:cubicBezTo>
                  <a:pt x="4239402" y="319315"/>
                  <a:pt x="4248063" y="292832"/>
                  <a:pt x="4268431" y="290286"/>
                </a:cubicBezTo>
                <a:cubicBezTo>
                  <a:pt x="4399010" y="273964"/>
                  <a:pt x="4352284" y="477262"/>
                  <a:pt x="4355516" y="522515"/>
                </a:cubicBezTo>
                <a:cubicBezTo>
                  <a:pt x="4384545" y="517677"/>
                  <a:pt x="4416280" y="521161"/>
                  <a:pt x="4442602" y="508000"/>
                </a:cubicBezTo>
                <a:cubicBezTo>
                  <a:pt x="4458204" y="500199"/>
                  <a:pt x="4459296" y="476792"/>
                  <a:pt x="4471631" y="464457"/>
                </a:cubicBezTo>
                <a:cubicBezTo>
                  <a:pt x="4483966" y="452122"/>
                  <a:pt x="4500659" y="445105"/>
                  <a:pt x="4515173" y="435429"/>
                </a:cubicBezTo>
                <a:cubicBezTo>
                  <a:pt x="4584176" y="481430"/>
                  <a:pt x="4553200" y="447909"/>
                  <a:pt x="4587745" y="551543"/>
                </a:cubicBezTo>
                <a:cubicBezTo>
                  <a:pt x="4592583" y="566057"/>
                  <a:pt x="4587036" y="593564"/>
                  <a:pt x="4602259" y="595086"/>
                </a:cubicBezTo>
                <a:lnTo>
                  <a:pt x="4747402" y="609600"/>
                </a:lnTo>
                <a:cubicBezTo>
                  <a:pt x="4752240" y="624114"/>
                  <a:pt x="4752359" y="641196"/>
                  <a:pt x="4761916" y="653143"/>
                </a:cubicBezTo>
                <a:cubicBezTo>
                  <a:pt x="4782379" y="678722"/>
                  <a:pt x="4820317" y="687125"/>
                  <a:pt x="4849002" y="696686"/>
                </a:cubicBezTo>
                <a:cubicBezTo>
                  <a:pt x="4863516" y="687010"/>
                  <a:pt x="4875338" y="664789"/>
                  <a:pt x="4892545" y="667657"/>
                </a:cubicBezTo>
                <a:cubicBezTo>
                  <a:pt x="4908952" y="670392"/>
                  <a:pt x="4958245" y="739284"/>
                  <a:pt x="4965116" y="754743"/>
                </a:cubicBezTo>
                <a:cubicBezTo>
                  <a:pt x="4977543" y="782705"/>
                  <a:pt x="4994145" y="841829"/>
                  <a:pt x="4994145" y="841829"/>
                </a:cubicBezTo>
                <a:cubicBezTo>
                  <a:pt x="5013497" y="836991"/>
                  <a:pt x="5033022" y="832795"/>
                  <a:pt x="5052202" y="827315"/>
                </a:cubicBezTo>
                <a:cubicBezTo>
                  <a:pt x="5066913" y="823112"/>
                  <a:pt x="5080445" y="812800"/>
                  <a:pt x="5095745" y="812800"/>
                </a:cubicBezTo>
                <a:cubicBezTo>
                  <a:pt x="5120414" y="812800"/>
                  <a:pt x="5144126" y="822477"/>
                  <a:pt x="5168316" y="827315"/>
                </a:cubicBezTo>
                <a:cubicBezTo>
                  <a:pt x="5173154" y="841829"/>
                  <a:pt x="5172013" y="860039"/>
                  <a:pt x="5182831" y="870857"/>
                </a:cubicBezTo>
                <a:cubicBezTo>
                  <a:pt x="5193649" y="881675"/>
                  <a:pt x="5212689" y="878530"/>
                  <a:pt x="5226373" y="885372"/>
                </a:cubicBezTo>
                <a:cubicBezTo>
                  <a:pt x="5241975" y="893173"/>
                  <a:pt x="5255402" y="904724"/>
                  <a:pt x="5269916" y="914400"/>
                </a:cubicBezTo>
                <a:cubicBezTo>
                  <a:pt x="5274754" y="875695"/>
                  <a:pt x="5277453" y="836663"/>
                  <a:pt x="5284431" y="798286"/>
                </a:cubicBezTo>
                <a:cubicBezTo>
                  <a:pt x="5287168" y="783233"/>
                  <a:pt x="5288127" y="765561"/>
                  <a:pt x="5298945" y="754743"/>
                </a:cubicBezTo>
                <a:cubicBezTo>
                  <a:pt x="5309763" y="743925"/>
                  <a:pt x="5327974" y="745067"/>
                  <a:pt x="5342488" y="740229"/>
                </a:cubicBezTo>
                <a:cubicBezTo>
                  <a:pt x="5486538" y="788244"/>
                  <a:pt x="5266496" y="707686"/>
                  <a:pt x="5429573" y="798286"/>
                </a:cubicBezTo>
                <a:cubicBezTo>
                  <a:pt x="5456321" y="813146"/>
                  <a:pt x="5516659" y="827315"/>
                  <a:pt x="5516659" y="827315"/>
                </a:cubicBezTo>
                <a:cubicBezTo>
                  <a:pt x="5526335" y="812801"/>
                  <a:pt x="5538816" y="799806"/>
                  <a:pt x="5545688" y="783772"/>
                </a:cubicBezTo>
                <a:cubicBezTo>
                  <a:pt x="5553546" y="765437"/>
                  <a:pt x="5547741" y="741292"/>
                  <a:pt x="5560202" y="725715"/>
                </a:cubicBezTo>
                <a:cubicBezTo>
                  <a:pt x="5569759" y="713768"/>
                  <a:pt x="5589231" y="716038"/>
                  <a:pt x="5603745" y="711200"/>
                </a:cubicBezTo>
                <a:cubicBezTo>
                  <a:pt x="5623097" y="716038"/>
                  <a:pt x="5643467" y="717857"/>
                  <a:pt x="5661802" y="725715"/>
                </a:cubicBezTo>
                <a:cubicBezTo>
                  <a:pt x="5677835" y="732587"/>
                  <a:pt x="5688138" y="751875"/>
                  <a:pt x="5705345" y="754743"/>
                </a:cubicBezTo>
                <a:cubicBezTo>
                  <a:pt x="5720436" y="757258"/>
                  <a:pt x="5734374" y="745067"/>
                  <a:pt x="5748888" y="740229"/>
                </a:cubicBezTo>
                <a:cubicBezTo>
                  <a:pt x="5760811" y="722345"/>
                  <a:pt x="5799107" y="658731"/>
                  <a:pt x="5821459" y="653143"/>
                </a:cubicBezTo>
                <a:cubicBezTo>
                  <a:pt x="5845392" y="647160"/>
                  <a:pt x="5869840" y="662819"/>
                  <a:pt x="5894031" y="667657"/>
                </a:cubicBezTo>
                <a:cubicBezTo>
                  <a:pt x="5913383" y="662819"/>
                  <a:pt x="5939106" y="668289"/>
                  <a:pt x="5952088" y="653143"/>
                </a:cubicBezTo>
                <a:cubicBezTo>
                  <a:pt x="5972001" y="629911"/>
                  <a:pt x="5959479" y="587693"/>
                  <a:pt x="5981116" y="566057"/>
                </a:cubicBezTo>
                <a:lnTo>
                  <a:pt x="6024659" y="522515"/>
                </a:lnTo>
                <a:cubicBezTo>
                  <a:pt x="6048850" y="527353"/>
                  <a:pt x="6073298" y="531046"/>
                  <a:pt x="6097231" y="537029"/>
                </a:cubicBezTo>
                <a:cubicBezTo>
                  <a:pt x="6112073" y="540740"/>
                  <a:pt x="6131216" y="563490"/>
                  <a:pt x="6140773" y="551543"/>
                </a:cubicBezTo>
                <a:cubicBezTo>
                  <a:pt x="6159157" y="528563"/>
                  <a:pt x="6145982" y="492376"/>
                  <a:pt x="6155288" y="464457"/>
                </a:cubicBezTo>
                <a:cubicBezTo>
                  <a:pt x="6160804" y="447909"/>
                  <a:pt x="6174640" y="435429"/>
                  <a:pt x="6184316" y="420915"/>
                </a:cubicBezTo>
                <a:cubicBezTo>
                  <a:pt x="6191650" y="425804"/>
                  <a:pt x="6254233" y="473041"/>
                  <a:pt x="6271402" y="464457"/>
                </a:cubicBezTo>
                <a:cubicBezTo>
                  <a:pt x="6285086" y="457615"/>
                  <a:pt x="6282205" y="435757"/>
                  <a:pt x="6285916" y="420915"/>
                </a:cubicBezTo>
                <a:cubicBezTo>
                  <a:pt x="6291899" y="396982"/>
                  <a:pt x="6295593" y="372534"/>
                  <a:pt x="6300431" y="348343"/>
                </a:cubicBezTo>
                <a:cubicBezTo>
                  <a:pt x="6402030" y="416076"/>
                  <a:pt x="6358487" y="425752"/>
                  <a:pt x="6431059" y="377372"/>
                </a:cubicBezTo>
                <a:cubicBezTo>
                  <a:pt x="6437723" y="357381"/>
                  <a:pt x="6448083" y="296594"/>
                  <a:pt x="6489116" y="304800"/>
                </a:cubicBezTo>
                <a:cubicBezTo>
                  <a:pt x="6506221" y="308221"/>
                  <a:pt x="6508469" y="333829"/>
                  <a:pt x="6518145" y="348343"/>
                </a:cubicBezTo>
                <a:cubicBezTo>
                  <a:pt x="6532659" y="343505"/>
                  <a:pt x="6549741" y="343386"/>
                  <a:pt x="6561688" y="333829"/>
                </a:cubicBezTo>
                <a:cubicBezTo>
                  <a:pt x="6575309" y="322932"/>
                  <a:pt x="6582061" y="305432"/>
                  <a:pt x="6590716" y="290286"/>
                </a:cubicBezTo>
                <a:cubicBezTo>
                  <a:pt x="6619414" y="240064"/>
                  <a:pt x="6617975" y="237539"/>
                  <a:pt x="6634259" y="188686"/>
                </a:cubicBezTo>
                <a:cubicBezTo>
                  <a:pt x="6648773" y="193524"/>
                  <a:pt x="6664118" y="196358"/>
                  <a:pt x="6677802" y="203200"/>
                </a:cubicBezTo>
                <a:cubicBezTo>
                  <a:pt x="6693404" y="211001"/>
                  <a:pt x="6704138" y="235097"/>
                  <a:pt x="6721345" y="232229"/>
                </a:cubicBezTo>
                <a:cubicBezTo>
                  <a:pt x="6741592" y="228855"/>
                  <a:pt x="6748685" y="201288"/>
                  <a:pt x="6764888" y="188686"/>
                </a:cubicBezTo>
                <a:cubicBezTo>
                  <a:pt x="6792427" y="167267"/>
                  <a:pt x="6851973" y="130629"/>
                  <a:pt x="6851973" y="130629"/>
                </a:cubicBezTo>
                <a:cubicBezTo>
                  <a:pt x="6861649" y="145143"/>
                  <a:pt x="6864805" y="167694"/>
                  <a:pt x="6881002" y="174172"/>
                </a:cubicBezTo>
                <a:cubicBezTo>
                  <a:pt x="6915877" y="188122"/>
                  <a:pt x="6944809" y="133644"/>
                  <a:pt x="6953573" y="116115"/>
                </a:cubicBezTo>
                <a:cubicBezTo>
                  <a:pt x="6960415" y="102431"/>
                  <a:pt x="6957270" y="83390"/>
                  <a:pt x="6968088" y="72572"/>
                </a:cubicBezTo>
                <a:cubicBezTo>
                  <a:pt x="6978906" y="61754"/>
                  <a:pt x="6997117" y="62895"/>
                  <a:pt x="7011631" y="58057"/>
                </a:cubicBezTo>
                <a:cubicBezTo>
                  <a:pt x="7026145" y="67733"/>
                  <a:pt x="7037966" y="89954"/>
                  <a:pt x="7055173" y="87086"/>
                </a:cubicBezTo>
                <a:cubicBezTo>
                  <a:pt x="7093545" y="80691"/>
                  <a:pt x="7104143" y="27264"/>
                  <a:pt x="7113231" y="0"/>
                </a:cubicBezTo>
                <a:cubicBezTo>
                  <a:pt x="7178786" y="16390"/>
                  <a:pt x="7200772" y="14971"/>
                  <a:pt x="7258373" y="72572"/>
                </a:cubicBezTo>
                <a:cubicBezTo>
                  <a:pt x="7305337" y="119536"/>
                  <a:pt x="7301916" y="136641"/>
                  <a:pt x="7301916" y="101600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1478DF9-99A9-F7EA-80AE-34D58F477DBC}"/>
              </a:ext>
            </a:extLst>
          </p:cNvPr>
          <p:cNvSpPr/>
          <p:nvPr/>
        </p:nvSpPr>
        <p:spPr>
          <a:xfrm>
            <a:off x="7561997" y="2983536"/>
            <a:ext cx="4238171" cy="841829"/>
          </a:xfrm>
          <a:custGeom>
            <a:avLst/>
            <a:gdLst>
              <a:gd name="connsiteX0" fmla="*/ 0 w 4238171"/>
              <a:gd name="connsiteY0" fmla="*/ 87086 h 841829"/>
              <a:gd name="connsiteX1" fmla="*/ 145143 w 4238171"/>
              <a:gd name="connsiteY1" fmla="*/ 116115 h 841829"/>
              <a:gd name="connsiteX2" fmla="*/ 188686 w 4238171"/>
              <a:gd name="connsiteY2" fmla="*/ 145143 h 841829"/>
              <a:gd name="connsiteX3" fmla="*/ 217714 w 4238171"/>
              <a:gd name="connsiteY3" fmla="*/ 101600 h 841829"/>
              <a:gd name="connsiteX4" fmla="*/ 362857 w 4238171"/>
              <a:gd name="connsiteY4" fmla="*/ 101600 h 841829"/>
              <a:gd name="connsiteX5" fmla="*/ 449943 w 4238171"/>
              <a:gd name="connsiteY5" fmla="*/ 174172 h 841829"/>
              <a:gd name="connsiteX6" fmla="*/ 551543 w 4238171"/>
              <a:gd name="connsiteY6" fmla="*/ 159658 h 841829"/>
              <a:gd name="connsiteX7" fmla="*/ 595086 w 4238171"/>
              <a:gd name="connsiteY7" fmla="*/ 130629 h 841829"/>
              <a:gd name="connsiteX8" fmla="*/ 653143 w 4238171"/>
              <a:gd name="connsiteY8" fmla="*/ 43543 h 841829"/>
              <a:gd name="connsiteX9" fmla="*/ 740228 w 4238171"/>
              <a:gd name="connsiteY9" fmla="*/ 0 h 841829"/>
              <a:gd name="connsiteX10" fmla="*/ 812800 w 4238171"/>
              <a:gd name="connsiteY10" fmla="*/ 14515 h 841829"/>
              <a:gd name="connsiteX11" fmla="*/ 885371 w 4238171"/>
              <a:gd name="connsiteY11" fmla="*/ 101600 h 841829"/>
              <a:gd name="connsiteX12" fmla="*/ 972457 w 4238171"/>
              <a:gd name="connsiteY12" fmla="*/ 159658 h 841829"/>
              <a:gd name="connsiteX13" fmla="*/ 1074057 w 4238171"/>
              <a:gd name="connsiteY13" fmla="*/ 145143 h 841829"/>
              <a:gd name="connsiteX14" fmla="*/ 1103086 w 4238171"/>
              <a:gd name="connsiteY14" fmla="*/ 101600 h 841829"/>
              <a:gd name="connsiteX15" fmla="*/ 1146628 w 4238171"/>
              <a:gd name="connsiteY15" fmla="*/ 72572 h 841829"/>
              <a:gd name="connsiteX16" fmla="*/ 1306286 w 4238171"/>
              <a:gd name="connsiteY16" fmla="*/ 174172 h 841829"/>
              <a:gd name="connsiteX17" fmla="*/ 1378857 w 4238171"/>
              <a:gd name="connsiteY17" fmla="*/ 232229 h 841829"/>
              <a:gd name="connsiteX18" fmla="*/ 1407886 w 4238171"/>
              <a:gd name="connsiteY18" fmla="*/ 188686 h 841829"/>
              <a:gd name="connsiteX19" fmla="*/ 1451428 w 4238171"/>
              <a:gd name="connsiteY19" fmla="*/ 174172 h 841829"/>
              <a:gd name="connsiteX20" fmla="*/ 1494971 w 4238171"/>
              <a:gd name="connsiteY20" fmla="*/ 203200 h 841829"/>
              <a:gd name="connsiteX21" fmla="*/ 1524000 w 4238171"/>
              <a:gd name="connsiteY21" fmla="*/ 246743 h 841829"/>
              <a:gd name="connsiteX22" fmla="*/ 1567543 w 4238171"/>
              <a:gd name="connsiteY22" fmla="*/ 261258 h 841829"/>
              <a:gd name="connsiteX23" fmla="*/ 1625600 w 4238171"/>
              <a:gd name="connsiteY23" fmla="*/ 246743 h 841829"/>
              <a:gd name="connsiteX24" fmla="*/ 1669143 w 4238171"/>
              <a:gd name="connsiteY24" fmla="*/ 232229 h 841829"/>
              <a:gd name="connsiteX25" fmla="*/ 1756228 w 4238171"/>
              <a:gd name="connsiteY25" fmla="*/ 319315 h 841829"/>
              <a:gd name="connsiteX26" fmla="*/ 1814286 w 4238171"/>
              <a:gd name="connsiteY26" fmla="*/ 333829 h 841829"/>
              <a:gd name="connsiteX27" fmla="*/ 1886857 w 4238171"/>
              <a:gd name="connsiteY27" fmla="*/ 261258 h 841829"/>
              <a:gd name="connsiteX28" fmla="*/ 1901371 w 4238171"/>
              <a:gd name="connsiteY28" fmla="*/ 304800 h 841829"/>
              <a:gd name="connsiteX29" fmla="*/ 1988457 w 4238171"/>
              <a:gd name="connsiteY29" fmla="*/ 362858 h 841829"/>
              <a:gd name="connsiteX30" fmla="*/ 2235200 w 4238171"/>
              <a:gd name="connsiteY30" fmla="*/ 406400 h 841829"/>
              <a:gd name="connsiteX31" fmla="*/ 2336800 w 4238171"/>
              <a:gd name="connsiteY31" fmla="*/ 522515 h 841829"/>
              <a:gd name="connsiteX32" fmla="*/ 2394857 w 4238171"/>
              <a:gd name="connsiteY32" fmla="*/ 464458 h 841829"/>
              <a:gd name="connsiteX33" fmla="*/ 2438400 w 4238171"/>
              <a:gd name="connsiteY33" fmla="*/ 435429 h 841829"/>
              <a:gd name="connsiteX34" fmla="*/ 2525486 w 4238171"/>
              <a:gd name="connsiteY34" fmla="*/ 449943 h 841829"/>
              <a:gd name="connsiteX35" fmla="*/ 2612571 w 4238171"/>
              <a:gd name="connsiteY35" fmla="*/ 537029 h 841829"/>
              <a:gd name="connsiteX36" fmla="*/ 2656114 w 4238171"/>
              <a:gd name="connsiteY36" fmla="*/ 566058 h 841829"/>
              <a:gd name="connsiteX37" fmla="*/ 2786743 w 4238171"/>
              <a:gd name="connsiteY37" fmla="*/ 566058 h 841829"/>
              <a:gd name="connsiteX38" fmla="*/ 2830286 w 4238171"/>
              <a:gd name="connsiteY38" fmla="*/ 653143 h 841829"/>
              <a:gd name="connsiteX39" fmla="*/ 2917371 w 4238171"/>
              <a:gd name="connsiteY39" fmla="*/ 667658 h 841829"/>
              <a:gd name="connsiteX40" fmla="*/ 2960914 w 4238171"/>
              <a:gd name="connsiteY40" fmla="*/ 682172 h 841829"/>
              <a:gd name="connsiteX41" fmla="*/ 3120571 w 4238171"/>
              <a:gd name="connsiteY41" fmla="*/ 696686 h 841829"/>
              <a:gd name="connsiteX42" fmla="*/ 3164114 w 4238171"/>
              <a:gd name="connsiteY42" fmla="*/ 740229 h 841829"/>
              <a:gd name="connsiteX43" fmla="*/ 3193143 w 4238171"/>
              <a:gd name="connsiteY43" fmla="*/ 783772 h 841829"/>
              <a:gd name="connsiteX44" fmla="*/ 3236686 w 4238171"/>
              <a:gd name="connsiteY44" fmla="*/ 754743 h 841829"/>
              <a:gd name="connsiteX45" fmla="*/ 3251200 w 4238171"/>
              <a:gd name="connsiteY45" fmla="*/ 711200 h 841829"/>
              <a:gd name="connsiteX46" fmla="*/ 3338286 w 4238171"/>
              <a:gd name="connsiteY46" fmla="*/ 667658 h 841829"/>
              <a:gd name="connsiteX47" fmla="*/ 3396343 w 4238171"/>
              <a:gd name="connsiteY47" fmla="*/ 740229 h 841829"/>
              <a:gd name="connsiteX48" fmla="*/ 3483428 w 4238171"/>
              <a:gd name="connsiteY48" fmla="*/ 783772 h 841829"/>
              <a:gd name="connsiteX49" fmla="*/ 3512457 w 4238171"/>
              <a:gd name="connsiteY49" fmla="*/ 740229 h 841829"/>
              <a:gd name="connsiteX50" fmla="*/ 3585028 w 4238171"/>
              <a:gd name="connsiteY50" fmla="*/ 769258 h 841829"/>
              <a:gd name="connsiteX51" fmla="*/ 3628571 w 4238171"/>
              <a:gd name="connsiteY51" fmla="*/ 798286 h 841829"/>
              <a:gd name="connsiteX52" fmla="*/ 3672114 w 4238171"/>
              <a:gd name="connsiteY52" fmla="*/ 769258 h 841829"/>
              <a:gd name="connsiteX53" fmla="*/ 3759200 w 4238171"/>
              <a:gd name="connsiteY53" fmla="*/ 798286 h 841829"/>
              <a:gd name="connsiteX54" fmla="*/ 3817257 w 4238171"/>
              <a:gd name="connsiteY54" fmla="*/ 740229 h 841829"/>
              <a:gd name="connsiteX55" fmla="*/ 3831771 w 4238171"/>
              <a:gd name="connsiteY55" fmla="*/ 783772 h 841829"/>
              <a:gd name="connsiteX56" fmla="*/ 3904343 w 4238171"/>
              <a:gd name="connsiteY56" fmla="*/ 841829 h 841829"/>
              <a:gd name="connsiteX57" fmla="*/ 3976914 w 4238171"/>
              <a:gd name="connsiteY57" fmla="*/ 769258 h 841829"/>
              <a:gd name="connsiteX58" fmla="*/ 4020457 w 4238171"/>
              <a:gd name="connsiteY58" fmla="*/ 783772 h 841829"/>
              <a:gd name="connsiteX59" fmla="*/ 4034971 w 4238171"/>
              <a:gd name="connsiteY59" fmla="*/ 827315 h 841829"/>
              <a:gd name="connsiteX60" fmla="*/ 4107543 w 4238171"/>
              <a:gd name="connsiteY60" fmla="*/ 769258 h 841829"/>
              <a:gd name="connsiteX61" fmla="*/ 4151086 w 4238171"/>
              <a:gd name="connsiteY61" fmla="*/ 740229 h 841829"/>
              <a:gd name="connsiteX62" fmla="*/ 4194628 w 4238171"/>
              <a:gd name="connsiteY62" fmla="*/ 769258 h 841829"/>
              <a:gd name="connsiteX63" fmla="*/ 4238171 w 4238171"/>
              <a:gd name="connsiteY63" fmla="*/ 783772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38171" h="841829">
                <a:moveTo>
                  <a:pt x="0" y="87086"/>
                </a:moveTo>
                <a:cubicBezTo>
                  <a:pt x="37451" y="92436"/>
                  <a:pt x="104607" y="95847"/>
                  <a:pt x="145143" y="116115"/>
                </a:cubicBezTo>
                <a:cubicBezTo>
                  <a:pt x="160745" y="123916"/>
                  <a:pt x="174172" y="135467"/>
                  <a:pt x="188686" y="145143"/>
                </a:cubicBezTo>
                <a:cubicBezTo>
                  <a:pt x="198362" y="130629"/>
                  <a:pt x="204093" y="112497"/>
                  <a:pt x="217714" y="101600"/>
                </a:cubicBezTo>
                <a:cubicBezTo>
                  <a:pt x="256096" y="70894"/>
                  <a:pt x="330223" y="96938"/>
                  <a:pt x="362857" y="101600"/>
                </a:cubicBezTo>
                <a:cubicBezTo>
                  <a:pt x="373821" y="112564"/>
                  <a:pt x="427491" y="171927"/>
                  <a:pt x="449943" y="174172"/>
                </a:cubicBezTo>
                <a:cubicBezTo>
                  <a:pt x="483984" y="177576"/>
                  <a:pt x="517676" y="164496"/>
                  <a:pt x="551543" y="159658"/>
                </a:cubicBezTo>
                <a:cubicBezTo>
                  <a:pt x="566057" y="149982"/>
                  <a:pt x="583599" y="143757"/>
                  <a:pt x="595086" y="130629"/>
                </a:cubicBezTo>
                <a:cubicBezTo>
                  <a:pt x="618060" y="104373"/>
                  <a:pt x="624114" y="62895"/>
                  <a:pt x="653143" y="43543"/>
                </a:cubicBezTo>
                <a:cubicBezTo>
                  <a:pt x="709416" y="6029"/>
                  <a:pt x="680137" y="20032"/>
                  <a:pt x="740228" y="0"/>
                </a:cubicBezTo>
                <a:cubicBezTo>
                  <a:pt x="764419" y="4838"/>
                  <a:pt x="790735" y="3482"/>
                  <a:pt x="812800" y="14515"/>
                </a:cubicBezTo>
                <a:cubicBezTo>
                  <a:pt x="873435" y="44833"/>
                  <a:pt x="840914" y="62700"/>
                  <a:pt x="885371" y="101600"/>
                </a:cubicBezTo>
                <a:cubicBezTo>
                  <a:pt x="911627" y="124574"/>
                  <a:pt x="972457" y="159658"/>
                  <a:pt x="972457" y="159658"/>
                </a:cubicBezTo>
                <a:cubicBezTo>
                  <a:pt x="1006324" y="154820"/>
                  <a:pt x="1042795" y="159037"/>
                  <a:pt x="1074057" y="145143"/>
                </a:cubicBezTo>
                <a:cubicBezTo>
                  <a:pt x="1089998" y="138058"/>
                  <a:pt x="1090751" y="113935"/>
                  <a:pt x="1103086" y="101600"/>
                </a:cubicBezTo>
                <a:cubicBezTo>
                  <a:pt x="1115421" y="89265"/>
                  <a:pt x="1132114" y="82248"/>
                  <a:pt x="1146628" y="72572"/>
                </a:cubicBezTo>
                <a:cubicBezTo>
                  <a:pt x="1223663" y="188123"/>
                  <a:pt x="1170148" y="154724"/>
                  <a:pt x="1306286" y="174172"/>
                </a:cubicBezTo>
                <a:cubicBezTo>
                  <a:pt x="1317357" y="190779"/>
                  <a:pt x="1341958" y="246989"/>
                  <a:pt x="1378857" y="232229"/>
                </a:cubicBezTo>
                <a:cubicBezTo>
                  <a:pt x="1395053" y="225750"/>
                  <a:pt x="1394264" y="199583"/>
                  <a:pt x="1407886" y="188686"/>
                </a:cubicBezTo>
                <a:cubicBezTo>
                  <a:pt x="1419833" y="179129"/>
                  <a:pt x="1436914" y="179010"/>
                  <a:pt x="1451428" y="174172"/>
                </a:cubicBezTo>
                <a:cubicBezTo>
                  <a:pt x="1465942" y="183848"/>
                  <a:pt x="1482636" y="190865"/>
                  <a:pt x="1494971" y="203200"/>
                </a:cubicBezTo>
                <a:cubicBezTo>
                  <a:pt x="1507306" y="215535"/>
                  <a:pt x="1510378" y="235846"/>
                  <a:pt x="1524000" y="246743"/>
                </a:cubicBezTo>
                <a:cubicBezTo>
                  <a:pt x="1535947" y="256301"/>
                  <a:pt x="1553029" y="256420"/>
                  <a:pt x="1567543" y="261258"/>
                </a:cubicBezTo>
                <a:cubicBezTo>
                  <a:pt x="1586895" y="256420"/>
                  <a:pt x="1606420" y="252223"/>
                  <a:pt x="1625600" y="246743"/>
                </a:cubicBezTo>
                <a:cubicBezTo>
                  <a:pt x="1640311" y="242540"/>
                  <a:pt x="1655769" y="224799"/>
                  <a:pt x="1669143" y="232229"/>
                </a:cubicBezTo>
                <a:cubicBezTo>
                  <a:pt x="1705029" y="252166"/>
                  <a:pt x="1716401" y="309359"/>
                  <a:pt x="1756228" y="319315"/>
                </a:cubicBezTo>
                <a:lnTo>
                  <a:pt x="1814286" y="333829"/>
                </a:lnTo>
                <a:cubicBezTo>
                  <a:pt x="1822580" y="321387"/>
                  <a:pt x="1859209" y="254346"/>
                  <a:pt x="1886857" y="261258"/>
                </a:cubicBezTo>
                <a:cubicBezTo>
                  <a:pt x="1901699" y="264969"/>
                  <a:pt x="1890553" y="293982"/>
                  <a:pt x="1901371" y="304800"/>
                </a:cubicBezTo>
                <a:cubicBezTo>
                  <a:pt x="1926041" y="329470"/>
                  <a:pt x="1955359" y="351826"/>
                  <a:pt x="1988457" y="362858"/>
                </a:cubicBezTo>
                <a:cubicBezTo>
                  <a:pt x="2126239" y="408784"/>
                  <a:pt x="2045070" y="389116"/>
                  <a:pt x="2235200" y="406400"/>
                </a:cubicBezTo>
                <a:cubicBezTo>
                  <a:pt x="2302933" y="508000"/>
                  <a:pt x="2264228" y="474133"/>
                  <a:pt x="2336800" y="522515"/>
                </a:cubicBezTo>
                <a:cubicBezTo>
                  <a:pt x="2431804" y="490846"/>
                  <a:pt x="2338559" y="534830"/>
                  <a:pt x="2394857" y="464458"/>
                </a:cubicBezTo>
                <a:cubicBezTo>
                  <a:pt x="2405754" y="450836"/>
                  <a:pt x="2423886" y="445105"/>
                  <a:pt x="2438400" y="435429"/>
                </a:cubicBezTo>
                <a:cubicBezTo>
                  <a:pt x="2467429" y="440267"/>
                  <a:pt x="2500066" y="435115"/>
                  <a:pt x="2525486" y="449943"/>
                </a:cubicBezTo>
                <a:cubicBezTo>
                  <a:pt x="2560946" y="470628"/>
                  <a:pt x="2578413" y="514257"/>
                  <a:pt x="2612571" y="537029"/>
                </a:cubicBezTo>
                <a:lnTo>
                  <a:pt x="2656114" y="566058"/>
                </a:lnTo>
                <a:cubicBezTo>
                  <a:pt x="2692480" y="558785"/>
                  <a:pt x="2749846" y="536540"/>
                  <a:pt x="2786743" y="566058"/>
                </a:cubicBezTo>
                <a:cubicBezTo>
                  <a:pt x="2843991" y="611857"/>
                  <a:pt x="2750335" y="613167"/>
                  <a:pt x="2830286" y="653143"/>
                </a:cubicBezTo>
                <a:cubicBezTo>
                  <a:pt x="2856608" y="666304"/>
                  <a:pt x="2888643" y="661274"/>
                  <a:pt x="2917371" y="667658"/>
                </a:cubicBezTo>
                <a:cubicBezTo>
                  <a:pt x="2932306" y="670977"/>
                  <a:pt x="2945768" y="680008"/>
                  <a:pt x="2960914" y="682172"/>
                </a:cubicBezTo>
                <a:cubicBezTo>
                  <a:pt x="3013815" y="689729"/>
                  <a:pt x="3067352" y="691848"/>
                  <a:pt x="3120571" y="696686"/>
                </a:cubicBezTo>
                <a:cubicBezTo>
                  <a:pt x="3135085" y="711200"/>
                  <a:pt x="3150973" y="724460"/>
                  <a:pt x="3164114" y="740229"/>
                </a:cubicBezTo>
                <a:cubicBezTo>
                  <a:pt x="3175281" y="753630"/>
                  <a:pt x="3176038" y="780351"/>
                  <a:pt x="3193143" y="783772"/>
                </a:cubicBezTo>
                <a:cubicBezTo>
                  <a:pt x="3210248" y="787193"/>
                  <a:pt x="3222172" y="764419"/>
                  <a:pt x="3236686" y="754743"/>
                </a:cubicBezTo>
                <a:cubicBezTo>
                  <a:pt x="3241524" y="740229"/>
                  <a:pt x="3241643" y="723147"/>
                  <a:pt x="3251200" y="711200"/>
                </a:cubicBezTo>
                <a:cubicBezTo>
                  <a:pt x="3271662" y="685622"/>
                  <a:pt x="3309602" y="677219"/>
                  <a:pt x="3338286" y="667658"/>
                </a:cubicBezTo>
                <a:cubicBezTo>
                  <a:pt x="3463070" y="750847"/>
                  <a:pt x="3316221" y="640077"/>
                  <a:pt x="3396343" y="740229"/>
                </a:cubicBezTo>
                <a:cubicBezTo>
                  <a:pt x="3416806" y="765808"/>
                  <a:pt x="3454743" y="774210"/>
                  <a:pt x="3483428" y="783772"/>
                </a:cubicBezTo>
                <a:cubicBezTo>
                  <a:pt x="3493104" y="769258"/>
                  <a:pt x="3498835" y="751126"/>
                  <a:pt x="3512457" y="740229"/>
                </a:cubicBezTo>
                <a:cubicBezTo>
                  <a:pt x="3566110" y="697307"/>
                  <a:pt x="3554855" y="739085"/>
                  <a:pt x="3585028" y="769258"/>
                </a:cubicBezTo>
                <a:cubicBezTo>
                  <a:pt x="3597363" y="781593"/>
                  <a:pt x="3614057" y="788610"/>
                  <a:pt x="3628571" y="798286"/>
                </a:cubicBezTo>
                <a:cubicBezTo>
                  <a:pt x="3643085" y="788610"/>
                  <a:pt x="3654670" y="769258"/>
                  <a:pt x="3672114" y="769258"/>
                </a:cubicBezTo>
                <a:cubicBezTo>
                  <a:pt x="3702713" y="769258"/>
                  <a:pt x="3759200" y="798286"/>
                  <a:pt x="3759200" y="798286"/>
                </a:cubicBezTo>
                <a:cubicBezTo>
                  <a:pt x="3764729" y="781698"/>
                  <a:pt x="3773023" y="718111"/>
                  <a:pt x="3817257" y="740229"/>
                </a:cubicBezTo>
                <a:cubicBezTo>
                  <a:pt x="3830941" y="747071"/>
                  <a:pt x="3824929" y="770088"/>
                  <a:pt x="3831771" y="783772"/>
                </a:cubicBezTo>
                <a:cubicBezTo>
                  <a:pt x="3858032" y="836293"/>
                  <a:pt x="3854122" y="825089"/>
                  <a:pt x="3904343" y="841829"/>
                </a:cubicBezTo>
                <a:cubicBezTo>
                  <a:pt x="3921277" y="816428"/>
                  <a:pt x="3940627" y="775306"/>
                  <a:pt x="3976914" y="769258"/>
                </a:cubicBezTo>
                <a:cubicBezTo>
                  <a:pt x="3992005" y="766743"/>
                  <a:pt x="4005943" y="778934"/>
                  <a:pt x="4020457" y="783772"/>
                </a:cubicBezTo>
                <a:cubicBezTo>
                  <a:pt x="4025295" y="798286"/>
                  <a:pt x="4021287" y="820473"/>
                  <a:pt x="4034971" y="827315"/>
                </a:cubicBezTo>
                <a:cubicBezTo>
                  <a:pt x="4072645" y="846152"/>
                  <a:pt x="4095587" y="781214"/>
                  <a:pt x="4107543" y="769258"/>
                </a:cubicBezTo>
                <a:cubicBezTo>
                  <a:pt x="4119878" y="756923"/>
                  <a:pt x="4136572" y="749905"/>
                  <a:pt x="4151086" y="740229"/>
                </a:cubicBezTo>
                <a:cubicBezTo>
                  <a:pt x="4165600" y="749905"/>
                  <a:pt x="4179026" y="761457"/>
                  <a:pt x="4194628" y="769258"/>
                </a:cubicBezTo>
                <a:cubicBezTo>
                  <a:pt x="4208312" y="776100"/>
                  <a:pt x="4238171" y="783772"/>
                  <a:pt x="4238171" y="783772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F302E-9252-7C21-F079-B68DC88996DB}"/>
              </a:ext>
            </a:extLst>
          </p:cNvPr>
          <p:cNvCxnSpPr>
            <a:cxnSpLocks/>
          </p:cNvCxnSpPr>
          <p:nvPr/>
        </p:nvCxnSpPr>
        <p:spPr>
          <a:xfrm flipH="1">
            <a:off x="3739123" y="1174722"/>
            <a:ext cx="2079270" cy="2007072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A04AA3C0-1FAB-9AFB-B475-226A6D9B90DE}"/>
              </a:ext>
            </a:extLst>
          </p:cNvPr>
          <p:cNvSpPr/>
          <p:nvPr/>
        </p:nvSpPr>
        <p:spPr>
          <a:xfrm>
            <a:off x="3100786" y="2203676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A138CC7-F011-1F3A-A4A6-BF7ABD4E6FD3}"/>
              </a:ext>
            </a:extLst>
          </p:cNvPr>
          <p:cNvSpPr/>
          <p:nvPr/>
        </p:nvSpPr>
        <p:spPr>
          <a:xfrm rot="16200000">
            <a:off x="2987491" y="2236334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CF4A4AC-5516-490E-EA09-989A9E4157D8}"/>
              </a:ext>
            </a:extLst>
          </p:cNvPr>
          <p:cNvSpPr/>
          <p:nvPr/>
        </p:nvSpPr>
        <p:spPr>
          <a:xfrm>
            <a:off x="3341391" y="1969228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FFC9EC0-BD1F-172F-EE6D-2779E1E59E80}"/>
              </a:ext>
            </a:extLst>
          </p:cNvPr>
          <p:cNvSpPr/>
          <p:nvPr/>
        </p:nvSpPr>
        <p:spPr>
          <a:xfrm rot="16200000">
            <a:off x="2746887" y="2008580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4AB9A91-B462-EBC1-77C5-711F4FD262D7}"/>
              </a:ext>
            </a:extLst>
          </p:cNvPr>
          <p:cNvSpPr/>
          <p:nvPr/>
        </p:nvSpPr>
        <p:spPr>
          <a:xfrm>
            <a:off x="3593874" y="1729164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55B1BB3-13EB-8D31-049E-CFD1DC997DFA}"/>
              </a:ext>
            </a:extLst>
          </p:cNvPr>
          <p:cNvSpPr/>
          <p:nvPr/>
        </p:nvSpPr>
        <p:spPr>
          <a:xfrm rot="16200000">
            <a:off x="2494405" y="1738911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91C74-D450-8BBD-23E5-D390970CC20D}"/>
              </a:ext>
            </a:extLst>
          </p:cNvPr>
          <p:cNvSpPr txBox="1"/>
          <p:nvPr/>
        </p:nvSpPr>
        <p:spPr>
          <a:xfrm>
            <a:off x="8561439" y="2717771"/>
            <a:ext cx="151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Ocean surface</a:t>
            </a:r>
          </a:p>
        </p:txBody>
      </p:sp>
    </p:spTree>
    <p:extLst>
      <p:ext uri="{BB962C8B-B14F-4D97-AF65-F5344CB8AC3E}">
        <p14:creationId xmlns:p14="http://schemas.microsoft.com/office/powerpoint/2010/main" val="26799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2A82-C232-7192-F3FE-E3300C4A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Capillary waves ride on ocean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1BEC-7DA1-9766-B85F-125658884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93" y="5705315"/>
            <a:ext cx="10296093" cy="1152685"/>
          </a:xfrm>
        </p:spPr>
        <p:txBody>
          <a:bodyPr>
            <a:normAutofit fontScale="92500"/>
          </a:bodyPr>
          <a:lstStyle/>
          <a:p>
            <a:r>
              <a:rPr lang="en-US" dirty="0"/>
              <a:t>Backscattered radar frequency Doppler shifted due to surface currents</a:t>
            </a:r>
          </a:p>
          <a:p>
            <a:r>
              <a:rPr lang="en-US" dirty="0"/>
              <a:t>With multiple looks, determine current speed and direction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F5A4454-F115-F807-B1F7-C7B9AC4ECEE6}"/>
              </a:ext>
            </a:extLst>
          </p:cNvPr>
          <p:cNvSpPr/>
          <p:nvPr/>
        </p:nvSpPr>
        <p:spPr>
          <a:xfrm>
            <a:off x="260026" y="3001282"/>
            <a:ext cx="7301971" cy="914400"/>
          </a:xfrm>
          <a:custGeom>
            <a:avLst/>
            <a:gdLst>
              <a:gd name="connsiteX0" fmla="*/ 1231 w 7301971"/>
              <a:gd name="connsiteY0" fmla="*/ 899886 h 914400"/>
              <a:gd name="connsiteX1" fmla="*/ 15745 w 7301971"/>
              <a:gd name="connsiteY1" fmla="*/ 798286 h 914400"/>
              <a:gd name="connsiteX2" fmla="*/ 160888 w 7301971"/>
              <a:gd name="connsiteY2" fmla="*/ 827315 h 914400"/>
              <a:gd name="connsiteX3" fmla="*/ 204431 w 7301971"/>
              <a:gd name="connsiteY3" fmla="*/ 812800 h 914400"/>
              <a:gd name="connsiteX4" fmla="*/ 233459 w 7301971"/>
              <a:gd name="connsiteY4" fmla="*/ 725715 h 914400"/>
              <a:gd name="connsiteX5" fmla="*/ 247973 w 7301971"/>
              <a:gd name="connsiteY5" fmla="*/ 682172 h 914400"/>
              <a:gd name="connsiteX6" fmla="*/ 291516 w 7301971"/>
              <a:gd name="connsiteY6" fmla="*/ 653143 h 914400"/>
              <a:gd name="connsiteX7" fmla="*/ 451173 w 7301971"/>
              <a:gd name="connsiteY7" fmla="*/ 667657 h 914400"/>
              <a:gd name="connsiteX8" fmla="*/ 523745 w 7301971"/>
              <a:gd name="connsiteY8" fmla="*/ 551543 h 914400"/>
              <a:gd name="connsiteX9" fmla="*/ 610831 w 7301971"/>
              <a:gd name="connsiteY9" fmla="*/ 580572 h 914400"/>
              <a:gd name="connsiteX10" fmla="*/ 683402 w 7301971"/>
              <a:gd name="connsiteY10" fmla="*/ 638629 h 914400"/>
              <a:gd name="connsiteX11" fmla="*/ 755973 w 7301971"/>
              <a:gd name="connsiteY11" fmla="*/ 537029 h 914400"/>
              <a:gd name="connsiteX12" fmla="*/ 843059 w 7301971"/>
              <a:gd name="connsiteY12" fmla="*/ 478972 h 914400"/>
              <a:gd name="connsiteX13" fmla="*/ 901116 w 7301971"/>
              <a:gd name="connsiteY13" fmla="*/ 493486 h 914400"/>
              <a:gd name="connsiteX14" fmla="*/ 930145 w 7301971"/>
              <a:gd name="connsiteY14" fmla="*/ 537029 h 914400"/>
              <a:gd name="connsiteX15" fmla="*/ 973688 w 7301971"/>
              <a:gd name="connsiteY15" fmla="*/ 580572 h 914400"/>
              <a:gd name="connsiteX16" fmla="*/ 1046259 w 7301971"/>
              <a:gd name="connsiteY16" fmla="*/ 566057 h 914400"/>
              <a:gd name="connsiteX17" fmla="*/ 1060773 w 7301971"/>
              <a:gd name="connsiteY17" fmla="*/ 522515 h 914400"/>
              <a:gd name="connsiteX18" fmla="*/ 1104316 w 7301971"/>
              <a:gd name="connsiteY18" fmla="*/ 508000 h 914400"/>
              <a:gd name="connsiteX19" fmla="*/ 1147859 w 7301971"/>
              <a:gd name="connsiteY19" fmla="*/ 522515 h 914400"/>
              <a:gd name="connsiteX20" fmla="*/ 1220431 w 7301971"/>
              <a:gd name="connsiteY20" fmla="*/ 624115 h 914400"/>
              <a:gd name="connsiteX21" fmla="*/ 1263973 w 7301971"/>
              <a:gd name="connsiteY21" fmla="*/ 609600 h 914400"/>
              <a:gd name="connsiteX22" fmla="*/ 1307516 w 7301971"/>
              <a:gd name="connsiteY22" fmla="*/ 580572 h 914400"/>
              <a:gd name="connsiteX23" fmla="*/ 1380088 w 7301971"/>
              <a:gd name="connsiteY23" fmla="*/ 595086 h 914400"/>
              <a:gd name="connsiteX24" fmla="*/ 1409116 w 7301971"/>
              <a:gd name="connsiteY24" fmla="*/ 682172 h 914400"/>
              <a:gd name="connsiteX25" fmla="*/ 1423631 w 7301971"/>
              <a:gd name="connsiteY25" fmla="*/ 841829 h 914400"/>
              <a:gd name="connsiteX26" fmla="*/ 1467173 w 7301971"/>
              <a:gd name="connsiteY26" fmla="*/ 856343 h 914400"/>
              <a:gd name="connsiteX27" fmla="*/ 1554259 w 7301971"/>
              <a:gd name="connsiteY27" fmla="*/ 827315 h 914400"/>
              <a:gd name="connsiteX28" fmla="*/ 1597802 w 7301971"/>
              <a:gd name="connsiteY28" fmla="*/ 812800 h 914400"/>
              <a:gd name="connsiteX29" fmla="*/ 1626831 w 7301971"/>
              <a:gd name="connsiteY29" fmla="*/ 856343 h 914400"/>
              <a:gd name="connsiteX30" fmla="*/ 1742945 w 7301971"/>
              <a:gd name="connsiteY30" fmla="*/ 856343 h 914400"/>
              <a:gd name="connsiteX31" fmla="*/ 1771973 w 7301971"/>
              <a:gd name="connsiteY31" fmla="*/ 812800 h 914400"/>
              <a:gd name="connsiteX32" fmla="*/ 1786488 w 7301971"/>
              <a:gd name="connsiteY32" fmla="*/ 740229 h 914400"/>
              <a:gd name="connsiteX33" fmla="*/ 1873573 w 7301971"/>
              <a:gd name="connsiteY33" fmla="*/ 754743 h 914400"/>
              <a:gd name="connsiteX34" fmla="*/ 1946145 w 7301971"/>
              <a:gd name="connsiteY34" fmla="*/ 740229 h 914400"/>
              <a:gd name="connsiteX35" fmla="*/ 1960659 w 7301971"/>
              <a:gd name="connsiteY35" fmla="*/ 682172 h 914400"/>
              <a:gd name="connsiteX36" fmla="*/ 2004202 w 7301971"/>
              <a:gd name="connsiteY36" fmla="*/ 667657 h 914400"/>
              <a:gd name="connsiteX37" fmla="*/ 2091288 w 7301971"/>
              <a:gd name="connsiteY37" fmla="*/ 682172 h 914400"/>
              <a:gd name="connsiteX38" fmla="*/ 2178373 w 7301971"/>
              <a:gd name="connsiteY38" fmla="*/ 711200 h 914400"/>
              <a:gd name="connsiteX39" fmla="*/ 2221916 w 7301971"/>
              <a:gd name="connsiteY39" fmla="*/ 624115 h 914400"/>
              <a:gd name="connsiteX40" fmla="*/ 2265459 w 7301971"/>
              <a:gd name="connsiteY40" fmla="*/ 595086 h 914400"/>
              <a:gd name="connsiteX41" fmla="*/ 2309002 w 7301971"/>
              <a:gd name="connsiteY41" fmla="*/ 624115 h 914400"/>
              <a:gd name="connsiteX42" fmla="*/ 2381573 w 7301971"/>
              <a:gd name="connsiteY42" fmla="*/ 566057 h 914400"/>
              <a:gd name="connsiteX43" fmla="*/ 2396088 w 7301971"/>
              <a:gd name="connsiteY43" fmla="*/ 522515 h 914400"/>
              <a:gd name="connsiteX44" fmla="*/ 2439631 w 7301971"/>
              <a:gd name="connsiteY44" fmla="*/ 508000 h 914400"/>
              <a:gd name="connsiteX45" fmla="*/ 2555745 w 7301971"/>
              <a:gd name="connsiteY45" fmla="*/ 493486 h 914400"/>
              <a:gd name="connsiteX46" fmla="*/ 2570259 w 7301971"/>
              <a:gd name="connsiteY46" fmla="*/ 435429 h 914400"/>
              <a:gd name="connsiteX47" fmla="*/ 2599288 w 7301971"/>
              <a:gd name="connsiteY47" fmla="*/ 348343 h 914400"/>
              <a:gd name="connsiteX48" fmla="*/ 2715402 w 7301971"/>
              <a:gd name="connsiteY48" fmla="*/ 362857 h 914400"/>
              <a:gd name="connsiteX49" fmla="*/ 2773459 w 7301971"/>
              <a:gd name="connsiteY49" fmla="*/ 348343 h 914400"/>
              <a:gd name="connsiteX50" fmla="*/ 2787973 w 7301971"/>
              <a:gd name="connsiteY50" fmla="*/ 304800 h 914400"/>
              <a:gd name="connsiteX51" fmla="*/ 2802488 w 7301971"/>
              <a:gd name="connsiteY51" fmla="*/ 246743 h 914400"/>
              <a:gd name="connsiteX52" fmla="*/ 2846031 w 7301971"/>
              <a:gd name="connsiteY52" fmla="*/ 217715 h 914400"/>
              <a:gd name="connsiteX53" fmla="*/ 2976659 w 7301971"/>
              <a:gd name="connsiteY53" fmla="*/ 246743 h 914400"/>
              <a:gd name="connsiteX54" fmla="*/ 3078259 w 7301971"/>
              <a:gd name="connsiteY54" fmla="*/ 232229 h 914400"/>
              <a:gd name="connsiteX55" fmla="*/ 3165345 w 7301971"/>
              <a:gd name="connsiteY55" fmla="*/ 159657 h 914400"/>
              <a:gd name="connsiteX56" fmla="*/ 3252431 w 7301971"/>
              <a:gd name="connsiteY56" fmla="*/ 188686 h 914400"/>
              <a:gd name="connsiteX57" fmla="*/ 3266945 w 7301971"/>
              <a:gd name="connsiteY57" fmla="*/ 232229 h 914400"/>
              <a:gd name="connsiteX58" fmla="*/ 3354031 w 7301971"/>
              <a:gd name="connsiteY58" fmla="*/ 232229 h 914400"/>
              <a:gd name="connsiteX59" fmla="*/ 3397573 w 7301971"/>
              <a:gd name="connsiteY59" fmla="*/ 188686 h 914400"/>
              <a:gd name="connsiteX60" fmla="*/ 3426602 w 7301971"/>
              <a:gd name="connsiteY60" fmla="*/ 145143 h 914400"/>
              <a:gd name="connsiteX61" fmla="*/ 3470145 w 7301971"/>
              <a:gd name="connsiteY61" fmla="*/ 130629 h 914400"/>
              <a:gd name="connsiteX62" fmla="*/ 3586259 w 7301971"/>
              <a:gd name="connsiteY62" fmla="*/ 145143 h 914400"/>
              <a:gd name="connsiteX63" fmla="*/ 3615288 w 7301971"/>
              <a:gd name="connsiteY63" fmla="*/ 188686 h 914400"/>
              <a:gd name="connsiteX64" fmla="*/ 3658831 w 7301971"/>
              <a:gd name="connsiteY64" fmla="*/ 203200 h 914400"/>
              <a:gd name="connsiteX65" fmla="*/ 3760431 w 7301971"/>
              <a:gd name="connsiteY65" fmla="*/ 217715 h 914400"/>
              <a:gd name="connsiteX66" fmla="*/ 3803973 w 7301971"/>
              <a:gd name="connsiteY66" fmla="*/ 246743 h 914400"/>
              <a:gd name="connsiteX67" fmla="*/ 3862031 w 7301971"/>
              <a:gd name="connsiteY67" fmla="*/ 275772 h 914400"/>
              <a:gd name="connsiteX68" fmla="*/ 3905573 w 7301971"/>
              <a:gd name="connsiteY68" fmla="*/ 246743 h 914400"/>
              <a:gd name="connsiteX69" fmla="*/ 4007173 w 7301971"/>
              <a:gd name="connsiteY69" fmla="*/ 290286 h 914400"/>
              <a:gd name="connsiteX70" fmla="*/ 4050716 w 7301971"/>
              <a:gd name="connsiteY70" fmla="*/ 304800 h 914400"/>
              <a:gd name="connsiteX71" fmla="*/ 4065231 w 7301971"/>
              <a:gd name="connsiteY71" fmla="*/ 348343 h 914400"/>
              <a:gd name="connsiteX72" fmla="*/ 4224888 w 7301971"/>
              <a:gd name="connsiteY72" fmla="*/ 333829 h 914400"/>
              <a:gd name="connsiteX73" fmla="*/ 4268431 w 7301971"/>
              <a:gd name="connsiteY73" fmla="*/ 290286 h 914400"/>
              <a:gd name="connsiteX74" fmla="*/ 4355516 w 7301971"/>
              <a:gd name="connsiteY74" fmla="*/ 522515 h 914400"/>
              <a:gd name="connsiteX75" fmla="*/ 4442602 w 7301971"/>
              <a:gd name="connsiteY75" fmla="*/ 508000 h 914400"/>
              <a:gd name="connsiteX76" fmla="*/ 4471631 w 7301971"/>
              <a:gd name="connsiteY76" fmla="*/ 464457 h 914400"/>
              <a:gd name="connsiteX77" fmla="*/ 4515173 w 7301971"/>
              <a:gd name="connsiteY77" fmla="*/ 435429 h 914400"/>
              <a:gd name="connsiteX78" fmla="*/ 4587745 w 7301971"/>
              <a:gd name="connsiteY78" fmla="*/ 551543 h 914400"/>
              <a:gd name="connsiteX79" fmla="*/ 4602259 w 7301971"/>
              <a:gd name="connsiteY79" fmla="*/ 595086 h 914400"/>
              <a:gd name="connsiteX80" fmla="*/ 4747402 w 7301971"/>
              <a:gd name="connsiteY80" fmla="*/ 609600 h 914400"/>
              <a:gd name="connsiteX81" fmla="*/ 4761916 w 7301971"/>
              <a:gd name="connsiteY81" fmla="*/ 653143 h 914400"/>
              <a:gd name="connsiteX82" fmla="*/ 4849002 w 7301971"/>
              <a:gd name="connsiteY82" fmla="*/ 696686 h 914400"/>
              <a:gd name="connsiteX83" fmla="*/ 4892545 w 7301971"/>
              <a:gd name="connsiteY83" fmla="*/ 667657 h 914400"/>
              <a:gd name="connsiteX84" fmla="*/ 4965116 w 7301971"/>
              <a:gd name="connsiteY84" fmla="*/ 754743 h 914400"/>
              <a:gd name="connsiteX85" fmla="*/ 4994145 w 7301971"/>
              <a:gd name="connsiteY85" fmla="*/ 841829 h 914400"/>
              <a:gd name="connsiteX86" fmla="*/ 5052202 w 7301971"/>
              <a:gd name="connsiteY86" fmla="*/ 827315 h 914400"/>
              <a:gd name="connsiteX87" fmla="*/ 5095745 w 7301971"/>
              <a:gd name="connsiteY87" fmla="*/ 812800 h 914400"/>
              <a:gd name="connsiteX88" fmla="*/ 5168316 w 7301971"/>
              <a:gd name="connsiteY88" fmla="*/ 827315 h 914400"/>
              <a:gd name="connsiteX89" fmla="*/ 5182831 w 7301971"/>
              <a:gd name="connsiteY89" fmla="*/ 870857 h 914400"/>
              <a:gd name="connsiteX90" fmla="*/ 5226373 w 7301971"/>
              <a:gd name="connsiteY90" fmla="*/ 885372 h 914400"/>
              <a:gd name="connsiteX91" fmla="*/ 5269916 w 7301971"/>
              <a:gd name="connsiteY91" fmla="*/ 914400 h 914400"/>
              <a:gd name="connsiteX92" fmla="*/ 5284431 w 7301971"/>
              <a:gd name="connsiteY92" fmla="*/ 798286 h 914400"/>
              <a:gd name="connsiteX93" fmla="*/ 5298945 w 7301971"/>
              <a:gd name="connsiteY93" fmla="*/ 754743 h 914400"/>
              <a:gd name="connsiteX94" fmla="*/ 5342488 w 7301971"/>
              <a:gd name="connsiteY94" fmla="*/ 740229 h 914400"/>
              <a:gd name="connsiteX95" fmla="*/ 5429573 w 7301971"/>
              <a:gd name="connsiteY95" fmla="*/ 798286 h 914400"/>
              <a:gd name="connsiteX96" fmla="*/ 5516659 w 7301971"/>
              <a:gd name="connsiteY96" fmla="*/ 827315 h 914400"/>
              <a:gd name="connsiteX97" fmla="*/ 5545688 w 7301971"/>
              <a:gd name="connsiteY97" fmla="*/ 783772 h 914400"/>
              <a:gd name="connsiteX98" fmla="*/ 5560202 w 7301971"/>
              <a:gd name="connsiteY98" fmla="*/ 725715 h 914400"/>
              <a:gd name="connsiteX99" fmla="*/ 5603745 w 7301971"/>
              <a:gd name="connsiteY99" fmla="*/ 711200 h 914400"/>
              <a:gd name="connsiteX100" fmla="*/ 5661802 w 7301971"/>
              <a:gd name="connsiteY100" fmla="*/ 725715 h 914400"/>
              <a:gd name="connsiteX101" fmla="*/ 5705345 w 7301971"/>
              <a:gd name="connsiteY101" fmla="*/ 754743 h 914400"/>
              <a:gd name="connsiteX102" fmla="*/ 5748888 w 7301971"/>
              <a:gd name="connsiteY102" fmla="*/ 740229 h 914400"/>
              <a:gd name="connsiteX103" fmla="*/ 5821459 w 7301971"/>
              <a:gd name="connsiteY103" fmla="*/ 653143 h 914400"/>
              <a:gd name="connsiteX104" fmla="*/ 5894031 w 7301971"/>
              <a:gd name="connsiteY104" fmla="*/ 667657 h 914400"/>
              <a:gd name="connsiteX105" fmla="*/ 5952088 w 7301971"/>
              <a:gd name="connsiteY105" fmla="*/ 653143 h 914400"/>
              <a:gd name="connsiteX106" fmla="*/ 5981116 w 7301971"/>
              <a:gd name="connsiteY106" fmla="*/ 566057 h 914400"/>
              <a:gd name="connsiteX107" fmla="*/ 6024659 w 7301971"/>
              <a:gd name="connsiteY107" fmla="*/ 522515 h 914400"/>
              <a:gd name="connsiteX108" fmla="*/ 6097231 w 7301971"/>
              <a:gd name="connsiteY108" fmla="*/ 537029 h 914400"/>
              <a:gd name="connsiteX109" fmla="*/ 6140773 w 7301971"/>
              <a:gd name="connsiteY109" fmla="*/ 551543 h 914400"/>
              <a:gd name="connsiteX110" fmla="*/ 6155288 w 7301971"/>
              <a:gd name="connsiteY110" fmla="*/ 464457 h 914400"/>
              <a:gd name="connsiteX111" fmla="*/ 6184316 w 7301971"/>
              <a:gd name="connsiteY111" fmla="*/ 420915 h 914400"/>
              <a:gd name="connsiteX112" fmla="*/ 6271402 w 7301971"/>
              <a:gd name="connsiteY112" fmla="*/ 464457 h 914400"/>
              <a:gd name="connsiteX113" fmla="*/ 6285916 w 7301971"/>
              <a:gd name="connsiteY113" fmla="*/ 420915 h 914400"/>
              <a:gd name="connsiteX114" fmla="*/ 6300431 w 7301971"/>
              <a:gd name="connsiteY114" fmla="*/ 348343 h 914400"/>
              <a:gd name="connsiteX115" fmla="*/ 6431059 w 7301971"/>
              <a:gd name="connsiteY115" fmla="*/ 377372 h 914400"/>
              <a:gd name="connsiteX116" fmla="*/ 6489116 w 7301971"/>
              <a:gd name="connsiteY116" fmla="*/ 304800 h 914400"/>
              <a:gd name="connsiteX117" fmla="*/ 6518145 w 7301971"/>
              <a:gd name="connsiteY117" fmla="*/ 348343 h 914400"/>
              <a:gd name="connsiteX118" fmla="*/ 6561688 w 7301971"/>
              <a:gd name="connsiteY118" fmla="*/ 333829 h 914400"/>
              <a:gd name="connsiteX119" fmla="*/ 6590716 w 7301971"/>
              <a:gd name="connsiteY119" fmla="*/ 290286 h 914400"/>
              <a:gd name="connsiteX120" fmla="*/ 6634259 w 7301971"/>
              <a:gd name="connsiteY120" fmla="*/ 188686 h 914400"/>
              <a:gd name="connsiteX121" fmla="*/ 6677802 w 7301971"/>
              <a:gd name="connsiteY121" fmla="*/ 203200 h 914400"/>
              <a:gd name="connsiteX122" fmla="*/ 6721345 w 7301971"/>
              <a:gd name="connsiteY122" fmla="*/ 232229 h 914400"/>
              <a:gd name="connsiteX123" fmla="*/ 6764888 w 7301971"/>
              <a:gd name="connsiteY123" fmla="*/ 188686 h 914400"/>
              <a:gd name="connsiteX124" fmla="*/ 6851973 w 7301971"/>
              <a:gd name="connsiteY124" fmla="*/ 130629 h 914400"/>
              <a:gd name="connsiteX125" fmla="*/ 6881002 w 7301971"/>
              <a:gd name="connsiteY125" fmla="*/ 174172 h 914400"/>
              <a:gd name="connsiteX126" fmla="*/ 6953573 w 7301971"/>
              <a:gd name="connsiteY126" fmla="*/ 116115 h 914400"/>
              <a:gd name="connsiteX127" fmla="*/ 6968088 w 7301971"/>
              <a:gd name="connsiteY127" fmla="*/ 72572 h 914400"/>
              <a:gd name="connsiteX128" fmla="*/ 7011631 w 7301971"/>
              <a:gd name="connsiteY128" fmla="*/ 58057 h 914400"/>
              <a:gd name="connsiteX129" fmla="*/ 7055173 w 7301971"/>
              <a:gd name="connsiteY129" fmla="*/ 87086 h 914400"/>
              <a:gd name="connsiteX130" fmla="*/ 7113231 w 7301971"/>
              <a:gd name="connsiteY130" fmla="*/ 0 h 914400"/>
              <a:gd name="connsiteX131" fmla="*/ 7258373 w 7301971"/>
              <a:gd name="connsiteY131" fmla="*/ 72572 h 914400"/>
              <a:gd name="connsiteX132" fmla="*/ 7301916 w 7301971"/>
              <a:gd name="connsiteY132" fmla="*/ 101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301971" h="914400">
                <a:moveTo>
                  <a:pt x="1231" y="899886"/>
                </a:moveTo>
                <a:cubicBezTo>
                  <a:pt x="6069" y="866019"/>
                  <a:pt x="-11623" y="818812"/>
                  <a:pt x="15745" y="798286"/>
                </a:cubicBezTo>
                <a:cubicBezTo>
                  <a:pt x="36273" y="782890"/>
                  <a:pt x="127920" y="816325"/>
                  <a:pt x="160888" y="827315"/>
                </a:cubicBezTo>
                <a:cubicBezTo>
                  <a:pt x="175402" y="822477"/>
                  <a:pt x="195538" y="825250"/>
                  <a:pt x="204431" y="812800"/>
                </a:cubicBezTo>
                <a:cubicBezTo>
                  <a:pt x="222216" y="787901"/>
                  <a:pt x="223783" y="754743"/>
                  <a:pt x="233459" y="725715"/>
                </a:cubicBezTo>
                <a:cubicBezTo>
                  <a:pt x="238297" y="711201"/>
                  <a:pt x="235243" y="690659"/>
                  <a:pt x="247973" y="682172"/>
                </a:cubicBezTo>
                <a:lnTo>
                  <a:pt x="291516" y="653143"/>
                </a:lnTo>
                <a:cubicBezTo>
                  <a:pt x="402005" y="689973"/>
                  <a:pt x="348597" y="688173"/>
                  <a:pt x="451173" y="667657"/>
                </a:cubicBezTo>
                <a:cubicBezTo>
                  <a:pt x="485718" y="564023"/>
                  <a:pt x="454742" y="597545"/>
                  <a:pt x="523745" y="551543"/>
                </a:cubicBezTo>
                <a:cubicBezTo>
                  <a:pt x="552774" y="561219"/>
                  <a:pt x="593858" y="555112"/>
                  <a:pt x="610831" y="580572"/>
                </a:cubicBezTo>
                <a:cubicBezTo>
                  <a:pt x="648345" y="636845"/>
                  <a:pt x="623310" y="618599"/>
                  <a:pt x="683402" y="638629"/>
                </a:cubicBezTo>
                <a:cubicBezTo>
                  <a:pt x="806774" y="597506"/>
                  <a:pt x="620507" y="672495"/>
                  <a:pt x="755973" y="537029"/>
                </a:cubicBezTo>
                <a:cubicBezTo>
                  <a:pt x="810334" y="482668"/>
                  <a:pt x="780043" y="499977"/>
                  <a:pt x="843059" y="478972"/>
                </a:cubicBezTo>
                <a:cubicBezTo>
                  <a:pt x="862411" y="483810"/>
                  <a:pt x="884518" y="482421"/>
                  <a:pt x="901116" y="493486"/>
                </a:cubicBezTo>
                <a:cubicBezTo>
                  <a:pt x="915630" y="503162"/>
                  <a:pt x="918978" y="523628"/>
                  <a:pt x="930145" y="537029"/>
                </a:cubicBezTo>
                <a:cubicBezTo>
                  <a:pt x="943286" y="552798"/>
                  <a:pt x="959174" y="566058"/>
                  <a:pt x="973688" y="580572"/>
                </a:cubicBezTo>
                <a:cubicBezTo>
                  <a:pt x="997878" y="575734"/>
                  <a:pt x="1025733" y="579741"/>
                  <a:pt x="1046259" y="566057"/>
                </a:cubicBezTo>
                <a:cubicBezTo>
                  <a:pt x="1058989" y="557571"/>
                  <a:pt x="1049955" y="533333"/>
                  <a:pt x="1060773" y="522515"/>
                </a:cubicBezTo>
                <a:cubicBezTo>
                  <a:pt x="1071591" y="511697"/>
                  <a:pt x="1089802" y="512838"/>
                  <a:pt x="1104316" y="508000"/>
                </a:cubicBezTo>
                <a:cubicBezTo>
                  <a:pt x="1118830" y="512838"/>
                  <a:pt x="1138966" y="510065"/>
                  <a:pt x="1147859" y="522515"/>
                </a:cubicBezTo>
                <a:cubicBezTo>
                  <a:pt x="1232527" y="641049"/>
                  <a:pt x="1122459" y="591456"/>
                  <a:pt x="1220431" y="624115"/>
                </a:cubicBezTo>
                <a:cubicBezTo>
                  <a:pt x="1234945" y="619277"/>
                  <a:pt x="1250289" y="616442"/>
                  <a:pt x="1263973" y="609600"/>
                </a:cubicBezTo>
                <a:cubicBezTo>
                  <a:pt x="1279575" y="601799"/>
                  <a:pt x="1290207" y="582736"/>
                  <a:pt x="1307516" y="580572"/>
                </a:cubicBezTo>
                <a:cubicBezTo>
                  <a:pt x="1331995" y="577512"/>
                  <a:pt x="1355897" y="590248"/>
                  <a:pt x="1380088" y="595086"/>
                </a:cubicBezTo>
                <a:cubicBezTo>
                  <a:pt x="1389764" y="624115"/>
                  <a:pt x="1406346" y="651699"/>
                  <a:pt x="1409116" y="682172"/>
                </a:cubicBezTo>
                <a:cubicBezTo>
                  <a:pt x="1413954" y="735391"/>
                  <a:pt x="1406732" y="791133"/>
                  <a:pt x="1423631" y="841829"/>
                </a:cubicBezTo>
                <a:cubicBezTo>
                  <a:pt x="1428469" y="856343"/>
                  <a:pt x="1452659" y="851505"/>
                  <a:pt x="1467173" y="856343"/>
                </a:cubicBezTo>
                <a:lnTo>
                  <a:pt x="1554259" y="827315"/>
                </a:lnTo>
                <a:lnTo>
                  <a:pt x="1597802" y="812800"/>
                </a:lnTo>
                <a:cubicBezTo>
                  <a:pt x="1607478" y="827314"/>
                  <a:pt x="1613209" y="845446"/>
                  <a:pt x="1626831" y="856343"/>
                </a:cubicBezTo>
                <a:cubicBezTo>
                  <a:pt x="1662535" y="884906"/>
                  <a:pt x="1705748" y="863782"/>
                  <a:pt x="1742945" y="856343"/>
                </a:cubicBezTo>
                <a:cubicBezTo>
                  <a:pt x="1752621" y="841829"/>
                  <a:pt x="1765848" y="829133"/>
                  <a:pt x="1771973" y="812800"/>
                </a:cubicBezTo>
                <a:cubicBezTo>
                  <a:pt x="1780635" y="789701"/>
                  <a:pt x="1765069" y="752468"/>
                  <a:pt x="1786488" y="740229"/>
                </a:cubicBezTo>
                <a:cubicBezTo>
                  <a:pt x="1812039" y="725628"/>
                  <a:pt x="1844545" y="749905"/>
                  <a:pt x="1873573" y="754743"/>
                </a:cubicBezTo>
                <a:cubicBezTo>
                  <a:pt x="1897764" y="749905"/>
                  <a:pt x="1927193" y="756022"/>
                  <a:pt x="1946145" y="740229"/>
                </a:cubicBezTo>
                <a:cubicBezTo>
                  <a:pt x="1961469" y="727459"/>
                  <a:pt x="1948198" y="697749"/>
                  <a:pt x="1960659" y="682172"/>
                </a:cubicBezTo>
                <a:cubicBezTo>
                  <a:pt x="1970216" y="670225"/>
                  <a:pt x="1989688" y="672495"/>
                  <a:pt x="2004202" y="667657"/>
                </a:cubicBezTo>
                <a:cubicBezTo>
                  <a:pt x="2033231" y="672495"/>
                  <a:pt x="2064395" y="670220"/>
                  <a:pt x="2091288" y="682172"/>
                </a:cubicBezTo>
                <a:cubicBezTo>
                  <a:pt x="2184477" y="723590"/>
                  <a:pt x="2086418" y="741854"/>
                  <a:pt x="2178373" y="711200"/>
                </a:cubicBezTo>
                <a:cubicBezTo>
                  <a:pt x="2190178" y="675787"/>
                  <a:pt x="2193781" y="652250"/>
                  <a:pt x="2221916" y="624115"/>
                </a:cubicBezTo>
                <a:cubicBezTo>
                  <a:pt x="2234251" y="611780"/>
                  <a:pt x="2250945" y="604762"/>
                  <a:pt x="2265459" y="595086"/>
                </a:cubicBezTo>
                <a:cubicBezTo>
                  <a:pt x="2279973" y="604762"/>
                  <a:pt x="2291795" y="621247"/>
                  <a:pt x="2309002" y="624115"/>
                </a:cubicBezTo>
                <a:cubicBezTo>
                  <a:pt x="2347634" y="630553"/>
                  <a:pt x="2368526" y="592150"/>
                  <a:pt x="2381573" y="566057"/>
                </a:cubicBezTo>
                <a:cubicBezTo>
                  <a:pt x="2388415" y="552373"/>
                  <a:pt x="2385270" y="533333"/>
                  <a:pt x="2396088" y="522515"/>
                </a:cubicBezTo>
                <a:cubicBezTo>
                  <a:pt x="2406906" y="511697"/>
                  <a:pt x="2425117" y="512838"/>
                  <a:pt x="2439631" y="508000"/>
                </a:cubicBezTo>
                <a:cubicBezTo>
                  <a:pt x="2543265" y="542545"/>
                  <a:pt x="2509743" y="562489"/>
                  <a:pt x="2555745" y="493486"/>
                </a:cubicBezTo>
                <a:cubicBezTo>
                  <a:pt x="2560583" y="474134"/>
                  <a:pt x="2564527" y="454536"/>
                  <a:pt x="2570259" y="435429"/>
                </a:cubicBezTo>
                <a:cubicBezTo>
                  <a:pt x="2579052" y="406121"/>
                  <a:pt x="2599288" y="348343"/>
                  <a:pt x="2599288" y="348343"/>
                </a:cubicBezTo>
                <a:cubicBezTo>
                  <a:pt x="2637993" y="353181"/>
                  <a:pt x="2676396" y="362857"/>
                  <a:pt x="2715402" y="362857"/>
                </a:cubicBezTo>
                <a:cubicBezTo>
                  <a:pt x="2735350" y="362857"/>
                  <a:pt x="2757882" y="360804"/>
                  <a:pt x="2773459" y="348343"/>
                </a:cubicBezTo>
                <a:cubicBezTo>
                  <a:pt x="2785406" y="338786"/>
                  <a:pt x="2783770" y="319511"/>
                  <a:pt x="2787973" y="304800"/>
                </a:cubicBezTo>
                <a:cubicBezTo>
                  <a:pt x="2793453" y="285620"/>
                  <a:pt x="2791423" y="263341"/>
                  <a:pt x="2802488" y="246743"/>
                </a:cubicBezTo>
                <a:cubicBezTo>
                  <a:pt x="2812164" y="232229"/>
                  <a:pt x="2831517" y="227391"/>
                  <a:pt x="2846031" y="217715"/>
                </a:cubicBezTo>
                <a:cubicBezTo>
                  <a:pt x="2890933" y="232682"/>
                  <a:pt x="2925569" y="246743"/>
                  <a:pt x="2976659" y="246743"/>
                </a:cubicBezTo>
                <a:cubicBezTo>
                  <a:pt x="3010869" y="246743"/>
                  <a:pt x="3044392" y="237067"/>
                  <a:pt x="3078259" y="232229"/>
                </a:cubicBezTo>
                <a:cubicBezTo>
                  <a:pt x="3086581" y="223907"/>
                  <a:pt x="3145138" y="159657"/>
                  <a:pt x="3165345" y="159657"/>
                </a:cubicBezTo>
                <a:cubicBezTo>
                  <a:pt x="3195944" y="159657"/>
                  <a:pt x="3252431" y="188686"/>
                  <a:pt x="3252431" y="188686"/>
                </a:cubicBezTo>
                <a:cubicBezTo>
                  <a:pt x="3257269" y="203200"/>
                  <a:pt x="3256127" y="221411"/>
                  <a:pt x="3266945" y="232229"/>
                </a:cubicBezTo>
                <a:cubicBezTo>
                  <a:pt x="3295973" y="261257"/>
                  <a:pt x="3325003" y="241905"/>
                  <a:pt x="3354031" y="232229"/>
                </a:cubicBezTo>
                <a:cubicBezTo>
                  <a:pt x="3368545" y="217715"/>
                  <a:pt x="3384433" y="204455"/>
                  <a:pt x="3397573" y="188686"/>
                </a:cubicBezTo>
                <a:cubicBezTo>
                  <a:pt x="3408740" y="175285"/>
                  <a:pt x="3412980" y="156040"/>
                  <a:pt x="3426602" y="145143"/>
                </a:cubicBezTo>
                <a:cubicBezTo>
                  <a:pt x="3438549" y="135586"/>
                  <a:pt x="3455631" y="135467"/>
                  <a:pt x="3470145" y="130629"/>
                </a:cubicBezTo>
                <a:cubicBezTo>
                  <a:pt x="3508850" y="135467"/>
                  <a:pt x="3550043" y="130657"/>
                  <a:pt x="3586259" y="145143"/>
                </a:cubicBezTo>
                <a:cubicBezTo>
                  <a:pt x="3602455" y="151622"/>
                  <a:pt x="3601666" y="177789"/>
                  <a:pt x="3615288" y="188686"/>
                </a:cubicBezTo>
                <a:cubicBezTo>
                  <a:pt x="3627235" y="198243"/>
                  <a:pt x="3643829" y="200199"/>
                  <a:pt x="3658831" y="203200"/>
                </a:cubicBezTo>
                <a:cubicBezTo>
                  <a:pt x="3692377" y="209909"/>
                  <a:pt x="3726564" y="212877"/>
                  <a:pt x="3760431" y="217715"/>
                </a:cubicBezTo>
                <a:cubicBezTo>
                  <a:pt x="3774945" y="227391"/>
                  <a:pt x="3793076" y="233122"/>
                  <a:pt x="3803973" y="246743"/>
                </a:cubicBezTo>
                <a:cubicBezTo>
                  <a:pt x="3844715" y="297671"/>
                  <a:pt x="3782585" y="302253"/>
                  <a:pt x="3862031" y="275772"/>
                </a:cubicBezTo>
                <a:cubicBezTo>
                  <a:pt x="3876545" y="266096"/>
                  <a:pt x="3888304" y="249210"/>
                  <a:pt x="3905573" y="246743"/>
                </a:cubicBezTo>
                <a:cubicBezTo>
                  <a:pt x="3952565" y="240030"/>
                  <a:pt x="3971508" y="272453"/>
                  <a:pt x="4007173" y="290286"/>
                </a:cubicBezTo>
                <a:cubicBezTo>
                  <a:pt x="4020857" y="297128"/>
                  <a:pt x="4036202" y="299962"/>
                  <a:pt x="4050716" y="304800"/>
                </a:cubicBezTo>
                <a:cubicBezTo>
                  <a:pt x="4055554" y="319314"/>
                  <a:pt x="4053284" y="338786"/>
                  <a:pt x="4065231" y="348343"/>
                </a:cubicBezTo>
                <a:cubicBezTo>
                  <a:pt x="4110738" y="384748"/>
                  <a:pt x="4186602" y="344768"/>
                  <a:pt x="4224888" y="333829"/>
                </a:cubicBezTo>
                <a:cubicBezTo>
                  <a:pt x="4239402" y="319315"/>
                  <a:pt x="4248063" y="292832"/>
                  <a:pt x="4268431" y="290286"/>
                </a:cubicBezTo>
                <a:cubicBezTo>
                  <a:pt x="4399010" y="273964"/>
                  <a:pt x="4352284" y="477262"/>
                  <a:pt x="4355516" y="522515"/>
                </a:cubicBezTo>
                <a:cubicBezTo>
                  <a:pt x="4384545" y="517677"/>
                  <a:pt x="4416280" y="521161"/>
                  <a:pt x="4442602" y="508000"/>
                </a:cubicBezTo>
                <a:cubicBezTo>
                  <a:pt x="4458204" y="500199"/>
                  <a:pt x="4459296" y="476792"/>
                  <a:pt x="4471631" y="464457"/>
                </a:cubicBezTo>
                <a:cubicBezTo>
                  <a:pt x="4483966" y="452122"/>
                  <a:pt x="4500659" y="445105"/>
                  <a:pt x="4515173" y="435429"/>
                </a:cubicBezTo>
                <a:cubicBezTo>
                  <a:pt x="4584176" y="481430"/>
                  <a:pt x="4553200" y="447909"/>
                  <a:pt x="4587745" y="551543"/>
                </a:cubicBezTo>
                <a:cubicBezTo>
                  <a:pt x="4592583" y="566057"/>
                  <a:pt x="4587036" y="593564"/>
                  <a:pt x="4602259" y="595086"/>
                </a:cubicBezTo>
                <a:lnTo>
                  <a:pt x="4747402" y="609600"/>
                </a:lnTo>
                <a:cubicBezTo>
                  <a:pt x="4752240" y="624114"/>
                  <a:pt x="4752359" y="641196"/>
                  <a:pt x="4761916" y="653143"/>
                </a:cubicBezTo>
                <a:cubicBezTo>
                  <a:pt x="4782379" y="678722"/>
                  <a:pt x="4820317" y="687125"/>
                  <a:pt x="4849002" y="696686"/>
                </a:cubicBezTo>
                <a:cubicBezTo>
                  <a:pt x="4863516" y="687010"/>
                  <a:pt x="4875338" y="664789"/>
                  <a:pt x="4892545" y="667657"/>
                </a:cubicBezTo>
                <a:cubicBezTo>
                  <a:pt x="4908952" y="670392"/>
                  <a:pt x="4958245" y="739284"/>
                  <a:pt x="4965116" y="754743"/>
                </a:cubicBezTo>
                <a:cubicBezTo>
                  <a:pt x="4977543" y="782705"/>
                  <a:pt x="4994145" y="841829"/>
                  <a:pt x="4994145" y="841829"/>
                </a:cubicBezTo>
                <a:cubicBezTo>
                  <a:pt x="5013497" y="836991"/>
                  <a:pt x="5033022" y="832795"/>
                  <a:pt x="5052202" y="827315"/>
                </a:cubicBezTo>
                <a:cubicBezTo>
                  <a:pt x="5066913" y="823112"/>
                  <a:pt x="5080445" y="812800"/>
                  <a:pt x="5095745" y="812800"/>
                </a:cubicBezTo>
                <a:cubicBezTo>
                  <a:pt x="5120414" y="812800"/>
                  <a:pt x="5144126" y="822477"/>
                  <a:pt x="5168316" y="827315"/>
                </a:cubicBezTo>
                <a:cubicBezTo>
                  <a:pt x="5173154" y="841829"/>
                  <a:pt x="5172013" y="860039"/>
                  <a:pt x="5182831" y="870857"/>
                </a:cubicBezTo>
                <a:cubicBezTo>
                  <a:pt x="5193649" y="881675"/>
                  <a:pt x="5212689" y="878530"/>
                  <a:pt x="5226373" y="885372"/>
                </a:cubicBezTo>
                <a:cubicBezTo>
                  <a:pt x="5241975" y="893173"/>
                  <a:pt x="5255402" y="904724"/>
                  <a:pt x="5269916" y="914400"/>
                </a:cubicBezTo>
                <a:cubicBezTo>
                  <a:pt x="5274754" y="875695"/>
                  <a:pt x="5277453" y="836663"/>
                  <a:pt x="5284431" y="798286"/>
                </a:cubicBezTo>
                <a:cubicBezTo>
                  <a:pt x="5287168" y="783233"/>
                  <a:pt x="5288127" y="765561"/>
                  <a:pt x="5298945" y="754743"/>
                </a:cubicBezTo>
                <a:cubicBezTo>
                  <a:pt x="5309763" y="743925"/>
                  <a:pt x="5327974" y="745067"/>
                  <a:pt x="5342488" y="740229"/>
                </a:cubicBezTo>
                <a:cubicBezTo>
                  <a:pt x="5486538" y="788244"/>
                  <a:pt x="5266496" y="707686"/>
                  <a:pt x="5429573" y="798286"/>
                </a:cubicBezTo>
                <a:cubicBezTo>
                  <a:pt x="5456321" y="813146"/>
                  <a:pt x="5516659" y="827315"/>
                  <a:pt x="5516659" y="827315"/>
                </a:cubicBezTo>
                <a:cubicBezTo>
                  <a:pt x="5526335" y="812801"/>
                  <a:pt x="5538816" y="799806"/>
                  <a:pt x="5545688" y="783772"/>
                </a:cubicBezTo>
                <a:cubicBezTo>
                  <a:pt x="5553546" y="765437"/>
                  <a:pt x="5547741" y="741292"/>
                  <a:pt x="5560202" y="725715"/>
                </a:cubicBezTo>
                <a:cubicBezTo>
                  <a:pt x="5569759" y="713768"/>
                  <a:pt x="5589231" y="716038"/>
                  <a:pt x="5603745" y="711200"/>
                </a:cubicBezTo>
                <a:cubicBezTo>
                  <a:pt x="5623097" y="716038"/>
                  <a:pt x="5643467" y="717857"/>
                  <a:pt x="5661802" y="725715"/>
                </a:cubicBezTo>
                <a:cubicBezTo>
                  <a:pt x="5677835" y="732587"/>
                  <a:pt x="5688138" y="751875"/>
                  <a:pt x="5705345" y="754743"/>
                </a:cubicBezTo>
                <a:cubicBezTo>
                  <a:pt x="5720436" y="757258"/>
                  <a:pt x="5734374" y="745067"/>
                  <a:pt x="5748888" y="740229"/>
                </a:cubicBezTo>
                <a:cubicBezTo>
                  <a:pt x="5760811" y="722345"/>
                  <a:pt x="5799107" y="658731"/>
                  <a:pt x="5821459" y="653143"/>
                </a:cubicBezTo>
                <a:cubicBezTo>
                  <a:pt x="5845392" y="647160"/>
                  <a:pt x="5869840" y="662819"/>
                  <a:pt x="5894031" y="667657"/>
                </a:cubicBezTo>
                <a:cubicBezTo>
                  <a:pt x="5913383" y="662819"/>
                  <a:pt x="5939106" y="668289"/>
                  <a:pt x="5952088" y="653143"/>
                </a:cubicBezTo>
                <a:cubicBezTo>
                  <a:pt x="5972001" y="629911"/>
                  <a:pt x="5959479" y="587693"/>
                  <a:pt x="5981116" y="566057"/>
                </a:cubicBezTo>
                <a:lnTo>
                  <a:pt x="6024659" y="522515"/>
                </a:lnTo>
                <a:cubicBezTo>
                  <a:pt x="6048850" y="527353"/>
                  <a:pt x="6073298" y="531046"/>
                  <a:pt x="6097231" y="537029"/>
                </a:cubicBezTo>
                <a:cubicBezTo>
                  <a:pt x="6112073" y="540740"/>
                  <a:pt x="6131216" y="563490"/>
                  <a:pt x="6140773" y="551543"/>
                </a:cubicBezTo>
                <a:cubicBezTo>
                  <a:pt x="6159157" y="528563"/>
                  <a:pt x="6145982" y="492376"/>
                  <a:pt x="6155288" y="464457"/>
                </a:cubicBezTo>
                <a:cubicBezTo>
                  <a:pt x="6160804" y="447909"/>
                  <a:pt x="6174640" y="435429"/>
                  <a:pt x="6184316" y="420915"/>
                </a:cubicBezTo>
                <a:cubicBezTo>
                  <a:pt x="6191650" y="425804"/>
                  <a:pt x="6254233" y="473041"/>
                  <a:pt x="6271402" y="464457"/>
                </a:cubicBezTo>
                <a:cubicBezTo>
                  <a:pt x="6285086" y="457615"/>
                  <a:pt x="6282205" y="435757"/>
                  <a:pt x="6285916" y="420915"/>
                </a:cubicBezTo>
                <a:cubicBezTo>
                  <a:pt x="6291899" y="396982"/>
                  <a:pt x="6295593" y="372534"/>
                  <a:pt x="6300431" y="348343"/>
                </a:cubicBezTo>
                <a:cubicBezTo>
                  <a:pt x="6402030" y="416076"/>
                  <a:pt x="6358487" y="425752"/>
                  <a:pt x="6431059" y="377372"/>
                </a:cubicBezTo>
                <a:cubicBezTo>
                  <a:pt x="6437723" y="357381"/>
                  <a:pt x="6448083" y="296594"/>
                  <a:pt x="6489116" y="304800"/>
                </a:cubicBezTo>
                <a:cubicBezTo>
                  <a:pt x="6506221" y="308221"/>
                  <a:pt x="6508469" y="333829"/>
                  <a:pt x="6518145" y="348343"/>
                </a:cubicBezTo>
                <a:cubicBezTo>
                  <a:pt x="6532659" y="343505"/>
                  <a:pt x="6549741" y="343386"/>
                  <a:pt x="6561688" y="333829"/>
                </a:cubicBezTo>
                <a:cubicBezTo>
                  <a:pt x="6575309" y="322932"/>
                  <a:pt x="6582061" y="305432"/>
                  <a:pt x="6590716" y="290286"/>
                </a:cubicBezTo>
                <a:cubicBezTo>
                  <a:pt x="6619414" y="240064"/>
                  <a:pt x="6617975" y="237539"/>
                  <a:pt x="6634259" y="188686"/>
                </a:cubicBezTo>
                <a:cubicBezTo>
                  <a:pt x="6648773" y="193524"/>
                  <a:pt x="6664118" y="196358"/>
                  <a:pt x="6677802" y="203200"/>
                </a:cubicBezTo>
                <a:cubicBezTo>
                  <a:pt x="6693404" y="211001"/>
                  <a:pt x="6704138" y="235097"/>
                  <a:pt x="6721345" y="232229"/>
                </a:cubicBezTo>
                <a:cubicBezTo>
                  <a:pt x="6741592" y="228855"/>
                  <a:pt x="6748685" y="201288"/>
                  <a:pt x="6764888" y="188686"/>
                </a:cubicBezTo>
                <a:cubicBezTo>
                  <a:pt x="6792427" y="167267"/>
                  <a:pt x="6851973" y="130629"/>
                  <a:pt x="6851973" y="130629"/>
                </a:cubicBezTo>
                <a:cubicBezTo>
                  <a:pt x="6861649" y="145143"/>
                  <a:pt x="6864805" y="167694"/>
                  <a:pt x="6881002" y="174172"/>
                </a:cubicBezTo>
                <a:cubicBezTo>
                  <a:pt x="6915877" y="188122"/>
                  <a:pt x="6944809" y="133644"/>
                  <a:pt x="6953573" y="116115"/>
                </a:cubicBezTo>
                <a:cubicBezTo>
                  <a:pt x="6960415" y="102431"/>
                  <a:pt x="6957270" y="83390"/>
                  <a:pt x="6968088" y="72572"/>
                </a:cubicBezTo>
                <a:cubicBezTo>
                  <a:pt x="6978906" y="61754"/>
                  <a:pt x="6997117" y="62895"/>
                  <a:pt x="7011631" y="58057"/>
                </a:cubicBezTo>
                <a:cubicBezTo>
                  <a:pt x="7026145" y="67733"/>
                  <a:pt x="7037966" y="89954"/>
                  <a:pt x="7055173" y="87086"/>
                </a:cubicBezTo>
                <a:cubicBezTo>
                  <a:pt x="7093545" y="80691"/>
                  <a:pt x="7104143" y="27264"/>
                  <a:pt x="7113231" y="0"/>
                </a:cubicBezTo>
                <a:cubicBezTo>
                  <a:pt x="7178786" y="16390"/>
                  <a:pt x="7200772" y="14971"/>
                  <a:pt x="7258373" y="72572"/>
                </a:cubicBezTo>
                <a:cubicBezTo>
                  <a:pt x="7305337" y="119536"/>
                  <a:pt x="7301916" y="136641"/>
                  <a:pt x="7301916" y="101600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1478DF9-99A9-F7EA-80AE-34D58F477DBC}"/>
              </a:ext>
            </a:extLst>
          </p:cNvPr>
          <p:cNvSpPr/>
          <p:nvPr/>
        </p:nvSpPr>
        <p:spPr>
          <a:xfrm>
            <a:off x="7561997" y="2983536"/>
            <a:ext cx="4238171" cy="841829"/>
          </a:xfrm>
          <a:custGeom>
            <a:avLst/>
            <a:gdLst>
              <a:gd name="connsiteX0" fmla="*/ 0 w 4238171"/>
              <a:gd name="connsiteY0" fmla="*/ 87086 h 841829"/>
              <a:gd name="connsiteX1" fmla="*/ 145143 w 4238171"/>
              <a:gd name="connsiteY1" fmla="*/ 116115 h 841829"/>
              <a:gd name="connsiteX2" fmla="*/ 188686 w 4238171"/>
              <a:gd name="connsiteY2" fmla="*/ 145143 h 841829"/>
              <a:gd name="connsiteX3" fmla="*/ 217714 w 4238171"/>
              <a:gd name="connsiteY3" fmla="*/ 101600 h 841829"/>
              <a:gd name="connsiteX4" fmla="*/ 362857 w 4238171"/>
              <a:gd name="connsiteY4" fmla="*/ 101600 h 841829"/>
              <a:gd name="connsiteX5" fmla="*/ 449943 w 4238171"/>
              <a:gd name="connsiteY5" fmla="*/ 174172 h 841829"/>
              <a:gd name="connsiteX6" fmla="*/ 551543 w 4238171"/>
              <a:gd name="connsiteY6" fmla="*/ 159658 h 841829"/>
              <a:gd name="connsiteX7" fmla="*/ 595086 w 4238171"/>
              <a:gd name="connsiteY7" fmla="*/ 130629 h 841829"/>
              <a:gd name="connsiteX8" fmla="*/ 653143 w 4238171"/>
              <a:gd name="connsiteY8" fmla="*/ 43543 h 841829"/>
              <a:gd name="connsiteX9" fmla="*/ 740228 w 4238171"/>
              <a:gd name="connsiteY9" fmla="*/ 0 h 841829"/>
              <a:gd name="connsiteX10" fmla="*/ 812800 w 4238171"/>
              <a:gd name="connsiteY10" fmla="*/ 14515 h 841829"/>
              <a:gd name="connsiteX11" fmla="*/ 885371 w 4238171"/>
              <a:gd name="connsiteY11" fmla="*/ 101600 h 841829"/>
              <a:gd name="connsiteX12" fmla="*/ 972457 w 4238171"/>
              <a:gd name="connsiteY12" fmla="*/ 159658 h 841829"/>
              <a:gd name="connsiteX13" fmla="*/ 1074057 w 4238171"/>
              <a:gd name="connsiteY13" fmla="*/ 145143 h 841829"/>
              <a:gd name="connsiteX14" fmla="*/ 1103086 w 4238171"/>
              <a:gd name="connsiteY14" fmla="*/ 101600 h 841829"/>
              <a:gd name="connsiteX15" fmla="*/ 1146628 w 4238171"/>
              <a:gd name="connsiteY15" fmla="*/ 72572 h 841829"/>
              <a:gd name="connsiteX16" fmla="*/ 1306286 w 4238171"/>
              <a:gd name="connsiteY16" fmla="*/ 174172 h 841829"/>
              <a:gd name="connsiteX17" fmla="*/ 1378857 w 4238171"/>
              <a:gd name="connsiteY17" fmla="*/ 232229 h 841829"/>
              <a:gd name="connsiteX18" fmla="*/ 1407886 w 4238171"/>
              <a:gd name="connsiteY18" fmla="*/ 188686 h 841829"/>
              <a:gd name="connsiteX19" fmla="*/ 1451428 w 4238171"/>
              <a:gd name="connsiteY19" fmla="*/ 174172 h 841829"/>
              <a:gd name="connsiteX20" fmla="*/ 1494971 w 4238171"/>
              <a:gd name="connsiteY20" fmla="*/ 203200 h 841829"/>
              <a:gd name="connsiteX21" fmla="*/ 1524000 w 4238171"/>
              <a:gd name="connsiteY21" fmla="*/ 246743 h 841829"/>
              <a:gd name="connsiteX22" fmla="*/ 1567543 w 4238171"/>
              <a:gd name="connsiteY22" fmla="*/ 261258 h 841829"/>
              <a:gd name="connsiteX23" fmla="*/ 1625600 w 4238171"/>
              <a:gd name="connsiteY23" fmla="*/ 246743 h 841829"/>
              <a:gd name="connsiteX24" fmla="*/ 1669143 w 4238171"/>
              <a:gd name="connsiteY24" fmla="*/ 232229 h 841829"/>
              <a:gd name="connsiteX25" fmla="*/ 1756228 w 4238171"/>
              <a:gd name="connsiteY25" fmla="*/ 319315 h 841829"/>
              <a:gd name="connsiteX26" fmla="*/ 1814286 w 4238171"/>
              <a:gd name="connsiteY26" fmla="*/ 333829 h 841829"/>
              <a:gd name="connsiteX27" fmla="*/ 1886857 w 4238171"/>
              <a:gd name="connsiteY27" fmla="*/ 261258 h 841829"/>
              <a:gd name="connsiteX28" fmla="*/ 1901371 w 4238171"/>
              <a:gd name="connsiteY28" fmla="*/ 304800 h 841829"/>
              <a:gd name="connsiteX29" fmla="*/ 1988457 w 4238171"/>
              <a:gd name="connsiteY29" fmla="*/ 362858 h 841829"/>
              <a:gd name="connsiteX30" fmla="*/ 2235200 w 4238171"/>
              <a:gd name="connsiteY30" fmla="*/ 406400 h 841829"/>
              <a:gd name="connsiteX31" fmla="*/ 2336800 w 4238171"/>
              <a:gd name="connsiteY31" fmla="*/ 522515 h 841829"/>
              <a:gd name="connsiteX32" fmla="*/ 2394857 w 4238171"/>
              <a:gd name="connsiteY32" fmla="*/ 464458 h 841829"/>
              <a:gd name="connsiteX33" fmla="*/ 2438400 w 4238171"/>
              <a:gd name="connsiteY33" fmla="*/ 435429 h 841829"/>
              <a:gd name="connsiteX34" fmla="*/ 2525486 w 4238171"/>
              <a:gd name="connsiteY34" fmla="*/ 449943 h 841829"/>
              <a:gd name="connsiteX35" fmla="*/ 2612571 w 4238171"/>
              <a:gd name="connsiteY35" fmla="*/ 537029 h 841829"/>
              <a:gd name="connsiteX36" fmla="*/ 2656114 w 4238171"/>
              <a:gd name="connsiteY36" fmla="*/ 566058 h 841829"/>
              <a:gd name="connsiteX37" fmla="*/ 2786743 w 4238171"/>
              <a:gd name="connsiteY37" fmla="*/ 566058 h 841829"/>
              <a:gd name="connsiteX38" fmla="*/ 2830286 w 4238171"/>
              <a:gd name="connsiteY38" fmla="*/ 653143 h 841829"/>
              <a:gd name="connsiteX39" fmla="*/ 2917371 w 4238171"/>
              <a:gd name="connsiteY39" fmla="*/ 667658 h 841829"/>
              <a:gd name="connsiteX40" fmla="*/ 2960914 w 4238171"/>
              <a:gd name="connsiteY40" fmla="*/ 682172 h 841829"/>
              <a:gd name="connsiteX41" fmla="*/ 3120571 w 4238171"/>
              <a:gd name="connsiteY41" fmla="*/ 696686 h 841829"/>
              <a:gd name="connsiteX42" fmla="*/ 3164114 w 4238171"/>
              <a:gd name="connsiteY42" fmla="*/ 740229 h 841829"/>
              <a:gd name="connsiteX43" fmla="*/ 3193143 w 4238171"/>
              <a:gd name="connsiteY43" fmla="*/ 783772 h 841829"/>
              <a:gd name="connsiteX44" fmla="*/ 3236686 w 4238171"/>
              <a:gd name="connsiteY44" fmla="*/ 754743 h 841829"/>
              <a:gd name="connsiteX45" fmla="*/ 3251200 w 4238171"/>
              <a:gd name="connsiteY45" fmla="*/ 711200 h 841829"/>
              <a:gd name="connsiteX46" fmla="*/ 3338286 w 4238171"/>
              <a:gd name="connsiteY46" fmla="*/ 667658 h 841829"/>
              <a:gd name="connsiteX47" fmla="*/ 3396343 w 4238171"/>
              <a:gd name="connsiteY47" fmla="*/ 740229 h 841829"/>
              <a:gd name="connsiteX48" fmla="*/ 3483428 w 4238171"/>
              <a:gd name="connsiteY48" fmla="*/ 783772 h 841829"/>
              <a:gd name="connsiteX49" fmla="*/ 3512457 w 4238171"/>
              <a:gd name="connsiteY49" fmla="*/ 740229 h 841829"/>
              <a:gd name="connsiteX50" fmla="*/ 3585028 w 4238171"/>
              <a:gd name="connsiteY50" fmla="*/ 769258 h 841829"/>
              <a:gd name="connsiteX51" fmla="*/ 3628571 w 4238171"/>
              <a:gd name="connsiteY51" fmla="*/ 798286 h 841829"/>
              <a:gd name="connsiteX52" fmla="*/ 3672114 w 4238171"/>
              <a:gd name="connsiteY52" fmla="*/ 769258 h 841829"/>
              <a:gd name="connsiteX53" fmla="*/ 3759200 w 4238171"/>
              <a:gd name="connsiteY53" fmla="*/ 798286 h 841829"/>
              <a:gd name="connsiteX54" fmla="*/ 3817257 w 4238171"/>
              <a:gd name="connsiteY54" fmla="*/ 740229 h 841829"/>
              <a:gd name="connsiteX55" fmla="*/ 3831771 w 4238171"/>
              <a:gd name="connsiteY55" fmla="*/ 783772 h 841829"/>
              <a:gd name="connsiteX56" fmla="*/ 3904343 w 4238171"/>
              <a:gd name="connsiteY56" fmla="*/ 841829 h 841829"/>
              <a:gd name="connsiteX57" fmla="*/ 3976914 w 4238171"/>
              <a:gd name="connsiteY57" fmla="*/ 769258 h 841829"/>
              <a:gd name="connsiteX58" fmla="*/ 4020457 w 4238171"/>
              <a:gd name="connsiteY58" fmla="*/ 783772 h 841829"/>
              <a:gd name="connsiteX59" fmla="*/ 4034971 w 4238171"/>
              <a:gd name="connsiteY59" fmla="*/ 827315 h 841829"/>
              <a:gd name="connsiteX60" fmla="*/ 4107543 w 4238171"/>
              <a:gd name="connsiteY60" fmla="*/ 769258 h 841829"/>
              <a:gd name="connsiteX61" fmla="*/ 4151086 w 4238171"/>
              <a:gd name="connsiteY61" fmla="*/ 740229 h 841829"/>
              <a:gd name="connsiteX62" fmla="*/ 4194628 w 4238171"/>
              <a:gd name="connsiteY62" fmla="*/ 769258 h 841829"/>
              <a:gd name="connsiteX63" fmla="*/ 4238171 w 4238171"/>
              <a:gd name="connsiteY63" fmla="*/ 783772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38171" h="841829">
                <a:moveTo>
                  <a:pt x="0" y="87086"/>
                </a:moveTo>
                <a:cubicBezTo>
                  <a:pt x="37451" y="92436"/>
                  <a:pt x="104607" y="95847"/>
                  <a:pt x="145143" y="116115"/>
                </a:cubicBezTo>
                <a:cubicBezTo>
                  <a:pt x="160745" y="123916"/>
                  <a:pt x="174172" y="135467"/>
                  <a:pt x="188686" y="145143"/>
                </a:cubicBezTo>
                <a:cubicBezTo>
                  <a:pt x="198362" y="130629"/>
                  <a:pt x="204093" y="112497"/>
                  <a:pt x="217714" y="101600"/>
                </a:cubicBezTo>
                <a:cubicBezTo>
                  <a:pt x="256096" y="70894"/>
                  <a:pt x="330223" y="96938"/>
                  <a:pt x="362857" y="101600"/>
                </a:cubicBezTo>
                <a:cubicBezTo>
                  <a:pt x="373821" y="112564"/>
                  <a:pt x="427491" y="171927"/>
                  <a:pt x="449943" y="174172"/>
                </a:cubicBezTo>
                <a:cubicBezTo>
                  <a:pt x="483984" y="177576"/>
                  <a:pt x="517676" y="164496"/>
                  <a:pt x="551543" y="159658"/>
                </a:cubicBezTo>
                <a:cubicBezTo>
                  <a:pt x="566057" y="149982"/>
                  <a:pt x="583599" y="143757"/>
                  <a:pt x="595086" y="130629"/>
                </a:cubicBezTo>
                <a:cubicBezTo>
                  <a:pt x="618060" y="104373"/>
                  <a:pt x="624114" y="62895"/>
                  <a:pt x="653143" y="43543"/>
                </a:cubicBezTo>
                <a:cubicBezTo>
                  <a:pt x="709416" y="6029"/>
                  <a:pt x="680137" y="20032"/>
                  <a:pt x="740228" y="0"/>
                </a:cubicBezTo>
                <a:cubicBezTo>
                  <a:pt x="764419" y="4838"/>
                  <a:pt x="790735" y="3482"/>
                  <a:pt x="812800" y="14515"/>
                </a:cubicBezTo>
                <a:cubicBezTo>
                  <a:pt x="873435" y="44833"/>
                  <a:pt x="840914" y="62700"/>
                  <a:pt x="885371" y="101600"/>
                </a:cubicBezTo>
                <a:cubicBezTo>
                  <a:pt x="911627" y="124574"/>
                  <a:pt x="972457" y="159658"/>
                  <a:pt x="972457" y="159658"/>
                </a:cubicBezTo>
                <a:cubicBezTo>
                  <a:pt x="1006324" y="154820"/>
                  <a:pt x="1042795" y="159037"/>
                  <a:pt x="1074057" y="145143"/>
                </a:cubicBezTo>
                <a:cubicBezTo>
                  <a:pt x="1089998" y="138058"/>
                  <a:pt x="1090751" y="113935"/>
                  <a:pt x="1103086" y="101600"/>
                </a:cubicBezTo>
                <a:cubicBezTo>
                  <a:pt x="1115421" y="89265"/>
                  <a:pt x="1132114" y="82248"/>
                  <a:pt x="1146628" y="72572"/>
                </a:cubicBezTo>
                <a:cubicBezTo>
                  <a:pt x="1223663" y="188123"/>
                  <a:pt x="1170148" y="154724"/>
                  <a:pt x="1306286" y="174172"/>
                </a:cubicBezTo>
                <a:cubicBezTo>
                  <a:pt x="1317357" y="190779"/>
                  <a:pt x="1341958" y="246989"/>
                  <a:pt x="1378857" y="232229"/>
                </a:cubicBezTo>
                <a:cubicBezTo>
                  <a:pt x="1395053" y="225750"/>
                  <a:pt x="1394264" y="199583"/>
                  <a:pt x="1407886" y="188686"/>
                </a:cubicBezTo>
                <a:cubicBezTo>
                  <a:pt x="1419833" y="179129"/>
                  <a:pt x="1436914" y="179010"/>
                  <a:pt x="1451428" y="174172"/>
                </a:cubicBezTo>
                <a:cubicBezTo>
                  <a:pt x="1465942" y="183848"/>
                  <a:pt x="1482636" y="190865"/>
                  <a:pt x="1494971" y="203200"/>
                </a:cubicBezTo>
                <a:cubicBezTo>
                  <a:pt x="1507306" y="215535"/>
                  <a:pt x="1510378" y="235846"/>
                  <a:pt x="1524000" y="246743"/>
                </a:cubicBezTo>
                <a:cubicBezTo>
                  <a:pt x="1535947" y="256301"/>
                  <a:pt x="1553029" y="256420"/>
                  <a:pt x="1567543" y="261258"/>
                </a:cubicBezTo>
                <a:cubicBezTo>
                  <a:pt x="1586895" y="256420"/>
                  <a:pt x="1606420" y="252223"/>
                  <a:pt x="1625600" y="246743"/>
                </a:cubicBezTo>
                <a:cubicBezTo>
                  <a:pt x="1640311" y="242540"/>
                  <a:pt x="1655769" y="224799"/>
                  <a:pt x="1669143" y="232229"/>
                </a:cubicBezTo>
                <a:cubicBezTo>
                  <a:pt x="1705029" y="252166"/>
                  <a:pt x="1716401" y="309359"/>
                  <a:pt x="1756228" y="319315"/>
                </a:cubicBezTo>
                <a:lnTo>
                  <a:pt x="1814286" y="333829"/>
                </a:lnTo>
                <a:cubicBezTo>
                  <a:pt x="1822580" y="321387"/>
                  <a:pt x="1859209" y="254346"/>
                  <a:pt x="1886857" y="261258"/>
                </a:cubicBezTo>
                <a:cubicBezTo>
                  <a:pt x="1901699" y="264969"/>
                  <a:pt x="1890553" y="293982"/>
                  <a:pt x="1901371" y="304800"/>
                </a:cubicBezTo>
                <a:cubicBezTo>
                  <a:pt x="1926041" y="329470"/>
                  <a:pt x="1955359" y="351826"/>
                  <a:pt x="1988457" y="362858"/>
                </a:cubicBezTo>
                <a:cubicBezTo>
                  <a:pt x="2126239" y="408784"/>
                  <a:pt x="2045070" y="389116"/>
                  <a:pt x="2235200" y="406400"/>
                </a:cubicBezTo>
                <a:cubicBezTo>
                  <a:pt x="2302933" y="508000"/>
                  <a:pt x="2264228" y="474133"/>
                  <a:pt x="2336800" y="522515"/>
                </a:cubicBezTo>
                <a:cubicBezTo>
                  <a:pt x="2431804" y="490846"/>
                  <a:pt x="2338559" y="534830"/>
                  <a:pt x="2394857" y="464458"/>
                </a:cubicBezTo>
                <a:cubicBezTo>
                  <a:pt x="2405754" y="450836"/>
                  <a:pt x="2423886" y="445105"/>
                  <a:pt x="2438400" y="435429"/>
                </a:cubicBezTo>
                <a:cubicBezTo>
                  <a:pt x="2467429" y="440267"/>
                  <a:pt x="2500066" y="435115"/>
                  <a:pt x="2525486" y="449943"/>
                </a:cubicBezTo>
                <a:cubicBezTo>
                  <a:pt x="2560946" y="470628"/>
                  <a:pt x="2578413" y="514257"/>
                  <a:pt x="2612571" y="537029"/>
                </a:cubicBezTo>
                <a:lnTo>
                  <a:pt x="2656114" y="566058"/>
                </a:lnTo>
                <a:cubicBezTo>
                  <a:pt x="2692480" y="558785"/>
                  <a:pt x="2749846" y="536540"/>
                  <a:pt x="2786743" y="566058"/>
                </a:cubicBezTo>
                <a:cubicBezTo>
                  <a:pt x="2843991" y="611857"/>
                  <a:pt x="2750335" y="613167"/>
                  <a:pt x="2830286" y="653143"/>
                </a:cubicBezTo>
                <a:cubicBezTo>
                  <a:pt x="2856608" y="666304"/>
                  <a:pt x="2888643" y="661274"/>
                  <a:pt x="2917371" y="667658"/>
                </a:cubicBezTo>
                <a:cubicBezTo>
                  <a:pt x="2932306" y="670977"/>
                  <a:pt x="2945768" y="680008"/>
                  <a:pt x="2960914" y="682172"/>
                </a:cubicBezTo>
                <a:cubicBezTo>
                  <a:pt x="3013815" y="689729"/>
                  <a:pt x="3067352" y="691848"/>
                  <a:pt x="3120571" y="696686"/>
                </a:cubicBezTo>
                <a:cubicBezTo>
                  <a:pt x="3135085" y="711200"/>
                  <a:pt x="3150973" y="724460"/>
                  <a:pt x="3164114" y="740229"/>
                </a:cubicBezTo>
                <a:cubicBezTo>
                  <a:pt x="3175281" y="753630"/>
                  <a:pt x="3176038" y="780351"/>
                  <a:pt x="3193143" y="783772"/>
                </a:cubicBezTo>
                <a:cubicBezTo>
                  <a:pt x="3210248" y="787193"/>
                  <a:pt x="3222172" y="764419"/>
                  <a:pt x="3236686" y="754743"/>
                </a:cubicBezTo>
                <a:cubicBezTo>
                  <a:pt x="3241524" y="740229"/>
                  <a:pt x="3241643" y="723147"/>
                  <a:pt x="3251200" y="711200"/>
                </a:cubicBezTo>
                <a:cubicBezTo>
                  <a:pt x="3271662" y="685622"/>
                  <a:pt x="3309602" y="677219"/>
                  <a:pt x="3338286" y="667658"/>
                </a:cubicBezTo>
                <a:cubicBezTo>
                  <a:pt x="3463070" y="750847"/>
                  <a:pt x="3316221" y="640077"/>
                  <a:pt x="3396343" y="740229"/>
                </a:cubicBezTo>
                <a:cubicBezTo>
                  <a:pt x="3416806" y="765808"/>
                  <a:pt x="3454743" y="774210"/>
                  <a:pt x="3483428" y="783772"/>
                </a:cubicBezTo>
                <a:cubicBezTo>
                  <a:pt x="3493104" y="769258"/>
                  <a:pt x="3498835" y="751126"/>
                  <a:pt x="3512457" y="740229"/>
                </a:cubicBezTo>
                <a:cubicBezTo>
                  <a:pt x="3566110" y="697307"/>
                  <a:pt x="3554855" y="739085"/>
                  <a:pt x="3585028" y="769258"/>
                </a:cubicBezTo>
                <a:cubicBezTo>
                  <a:pt x="3597363" y="781593"/>
                  <a:pt x="3614057" y="788610"/>
                  <a:pt x="3628571" y="798286"/>
                </a:cubicBezTo>
                <a:cubicBezTo>
                  <a:pt x="3643085" y="788610"/>
                  <a:pt x="3654670" y="769258"/>
                  <a:pt x="3672114" y="769258"/>
                </a:cubicBezTo>
                <a:cubicBezTo>
                  <a:pt x="3702713" y="769258"/>
                  <a:pt x="3759200" y="798286"/>
                  <a:pt x="3759200" y="798286"/>
                </a:cubicBezTo>
                <a:cubicBezTo>
                  <a:pt x="3764729" y="781698"/>
                  <a:pt x="3773023" y="718111"/>
                  <a:pt x="3817257" y="740229"/>
                </a:cubicBezTo>
                <a:cubicBezTo>
                  <a:pt x="3830941" y="747071"/>
                  <a:pt x="3824929" y="770088"/>
                  <a:pt x="3831771" y="783772"/>
                </a:cubicBezTo>
                <a:cubicBezTo>
                  <a:pt x="3858032" y="836293"/>
                  <a:pt x="3854122" y="825089"/>
                  <a:pt x="3904343" y="841829"/>
                </a:cubicBezTo>
                <a:cubicBezTo>
                  <a:pt x="3921277" y="816428"/>
                  <a:pt x="3940627" y="775306"/>
                  <a:pt x="3976914" y="769258"/>
                </a:cubicBezTo>
                <a:cubicBezTo>
                  <a:pt x="3992005" y="766743"/>
                  <a:pt x="4005943" y="778934"/>
                  <a:pt x="4020457" y="783772"/>
                </a:cubicBezTo>
                <a:cubicBezTo>
                  <a:pt x="4025295" y="798286"/>
                  <a:pt x="4021287" y="820473"/>
                  <a:pt x="4034971" y="827315"/>
                </a:cubicBezTo>
                <a:cubicBezTo>
                  <a:pt x="4072645" y="846152"/>
                  <a:pt x="4095587" y="781214"/>
                  <a:pt x="4107543" y="769258"/>
                </a:cubicBezTo>
                <a:cubicBezTo>
                  <a:pt x="4119878" y="756923"/>
                  <a:pt x="4136572" y="749905"/>
                  <a:pt x="4151086" y="740229"/>
                </a:cubicBezTo>
                <a:cubicBezTo>
                  <a:pt x="4165600" y="749905"/>
                  <a:pt x="4179026" y="761457"/>
                  <a:pt x="4194628" y="769258"/>
                </a:cubicBezTo>
                <a:cubicBezTo>
                  <a:pt x="4208312" y="776100"/>
                  <a:pt x="4238171" y="783772"/>
                  <a:pt x="4238171" y="783772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B08EE07-4EAB-D133-38CC-8525FA7EE97E}"/>
              </a:ext>
            </a:extLst>
          </p:cNvPr>
          <p:cNvSpPr/>
          <p:nvPr/>
        </p:nvSpPr>
        <p:spPr>
          <a:xfrm>
            <a:off x="2494622" y="4050039"/>
            <a:ext cx="3323771" cy="1596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Ocean surface current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F302E-9252-7C21-F079-B68DC88996DB}"/>
              </a:ext>
            </a:extLst>
          </p:cNvPr>
          <p:cNvCxnSpPr>
            <a:cxnSpLocks/>
          </p:cNvCxnSpPr>
          <p:nvPr/>
        </p:nvCxnSpPr>
        <p:spPr>
          <a:xfrm flipH="1">
            <a:off x="3739123" y="1174722"/>
            <a:ext cx="2079270" cy="2007072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A04AA3C0-1FAB-9AFB-B475-226A6D9B90DE}"/>
              </a:ext>
            </a:extLst>
          </p:cNvPr>
          <p:cNvSpPr/>
          <p:nvPr/>
        </p:nvSpPr>
        <p:spPr>
          <a:xfrm>
            <a:off x="3100786" y="2203676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A138CC7-F011-1F3A-A4A6-BF7ABD4E6FD3}"/>
              </a:ext>
            </a:extLst>
          </p:cNvPr>
          <p:cNvSpPr/>
          <p:nvPr/>
        </p:nvSpPr>
        <p:spPr>
          <a:xfrm rot="16200000">
            <a:off x="2987491" y="2236334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CF4A4AC-5516-490E-EA09-989A9E4157D8}"/>
              </a:ext>
            </a:extLst>
          </p:cNvPr>
          <p:cNvSpPr/>
          <p:nvPr/>
        </p:nvSpPr>
        <p:spPr>
          <a:xfrm>
            <a:off x="3198432" y="2059289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FFC9EC0-BD1F-172F-EE6D-2779E1E59E80}"/>
              </a:ext>
            </a:extLst>
          </p:cNvPr>
          <p:cNvSpPr/>
          <p:nvPr/>
        </p:nvSpPr>
        <p:spPr>
          <a:xfrm rot="16200000">
            <a:off x="2616310" y="1922269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4AB9A91-B462-EBC1-77C5-711F4FD262D7}"/>
              </a:ext>
            </a:extLst>
          </p:cNvPr>
          <p:cNvSpPr/>
          <p:nvPr/>
        </p:nvSpPr>
        <p:spPr>
          <a:xfrm>
            <a:off x="3336544" y="1903409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55B1BB3-13EB-8D31-049E-CFD1DC997DFA}"/>
              </a:ext>
            </a:extLst>
          </p:cNvPr>
          <p:cNvSpPr/>
          <p:nvPr/>
        </p:nvSpPr>
        <p:spPr>
          <a:xfrm rot="16200000">
            <a:off x="2285415" y="1675486"/>
            <a:ext cx="1847042" cy="1787715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7E625F2-2C86-58BB-F592-74077044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142" t="26019" r="27743" b="18784"/>
          <a:stretch/>
        </p:blipFill>
        <p:spPr>
          <a:xfrm>
            <a:off x="-2386243" y="-242327"/>
            <a:ext cx="14578243" cy="7100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A8C2F-76E6-A62A-D994-6418AD44F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89" y="359089"/>
            <a:ext cx="4074072" cy="496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3007D-C284-D554-9859-EE8D786A446A}"/>
              </a:ext>
            </a:extLst>
          </p:cNvPr>
          <p:cNvSpPr txBox="1"/>
          <p:nvPr/>
        </p:nvSpPr>
        <p:spPr>
          <a:xfrm>
            <a:off x="558888" y="954223"/>
            <a:ext cx="4208183" cy="1668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ts val="1300"/>
              </a:lnSpc>
              <a:spcBef>
                <a:spcPct val="0"/>
              </a:spcBef>
            </a:pPr>
            <a:r>
              <a:rPr lang="en-US" sz="1250" b="1" dirty="0">
                <a:solidFill>
                  <a:srgbClr val="FFFFFF">
                    <a:lumMod val="85000"/>
                  </a:srgb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ource Sans Pro Light" panose="020F0302020204030204" pitchFamily="34" charset="0"/>
              </a:rPr>
              <a:t>Ocean Dynamics and Surface Exchange with the Atmosphere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EDF5C0E-2E8A-D245-BBBF-E3154F107401}"/>
              </a:ext>
            </a:extLst>
          </p:cNvPr>
          <p:cNvGraphicFramePr/>
          <p:nvPr/>
        </p:nvGraphicFramePr>
        <p:xfrm>
          <a:off x="1363584" y="981521"/>
          <a:ext cx="8480232" cy="5088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 descr="D2016_0304_T031_PROOF.jpg">
            <a:extLst>
              <a:ext uri="{FF2B5EF4-FFF2-40B4-BE49-F238E27FC236}">
                <a16:creationId xmlns:a16="http://schemas.microsoft.com/office/drawing/2014/main" id="{BE1619C8-32BF-8744-8026-BE61B64AD1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65" b="92891" l="8696" r="88933">
                        <a14:foregroundMark x1="26087" y1="45972" x2="11858" y2="44076"/>
                        <a14:foregroundMark x1="10277" y1="45498" x2="8696" y2="45024"/>
                        <a14:foregroundMark x1="56522" y1="69194" x2="52964" y2="79147"/>
                        <a14:foregroundMark x1="46640" y1="62559" x2="50988" y2="81517"/>
                        <a14:foregroundMark x1="41107" y1="75829" x2="47036" y2="84360"/>
                        <a14:foregroundMark x1="50593" y1="83886" x2="50988" y2="9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123" y="3569195"/>
            <a:ext cx="1643593" cy="163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2D1428-978D-CC4C-8BE1-DF412B4DF0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5" b="89951" l="2815" r="95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960" y="2453392"/>
            <a:ext cx="2256407" cy="11864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01637D-0D70-7942-B401-DE9B431FFE6E}"/>
              </a:ext>
            </a:extLst>
          </p:cNvPr>
          <p:cNvSpPr txBox="1"/>
          <p:nvPr/>
        </p:nvSpPr>
        <p:spPr>
          <a:xfrm>
            <a:off x="1854100" y="6034346"/>
            <a:ext cx="1947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DopplerScatt </a:t>
            </a:r>
          </a:p>
          <a:p>
            <a:r>
              <a:rPr lang="en-US" sz="220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Concept (2013)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33BA67-B5F8-62F0-A38A-0E55DC99F0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3473" y="120518"/>
            <a:ext cx="3629638" cy="2254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12199-EAFA-BA96-478A-3B3249A85B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888" y="5553265"/>
            <a:ext cx="1166471" cy="1227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63EA6-4FDB-7D61-73A1-F8D6CC9AAFC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9073"/>
          <a:stretch/>
        </p:blipFill>
        <p:spPr>
          <a:xfrm>
            <a:off x="4398831" y="928033"/>
            <a:ext cx="2638479" cy="16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51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4304</TotalTime>
  <Words>1013</Words>
  <Application>Microsoft Macintosh PowerPoint</Application>
  <PresentationFormat>Widescreen</PresentationFormat>
  <Paragraphs>125</Paragraphs>
  <Slides>28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Lato</vt:lpstr>
      <vt:lpstr>Proxima Nova</vt:lpstr>
      <vt:lpstr>Source Sans Pro SemiBold</vt:lpstr>
      <vt:lpstr>Times New Roman</vt:lpstr>
      <vt:lpstr>Office Theme</vt:lpstr>
      <vt:lpstr>Simultaneous Winds and Surface Currents via the Proposed ODYSEA Doppler Scatterometer</vt:lpstr>
      <vt:lpstr>PowerPoint Presentation</vt:lpstr>
      <vt:lpstr>The ocean drives disruptive weather</vt:lpstr>
      <vt:lpstr>Even tornadoes…..</vt:lpstr>
      <vt:lpstr>PowerPoint Presentation</vt:lpstr>
      <vt:lpstr>PowerPoint Presentation</vt:lpstr>
      <vt:lpstr>In addition to backscatter, measure frequency</vt:lpstr>
      <vt:lpstr>Capillary waves ride on ocean currents</vt:lpstr>
      <vt:lpstr>PowerPoint Presentation</vt:lpstr>
      <vt:lpstr>PowerPoint Presentation</vt:lpstr>
      <vt:lpstr>ODYSEA will bring small-scale wind gradients into focus</vt:lpstr>
      <vt:lpstr>And show us currents and eddies as never seen before</vt:lpstr>
      <vt:lpstr>PowerPoint Presentation</vt:lpstr>
      <vt:lpstr>Science Objective 1:  Competing hypotheses of wind—current coupling</vt:lpstr>
      <vt:lpstr>Science Objective 2: Hypothesis:   High stratification implies faster surface currents</vt:lpstr>
      <vt:lpstr>Or seasonal sub-mesoscale dynamics govern velocity?</vt:lpstr>
      <vt:lpstr>Hypothesis:  Low stratification means more potential energy storage and ultimately faster currents</vt:lpstr>
      <vt:lpstr>Meeting operational needs</vt:lpstr>
      <vt:lpstr>ODYSEA Mission Overview</vt:lpstr>
      <vt:lpstr>How can you get involved?</vt:lpstr>
      <vt:lpstr>PowerPoint Presentation</vt:lpstr>
      <vt:lpstr>PowerPoint Presentation</vt:lpstr>
      <vt:lpstr>Measuring wind with scatterometry</vt:lpstr>
      <vt:lpstr>Why relative winds?</vt:lpstr>
      <vt:lpstr>Vector winds:  Current and planned</vt:lpstr>
      <vt:lpstr>How to measure wind from satellite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Air-Sea Exchange Observed from Space:  Opportunities for the Future</dc:title>
  <dc:subject/>
  <dc:creator>Gille, Sarah</dc:creator>
  <cp:keywords/>
  <dc:description/>
  <cp:lastModifiedBy>Gille, Sarah</cp:lastModifiedBy>
  <cp:revision>14</cp:revision>
  <dcterms:created xsi:type="dcterms:W3CDTF">2024-05-20T18:58:47Z</dcterms:created>
  <dcterms:modified xsi:type="dcterms:W3CDTF">2024-05-29T06:30:19Z</dcterms:modified>
  <cp:category/>
</cp:coreProperties>
</file>