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71" r:id="rId4"/>
    <p:sldId id="261" r:id="rId5"/>
    <p:sldId id="263" r:id="rId6"/>
    <p:sldId id="352" r:id="rId7"/>
    <p:sldId id="276" r:id="rId8"/>
    <p:sldId id="338" r:id="rId9"/>
    <p:sldId id="267" r:id="rId10"/>
    <p:sldId id="340" r:id="rId11"/>
    <p:sldId id="353" r:id="rId12"/>
    <p:sldId id="337" r:id="rId13"/>
    <p:sldId id="288" r:id="rId14"/>
    <p:sldId id="260" r:id="rId15"/>
    <p:sldId id="273" r:id="rId16"/>
    <p:sldId id="262" r:id="rId17"/>
    <p:sldId id="514" r:id="rId18"/>
    <p:sldId id="292" r:id="rId19"/>
    <p:sldId id="684" r:id="rId20"/>
    <p:sldId id="485" r:id="rId21"/>
    <p:sldId id="257" r:id="rId22"/>
    <p:sldId id="25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B6A0F-B193-48A4-ADFA-30156CADBDF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44912-107D-446E-95A4-F96AC4B4F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8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B59B0B5-BA49-4723-B5AB-38E7DA9820F8}" type="slidenum">
              <a:rPr lang="en-US" altLang="zh-CN" smtClean="0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613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a53fb222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a53fb2225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4a53fb2225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091574C-8AB4-75EF-974F-4400D05664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5A578D4-DC15-482C-9951-A7AF2DF33C1C}" type="slidenum">
              <a:rPr lang="en-US" altLang="zh-CN"/>
              <a:pPr>
                <a:spcBef>
                  <a:spcPct val="0"/>
                </a:spcBef>
              </a:pPr>
              <a:t>19</a:t>
            </a:fld>
            <a:endParaRPr lang="en-US" altLang="zh-CN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C793AA6D-5796-BC5D-E841-12D94B934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E6DC9AE-C028-C7B8-69E8-D43CF6554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2CC676C-48F1-8E96-AF2E-44D8711DE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24C99C0-3843-4F76-BA88-D691AF5DA989}" type="slidenum">
              <a:rPr lang="en-US" altLang="zh-CN"/>
              <a:pPr>
                <a:spcBef>
                  <a:spcPct val="0"/>
                </a:spcBef>
              </a:pPr>
              <a:t>20</a:t>
            </a:fld>
            <a:endParaRPr lang="en-US" altLang="zh-CN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609F753-DAB4-10F7-28F7-5113D5C57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E21ABA91-B360-6DD4-BB49-46FFB5676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5a7aff68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5a7aff68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25a7aff680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8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9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5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3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4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CBC12-2EAE-4438-A228-F9CFC5F8F3C8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C59E-0E55-40F9-AB7C-F3318E8AE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wand.com/en/Hurricane_Hug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33669" y="573311"/>
            <a:ext cx="10124661" cy="1349859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Zonostrophic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Turbulence in Hurricanes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2473" y="2308968"/>
            <a:ext cx="10950170" cy="3522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 Zhang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NOAA/AOML/Hurricane Research Division &amp; University of Miami/CIMAS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Boris Galperin, Alexander Nickerson, Gregory King,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Semion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Sukoriansky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South Florida/College of Marine Science 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8260" y="5997413"/>
            <a:ext cx="10535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cs typeface="Arial" panose="020B0604020202020204" pitchFamily="34" charset="0"/>
              </a:rPr>
              <a:t>IOVWST Meeting, Salt Lake City, Utah, May 31, 2024</a:t>
            </a:r>
          </a:p>
        </p:txBody>
      </p:sp>
    </p:spTree>
    <p:extLst>
      <p:ext uri="{BB962C8B-B14F-4D97-AF65-F5344CB8AC3E}">
        <p14:creationId xmlns:p14="http://schemas.microsoft.com/office/powerpoint/2010/main" val="223228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BAA5D-F23C-9969-72F2-C305F3A3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50" y="413440"/>
            <a:ext cx="2869019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Impacts of PBL scheme on Vortex Tilt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861E6-B7A7-4ADC-204E-F1A109124C5D}"/>
              </a:ext>
            </a:extLst>
          </p:cNvPr>
          <p:cNvGrpSpPr/>
          <p:nvPr/>
        </p:nvGrpSpPr>
        <p:grpSpPr>
          <a:xfrm>
            <a:off x="622310" y="49007"/>
            <a:ext cx="8170816" cy="6606968"/>
            <a:chOff x="622310" y="49007"/>
            <a:chExt cx="8170816" cy="66069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9E9458-9919-AAFA-F9DE-16D9B485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10" y="3494010"/>
              <a:ext cx="8170816" cy="316196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110E8D-E38A-2AEE-88E2-1D87912E016F}"/>
                </a:ext>
              </a:extLst>
            </p:cNvPr>
            <p:cNvGrpSpPr/>
            <p:nvPr/>
          </p:nvGrpSpPr>
          <p:grpSpPr>
            <a:xfrm>
              <a:off x="622310" y="49007"/>
              <a:ext cx="8013425" cy="6298630"/>
              <a:chOff x="622310" y="49007"/>
              <a:chExt cx="8013425" cy="6298630"/>
            </a:xfrm>
          </p:grpSpPr>
          <p:pic>
            <p:nvPicPr>
              <p:cNvPr id="4" name="Picture 2" descr="Figure1_vmax">
                <a:extLst>
                  <a:ext uri="{FF2B5EF4-FFF2-40B4-BE49-F238E27FC236}">
                    <a16:creationId xmlns:a16="http://schemas.microsoft.com/office/drawing/2014/main" id="{D1A7152C-CFC0-0EB1-5CE3-9F9B857FA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859"/>
              <a:stretch/>
            </p:blipFill>
            <p:spPr bwMode="auto">
              <a:xfrm>
                <a:off x="622310" y="49007"/>
                <a:ext cx="8013425" cy="3379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22631DB-F3A1-BA5E-806A-84692F253D76}"/>
                  </a:ext>
                </a:extLst>
              </p:cNvPr>
              <p:cNvCxnSpPr/>
              <p:nvPr/>
            </p:nvCxnSpPr>
            <p:spPr>
              <a:xfrm>
                <a:off x="4444410" y="2817628"/>
                <a:ext cx="0" cy="3530009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Google Shape;98;g24a53fb2225_0_27">
            <a:extLst>
              <a:ext uri="{FF2B5EF4-FFF2-40B4-BE49-F238E27FC236}">
                <a16:creationId xmlns:a16="http://schemas.microsoft.com/office/drawing/2014/main" id="{283D4D1D-BF07-4A65-EDE3-054D7654FF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9114" b="40986"/>
          <a:stretch/>
        </p:blipFill>
        <p:spPr>
          <a:xfrm>
            <a:off x="7892542" y="2418122"/>
            <a:ext cx="4299458" cy="3530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85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436246"/>
            <a:ext cx="10515600" cy="60228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960" y="1198880"/>
            <a:ext cx="9784080" cy="5141594"/>
          </a:xfrm>
        </p:spPr>
        <p:txBody>
          <a:bodyPr>
            <a:normAutofit fontScale="92500" lnSpcReduction="10000"/>
          </a:bodyPr>
          <a:lstStyle/>
          <a:p>
            <a:pPr marL="0" indent="0" eaLnBrk="1" fontAlgn="t" hangingPunct="1">
              <a:spcAft>
                <a:spcPts val="1200"/>
              </a:spcAft>
              <a:buFontTx/>
              <a:buNone/>
              <a:defRPr/>
            </a:pPr>
            <a:r>
              <a:rPr lang="en-US" altLang="zh-CN" sz="2800" b="1" dirty="0"/>
              <a:t>1.</a:t>
            </a:r>
            <a:r>
              <a:rPr lang="en-US" altLang="zh-CN" sz="2800" dirty="0"/>
              <a:t> </a:t>
            </a:r>
            <a:r>
              <a:rPr lang="en-US" altLang="zh-CN" sz="3200" dirty="0"/>
              <a:t>Successful Examples of Research to Operations (R2O) are shown in terms of using observational data to improve boundary-layer parameterization in operational models (e.g., HWRF)</a:t>
            </a:r>
          </a:p>
          <a:p>
            <a:pPr marL="0" indent="0" eaLnBrk="1" fontAlgn="t" hangingPunct="1">
              <a:spcAft>
                <a:spcPts val="1200"/>
              </a:spcAft>
              <a:buFontTx/>
              <a:buNone/>
              <a:defRPr/>
            </a:pPr>
            <a:r>
              <a:rPr lang="en-US" altLang="zh-CN" sz="3200" b="1" dirty="0"/>
              <a:t>2. </a:t>
            </a:r>
            <a:r>
              <a:rPr lang="en-US" altLang="zh-CN" sz="3200" dirty="0"/>
              <a:t>Model deficiency can be identified through model diagnostics of TC structures based on observations</a:t>
            </a:r>
            <a:endParaRPr lang="en-US" altLang="zh-CN" sz="3200" b="1" dirty="0"/>
          </a:p>
          <a:p>
            <a:pPr marL="0" indent="0" eaLnBrk="1" fontAlgn="t" hangingPunct="1">
              <a:spcAft>
                <a:spcPts val="1200"/>
              </a:spcAft>
              <a:buFontTx/>
              <a:buNone/>
              <a:defRPr/>
            </a:pPr>
            <a:r>
              <a:rPr lang="en-US" altLang="zh-CN" sz="3200" b="1" dirty="0"/>
              <a:t>3.</a:t>
            </a:r>
            <a:r>
              <a:rPr lang="en-US" altLang="zh-CN" sz="3200" dirty="0"/>
              <a:t> Observation-based model physics upgrades led to improvements in hurricane intensity and structure forecasts</a:t>
            </a:r>
          </a:p>
          <a:p>
            <a:pPr marL="0" indent="0" eaLnBrk="1" fontAlgn="t" hangingPunct="1">
              <a:spcAft>
                <a:spcPts val="1200"/>
              </a:spcAft>
              <a:buFontTx/>
              <a:buNone/>
              <a:defRPr/>
            </a:pPr>
            <a:r>
              <a:rPr lang="en-US" altLang="zh-CN" sz="3200" b="1" dirty="0"/>
              <a:t>4</a:t>
            </a:r>
            <a:r>
              <a:rPr lang="en-US" altLang="zh-CN" sz="3200" dirty="0"/>
              <a:t>. Analyses of retrospective forecasts helped understand how and why changes in the PBL schemes affect hurricane intensity and structure</a:t>
            </a:r>
          </a:p>
        </p:txBody>
      </p:sp>
    </p:spTree>
    <p:extLst>
      <p:ext uri="{BB962C8B-B14F-4D97-AF65-F5344CB8AC3E}">
        <p14:creationId xmlns:p14="http://schemas.microsoft.com/office/powerpoint/2010/main" val="421215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;p31">
            <a:extLst>
              <a:ext uri="{FF2B5EF4-FFF2-40B4-BE49-F238E27FC236}">
                <a16:creationId xmlns:a16="http://schemas.microsoft.com/office/drawing/2014/main" id="{6293292C-1CD6-BF2E-81FC-489B30C0DEDE}"/>
              </a:ext>
            </a:extLst>
          </p:cNvPr>
          <p:cNvGrpSpPr/>
          <p:nvPr/>
        </p:nvGrpSpPr>
        <p:grpSpPr>
          <a:xfrm>
            <a:off x="0" y="0"/>
            <a:ext cx="11948159" cy="5720080"/>
            <a:chOff x="1781332" y="419267"/>
            <a:chExt cx="9237418" cy="4918724"/>
          </a:xfrm>
        </p:grpSpPr>
        <p:pic>
          <p:nvPicPr>
            <p:cNvPr id="3" name="Google Shape;149;p31">
              <a:extLst>
                <a:ext uri="{FF2B5EF4-FFF2-40B4-BE49-F238E27FC236}">
                  <a16:creationId xmlns:a16="http://schemas.microsoft.com/office/drawing/2014/main" id="{B03B2157-9954-3371-8FDA-0D137CB741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0007"/>
            <a:stretch/>
          </p:blipFill>
          <p:spPr>
            <a:xfrm>
              <a:off x="1781332" y="1869548"/>
              <a:ext cx="5765532" cy="3468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50;p31">
              <a:extLst>
                <a:ext uri="{FF2B5EF4-FFF2-40B4-BE49-F238E27FC236}">
                  <a16:creationId xmlns:a16="http://schemas.microsoft.com/office/drawing/2014/main" id="{15BA00AB-9727-8202-A9AB-8FFF99263DB0}"/>
                </a:ext>
              </a:extLst>
            </p:cNvPr>
            <p:cNvSpPr txBox="1"/>
            <p:nvPr/>
          </p:nvSpPr>
          <p:spPr>
            <a:xfrm>
              <a:off x="3010985" y="1960119"/>
              <a:ext cx="1885236" cy="48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r">
                <a:lnSpc>
                  <a:spcPct val="120000"/>
                </a:lnSpc>
                <a:spcBef>
                  <a:spcPts val="900"/>
                </a:spcBef>
              </a:pPr>
              <a:r>
                <a:rPr lang="en" sz="1400" b="1" dirty="0">
                  <a:solidFill>
                    <a:srgbClr val="0099D8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Credit: NOAA PMEL</a:t>
              </a:r>
              <a:endParaRPr sz="1400" b="1" dirty="0">
                <a:solidFill>
                  <a:srgbClr val="0099D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" name="Google Shape;151;p31">
              <a:extLst>
                <a:ext uri="{FF2B5EF4-FFF2-40B4-BE49-F238E27FC236}">
                  <a16:creationId xmlns:a16="http://schemas.microsoft.com/office/drawing/2014/main" id="{ED83CD0C-CB06-B89D-467D-0E1A5B99F62A}"/>
                </a:ext>
              </a:extLst>
            </p:cNvPr>
            <p:cNvSpPr txBox="1"/>
            <p:nvPr/>
          </p:nvSpPr>
          <p:spPr>
            <a:xfrm>
              <a:off x="2260482" y="419267"/>
              <a:ext cx="8758268" cy="7026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900"/>
                </a:spcBef>
              </a:pPr>
              <a:r>
                <a:rPr lang="en" sz="2800" b="1" u="sng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</a:t>
              </a:r>
              <a:r>
                <a:rPr lang="en" sz="2800" b="1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oordinated </a:t>
              </a:r>
              <a:r>
                <a:rPr lang="en" sz="2800" b="1" u="sng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</a:t>
              </a:r>
              <a:r>
                <a:rPr lang="en" sz="2800" b="1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urricane </a:t>
              </a:r>
              <a:r>
                <a:rPr lang="en" sz="2800" b="1" u="sng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</a:t>
              </a:r>
              <a:r>
                <a:rPr lang="en" sz="2800" b="1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tmosphere-</a:t>
              </a:r>
              <a:r>
                <a:rPr lang="en" sz="2800" b="1" u="sng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</a:t>
              </a:r>
              <a:r>
                <a:rPr lang="en" sz="2800" b="1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cean </a:t>
              </a:r>
              <a:r>
                <a:rPr lang="en" sz="2800" b="1" u="sng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</a:t>
              </a:r>
              <a:r>
                <a:rPr lang="en" sz="2800" b="1" dirty="0">
                  <a:solidFill>
                    <a:srgbClr val="003087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ampling (CHAOS) Experiment  </a:t>
              </a:r>
              <a:endParaRPr sz="2800" b="1" dirty="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951908-8B52-6A4D-A058-6B1B60DCACAC}"/>
              </a:ext>
            </a:extLst>
          </p:cNvPr>
          <p:cNvSpPr txBox="1"/>
          <p:nvPr/>
        </p:nvSpPr>
        <p:spPr>
          <a:xfrm>
            <a:off x="382306" y="6297756"/>
            <a:ext cx="1213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https://www.aoml.noaa.gov/wp-content/uploads/2024/04/2024HFP_OceanObserving_Science_Description_CHAOS.pdf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84A93-BE26-04BD-290B-5BB7E92F7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994"/>
          <a:stretch/>
        </p:blipFill>
        <p:spPr>
          <a:xfrm>
            <a:off x="1275502" y="730821"/>
            <a:ext cx="10492650" cy="470914"/>
          </a:xfrm>
          <a:prstGeom prst="rect">
            <a:avLst/>
          </a:prstGeom>
        </p:spPr>
      </p:pic>
      <p:pic>
        <p:nvPicPr>
          <p:cNvPr id="363" name="GOESIR_drops_Saildrone_P3_Altius_Tammy.mov" descr="GOESIR_drops_Saildrone_P3_Altius_Tamm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1847" y="1672649"/>
            <a:ext cx="4980153" cy="43625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CF4AAE-80D1-153C-5ACB-7ECC709AA881}"/>
              </a:ext>
            </a:extLst>
          </p:cNvPr>
          <p:cNvSpPr txBox="1"/>
          <p:nvPr/>
        </p:nvSpPr>
        <p:spPr>
          <a:xfrm>
            <a:off x="8829040" y="1410079"/>
            <a:ext cx="272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Hurricane Tammy (2023)</a:t>
            </a:r>
          </a:p>
        </p:txBody>
      </p:sp>
    </p:spTree>
    <p:extLst>
      <p:ext uri="{BB962C8B-B14F-4D97-AF65-F5344CB8AC3E}">
        <p14:creationId xmlns:p14="http://schemas.microsoft.com/office/powerpoint/2010/main" val="20311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6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"/>
          <p:cNvSpPr txBox="1">
            <a:spLocks noGrp="1"/>
          </p:cNvSpPr>
          <p:nvPr>
            <p:ph type="body" idx="1"/>
          </p:nvPr>
        </p:nvSpPr>
        <p:spPr>
          <a:xfrm>
            <a:off x="2667473" y="1671297"/>
            <a:ext cx="71651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  <a:buSzPts val="5400"/>
              <a:buNone/>
            </a:pPr>
            <a:r>
              <a:rPr lang="en-US" sz="4800" dirty="0"/>
              <a:t>Thanks! </a:t>
            </a:r>
          </a:p>
          <a:p>
            <a:pPr marL="0" indent="0">
              <a:spcBef>
                <a:spcPts val="0"/>
              </a:spcBef>
              <a:buSzPts val="5400"/>
              <a:buNone/>
            </a:pPr>
            <a:endParaRPr lang="en-US" sz="4800" dirty="0"/>
          </a:p>
          <a:p>
            <a:pPr marL="0" indent="0">
              <a:spcBef>
                <a:spcPts val="0"/>
              </a:spcBef>
              <a:buSzPts val="5400"/>
              <a:buNone/>
            </a:pPr>
            <a:r>
              <a:rPr lang="en-US" sz="4800" dirty="0"/>
              <a:t>Questions?</a:t>
            </a:r>
            <a:endParaRPr sz="4800" dirty="0"/>
          </a:p>
          <a:p>
            <a:pPr marL="0" indent="0">
              <a:spcBef>
                <a:spcPts val="0"/>
              </a:spcBef>
              <a:buSzPts val="5400"/>
              <a:buNone/>
            </a:pPr>
            <a:endParaRPr sz="4050" dirty="0"/>
          </a:p>
          <a:p>
            <a:pPr marL="0" indent="0">
              <a:spcBef>
                <a:spcPts val="0"/>
              </a:spcBef>
              <a:buSzPts val="5400"/>
              <a:buNone/>
            </a:pPr>
            <a:endParaRPr sz="4050" dirty="0"/>
          </a:p>
          <a:p>
            <a:pPr marL="0" indent="0">
              <a:spcBef>
                <a:spcPts val="0"/>
              </a:spcBef>
              <a:buSzPts val="5400"/>
              <a:buNone/>
            </a:pPr>
            <a:r>
              <a:rPr lang="en-US" sz="3300" dirty="0"/>
              <a:t>        Contact:  jun.zhang@noaa.gov</a:t>
            </a:r>
            <a:endParaRPr sz="3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4233" y="278296"/>
                <a:ext cx="10670875" cy="636766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QNSE for tropical cyclone conditions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Tropical cyclones feature cyclostrophic rotation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and so the total Coriolis parameter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earth Coriolis parameter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cyclostrophic addend provides for the observed dependence of spectral amplitudes on TC intensity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 the radius of maximum wind speed (R</a:t>
                </a:r>
                <a:r>
                  <a:rPr lang="en-US" sz="20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), the flow is in near solid body rotation; turbulence is homogeneous, thus QNSE expressions apply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outer core region, turbulence is inhomogeneous;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→0, </m:t>
                    </m:r>
                    <m:acc>
                      <m:accPr>
                        <m:chr m:val="̃"/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spectra are expected to rebound to their NG counterparts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233" y="278296"/>
                <a:ext cx="10670875" cy="6367669"/>
              </a:xfrm>
              <a:blipFill>
                <a:blip r:embed="rId2"/>
                <a:stretch>
                  <a:fillRect l="-514" t="-1724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68"/>
          <a:stretch/>
        </p:blipFill>
        <p:spPr>
          <a:xfrm>
            <a:off x="2896259" y="3765654"/>
            <a:ext cx="6135981" cy="29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4a53fb2225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325" y="32738"/>
            <a:ext cx="10095087" cy="67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4a53fb2225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97" y="5149575"/>
            <a:ext cx="2580700" cy="9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4a53fb2225_0_20"/>
          <p:cNvSpPr txBox="1"/>
          <p:nvPr/>
        </p:nvSpPr>
        <p:spPr>
          <a:xfrm>
            <a:off x="168975" y="4672575"/>
            <a:ext cx="2073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Agradient Force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4" r="1869"/>
          <a:stretch/>
        </p:blipFill>
        <p:spPr>
          <a:xfrm>
            <a:off x="935376" y="1358530"/>
            <a:ext cx="4175104" cy="365539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928" y="673361"/>
            <a:ext cx="5690753" cy="4354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132" y="5113895"/>
            <a:ext cx="11343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same QNSE expressions (dashed lines) successfully represent the observed (solid lines) longitudinal (red) and transverse (blue) spectra in the Northwest Pacific ocean in different regions where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varies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Spectral slope can be different for different wavenumbers but the QNSE theory nicely predicted this slope change.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5356C-DECC-4DF5-B24D-62E0703D6615}"/>
              </a:ext>
            </a:extLst>
          </p:cNvPr>
          <p:cNvSpPr txBox="1"/>
          <p:nvPr/>
        </p:nvSpPr>
        <p:spPr>
          <a:xfrm>
            <a:off x="842318" y="612226"/>
            <a:ext cx="468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Ship observations of ocean current velocity</a:t>
            </a:r>
          </a:p>
          <a:p>
            <a:r>
              <a:rPr lang="en-US" i="1" dirty="0"/>
              <a:t>from Japan to equator (over four regions)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8DA69-7800-4B5B-B7EB-1FB63CA49A11}"/>
              </a:ext>
            </a:extLst>
          </p:cNvPr>
          <p:cNvSpPr txBox="1"/>
          <p:nvPr/>
        </p:nvSpPr>
        <p:spPr>
          <a:xfrm>
            <a:off x="842318" y="6304123"/>
            <a:ext cx="9607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tropospheric observations (e.g., Khatri et al. 2018) also supported the QNSE theory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2EC96-3C17-4AA3-ACBF-651194588A14}"/>
              </a:ext>
            </a:extLst>
          </p:cNvPr>
          <p:cNvSpPr txBox="1"/>
          <p:nvPr/>
        </p:nvSpPr>
        <p:spPr>
          <a:xfrm>
            <a:off x="3391814" y="54080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Non-TC observations vs. QNSE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2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18523"/>
            <a:ext cx="8229600" cy="634082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Can surface enthalpy fluxes recover the </a:t>
            </a:r>
            <a:r>
              <a:rPr lang="el-GR" sz="2800" b="1" dirty="0">
                <a:solidFill>
                  <a:srgbClr val="0070C0"/>
                </a:solidFill>
                <a:latin typeface="+mn-lt"/>
              </a:rPr>
              <a:t>θ</a:t>
            </a:r>
            <a:r>
              <a:rPr lang="en-US" sz="2800" b="1" baseline="-25000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deficit?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5600" y="4049659"/>
            <a:ext cx="6300192" cy="275765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86206" y="1004263"/>
            <a:ext cx="6601702" cy="28681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6FAEC-C21A-420B-B743-E085CA60D049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12" name="Arc 11"/>
          <p:cNvSpPr/>
          <p:nvPr/>
        </p:nvSpPr>
        <p:spPr>
          <a:xfrm>
            <a:off x="3523950" y="1664481"/>
            <a:ext cx="903538" cy="943303"/>
          </a:xfrm>
          <a:prstGeom prst="arc">
            <a:avLst>
              <a:gd name="adj1" fmla="val 10030575"/>
              <a:gd name="adj2" fmla="val 0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6776638" y="1873961"/>
            <a:ext cx="903538" cy="817482"/>
          </a:xfrm>
          <a:prstGeom prst="arc">
            <a:avLst>
              <a:gd name="adj1" fmla="val 10030575"/>
              <a:gd name="adj2" fmla="val 0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95792" y="144587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Green curve shows inflow trajectory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55860" y="563132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no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5860" y="627392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15316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D92F-097B-4B7D-8DFF-A97A8B2F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673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P3 flight into Hurricane Hugo </a:t>
            </a:r>
            <a:br>
              <a:rPr lang="en-US" dirty="0"/>
            </a:br>
            <a:r>
              <a:rPr lang="en-US" sz="2800" dirty="0">
                <a:solidFill>
                  <a:srgbClr val="0070C0"/>
                </a:solidFill>
              </a:rPr>
              <a:t>(Marks et al. 2008)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00E19-5B64-4EA2-93F9-FE22767C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12885"/>
            <a:ext cx="6391747" cy="473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1FCC6-0C56-4503-B4A0-3F7A9E44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468" y="1062387"/>
            <a:ext cx="2924533" cy="2922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458C2C-5D6D-48F6-A2AC-F49CA95D8133}"/>
              </a:ext>
            </a:extLst>
          </p:cNvPr>
          <p:cNvSpPr txBox="1"/>
          <p:nvPr/>
        </p:nvSpPr>
        <p:spPr>
          <a:xfrm>
            <a:off x="8168980" y="4281005"/>
            <a:ext cx="24990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Noto Sans" panose="020B0502040504020204" pitchFamily="34" charset="0"/>
              </a:rPr>
              <a:t>On 15 September 1989, during observations for </a:t>
            </a:r>
            <a:r>
              <a:rPr lang="en-US" dirty="0">
                <a:solidFill>
                  <a:srgbClr val="0070C0"/>
                </a:solidFill>
                <a:latin typeface="Noto Sans" panose="020B0502040504020204" pitchFamily="34" charset="0"/>
                <a:hlinkClick r:id="rId4" tooltip="Hurricane Hug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Hurricane Hugo</a:t>
            </a:r>
            <a:r>
              <a:rPr lang="en-US" dirty="0">
                <a:solidFill>
                  <a:srgbClr val="0070C0"/>
                </a:solidFill>
                <a:latin typeface="Noto Sans" panose="020B0502040504020204" pitchFamily="34" charset="0"/>
              </a:rPr>
              <a:t>, Hunter NOAA42 flew through an eyewall </a:t>
            </a:r>
            <a:r>
              <a:rPr lang="en-US" dirty="0" err="1">
                <a:solidFill>
                  <a:srgbClr val="0070C0"/>
                </a:solidFill>
                <a:latin typeface="Noto Sans" panose="020B0502040504020204" pitchFamily="34" charset="0"/>
              </a:rPr>
              <a:t>mesovortex</a:t>
            </a:r>
            <a:r>
              <a:rPr lang="en-US" dirty="0">
                <a:solidFill>
                  <a:srgbClr val="0070C0"/>
                </a:solidFill>
                <a:latin typeface="Noto Sans" panose="020B0502040504020204" pitchFamily="34" charset="0"/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DD8FC7-0022-4439-95DF-8DA1B2502CF3}"/>
              </a:ext>
            </a:extLst>
          </p:cNvPr>
          <p:cNvSpPr txBox="1"/>
          <p:nvPr/>
        </p:nvSpPr>
        <p:spPr>
          <a:xfrm>
            <a:off x="2402187" y="6312329"/>
            <a:ext cx="3376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EVM – Eyewall vorticity maximum</a:t>
            </a:r>
          </a:p>
        </p:txBody>
      </p:sp>
    </p:spTree>
    <p:extLst>
      <p:ext uri="{BB962C8B-B14F-4D97-AF65-F5344CB8AC3E}">
        <p14:creationId xmlns:p14="http://schemas.microsoft.com/office/powerpoint/2010/main" val="405230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3">
            <a:extLst>
              <a:ext uri="{FF2B5EF4-FFF2-40B4-BE49-F238E27FC236}">
                <a16:creationId xmlns:a16="http://schemas.microsoft.com/office/drawing/2014/main" id="{9A14B77F-DD5C-2C42-9302-7C5C4941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38400"/>
            <a:ext cx="1841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CA" sz="7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id="{B2C3AD0B-DA80-8D4C-8836-E108D2B9D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2259014"/>
            <a:ext cx="1841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en-CA" sz="72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E6B1AB74-2AA5-C06C-3D32-D32E68FF7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925" y="3705225"/>
            <a:ext cx="184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24581" name="Text Box 7">
            <a:extLst>
              <a:ext uri="{FF2B5EF4-FFF2-40B4-BE49-F238E27FC236}">
                <a16:creationId xmlns:a16="http://schemas.microsoft.com/office/drawing/2014/main" id="{834EF934-DE75-4EDA-367A-123BC1B4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3854450"/>
            <a:ext cx="184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24582" name="Group 8">
            <a:extLst>
              <a:ext uri="{FF2B5EF4-FFF2-40B4-BE49-F238E27FC236}">
                <a16:creationId xmlns:a16="http://schemas.microsoft.com/office/drawing/2014/main" id="{890BDCE7-F33E-20C2-2F79-CE502E1F8028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1143000"/>
            <a:ext cx="5029200" cy="5638800"/>
            <a:chOff x="3060" y="1104"/>
            <a:chExt cx="2700" cy="3425"/>
          </a:xfrm>
        </p:grpSpPr>
        <p:pic>
          <p:nvPicPr>
            <p:cNvPr id="24584" name="Picture 9" descr="Altitudecolorplot20030914">
              <a:extLst>
                <a:ext uri="{FF2B5EF4-FFF2-40B4-BE49-F238E27FC236}">
                  <a16:creationId xmlns:a16="http://schemas.microsoft.com/office/drawing/2014/main" id="{C71F7B09-2D46-C6E0-9795-4D658BE4F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648"/>
              <a:ext cx="2688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10" descr="overview">
              <a:extLst>
                <a:ext uri="{FF2B5EF4-FFF2-40B4-BE49-F238E27FC236}">
                  <a16:creationId xmlns:a16="http://schemas.microsoft.com/office/drawing/2014/main" id="{A87ED7FF-0880-5EB9-D42D-43A9A98B7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1104"/>
              <a:ext cx="2700" cy="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3" name="Text Box 11">
            <a:extLst>
              <a:ext uri="{FF2B5EF4-FFF2-40B4-BE49-F238E27FC236}">
                <a16:creationId xmlns:a16="http://schemas.microsoft.com/office/drawing/2014/main" id="{C02E4CA1-D06F-4BDE-5352-7553A4995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524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/>
              <a:t>The Coupled Boundary Layer Air-sea Transfer Experiment (CBLAST)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C083-2194-412E-9992-2B1082E4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53" y="265180"/>
            <a:ext cx="11261030" cy="92883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+mn-lt"/>
              </a:rPr>
              <a:t>Quasinormal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 scale elimination (QNSE)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757591" y="1415696"/>
                <a:ext cx="6116128" cy="504666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Galperin and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Sukoriansky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(2020) developed an analytical theory that produces expressions for 1D anisotropic energy spectra of atmospheric and oceanic turbulence.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55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𝜀</m:t>
                        </m:r>
                      </m:sub>
                      <m:sup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+0.0926 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   (Longitudinal)</a:t>
                </a:r>
              </a:p>
              <a:p>
                <a:pPr marL="0" indent="0" algn="ctr">
                  <a:buNone/>
                </a:pPr>
                <a:endParaRPr lang="en-US" sz="2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55</m:t>
                        </m:r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𝜀</m:t>
                        </m:r>
                      </m:sub>
                      <m:sup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+0.24 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(Transverse)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757591" y="1415696"/>
                <a:ext cx="6116128" cy="5046662"/>
              </a:xfrm>
              <a:blipFill>
                <a:blip r:embed="rId2"/>
                <a:stretch>
                  <a:fillRect l="-1295" t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9715BFB-78C0-48A0-9257-7F5BC669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825" y="1383400"/>
            <a:ext cx="4915135" cy="511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5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EBA334C8-7F10-AB50-AD5F-6A6FE5C6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>
            <a:fillRect/>
          </a:stretch>
        </p:blipFill>
        <p:spPr bwMode="auto">
          <a:xfrm>
            <a:off x="1524000" y="609600"/>
            <a:ext cx="5257800" cy="4419600"/>
          </a:xfrm>
          <a:prstGeom prst="rect">
            <a:avLst/>
          </a:prstGeom>
          <a:noFill/>
          <a:ln w="28575">
            <a:solidFill>
              <a:srgbClr val="FF0F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52" name="Rectangle 4">
            <a:extLst>
              <a:ext uri="{FF2B5EF4-FFF2-40B4-BE49-F238E27FC236}">
                <a16:creationId xmlns:a16="http://schemas.microsoft.com/office/drawing/2014/main" id="{745FD258-32CD-B143-B2DF-5A08A2C4B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52400"/>
            <a:ext cx="4114800" cy="400110"/>
          </a:xfrm>
          <a:prstGeom prst="rect">
            <a:avLst/>
          </a:prstGeom>
          <a:solidFill>
            <a:srgbClr val="FBFD37"/>
          </a:solidFill>
          <a:ln w="28575">
            <a:solidFill>
              <a:srgbClr val="FF120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u="sng">
                <a:solidFill>
                  <a:srgbClr val="FF0F0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CBLAST </a:t>
            </a:r>
            <a:r>
              <a:rPr lang="en-US" altLang="zh-CN" sz="2000" b="1" u="sng">
                <a:solidFill>
                  <a:srgbClr val="FF0F0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STEPPED DE</a:t>
            </a:r>
            <a:r>
              <a:rPr lang="en-US" sz="2000" b="1" u="sng">
                <a:solidFill>
                  <a:srgbClr val="FF0F0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SCENTS</a:t>
            </a:r>
          </a:p>
        </p:txBody>
      </p:sp>
      <p:pic>
        <p:nvPicPr>
          <p:cNvPr id="26628" name="Picture 5" descr="Picture1">
            <a:extLst>
              <a:ext uri="{FF2B5EF4-FFF2-40B4-BE49-F238E27FC236}">
                <a16:creationId xmlns:a16="http://schemas.microsoft.com/office/drawing/2014/main" id="{A446E762-F07E-3698-F362-DC33F925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87688"/>
            <a:ext cx="502920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6">
            <a:extLst>
              <a:ext uri="{FF2B5EF4-FFF2-40B4-BE49-F238E27FC236}">
                <a16:creationId xmlns:a16="http://schemas.microsoft.com/office/drawing/2014/main" id="{7E49C8B1-ED95-884C-47A8-B01F3E5E5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85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0EBE2314-A26C-60A1-7791-7468730B7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447801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/>
              <a:t>Black lines represent the flux runs</a:t>
            </a:r>
          </a:p>
        </p:txBody>
      </p:sp>
      <p:sp>
        <p:nvSpPr>
          <p:cNvPr id="26631" name="Rectangle 8">
            <a:extLst>
              <a:ext uri="{FF2B5EF4-FFF2-40B4-BE49-F238E27FC236}">
                <a16:creationId xmlns:a16="http://schemas.microsoft.com/office/drawing/2014/main" id="{04648A48-7C84-A93D-C152-BC5155545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410201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/>
              <a:t>Typical length of a flux run is 24 km</a:t>
            </a:r>
            <a:endParaRPr lang="en-US" altLang="en-US" sz="24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86" y="1193877"/>
            <a:ext cx="6574614" cy="47895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8869" y="5946809"/>
            <a:ext cx="10749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Wavenumber spectrum of kinetic energy for P3 flight legs at heights of 88m (red) and 194m (blue) in hurricanes. From: Byrne &amp; Zhang (2013), GRL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602" y="497712"/>
            <a:ext cx="11691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Energy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9DCDE9-E3C3-5308-BBCF-D14FC7C3B14B}"/>
              </a:ext>
            </a:extLst>
          </p:cNvPr>
          <p:cNvSpPr txBox="1"/>
          <p:nvPr/>
        </p:nvSpPr>
        <p:spPr>
          <a:xfrm>
            <a:off x="6313893" y="1663895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u</a:t>
            </a:r>
            <a:r>
              <a:rPr lang="en-US" baseline="30000" dirty="0"/>
              <a:t>-5/3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89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44459"/>
            <a:ext cx="10515600" cy="48964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Cascade – 3</a:t>
            </a:r>
            <a:r>
              <a:rPr lang="en-US" sz="3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 structure function 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1520" y="1134099"/>
                <a:ext cx="10898588" cy="53851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-5/3 slope in the energy spectra generally points to Kolmogorov 3D turbulence and direct cascade 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If it is 2D turbulence, then the -5/3 slope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inverse cascade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520" y="1134099"/>
                <a:ext cx="10898588" cy="5385181"/>
              </a:xfrm>
              <a:blipFill>
                <a:blip r:embed="rId2"/>
                <a:stretch>
                  <a:fillRect l="-727" t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2386E1B-A536-4F51-8F98-11ED6175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2" y="2551555"/>
            <a:ext cx="10969707" cy="4142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247D9-EAD0-4689-B317-1EE7D28CE8D2}"/>
              </a:ext>
            </a:extLst>
          </p:cNvPr>
          <p:cNvSpPr txBox="1"/>
          <p:nvPr/>
        </p:nvSpPr>
        <p:spPr>
          <a:xfrm>
            <a:off x="5136768" y="6268319"/>
            <a:ext cx="60945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Byrne &amp; Zhang (2013)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640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5a7aff680_0_1"/>
          <p:cNvSpPr txBox="1">
            <a:spLocks noGrp="1"/>
          </p:cNvSpPr>
          <p:nvPr>
            <p:ph type="title"/>
          </p:nvPr>
        </p:nvSpPr>
        <p:spPr>
          <a:xfrm>
            <a:off x="838200" y="237299"/>
            <a:ext cx="105156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320"/>
              <a:buFont typeface="Calibri"/>
              <a:buNone/>
            </a:pPr>
            <a:r>
              <a:rPr lang="en-US" sz="3950" b="1" dirty="0">
                <a:solidFill>
                  <a:srgbClr val="0070C0"/>
                </a:solidFill>
                <a:latin typeface="+mn-lt"/>
              </a:rPr>
              <a:t>Hurricane Intensity change and Air-sea Interaction</a:t>
            </a:r>
            <a:endParaRPr sz="359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5" name="Google Shape;105;g225a7aff68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550" y="933600"/>
            <a:ext cx="5635997" cy="579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25a7aff680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23" y="1311881"/>
            <a:ext cx="5466354" cy="423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25a7aff680_0_1"/>
          <p:cNvPicPr preferRelativeResize="0"/>
          <p:nvPr/>
        </p:nvPicPr>
        <p:blipFill rotWithShape="1">
          <a:blip r:embed="rId5">
            <a:alphaModFix/>
          </a:blip>
          <a:srcRect l="8172"/>
          <a:stretch/>
        </p:blipFill>
        <p:spPr>
          <a:xfrm>
            <a:off x="1391250" y="5845880"/>
            <a:ext cx="3522300" cy="6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E4009-BA36-EFE5-5087-EBEAC64A7E7E}"/>
              </a:ext>
            </a:extLst>
          </p:cNvPr>
          <p:cNvSpPr txBox="1"/>
          <p:nvPr/>
        </p:nvSpPr>
        <p:spPr>
          <a:xfrm>
            <a:off x="3962704" y="1807360"/>
            <a:ext cx="141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NDBC Buoys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0926"/>
            <a:ext cx="9303365" cy="4476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7531" y="1068922"/>
            <a:ext cx="47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Transverse (azimuthal) spectra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F12E8-9A4E-4BB6-8232-84A07F690493}"/>
              </a:ext>
            </a:extLst>
          </p:cNvPr>
          <p:cNvSpPr txBox="1"/>
          <p:nvPr/>
        </p:nvSpPr>
        <p:spPr>
          <a:xfrm>
            <a:off x="9118600" y="1718163"/>
            <a:ext cx="32664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Solid lines – aircraft observations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Dashed lines - QNSE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338F1-9A3F-4B60-82AF-05CB5C522DAD}"/>
              </a:ext>
            </a:extLst>
          </p:cNvPr>
          <p:cNvSpPr txBox="1"/>
          <p:nvPr/>
        </p:nvSpPr>
        <p:spPr>
          <a:xfrm>
            <a:off x="773886" y="5916025"/>
            <a:ext cx="11057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Flight-level Data from a total of 655 flights (into 138 storms from 1997 to 2019) were analyzed to study the characteristics of kinetic energy spectra in comparison to theory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8CEF16-18A5-41B2-A0F4-F25F5378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86" y="262738"/>
            <a:ext cx="11261030" cy="6109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Can QNSE be applied in hurricane conditions?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9094B-A29A-88F0-D7FC-76329106BB26}"/>
              </a:ext>
            </a:extLst>
          </p:cNvPr>
          <p:cNvSpPr txBox="1"/>
          <p:nvPr/>
        </p:nvSpPr>
        <p:spPr>
          <a:xfrm>
            <a:off x="9118600" y="3128272"/>
            <a:ext cx="27131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dots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NG spectrum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ropospheric and stratospheric turbulence (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Nastrom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Gage (1981, 1984, 1986) </a:t>
            </a:r>
          </a:p>
        </p:txBody>
      </p:sp>
    </p:spTree>
    <p:extLst>
      <p:ext uri="{BB962C8B-B14F-4D97-AF65-F5344CB8AC3E}">
        <p14:creationId xmlns:p14="http://schemas.microsoft.com/office/powerpoint/2010/main" val="97423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6" y="1401716"/>
            <a:ext cx="9899674" cy="5074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5245" y="1382188"/>
            <a:ext cx="3108356" cy="36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Longitudinal (radial) spectra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F12E8-9A4E-4BB6-8232-84A07F690493}"/>
              </a:ext>
            </a:extLst>
          </p:cNvPr>
          <p:cNvSpPr txBox="1"/>
          <p:nvPr/>
        </p:nvSpPr>
        <p:spPr>
          <a:xfrm>
            <a:off x="8273289" y="1379610"/>
            <a:ext cx="262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Dashed lines - QNSE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9037C7-1E47-E03C-8EDA-430EF343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6" y="455778"/>
            <a:ext cx="11261030" cy="6109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Can QNSE be applied in hurricane conditions?</a:t>
            </a:r>
          </a:p>
        </p:txBody>
      </p:sp>
    </p:spTree>
    <p:extLst>
      <p:ext uri="{BB962C8B-B14F-4D97-AF65-F5344CB8AC3E}">
        <p14:creationId xmlns:p14="http://schemas.microsoft.com/office/powerpoint/2010/main" val="143529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720726"/>
            <a:ext cx="10515600" cy="60228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Zonostrophic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360" y="1716406"/>
            <a:ext cx="9784080" cy="5141594"/>
          </a:xfrm>
        </p:spPr>
        <p:txBody>
          <a:bodyPr>
            <a:normAutofit/>
          </a:bodyPr>
          <a:lstStyle/>
          <a:p>
            <a:r>
              <a:rPr lang="en-US" sz="3200" dirty="0">
                <a:cs typeface="Arial" panose="020B0604020202020204" pitchFamily="34" charset="0"/>
              </a:rPr>
              <a:t>The QNSE theory of rotating turbulence is capable of reproducing both the amplitudes and slopes of observed turbulence spectra in tropical cyclones (TCs)</a:t>
            </a:r>
          </a:p>
          <a:p>
            <a:r>
              <a:rPr lang="en-US" sz="3200" dirty="0">
                <a:cs typeface="Arial" panose="020B0604020202020204" pitchFamily="34" charset="0"/>
              </a:rPr>
              <a:t>Outside the TC vortex (outer core), the TC spectra rebound to NG spectra for weak storms</a:t>
            </a:r>
          </a:p>
          <a:p>
            <a:r>
              <a:rPr lang="en-US" sz="3200" dirty="0">
                <a:cs typeface="Arial" panose="020B0604020202020204" pitchFamily="34" charset="0"/>
              </a:rPr>
              <a:t>The affinity of the TC, tropospheric and ocean spectra exposes the unity of physical laws governing a broad variety of geophysical flows</a:t>
            </a:r>
          </a:p>
        </p:txBody>
      </p:sp>
    </p:spTree>
    <p:extLst>
      <p:ext uri="{BB962C8B-B14F-4D97-AF65-F5344CB8AC3E}">
        <p14:creationId xmlns:p14="http://schemas.microsoft.com/office/powerpoint/2010/main" val="171110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705600" y="6400800"/>
            <a:ext cx="3829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http://www.esrl.noaa.gov/research/themes/pbl/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0F4E8D02-7D1E-470D-A452-438C2FAC2C31}"/>
                  </a:ext>
                </a:extLst>
              </p:cNvPr>
              <p:cNvSpPr txBox="1"/>
              <p:nvPr/>
            </p:nvSpPr>
            <p:spPr bwMode="auto">
              <a:xfrm>
                <a:off x="5958836" y="1090394"/>
                <a:ext cx="5644877" cy="1168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ba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ba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̄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0F4E8D02-7D1E-470D-A452-438C2FAC2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8836" y="1090394"/>
                <a:ext cx="5644877" cy="11689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6">
            <a:extLst>
              <a:ext uri="{FF2B5EF4-FFF2-40B4-BE49-F238E27FC236}">
                <a16:creationId xmlns:a16="http://schemas.microsoft.com/office/drawing/2014/main" id="{41059FC4-A4E7-4D39-9DF9-6AB86AFF4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256" y="1588139"/>
            <a:ext cx="4608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i="1" dirty="0">
                <a:latin typeface="+mj-lt"/>
              </a:rPr>
              <a:t>K</a:t>
            </a:r>
            <a:r>
              <a:rPr lang="en-US" altLang="zh-CN" sz="2000" baseline="-25000" dirty="0">
                <a:latin typeface="+mj-lt"/>
              </a:rPr>
              <a:t>m</a:t>
            </a:r>
            <a:r>
              <a:rPr lang="en-US" altLang="zh-CN" sz="2000" dirty="0">
                <a:latin typeface="+mj-lt"/>
              </a:rPr>
              <a:t> = </a:t>
            </a:r>
            <a:r>
              <a:rPr lang="en-US" altLang="zh-CN" sz="2000" i="1" dirty="0">
                <a:latin typeface="+mj-lt"/>
              </a:rPr>
              <a:t>k</a:t>
            </a:r>
            <a:r>
              <a:rPr lang="en-US" altLang="zh-CN" sz="2000" dirty="0">
                <a:latin typeface="+mj-lt"/>
              </a:rPr>
              <a:t> (</a:t>
            </a:r>
            <a:r>
              <a:rPr lang="en-US" altLang="zh-CN" sz="2000" i="1" dirty="0">
                <a:latin typeface="+mj-lt"/>
              </a:rPr>
              <a:t>u</a:t>
            </a:r>
            <a:r>
              <a:rPr lang="en-US" altLang="zh-CN" sz="2000" baseline="-30000" dirty="0">
                <a:latin typeface="+mj-lt"/>
              </a:rPr>
              <a:t>*</a:t>
            </a:r>
            <a:r>
              <a:rPr lang="en-US" altLang="zh-CN" sz="2000" dirty="0">
                <a:latin typeface="+mj-lt"/>
              </a:rPr>
              <a:t>/</a:t>
            </a:r>
            <a:r>
              <a:rPr lang="en-US" altLang="zh-CN" sz="2000" dirty="0" err="1">
                <a:latin typeface="Symbol" panose="05050102010706020507" pitchFamily="18" charset="2"/>
              </a:rPr>
              <a:t>F</a:t>
            </a:r>
            <a:r>
              <a:rPr lang="en-US" altLang="zh-CN" sz="2000" baseline="-30000" dirty="0" err="1">
                <a:latin typeface="+mj-lt"/>
              </a:rPr>
              <a:t>m</a:t>
            </a:r>
            <a:r>
              <a:rPr lang="en-US" altLang="zh-CN" sz="2000" dirty="0">
                <a:latin typeface="+mj-lt"/>
              </a:rPr>
              <a:t>) </a:t>
            </a:r>
            <a:r>
              <a:rPr lang="en-US" altLang="zh-CN" sz="2000" i="1" dirty="0">
                <a:latin typeface="+mj-lt"/>
              </a:rPr>
              <a:t>z</a:t>
            </a:r>
            <a:r>
              <a:rPr lang="en-US" altLang="zh-CN" sz="2000" dirty="0">
                <a:latin typeface="+mj-lt"/>
              </a:rPr>
              <a:t> (1 – </a:t>
            </a:r>
            <a:r>
              <a:rPr lang="en-US" altLang="zh-CN" sz="2000" i="1" dirty="0">
                <a:latin typeface="+mj-lt"/>
              </a:rPr>
              <a:t>z</a:t>
            </a:r>
            <a:r>
              <a:rPr lang="en-US" altLang="zh-CN" sz="2000" dirty="0">
                <a:latin typeface="+mj-lt"/>
              </a:rPr>
              <a:t>/h)</a:t>
            </a:r>
            <a:r>
              <a:rPr lang="en-US" altLang="zh-CN" sz="2000" baseline="30000" dirty="0">
                <a:latin typeface="+mj-lt"/>
              </a:rPr>
              <a:t> 2</a:t>
            </a:r>
            <a:endParaRPr lang="en-US" altLang="zh-CN" sz="2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1AC09-79D1-4AF2-8165-65946EB1D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66" y="2422379"/>
            <a:ext cx="4932040" cy="4130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D1411E-AB63-493E-BFBC-47740791CCF1}"/>
              </a:ext>
            </a:extLst>
          </p:cNvPr>
          <p:cNvSpPr txBox="1"/>
          <p:nvPr/>
        </p:nvSpPr>
        <p:spPr>
          <a:xfrm>
            <a:off x="1158064" y="846233"/>
            <a:ext cx="3696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Vertical eddy diffusivity for momentum transfer (</a:t>
            </a:r>
            <a:r>
              <a:rPr lang="en-US" sz="2000" i="1" dirty="0"/>
              <a:t>K</a:t>
            </a:r>
            <a:r>
              <a:rPr lang="en-US" sz="2000" baseline="-25000" dirty="0"/>
              <a:t>m</a:t>
            </a:r>
            <a:r>
              <a:rPr lang="en-US" sz="20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0E0B35-B9FA-4272-9609-6A9C514ACA9F}"/>
                  </a:ext>
                </a:extLst>
              </p:cNvPr>
              <p:cNvSpPr txBox="1"/>
              <p:nvPr/>
            </p:nvSpPr>
            <p:spPr>
              <a:xfrm>
                <a:off x="5958836" y="800066"/>
                <a:ext cx="26925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Momentum flux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: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0E0B35-B9FA-4272-9609-6A9C514AC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836" y="800066"/>
                <a:ext cx="2692549" cy="400110"/>
              </a:xfrm>
              <a:prstGeom prst="rect">
                <a:avLst/>
              </a:prstGeom>
              <a:blipFill>
                <a:blip r:embed="rId5"/>
                <a:stretch>
                  <a:fillRect l="-226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CD3C59A-F5EF-144E-930F-7F399658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763" y="3382235"/>
            <a:ext cx="3851807" cy="3093371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CF814F5-3F2C-C84D-893C-EA61ECDA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138" y="1674913"/>
            <a:ext cx="46085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+mj-lt"/>
              </a:rPr>
              <a:t> </a:t>
            </a:r>
            <a:r>
              <a:rPr lang="en-US" altLang="zh-CN" sz="1800" i="1" dirty="0">
                <a:latin typeface="+mj-lt"/>
              </a:rPr>
              <a:t>k</a:t>
            </a:r>
            <a:r>
              <a:rPr lang="en-US" altLang="zh-CN" sz="1800" dirty="0">
                <a:latin typeface="+mj-lt"/>
              </a:rPr>
              <a:t> = 0.4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i="1" dirty="0">
                <a:latin typeface="+mj-lt"/>
              </a:rPr>
              <a:t> u</a:t>
            </a:r>
            <a:r>
              <a:rPr lang="en-US" altLang="zh-CN" sz="1800" baseline="-30000" dirty="0">
                <a:latin typeface="+mj-lt"/>
              </a:rPr>
              <a:t>*  </a:t>
            </a:r>
            <a:r>
              <a:rPr lang="en-US" altLang="zh-CN" sz="1800" dirty="0">
                <a:latin typeface="+mj-lt"/>
              </a:rPr>
              <a:t>: friction velocity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baseline="-30000" dirty="0">
                <a:latin typeface="+mj-lt"/>
              </a:rPr>
              <a:t> </a:t>
            </a:r>
            <a:r>
              <a:rPr lang="en-US" altLang="zh-CN" sz="1800" dirty="0" err="1">
                <a:latin typeface="Symbol" panose="05050102010706020507" pitchFamily="18" charset="2"/>
              </a:rPr>
              <a:t>F</a:t>
            </a:r>
            <a:r>
              <a:rPr lang="en-US" altLang="zh-CN" sz="1800" baseline="-30000" dirty="0" err="1">
                <a:latin typeface="+mj-lt"/>
              </a:rPr>
              <a:t>m</a:t>
            </a:r>
            <a:r>
              <a:rPr lang="en-US" altLang="zh-CN" sz="1800" dirty="0">
                <a:latin typeface="+mj-lt"/>
              </a:rPr>
              <a:t> : stability function ~1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i="1" dirty="0">
                <a:latin typeface="+mj-lt"/>
              </a:rPr>
              <a:t> h</a:t>
            </a:r>
            <a:r>
              <a:rPr lang="en-US" altLang="zh-CN" sz="1800" dirty="0">
                <a:latin typeface="+mj-lt"/>
              </a:rPr>
              <a:t>    : PBL height  determined by critical Richardson number method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1AB3B9-72A8-C8DC-9659-F2F51475A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247" y="-2403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Turbulent flux Parameterization </a:t>
            </a:r>
          </a:p>
        </p:txBody>
      </p:sp>
    </p:spTree>
    <p:extLst>
      <p:ext uri="{BB962C8B-B14F-4D97-AF65-F5344CB8AC3E}">
        <p14:creationId xmlns:p14="http://schemas.microsoft.com/office/powerpoint/2010/main" val="177556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1251-84A8-EC8B-06F1-FBD2CB21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7" y="102554"/>
            <a:ext cx="11543506" cy="9439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Improving turbulence parameterization in hurricane forecast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97F1EE-3797-9C0D-5188-E48170593CF9}"/>
              </a:ext>
            </a:extLst>
          </p:cNvPr>
          <p:cNvPicPr>
            <a:picLocks noGrp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8553" y="4114858"/>
            <a:ext cx="5693781" cy="27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3C22E-D6EC-3B10-BBBD-C9DB90D9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40" y="952508"/>
            <a:ext cx="3931921" cy="30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E5F71-8848-FA9B-0C19-668E03AF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37" y="952508"/>
            <a:ext cx="4041375" cy="302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88A4E-72F7-EACB-14CF-BB570E965B6E}"/>
              </a:ext>
            </a:extLst>
          </p:cNvPr>
          <p:cNvGrpSpPr/>
          <p:nvPr/>
        </p:nvGrpSpPr>
        <p:grpSpPr>
          <a:xfrm>
            <a:off x="6157604" y="4114858"/>
            <a:ext cx="5831840" cy="2368023"/>
            <a:chOff x="6157604" y="4114858"/>
            <a:chExt cx="5831840" cy="23680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0DA6E7-EA5E-BD3E-C4DD-DDA657AB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604" y="4114858"/>
              <a:ext cx="5831840" cy="2368023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46EACC6-58DC-EF3F-C7C0-CD0E8E26CDA8}"/>
                </a:ext>
              </a:extLst>
            </p:cNvPr>
            <p:cNvCxnSpPr/>
            <p:nvPr/>
          </p:nvCxnSpPr>
          <p:spPr>
            <a:xfrm>
              <a:off x="6592186" y="5220586"/>
              <a:ext cx="527556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D985D4-A04C-9B8F-FA5E-07C62CD2A872}"/>
              </a:ext>
            </a:extLst>
          </p:cNvPr>
          <p:cNvSpPr txBox="1"/>
          <p:nvPr/>
        </p:nvSpPr>
        <p:spPr>
          <a:xfrm>
            <a:off x="5137616" y="1637413"/>
            <a:ext cx="1916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Observations (x) from limited P3 flights in the hurricane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408689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5F025E-4F26-FCD6-8085-601A72DF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57" y="966736"/>
            <a:ext cx="4747086" cy="5729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AD1251-84A8-EC8B-06F1-FBD2CB21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7" y="102554"/>
            <a:ext cx="11543506" cy="9439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Improving turbulence parameterization in hurricane forecast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1F6BE-8C88-DB51-45D6-3EF1906CF8EE}"/>
              </a:ext>
            </a:extLst>
          </p:cNvPr>
          <p:cNvSpPr txBox="1"/>
          <p:nvPr/>
        </p:nvSpPr>
        <p:spPr>
          <a:xfrm>
            <a:off x="-177331" y="1046734"/>
            <a:ext cx="196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Storm size</a:t>
            </a:r>
          </a:p>
          <a:p>
            <a:pPr algn="ctr"/>
            <a:r>
              <a:rPr lang="en-US" sz="2400" dirty="0"/>
              <a:t>(RMW)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E9CF0-2FB4-D883-3214-A1C08351B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725" y="966736"/>
            <a:ext cx="4747086" cy="5714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9FED0A-EB98-57ED-B7A7-5E60BD5B9718}"/>
              </a:ext>
            </a:extLst>
          </p:cNvPr>
          <p:cNvSpPr txBox="1"/>
          <p:nvPr/>
        </p:nvSpPr>
        <p:spPr>
          <a:xfrm>
            <a:off x="10797093" y="1082909"/>
            <a:ext cx="196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 height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F9FF3-4613-BC0E-2E74-A4D9C785ED0B}"/>
              </a:ext>
            </a:extLst>
          </p:cNvPr>
          <p:cNvSpPr txBox="1"/>
          <p:nvPr/>
        </p:nvSpPr>
        <p:spPr>
          <a:xfrm>
            <a:off x="4068177" y="5625819"/>
            <a:ext cx="196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SFMR</a:t>
            </a:r>
          </a:p>
        </p:txBody>
      </p:sp>
    </p:spTree>
    <p:extLst>
      <p:ext uri="{BB962C8B-B14F-4D97-AF65-F5344CB8AC3E}">
        <p14:creationId xmlns:p14="http://schemas.microsoft.com/office/powerpoint/2010/main" val="108425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/>
          <p:nvPr/>
        </p:nvSpPr>
        <p:spPr>
          <a:xfrm>
            <a:off x="4578643" y="981552"/>
            <a:ext cx="30347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2000"/>
            </a:pPr>
            <a:r>
              <a:rPr lang="en-US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(J. A. Zhang et al. 2015, 2017)</a:t>
            </a:r>
            <a:endParaRPr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1;p4">
            <a:extLst>
              <a:ext uri="{FF2B5EF4-FFF2-40B4-BE49-F238E27FC236}">
                <a16:creationId xmlns:a16="http://schemas.microsoft.com/office/drawing/2014/main" id="{297CCE1D-D3B6-3BB9-CE7D-348B2069DEF8}"/>
              </a:ext>
            </a:extLst>
          </p:cNvPr>
          <p:cNvSpPr txBox="1">
            <a:spLocks/>
          </p:cNvSpPr>
          <p:nvPr/>
        </p:nvSpPr>
        <p:spPr>
          <a:xfrm>
            <a:off x="294288" y="366249"/>
            <a:ext cx="11603421" cy="72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0000FF"/>
              </a:buClr>
              <a:buSzPts val="3600"/>
              <a:buFont typeface="Calibri"/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Effects of Turbulent Mixing on Hurricane Structure and Intensity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Google Shape;111;p3" descr="Figure17_schematic.png">
            <a:extLst>
              <a:ext uri="{FF2B5EF4-FFF2-40B4-BE49-F238E27FC236}">
                <a16:creationId xmlns:a16="http://schemas.microsoft.com/office/drawing/2014/main" id="{D6071232-3130-8AFA-F62A-D068BAF6A8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71" y="1898097"/>
            <a:ext cx="10512857" cy="43497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1827F-B07F-4F59-A957-1B2F1A586A85}"/>
              </a:ext>
            </a:extLst>
          </p:cNvPr>
          <p:cNvSpPr txBox="1"/>
          <p:nvPr/>
        </p:nvSpPr>
        <p:spPr>
          <a:xfrm>
            <a:off x="7369643" y="1480084"/>
            <a:ext cx="270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Small eddy diffusivity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F0030-7644-40E0-A8A6-B295434B2311}"/>
              </a:ext>
            </a:extLst>
          </p:cNvPr>
          <p:cNvSpPr txBox="1"/>
          <p:nvPr/>
        </p:nvSpPr>
        <p:spPr>
          <a:xfrm>
            <a:off x="2002221" y="1475319"/>
            <a:ext cx="257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 eddy diffusivity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961</Words>
  <Application>Microsoft Office PowerPoint</Application>
  <PresentationFormat>Widescreen</PresentationFormat>
  <Paragraphs>104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Noto Sans</vt:lpstr>
      <vt:lpstr>Roboto Condensed</vt:lpstr>
      <vt:lpstr>Symbol</vt:lpstr>
      <vt:lpstr>Times</vt:lpstr>
      <vt:lpstr>Times New Roman</vt:lpstr>
      <vt:lpstr>Wingdings</vt:lpstr>
      <vt:lpstr>Office Theme</vt:lpstr>
      <vt:lpstr>Zonostrophic Turbulence in Hurricanes</vt:lpstr>
      <vt:lpstr>Quasinormal scale elimination (QNSE) theory</vt:lpstr>
      <vt:lpstr>Can QNSE be applied in hurricane conditions?</vt:lpstr>
      <vt:lpstr>Can QNSE be applied in hurricane conditions?</vt:lpstr>
      <vt:lpstr>Summary of Zonostrophic Turbulence</vt:lpstr>
      <vt:lpstr>Turbulent flux Parameterization </vt:lpstr>
      <vt:lpstr>Improving turbulence parameterization in hurricane forecast models</vt:lpstr>
      <vt:lpstr>Improving turbulence parameterization in hurricane forecast models</vt:lpstr>
      <vt:lpstr>PowerPoint Presentation</vt:lpstr>
      <vt:lpstr>Impacts of PBL scheme on Vortex Tilt </vt:lpstr>
      <vt:lpstr>More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surface enthalpy fluxes recover the θe deficit?</vt:lpstr>
      <vt:lpstr>P3 flight into Hurricane Hugo  (Marks et al. 2008)</vt:lpstr>
      <vt:lpstr>PowerPoint Presentation</vt:lpstr>
      <vt:lpstr>PowerPoint Presentation</vt:lpstr>
      <vt:lpstr>PowerPoint Presentation</vt:lpstr>
      <vt:lpstr>Energy Cascade – 3rd order structure function  </vt:lpstr>
      <vt:lpstr>Hurricane Intensity change and Air-sea Interaction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Boris Galperin</dc:creator>
  <cp:lastModifiedBy>Zhang, Jun</cp:lastModifiedBy>
  <cp:revision>148</cp:revision>
  <dcterms:created xsi:type="dcterms:W3CDTF">2022-04-14T15:02:41Z</dcterms:created>
  <dcterms:modified xsi:type="dcterms:W3CDTF">2024-05-31T14:17:03Z</dcterms:modified>
</cp:coreProperties>
</file>