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29"/>
  </p:notesMasterIdLst>
  <p:sldIdLst>
    <p:sldId id="658" r:id="rId3"/>
    <p:sldId id="659" r:id="rId4"/>
    <p:sldId id="660" r:id="rId5"/>
    <p:sldId id="661" r:id="rId6"/>
    <p:sldId id="662" r:id="rId7"/>
    <p:sldId id="663" r:id="rId8"/>
    <p:sldId id="664" r:id="rId9"/>
    <p:sldId id="668" r:id="rId10"/>
    <p:sldId id="667" r:id="rId11"/>
    <p:sldId id="669" r:id="rId12"/>
    <p:sldId id="670" r:id="rId13"/>
    <p:sldId id="671" r:id="rId14"/>
    <p:sldId id="672" r:id="rId15"/>
    <p:sldId id="674" r:id="rId16"/>
    <p:sldId id="675" r:id="rId17"/>
    <p:sldId id="676" r:id="rId18"/>
    <p:sldId id="677" r:id="rId19"/>
    <p:sldId id="686" r:id="rId20"/>
    <p:sldId id="687" r:id="rId21"/>
    <p:sldId id="678" r:id="rId22"/>
    <p:sldId id="679" r:id="rId23"/>
    <p:sldId id="682" r:id="rId24"/>
    <p:sldId id="680" r:id="rId25"/>
    <p:sldId id="685" r:id="rId26"/>
    <p:sldId id="683" r:id="rId27"/>
    <p:sldId id="684"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Alh4k2Cn1f17iKaeZcXuU+ODP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9"/>
    <a:srgbClr val="C4E59F"/>
    <a:srgbClr val="ADDB7B"/>
    <a:srgbClr val="FF9797"/>
    <a:srgbClr val="05E92B"/>
    <a:srgbClr val="EADEDE"/>
    <a:srgbClr val="FF9191"/>
    <a:srgbClr val="A29BF9"/>
    <a:srgbClr val="9F9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36" y="-5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customschemas.google.com/relationships/presentationmetadata" Target="metadata"/><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1477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solidFill>
                  <a:schemeClr val="bg1"/>
                </a:solidFill>
              </a:rPr>
              <a:t>The IWRAP is a downward-pointing, conically scanning, dual-frequency, dual-polarization Doppler radar capable of measuring surface backscatter and intervening volume reflectivity and Doppler velocity at 30 m range resolution. During both 2020 and</a:t>
            </a:r>
            <a:r>
              <a:rPr lang="en-US" sz="1200" baseline="0" dirty="0" smtClean="0">
                <a:solidFill>
                  <a:schemeClr val="bg1"/>
                </a:solidFill>
              </a:rPr>
              <a:t> 2021 season </a:t>
            </a:r>
            <a:r>
              <a:rPr lang="en-US" sz="1200" baseline="0" dirty="0" err="1" smtClean="0">
                <a:solidFill>
                  <a:schemeClr val="bg1"/>
                </a:solidFill>
              </a:rPr>
              <a:t>iwrap</a:t>
            </a:r>
            <a:r>
              <a:rPr lang="en-US" sz="1200" baseline="0" dirty="0" smtClean="0">
                <a:solidFill>
                  <a:schemeClr val="bg1"/>
                </a:solidFill>
              </a:rPr>
              <a:t> was set up in most optimal configuration for measuring 3d wind and reflectivity profiles</a:t>
            </a:r>
          </a:p>
          <a:p>
            <a:r>
              <a:rPr lang="en-US" sz="1200" baseline="0" dirty="0" smtClean="0">
                <a:solidFill>
                  <a:schemeClr val="bg1"/>
                </a:solidFill>
              </a:rPr>
              <a:t>Ku and C-band radars utilized conically scanning antennas and observations were acquired and vertical polarization and two difference incidence angles 30 and 50deg</a:t>
            </a:r>
            <a:endParaRPr lang="en-US" dirty="0"/>
          </a:p>
        </p:txBody>
      </p:sp>
      <p:sp>
        <p:nvSpPr>
          <p:cNvPr id="4" name="Slide Number Placeholder 3"/>
          <p:cNvSpPr>
            <a:spLocks noGrp="1"/>
          </p:cNvSpPr>
          <p:nvPr>
            <p:ph type="sldNum" sz="quarter" idx="10"/>
          </p:nvPr>
        </p:nvSpPr>
        <p:spPr/>
        <p:txBody>
          <a:bodyPr/>
          <a:lstStyle/>
          <a:p>
            <a:fld id="{D2E2A1A6-6ABE-B843-B24A-4E453C73F875}"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14493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In the past IWRAP wind and reflectivity profiles were processed utilizing traditional pulse-pair processing algorithm and covariance method widely used in Doppler weather radars.</a:t>
            </a:r>
            <a:r>
              <a:rPr lang="en-US" sz="1200" baseline="0" dirty="0" smtClean="0">
                <a:solidFill>
                  <a:srgbClr val="000000"/>
                </a:solidFill>
              </a:rPr>
              <a:t> While this provided us with highest resolution 3d profiles due to nadir echo and surface backscatter contamination of the precipitation volume backscatter the retrievals were only possible to within 300m above the ocean surface</a:t>
            </a:r>
            <a:endParaRPr lang="en-US" sz="1200" dirty="0" smtClean="0">
              <a:solidFill>
                <a:srgbClr val="000000"/>
              </a:solidFill>
            </a:endParaRPr>
          </a:p>
          <a:p>
            <a:r>
              <a:rPr lang="en-US" sz="1200" kern="1200" dirty="0" smtClean="0">
                <a:solidFill>
                  <a:schemeClr val="tx1"/>
                </a:solidFill>
                <a:effectLst/>
                <a:latin typeface="+mn-lt"/>
                <a:ea typeface="+mn-ea"/>
                <a:cs typeface="+mn-cs"/>
              </a:rPr>
              <a:t>The most unique aspect</a:t>
            </a:r>
            <a:r>
              <a:rPr lang="en-US" sz="1200" kern="1200" baseline="0" dirty="0" smtClean="0">
                <a:solidFill>
                  <a:schemeClr val="tx1"/>
                </a:solidFill>
                <a:effectLst/>
                <a:latin typeface="+mn-lt"/>
                <a:ea typeface="+mn-ea"/>
                <a:cs typeface="+mn-cs"/>
              </a:rPr>
              <a:t> of IWRAP system is its advance radar control and data acquisition system </a:t>
            </a:r>
            <a:r>
              <a:rPr lang="en-US" sz="1200" dirty="0" smtClean="0">
                <a:solidFill>
                  <a:srgbClr val="000000"/>
                </a:solidFill>
              </a:rPr>
              <a:t>which allows us to collect both in-phase (I) and quadrature (Q) signals for the entire observational profile. This allows for spectral processing technique to be employed and the full spectrum to be derived by utilizing a series of FFTs on every single range gate</a:t>
            </a:r>
          </a:p>
          <a:p>
            <a:r>
              <a:rPr lang="en-US" sz="1200" dirty="0" smtClean="0">
                <a:solidFill>
                  <a:srgbClr val="000000"/>
                </a:solidFill>
              </a:rPr>
              <a:t>An example of power spectrum from Ku2 channel</a:t>
            </a:r>
            <a:r>
              <a:rPr lang="en-US" sz="1200" baseline="0" dirty="0" smtClean="0">
                <a:solidFill>
                  <a:srgbClr val="000000"/>
                </a:solidFill>
              </a:rPr>
              <a:t> is shown. Shaded rectangular box ~500m and oval surface represent nadir echo and surface backscatter mask that are used to eliminate contamination of the precipitation signal </a:t>
            </a:r>
            <a:endParaRPr lang="en-US" dirty="0"/>
          </a:p>
        </p:txBody>
      </p:sp>
      <p:sp>
        <p:nvSpPr>
          <p:cNvPr id="4" name="Slide Number Placeholder 3"/>
          <p:cNvSpPr>
            <a:spLocks noGrp="1"/>
          </p:cNvSpPr>
          <p:nvPr>
            <p:ph type="sldNum" sz="quarter" idx="10"/>
          </p:nvPr>
        </p:nvSpPr>
        <p:spPr/>
        <p:txBody>
          <a:bodyPr/>
          <a:lstStyle/>
          <a:p>
            <a:fld id="{D2E2A1A6-6ABE-B843-B24A-4E453C73F875}"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45274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90" y="1690695"/>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58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71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90" y="1690695"/>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588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90" y="1690695"/>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58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62523B-A104-B744-9B19-DCE6652A42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833FB8-A2FE-8C42-AD95-621D8738AA85}"/>
              </a:ext>
            </a:extLst>
          </p:cNvPr>
          <p:cNvSpPr>
            <a:spLocks noGrp="1"/>
          </p:cNvSpPr>
          <p:nvPr>
            <p:ph type="dt" sz="half" idx="10"/>
          </p:nvPr>
        </p:nvSpPr>
        <p:spPr>
          <a:xfrm>
            <a:off x="838200" y="6356350"/>
            <a:ext cx="2743200" cy="365125"/>
          </a:xfrm>
          <a:prstGeom prst="rect">
            <a:avLst/>
          </a:prstGeom>
        </p:spPr>
        <p:txBody>
          <a:bodyPr/>
          <a:lstStyle/>
          <a:p>
            <a:fld id="{B940187B-F566-AB4F-8AFB-E4585A143316}" type="datetime1">
              <a:rPr lang="en-US" smtClean="0"/>
              <a:t>5/29/24</a:t>
            </a:fld>
            <a:endParaRPr lang="en-US"/>
          </a:p>
        </p:txBody>
      </p:sp>
      <p:sp>
        <p:nvSpPr>
          <p:cNvPr id="4" name="Footer Placeholder 3">
            <a:extLst>
              <a:ext uri="{FF2B5EF4-FFF2-40B4-BE49-F238E27FC236}">
                <a16:creationId xmlns="" xmlns:a16="http://schemas.microsoft.com/office/drawing/2014/main" id="{B6E47A14-89E9-E74F-8E8E-3CFA827510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EC22C0D-5F51-AC4A-BD7C-F6727AA36313}"/>
              </a:ext>
            </a:extLst>
          </p:cNvPr>
          <p:cNvSpPr>
            <a:spLocks noGrp="1"/>
          </p:cNvSpPr>
          <p:nvPr>
            <p:ph type="sldNum" sz="quarter" idx="12"/>
          </p:nvPr>
        </p:nvSpPr>
        <p:spPr>
          <a:xfrm>
            <a:off x="8610600" y="6356350"/>
            <a:ext cx="2743200" cy="365125"/>
          </a:xfrm>
          <a:prstGeom prst="rect">
            <a:avLst/>
          </a:prstGeom>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85174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Rectangle 7"/>
          <p:cNvSpPr/>
          <p:nvPr/>
        </p:nvSpPr>
        <p:spPr>
          <a:xfrm>
            <a:off x="0" y="1216152"/>
            <a:ext cx="12192000" cy="5641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fontAlgn="base">
              <a:spcBef>
                <a:spcPct val="0"/>
              </a:spcBef>
              <a:spcAft>
                <a:spcPct val="0"/>
              </a:spcAft>
              <a:buClrTx/>
              <a:buFontTx/>
              <a:buNone/>
            </a:pPr>
            <a:endParaRPr lang="en-US" sz="1800" kern="1200">
              <a:solidFill>
                <a:prstClr val="white"/>
              </a:solidFill>
              <a:latin typeface="Calibri"/>
            </a:endParaRPr>
          </a:p>
        </p:txBody>
      </p:sp>
      <p:sp>
        <p:nvSpPr>
          <p:cNvPr id="9" name="Rectangle 8"/>
          <p:cNvSpPr/>
          <p:nvPr/>
        </p:nvSpPr>
        <p:spPr>
          <a:xfrm>
            <a:off x="0" y="1216152"/>
            <a:ext cx="12192000" cy="231648"/>
          </a:xfrm>
          <a:prstGeom prst="rect">
            <a:avLst/>
          </a:prstGeom>
          <a:gradFill flip="none" rotWithShape="1">
            <a:gsLst>
              <a:gs pos="10000">
                <a:schemeClr val="bg2"/>
              </a:gs>
              <a:gs pos="90000">
                <a:schemeClr val="accent1">
                  <a:tint val="44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fontAlgn="base">
              <a:spcBef>
                <a:spcPct val="0"/>
              </a:spcBef>
              <a:spcAft>
                <a:spcPct val="0"/>
              </a:spcAft>
              <a:buClrTx/>
              <a:buFontTx/>
              <a:buNone/>
            </a:pPr>
            <a:endParaRPr lang="en-US" sz="1800" kern="1200">
              <a:solidFill>
                <a:prstClr val="white"/>
              </a:solidFill>
              <a:latin typeface="Calibri"/>
            </a:endParaRPr>
          </a:p>
        </p:txBody>
      </p:sp>
      <p:sp>
        <p:nvSpPr>
          <p:cNvPr id="2" name="Title 1"/>
          <p:cNvSpPr>
            <a:spLocks noGrp="1"/>
          </p:cNvSpPr>
          <p:nvPr>
            <p:ph type="title"/>
          </p:nvPr>
        </p:nvSpPr>
        <p:spPr>
          <a:xfrm>
            <a:off x="2231136" y="0"/>
            <a:ext cx="7979664" cy="1216152"/>
          </a:xfrm>
          <a:prstGeom prst="rect">
            <a:avLst/>
          </a:prstGeom>
        </p:spPr>
        <p:txBody>
          <a:bodyPr lIns="121917" tIns="60958" rIns="121917" bIns="60958" anchor="t" anchorCtr="0">
            <a:normAutofit/>
          </a:bodyPr>
          <a:lstStyle>
            <a:lvl1pPr algn="l">
              <a:defRPr sz="4300"/>
            </a:lvl1pPr>
          </a:lstStyle>
          <a:p>
            <a:r>
              <a:rPr lang="en-US" dirty="0" smtClean="0"/>
              <a:t>Click to edit Master title style</a:t>
            </a:r>
            <a:endParaRPr lang="en-US" dirty="0"/>
          </a:p>
        </p:txBody>
      </p:sp>
      <p:sp>
        <p:nvSpPr>
          <p:cNvPr id="3" name="Content Placeholder 2"/>
          <p:cNvSpPr>
            <a:spLocks noGrp="1"/>
          </p:cNvSpPr>
          <p:nvPr>
            <p:ph idx="1"/>
          </p:nvPr>
        </p:nvSpPr>
        <p:spPr>
          <a:xfrm>
            <a:off x="609600" y="1447800"/>
            <a:ext cx="10972800" cy="4678363"/>
          </a:xfrm>
          <a:prstGeom prst="rect">
            <a:avLst/>
          </a:prstGeom>
        </p:spPr>
        <p:txBody>
          <a:bodyPr lIns="121917" tIns="60958" rIns="121917" bIns="60958"/>
          <a:lstStyle>
            <a:lvl1pPr marL="457189" marR="0" indent="-457189" algn="l" defTabSz="609585" rtl="0" eaLnBrk="1" fontAlgn="auto" latinLnBrk="0" hangingPunct="1">
              <a:lnSpc>
                <a:spcPct val="100000"/>
              </a:lnSpc>
              <a:spcBef>
                <a:spcPct val="20000"/>
              </a:spcBef>
              <a:spcAft>
                <a:spcPts val="0"/>
              </a:spcAft>
              <a:buClrTx/>
              <a:buSzTx/>
              <a:buFont typeface="Arial"/>
              <a:buChar char="•"/>
              <a:tabLst/>
              <a:defRPr>
                <a:solidFill>
                  <a:schemeClr val="bg1"/>
                </a:solidFill>
              </a:defRPr>
            </a:lvl1pPr>
            <a:lvl2pPr marL="990575" marR="0" indent="-380990" algn="l" defTabSz="609585" rtl="0" eaLnBrk="1" fontAlgn="auto" latinLnBrk="0" hangingPunct="1">
              <a:lnSpc>
                <a:spcPct val="100000"/>
              </a:lnSpc>
              <a:spcBef>
                <a:spcPct val="20000"/>
              </a:spcBef>
              <a:spcAft>
                <a:spcPts val="0"/>
              </a:spcAft>
              <a:buClrTx/>
              <a:buSzTx/>
              <a:buFont typeface="Arial"/>
              <a:buChar char="–"/>
              <a:tabLst/>
              <a:defRPr>
                <a:solidFill>
                  <a:schemeClr val="bg1"/>
                </a:solidFill>
              </a:defRPr>
            </a:lvl2pPr>
            <a:lvl3pPr marL="1523962" marR="0" indent="-304792" algn="l" defTabSz="609585" rtl="0" eaLnBrk="1" fontAlgn="auto" latinLnBrk="0" hangingPunct="1">
              <a:lnSpc>
                <a:spcPct val="100000"/>
              </a:lnSpc>
              <a:spcBef>
                <a:spcPct val="20000"/>
              </a:spcBef>
              <a:spcAft>
                <a:spcPts val="0"/>
              </a:spcAft>
              <a:buClrTx/>
              <a:buSzTx/>
              <a:buFont typeface="Arial"/>
              <a:buChar char="•"/>
              <a:tabLst/>
              <a:defRPr>
                <a:solidFill>
                  <a:schemeClr val="bg1"/>
                </a:solidFill>
              </a:defRPr>
            </a:lvl3pPr>
            <a:lvl4pPr marL="2133547" marR="0" indent="-304792" algn="l" defTabSz="609585" rtl="0" eaLnBrk="1" fontAlgn="auto" latinLnBrk="0" hangingPunct="1">
              <a:lnSpc>
                <a:spcPct val="100000"/>
              </a:lnSpc>
              <a:spcBef>
                <a:spcPct val="20000"/>
              </a:spcBef>
              <a:spcAft>
                <a:spcPts val="0"/>
              </a:spcAft>
              <a:buClrTx/>
              <a:buSzTx/>
              <a:buFont typeface="Arial"/>
              <a:buChar char="–"/>
              <a:tabLst/>
              <a:defRPr>
                <a:solidFill>
                  <a:schemeClr val="bg1"/>
                </a:solidFill>
              </a:defRPr>
            </a:lvl4pPr>
            <a:lvl5pPr marL="2743131" marR="0" indent="-304792" algn="l" defTabSz="609585" rtl="0" eaLnBrk="1" fontAlgn="auto" latinLnBrk="0" hangingPunct="1">
              <a:lnSpc>
                <a:spcPct val="100000"/>
              </a:lnSpc>
              <a:spcBef>
                <a:spcPct val="20000"/>
              </a:spcBef>
              <a:spcAft>
                <a:spcPts val="0"/>
              </a:spcAft>
              <a:buClrTx/>
              <a:buSzTx/>
              <a:buFont typeface="Arial"/>
              <a:buChar char="»"/>
              <a:tabLst/>
              <a:defRPr>
                <a:solidFill>
                  <a:schemeClr val="bg1"/>
                </a:solidFill>
              </a:defRPr>
            </a:lvl5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43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3700" b="0" i="0" u="none" strike="noStrike" kern="1200" cap="none" spc="0" normalizeH="0" baseline="0" noProof="0" dirty="0" smtClean="0">
                <a:ln>
                  <a:noFill/>
                </a:ln>
                <a:solidFill>
                  <a:prstClr val="black"/>
                </a:solidFill>
                <a:effectLst/>
                <a:uLnTx/>
                <a:uFillTx/>
                <a:latin typeface="+mn-lt"/>
                <a:ea typeface="+mn-ea"/>
                <a:cs typeface="+mn-cs"/>
              </a:rPr>
              <a:t>Second level</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Third level</a:t>
            </a:r>
          </a:p>
          <a:p>
            <a:pPr marL="2133547" marR="0" lvl="3"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743131" marR="0" lvl="4"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10"/>
          </p:nvPr>
        </p:nvSpPr>
        <p:spPr>
          <a:xfrm>
            <a:off x="609600" y="6356368"/>
            <a:ext cx="2844800" cy="365125"/>
          </a:xfrm>
          <a:prstGeom prst="rect">
            <a:avLst/>
          </a:prstGeom>
        </p:spPr>
        <p:txBody>
          <a:bodyPr lIns="121917" tIns="60958" rIns="121917" bIns="60958"/>
          <a:lstStyle>
            <a:lvl1pPr>
              <a:defRPr>
                <a:solidFill>
                  <a:schemeClr val="bg1"/>
                </a:solidFill>
              </a:defRPr>
            </a:lvl1pPr>
          </a:lstStyle>
          <a:p>
            <a:pPr>
              <a:defRPr/>
            </a:pPr>
            <a:fld id="{006660E2-CAA7-5342-8905-7FBDFCF5A118}" type="datetime1">
              <a:rPr lang="en-US" smtClean="0">
                <a:solidFill>
                  <a:prstClr val="black"/>
                </a:solidFill>
                <a:latin typeface="Calibri"/>
              </a:rPr>
              <a:pPr>
                <a:defRPr/>
              </a:pPr>
              <a:t>5/29/24</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68"/>
            <a:ext cx="3860800" cy="365125"/>
          </a:xfrm>
          <a:prstGeom prst="rect">
            <a:avLst/>
          </a:prstGeom>
        </p:spPr>
        <p:txBody>
          <a:bodyPr lIns="121917" tIns="60958" rIns="121917" bIns="60958"/>
          <a:lstStyle>
            <a:lvl1pPr>
              <a:defRPr>
                <a:solidFill>
                  <a:schemeClr val="bg1"/>
                </a:solidFill>
              </a:defRPr>
            </a:lvl1pPr>
          </a:lstStyle>
          <a:p>
            <a:pPr>
              <a:defRPr/>
            </a:pPr>
            <a:endParaRPr lang="en-US">
              <a:solidFill>
                <a:prstClr val="black"/>
              </a:solidFill>
              <a:latin typeface="Calibri"/>
            </a:endParaRPr>
          </a:p>
        </p:txBody>
      </p:sp>
      <p:sp>
        <p:nvSpPr>
          <p:cNvPr id="6" name="Slide Number Placeholder 5"/>
          <p:cNvSpPr>
            <a:spLocks noGrp="1"/>
          </p:cNvSpPr>
          <p:nvPr>
            <p:ph type="sldNum" sz="quarter" idx="12"/>
          </p:nvPr>
        </p:nvSpPr>
        <p:spPr>
          <a:xfrm>
            <a:off x="8737601" y="6356368"/>
            <a:ext cx="2844800" cy="365125"/>
          </a:xfrm>
          <a:prstGeom prst="rect">
            <a:avLst/>
          </a:prstGeom>
        </p:spPr>
        <p:txBody>
          <a:bodyPr lIns="121917" tIns="60958" rIns="121917" bIns="60958"/>
          <a:lstStyle>
            <a:lvl1pPr>
              <a:defRPr>
                <a:solidFill>
                  <a:schemeClr val="bg1"/>
                </a:solidFill>
              </a:defRPr>
            </a:lvl1pPr>
          </a:lstStyle>
          <a:p>
            <a:pPr>
              <a:defRPr/>
            </a:pPr>
            <a:fld id="{3EECB36F-3627-634B-9877-D7384EDC485D}" type="slidenum">
              <a:rPr lang="en-US" smtClean="0">
                <a:solidFill>
                  <a:prstClr val="black"/>
                </a:solidFill>
                <a:latin typeface="Calibri"/>
              </a:rPr>
              <a:pPr>
                <a:defRPr/>
              </a:pPr>
              <a:t>‹#›</a:t>
            </a:fld>
            <a:endParaRPr lang="en-US">
              <a:solidFill>
                <a:prstClr val="black"/>
              </a:solidFill>
              <a:latin typeface="Calibri"/>
            </a:endParaRPr>
          </a:p>
        </p:txBody>
      </p:sp>
    </p:spTree>
    <p:extLst>
      <p:ext uri="{BB962C8B-B14F-4D97-AF65-F5344CB8AC3E}">
        <p14:creationId xmlns:p14="http://schemas.microsoft.com/office/powerpoint/2010/main" val="251659713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37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Max Image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1AAC93-47E0-4833-9718-69B723029D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706D01D-6E95-4568-BA53-CF550B8FA5F2}"/>
              </a:ext>
            </a:extLst>
          </p:cNvPr>
          <p:cNvSpPr>
            <a:spLocks noGrp="1"/>
          </p:cNvSpPr>
          <p:nvPr>
            <p:ph idx="1"/>
          </p:nvPr>
        </p:nvSpPr>
        <p:spPr>
          <a:xfrm>
            <a:off x="0" y="1825624"/>
            <a:ext cx="11353800"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594A622-CA2D-4486-A188-177932999A38}"/>
              </a:ext>
            </a:extLst>
          </p:cNvPr>
          <p:cNvSpPr>
            <a:spLocks noGrp="1"/>
          </p:cNvSpPr>
          <p:nvPr>
            <p:ph type="dt" sz="half" idx="10"/>
          </p:nvPr>
        </p:nvSpPr>
        <p:spPr>
          <a:xfrm>
            <a:off x="838200" y="6356350"/>
            <a:ext cx="2743200" cy="365125"/>
          </a:xfrm>
          <a:prstGeom prst="rect">
            <a:avLst/>
          </a:prstGeom>
        </p:spPr>
        <p:txBody>
          <a:bodyPr/>
          <a:lstStyle/>
          <a:p>
            <a:fld id="{4F08C9BA-0FE1-4718-9F0A-DD127ED2F340}" type="datetimeFigureOut">
              <a:rPr lang="en-US" smtClean="0"/>
              <a:t>5/29/24</a:t>
            </a:fld>
            <a:endParaRPr lang="en-US"/>
          </a:p>
        </p:txBody>
      </p:sp>
      <p:sp>
        <p:nvSpPr>
          <p:cNvPr id="5" name="Footer Placeholder 4">
            <a:extLst>
              <a:ext uri="{FF2B5EF4-FFF2-40B4-BE49-F238E27FC236}">
                <a16:creationId xmlns="" xmlns:a16="http://schemas.microsoft.com/office/drawing/2014/main" id="{6BD7746B-F854-4442-8CE3-F7CEC3B5D2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79FDAD2-374C-472A-A941-D57B42F1A7C9}"/>
              </a:ext>
            </a:extLst>
          </p:cNvPr>
          <p:cNvSpPr>
            <a:spLocks noGrp="1"/>
          </p:cNvSpPr>
          <p:nvPr>
            <p:ph type="sldNum" sz="quarter" idx="12"/>
          </p:nvPr>
        </p:nvSpPr>
        <p:spPr>
          <a:xfrm>
            <a:off x="8610600" y="6356350"/>
            <a:ext cx="2743200" cy="365125"/>
          </a:xfrm>
          <a:prstGeom prst="rect">
            <a:avLst/>
          </a:prstGeom>
        </p:spPr>
        <p:txBody>
          <a:bodyPr/>
          <a:lstStyle/>
          <a:p>
            <a:fld id="{EE7F99F0-A5ED-4F9A-B10E-2B23B4403978}" type="slidenum">
              <a:rPr lang="en-US" smtClean="0"/>
              <a:t>‹#›</a:t>
            </a:fld>
            <a:endParaRPr lang="en-US"/>
          </a:p>
        </p:txBody>
      </p:sp>
    </p:spTree>
    <p:extLst>
      <p:ext uri="{BB962C8B-B14F-4D97-AF65-F5344CB8AC3E}">
        <p14:creationId xmlns:p14="http://schemas.microsoft.com/office/powerpoint/2010/main" val="131595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262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70"/>
            <a:ext cx="2743200" cy="365125"/>
          </a:xfrm>
          <a:prstGeom prst="rect">
            <a:avLst/>
          </a:prstGeom>
        </p:spPr>
        <p:txBody>
          <a:bodyPr/>
          <a:lstStyle/>
          <a:p>
            <a:fld id="{689C8DF8-3A64-4E6B-99C5-17D3264F8A8B}" type="datetimeFigureOut">
              <a:rPr lang="en-US" smtClean="0">
                <a:solidFill>
                  <a:prstClr val="black">
                    <a:tint val="75000"/>
                  </a:prstClr>
                </a:solidFill>
                <a:latin typeface="Calibri"/>
              </a:rPr>
              <a:pPr/>
              <a:t>5/29/24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70"/>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70"/>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90" y="1690695"/>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588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theme" Target="../theme/theme2.xml"/><Relationship Id="rId14" Type="http://schemas.openxmlformats.org/officeDocument/2006/relationships/image" Target="../media/image4.png"/><Relationship Id="rId15" Type="http://schemas.openxmlformats.org/officeDocument/2006/relationships/image" Target="../media/image2.png"/><Relationship Id="rId16"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4"/>
          <p:cNvPicPr preferRelativeResize="0"/>
          <p:nvPr/>
        </p:nvPicPr>
        <p:blipFill rotWithShape="1">
          <a:blip r:embed="rId4">
            <a:alphaModFix/>
          </a:blip>
          <a:srcRect/>
          <a:stretch/>
        </p:blipFill>
        <p:spPr>
          <a:xfrm>
            <a:off x="0" y="3864"/>
            <a:ext cx="5681471" cy="6863524"/>
          </a:xfrm>
          <a:prstGeom prst="rect">
            <a:avLst/>
          </a:prstGeom>
          <a:noFill/>
          <a:ln>
            <a:noFill/>
          </a:ln>
        </p:spPr>
      </p:pic>
      <p:pic>
        <p:nvPicPr>
          <p:cNvPr id="12" name="Google Shape;12;p4"/>
          <p:cNvPicPr preferRelativeResize="0"/>
          <p:nvPr/>
        </p:nvPicPr>
        <p:blipFill rotWithShape="1">
          <a:blip r:embed="rId5">
            <a:alphaModFix/>
          </a:blip>
          <a:srcRect/>
          <a:stretch/>
        </p:blipFill>
        <p:spPr>
          <a:xfrm>
            <a:off x="2694571" y="2949241"/>
            <a:ext cx="2064886" cy="2064886"/>
          </a:xfrm>
          <a:prstGeom prst="rect">
            <a:avLst/>
          </a:prstGeom>
          <a:noFill/>
          <a:ln>
            <a:noFill/>
          </a:ln>
        </p:spPr>
      </p:pic>
      <p:sp>
        <p:nvSpPr>
          <p:cNvPr id="13" name="Google Shape;13;p4"/>
          <p:cNvSpPr txBox="1"/>
          <p:nvPr/>
        </p:nvSpPr>
        <p:spPr>
          <a:xfrm>
            <a:off x="407916" y="5100352"/>
            <a:ext cx="4174500" cy="103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sz="2400" b="1">
                <a:solidFill>
                  <a:schemeClr val="lt1"/>
                </a:solidFill>
                <a:latin typeface="Calibri"/>
                <a:ea typeface="Calibri"/>
                <a:cs typeface="Calibri"/>
                <a:sym typeface="Calibri"/>
              </a:rPr>
              <a:t>National Environmental Satellite, Data, and Information Service </a:t>
            </a:r>
            <a:endParaRPr sz="2000" b="1"/>
          </a:p>
        </p:txBody>
      </p:sp>
      <p:pic>
        <p:nvPicPr>
          <p:cNvPr id="14" name="Google Shape;14;p4"/>
          <p:cNvPicPr preferRelativeResize="0"/>
          <p:nvPr/>
        </p:nvPicPr>
        <p:blipFill rotWithShape="1">
          <a:blip r:embed="rId6">
            <a:alphaModFix/>
          </a:blip>
          <a:srcRect/>
          <a:stretch/>
        </p:blipFill>
        <p:spPr>
          <a:xfrm>
            <a:off x="1797978" y="-6531"/>
            <a:ext cx="2554425" cy="23226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pic>
        <p:nvPicPr>
          <p:cNvPr id="17" name="Google Shape;17;p6"/>
          <p:cNvPicPr preferRelativeResize="0"/>
          <p:nvPr/>
        </p:nvPicPr>
        <p:blipFill rotWithShape="1">
          <a:blip r:embed="rId14">
            <a:alphaModFix/>
          </a:blip>
          <a:srcRect/>
          <a:stretch/>
        </p:blipFill>
        <p:spPr>
          <a:xfrm>
            <a:off x="0" y="6420050"/>
            <a:ext cx="11658600" cy="457200"/>
          </a:xfrm>
          <a:prstGeom prst="rect">
            <a:avLst/>
          </a:prstGeom>
          <a:noFill/>
          <a:ln>
            <a:noFill/>
          </a:ln>
        </p:spPr>
      </p:pic>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6"/>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21" name="Google Shape;21;p6"/>
          <p:cNvGrpSpPr/>
          <p:nvPr/>
        </p:nvGrpSpPr>
        <p:grpSpPr>
          <a:xfrm>
            <a:off x="108830" y="6112041"/>
            <a:ext cx="667507" cy="667507"/>
            <a:chOff x="310960" y="5520595"/>
            <a:chExt cx="1239704" cy="1239704"/>
          </a:xfrm>
        </p:grpSpPr>
        <p:sp>
          <p:nvSpPr>
            <p:cNvPr id="22" name="Google Shape;22;p6"/>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3" name="Google Shape;23;p6"/>
            <p:cNvPicPr preferRelativeResize="0"/>
            <p:nvPr/>
          </p:nvPicPr>
          <p:blipFill rotWithShape="1">
            <a:blip r:embed="rId15">
              <a:alphaModFix/>
            </a:blip>
            <a:srcRect/>
            <a:stretch/>
          </p:blipFill>
          <p:spPr>
            <a:xfrm>
              <a:off x="352776" y="5562411"/>
              <a:ext cx="1156072" cy="1156072"/>
            </a:xfrm>
            <a:prstGeom prst="rect">
              <a:avLst/>
            </a:prstGeom>
            <a:noFill/>
            <a:ln>
              <a:noFill/>
            </a:ln>
          </p:spPr>
        </p:pic>
      </p:grpSp>
      <p:sp>
        <p:nvSpPr>
          <p:cNvPr id="24" name="Google Shape;24;p6"/>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25" name="Google Shape;25;p6"/>
          <p:cNvSpPr/>
          <p:nvPr/>
        </p:nvSpPr>
        <p:spPr>
          <a:xfrm>
            <a:off x="0" y="0"/>
            <a:ext cx="12192000" cy="320040"/>
          </a:xfrm>
          <a:prstGeom prst="rect">
            <a:avLst/>
          </a:prstGeom>
          <a:blipFill rotWithShape="1">
            <a:blip r:embed="rId1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emf"/><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47.png"/><Relationship Id="rId1" Type="http://schemas.openxmlformats.org/officeDocument/2006/relationships/slideLayout" Target="../slideLayouts/slideLayout14.xml"/><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 Id="rId3"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30325" y="1279263"/>
            <a:ext cx="8661675" cy="2852737"/>
          </a:xfrm>
          <a:prstGeom prst="rect">
            <a:avLst/>
          </a:prstGeom>
        </p:spPr>
        <p:txBody>
          <a:bodyPr>
            <a:noAutofit/>
          </a:bodyPr>
          <a:lstStyle/>
          <a:p>
            <a:pPr algn="ctr"/>
            <a:r>
              <a:rPr lang="en-US" sz="4400" dirty="0" smtClean="0"/>
              <a:t/>
            </a:r>
            <a:br>
              <a:rPr lang="en-US" sz="4400" dirty="0" smtClean="0"/>
            </a:br>
            <a:r>
              <a:rPr lang="en-US" sz="3600" b="1" dirty="0" smtClean="0"/>
              <a:t>Aircraft </a:t>
            </a:r>
            <a:r>
              <a:rPr lang="en-US" sz="3600" b="1" dirty="0" err="1" smtClean="0"/>
              <a:t>Scatterometer</a:t>
            </a:r>
            <a:r>
              <a:rPr lang="en-US" sz="3600" b="1" dirty="0" smtClean="0"/>
              <a:t> and Radiometer Measurements within Tropical Cyclone Extreme Rain Bands</a:t>
            </a:r>
            <a:endParaRPr lang="en-US" sz="3600" b="1" dirty="0"/>
          </a:p>
        </p:txBody>
      </p:sp>
      <p:sp>
        <p:nvSpPr>
          <p:cNvPr id="3" name="Text Placeholder 2"/>
          <p:cNvSpPr>
            <a:spLocks noGrp="1"/>
          </p:cNvSpPr>
          <p:nvPr>
            <p:ph type="body" idx="4294967295"/>
          </p:nvPr>
        </p:nvSpPr>
        <p:spPr>
          <a:xfrm>
            <a:off x="4542065" y="4109438"/>
            <a:ext cx="7649935" cy="1500187"/>
          </a:xfrm>
          <a:prstGeom prst="rect">
            <a:avLst/>
          </a:prstGeom>
        </p:spPr>
        <p:txBody>
          <a:bodyPr/>
          <a:lstStyle/>
          <a:p>
            <a:pPr algn="ctr"/>
            <a:r>
              <a:rPr lang="en-US" sz="2400" dirty="0" smtClean="0"/>
              <a:t>Ocean Winds Team: </a:t>
            </a:r>
          </a:p>
          <a:p>
            <a:pPr algn="ctr"/>
            <a:r>
              <a:rPr lang="en-US" sz="2400" baseline="30000" dirty="0" smtClean="0"/>
              <a:t>1,3</a:t>
            </a:r>
            <a:r>
              <a:rPr lang="en-US" sz="2400" dirty="0" smtClean="0"/>
              <a:t>Zorana </a:t>
            </a:r>
            <a:r>
              <a:rPr lang="en-US" sz="2400" dirty="0" smtClean="0"/>
              <a:t>Jelenak, </a:t>
            </a:r>
            <a:r>
              <a:rPr lang="en-US" sz="2400" baseline="30000" dirty="0" smtClean="0"/>
              <a:t>1,2</a:t>
            </a:r>
            <a:r>
              <a:rPr lang="en-US" sz="2400" dirty="0" smtClean="0"/>
              <a:t>Joe </a:t>
            </a:r>
            <a:r>
              <a:rPr lang="en-US" sz="2400" dirty="0" smtClean="0"/>
              <a:t>Sapp, </a:t>
            </a:r>
            <a:r>
              <a:rPr lang="en-US" sz="2400" baseline="30000" dirty="0"/>
              <a:t>1,2</a:t>
            </a:r>
            <a:r>
              <a:rPr lang="en-US" sz="2400" dirty="0" smtClean="0"/>
              <a:t>Clayton </a:t>
            </a:r>
            <a:r>
              <a:rPr lang="en-US" sz="2400" dirty="0" err="1" smtClean="0"/>
              <a:t>Bjorland</a:t>
            </a:r>
            <a:r>
              <a:rPr lang="en-US" sz="2400" dirty="0" smtClean="0"/>
              <a:t>, </a:t>
            </a:r>
          </a:p>
          <a:p>
            <a:pPr algn="ctr"/>
            <a:r>
              <a:rPr lang="en-US" sz="2400" baseline="30000" dirty="0" smtClean="0"/>
              <a:t>1</a:t>
            </a:r>
            <a:r>
              <a:rPr lang="en-US" sz="2400" dirty="0" smtClean="0"/>
              <a:t>Paul Chang and </a:t>
            </a:r>
            <a:r>
              <a:rPr lang="en-US" sz="2400" baseline="30000" dirty="0" smtClean="0"/>
              <a:t>1,2</a:t>
            </a:r>
            <a:r>
              <a:rPr lang="en-US" sz="2400" dirty="0" smtClean="0"/>
              <a:t>Casey </a:t>
            </a:r>
            <a:r>
              <a:rPr lang="en-US" sz="2400" dirty="0" err="1" smtClean="0"/>
              <a:t>Shoup</a:t>
            </a:r>
            <a:endParaRPr lang="en-US" sz="2400" smtClean="0"/>
          </a:p>
          <a:p>
            <a:pPr algn="ctr"/>
            <a:endParaRPr lang="en-US" sz="2400" dirty="0" smtClean="0"/>
          </a:p>
          <a:p>
            <a:pPr lvl="0" algn="ctr">
              <a:buSzPts val="2400"/>
            </a:pPr>
            <a:r>
              <a:rPr lang="en-US" sz="1800" baseline="30000" dirty="0" smtClean="0">
                <a:solidFill>
                  <a:srgbClr val="2F5496"/>
                </a:solidFill>
                <a:latin typeface="Calibri"/>
                <a:ea typeface="Calibri"/>
                <a:cs typeface="Calibri"/>
                <a:sym typeface="Calibri"/>
              </a:rPr>
              <a:t>1</a:t>
            </a:r>
            <a:r>
              <a:rPr lang="en-US" sz="1800" dirty="0" smtClean="0">
                <a:solidFill>
                  <a:srgbClr val="2F5496"/>
                </a:solidFill>
                <a:latin typeface="Calibri"/>
                <a:ea typeface="Calibri"/>
                <a:cs typeface="Calibri"/>
                <a:sym typeface="Calibri"/>
              </a:rPr>
              <a:t>NOAA</a:t>
            </a:r>
            <a:r>
              <a:rPr lang="en-US" sz="1800" dirty="0">
                <a:solidFill>
                  <a:srgbClr val="2F5496"/>
                </a:solidFill>
                <a:latin typeface="Calibri"/>
                <a:ea typeface="Calibri"/>
                <a:cs typeface="Calibri"/>
                <a:sym typeface="Calibri"/>
              </a:rPr>
              <a:t>/NESDIS/STAR</a:t>
            </a:r>
          </a:p>
          <a:p>
            <a:pPr lvl="0" algn="ctr">
              <a:buSzPts val="2400"/>
            </a:pPr>
            <a:r>
              <a:rPr lang="en-US" sz="1800" baseline="30000" dirty="0">
                <a:solidFill>
                  <a:srgbClr val="2F5496"/>
                </a:solidFill>
                <a:latin typeface="Calibri"/>
                <a:ea typeface="Calibri"/>
                <a:cs typeface="Calibri"/>
                <a:sym typeface="Calibri"/>
              </a:rPr>
              <a:t>2</a:t>
            </a:r>
            <a:r>
              <a:rPr lang="en-US" sz="1800" dirty="0">
                <a:solidFill>
                  <a:srgbClr val="2F5496"/>
                </a:solidFill>
                <a:latin typeface="Calibri"/>
                <a:ea typeface="Calibri"/>
                <a:cs typeface="Calibri"/>
                <a:sym typeface="Calibri"/>
              </a:rPr>
              <a:t>Global Science &amp; Technology, Inc.</a:t>
            </a:r>
          </a:p>
          <a:p>
            <a:pPr lvl="0" algn="ctr">
              <a:buSzPts val="2400"/>
            </a:pPr>
            <a:r>
              <a:rPr lang="en-US" sz="1800" baseline="30000" dirty="0">
                <a:solidFill>
                  <a:srgbClr val="2F5496"/>
                </a:solidFill>
                <a:latin typeface="Calibri"/>
                <a:ea typeface="Calibri"/>
                <a:cs typeface="Calibri"/>
                <a:sym typeface="Calibri"/>
              </a:rPr>
              <a:t>3</a:t>
            </a:r>
            <a:r>
              <a:rPr lang="en-US" sz="1800" dirty="0">
                <a:solidFill>
                  <a:srgbClr val="2F5496"/>
                </a:solidFill>
                <a:latin typeface="Calibri"/>
                <a:ea typeface="Calibri"/>
                <a:cs typeface="Calibri"/>
                <a:sym typeface="Calibri"/>
              </a:rPr>
              <a:t>UCAR</a:t>
            </a:r>
          </a:p>
          <a:p>
            <a:pPr lvl="0" algn="ctr">
              <a:buSzPts val="2400"/>
            </a:pPr>
            <a:r>
              <a:rPr lang="en-US" sz="1800" baseline="30000" dirty="0" smtClean="0">
                <a:solidFill>
                  <a:srgbClr val="2F5496"/>
                </a:solidFill>
                <a:latin typeface="Calibri"/>
                <a:ea typeface="Calibri"/>
                <a:cs typeface="Calibri"/>
                <a:sym typeface="Calibri"/>
              </a:rPr>
              <a:t>4</a:t>
            </a:r>
            <a:r>
              <a:rPr lang="en-US" sz="1800" dirty="0" smtClean="0">
                <a:solidFill>
                  <a:srgbClr val="2F5496"/>
                </a:solidFill>
                <a:latin typeface="Calibri"/>
                <a:ea typeface="Calibri"/>
                <a:cs typeface="Calibri"/>
                <a:sym typeface="Calibri"/>
              </a:rPr>
              <a:t>Tomorrow.io</a:t>
            </a:r>
            <a:endParaRPr lang="en-US" sz="1800" dirty="0">
              <a:solidFill>
                <a:srgbClr val="2F5496"/>
              </a:solidFill>
              <a:latin typeface="Calibri"/>
              <a:ea typeface="Calibri"/>
              <a:cs typeface="Calibri"/>
              <a:sym typeface="Calibri"/>
            </a:endParaRPr>
          </a:p>
          <a:p>
            <a:endParaRPr lang="en-US" dirty="0"/>
          </a:p>
        </p:txBody>
      </p:sp>
      <p:sp>
        <p:nvSpPr>
          <p:cNvPr id="4" name="Rectangle 3"/>
          <p:cNvSpPr/>
          <p:nvPr/>
        </p:nvSpPr>
        <p:spPr>
          <a:xfrm>
            <a:off x="0" y="245759"/>
            <a:ext cx="3749788" cy="1169551"/>
          </a:xfrm>
          <a:prstGeom prst="rect">
            <a:avLst/>
          </a:prstGeom>
        </p:spPr>
        <p:txBody>
          <a:bodyPr wrap="square">
            <a:spAutoFit/>
          </a:bodyPr>
          <a:lstStyle/>
          <a:p>
            <a:pPr lvl="0">
              <a:buSzPts val="2800"/>
            </a:pPr>
            <a:r>
              <a:rPr lang="en-US" dirty="0">
                <a:solidFill>
                  <a:srgbClr val="FFFFFF"/>
                </a:solidFill>
                <a:latin typeface="Calibri"/>
                <a:ea typeface="Calibri"/>
                <a:cs typeface="Calibri"/>
                <a:sym typeface="Calibri"/>
              </a:rPr>
              <a:t>This material is based in part upon work supported by the Office of Weather and Air Quality Research Program within the NOAA/OAR Weather Program Office under Award NO.NA23OAR4590412-01</a:t>
            </a:r>
            <a:endParaRPr lang="en-US" sz="900" dirty="0">
              <a:solidFill>
                <a:srgbClr val="FFFFFF"/>
              </a:solidFill>
            </a:endParaRPr>
          </a:p>
        </p:txBody>
      </p:sp>
    </p:spTree>
    <p:extLst>
      <p:ext uri="{BB962C8B-B14F-4D97-AF65-F5344CB8AC3E}">
        <p14:creationId xmlns:p14="http://schemas.microsoft.com/office/powerpoint/2010/main" val="7294070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 y="1"/>
            <a:ext cx="11129332" cy="3523617"/>
          </a:xfrm>
          <a:prstGeom prst="rect">
            <a:avLst/>
          </a:prstGeom>
        </p:spPr>
      </p:pic>
      <p:pic>
        <p:nvPicPr>
          <p:cNvPr id="19" name="Picture 18"/>
          <p:cNvPicPr>
            <a:picLocks noChangeAspect="1"/>
          </p:cNvPicPr>
          <p:nvPr/>
        </p:nvPicPr>
        <p:blipFill>
          <a:blip r:embed="rId3"/>
          <a:stretch>
            <a:fillRect/>
          </a:stretch>
        </p:blipFill>
        <p:spPr>
          <a:xfrm>
            <a:off x="0" y="3379375"/>
            <a:ext cx="11129333" cy="3478627"/>
          </a:xfrm>
          <a:prstGeom prst="rect">
            <a:avLst/>
          </a:prstGeom>
        </p:spPr>
      </p:pic>
      <p:sp>
        <p:nvSpPr>
          <p:cNvPr id="2" name="TextBox 1"/>
          <p:cNvSpPr txBox="1"/>
          <p:nvPr/>
        </p:nvSpPr>
        <p:spPr>
          <a:xfrm>
            <a:off x="163148" y="2550582"/>
            <a:ext cx="3862637" cy="1815882"/>
          </a:xfrm>
          <a:prstGeom prst="rect">
            <a:avLst/>
          </a:prstGeom>
          <a:solidFill>
            <a:schemeClr val="bg1"/>
          </a:solidFill>
        </p:spPr>
        <p:txBody>
          <a:bodyPr wrap="square" rtlCol="0">
            <a:spAutoFit/>
          </a:bodyPr>
          <a:lstStyle/>
          <a:p>
            <a:r>
              <a:rPr lang="en-US" dirty="0" smtClean="0"/>
              <a:t>What are these results saying?</a:t>
            </a:r>
          </a:p>
          <a:p>
            <a:pPr marL="342900" indent="-342900">
              <a:buFont typeface="+mj-lt"/>
              <a:buAutoNum type="arabicPeriod"/>
            </a:pPr>
            <a:r>
              <a:rPr lang="en-US" dirty="0" smtClean="0"/>
              <a:t>NRT algorithm is giving same weight to all channels </a:t>
            </a:r>
            <a:r>
              <a:rPr lang="mr-IN" dirty="0" smtClean="0"/>
              <a:t>–</a:t>
            </a:r>
            <a:r>
              <a:rPr lang="en-US" dirty="0" smtClean="0"/>
              <a:t> worst possible retrieval solution is picked</a:t>
            </a:r>
          </a:p>
          <a:p>
            <a:pPr marL="342900" indent="-342900">
              <a:buFont typeface="+mj-lt"/>
              <a:buAutoNum type="arabicPeriod"/>
            </a:pPr>
            <a:r>
              <a:rPr lang="en-US" dirty="0" smtClean="0"/>
              <a:t>Large spread among ensembles points to calibration error, model insufficiencies, and instrument insufficiencies (</a:t>
            </a:r>
            <a:r>
              <a:rPr lang="en-US" dirty="0" err="1" smtClean="0"/>
              <a:t>ei</a:t>
            </a:r>
            <a:r>
              <a:rPr lang="en-US" dirty="0" smtClean="0"/>
              <a:t> stepping through frequencies)</a:t>
            </a:r>
            <a:endParaRPr lang="en-US" dirty="0"/>
          </a:p>
        </p:txBody>
      </p:sp>
    </p:spTree>
    <p:extLst>
      <p:ext uri="{BB962C8B-B14F-4D97-AF65-F5344CB8AC3E}">
        <p14:creationId xmlns:p14="http://schemas.microsoft.com/office/powerpoint/2010/main" val="2880944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0"/>
            <a:ext cx="11128925" cy="3540760"/>
          </a:xfrm>
          <a:prstGeom prst="rect">
            <a:avLst/>
          </a:prstGeom>
        </p:spPr>
      </p:pic>
      <p:pic>
        <p:nvPicPr>
          <p:cNvPr id="20" name="Picture 19"/>
          <p:cNvPicPr>
            <a:picLocks noChangeAspect="1"/>
          </p:cNvPicPr>
          <p:nvPr/>
        </p:nvPicPr>
        <p:blipFill>
          <a:blip r:embed="rId3"/>
          <a:stretch>
            <a:fillRect/>
          </a:stretch>
        </p:blipFill>
        <p:spPr>
          <a:xfrm>
            <a:off x="0" y="3379500"/>
            <a:ext cx="11128925" cy="3478500"/>
          </a:xfrm>
          <a:prstGeom prst="rect">
            <a:avLst/>
          </a:prstGeom>
        </p:spPr>
      </p:pic>
      <p:sp>
        <p:nvSpPr>
          <p:cNvPr id="2" name="TextBox 1"/>
          <p:cNvSpPr txBox="1"/>
          <p:nvPr/>
        </p:nvSpPr>
        <p:spPr>
          <a:xfrm>
            <a:off x="1078707" y="608827"/>
            <a:ext cx="2400993" cy="461665"/>
          </a:xfrm>
          <a:prstGeom prst="rect">
            <a:avLst/>
          </a:prstGeom>
          <a:noFill/>
        </p:spPr>
        <p:txBody>
          <a:bodyPr wrap="square" rtlCol="0">
            <a:spAutoFit/>
          </a:bodyPr>
          <a:lstStyle/>
          <a:p>
            <a:r>
              <a:rPr lang="en-US" sz="2400" b="1" dirty="0" smtClean="0"/>
              <a:t>K=a(</a:t>
            </a:r>
            <a:r>
              <a:rPr lang="en-US" sz="2400" b="1" dirty="0" err="1" smtClean="0"/>
              <a:t>f,R</a:t>
            </a:r>
            <a:r>
              <a:rPr lang="en-US" sz="2400" b="1" dirty="0" smtClean="0"/>
              <a:t>)</a:t>
            </a:r>
            <a:r>
              <a:rPr lang="en-US" sz="2400" b="1" dirty="0" err="1" smtClean="0"/>
              <a:t>R</a:t>
            </a:r>
            <a:r>
              <a:rPr lang="en-US" sz="2400" b="1" baseline="30000" dirty="0" err="1" smtClean="0"/>
              <a:t>b</a:t>
            </a:r>
            <a:r>
              <a:rPr lang="en-US" sz="2400" b="1" baseline="30000" dirty="0" smtClean="0"/>
              <a:t>(</a:t>
            </a:r>
            <a:r>
              <a:rPr lang="en-US" sz="2400" b="1" baseline="30000" dirty="0" err="1" smtClean="0"/>
              <a:t>f,R</a:t>
            </a:r>
            <a:r>
              <a:rPr lang="en-US" sz="2400" b="1" baseline="30000" dirty="0" smtClean="0"/>
              <a:t>)</a:t>
            </a:r>
            <a:endParaRPr lang="en-US" sz="2400" b="1" dirty="0"/>
          </a:p>
        </p:txBody>
      </p:sp>
    </p:spTree>
    <p:extLst>
      <p:ext uri="{BB962C8B-B14F-4D97-AF65-F5344CB8AC3E}">
        <p14:creationId xmlns:p14="http://schemas.microsoft.com/office/powerpoint/2010/main" val="23253424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3200400"/>
          </a:xfrm>
          <a:prstGeom prst="rect">
            <a:avLst/>
          </a:prstGeom>
        </p:spPr>
      </p:pic>
      <p:pic>
        <p:nvPicPr>
          <p:cNvPr id="4" name="Picture 3"/>
          <p:cNvPicPr preferRelativeResize="0">
            <a:picLocks/>
          </p:cNvPicPr>
          <p:nvPr/>
        </p:nvPicPr>
        <p:blipFill>
          <a:blip r:embed="rId3"/>
          <a:stretch>
            <a:fillRect/>
          </a:stretch>
        </p:blipFill>
        <p:spPr>
          <a:xfrm>
            <a:off x="0" y="3355848"/>
            <a:ext cx="12192000" cy="3502152"/>
          </a:xfrm>
          <a:prstGeom prst="rect">
            <a:avLst/>
          </a:prstGeom>
        </p:spPr>
      </p:pic>
    </p:spTree>
    <p:extLst>
      <p:ext uri="{BB962C8B-B14F-4D97-AF65-F5344CB8AC3E}">
        <p14:creationId xmlns:p14="http://schemas.microsoft.com/office/powerpoint/2010/main" val="41320796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57245"/>
            <a:ext cx="12192000" cy="3500755"/>
          </a:xfrm>
          <a:prstGeom prst="rect">
            <a:avLst/>
          </a:prstGeom>
        </p:spPr>
      </p:pic>
      <p:pic>
        <p:nvPicPr>
          <p:cNvPr id="3" name="Picture 2"/>
          <p:cNvPicPr>
            <a:picLocks noChangeAspect="1"/>
          </p:cNvPicPr>
          <p:nvPr/>
        </p:nvPicPr>
        <p:blipFill>
          <a:blip r:embed="rId3"/>
          <a:stretch>
            <a:fillRect/>
          </a:stretch>
        </p:blipFill>
        <p:spPr>
          <a:xfrm>
            <a:off x="0" y="0"/>
            <a:ext cx="12192000" cy="3200400"/>
          </a:xfrm>
          <a:prstGeom prst="rect">
            <a:avLst/>
          </a:prstGeom>
        </p:spPr>
      </p:pic>
      <p:sp>
        <p:nvSpPr>
          <p:cNvPr id="4" name="Rectangle 3"/>
          <p:cNvSpPr/>
          <p:nvPr/>
        </p:nvSpPr>
        <p:spPr>
          <a:xfrm>
            <a:off x="7443073" y="4365839"/>
            <a:ext cx="4585779" cy="2368135"/>
          </a:xfrm>
          <a:prstGeom prst="rect">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219130" y="3200400"/>
            <a:ext cx="3650985" cy="523220"/>
          </a:xfrm>
          <a:prstGeom prst="rect">
            <a:avLst/>
          </a:prstGeom>
          <a:solidFill>
            <a:schemeClr val="bg1"/>
          </a:solidFill>
          <a:ln w="38100">
            <a:solidFill>
              <a:srgbClr val="660066"/>
            </a:solidFill>
          </a:ln>
        </p:spPr>
        <p:txBody>
          <a:bodyPr wrap="square" rtlCol="0">
            <a:spAutoFit/>
          </a:bodyPr>
          <a:lstStyle/>
          <a:p>
            <a:r>
              <a:rPr lang="en-US" dirty="0" smtClean="0">
                <a:solidFill>
                  <a:srgbClr val="660066"/>
                </a:solidFill>
              </a:rPr>
              <a:t>SFMR wind/rain spread due to instrument stepping through frequencies</a:t>
            </a:r>
            <a:endParaRPr lang="en-US" dirty="0">
              <a:solidFill>
                <a:srgbClr val="660066"/>
              </a:solidFill>
            </a:endParaRPr>
          </a:p>
        </p:txBody>
      </p:sp>
      <p:cxnSp>
        <p:nvCxnSpPr>
          <p:cNvPr id="6" name="Straight Arrow Connector 5"/>
          <p:cNvCxnSpPr/>
          <p:nvPr/>
        </p:nvCxnSpPr>
        <p:spPr>
          <a:xfrm flipH="1">
            <a:off x="9242111" y="4123733"/>
            <a:ext cx="776055" cy="982975"/>
          </a:xfrm>
          <a:prstGeom prst="straightConnector1">
            <a:avLst/>
          </a:prstGeom>
          <a:ln w="38100">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5" idx="2"/>
          </p:cNvCxnSpPr>
          <p:nvPr/>
        </p:nvCxnSpPr>
        <p:spPr>
          <a:xfrm flipH="1">
            <a:off x="9559589" y="3723620"/>
            <a:ext cx="485034" cy="1991656"/>
          </a:xfrm>
          <a:prstGeom prst="straightConnector1">
            <a:avLst/>
          </a:prstGeom>
          <a:ln w="38100">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050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 y="3442544"/>
            <a:ext cx="12013905" cy="3415456"/>
            <a:chOff x="2" y="3442544"/>
            <a:chExt cx="12013905" cy="3415456"/>
          </a:xfrm>
        </p:grpSpPr>
        <p:pic>
          <p:nvPicPr>
            <p:cNvPr id="3" name="Picture 2"/>
            <p:cNvPicPr>
              <a:picLocks noChangeAspect="1"/>
            </p:cNvPicPr>
            <p:nvPr/>
          </p:nvPicPr>
          <p:blipFill>
            <a:blip r:embed="rId2"/>
            <a:stretch>
              <a:fillRect/>
            </a:stretch>
          </p:blipFill>
          <p:spPr>
            <a:xfrm>
              <a:off x="161430" y="3442544"/>
              <a:ext cx="11852477" cy="2888547"/>
            </a:xfrm>
            <a:prstGeom prst="rect">
              <a:avLst/>
            </a:prstGeom>
          </p:spPr>
        </p:pic>
        <p:pic>
          <p:nvPicPr>
            <p:cNvPr id="2" name="Picture 1"/>
            <p:cNvPicPr>
              <a:picLocks noChangeAspect="1"/>
            </p:cNvPicPr>
            <p:nvPr/>
          </p:nvPicPr>
          <p:blipFill>
            <a:blip r:embed="rId3">
              <a:alphaModFix amt="32000"/>
            </a:blip>
            <a:stretch>
              <a:fillRect/>
            </a:stretch>
          </p:blipFill>
          <p:spPr>
            <a:xfrm>
              <a:off x="2" y="3852669"/>
              <a:ext cx="9524310" cy="3005331"/>
            </a:xfrm>
            <a:prstGeom prst="rect">
              <a:avLst/>
            </a:prstGeom>
          </p:spPr>
        </p:pic>
      </p:grpSp>
      <p:pic>
        <p:nvPicPr>
          <p:cNvPr id="8" name="Picture 7" descr="Screen Shot 2024-05-20 at 8.14.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09" y="50435"/>
            <a:ext cx="10532992" cy="3392109"/>
          </a:xfrm>
          <a:prstGeom prst="rect">
            <a:avLst/>
          </a:prstGeom>
        </p:spPr>
      </p:pic>
      <p:sp>
        <p:nvSpPr>
          <p:cNvPr id="12" name="TextBox 11"/>
          <p:cNvSpPr txBox="1"/>
          <p:nvPr/>
        </p:nvSpPr>
        <p:spPr>
          <a:xfrm>
            <a:off x="9138553" y="1774026"/>
            <a:ext cx="2875352" cy="523220"/>
          </a:xfrm>
          <a:prstGeom prst="rect">
            <a:avLst/>
          </a:prstGeom>
          <a:noFill/>
        </p:spPr>
        <p:txBody>
          <a:bodyPr wrap="square" rtlCol="0">
            <a:spAutoFit/>
          </a:bodyPr>
          <a:lstStyle/>
          <a:p>
            <a:r>
              <a:rPr lang="en-US" b="1" dirty="0" smtClean="0"/>
              <a:t>Well calibrated SFMR </a:t>
            </a:r>
          </a:p>
          <a:p>
            <a:r>
              <a:rPr lang="en-US" b="1" dirty="0" smtClean="0"/>
              <a:t>Ian flight 09/27/2022</a:t>
            </a:r>
            <a:endParaRPr lang="en-US" b="1" dirty="0"/>
          </a:p>
        </p:txBody>
      </p:sp>
      <p:cxnSp>
        <p:nvCxnSpPr>
          <p:cNvPr id="14" name="Straight Arrow Connector 13"/>
          <p:cNvCxnSpPr/>
          <p:nvPr/>
        </p:nvCxnSpPr>
        <p:spPr>
          <a:xfrm flipH="1">
            <a:off x="5005039" y="2931807"/>
            <a:ext cx="1444240" cy="24836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8825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 y="3438144"/>
            <a:ext cx="12012052" cy="3411106"/>
            <a:chOff x="2" y="3438144"/>
            <a:chExt cx="12012052" cy="3411106"/>
          </a:xfrm>
        </p:grpSpPr>
        <p:pic>
          <p:nvPicPr>
            <p:cNvPr id="6" name="Picture 5"/>
            <p:cNvPicPr preferRelativeResize="0">
              <a:picLocks/>
            </p:cNvPicPr>
            <p:nvPr/>
          </p:nvPicPr>
          <p:blipFill>
            <a:blip r:embed="rId2"/>
            <a:stretch>
              <a:fillRect/>
            </a:stretch>
          </p:blipFill>
          <p:spPr>
            <a:xfrm>
              <a:off x="161430" y="3438144"/>
              <a:ext cx="11850624" cy="2888547"/>
            </a:xfrm>
            <a:prstGeom prst="rect">
              <a:avLst/>
            </a:prstGeom>
          </p:spPr>
        </p:pic>
        <p:pic>
          <p:nvPicPr>
            <p:cNvPr id="2" name="Picture 1"/>
            <p:cNvPicPr>
              <a:picLocks noChangeAspect="1"/>
            </p:cNvPicPr>
            <p:nvPr/>
          </p:nvPicPr>
          <p:blipFill>
            <a:blip r:embed="rId3">
              <a:alphaModFix amt="32000"/>
            </a:blip>
            <a:stretch>
              <a:fillRect/>
            </a:stretch>
          </p:blipFill>
          <p:spPr>
            <a:xfrm>
              <a:off x="2" y="3843919"/>
              <a:ext cx="9524311" cy="3005331"/>
            </a:xfrm>
            <a:prstGeom prst="rect">
              <a:avLst/>
            </a:prstGeom>
          </p:spPr>
        </p:pic>
      </p:grpSp>
      <p:pic>
        <p:nvPicPr>
          <p:cNvPr id="7" name="Picture 6" descr="Screen Shot 2024-05-20 at 8.14.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09" y="50435"/>
            <a:ext cx="10532992" cy="3392109"/>
          </a:xfrm>
          <a:prstGeom prst="rect">
            <a:avLst/>
          </a:prstGeom>
        </p:spPr>
      </p:pic>
      <p:cxnSp>
        <p:nvCxnSpPr>
          <p:cNvPr id="8" name="Straight Arrow Connector 7"/>
          <p:cNvCxnSpPr/>
          <p:nvPr/>
        </p:nvCxnSpPr>
        <p:spPr>
          <a:xfrm flipH="1">
            <a:off x="5005039" y="2931807"/>
            <a:ext cx="1444240" cy="24836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428351" y="2931807"/>
            <a:ext cx="2415368" cy="1512588"/>
          </a:xfrm>
          <a:prstGeom prst="straightConnector1">
            <a:avLst/>
          </a:prstGeom>
          <a:ln w="381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138553" y="1774024"/>
            <a:ext cx="2875352" cy="523220"/>
          </a:xfrm>
          <a:prstGeom prst="rect">
            <a:avLst/>
          </a:prstGeom>
          <a:noFill/>
        </p:spPr>
        <p:txBody>
          <a:bodyPr wrap="square" rtlCol="0">
            <a:spAutoFit/>
          </a:bodyPr>
          <a:lstStyle/>
          <a:p>
            <a:r>
              <a:rPr lang="en-US" b="1" dirty="0" smtClean="0"/>
              <a:t>Well calibrated SFMR </a:t>
            </a:r>
          </a:p>
          <a:p>
            <a:r>
              <a:rPr lang="en-US" b="1" dirty="0" smtClean="0"/>
              <a:t>New K-model</a:t>
            </a:r>
            <a:endParaRPr lang="en-US" b="1" dirty="0"/>
          </a:p>
        </p:txBody>
      </p:sp>
    </p:spTree>
    <p:extLst>
      <p:ext uri="{BB962C8B-B14F-4D97-AF65-F5344CB8AC3E}">
        <p14:creationId xmlns:p14="http://schemas.microsoft.com/office/powerpoint/2010/main" val="36092794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 y="3442544"/>
            <a:ext cx="12013905" cy="3415456"/>
            <a:chOff x="2" y="3442544"/>
            <a:chExt cx="12013905" cy="3415456"/>
          </a:xfrm>
        </p:grpSpPr>
        <p:pic>
          <p:nvPicPr>
            <p:cNvPr id="3" name="Picture 2"/>
            <p:cNvPicPr>
              <a:picLocks noChangeAspect="1"/>
            </p:cNvPicPr>
            <p:nvPr/>
          </p:nvPicPr>
          <p:blipFill>
            <a:blip r:embed="rId2"/>
            <a:stretch>
              <a:fillRect/>
            </a:stretch>
          </p:blipFill>
          <p:spPr>
            <a:xfrm>
              <a:off x="161430" y="3442544"/>
              <a:ext cx="11852477" cy="2888547"/>
            </a:xfrm>
            <a:prstGeom prst="rect">
              <a:avLst/>
            </a:prstGeom>
          </p:spPr>
        </p:pic>
        <p:pic>
          <p:nvPicPr>
            <p:cNvPr id="2" name="Picture 1"/>
            <p:cNvPicPr>
              <a:picLocks noChangeAspect="1"/>
            </p:cNvPicPr>
            <p:nvPr/>
          </p:nvPicPr>
          <p:blipFill>
            <a:blip r:embed="rId3">
              <a:alphaModFix amt="32000"/>
            </a:blip>
            <a:stretch>
              <a:fillRect/>
            </a:stretch>
          </p:blipFill>
          <p:spPr>
            <a:xfrm>
              <a:off x="2" y="3852669"/>
              <a:ext cx="9524310" cy="3005331"/>
            </a:xfrm>
            <a:prstGeom prst="rect">
              <a:avLst/>
            </a:prstGeom>
          </p:spPr>
        </p:pic>
      </p:grpSp>
      <p:pic>
        <p:nvPicPr>
          <p:cNvPr id="4" name="Picture 3" descr="Screen Shot 2024-05-20 at 10.1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11" y="-26461"/>
            <a:ext cx="10622280" cy="3469005"/>
          </a:xfrm>
          <a:prstGeom prst="rect">
            <a:avLst/>
          </a:prstGeom>
        </p:spPr>
      </p:pic>
      <p:sp>
        <p:nvSpPr>
          <p:cNvPr id="12" name="TextBox 11"/>
          <p:cNvSpPr txBox="1"/>
          <p:nvPr/>
        </p:nvSpPr>
        <p:spPr>
          <a:xfrm>
            <a:off x="9138553" y="4967267"/>
            <a:ext cx="2875352" cy="523220"/>
          </a:xfrm>
          <a:prstGeom prst="rect">
            <a:avLst/>
          </a:prstGeom>
          <a:noFill/>
        </p:spPr>
        <p:txBody>
          <a:bodyPr wrap="square" rtlCol="0">
            <a:spAutoFit/>
          </a:bodyPr>
          <a:lstStyle/>
          <a:p>
            <a:r>
              <a:rPr lang="en-US" b="1" dirty="0" smtClean="0"/>
              <a:t>Well calibrated SFMR </a:t>
            </a:r>
          </a:p>
          <a:p>
            <a:r>
              <a:rPr lang="en-US" b="1" dirty="0" smtClean="0"/>
              <a:t>Ian flight 09/27/2022</a:t>
            </a:r>
            <a:endParaRPr lang="en-US" b="1" dirty="0"/>
          </a:p>
        </p:txBody>
      </p:sp>
      <p:cxnSp>
        <p:nvCxnSpPr>
          <p:cNvPr id="14" name="Straight Arrow Connector 13"/>
          <p:cNvCxnSpPr/>
          <p:nvPr/>
        </p:nvCxnSpPr>
        <p:spPr>
          <a:xfrm>
            <a:off x="6748089" y="2931810"/>
            <a:ext cx="1314619" cy="220488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34164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 y="3438144"/>
            <a:ext cx="12012052" cy="3411106"/>
            <a:chOff x="2" y="3438144"/>
            <a:chExt cx="12012052" cy="3411106"/>
          </a:xfrm>
        </p:grpSpPr>
        <p:pic>
          <p:nvPicPr>
            <p:cNvPr id="9" name="Picture 8"/>
            <p:cNvPicPr preferRelativeResize="0">
              <a:picLocks/>
            </p:cNvPicPr>
            <p:nvPr/>
          </p:nvPicPr>
          <p:blipFill>
            <a:blip r:embed="rId2"/>
            <a:stretch>
              <a:fillRect/>
            </a:stretch>
          </p:blipFill>
          <p:spPr>
            <a:xfrm>
              <a:off x="161430" y="3438144"/>
              <a:ext cx="11850624" cy="2888547"/>
            </a:xfrm>
            <a:prstGeom prst="rect">
              <a:avLst/>
            </a:prstGeom>
          </p:spPr>
        </p:pic>
        <p:pic>
          <p:nvPicPr>
            <p:cNvPr id="10" name="Picture 9"/>
            <p:cNvPicPr>
              <a:picLocks noChangeAspect="1"/>
            </p:cNvPicPr>
            <p:nvPr/>
          </p:nvPicPr>
          <p:blipFill>
            <a:blip r:embed="rId3">
              <a:alphaModFix amt="32000"/>
            </a:blip>
            <a:stretch>
              <a:fillRect/>
            </a:stretch>
          </p:blipFill>
          <p:spPr>
            <a:xfrm>
              <a:off x="2" y="3843919"/>
              <a:ext cx="9524311" cy="3005331"/>
            </a:xfrm>
            <a:prstGeom prst="rect">
              <a:avLst/>
            </a:prstGeom>
          </p:spPr>
        </p:pic>
      </p:grpSp>
      <p:pic>
        <p:nvPicPr>
          <p:cNvPr id="4" name="Picture 3" descr="Screen Shot 2024-05-20 at 10.1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11" y="-26461"/>
            <a:ext cx="10622280" cy="3469005"/>
          </a:xfrm>
          <a:prstGeom prst="rect">
            <a:avLst/>
          </a:prstGeom>
        </p:spPr>
      </p:pic>
      <p:sp>
        <p:nvSpPr>
          <p:cNvPr id="12" name="TextBox 11"/>
          <p:cNvSpPr txBox="1"/>
          <p:nvPr/>
        </p:nvSpPr>
        <p:spPr>
          <a:xfrm>
            <a:off x="9138553" y="4967267"/>
            <a:ext cx="2875352" cy="523220"/>
          </a:xfrm>
          <a:prstGeom prst="rect">
            <a:avLst/>
          </a:prstGeom>
          <a:noFill/>
        </p:spPr>
        <p:txBody>
          <a:bodyPr wrap="square" rtlCol="0">
            <a:spAutoFit/>
          </a:bodyPr>
          <a:lstStyle/>
          <a:p>
            <a:r>
              <a:rPr lang="en-US" b="1" dirty="0" smtClean="0"/>
              <a:t>Well calibrated SFMR </a:t>
            </a:r>
          </a:p>
          <a:p>
            <a:r>
              <a:rPr lang="en-US" b="1" dirty="0" smtClean="0"/>
              <a:t>Ian flight 09/27/2022</a:t>
            </a:r>
            <a:endParaRPr lang="en-US" b="1" dirty="0"/>
          </a:p>
        </p:txBody>
      </p:sp>
      <p:cxnSp>
        <p:nvCxnSpPr>
          <p:cNvPr id="14" name="Straight Arrow Connector 13"/>
          <p:cNvCxnSpPr/>
          <p:nvPr/>
        </p:nvCxnSpPr>
        <p:spPr>
          <a:xfrm>
            <a:off x="6811277" y="3007625"/>
            <a:ext cx="1314619" cy="212906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8062707" y="3007628"/>
            <a:ext cx="640360" cy="1342449"/>
          </a:xfrm>
          <a:prstGeom prst="straightConnector1">
            <a:avLst/>
          </a:prstGeom>
          <a:ln w="38100">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6635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3812726"/>
          </a:xfrm>
          <a:prstGeom prst="rect">
            <a:avLst/>
          </a:prstGeom>
        </p:spPr>
      </p:pic>
      <p:pic>
        <p:nvPicPr>
          <p:cNvPr id="4" name="Picture 3"/>
          <p:cNvPicPr>
            <a:picLocks noChangeAspect="1"/>
          </p:cNvPicPr>
          <p:nvPr/>
        </p:nvPicPr>
        <p:blipFill>
          <a:blip r:embed="rId3"/>
          <a:stretch>
            <a:fillRect/>
          </a:stretch>
        </p:blipFill>
        <p:spPr>
          <a:xfrm>
            <a:off x="0" y="3138566"/>
            <a:ext cx="12192000" cy="3812726"/>
          </a:xfrm>
          <a:prstGeom prst="rect">
            <a:avLst/>
          </a:prstGeom>
        </p:spPr>
      </p:pic>
      <p:sp>
        <p:nvSpPr>
          <p:cNvPr id="3" name="TextBox 2"/>
          <p:cNvSpPr txBox="1"/>
          <p:nvPr/>
        </p:nvSpPr>
        <p:spPr>
          <a:xfrm>
            <a:off x="6559235" y="1391605"/>
            <a:ext cx="5097761" cy="707886"/>
          </a:xfrm>
          <a:prstGeom prst="rect">
            <a:avLst/>
          </a:prstGeom>
          <a:noFill/>
        </p:spPr>
        <p:txBody>
          <a:bodyPr wrap="square" rtlCol="0">
            <a:spAutoFit/>
          </a:bodyPr>
          <a:lstStyle/>
          <a:p>
            <a:r>
              <a:rPr lang="en-US" sz="2000" b="1" dirty="0" smtClean="0"/>
              <a:t>With new SFMR rain attenuation + scattering model </a:t>
            </a:r>
            <a:endParaRPr lang="en-US" sz="2000" b="1" dirty="0"/>
          </a:p>
        </p:txBody>
      </p:sp>
      <p:cxnSp>
        <p:nvCxnSpPr>
          <p:cNvPr id="6" name="Straight Arrow Connector 5"/>
          <p:cNvCxnSpPr/>
          <p:nvPr/>
        </p:nvCxnSpPr>
        <p:spPr>
          <a:xfrm flipH="1">
            <a:off x="6019882" y="1722110"/>
            <a:ext cx="643744" cy="208741"/>
          </a:xfrm>
          <a:prstGeom prst="straightConnector1">
            <a:avLst/>
          </a:prstGeom>
          <a:ln w="381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950288" y="1722110"/>
            <a:ext cx="713338" cy="3322456"/>
          </a:xfrm>
          <a:prstGeom prst="straightConnector1">
            <a:avLst/>
          </a:prstGeom>
          <a:ln w="3810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317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9990"/>
            <a:ext cx="10515600" cy="1325563"/>
          </a:xfrm>
        </p:spPr>
        <p:txBody>
          <a:bodyPr/>
          <a:lstStyle/>
          <a:p>
            <a:r>
              <a:rPr lang="en-US" sz="3200" b="1" dirty="0" smtClean="0">
                <a:solidFill>
                  <a:schemeClr val="bg1"/>
                </a:solidFill>
              </a:rPr>
              <a:t>C-band is Impacted by Rain</a:t>
            </a:r>
            <a:endParaRPr lang="en-US" sz="3200" b="1" dirty="0">
              <a:solidFill>
                <a:schemeClr val="bg1"/>
              </a:solidFill>
            </a:endParaRPr>
          </a:p>
        </p:txBody>
      </p:sp>
      <p:pic>
        <p:nvPicPr>
          <p:cNvPr id="4" name="Picture 3"/>
          <p:cNvPicPr>
            <a:picLocks noChangeAspect="1"/>
          </p:cNvPicPr>
          <p:nvPr/>
        </p:nvPicPr>
        <p:blipFill>
          <a:blip r:embed="rId2"/>
          <a:stretch>
            <a:fillRect/>
          </a:stretch>
        </p:blipFill>
        <p:spPr>
          <a:xfrm>
            <a:off x="0" y="1257300"/>
            <a:ext cx="12192000" cy="4341136"/>
          </a:xfrm>
          <a:prstGeom prst="rect">
            <a:avLst/>
          </a:prstGeom>
        </p:spPr>
      </p:pic>
    </p:spTree>
    <p:extLst>
      <p:ext uri="{BB962C8B-B14F-4D97-AF65-F5344CB8AC3E}">
        <p14:creationId xmlns:p14="http://schemas.microsoft.com/office/powerpoint/2010/main" val="40216143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237"/>
            <a:ext cx="11466019" cy="1216152"/>
          </a:xfrm>
        </p:spPr>
        <p:txBody>
          <a:bodyPr>
            <a:normAutofit fontScale="90000"/>
          </a:bodyPr>
          <a:lstStyle/>
          <a:p>
            <a:r>
              <a:rPr lang="en-US" b="1" dirty="0" smtClean="0"/>
              <a:t>Imaging </a:t>
            </a:r>
            <a:r>
              <a:rPr lang="en-US" b="1" dirty="0"/>
              <a:t>Wind and Rain Airborne </a:t>
            </a:r>
            <a:r>
              <a:rPr lang="en-US" b="1" dirty="0" smtClean="0"/>
              <a:t>Profiler </a:t>
            </a:r>
            <a:r>
              <a:rPr lang="mr-IN" b="1" dirty="0" smtClean="0"/>
              <a:t>–</a:t>
            </a:r>
            <a:r>
              <a:rPr lang="en-US" b="1" dirty="0" smtClean="0"/>
              <a:t> IWRAP</a:t>
            </a:r>
            <a:br>
              <a:rPr lang="en-US" b="1" dirty="0" smtClean="0"/>
            </a:br>
            <a:r>
              <a:rPr lang="en-US" b="1" dirty="0" smtClean="0"/>
              <a:t>2021 Season Configuration</a:t>
            </a:r>
            <a:endParaRPr lang="en-US" b="1" dirty="0"/>
          </a:p>
        </p:txBody>
      </p:sp>
      <p:sp>
        <p:nvSpPr>
          <p:cNvPr id="3" name="Content Placeholder 2"/>
          <p:cNvSpPr>
            <a:spLocks noGrp="1"/>
          </p:cNvSpPr>
          <p:nvPr>
            <p:ph idx="1"/>
          </p:nvPr>
        </p:nvSpPr>
        <p:spPr>
          <a:xfrm>
            <a:off x="136844" y="1600206"/>
            <a:ext cx="6793056" cy="5257794"/>
          </a:xfrm>
        </p:spPr>
        <p:txBody>
          <a:bodyPr>
            <a:normAutofit lnSpcReduction="10000"/>
          </a:bodyPr>
          <a:lstStyle/>
          <a:p>
            <a:r>
              <a:rPr lang="en-US" sz="2000" dirty="0"/>
              <a:t>The </a:t>
            </a:r>
            <a:r>
              <a:rPr lang="en-US" sz="2000" dirty="0" smtClean="0"/>
              <a:t>IWRAP </a:t>
            </a:r>
            <a:r>
              <a:rPr lang="en-US" sz="2000" dirty="0"/>
              <a:t>is a downward-pointing, conically scanning, dual-frequency, dual-polarization Doppler radar capable of measuring surface backscatter and intervening volume reflectivity and Doppler velocity at 30 m range resolution. </a:t>
            </a:r>
            <a:endParaRPr lang="en-US" sz="2000" dirty="0" smtClean="0"/>
          </a:p>
          <a:p>
            <a:r>
              <a:rPr lang="en-US" sz="2000" dirty="0" smtClean="0"/>
              <a:t>2021 configuration:</a:t>
            </a:r>
            <a:endParaRPr lang="en-US" sz="2000" dirty="0"/>
          </a:p>
          <a:p>
            <a:pPr lvl="1"/>
            <a:r>
              <a:rPr lang="en-US" sz="2000" dirty="0"/>
              <a:t>Conically scanning Ku and C-band radars</a:t>
            </a:r>
          </a:p>
          <a:p>
            <a:pPr lvl="1"/>
            <a:r>
              <a:rPr lang="en-US" sz="2000" dirty="0"/>
              <a:t>V-pol measurements acquired at 30° and 50° incidence angles </a:t>
            </a:r>
            <a:endParaRPr lang="en-US" sz="2000" dirty="0" smtClean="0"/>
          </a:p>
          <a:p>
            <a:pPr lvl="1"/>
            <a:r>
              <a:rPr lang="en-US" sz="2000" dirty="0" smtClean="0"/>
              <a:t>Outer beam </a:t>
            </a:r>
            <a:r>
              <a:rPr lang="en-US" sz="2000" dirty="0"/>
              <a:t>profiles from 1.5km below the aircraft up to 30m from the surface</a:t>
            </a:r>
          </a:p>
          <a:p>
            <a:pPr lvl="1"/>
            <a:r>
              <a:rPr lang="en-US" sz="2000" dirty="0" smtClean="0"/>
              <a:t>Inner beam </a:t>
            </a:r>
            <a:r>
              <a:rPr lang="en-US" sz="2000" dirty="0"/>
              <a:t>profiles from 120m below the aircraft up to 30m from the </a:t>
            </a:r>
            <a:r>
              <a:rPr lang="en-US" sz="2000" dirty="0" smtClean="0"/>
              <a:t>surface</a:t>
            </a:r>
            <a:endParaRPr lang="en-US" sz="2000" dirty="0" smtClean="0">
              <a:solidFill>
                <a:schemeClr val="bg1"/>
              </a:solidFill>
            </a:endParaRPr>
          </a:p>
          <a:p>
            <a:pPr lvl="2"/>
            <a:endParaRPr lang="en-US" sz="1850" dirty="0" smtClean="0">
              <a:solidFill>
                <a:schemeClr val="bg1"/>
              </a:solidFill>
            </a:endParaRPr>
          </a:p>
          <a:p>
            <a:r>
              <a:rPr lang="en-US" sz="2300" dirty="0"/>
              <a:t>3D wind and reflectivity profiles retrieved along the nadir at 30m vertical and 150m along track </a:t>
            </a:r>
            <a:r>
              <a:rPr lang="en-US" sz="2300" dirty="0" smtClean="0"/>
              <a:t>resolution</a:t>
            </a:r>
          </a:p>
          <a:p>
            <a:pPr marL="342900" lvl="1" indent="-342900">
              <a:buFont typeface="Arial"/>
              <a:buChar char="•"/>
            </a:pPr>
            <a:r>
              <a:rPr lang="en-US" sz="2000" dirty="0">
                <a:solidFill>
                  <a:srgbClr val="000000"/>
                </a:solidFill>
              </a:rPr>
              <a:t>Maximum possible swath width of ~2</a:t>
            </a:r>
            <a:r>
              <a:rPr lang="en-US" sz="2000" b="1" dirty="0">
                <a:solidFill>
                  <a:srgbClr val="000000"/>
                </a:solidFill>
              </a:rPr>
              <a:t>–</a:t>
            </a:r>
            <a:r>
              <a:rPr lang="en-US" sz="2000" dirty="0">
                <a:solidFill>
                  <a:srgbClr val="000000"/>
                </a:solidFill>
              </a:rPr>
              <a:t>3 km at typical flying altitudes</a:t>
            </a:r>
            <a:endParaRPr lang="en-US" sz="2000" dirty="0"/>
          </a:p>
          <a:p>
            <a:endParaRPr lang="en-US" sz="2300" dirty="0"/>
          </a:p>
          <a:p>
            <a:pPr lvl="1"/>
            <a:endParaRPr lang="en-US" sz="2000" dirty="0">
              <a:solidFill>
                <a:schemeClr val="bg1"/>
              </a:solidFill>
            </a:endParaRPr>
          </a:p>
          <a:p>
            <a:endParaRPr lang="en-US" sz="2400" dirty="0" smtClean="0">
              <a:solidFill>
                <a:schemeClr val="bg1"/>
              </a:solidFill>
            </a:endParaRPr>
          </a:p>
        </p:txBody>
      </p:sp>
      <p:pic>
        <p:nvPicPr>
          <p:cNvPr id="4" name="Picture 3" descr="iwrap_measurement_geomet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637" y="1854128"/>
            <a:ext cx="5450363" cy="4119031"/>
          </a:xfrm>
          <a:prstGeom prst="rect">
            <a:avLst/>
          </a:prstGeom>
        </p:spPr>
      </p:pic>
      <p:sp>
        <p:nvSpPr>
          <p:cNvPr id="5" name="TextBox 4"/>
          <p:cNvSpPr txBox="1"/>
          <p:nvPr/>
        </p:nvSpPr>
        <p:spPr>
          <a:xfrm>
            <a:off x="11053350" y="4390654"/>
            <a:ext cx="1138652" cy="307777"/>
          </a:xfrm>
          <a:prstGeom prst="rect">
            <a:avLst/>
          </a:prstGeom>
          <a:noFill/>
        </p:spPr>
        <p:txBody>
          <a:bodyPr wrap="square" rtlCol="0">
            <a:spAutoFit/>
          </a:bodyPr>
          <a:lstStyle/>
          <a:p>
            <a:r>
              <a:rPr lang="en-US" b="1" dirty="0" smtClean="0">
                <a:solidFill>
                  <a:schemeClr val="bg1"/>
                </a:solidFill>
              </a:rPr>
              <a:t>@50°</a:t>
            </a:r>
            <a:endParaRPr lang="en-US" b="1" dirty="0">
              <a:solidFill>
                <a:schemeClr val="bg1"/>
              </a:solidFill>
            </a:endParaRPr>
          </a:p>
        </p:txBody>
      </p:sp>
      <p:sp>
        <p:nvSpPr>
          <p:cNvPr id="6" name="TextBox 5"/>
          <p:cNvSpPr txBox="1"/>
          <p:nvPr/>
        </p:nvSpPr>
        <p:spPr>
          <a:xfrm>
            <a:off x="11466019" y="5319100"/>
            <a:ext cx="1138652" cy="307777"/>
          </a:xfrm>
          <a:prstGeom prst="rect">
            <a:avLst/>
          </a:prstGeom>
          <a:noFill/>
        </p:spPr>
        <p:txBody>
          <a:bodyPr wrap="square" rtlCol="0">
            <a:spAutoFit/>
          </a:bodyPr>
          <a:lstStyle/>
          <a:p>
            <a:r>
              <a:rPr lang="en-US" b="1" dirty="0" smtClean="0">
                <a:solidFill>
                  <a:srgbClr val="660066"/>
                </a:solidFill>
              </a:rPr>
              <a:t>@30°</a:t>
            </a:r>
            <a:endParaRPr lang="en-US" b="1" dirty="0">
              <a:solidFill>
                <a:srgbClr val="660066"/>
              </a:solidFill>
            </a:endParaRPr>
          </a:p>
        </p:txBody>
      </p:sp>
    </p:spTree>
    <p:extLst>
      <p:ext uri="{BB962C8B-B14F-4D97-AF65-F5344CB8AC3E}">
        <p14:creationId xmlns:p14="http://schemas.microsoft.com/office/powerpoint/2010/main" val="34637891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2" y="0"/>
            <a:ext cx="10362481" cy="6858000"/>
          </a:xfrm>
          <a:prstGeom prst="rect">
            <a:avLst/>
          </a:prstGeom>
        </p:spPr>
      </p:pic>
    </p:spTree>
    <p:extLst>
      <p:ext uri="{BB962C8B-B14F-4D97-AF65-F5344CB8AC3E}">
        <p14:creationId xmlns:p14="http://schemas.microsoft.com/office/powerpoint/2010/main" val="10407934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2" y="0"/>
            <a:ext cx="10362481" cy="6858000"/>
          </a:xfrm>
          <a:prstGeom prst="rect">
            <a:avLst/>
          </a:prstGeom>
        </p:spPr>
      </p:pic>
    </p:spTree>
    <p:extLst>
      <p:ext uri="{BB962C8B-B14F-4D97-AF65-F5344CB8AC3E}">
        <p14:creationId xmlns:p14="http://schemas.microsoft.com/office/powerpoint/2010/main" val="7620926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xmlns:lc="http://schemas.openxmlformats.org/drawingml/2006/lockedCanvas" id="{09A93018-F5C9-AB4F-8C2C-C82A09B8F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283" y="2530074"/>
            <a:ext cx="1892411" cy="1061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5283" y="2489311"/>
            <a:ext cx="2378928" cy="369332"/>
          </a:xfrm>
          <a:prstGeom prst="rect">
            <a:avLst/>
          </a:prstGeom>
          <a:noFill/>
        </p:spPr>
        <p:txBody>
          <a:bodyPr wrap="square" rtlCol="0">
            <a:spAutoFit/>
          </a:bodyPr>
          <a:lstStyle/>
          <a:p>
            <a:r>
              <a:rPr lang="en-US" dirty="0" smtClean="0">
                <a:solidFill>
                  <a:srgbClr val="FFFFFF"/>
                </a:solidFill>
              </a:rPr>
              <a:t>IWRAP C-band</a:t>
            </a:r>
            <a:endParaRPr lang="en-US" dirty="0">
              <a:solidFill>
                <a:srgbClr val="FFFFFF"/>
              </a:solidFill>
            </a:endParaRPr>
          </a:p>
        </p:txBody>
      </p:sp>
      <p:pic>
        <p:nvPicPr>
          <p:cNvPr id="4" name="Picture 3"/>
          <p:cNvPicPr>
            <a:picLocks noChangeAspect="1"/>
          </p:cNvPicPr>
          <p:nvPr/>
        </p:nvPicPr>
        <p:blipFill>
          <a:blip r:embed="rId3"/>
          <a:stretch>
            <a:fillRect/>
          </a:stretch>
        </p:blipFill>
        <p:spPr>
          <a:xfrm>
            <a:off x="7974507" y="2388016"/>
            <a:ext cx="1483639" cy="1203654"/>
          </a:xfrm>
          <a:prstGeom prst="rect">
            <a:avLst/>
          </a:prstGeom>
        </p:spPr>
      </p:pic>
      <p:sp>
        <p:nvSpPr>
          <p:cNvPr id="5" name="TextBox 4"/>
          <p:cNvSpPr txBox="1"/>
          <p:nvPr/>
        </p:nvSpPr>
        <p:spPr>
          <a:xfrm>
            <a:off x="7879258" y="2405663"/>
            <a:ext cx="2251940" cy="369332"/>
          </a:xfrm>
          <a:prstGeom prst="rect">
            <a:avLst/>
          </a:prstGeom>
          <a:noFill/>
        </p:spPr>
        <p:txBody>
          <a:bodyPr wrap="square" rtlCol="0">
            <a:spAutoFit/>
          </a:bodyPr>
          <a:lstStyle/>
          <a:p>
            <a:r>
              <a:rPr lang="en-US" dirty="0" smtClean="0"/>
              <a:t>UHR ASCAT</a:t>
            </a:r>
            <a:endParaRPr lang="en-US" dirty="0"/>
          </a:p>
        </p:txBody>
      </p:sp>
      <p:pic>
        <p:nvPicPr>
          <p:cNvPr id="6" name="Google Shape;358;p41"/>
          <p:cNvPicPr preferRelativeResize="0"/>
          <p:nvPr/>
        </p:nvPicPr>
        <p:blipFill>
          <a:blip r:embed="rId4">
            <a:alphaModFix/>
          </a:blip>
          <a:stretch>
            <a:fillRect/>
          </a:stretch>
        </p:blipFill>
        <p:spPr>
          <a:xfrm>
            <a:off x="0" y="2744492"/>
            <a:ext cx="1879213" cy="1442483"/>
          </a:xfrm>
          <a:prstGeom prst="rect">
            <a:avLst/>
          </a:prstGeom>
          <a:noFill/>
          <a:ln>
            <a:noFill/>
          </a:ln>
        </p:spPr>
      </p:pic>
      <p:pic>
        <p:nvPicPr>
          <p:cNvPr id="7" name="Picture 6"/>
          <p:cNvPicPr>
            <a:picLocks noChangeAspect="1"/>
          </p:cNvPicPr>
          <p:nvPr/>
        </p:nvPicPr>
        <p:blipFill>
          <a:blip r:embed="rId5"/>
          <a:stretch>
            <a:fillRect/>
          </a:stretch>
        </p:blipFill>
        <p:spPr>
          <a:xfrm>
            <a:off x="7534918" y="893008"/>
            <a:ext cx="1923228" cy="1154153"/>
          </a:xfrm>
          <a:prstGeom prst="rect">
            <a:avLst/>
          </a:prstGeom>
        </p:spPr>
      </p:pic>
      <p:sp>
        <p:nvSpPr>
          <p:cNvPr id="8" name="TextBox 7"/>
          <p:cNvSpPr txBox="1"/>
          <p:nvPr/>
        </p:nvSpPr>
        <p:spPr>
          <a:xfrm>
            <a:off x="7656523" y="1768190"/>
            <a:ext cx="1348707" cy="369332"/>
          </a:xfrm>
          <a:prstGeom prst="rect">
            <a:avLst/>
          </a:prstGeom>
          <a:noFill/>
        </p:spPr>
        <p:txBody>
          <a:bodyPr wrap="square" rtlCol="0">
            <a:spAutoFit/>
          </a:bodyPr>
          <a:lstStyle/>
          <a:p>
            <a:r>
              <a:rPr lang="en-US" dirty="0" smtClean="0"/>
              <a:t>SAR VH</a:t>
            </a:r>
            <a:endParaRPr lang="en-US" dirty="0"/>
          </a:p>
        </p:txBody>
      </p:sp>
      <p:pic>
        <p:nvPicPr>
          <p:cNvPr id="9" name="Picture 8" descr="DSC00117.JPG"/>
          <p:cNvPicPr>
            <a:picLocks noChangeAspect="1"/>
          </p:cNvPicPr>
          <p:nvPr/>
        </p:nvPicPr>
        <p:blipFill>
          <a:blip r:embed="rId6" cstate="screen"/>
          <a:srcRect/>
          <a:stretch>
            <a:fillRect/>
          </a:stretch>
        </p:blipFill>
        <p:spPr>
          <a:xfrm>
            <a:off x="1995869" y="1199372"/>
            <a:ext cx="1987617" cy="986260"/>
          </a:xfrm>
          <a:prstGeom prst="rect">
            <a:avLst/>
          </a:prstGeom>
        </p:spPr>
      </p:pic>
      <p:pic>
        <p:nvPicPr>
          <p:cNvPr id="10" name="Picture 9"/>
          <p:cNvPicPr>
            <a:picLocks noChangeAspect="1"/>
          </p:cNvPicPr>
          <p:nvPr/>
        </p:nvPicPr>
        <p:blipFill>
          <a:blip r:embed="rId7" cstate="screen"/>
          <a:stretch>
            <a:fillRect/>
          </a:stretch>
        </p:blipFill>
        <p:spPr>
          <a:xfrm>
            <a:off x="4819526" y="1054193"/>
            <a:ext cx="1488921" cy="802604"/>
          </a:xfrm>
          <a:prstGeom prst="rect">
            <a:avLst/>
          </a:prstGeom>
          <a:solidFill>
            <a:schemeClr val="bg1"/>
          </a:solidFill>
        </p:spPr>
      </p:pic>
      <p:sp>
        <p:nvSpPr>
          <p:cNvPr id="11" name="Right Arrow 10"/>
          <p:cNvSpPr/>
          <p:nvPr/>
        </p:nvSpPr>
        <p:spPr>
          <a:xfrm>
            <a:off x="4206982" y="1422339"/>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6539622" y="1314259"/>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SCATA_2012_2020">
            <a:extLst>
              <a:ext uri="{FF2B5EF4-FFF2-40B4-BE49-F238E27FC236}">
                <a16:creationId xmlns:a16="http://schemas.microsoft.com/office/drawing/2014/main" xmlns="" id="{0327101D-0F49-4AAF-9B0E-EAA6C39C85AC}"/>
              </a:ext>
            </a:extLst>
          </p:cNvPr>
          <p:cNvPicPr>
            <a:picLocks noChangeAspect="1"/>
          </p:cNvPicPr>
          <p:nvPr/>
        </p:nvPicPr>
        <p:blipFill>
          <a:blip r:embed="rId8"/>
          <a:stretch>
            <a:fillRect/>
          </a:stretch>
        </p:blipFill>
        <p:spPr>
          <a:xfrm>
            <a:off x="4819527" y="1983381"/>
            <a:ext cx="1720096" cy="848913"/>
          </a:xfrm>
          <a:prstGeom prst="rect">
            <a:avLst/>
          </a:prstGeom>
        </p:spPr>
      </p:pic>
      <p:pic>
        <p:nvPicPr>
          <p:cNvPr id="14" name="Picture 5" descr="SMAP_contour_rectified_v5">
            <a:extLst>
              <a:ext uri="{FF2B5EF4-FFF2-40B4-BE49-F238E27FC236}">
                <a16:creationId xmlns:a16="http://schemas.microsoft.com/office/drawing/2014/main" xmlns="" id="{7EBF8C6A-C518-423C-A421-E4837A509B34}"/>
              </a:ext>
            </a:extLst>
          </p:cNvPr>
          <p:cNvPicPr/>
          <p:nvPr/>
        </p:nvPicPr>
        <p:blipFill>
          <a:blip r:embed="rId9"/>
          <a:stretch>
            <a:fillRect/>
          </a:stretch>
        </p:blipFill>
        <p:spPr>
          <a:xfrm>
            <a:off x="4819527" y="2996417"/>
            <a:ext cx="1720096" cy="878299"/>
          </a:xfrm>
          <a:prstGeom prst="rect">
            <a:avLst/>
          </a:prstGeom>
        </p:spPr>
      </p:pic>
      <p:pic>
        <p:nvPicPr>
          <p:cNvPr id="21" name="Picture 20">
            <a:extLst>
              <a:ext uri="{FF2B5EF4-FFF2-40B4-BE49-F238E27FC236}">
                <a16:creationId xmlns:a16="http://schemas.microsoft.com/office/drawing/2014/main" xmlns="" id="{D8040BAB-9D8F-4D48-9EA9-EC8957C00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5668" y="2466319"/>
            <a:ext cx="1248373" cy="932685"/>
          </a:xfrm>
          <a:prstGeom prst="rect">
            <a:avLst/>
          </a:prstGeom>
        </p:spPr>
      </p:pic>
      <p:sp>
        <p:nvSpPr>
          <p:cNvPr id="22" name="Right Arrow 21"/>
          <p:cNvSpPr/>
          <p:nvPr/>
        </p:nvSpPr>
        <p:spPr>
          <a:xfrm>
            <a:off x="4274686" y="2840890"/>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7434042" y="2759376"/>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Dorian_wspd_d2-001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4918" y="4080601"/>
            <a:ext cx="1652996" cy="1217518"/>
          </a:xfrm>
          <a:prstGeom prst="rect">
            <a:avLst/>
          </a:prstGeom>
        </p:spPr>
      </p:pic>
      <p:pic>
        <p:nvPicPr>
          <p:cNvPr id="25" name="Picture 24" descr="Chart, line chart&#10;&#10;Description automatically generated"/>
          <p:cNvPicPr/>
          <p:nvPr/>
        </p:nvPicPr>
        <p:blipFill>
          <a:blip r:embed="rId12"/>
          <a:stretch>
            <a:fillRect/>
          </a:stretch>
        </p:blipFill>
        <p:spPr>
          <a:xfrm>
            <a:off x="4969978" y="4311339"/>
            <a:ext cx="1569644" cy="914322"/>
          </a:xfrm>
          <a:prstGeom prst="rect">
            <a:avLst/>
          </a:prstGeom>
        </p:spPr>
      </p:pic>
      <p:sp>
        <p:nvSpPr>
          <p:cNvPr id="27" name="Bent Arrow 26"/>
          <p:cNvSpPr/>
          <p:nvPr/>
        </p:nvSpPr>
        <p:spPr>
          <a:xfrm rot="10800000">
            <a:off x="792680" y="4281545"/>
            <a:ext cx="1086533" cy="743047"/>
          </a:xfrm>
          <a:prstGeom prst="bentArrow">
            <a:avLst/>
          </a:prstGeom>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ight Arrow 27"/>
          <p:cNvSpPr/>
          <p:nvPr/>
        </p:nvSpPr>
        <p:spPr>
          <a:xfrm>
            <a:off x="6893577" y="4610104"/>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3"/>
          <a:stretch>
            <a:fillRect/>
          </a:stretch>
        </p:blipFill>
        <p:spPr>
          <a:xfrm flipV="1">
            <a:off x="2069033" y="5414802"/>
            <a:ext cx="4771595" cy="1296291"/>
          </a:xfrm>
          <a:prstGeom prst="rect">
            <a:avLst/>
          </a:prstGeom>
        </p:spPr>
      </p:pic>
      <p:sp>
        <p:nvSpPr>
          <p:cNvPr id="31" name="Right Arrow 30"/>
          <p:cNvSpPr/>
          <p:nvPr/>
        </p:nvSpPr>
        <p:spPr>
          <a:xfrm>
            <a:off x="6893577" y="6013600"/>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Bent Arrow 31"/>
          <p:cNvSpPr/>
          <p:nvPr/>
        </p:nvSpPr>
        <p:spPr>
          <a:xfrm>
            <a:off x="725666" y="908958"/>
            <a:ext cx="1086533" cy="1812684"/>
          </a:xfrm>
          <a:prstGeom prst="bentArrow">
            <a:avLst/>
          </a:prstGeom>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rot="10800000">
            <a:off x="761698" y="1915433"/>
            <a:ext cx="1086533" cy="743047"/>
          </a:xfrm>
          <a:prstGeom prst="bentArrow">
            <a:avLst/>
          </a:prstGeom>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4" name="Picture 33"/>
          <p:cNvPicPr>
            <a:picLocks noChangeAspect="1"/>
          </p:cNvPicPr>
          <p:nvPr/>
        </p:nvPicPr>
        <p:blipFill>
          <a:blip r:embed="rId14"/>
          <a:stretch>
            <a:fillRect/>
          </a:stretch>
        </p:blipFill>
        <p:spPr>
          <a:xfrm>
            <a:off x="2265283" y="3874717"/>
            <a:ext cx="1560373" cy="1121341"/>
          </a:xfrm>
          <a:prstGeom prst="rect">
            <a:avLst/>
          </a:prstGeom>
        </p:spPr>
      </p:pic>
      <p:sp>
        <p:nvSpPr>
          <p:cNvPr id="35" name="Right Arrow 34"/>
          <p:cNvSpPr/>
          <p:nvPr/>
        </p:nvSpPr>
        <p:spPr>
          <a:xfrm>
            <a:off x="3983486" y="4446440"/>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3153098">
            <a:off x="3984004" y="4891557"/>
            <a:ext cx="405349" cy="25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8874602">
            <a:off x="4056068" y="3959367"/>
            <a:ext cx="405349" cy="25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5"/>
          <a:stretch>
            <a:fillRect/>
          </a:stretch>
        </p:blipFill>
        <p:spPr>
          <a:xfrm>
            <a:off x="7525230" y="5548709"/>
            <a:ext cx="1534047" cy="1150535"/>
          </a:xfrm>
          <a:prstGeom prst="rect">
            <a:avLst/>
          </a:prstGeom>
        </p:spPr>
      </p:pic>
      <p:sp>
        <p:nvSpPr>
          <p:cNvPr id="39" name="Bent Arrow 38"/>
          <p:cNvSpPr/>
          <p:nvPr/>
        </p:nvSpPr>
        <p:spPr>
          <a:xfrm rot="10800000">
            <a:off x="766722" y="4278285"/>
            <a:ext cx="1086533" cy="2315007"/>
          </a:xfrm>
          <a:prstGeom prst="bentArrow">
            <a:avLst/>
          </a:prstGeom>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Bent Arrow 39"/>
          <p:cNvSpPr/>
          <p:nvPr/>
        </p:nvSpPr>
        <p:spPr>
          <a:xfrm>
            <a:off x="730690" y="88638"/>
            <a:ext cx="1086533" cy="1812684"/>
          </a:xfrm>
          <a:prstGeom prst="bentArrow">
            <a:avLst/>
          </a:prstGeom>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7656523" y="5404733"/>
            <a:ext cx="2251940" cy="369332"/>
          </a:xfrm>
          <a:prstGeom prst="rect">
            <a:avLst/>
          </a:prstGeom>
          <a:noFill/>
        </p:spPr>
        <p:txBody>
          <a:bodyPr wrap="square" rtlCol="0">
            <a:spAutoFit/>
          </a:bodyPr>
          <a:lstStyle/>
          <a:p>
            <a:r>
              <a:rPr lang="en-US" dirty="0" smtClean="0"/>
              <a:t>SMAP</a:t>
            </a:r>
            <a:endParaRPr lang="en-US" dirty="0"/>
          </a:p>
        </p:txBody>
      </p:sp>
      <p:sp>
        <p:nvSpPr>
          <p:cNvPr id="43" name="TextBox 42"/>
          <p:cNvSpPr txBox="1"/>
          <p:nvPr/>
        </p:nvSpPr>
        <p:spPr>
          <a:xfrm>
            <a:off x="2265283" y="3895935"/>
            <a:ext cx="1062531" cy="369332"/>
          </a:xfrm>
          <a:prstGeom prst="rect">
            <a:avLst/>
          </a:prstGeom>
          <a:noFill/>
        </p:spPr>
        <p:txBody>
          <a:bodyPr wrap="square" rtlCol="0">
            <a:spAutoFit/>
          </a:bodyPr>
          <a:lstStyle/>
          <a:p>
            <a:r>
              <a:rPr lang="en-US" dirty="0" smtClean="0"/>
              <a:t>HWRF</a:t>
            </a:r>
            <a:endParaRPr lang="en-US" dirty="0"/>
          </a:p>
        </p:txBody>
      </p:sp>
      <p:pic>
        <p:nvPicPr>
          <p:cNvPr id="44" name="Picture 43"/>
          <p:cNvPicPr>
            <a:picLocks noChangeAspect="1"/>
          </p:cNvPicPr>
          <p:nvPr/>
        </p:nvPicPr>
        <p:blipFill>
          <a:blip r:embed="rId16"/>
          <a:stretch>
            <a:fillRect/>
          </a:stretch>
        </p:blipFill>
        <p:spPr>
          <a:xfrm>
            <a:off x="2072170" y="-8012"/>
            <a:ext cx="1503719" cy="1079090"/>
          </a:xfrm>
          <a:prstGeom prst="rect">
            <a:avLst/>
          </a:prstGeom>
        </p:spPr>
      </p:pic>
      <p:sp>
        <p:nvSpPr>
          <p:cNvPr id="45" name="Right Arrow 44"/>
          <p:cNvSpPr/>
          <p:nvPr/>
        </p:nvSpPr>
        <p:spPr>
          <a:xfrm>
            <a:off x="3923750" y="345329"/>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ight Brace 45"/>
          <p:cNvSpPr/>
          <p:nvPr/>
        </p:nvSpPr>
        <p:spPr>
          <a:xfrm flipH="1">
            <a:off x="9795186" y="345329"/>
            <a:ext cx="275489" cy="6152969"/>
          </a:xfrm>
          <a:prstGeom prst="rightBrace">
            <a:avLst/>
          </a:prstGeom>
          <a:ln w="63500"/>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1879213" y="1117570"/>
            <a:ext cx="2378928" cy="369332"/>
          </a:xfrm>
          <a:prstGeom prst="rect">
            <a:avLst/>
          </a:prstGeom>
          <a:noFill/>
        </p:spPr>
        <p:txBody>
          <a:bodyPr wrap="square" rtlCol="0">
            <a:spAutoFit/>
          </a:bodyPr>
          <a:lstStyle/>
          <a:p>
            <a:r>
              <a:rPr lang="en-US" dirty="0" smtClean="0">
                <a:solidFill>
                  <a:schemeClr val="bg1"/>
                </a:solidFill>
              </a:rPr>
              <a:t>X-pol Antenna</a:t>
            </a:r>
            <a:endParaRPr lang="en-US" dirty="0">
              <a:solidFill>
                <a:schemeClr val="bg1"/>
              </a:solidFill>
            </a:endParaRPr>
          </a:p>
        </p:txBody>
      </p:sp>
      <p:sp>
        <p:nvSpPr>
          <p:cNvPr id="51" name="Up-Down Arrow 50"/>
          <p:cNvSpPr/>
          <p:nvPr/>
        </p:nvSpPr>
        <p:spPr>
          <a:xfrm>
            <a:off x="8449274" y="2110502"/>
            <a:ext cx="252217" cy="25049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Up-Down Arrow 51"/>
          <p:cNvSpPr/>
          <p:nvPr/>
        </p:nvSpPr>
        <p:spPr>
          <a:xfrm>
            <a:off x="7656523" y="2110502"/>
            <a:ext cx="222735" cy="194888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Down Arrow 52"/>
          <p:cNvSpPr/>
          <p:nvPr/>
        </p:nvSpPr>
        <p:spPr>
          <a:xfrm>
            <a:off x="7471182" y="2110502"/>
            <a:ext cx="222735" cy="390309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7471182" y="3690050"/>
            <a:ext cx="2251940" cy="369332"/>
          </a:xfrm>
          <a:prstGeom prst="rect">
            <a:avLst/>
          </a:prstGeom>
          <a:noFill/>
        </p:spPr>
        <p:txBody>
          <a:bodyPr wrap="square" rtlCol="0">
            <a:spAutoFit/>
          </a:bodyPr>
          <a:lstStyle/>
          <a:p>
            <a:r>
              <a:rPr lang="en-US" dirty="0" smtClean="0"/>
              <a:t>AMSR2</a:t>
            </a:r>
            <a:endParaRPr lang="en-US" dirty="0"/>
          </a:p>
        </p:txBody>
      </p:sp>
      <p:sp>
        <p:nvSpPr>
          <p:cNvPr id="54" name="Up-Down Arrow 53"/>
          <p:cNvSpPr/>
          <p:nvPr/>
        </p:nvSpPr>
        <p:spPr>
          <a:xfrm>
            <a:off x="8652474" y="3749002"/>
            <a:ext cx="252217" cy="25049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Up-Down Arrow 54"/>
          <p:cNvSpPr/>
          <p:nvPr/>
        </p:nvSpPr>
        <p:spPr>
          <a:xfrm>
            <a:off x="8549402" y="5279422"/>
            <a:ext cx="252217" cy="25049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17"/>
          <a:stretch>
            <a:fillRect/>
          </a:stretch>
        </p:blipFill>
        <p:spPr>
          <a:xfrm>
            <a:off x="10019021" y="2651709"/>
            <a:ext cx="2120761" cy="1659630"/>
          </a:xfrm>
          <a:prstGeom prst="rect">
            <a:avLst/>
          </a:prstGeom>
        </p:spPr>
      </p:pic>
      <p:sp>
        <p:nvSpPr>
          <p:cNvPr id="47" name="Right Arrow 46"/>
          <p:cNvSpPr/>
          <p:nvPr/>
        </p:nvSpPr>
        <p:spPr>
          <a:xfrm>
            <a:off x="9644773" y="3304434"/>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pic>
        <p:nvPicPr>
          <p:cNvPr id="57" name="Picture 56"/>
          <p:cNvPicPr>
            <a:picLocks noChangeAspect="1"/>
          </p:cNvPicPr>
          <p:nvPr/>
        </p:nvPicPr>
        <p:blipFill>
          <a:blip r:embed="rId18"/>
          <a:stretch>
            <a:fillRect/>
          </a:stretch>
        </p:blipFill>
        <p:spPr>
          <a:xfrm>
            <a:off x="4756027" y="3710"/>
            <a:ext cx="2678016" cy="1007396"/>
          </a:xfrm>
          <a:prstGeom prst="rect">
            <a:avLst/>
          </a:prstGeom>
        </p:spPr>
      </p:pic>
      <p:sp>
        <p:nvSpPr>
          <p:cNvPr id="58" name="Right Arrow 57"/>
          <p:cNvSpPr/>
          <p:nvPr/>
        </p:nvSpPr>
        <p:spPr>
          <a:xfrm>
            <a:off x="8179041" y="308590"/>
            <a:ext cx="540465" cy="189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5490994" y="884222"/>
            <a:ext cx="2688047" cy="5318517"/>
            <a:chOff x="4118245" y="884221"/>
            <a:chExt cx="2016035" cy="5318517"/>
          </a:xfrm>
        </p:grpSpPr>
        <p:cxnSp>
          <p:nvCxnSpPr>
            <p:cNvPr id="16" name="Straight Arrow Connector 15"/>
            <p:cNvCxnSpPr/>
            <p:nvPr/>
          </p:nvCxnSpPr>
          <p:spPr>
            <a:xfrm>
              <a:off x="5418166" y="893007"/>
              <a:ext cx="324226" cy="161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18166" y="919644"/>
              <a:ext cx="562714" cy="1801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72685" y="884221"/>
              <a:ext cx="608195" cy="5318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5398740" y="893007"/>
              <a:ext cx="735540" cy="3717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4118245" y="898077"/>
              <a:ext cx="1254440" cy="3753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14" idx="0"/>
            </p:cNvCxnSpPr>
            <p:nvPr/>
          </p:nvCxnSpPr>
          <p:spPr>
            <a:xfrm flipH="1">
              <a:off x="4259681" y="885109"/>
              <a:ext cx="1098874" cy="21113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4240476" y="918720"/>
              <a:ext cx="1098874" cy="8494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4731335" y="932729"/>
              <a:ext cx="627220" cy="5080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7" name="Title 16"/>
          <p:cNvSpPr>
            <a:spLocks noGrp="1"/>
          </p:cNvSpPr>
          <p:nvPr>
            <p:ph type="title"/>
          </p:nvPr>
        </p:nvSpPr>
        <p:spPr>
          <a:xfrm>
            <a:off x="9342995" y="365125"/>
            <a:ext cx="2796787" cy="1325563"/>
          </a:xfrm>
        </p:spPr>
        <p:txBody>
          <a:bodyPr>
            <a:normAutofit/>
          </a:bodyPr>
          <a:lstStyle/>
          <a:p>
            <a:r>
              <a:rPr lang="en-US" sz="2800" b="1" dirty="0" err="1" smtClean="0"/>
              <a:t>CrossPolination</a:t>
            </a:r>
            <a:endParaRPr lang="en-US" sz="2800" b="1" dirty="0"/>
          </a:p>
        </p:txBody>
      </p:sp>
    </p:spTree>
    <p:extLst>
      <p:ext uri="{BB962C8B-B14F-4D97-AF65-F5344CB8AC3E}">
        <p14:creationId xmlns:p14="http://schemas.microsoft.com/office/powerpoint/2010/main" val="20885377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2"/>
          </p:nvPr>
        </p:nvSpPr>
        <p:spPr/>
        <p:txBody>
          <a:bodyPr>
            <a:normAutofit fontScale="92500" lnSpcReduction="10000"/>
          </a:bodyPr>
          <a:lstStyle/>
          <a:p>
            <a:r>
              <a:rPr lang="en-US" dirty="0" smtClean="0"/>
              <a:t>Due to inadequate minimization scheme and rain attenuation and scattering model SFMR wind estimates both overestimate and underestimate winds within tropical cyclones</a:t>
            </a:r>
          </a:p>
          <a:p>
            <a:r>
              <a:rPr lang="en-US" dirty="0" smtClean="0"/>
              <a:t>Utilizing IWRAP measurements new attenuation/scattering model has been developed</a:t>
            </a:r>
          </a:p>
          <a:p>
            <a:r>
              <a:rPr lang="en-US" dirty="0" smtClean="0"/>
              <a:t>Considering SFMR is utilized for calibration and validation of all satellite high wind retrievals as well as for model </a:t>
            </a:r>
            <a:r>
              <a:rPr lang="en-US" dirty="0" err="1" smtClean="0"/>
              <a:t>parametarization</a:t>
            </a:r>
            <a:r>
              <a:rPr lang="en-US" dirty="0" smtClean="0"/>
              <a:t> and data assimilation we propose modification of the operational algorithm</a:t>
            </a:r>
          </a:p>
          <a:p>
            <a:r>
              <a:rPr lang="en-US" dirty="0" smtClean="0"/>
              <a:t>SFMR rain rate is also utilized for calibration of other aircraft instruments</a:t>
            </a:r>
          </a:p>
          <a:p>
            <a:r>
              <a:rPr lang="en-US" dirty="0" smtClean="0"/>
              <a:t>IWRAP NRCS and rain measurements are providing new insight of precipitation impact on </a:t>
            </a:r>
            <a:r>
              <a:rPr lang="en-US" dirty="0" err="1" smtClean="0"/>
              <a:t>scatterometry</a:t>
            </a:r>
            <a:r>
              <a:rPr lang="en-US" dirty="0" smtClean="0"/>
              <a:t> c and </a:t>
            </a:r>
            <a:r>
              <a:rPr lang="en-US" dirty="0" err="1" smtClean="0"/>
              <a:t>ku</a:t>
            </a:r>
            <a:r>
              <a:rPr lang="en-US" dirty="0"/>
              <a:t> </a:t>
            </a:r>
            <a:r>
              <a:rPr lang="en-US" dirty="0" smtClean="0"/>
              <a:t>observations </a:t>
            </a:r>
            <a:endParaRPr lang="en-US" dirty="0"/>
          </a:p>
        </p:txBody>
      </p:sp>
    </p:spTree>
    <p:extLst>
      <p:ext uri="{BB962C8B-B14F-4D97-AF65-F5344CB8AC3E}">
        <p14:creationId xmlns:p14="http://schemas.microsoft.com/office/powerpoint/2010/main" val="26639631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39260555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72"/>
            <a:ext cx="12192000" cy="1325563"/>
          </a:xfrm>
        </p:spPr>
        <p:txBody>
          <a:bodyPr>
            <a:normAutofit/>
          </a:bodyPr>
          <a:lstStyle/>
          <a:p>
            <a:r>
              <a:rPr lang="en-US" sz="3200" b="1" dirty="0" smtClean="0"/>
              <a:t>Expanding our Understanding of C and Ku </a:t>
            </a:r>
            <a:r>
              <a:rPr lang="en-US" sz="3200" b="1" dirty="0" smtClean="0"/>
              <a:t>band Observations in Rain</a:t>
            </a:r>
            <a:endParaRPr lang="en-US" sz="3200" b="1" dirty="0"/>
          </a:p>
        </p:txBody>
      </p:sp>
      <p:pic>
        <p:nvPicPr>
          <p:cNvPr id="6" name="Picture 5" descr="20231021H1233236-235759_pass04_ku1_horizontal_wi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824" y="929390"/>
            <a:ext cx="8913176" cy="2864244"/>
          </a:xfrm>
          <a:prstGeom prst="rect">
            <a:avLst/>
          </a:prstGeom>
        </p:spPr>
      </p:pic>
      <p:pic>
        <p:nvPicPr>
          <p:cNvPr id="5" name="Picture 4" descr="20230920H1233235-235449_pass04_uc1_horizontal_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824" y="3630718"/>
            <a:ext cx="8913176" cy="2465472"/>
          </a:xfrm>
          <a:prstGeom prst="rect">
            <a:avLst/>
          </a:prstGeom>
        </p:spPr>
      </p:pic>
      <p:sp>
        <p:nvSpPr>
          <p:cNvPr id="3" name="TextBox 2"/>
          <p:cNvSpPr txBox="1"/>
          <p:nvPr/>
        </p:nvSpPr>
        <p:spPr>
          <a:xfrm>
            <a:off x="190688" y="1225690"/>
            <a:ext cx="3770165" cy="4493537"/>
          </a:xfrm>
          <a:prstGeom prst="rect">
            <a:avLst/>
          </a:prstGeom>
          <a:noFill/>
        </p:spPr>
        <p:txBody>
          <a:bodyPr wrap="square" rtlCol="0">
            <a:spAutoFit/>
          </a:bodyPr>
          <a:lstStyle/>
          <a:p>
            <a:pPr marL="285750" indent="-285750">
              <a:buFont typeface="Arial"/>
              <a:buChar char="•"/>
            </a:pPr>
            <a:r>
              <a:rPr lang="en-US" sz="2200" dirty="0" smtClean="0"/>
              <a:t>Acquired raw measurements at all 8 channels</a:t>
            </a:r>
          </a:p>
          <a:p>
            <a:pPr marL="285750" indent="-285750">
              <a:buFont typeface="Arial"/>
              <a:buChar char="•"/>
            </a:pPr>
            <a:r>
              <a:rPr lang="en-US" sz="2200" dirty="0"/>
              <a:t>B</a:t>
            </a:r>
            <a:r>
              <a:rPr lang="en-US" sz="2200" dirty="0" smtClean="0"/>
              <a:t>etter understanding of Ku and C band sensitivities</a:t>
            </a:r>
          </a:p>
          <a:p>
            <a:pPr marL="285750" indent="-285750">
              <a:buFont typeface="Arial"/>
              <a:buChar char="•"/>
            </a:pPr>
            <a:r>
              <a:rPr lang="en-US" sz="2200" dirty="0" smtClean="0"/>
              <a:t>C band seems to be more sensitive in rain column in which Ku attenuates</a:t>
            </a:r>
          </a:p>
          <a:p>
            <a:pPr marL="285750" indent="-285750">
              <a:buFont typeface="Arial"/>
              <a:buChar char="•"/>
            </a:pPr>
            <a:r>
              <a:rPr lang="en-US" sz="2200" dirty="0" smtClean="0">
                <a:solidFill>
                  <a:schemeClr val="tx1"/>
                </a:solidFill>
              </a:rPr>
              <a:t>These are the same rain bands within which SFMR wind speed retrievals have large errors</a:t>
            </a:r>
            <a:endParaRPr lang="en-US" sz="2200" dirty="0">
              <a:solidFill>
                <a:schemeClr val="tx1"/>
              </a:solidFill>
            </a:endParaRPr>
          </a:p>
        </p:txBody>
      </p:sp>
      <p:cxnSp>
        <p:nvCxnSpPr>
          <p:cNvPr id="8" name="Straight Arrow Connector 7"/>
          <p:cNvCxnSpPr/>
          <p:nvPr/>
        </p:nvCxnSpPr>
        <p:spPr>
          <a:xfrm>
            <a:off x="3070042" y="5009292"/>
            <a:ext cx="2756373" cy="64847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47394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763" y="-1"/>
            <a:ext cx="10557092" cy="1391527"/>
          </a:xfrm>
        </p:spPr>
        <p:txBody>
          <a:bodyPr>
            <a:normAutofit/>
          </a:bodyPr>
          <a:lstStyle/>
          <a:p>
            <a:r>
              <a:rPr lang="en-US" sz="3200" b="1" dirty="0" smtClean="0"/>
              <a:t>Typical SFMR Wind Speed Drop off within Rain Bands and Coincident IWRAP lowest 3D Horizontal Wind Retrievals</a:t>
            </a:r>
            <a:endParaRPr lang="en-US" sz="3200" b="1" dirty="0"/>
          </a:p>
        </p:txBody>
      </p:sp>
      <p:pic>
        <p:nvPicPr>
          <p:cNvPr id="3" name="Picture 2"/>
          <p:cNvPicPr>
            <a:picLocks noChangeAspect="1"/>
          </p:cNvPicPr>
          <p:nvPr/>
        </p:nvPicPr>
        <p:blipFill>
          <a:blip r:embed="rId2"/>
          <a:stretch>
            <a:fillRect/>
          </a:stretch>
        </p:blipFill>
        <p:spPr>
          <a:xfrm>
            <a:off x="0" y="1312948"/>
            <a:ext cx="12192000" cy="4455413"/>
          </a:xfrm>
          <a:prstGeom prst="rect">
            <a:avLst/>
          </a:prstGeom>
        </p:spPr>
      </p:pic>
    </p:spTree>
    <p:extLst>
      <p:ext uri="{BB962C8B-B14F-4D97-AF65-F5344CB8AC3E}">
        <p14:creationId xmlns:p14="http://schemas.microsoft.com/office/powerpoint/2010/main" val="28752581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60" y="-15390"/>
            <a:ext cx="10515600" cy="1325563"/>
          </a:xfrm>
        </p:spPr>
        <p:txBody>
          <a:bodyPr/>
          <a:lstStyle/>
          <a:p>
            <a:r>
              <a:rPr lang="en-US" b="1" dirty="0" smtClean="0"/>
              <a:t>Unique  Characteristics of IWRAP</a:t>
            </a:r>
            <a:endParaRPr lang="en-US" b="1" dirty="0"/>
          </a:p>
        </p:txBody>
      </p:sp>
      <p:sp>
        <p:nvSpPr>
          <p:cNvPr id="7" name="Content Placeholder 2"/>
          <p:cNvSpPr>
            <a:spLocks noGrp="1"/>
          </p:cNvSpPr>
          <p:nvPr>
            <p:ph sz="half" idx="2"/>
          </p:nvPr>
        </p:nvSpPr>
        <p:spPr>
          <a:xfrm>
            <a:off x="839789" y="1690695"/>
            <a:ext cx="5711648" cy="4498971"/>
          </a:xfrm>
        </p:spPr>
        <p:txBody>
          <a:bodyPr>
            <a:normAutofit fontScale="85000" lnSpcReduction="10000"/>
          </a:bodyPr>
          <a:lstStyle/>
          <a:p>
            <a:r>
              <a:rPr lang="en-US" sz="2200" dirty="0">
                <a:solidFill>
                  <a:srgbClr val="000000"/>
                </a:solidFill>
              </a:rPr>
              <a:t>Traditionally IWRAP wind and reflectivity profiles have been obtained by utilizing the pulse-pair processing algorithm and covariance method </a:t>
            </a:r>
            <a:r>
              <a:rPr lang="en-US" sz="2200" dirty="0" smtClean="0">
                <a:solidFill>
                  <a:srgbClr val="000000"/>
                </a:solidFill>
              </a:rPr>
              <a:t>widely </a:t>
            </a:r>
            <a:r>
              <a:rPr lang="en-US" sz="2200" dirty="0">
                <a:solidFill>
                  <a:srgbClr val="000000"/>
                </a:solidFill>
              </a:rPr>
              <a:t>used in Doppler weather radars </a:t>
            </a:r>
            <a:endParaRPr lang="en-US" sz="2200" dirty="0" smtClean="0">
              <a:solidFill>
                <a:srgbClr val="000000"/>
              </a:solidFill>
            </a:endParaRPr>
          </a:p>
          <a:p>
            <a:pPr lvl="1"/>
            <a:r>
              <a:rPr lang="en-US" sz="1900" dirty="0">
                <a:solidFill>
                  <a:srgbClr val="000000"/>
                </a:solidFill>
              </a:rPr>
              <a:t>This allows for accurate retrievals down to 300-500m above the </a:t>
            </a:r>
            <a:r>
              <a:rPr lang="en-US" sz="1900" dirty="0" smtClean="0">
                <a:solidFill>
                  <a:srgbClr val="000000"/>
                </a:solidFill>
              </a:rPr>
              <a:t>surface</a:t>
            </a:r>
          </a:p>
          <a:p>
            <a:pPr lvl="1"/>
            <a:r>
              <a:rPr lang="en-US" sz="1900" dirty="0" smtClean="0">
                <a:solidFill>
                  <a:srgbClr val="000000"/>
                </a:solidFill>
              </a:rPr>
              <a:t>At </a:t>
            </a:r>
            <a:r>
              <a:rPr lang="en-US" sz="1900" dirty="0">
                <a:solidFill>
                  <a:srgbClr val="000000"/>
                </a:solidFill>
              </a:rPr>
              <a:t>lower altitudes precipitation volume backscatter is contaminated by the 1) nadir reflection from the surface backscatter and the 2) surface backscatter at the range gates closer to the ocean. </a:t>
            </a:r>
            <a:endParaRPr lang="en-US" sz="1900" dirty="0" smtClean="0">
              <a:solidFill>
                <a:srgbClr val="000000"/>
              </a:solidFill>
            </a:endParaRPr>
          </a:p>
          <a:p>
            <a:pPr lvl="0"/>
            <a:r>
              <a:rPr lang="en-US" sz="2200" dirty="0" smtClean="0">
                <a:solidFill>
                  <a:srgbClr val="000000"/>
                </a:solidFill>
              </a:rPr>
              <a:t>Most unique aspect of IWRAP radar is in its advanced </a:t>
            </a:r>
            <a:r>
              <a:rPr lang="en-US" sz="2200" dirty="0">
                <a:solidFill>
                  <a:srgbClr val="000000"/>
                </a:solidFill>
              </a:rPr>
              <a:t>radar control and data acquisition </a:t>
            </a:r>
            <a:r>
              <a:rPr lang="en-US" sz="2200" dirty="0" smtClean="0">
                <a:solidFill>
                  <a:srgbClr val="000000"/>
                </a:solidFill>
              </a:rPr>
              <a:t>system</a:t>
            </a:r>
          </a:p>
          <a:p>
            <a:pPr lvl="1"/>
            <a:r>
              <a:rPr lang="en-US" sz="1900" dirty="0" smtClean="0">
                <a:solidFill>
                  <a:srgbClr val="000000"/>
                </a:solidFill>
              </a:rPr>
              <a:t>This allows for spectral processing technique to be employed </a:t>
            </a:r>
          </a:p>
          <a:p>
            <a:r>
              <a:rPr lang="en-US" sz="2200" dirty="0" smtClean="0">
                <a:solidFill>
                  <a:srgbClr val="000000"/>
                </a:solidFill>
              </a:rPr>
              <a:t>2021 NRT processing utilized traditional pulse pair approach</a:t>
            </a:r>
          </a:p>
          <a:p>
            <a:pPr lvl="1"/>
            <a:r>
              <a:rPr lang="en-US" sz="1900" dirty="0" smtClean="0">
                <a:solidFill>
                  <a:srgbClr val="000000"/>
                </a:solidFill>
              </a:rPr>
              <a:t>Post season spectral processor applied on all data collected during 2021 season</a:t>
            </a:r>
            <a:endParaRPr lang="en-US" sz="1900" dirty="0">
              <a:solidFill>
                <a:srgbClr val="000000"/>
              </a:solidFill>
            </a:endParaRPr>
          </a:p>
          <a:p>
            <a:endParaRPr lang="en-US" dirty="0"/>
          </a:p>
        </p:txBody>
      </p:sp>
      <p:pic>
        <p:nvPicPr>
          <p:cNvPr id="6" name="Picture 5"/>
          <p:cNvPicPr>
            <a:picLocks noChangeAspect="1"/>
          </p:cNvPicPr>
          <p:nvPr/>
        </p:nvPicPr>
        <p:blipFill>
          <a:blip r:embed="rId3"/>
          <a:stretch>
            <a:fillRect/>
          </a:stretch>
        </p:blipFill>
        <p:spPr>
          <a:xfrm>
            <a:off x="7107464" y="2012471"/>
            <a:ext cx="4941627" cy="3738065"/>
          </a:xfrm>
          <a:prstGeom prst="rect">
            <a:avLst/>
          </a:prstGeom>
        </p:spPr>
      </p:pic>
    </p:spTree>
    <p:extLst>
      <p:ext uri="{BB962C8B-B14F-4D97-AF65-F5344CB8AC3E}">
        <p14:creationId xmlns:p14="http://schemas.microsoft.com/office/powerpoint/2010/main" val="4289118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05" y="3"/>
            <a:ext cx="10515600" cy="1325563"/>
          </a:xfrm>
        </p:spPr>
        <p:txBody>
          <a:bodyPr/>
          <a:lstStyle/>
          <a:p>
            <a:r>
              <a:rPr lang="en-US" b="1" dirty="0" smtClean="0"/>
              <a:t>Pulse Pair </a:t>
            </a:r>
            <a:r>
              <a:rPr lang="en-US" b="1" dirty="0" err="1" smtClean="0"/>
              <a:t>vs</a:t>
            </a:r>
            <a:r>
              <a:rPr lang="en-US" b="1" dirty="0" smtClean="0"/>
              <a:t> Spectrum Sigma0’s</a:t>
            </a:r>
            <a:endParaRPr lang="en-US" b="1" dirty="0"/>
          </a:p>
        </p:txBody>
      </p:sp>
      <p:pic>
        <p:nvPicPr>
          <p:cNvPr id="5" name="Picture 4" descr="Screen Shot 2024-05-29 at 1.19.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787" y="4786886"/>
            <a:ext cx="4997645" cy="1587580"/>
          </a:xfrm>
          <a:prstGeom prst="rect">
            <a:avLst/>
          </a:prstGeom>
        </p:spPr>
      </p:pic>
      <p:pic>
        <p:nvPicPr>
          <p:cNvPr id="11" name="Picture 10"/>
          <p:cNvPicPr>
            <a:picLocks noChangeAspect="1"/>
          </p:cNvPicPr>
          <p:nvPr/>
        </p:nvPicPr>
        <p:blipFill>
          <a:blip r:embed="rId3"/>
          <a:stretch>
            <a:fillRect/>
          </a:stretch>
        </p:blipFill>
        <p:spPr>
          <a:xfrm>
            <a:off x="5833060" y="1325566"/>
            <a:ext cx="6363216" cy="3369927"/>
          </a:xfrm>
          <a:prstGeom prst="rect">
            <a:avLst/>
          </a:prstGeom>
        </p:spPr>
      </p:pic>
      <p:pic>
        <p:nvPicPr>
          <p:cNvPr id="4" name="Picture 3" descr="IW20231021233308VV.ku1_0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325566"/>
            <a:ext cx="5939689" cy="3369927"/>
          </a:xfrm>
          <a:prstGeom prst="rect">
            <a:avLst/>
          </a:prstGeom>
        </p:spPr>
      </p:pic>
      <p:sp>
        <p:nvSpPr>
          <p:cNvPr id="7" name="Oval 6"/>
          <p:cNvSpPr/>
          <p:nvPr/>
        </p:nvSpPr>
        <p:spPr>
          <a:xfrm rot="19576343">
            <a:off x="1073387" y="3295277"/>
            <a:ext cx="2147868" cy="535083"/>
          </a:xfrm>
          <a:prstGeom prst="ellipse">
            <a:avLst/>
          </a:prstGeom>
          <a:noFill/>
          <a:ln w="63500">
            <a:solidFill>
              <a:srgbClr val="00DF15"/>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9576343">
            <a:off x="1073385" y="3295278"/>
            <a:ext cx="2147868" cy="535083"/>
          </a:xfrm>
          <a:prstGeom prst="ellipse">
            <a:avLst/>
          </a:prstGeom>
          <a:noFill/>
          <a:ln w="63500">
            <a:solidFill>
              <a:srgbClr val="00DF15"/>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9754" y="3142785"/>
            <a:ext cx="4156654" cy="910766"/>
          </a:xfrm>
          <a:prstGeom prst="rect">
            <a:avLst/>
          </a:prstGeom>
          <a:noFill/>
          <a:ln w="63500">
            <a:solidFill>
              <a:schemeClr val="accent5">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868565" y="949249"/>
            <a:ext cx="2155304" cy="307777"/>
          </a:xfrm>
          <a:prstGeom prst="rect">
            <a:avLst/>
          </a:prstGeom>
          <a:noFill/>
        </p:spPr>
        <p:txBody>
          <a:bodyPr wrap="square" rtlCol="0">
            <a:spAutoFit/>
          </a:bodyPr>
          <a:lstStyle/>
          <a:p>
            <a:r>
              <a:rPr lang="en-US" dirty="0" smtClean="0"/>
              <a:t>Ku @50°</a:t>
            </a:r>
            <a:endParaRPr lang="en-US" dirty="0"/>
          </a:p>
        </p:txBody>
      </p:sp>
    </p:spTree>
    <p:extLst>
      <p:ext uri="{BB962C8B-B14F-4D97-AF65-F5344CB8AC3E}">
        <p14:creationId xmlns:p14="http://schemas.microsoft.com/office/powerpoint/2010/main" val="1597468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690"/>
            <a:ext cx="10515600" cy="1325563"/>
          </a:xfrm>
        </p:spPr>
        <p:txBody>
          <a:bodyPr>
            <a:normAutofit fontScale="90000"/>
          </a:bodyPr>
          <a:lstStyle/>
          <a:p>
            <a:r>
              <a:rPr lang="en-US" b="1" dirty="0" smtClean="0"/>
              <a:t>Specific Attenuation from IWRAP C and Ku band </a:t>
            </a:r>
            <a:r>
              <a:rPr lang="en-US" b="1" dirty="0" err="1" smtClean="0"/>
              <a:t>Reflectivities</a:t>
            </a:r>
            <a:r>
              <a:rPr lang="en-US" b="1" dirty="0" smtClean="0"/>
              <a:t> </a:t>
            </a:r>
            <a:br>
              <a:rPr lang="en-US" b="1" dirty="0" smtClean="0"/>
            </a:br>
            <a:r>
              <a:rPr lang="en-US" sz="2700" dirty="0" smtClean="0"/>
              <a:t>Tammy 10212023H1 Flight</a:t>
            </a:r>
            <a:endParaRPr lang="en-US" sz="2700" dirty="0"/>
          </a:p>
        </p:txBody>
      </p:sp>
      <p:pic>
        <p:nvPicPr>
          <p:cNvPr id="4" name="Picture 3" descr="Screen Shot 2024-03-05 at 8.3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4756"/>
            <a:ext cx="11583976" cy="5305874"/>
          </a:xfrm>
          <a:prstGeom prst="rect">
            <a:avLst/>
          </a:prstGeom>
        </p:spPr>
      </p:pic>
      <p:sp>
        <p:nvSpPr>
          <p:cNvPr id="5" name="TextBox 4"/>
          <p:cNvSpPr txBox="1"/>
          <p:nvPr/>
        </p:nvSpPr>
        <p:spPr>
          <a:xfrm rot="16200000">
            <a:off x="-574104" y="3162812"/>
            <a:ext cx="2337230" cy="307777"/>
          </a:xfrm>
          <a:prstGeom prst="rect">
            <a:avLst/>
          </a:prstGeom>
          <a:noFill/>
        </p:spPr>
        <p:txBody>
          <a:bodyPr wrap="square" rtlCol="0">
            <a:spAutoFit/>
          </a:bodyPr>
          <a:lstStyle/>
          <a:p>
            <a:r>
              <a:rPr lang="en-US" b="1" dirty="0" smtClean="0"/>
              <a:t>Altitude [m]</a:t>
            </a:r>
            <a:endParaRPr lang="en-US" b="1" dirty="0"/>
          </a:p>
        </p:txBody>
      </p:sp>
      <p:sp>
        <p:nvSpPr>
          <p:cNvPr id="6" name="TextBox 5"/>
          <p:cNvSpPr txBox="1"/>
          <p:nvPr/>
        </p:nvSpPr>
        <p:spPr>
          <a:xfrm rot="5400000">
            <a:off x="10021148" y="3676189"/>
            <a:ext cx="3688222" cy="307777"/>
          </a:xfrm>
          <a:prstGeom prst="rect">
            <a:avLst/>
          </a:prstGeom>
          <a:noFill/>
        </p:spPr>
        <p:txBody>
          <a:bodyPr wrap="square" rtlCol="0">
            <a:spAutoFit/>
          </a:bodyPr>
          <a:lstStyle/>
          <a:p>
            <a:r>
              <a:rPr lang="en-US" b="1" dirty="0" smtClean="0"/>
              <a:t>Specific Attenuation [dB/km]</a:t>
            </a:r>
            <a:endParaRPr lang="en-US" b="1" dirty="0"/>
          </a:p>
        </p:txBody>
      </p:sp>
    </p:spTree>
    <p:extLst>
      <p:ext uri="{BB962C8B-B14F-4D97-AF65-F5344CB8AC3E}">
        <p14:creationId xmlns:p14="http://schemas.microsoft.com/office/powerpoint/2010/main" val="815972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8000"/>
            <a:ext cx="12192000" cy="3292346"/>
          </a:xfrm>
          <a:prstGeom prst="rect">
            <a:avLst/>
          </a:prstGeom>
        </p:spPr>
      </p:pic>
      <p:sp>
        <p:nvSpPr>
          <p:cNvPr id="3" name="Title 2"/>
          <p:cNvSpPr>
            <a:spLocks noGrp="1"/>
          </p:cNvSpPr>
          <p:nvPr>
            <p:ph type="title"/>
          </p:nvPr>
        </p:nvSpPr>
        <p:spPr>
          <a:xfrm>
            <a:off x="838200" y="431867"/>
            <a:ext cx="10515600" cy="1325563"/>
          </a:xfrm>
        </p:spPr>
        <p:txBody>
          <a:bodyPr>
            <a:normAutofit fontScale="90000"/>
          </a:bodyPr>
          <a:lstStyle/>
          <a:p>
            <a:r>
              <a:rPr lang="en-US" b="1" dirty="0" smtClean="0"/>
              <a:t>Ku-band Specific Attenuation</a:t>
            </a:r>
            <a:br>
              <a:rPr lang="en-US" b="1" dirty="0" smtClean="0"/>
            </a:br>
            <a:r>
              <a:rPr lang="en-US" b="1" dirty="0" smtClean="0"/>
              <a:t> at 30m Within Rain Band of Interest</a:t>
            </a:r>
            <a:r>
              <a:rPr lang="en-US" dirty="0" smtClean="0"/>
              <a:t/>
            </a:r>
            <a:br>
              <a:rPr lang="en-US" dirty="0" smtClean="0"/>
            </a:br>
            <a:r>
              <a:rPr lang="en-US" sz="2700" dirty="0" smtClean="0"/>
              <a:t>Tammy 10212023H1 Flight</a:t>
            </a:r>
            <a:endParaRPr lang="en-US" sz="2700" dirty="0"/>
          </a:p>
        </p:txBody>
      </p:sp>
    </p:spTree>
    <p:extLst>
      <p:ext uri="{BB962C8B-B14F-4D97-AF65-F5344CB8AC3E}">
        <p14:creationId xmlns:p14="http://schemas.microsoft.com/office/powerpoint/2010/main" val="31109389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8000"/>
            <a:ext cx="12192000" cy="3292346"/>
          </a:xfrm>
          <a:prstGeom prst="rect">
            <a:avLst/>
          </a:prstGeom>
        </p:spPr>
      </p:pic>
      <p:sp>
        <p:nvSpPr>
          <p:cNvPr id="5" name="Title 2"/>
          <p:cNvSpPr>
            <a:spLocks noGrp="1"/>
          </p:cNvSpPr>
          <p:nvPr>
            <p:ph type="title"/>
          </p:nvPr>
        </p:nvSpPr>
        <p:spPr>
          <a:xfrm>
            <a:off x="861233" y="408951"/>
            <a:ext cx="10412968" cy="1216152"/>
          </a:xfrm>
        </p:spPr>
        <p:txBody>
          <a:bodyPr>
            <a:normAutofit fontScale="90000"/>
          </a:bodyPr>
          <a:lstStyle/>
          <a:p>
            <a:r>
              <a:rPr lang="en-US" b="1" dirty="0" smtClean="0"/>
              <a:t>Ku-band Specific Attenuation and</a:t>
            </a:r>
            <a:br>
              <a:rPr lang="en-US" b="1" dirty="0" smtClean="0"/>
            </a:br>
            <a:r>
              <a:rPr lang="en-US" b="1" dirty="0" smtClean="0"/>
              <a:t>SFMR Wind Speed </a:t>
            </a:r>
            <a:r>
              <a:rPr lang="en-US" b="1" dirty="0"/>
              <a:t>Within Rain Band of Interest</a:t>
            </a:r>
            <a:r>
              <a:rPr lang="en-US" dirty="0"/>
              <a:t/>
            </a:r>
            <a:br>
              <a:rPr lang="en-US" dirty="0"/>
            </a:br>
            <a:r>
              <a:rPr lang="en-US" sz="2700" dirty="0"/>
              <a:t>Tammy 10212023H1 Flight</a:t>
            </a:r>
            <a:endParaRPr lang="en-US" dirty="0"/>
          </a:p>
        </p:txBody>
      </p:sp>
    </p:spTree>
    <p:extLst>
      <p:ext uri="{BB962C8B-B14F-4D97-AF65-F5344CB8AC3E}">
        <p14:creationId xmlns:p14="http://schemas.microsoft.com/office/powerpoint/2010/main" val="27634961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Hypothesis: Error due to Retrieval Procedure </a:t>
            </a:r>
            <a:r>
              <a:rPr lang="en-US" sz="3200" b="1" dirty="0"/>
              <a:t>I</a:t>
            </a:r>
            <a:r>
              <a:rPr lang="en-US" sz="3200" b="1" dirty="0" smtClean="0"/>
              <a:t>nsufficiencies  </a:t>
            </a:r>
            <a:endParaRPr lang="en-US" sz="3200" b="1" dirty="0"/>
          </a:p>
        </p:txBody>
      </p:sp>
      <p:sp>
        <p:nvSpPr>
          <p:cNvPr id="5" name="Content Placeholder 4"/>
          <p:cNvSpPr>
            <a:spLocks noGrp="1"/>
          </p:cNvSpPr>
          <p:nvPr>
            <p:ph sz="half" idx="2"/>
          </p:nvPr>
        </p:nvSpPr>
        <p:spPr/>
        <p:txBody>
          <a:bodyPr/>
          <a:lstStyle/>
          <a:p>
            <a:r>
              <a:rPr lang="en-US" dirty="0" smtClean="0"/>
              <a:t>SFMR acquires measurements at 6 different channels. How is each channel impacting retrieval</a:t>
            </a:r>
          </a:p>
          <a:p>
            <a:r>
              <a:rPr lang="en-US" dirty="0" smtClean="0"/>
              <a:t>Experiment: Produce ensemble runs utilizing different channel weightings</a:t>
            </a:r>
          </a:p>
          <a:p>
            <a:pPr lvl="1"/>
            <a:r>
              <a:rPr lang="en-US" dirty="0" smtClean="0"/>
              <a:t>Original rain/wind forward model as utilized in the operational algorithm</a:t>
            </a:r>
          </a:p>
          <a:p>
            <a:pPr lvl="1"/>
            <a:r>
              <a:rPr lang="en-US" dirty="0" smtClean="0"/>
              <a:t>Run 57 different combinations</a:t>
            </a:r>
            <a:endParaRPr lang="en-US" dirty="0"/>
          </a:p>
        </p:txBody>
      </p:sp>
    </p:spTree>
    <p:extLst>
      <p:ext uri="{BB962C8B-B14F-4D97-AF65-F5344CB8AC3E}">
        <p14:creationId xmlns:p14="http://schemas.microsoft.com/office/powerpoint/2010/main" val="20386628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3200400"/>
          </a:xfrm>
          <a:prstGeom prst="rect">
            <a:avLst/>
          </a:prstGeom>
        </p:spPr>
      </p:pic>
      <p:pic>
        <p:nvPicPr>
          <p:cNvPr id="5" name="Picture 4"/>
          <p:cNvPicPr preferRelativeResize="0">
            <a:picLocks/>
          </p:cNvPicPr>
          <p:nvPr/>
        </p:nvPicPr>
        <p:blipFill>
          <a:blip r:embed="rId3"/>
          <a:stretch>
            <a:fillRect/>
          </a:stretch>
        </p:blipFill>
        <p:spPr>
          <a:xfrm>
            <a:off x="0" y="3364497"/>
            <a:ext cx="12192000" cy="3502152"/>
          </a:xfrm>
          <a:prstGeom prst="rect">
            <a:avLst/>
          </a:prstGeom>
        </p:spPr>
      </p:pic>
      <p:sp>
        <p:nvSpPr>
          <p:cNvPr id="6" name="Title 5"/>
          <p:cNvSpPr>
            <a:spLocks noGrp="1"/>
          </p:cNvSpPr>
          <p:nvPr>
            <p:ph type="title"/>
          </p:nvPr>
        </p:nvSpPr>
        <p:spPr>
          <a:xfrm>
            <a:off x="716411" y="202653"/>
            <a:ext cx="10515600" cy="1325563"/>
          </a:xfrm>
        </p:spPr>
        <p:txBody>
          <a:bodyPr>
            <a:normAutofit/>
          </a:bodyPr>
          <a:lstStyle/>
          <a:p>
            <a:r>
              <a:rPr lang="en-US" sz="3200" b="1" dirty="0" smtClean="0"/>
              <a:t>Case of </a:t>
            </a:r>
            <a:r>
              <a:rPr lang="en-US" sz="3200" b="1" dirty="0" smtClean="0"/>
              <a:t>Large </a:t>
            </a:r>
            <a:r>
              <a:rPr lang="en-US" sz="3200" b="1" dirty="0"/>
              <a:t>W</a:t>
            </a:r>
            <a:r>
              <a:rPr lang="en-US" sz="3200" b="1" dirty="0" smtClean="0"/>
              <a:t>ind </a:t>
            </a:r>
            <a:r>
              <a:rPr lang="en-US" sz="3200" b="1" dirty="0"/>
              <a:t>U</a:t>
            </a:r>
            <a:r>
              <a:rPr lang="en-US" sz="3200" b="1" dirty="0" smtClean="0"/>
              <a:t>nderestimation </a:t>
            </a:r>
            <a:endParaRPr lang="en-US" sz="3200" b="1" dirty="0"/>
          </a:p>
        </p:txBody>
      </p:sp>
    </p:spTree>
    <p:extLst>
      <p:ext uri="{BB962C8B-B14F-4D97-AF65-F5344CB8AC3E}">
        <p14:creationId xmlns:p14="http://schemas.microsoft.com/office/powerpoint/2010/main" val="41432953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10405</TotalTime>
  <Words>960</Words>
  <Application>Microsoft Macintosh PowerPoint</Application>
  <PresentationFormat>Custom</PresentationFormat>
  <Paragraphs>87</Paragraphs>
  <Slides>26</Slides>
  <Notes>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Office Theme</vt:lpstr>
      <vt:lpstr> Aircraft Scatterometer and Radiometer Measurements within Tropical Cyclone Extreme Rain Bands</vt:lpstr>
      <vt:lpstr>Imaging Wind and Rain Airborne Profiler – IWRAP 2021 Season Configuration</vt:lpstr>
      <vt:lpstr>Unique  Characteristics of IWRAP</vt:lpstr>
      <vt:lpstr>Pulse Pair vs Spectrum Sigma0’s</vt:lpstr>
      <vt:lpstr>Specific Attenuation from IWRAP C and Ku band Reflectivities  Tammy 10212023H1 Flight</vt:lpstr>
      <vt:lpstr>Ku-band Specific Attenuation  at 30m Within Rain Band of Interest Tammy 10212023H1 Flight</vt:lpstr>
      <vt:lpstr>Ku-band Specific Attenuation and SFMR Wind Speed Within Rain Band of Interest Tammy 10212023H1 Flight</vt:lpstr>
      <vt:lpstr>Hypothesis: Error due to Retrieval Procedure Insufficiencies  </vt:lpstr>
      <vt:lpstr>Case of Large Wind Underestimation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C-band is Impacted by Rain</vt:lpstr>
      <vt:lpstr>PowerPoint Presentation</vt:lpstr>
      <vt:lpstr>PowerPoint Presentation</vt:lpstr>
      <vt:lpstr>CrossPolination</vt:lpstr>
      <vt:lpstr>Summary</vt:lpstr>
      <vt:lpstr>Backup</vt:lpstr>
      <vt:lpstr>Expanding our Understanding of C and Ku band Observations in Rain</vt:lpstr>
      <vt:lpstr>Typical SFMR Wind Speed Drop off within Rain Bands and Coincident IWRAP lowest 3D Horizontal Wind Retrievals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Faozi Said</dc:creator>
  <cp:lastModifiedBy>Zorana Jelenak</cp:lastModifiedBy>
  <cp:revision>253</cp:revision>
  <dcterms:modified xsi:type="dcterms:W3CDTF">2024-05-30T15:32:14Z</dcterms:modified>
</cp:coreProperties>
</file>