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44" r:id="rId5"/>
    <p:sldMasterId id="2147483963" r:id="rId6"/>
    <p:sldMasterId id="2147483975" r:id="rId7"/>
    <p:sldMasterId id="2147483993" r:id="rId8"/>
    <p:sldMasterId id="2147484005" r:id="rId9"/>
    <p:sldMasterId id="2147484017" r:id="rId10"/>
    <p:sldMasterId id="2147484028" r:id="rId11"/>
    <p:sldMasterId id="2147484040" r:id="rId12"/>
    <p:sldMasterId id="2147484067" r:id="rId13"/>
  </p:sldMasterIdLst>
  <p:notesMasterIdLst>
    <p:notesMasterId r:id="rId31"/>
  </p:notesMasterIdLst>
  <p:handoutMasterIdLst>
    <p:handoutMasterId r:id="rId32"/>
  </p:handoutMasterIdLst>
  <p:sldIdLst>
    <p:sldId id="490" r:id="rId14"/>
    <p:sldId id="824" r:id="rId15"/>
    <p:sldId id="842" r:id="rId16"/>
    <p:sldId id="844" r:id="rId17"/>
    <p:sldId id="843" r:id="rId18"/>
    <p:sldId id="279" r:id="rId19"/>
    <p:sldId id="289" r:id="rId20"/>
    <p:sldId id="566" r:id="rId21"/>
    <p:sldId id="823" r:id="rId22"/>
    <p:sldId id="594" r:id="rId23"/>
    <p:sldId id="331" r:id="rId24"/>
    <p:sldId id="587" r:id="rId25"/>
    <p:sldId id="826" r:id="rId26"/>
    <p:sldId id="585" r:id="rId27"/>
    <p:sldId id="828" r:id="rId28"/>
    <p:sldId id="625" r:id="rId29"/>
    <p:sldId id="621" r:id="rId30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8AB"/>
    <a:srgbClr val="008542"/>
    <a:srgbClr val="822433"/>
    <a:srgbClr val="0606D6"/>
    <a:srgbClr val="00549F"/>
    <a:srgbClr val="0098DB"/>
    <a:srgbClr val="FDC82F"/>
    <a:srgbClr val="00338D"/>
    <a:srgbClr val="D0103A"/>
    <a:srgbClr val="E37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87" autoAdjust="0"/>
    <p:restoredTop sz="96340" autoAdjust="0"/>
  </p:normalViewPr>
  <p:slideViewPr>
    <p:cSldViewPr snapToGrid="0">
      <p:cViewPr varScale="1">
        <p:scale>
          <a:sx n="146" d="100"/>
          <a:sy n="146" d="100"/>
        </p:scale>
        <p:origin x="10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5/29/2024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Supermodding</a:t>
            </a:r>
            <a:r>
              <a:rPr lang="nl-NL" dirty="0"/>
              <a:t> is </a:t>
            </a:r>
            <a:r>
              <a:rPr lang="nl-NL" dirty="0" err="1"/>
              <a:t>decribed</a:t>
            </a:r>
            <a:r>
              <a:rPr lang="nl-NL" dirty="0"/>
              <a:t> in Stoffelen et al., 2020: https://nwp-saf.eumetsat.int/site/download/documentation/scatterometer/reports/High_Resolution_Wind_Data_Assimilation_Guide_1.3.pdf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DF57D7-2670-4E78-96DD-D9B22805124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625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Supermodding</a:t>
            </a:r>
            <a:r>
              <a:rPr lang="nl-NL" dirty="0"/>
              <a:t> is </a:t>
            </a:r>
            <a:r>
              <a:rPr lang="nl-NL" dirty="0" err="1"/>
              <a:t>decribed</a:t>
            </a:r>
            <a:r>
              <a:rPr lang="nl-NL" dirty="0"/>
              <a:t> in Stoffelen et al., 2020: https://nwp-saf.eumetsat.int/site/download/documentation/scatterometer/reports/High_Resolution_Wind_Data_Assimilation_Guide_1.3.pdf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DF57D7-2670-4E78-96DD-D9B22805124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835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Supermodding</a:t>
            </a:r>
            <a:r>
              <a:rPr lang="nl-NL" dirty="0"/>
              <a:t> is </a:t>
            </a:r>
            <a:r>
              <a:rPr lang="nl-NL" dirty="0" err="1"/>
              <a:t>decribed</a:t>
            </a:r>
            <a:r>
              <a:rPr lang="nl-NL" dirty="0"/>
              <a:t> in Stoffelen et al., 2020: https://nwp-saf.eumetsat.int/site/download/documentation/scatterometer/reports/High_Resolution_Wind_Data_Assimilation_Guide_1.3.pdf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DF57D7-2670-4E78-96DD-D9B22805124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502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bias correction guide for more information: https://nwp-saf.eumetsat.int/site/download/documentation/scatterometer/Wind_Bias_Correction_Guide_v1.5.pdf </a:t>
            </a:r>
          </a:p>
          <a:p>
            <a:r>
              <a:rPr lang="en-US" dirty="0"/>
              <a:t>Perhaps it is not appropriate to use the MO</a:t>
            </a:r>
            <a:r>
              <a:rPr lang="en-US" baseline="0" dirty="0"/>
              <a:t> turbulent diffusion scheme to compensate for missing mesoscale variability…</a:t>
            </a:r>
            <a:endParaRPr lang="en-US" sz="11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C36F3F-BDFC-D541-8E41-7264F6BBBEC3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390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DF57D7-2670-4E78-96DD-D9B22805124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04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Content Placeholder 3"/>
          <p:cNvPicPr/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8" t="19315" r="5086" b="19636"/>
          <a:stretch/>
        </p:blipFill>
        <p:spPr bwMode="auto">
          <a:xfrm>
            <a:off x="0" y="-1"/>
            <a:ext cx="4578321" cy="2575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Content Placeholder 3"/>
          <p:cNvPicPr/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9725" r="4487" b="19278"/>
          <a:stretch/>
        </p:blipFill>
        <p:spPr bwMode="auto">
          <a:xfrm>
            <a:off x="-1" y="2575774"/>
            <a:ext cx="4578321" cy="2567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Content Placeholder 3"/>
          <p:cNvPicPr/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" t="18773" r="4337" b="20231"/>
          <a:stretch/>
        </p:blipFill>
        <p:spPr bwMode="auto">
          <a:xfrm>
            <a:off x="4578320" y="0"/>
            <a:ext cx="4565679" cy="2575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Content Placeholder 3"/>
          <p:cNvPicPr/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8" t="19645" r="4318" b="20583"/>
          <a:stretch/>
        </p:blipFill>
        <p:spPr bwMode="auto">
          <a:xfrm>
            <a:off x="4578321" y="2575774"/>
            <a:ext cx="4565680" cy="2567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2" descr="knmilogo_i_en_m_nl_large_ALPHA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58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175000" y="4857750"/>
            <a:ext cx="47640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tabLst>
                <a:tab pos="7048500" algn="r"/>
              </a:tabLst>
            </a:pPr>
            <a:endParaRPr lang="en-GB" sz="1400" b="1" i="1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75025" y="5019675"/>
            <a:ext cx="47640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tabLst>
                <a:tab pos="7048500" algn="r"/>
              </a:tabLst>
            </a:pPr>
            <a:endParaRPr lang="en-GB" sz="1400" b="1" i="1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73464" y="5181600"/>
            <a:ext cx="4764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tabLst>
                <a:tab pos="7048500" algn="r"/>
              </a:tabLst>
            </a:pPr>
            <a:endParaRPr lang="en-GB" sz="1400" b="1" i="1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773490" y="5343525"/>
            <a:ext cx="4764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tabLst>
                <a:tab pos="7048500" algn="r"/>
              </a:tabLst>
            </a:pPr>
            <a:endParaRPr lang="en-GB" sz="1400" b="1" i="1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971925" y="5505450"/>
            <a:ext cx="47640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tabLst>
                <a:tab pos="7048500" algn="r"/>
              </a:tabLst>
            </a:pPr>
            <a:endParaRPr lang="en-GB" sz="1400" b="1" i="1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175000" y="4857750"/>
            <a:ext cx="47640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tabLst>
                <a:tab pos="7048500" algn="r"/>
              </a:tabLst>
            </a:pPr>
            <a:endParaRPr lang="en-GB" sz="1400" b="1" i="1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3575052" y="4911331"/>
            <a:ext cx="26612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nl-NL" sz="1400" dirty="0">
                <a:solidFill>
                  <a:srgbClr val="DAEDEF">
                    <a:lumMod val="75000"/>
                  </a:srgbClr>
                </a:solidFill>
                <a:latin typeface="Arial" charset="0"/>
              </a:rPr>
              <a:t>VWS Thales, Zwolle, Dec 2014</a:t>
            </a:r>
            <a:endParaRPr lang="en-GB" altLang="nl-NL" sz="1400" dirty="0">
              <a:solidFill>
                <a:srgbClr val="DAEDEF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 userDrawn="1"/>
        </p:nvSpPr>
        <p:spPr bwMode="auto">
          <a:xfrm>
            <a:off x="7215188" y="4960146"/>
            <a:ext cx="398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fld id="{8B067548-E717-4FA9-8D8C-CEEB5D94CE40}" type="slidenum">
              <a:rPr lang="en-GB" sz="1000">
                <a:solidFill>
                  <a:srgbClr val="000000"/>
                </a:solidFill>
                <a:latin typeface="Arial" charset="0"/>
              </a:rPr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Afbeelding 17" descr="knmilogonew_larg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91563" y="2"/>
            <a:ext cx="2144712" cy="78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pic>
        <p:nvPicPr>
          <p:cNvPr id="88066" name="Picture 2" descr="http://members.home.nl/subzero666/weersverwachting_zondag_14_september_2008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4806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6EFAC5-9F59-46EF-8696-E914FE4B4C9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35250342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9C594A-CE31-412C-A738-CA45127F54F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24843945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58014" y="103585"/>
            <a:ext cx="2185987" cy="44910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5289" y="103585"/>
            <a:ext cx="6410325" cy="44910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968F8A-E5D7-4D68-B831-26AD4149069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37656181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2" descr="cgmslet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64819"/>
            <a:ext cx="8839200" cy="73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609460" y="4957762"/>
            <a:ext cx="571053" cy="185738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Slide: </a:t>
            </a:r>
            <a:fld id="{8AE4F5B3-C86E-48F7-90B4-22A3CA5B47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Coordination Group for Meteorological Satellites - CGMS</a:t>
            </a:r>
          </a:p>
        </p:txBody>
      </p:sp>
    </p:spTree>
    <p:extLst>
      <p:ext uri="{BB962C8B-B14F-4D97-AF65-F5344CB8AC3E}">
        <p14:creationId xmlns:p14="http://schemas.microsoft.com/office/powerpoint/2010/main" val="8501493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609460" y="4957762"/>
            <a:ext cx="571053" cy="185738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Slide: </a:t>
            </a:r>
            <a:fld id="{8AE4F5B3-C86E-48F7-90B4-22A3CA5B47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6297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0A3B65-8253-4A32-A49D-40BDC2CDAF4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64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0239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51516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17500" y="1059658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08500" y="1059658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38794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617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32586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434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13420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08053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9812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32568" y="2"/>
            <a:ext cx="2071687" cy="4454129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17504" y="2"/>
            <a:ext cx="6062663" cy="4454129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70357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0"/>
            <a:ext cx="8064500" cy="62746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17500" y="1059658"/>
            <a:ext cx="4038600" cy="33944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508500" y="1059658"/>
            <a:ext cx="4038600" cy="3394472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7393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0"/>
            <a:ext cx="8064500" cy="62746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17500" y="1059658"/>
            <a:ext cx="4038600" cy="33944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508500" y="1059656"/>
            <a:ext cx="4038600" cy="163949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08500" y="2813450"/>
            <a:ext cx="4038600" cy="164068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58822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0"/>
            <a:ext cx="8064500" cy="62746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sz="half" idx="1"/>
          </p:nvPr>
        </p:nvSpPr>
        <p:spPr>
          <a:xfrm>
            <a:off x="317500" y="1059658"/>
            <a:ext cx="4038600" cy="3394472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08500" y="1059658"/>
            <a:ext cx="4038600" cy="33944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43411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0"/>
            <a:ext cx="8064500" cy="62746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317500" y="1059658"/>
            <a:ext cx="8229600" cy="3394472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53260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1"/>
            <a:ext cx="9144000" cy="803672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 sz="1800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9725" y="1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pTekst"/>
          <p:cNvSpPr>
            <a:spLocks noChangeArrowheads="1"/>
          </p:cNvSpPr>
          <p:nvPr/>
        </p:nvSpPr>
        <p:spPr bwMode="auto">
          <a:xfrm>
            <a:off x="0" y="1"/>
            <a:ext cx="9144000" cy="803672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 sz="1800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9" name="shpDatum" descr="RO__vervolgpagina~L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2263" y="1"/>
            <a:ext cx="9144001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5322" y="196646"/>
            <a:ext cx="7847038" cy="42862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948268"/>
            <a:ext cx="7858180" cy="3605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1686262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66" indent="0" algn="ctr">
              <a:buNone/>
              <a:defRPr/>
            </a:lvl2pPr>
            <a:lvl3pPr marL="685730" indent="0" algn="ctr">
              <a:buNone/>
              <a:defRPr/>
            </a:lvl3pPr>
            <a:lvl4pPr marL="1028595" indent="0" algn="ctr">
              <a:buNone/>
              <a:defRPr/>
            </a:lvl4pPr>
            <a:lvl5pPr marL="1371460" indent="0" algn="ctr">
              <a:buNone/>
              <a:defRPr/>
            </a:lvl5pPr>
            <a:lvl6pPr marL="1714325" indent="0" algn="ctr">
              <a:buNone/>
              <a:defRPr/>
            </a:lvl6pPr>
            <a:lvl7pPr marL="2057190" indent="0" algn="ctr">
              <a:buNone/>
              <a:defRPr/>
            </a:lvl7pPr>
            <a:lvl8pPr marL="2400054" indent="0" algn="ctr">
              <a:buNone/>
              <a:defRPr/>
            </a:lvl8pPr>
            <a:lvl9pPr marL="274292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5851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51361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66" indent="0">
              <a:buNone/>
              <a:defRPr sz="1350"/>
            </a:lvl2pPr>
            <a:lvl3pPr marL="685730" indent="0">
              <a:buNone/>
              <a:defRPr sz="1200"/>
            </a:lvl3pPr>
            <a:lvl4pPr marL="1028595" indent="0">
              <a:buNone/>
              <a:defRPr sz="1050"/>
            </a:lvl4pPr>
            <a:lvl5pPr marL="1371460" indent="0">
              <a:buNone/>
              <a:defRPr sz="1050"/>
            </a:lvl5pPr>
            <a:lvl6pPr marL="1714325" indent="0">
              <a:buNone/>
              <a:defRPr sz="1050"/>
            </a:lvl6pPr>
            <a:lvl7pPr marL="2057190" indent="0">
              <a:buNone/>
              <a:defRPr sz="1050"/>
            </a:lvl7pPr>
            <a:lvl8pPr marL="2400054" indent="0">
              <a:buNone/>
              <a:defRPr sz="1050"/>
            </a:lvl8pPr>
            <a:lvl9pPr marL="2742920" indent="0">
              <a:buNone/>
              <a:defRPr sz="10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6831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51310"/>
            <a:ext cx="4038600" cy="36433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51310"/>
            <a:ext cx="4038600" cy="36433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1999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0" indent="0">
              <a:buNone/>
              <a:defRPr sz="1350" b="1"/>
            </a:lvl3pPr>
            <a:lvl4pPr marL="1028595" indent="0">
              <a:buNone/>
              <a:defRPr sz="1200" b="1"/>
            </a:lvl4pPr>
            <a:lvl5pPr marL="1371460" indent="0">
              <a:buNone/>
              <a:defRPr sz="1200" b="1"/>
            </a:lvl5pPr>
            <a:lvl6pPr marL="1714325" indent="0">
              <a:buNone/>
              <a:defRPr sz="1200" b="1"/>
            </a:lvl6pPr>
            <a:lvl7pPr marL="2057190" indent="0">
              <a:buNone/>
              <a:defRPr sz="1200" b="1"/>
            </a:lvl7pPr>
            <a:lvl8pPr marL="2400054" indent="0">
              <a:buNone/>
              <a:defRPr sz="1200" b="1"/>
            </a:lvl8pPr>
            <a:lvl9pPr marL="274292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0" indent="0">
              <a:buNone/>
              <a:defRPr sz="1350" b="1"/>
            </a:lvl3pPr>
            <a:lvl4pPr marL="1028595" indent="0">
              <a:buNone/>
              <a:defRPr sz="1200" b="1"/>
            </a:lvl4pPr>
            <a:lvl5pPr marL="1371460" indent="0">
              <a:buNone/>
              <a:defRPr sz="1200" b="1"/>
            </a:lvl5pPr>
            <a:lvl6pPr marL="1714325" indent="0">
              <a:buNone/>
              <a:defRPr sz="1200" b="1"/>
            </a:lvl6pPr>
            <a:lvl7pPr marL="2057190" indent="0">
              <a:buNone/>
              <a:defRPr sz="1200" b="1"/>
            </a:lvl7pPr>
            <a:lvl8pPr marL="2400054" indent="0">
              <a:buNone/>
              <a:defRPr sz="1200" b="1"/>
            </a:lvl8pPr>
            <a:lvl9pPr marL="274292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74216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547442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56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66" indent="0">
              <a:buNone/>
              <a:defRPr sz="900"/>
            </a:lvl2pPr>
            <a:lvl3pPr marL="685730" indent="0">
              <a:buNone/>
              <a:defRPr sz="750"/>
            </a:lvl3pPr>
            <a:lvl4pPr marL="1028595" indent="0">
              <a:buNone/>
              <a:defRPr sz="675"/>
            </a:lvl4pPr>
            <a:lvl5pPr marL="1371460" indent="0">
              <a:buNone/>
              <a:defRPr sz="675"/>
            </a:lvl5pPr>
            <a:lvl6pPr marL="1714325" indent="0">
              <a:buNone/>
              <a:defRPr sz="675"/>
            </a:lvl6pPr>
            <a:lvl7pPr marL="2057190" indent="0">
              <a:buNone/>
              <a:defRPr sz="675"/>
            </a:lvl7pPr>
            <a:lvl8pPr marL="2400054" indent="0">
              <a:buNone/>
              <a:defRPr sz="675"/>
            </a:lvl8pPr>
            <a:lvl9pPr marL="274292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05818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0" indent="0">
              <a:buNone/>
              <a:defRPr sz="1800"/>
            </a:lvl3pPr>
            <a:lvl4pPr marL="1028595" indent="0">
              <a:buNone/>
              <a:defRPr sz="1500"/>
            </a:lvl4pPr>
            <a:lvl5pPr marL="1371460" indent="0">
              <a:buNone/>
              <a:defRPr sz="1500"/>
            </a:lvl5pPr>
            <a:lvl6pPr marL="1714325" indent="0">
              <a:buNone/>
              <a:defRPr sz="1500"/>
            </a:lvl6pPr>
            <a:lvl7pPr marL="2057190" indent="0">
              <a:buNone/>
              <a:defRPr sz="1500"/>
            </a:lvl7pPr>
            <a:lvl8pPr marL="2400054" indent="0">
              <a:buNone/>
              <a:defRPr sz="1500"/>
            </a:lvl8pPr>
            <a:lvl9pPr marL="274292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66" indent="0">
              <a:buNone/>
              <a:defRPr sz="900"/>
            </a:lvl2pPr>
            <a:lvl3pPr marL="685730" indent="0">
              <a:buNone/>
              <a:defRPr sz="750"/>
            </a:lvl3pPr>
            <a:lvl4pPr marL="1028595" indent="0">
              <a:buNone/>
              <a:defRPr sz="675"/>
            </a:lvl4pPr>
            <a:lvl5pPr marL="1371460" indent="0">
              <a:buNone/>
              <a:defRPr sz="675"/>
            </a:lvl5pPr>
            <a:lvl6pPr marL="1714325" indent="0">
              <a:buNone/>
              <a:defRPr sz="675"/>
            </a:lvl6pPr>
            <a:lvl7pPr marL="2057190" indent="0">
              <a:buNone/>
              <a:defRPr sz="675"/>
            </a:lvl7pPr>
            <a:lvl8pPr marL="2400054" indent="0">
              <a:buNone/>
              <a:defRPr sz="675"/>
            </a:lvl8pPr>
            <a:lvl9pPr marL="274292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0187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40198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58018" y="103585"/>
            <a:ext cx="2185987" cy="44910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5291" y="103585"/>
            <a:ext cx="6410325" cy="44910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57789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66" indent="0" algn="ctr">
              <a:buNone/>
              <a:defRPr/>
            </a:lvl2pPr>
            <a:lvl3pPr marL="685730" indent="0" algn="ctr">
              <a:buNone/>
              <a:defRPr/>
            </a:lvl3pPr>
            <a:lvl4pPr marL="1028595" indent="0" algn="ctr">
              <a:buNone/>
              <a:defRPr/>
            </a:lvl4pPr>
            <a:lvl5pPr marL="1371460" indent="0" algn="ctr">
              <a:buNone/>
              <a:defRPr/>
            </a:lvl5pPr>
            <a:lvl6pPr marL="1714325" indent="0" algn="ctr">
              <a:buNone/>
              <a:defRPr/>
            </a:lvl6pPr>
            <a:lvl7pPr marL="2057190" indent="0" algn="ctr">
              <a:buNone/>
              <a:defRPr/>
            </a:lvl7pPr>
            <a:lvl8pPr marL="2400054" indent="0" algn="ctr">
              <a:buNone/>
              <a:defRPr/>
            </a:lvl8pPr>
            <a:lvl9pPr marL="274292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51569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02097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66" indent="0">
              <a:buNone/>
              <a:defRPr sz="1350"/>
            </a:lvl2pPr>
            <a:lvl3pPr marL="685730" indent="0">
              <a:buNone/>
              <a:defRPr sz="1200"/>
            </a:lvl3pPr>
            <a:lvl4pPr marL="1028595" indent="0">
              <a:buNone/>
              <a:defRPr sz="1050"/>
            </a:lvl4pPr>
            <a:lvl5pPr marL="1371460" indent="0">
              <a:buNone/>
              <a:defRPr sz="1050"/>
            </a:lvl5pPr>
            <a:lvl6pPr marL="1714325" indent="0">
              <a:buNone/>
              <a:defRPr sz="1050"/>
            </a:lvl6pPr>
            <a:lvl7pPr marL="2057190" indent="0">
              <a:buNone/>
              <a:defRPr sz="1050"/>
            </a:lvl7pPr>
            <a:lvl8pPr marL="2400054" indent="0">
              <a:buNone/>
              <a:defRPr sz="1050"/>
            </a:lvl8pPr>
            <a:lvl9pPr marL="2742920" indent="0">
              <a:buNone/>
              <a:defRPr sz="10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5027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51310"/>
            <a:ext cx="4038600" cy="36433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51310"/>
            <a:ext cx="4038600" cy="36433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59124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0" indent="0">
              <a:buNone/>
              <a:defRPr sz="1350" b="1"/>
            </a:lvl3pPr>
            <a:lvl4pPr marL="1028595" indent="0">
              <a:buNone/>
              <a:defRPr sz="1200" b="1"/>
            </a:lvl4pPr>
            <a:lvl5pPr marL="1371460" indent="0">
              <a:buNone/>
              <a:defRPr sz="1200" b="1"/>
            </a:lvl5pPr>
            <a:lvl6pPr marL="1714325" indent="0">
              <a:buNone/>
              <a:defRPr sz="1200" b="1"/>
            </a:lvl6pPr>
            <a:lvl7pPr marL="2057190" indent="0">
              <a:buNone/>
              <a:defRPr sz="1200" b="1"/>
            </a:lvl7pPr>
            <a:lvl8pPr marL="2400054" indent="0">
              <a:buNone/>
              <a:defRPr sz="1200" b="1"/>
            </a:lvl8pPr>
            <a:lvl9pPr marL="274292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0" indent="0">
              <a:buNone/>
              <a:defRPr sz="1350" b="1"/>
            </a:lvl3pPr>
            <a:lvl4pPr marL="1028595" indent="0">
              <a:buNone/>
              <a:defRPr sz="1200" b="1"/>
            </a:lvl4pPr>
            <a:lvl5pPr marL="1371460" indent="0">
              <a:buNone/>
              <a:defRPr sz="1200" b="1"/>
            </a:lvl5pPr>
            <a:lvl6pPr marL="1714325" indent="0">
              <a:buNone/>
              <a:defRPr sz="1200" b="1"/>
            </a:lvl6pPr>
            <a:lvl7pPr marL="2057190" indent="0">
              <a:buNone/>
              <a:defRPr sz="1200" b="1"/>
            </a:lvl7pPr>
            <a:lvl8pPr marL="2400054" indent="0">
              <a:buNone/>
              <a:defRPr sz="1200" b="1"/>
            </a:lvl8pPr>
            <a:lvl9pPr marL="274292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852046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908114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077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66" indent="0">
              <a:buNone/>
              <a:defRPr sz="900"/>
            </a:lvl2pPr>
            <a:lvl3pPr marL="685730" indent="0">
              <a:buNone/>
              <a:defRPr sz="750"/>
            </a:lvl3pPr>
            <a:lvl4pPr marL="1028595" indent="0">
              <a:buNone/>
              <a:defRPr sz="675"/>
            </a:lvl4pPr>
            <a:lvl5pPr marL="1371460" indent="0">
              <a:buNone/>
              <a:defRPr sz="675"/>
            </a:lvl5pPr>
            <a:lvl6pPr marL="1714325" indent="0">
              <a:buNone/>
              <a:defRPr sz="675"/>
            </a:lvl6pPr>
            <a:lvl7pPr marL="2057190" indent="0">
              <a:buNone/>
              <a:defRPr sz="675"/>
            </a:lvl7pPr>
            <a:lvl8pPr marL="2400054" indent="0">
              <a:buNone/>
              <a:defRPr sz="675"/>
            </a:lvl8pPr>
            <a:lvl9pPr marL="274292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042845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0" indent="0">
              <a:buNone/>
              <a:defRPr sz="1800"/>
            </a:lvl3pPr>
            <a:lvl4pPr marL="1028595" indent="0">
              <a:buNone/>
              <a:defRPr sz="1500"/>
            </a:lvl4pPr>
            <a:lvl5pPr marL="1371460" indent="0">
              <a:buNone/>
              <a:defRPr sz="1500"/>
            </a:lvl5pPr>
            <a:lvl6pPr marL="1714325" indent="0">
              <a:buNone/>
              <a:defRPr sz="1500"/>
            </a:lvl6pPr>
            <a:lvl7pPr marL="2057190" indent="0">
              <a:buNone/>
              <a:defRPr sz="1500"/>
            </a:lvl7pPr>
            <a:lvl8pPr marL="2400054" indent="0">
              <a:buNone/>
              <a:defRPr sz="1500"/>
            </a:lvl8pPr>
            <a:lvl9pPr marL="2742920" indent="0">
              <a:buNone/>
              <a:defRPr sz="15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66" indent="0">
              <a:buNone/>
              <a:defRPr sz="900"/>
            </a:lvl2pPr>
            <a:lvl3pPr marL="685730" indent="0">
              <a:buNone/>
              <a:defRPr sz="750"/>
            </a:lvl3pPr>
            <a:lvl4pPr marL="1028595" indent="0">
              <a:buNone/>
              <a:defRPr sz="675"/>
            </a:lvl4pPr>
            <a:lvl5pPr marL="1371460" indent="0">
              <a:buNone/>
              <a:defRPr sz="675"/>
            </a:lvl5pPr>
            <a:lvl6pPr marL="1714325" indent="0">
              <a:buNone/>
              <a:defRPr sz="675"/>
            </a:lvl6pPr>
            <a:lvl7pPr marL="2057190" indent="0">
              <a:buNone/>
              <a:defRPr sz="675"/>
            </a:lvl7pPr>
            <a:lvl8pPr marL="2400054" indent="0">
              <a:buNone/>
              <a:defRPr sz="675"/>
            </a:lvl8pPr>
            <a:lvl9pPr marL="274292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05062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73563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58018" y="103585"/>
            <a:ext cx="2185987" cy="44910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5291" y="103585"/>
            <a:ext cx="6410325" cy="44910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93818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nmi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5" y="-257175"/>
            <a:ext cx="61960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Shape 38"/>
          <p:cNvSpPr>
            <a:spLocks noGrp="1"/>
          </p:cNvSpPr>
          <p:nvPr>
            <p:ph type="sldNum" sz="quarter" idx="10"/>
          </p:nvPr>
        </p:nvSpPr>
        <p:spPr>
          <a:xfrm>
            <a:off x="8429627" y="4826799"/>
            <a:ext cx="223838" cy="160735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lIns="38094" tIns="38094" rIns="38094" bIns="38094"/>
          <a:lstStyle>
            <a:lvl1pPr defTabSz="238091">
              <a:lnSpc>
                <a:spcPts val="844"/>
              </a:lnSpc>
              <a:tabLst>
                <a:tab pos="187497" algn="l"/>
                <a:tab pos="374995" algn="l"/>
                <a:tab pos="555797" algn="l"/>
                <a:tab pos="749990" algn="l"/>
                <a:tab pos="930791" algn="l"/>
                <a:tab pos="1131683" algn="l"/>
                <a:tab pos="1312483" algn="l"/>
                <a:tab pos="1499981" algn="l"/>
                <a:tab pos="1680782" algn="l"/>
                <a:tab pos="1881672" algn="l"/>
                <a:tab pos="2062473" algn="l"/>
                <a:tab pos="2243275" algn="l"/>
              </a:tabLst>
              <a:defRPr sz="750" b="1">
                <a:solidFill>
                  <a:srgbClr val="434E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26C42AB3-C77D-4CC3-BC60-D23594DAC3B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900791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88E969-2F55-48DB-93E4-6FE8856C49A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65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6A1207-F339-4182-B412-3C819A56420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9058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CF4463-E2A7-4B21-96CB-7A950FFB72A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8235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0A3B65-8253-4A32-A49D-40BDC2CDAF4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5958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DF91E8-776E-45C0-940F-EA95D1917CC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499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43C38-7AFB-4856-A85F-A37967D25EA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0718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55239F-771D-4EB2-9DED-62AD418D6E7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57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6EFAC5-9F59-46EF-8696-E914FE4B4C9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2605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9C594A-CE31-412C-A738-CA45127F54F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268539" y="4933950"/>
            <a:ext cx="3887787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18212860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58014" y="103585"/>
            <a:ext cx="2185987" cy="44910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5289" y="103585"/>
            <a:ext cx="6410325" cy="44910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968F8A-E5D7-4D68-B831-26AD4149069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268539" y="4933950"/>
            <a:ext cx="3887787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3070957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shpBeeldmerk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9001D-B87D-4BBC-8570-E07634FD4C9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69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shpBeeldmerk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E1A62-606C-4CE0-82A4-DD062B3C7DC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35890328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shpBeeldmerk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022CF-B8AE-4D31-A9C9-05584FB4EEA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7082641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shpBeeldmerk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7D85A-7B1E-4FEE-962F-1FCECE4E575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25704279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66714" y="957263"/>
            <a:ext cx="4008437" cy="365879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7550" y="957263"/>
            <a:ext cx="4008438" cy="365879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2FBE1-804C-470C-9A23-8F26C51EAE8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shpTitel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16267862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EF4A3-0956-4010-9980-DE46F0C84F3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8" name="shpTitel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42517539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hpBeeldmerk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A3D46-A91C-4A15-8121-51FCC1C9DCA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3656536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Beeldmerk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62875-0950-4EB1-88D9-BD7DF8F0517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3" name="shpTitel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17088311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65BF9-9E4F-4EA5-9697-715B880C3AE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shpTitel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8003414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7D2C9-4729-4F07-B63A-4373CC516A6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shpTitel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17982036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shpBeeldmerk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1AB6A-2069-4330-AC6D-D9340276DF4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114142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73876" y="173832"/>
            <a:ext cx="2168525" cy="444222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66713" y="173832"/>
            <a:ext cx="6354762" cy="444222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shpBeeldmerk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DA9DD-6DA4-4D97-BE56-70630C64ED6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9544922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Content Placeholder 3"/>
          <p:cNvPicPr/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8" t="19315" r="5086" b="19636"/>
          <a:stretch/>
        </p:blipFill>
        <p:spPr bwMode="auto">
          <a:xfrm>
            <a:off x="0" y="-1"/>
            <a:ext cx="4578321" cy="2575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Content Placeholder 3"/>
          <p:cNvPicPr/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9725" r="4487" b="19278"/>
          <a:stretch/>
        </p:blipFill>
        <p:spPr bwMode="auto">
          <a:xfrm>
            <a:off x="-1" y="2575774"/>
            <a:ext cx="4578321" cy="2567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Content Placeholder 3"/>
          <p:cNvPicPr/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" t="18773" r="4337" b="20231"/>
          <a:stretch/>
        </p:blipFill>
        <p:spPr bwMode="auto">
          <a:xfrm>
            <a:off x="4578320" y="0"/>
            <a:ext cx="4565679" cy="2575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Content Placeholder 3"/>
          <p:cNvPicPr/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8" t="19645" r="4318" b="20583"/>
          <a:stretch/>
        </p:blipFill>
        <p:spPr bwMode="auto">
          <a:xfrm>
            <a:off x="4578321" y="2575774"/>
            <a:ext cx="4565680" cy="2567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2" descr="knmilogo_i_en_m_nl_large_ALPHA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58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361404"/>
      </p:ext>
    </p:extLst>
  </p:cSld>
  <p:clrMapOvr>
    <a:masterClrMapping/>
  </p:clrMapOvr>
  <p:hf sldNum="0"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9108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4907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649302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151541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0724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2062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243904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83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nl-NL"/>
              <a:t>IKOM, Oct 2013  </a:t>
            </a:r>
            <a:fld id="{1A368E57-A64C-457E-B78A-D5ACCF607C48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614359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802B93-F7D8-4987-8FAA-2423BB473AA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0921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978C2E-95B4-4605-BE83-28CEFFA7BD0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8951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7D2801-8217-4124-BF25-0F74E796A32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3376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66714" y="904875"/>
            <a:ext cx="4008437" cy="371117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7550" y="904875"/>
            <a:ext cx="4008438" cy="371117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56891A-41D1-4E44-9F63-9B0709F7875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2506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5BABAA-08C6-4630-B51D-57482C8EFDD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1612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8E40D5-6EEE-488E-B884-2E5D90E0595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7375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B30616-5315-4558-B1AE-AC6A5ED959A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1675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666883-DD56-4DEA-B737-4B2B7C446BC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2768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2D00E-B032-4CCC-91DB-9BFFFD8418C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95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2EDCA7-FBE4-453F-AAB9-EE5B76A724C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6812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50076" y="0"/>
            <a:ext cx="2193925" cy="461605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66713" y="0"/>
            <a:ext cx="6430962" cy="461605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B26F6E-25DE-4B64-8269-4552587F148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353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 descr="2011077_07845_07846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5057775" cy="53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5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00564" y="1597819"/>
            <a:ext cx="4643437" cy="110251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altLang="nl-NL" noProof="0"/>
              <a:t>Klik om het opmaakprofiel te bewerken</a:t>
            </a:r>
          </a:p>
        </p:txBody>
      </p:sp>
      <p:sp>
        <p:nvSpPr>
          <p:cNvPr id="365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00564" y="2914650"/>
            <a:ext cx="4643437" cy="13144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nl-NL" altLang="nl-NL" noProof="0"/>
              <a:t>Klik om het opmaakprofiel van de modelondertitel te bewerken</a:t>
            </a:r>
          </a:p>
        </p:txBody>
      </p:sp>
      <p:pic>
        <p:nvPicPr>
          <p:cNvPr id="365573" name="Picture 5" descr="knmilogo_new_nederland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54"/>
          <a:stretch>
            <a:fillRect/>
          </a:stretch>
        </p:blipFill>
        <p:spPr bwMode="auto">
          <a:xfrm>
            <a:off x="4284664" y="1"/>
            <a:ext cx="390525" cy="7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5574" name="Group 6"/>
          <p:cNvGrpSpPr>
            <a:grpSpLocks/>
          </p:cNvGrpSpPr>
          <p:nvPr userDrawn="1"/>
        </p:nvGrpSpPr>
        <p:grpSpPr bwMode="auto">
          <a:xfrm>
            <a:off x="3386139" y="4731544"/>
            <a:ext cx="2205037" cy="534591"/>
            <a:chOff x="4401" y="3974"/>
            <a:chExt cx="1389" cy="449"/>
          </a:xfrm>
        </p:grpSpPr>
        <p:pic>
          <p:nvPicPr>
            <p:cNvPr id="365575" name="Picture 6" descr="nwpsaflogo_limitedtext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824"/>
            <a:stretch>
              <a:fillRect/>
            </a:stretch>
          </p:blipFill>
          <p:spPr bwMode="auto">
            <a:xfrm>
              <a:off x="5080" y="3974"/>
              <a:ext cx="406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5576" name="Picture 8" descr="osisaflogo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591" b="13744"/>
            <a:stretch>
              <a:fillRect/>
            </a:stretch>
          </p:blipFill>
          <p:spPr bwMode="auto">
            <a:xfrm>
              <a:off x="5420" y="3980"/>
              <a:ext cx="370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5577" name="Picture 9" descr="eumetsatlogo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77"/>
            <a:stretch>
              <a:fillRect/>
            </a:stretch>
          </p:blipFill>
          <p:spPr bwMode="auto">
            <a:xfrm>
              <a:off x="4740" y="3974"/>
              <a:ext cx="351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5578" name="Picture 10" descr="MyOcean_logo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67" t="2924" r="8600" b="26312"/>
            <a:stretch>
              <a:fillRect/>
            </a:stretch>
          </p:blipFill>
          <p:spPr bwMode="auto">
            <a:xfrm>
              <a:off x="4401" y="3974"/>
              <a:ext cx="354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2289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88E969-2F55-48DB-93E4-6FE8856C49A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41187744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6A1207-F339-4182-B412-3C819A56420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19910545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CF4463-E2A7-4B21-96CB-7A950FFB72A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36028678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0A3B65-8253-4A32-A49D-40BDC2CDAF4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40188510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DF91E8-776E-45C0-940F-EA95D1917CC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30184879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643C38-7AFB-4856-A85F-A37967D25EA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973164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55239F-771D-4EB2-9DED-62AD418D6E7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162398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29.emf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5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2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17" Type="http://schemas.openxmlformats.org/officeDocument/2006/relationships/image" Target="../media/image26.jpeg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C_PPT_16_92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8000"/>
          </a:xfrm>
          <a:prstGeom prst="rect">
            <a:avLst/>
          </a:prstGeom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33" name="Picture 2" descr="knmilogo_i_en_m_nl_large_ALPHA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56" y="0"/>
            <a:ext cx="2015544" cy="7973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2" descr="cgmslette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64819"/>
            <a:ext cx="8839200" cy="73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9460" y="4957762"/>
            <a:ext cx="571053" cy="185738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Slide: </a:t>
            </a:r>
            <a:fld id="{8AE4F5B3-C86E-48F7-90B4-22A3CA5B47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Coordination Group for Meteorological Satellites - CGMS</a:t>
            </a:r>
          </a:p>
        </p:txBody>
      </p:sp>
    </p:spTree>
    <p:extLst>
      <p:ext uri="{BB962C8B-B14F-4D97-AF65-F5344CB8AC3E}">
        <p14:creationId xmlns:p14="http://schemas.microsoft.com/office/powerpoint/2010/main" val="154045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604250" cy="62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059658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Master text styles</a:t>
            </a:r>
          </a:p>
          <a:p>
            <a:pPr lvl="1"/>
            <a:r>
              <a:rPr lang="en-GB" altLang="nl-NL"/>
              <a:t>Second level</a:t>
            </a:r>
          </a:p>
          <a:p>
            <a:pPr lvl="2"/>
            <a:r>
              <a:rPr lang="en-GB" altLang="nl-NL"/>
              <a:t>Third level</a:t>
            </a:r>
          </a:p>
          <a:p>
            <a:pPr lvl="3"/>
            <a:r>
              <a:rPr lang="en-GB" altLang="nl-NL"/>
              <a:t>Fourth level</a:t>
            </a:r>
          </a:p>
          <a:p>
            <a:pPr lvl="4"/>
            <a:r>
              <a:rPr lang="en-GB" altLang="nl-NL"/>
              <a:t>Fifth level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3175000" y="4857750"/>
            <a:ext cx="47640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tabLst>
                <a:tab pos="7048500" algn="r"/>
              </a:tabLst>
            </a:pPr>
            <a:endParaRPr lang="en-GB" sz="1400" b="1" i="1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3375025" y="5019675"/>
            <a:ext cx="47640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tabLst>
                <a:tab pos="7048500" algn="r"/>
              </a:tabLst>
            </a:pPr>
            <a:endParaRPr lang="en-GB" sz="1400" b="1" i="1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573464" y="5181600"/>
            <a:ext cx="4764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tabLst>
                <a:tab pos="7048500" algn="r"/>
              </a:tabLst>
            </a:pPr>
            <a:endParaRPr lang="en-GB" sz="1400" b="1" i="1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773490" y="5343525"/>
            <a:ext cx="4764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tabLst>
                <a:tab pos="7048500" algn="r"/>
              </a:tabLst>
            </a:pPr>
            <a:endParaRPr lang="en-GB" sz="1400" b="1" i="1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3971925" y="5505450"/>
            <a:ext cx="47640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tabLst>
                <a:tab pos="7048500" algn="r"/>
              </a:tabLst>
            </a:pPr>
            <a:endParaRPr lang="en-GB" sz="1400" b="1" i="1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1033" name="Rectangle 14"/>
          <p:cNvSpPr>
            <a:spLocks noChangeArrowheads="1"/>
          </p:cNvSpPr>
          <p:nvPr userDrawn="1"/>
        </p:nvSpPr>
        <p:spPr bwMode="auto">
          <a:xfrm>
            <a:off x="3175000" y="4857750"/>
            <a:ext cx="47640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tabLst>
                <a:tab pos="7048500" algn="r"/>
              </a:tabLst>
            </a:pPr>
            <a:endParaRPr lang="en-GB" sz="1400" b="1" i="1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1035" name="Text Box 16"/>
          <p:cNvSpPr txBox="1">
            <a:spLocks noChangeArrowheads="1"/>
          </p:cNvSpPr>
          <p:nvPr userDrawn="1"/>
        </p:nvSpPr>
        <p:spPr bwMode="auto">
          <a:xfrm>
            <a:off x="7215188" y="4933208"/>
            <a:ext cx="723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fld id="{DC20D1EF-A2D4-4A25-BCFE-B8B9512DC9F9}" type="slidenum">
              <a:rPr lang="en-GB" sz="1400">
                <a:solidFill>
                  <a:srgbClr val="DAEDEF">
                    <a:lumMod val="50000"/>
                  </a:srgbClr>
                </a:solidFill>
                <a:latin typeface="Arial" charset="0"/>
              </a:rPr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1400" dirty="0">
              <a:solidFill>
                <a:srgbClr val="DAEDEF">
                  <a:lumMod val="50000"/>
                </a:srgbClr>
              </a:solidFill>
              <a:latin typeface="Arial" charset="0"/>
            </a:endParaRPr>
          </a:p>
        </p:txBody>
      </p:sp>
      <p:pic>
        <p:nvPicPr>
          <p:cNvPr id="1036" name="Afbeelding 17" descr="knmilogonew_large.pn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8691563" y="2"/>
            <a:ext cx="2144712" cy="78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109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6699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336699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6699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36699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6699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KleurvlakOnder"/>
          <p:cNvSpPr>
            <a:spLocks noChangeArrowheads="1"/>
          </p:cNvSpPr>
          <p:nvPr/>
        </p:nvSpPr>
        <p:spPr bwMode="auto">
          <a:xfrm>
            <a:off x="0" y="4738687"/>
            <a:ext cx="9144000" cy="404813"/>
          </a:xfrm>
          <a:prstGeom prst="rect">
            <a:avLst/>
          </a:prstGeom>
          <a:solidFill>
            <a:srgbClr val="9ACCD4"/>
          </a:solidFill>
          <a:ln>
            <a:noFill/>
          </a:ln>
        </p:spPr>
        <p:txBody>
          <a:bodyPr lIns="68573" tIns="34287" rIns="68573" bIns="34287" anchor="ctr"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nl-NL" altLang="nl-NL" sz="135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29" name="shpTekst"/>
          <p:cNvSpPr>
            <a:spLocks noChangeArrowheads="1"/>
          </p:cNvSpPr>
          <p:nvPr/>
        </p:nvSpPr>
        <p:spPr bwMode="auto">
          <a:xfrm>
            <a:off x="0" y="5"/>
            <a:ext cx="9144000" cy="803672"/>
          </a:xfrm>
          <a:prstGeom prst="rect">
            <a:avLst/>
          </a:prstGeom>
          <a:solidFill>
            <a:srgbClr val="9ACCD4"/>
          </a:solidFill>
          <a:ln>
            <a:noFill/>
          </a:ln>
        </p:spPr>
        <p:txBody>
          <a:bodyPr lIns="68573" tIns="34287" rIns="68573" bIns="34287" anchor="ctr"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nl-NL" sz="135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387076" name="Picture 7" descr="knmilogo_new_nederland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74"/>
          <a:stretch>
            <a:fillRect/>
          </a:stretch>
        </p:blipFill>
        <p:spPr bwMode="auto">
          <a:xfrm>
            <a:off x="3" y="5"/>
            <a:ext cx="358775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7077" name="Afbeelding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0" t="1305" r="17137" b="7805"/>
          <a:stretch>
            <a:fillRect/>
          </a:stretch>
        </p:blipFill>
        <p:spPr bwMode="auto">
          <a:xfrm>
            <a:off x="4765" y="-38100"/>
            <a:ext cx="46164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9ACCD4"/>
          </a:solidFill>
          <a:ln>
            <a:noFill/>
          </a:ln>
        </p:spPr>
        <p:txBody>
          <a:bodyPr lIns="68573" tIns="34287" rIns="68573" bIns="34287" anchor="ctr"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nl-NL" sz="1350">
              <a:solidFill>
                <a:srgbClr val="000000"/>
              </a:solidFill>
            </a:endParaRPr>
          </a:p>
        </p:txBody>
      </p:sp>
      <p:pic>
        <p:nvPicPr>
          <p:cNvPr id="387079" name="Picture 24" descr="ROe_IM_KNMI_Logo_Powerpoint_po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5" r="46477"/>
          <a:stretch>
            <a:fillRect/>
          </a:stretch>
        </p:blipFill>
        <p:spPr bwMode="auto">
          <a:xfrm>
            <a:off x="4249741" y="-4763"/>
            <a:ext cx="644525" cy="150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7080" name="Picture 24" descr="ROe_IM_KNMI_Logo_Powerpoint_po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1" r="15211"/>
          <a:stretch>
            <a:fillRect/>
          </a:stretch>
        </p:blipFill>
        <p:spPr bwMode="auto">
          <a:xfrm>
            <a:off x="4843468" y="-176213"/>
            <a:ext cx="2833687" cy="150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0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03590"/>
            <a:ext cx="8748712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het opmaakprofiel te bewerken</a:t>
            </a:r>
          </a:p>
        </p:txBody>
      </p:sp>
      <p:sp>
        <p:nvSpPr>
          <p:cNvPr id="3870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51310"/>
            <a:ext cx="82296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opmaakprofielen van de </a:t>
            </a:r>
            <a:r>
              <a:rPr lang="nl-NL" altLang="nl-NL" dirty="0" err="1"/>
              <a:t>modeltekst</a:t>
            </a:r>
            <a:r>
              <a:rPr lang="nl-NL" altLang="nl-NL" dirty="0"/>
              <a:t>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8406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Verdana" pitchFamily="34" charset="0"/>
        </a:defRPr>
      </a:lvl5pPr>
      <a:lvl6pPr marL="342866" algn="ctr" rtl="0" fontAlgn="base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Verdana" pitchFamily="34" charset="0"/>
        </a:defRPr>
      </a:lvl6pPr>
      <a:lvl7pPr marL="685730" algn="ctr" rtl="0" fontAlgn="base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Verdana" pitchFamily="34" charset="0"/>
        </a:defRPr>
      </a:lvl7pPr>
      <a:lvl8pPr marL="1028595" algn="ctr" rtl="0" fontAlgn="base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Verdana" pitchFamily="34" charset="0"/>
        </a:defRPr>
      </a:lvl8pPr>
      <a:lvl9pPr marL="1371460" algn="ctr" rtl="0" fontAlgn="base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Verdana" pitchFamily="34" charset="0"/>
        </a:defRPr>
      </a:lvl9pPr>
    </p:titleStyle>
    <p:bodyStyle>
      <a:lvl1pPr marL="257149" indent="-257149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006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57156" indent="-214292" algn="l" rtl="0" fontAlgn="base">
        <a:spcBef>
          <a:spcPct val="20000"/>
        </a:spcBef>
        <a:spcAft>
          <a:spcPct val="0"/>
        </a:spcAft>
        <a:buChar char="–"/>
        <a:defRPr sz="2100">
          <a:solidFill>
            <a:srgbClr val="000066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57162" indent="-171432" algn="l" rtl="0" fontAlgn="base">
        <a:spcBef>
          <a:spcPct val="20000"/>
        </a:spcBef>
        <a:spcAft>
          <a:spcPct val="0"/>
        </a:spcAft>
        <a:buChar char="•"/>
        <a:defRPr sz="1800">
          <a:solidFill>
            <a:srgbClr val="000066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00027" indent="-171432" algn="l" rtl="0" fontAlgn="base">
        <a:spcBef>
          <a:spcPct val="20000"/>
        </a:spcBef>
        <a:spcAft>
          <a:spcPct val="0"/>
        </a:spcAft>
        <a:buChar char="–"/>
        <a:defRPr sz="1500">
          <a:solidFill>
            <a:srgbClr val="000066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542893" indent="-171432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0066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1885757" indent="-171432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0066"/>
          </a:solidFill>
          <a:latin typeface="+mn-lt"/>
        </a:defRPr>
      </a:lvl6pPr>
      <a:lvl7pPr marL="2228622" indent="-171432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0066"/>
          </a:solidFill>
          <a:latin typeface="+mn-lt"/>
        </a:defRPr>
      </a:lvl7pPr>
      <a:lvl8pPr marL="2571488" indent="-171432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0066"/>
          </a:solidFill>
          <a:latin typeface="+mn-lt"/>
        </a:defRPr>
      </a:lvl8pPr>
      <a:lvl9pPr marL="2914352" indent="-171432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0066"/>
          </a:solidFill>
          <a:latin typeface="+mn-lt"/>
        </a:defRPr>
      </a:lvl9pPr>
    </p:bodyStyle>
    <p:otherStyle>
      <a:defPPr>
        <a:defRPr lang="nl-NL"/>
      </a:defPPr>
      <a:lvl1pPr marL="0" algn="l" defTabSz="6857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0" algn="l" defTabSz="6857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5" algn="l" defTabSz="6857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0" algn="l" defTabSz="6857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5" algn="l" defTabSz="6857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0" algn="l" defTabSz="6857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4" algn="l" defTabSz="6857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0" algn="l" defTabSz="6857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KleurvlakOnder"/>
          <p:cNvSpPr>
            <a:spLocks noChangeArrowheads="1"/>
          </p:cNvSpPr>
          <p:nvPr/>
        </p:nvSpPr>
        <p:spPr bwMode="auto">
          <a:xfrm>
            <a:off x="0" y="4738687"/>
            <a:ext cx="9144000" cy="404813"/>
          </a:xfrm>
          <a:prstGeom prst="rect">
            <a:avLst/>
          </a:prstGeom>
          <a:solidFill>
            <a:srgbClr val="9ACCD4"/>
          </a:solidFill>
          <a:ln>
            <a:noFill/>
          </a:ln>
        </p:spPr>
        <p:txBody>
          <a:bodyPr lIns="68573" tIns="34287" rIns="68573" bIns="34287" anchor="ctr"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nl-NL" altLang="nl-NL" sz="135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29" name="shpTekst"/>
          <p:cNvSpPr>
            <a:spLocks noChangeArrowheads="1"/>
          </p:cNvSpPr>
          <p:nvPr/>
        </p:nvSpPr>
        <p:spPr bwMode="auto">
          <a:xfrm>
            <a:off x="0" y="5"/>
            <a:ext cx="9144000" cy="803672"/>
          </a:xfrm>
          <a:prstGeom prst="rect">
            <a:avLst/>
          </a:prstGeom>
          <a:solidFill>
            <a:srgbClr val="9ACCD4"/>
          </a:solidFill>
          <a:ln>
            <a:noFill/>
          </a:ln>
        </p:spPr>
        <p:txBody>
          <a:bodyPr lIns="68573" tIns="34287" rIns="68573" bIns="34287" anchor="ctr"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nl-NL" sz="135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03590"/>
            <a:ext cx="8748712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51310"/>
            <a:ext cx="82296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pic>
        <p:nvPicPr>
          <p:cNvPr id="31750" name="Picture 7" descr="knmilogo_new_nederland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74"/>
          <a:stretch>
            <a:fillRect/>
          </a:stretch>
        </p:blipFill>
        <p:spPr bwMode="auto">
          <a:xfrm>
            <a:off x="3" y="5"/>
            <a:ext cx="358775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5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Verdana" pitchFamily="34" charset="0"/>
        </a:defRPr>
      </a:lvl5pPr>
      <a:lvl6pPr marL="342866" algn="ctr" rtl="0" fontAlgn="base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Verdana" pitchFamily="34" charset="0"/>
        </a:defRPr>
      </a:lvl6pPr>
      <a:lvl7pPr marL="685730" algn="ctr" rtl="0" fontAlgn="base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Verdana" pitchFamily="34" charset="0"/>
        </a:defRPr>
      </a:lvl7pPr>
      <a:lvl8pPr marL="1028595" algn="ctr" rtl="0" fontAlgn="base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Verdana" pitchFamily="34" charset="0"/>
        </a:defRPr>
      </a:lvl8pPr>
      <a:lvl9pPr marL="1371460" algn="ctr" rtl="0" fontAlgn="base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Verdana" pitchFamily="34" charset="0"/>
        </a:defRPr>
      </a:lvl9pPr>
    </p:titleStyle>
    <p:bodyStyle>
      <a:lvl1pPr marL="257149" indent="-257149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006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57156" indent="-214292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000066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57162" indent="-171432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000066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00027" indent="-171432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000066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542893" indent="-171432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000066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1885757" indent="-171432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0066"/>
          </a:solidFill>
          <a:latin typeface="+mn-lt"/>
        </a:defRPr>
      </a:lvl6pPr>
      <a:lvl7pPr marL="2228622" indent="-171432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0066"/>
          </a:solidFill>
          <a:latin typeface="+mn-lt"/>
        </a:defRPr>
      </a:lvl7pPr>
      <a:lvl8pPr marL="2571488" indent="-171432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0066"/>
          </a:solidFill>
          <a:latin typeface="+mn-lt"/>
        </a:defRPr>
      </a:lvl8pPr>
      <a:lvl9pPr marL="2914352" indent="-171432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0066"/>
          </a:solidFill>
          <a:latin typeface="+mn-lt"/>
        </a:defRPr>
      </a:lvl9pPr>
    </p:bodyStyle>
    <p:otherStyle>
      <a:defPPr>
        <a:defRPr lang="nl-NL"/>
      </a:defPPr>
      <a:lvl1pPr marL="0" algn="l" defTabSz="6857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0" algn="l" defTabSz="6857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5" algn="l" defTabSz="6857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0" algn="l" defTabSz="6857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5" algn="l" defTabSz="6857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0" algn="l" defTabSz="6857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4" algn="l" defTabSz="6857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0" algn="l" defTabSz="6857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Onder"/>
          <p:cNvSpPr>
            <a:spLocks noChangeArrowheads="1"/>
          </p:cNvSpPr>
          <p:nvPr userDrawn="1"/>
        </p:nvSpPr>
        <p:spPr bwMode="auto">
          <a:xfrm>
            <a:off x="0" y="4738687"/>
            <a:ext cx="9144000" cy="404813"/>
          </a:xfrm>
          <a:prstGeom prst="rect">
            <a:avLst/>
          </a:prstGeom>
          <a:solidFill>
            <a:srgbClr val="9ACCD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shpTekst"/>
          <p:cNvSpPr>
            <a:spLocks noChangeArrowheads="1"/>
          </p:cNvSpPr>
          <p:nvPr userDrawn="1"/>
        </p:nvSpPr>
        <p:spPr bwMode="auto">
          <a:xfrm>
            <a:off x="0" y="1"/>
            <a:ext cx="9144000" cy="803672"/>
          </a:xfrm>
          <a:prstGeom prst="rect">
            <a:avLst/>
          </a:prstGeom>
          <a:solidFill>
            <a:srgbClr val="9ACCD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645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03585"/>
            <a:ext cx="8748712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3645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opmaakprofielen van de </a:t>
            </a:r>
            <a:r>
              <a:rPr lang="nl-NL" altLang="nl-NL" dirty="0" err="1"/>
              <a:t>modeltekst</a:t>
            </a:r>
            <a:r>
              <a:rPr lang="nl-NL" altLang="nl-NL" dirty="0"/>
              <a:t>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914900"/>
            <a:ext cx="7191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7A937665-3A3F-4986-898B-C9AF4BC6615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87404" name="Rectangle 12"/>
          <p:cNvSpPr>
            <a:spLocks noChangeArrowheads="1"/>
          </p:cNvSpPr>
          <p:nvPr userDrawn="1"/>
        </p:nvSpPr>
        <p:spPr bwMode="auto">
          <a:xfrm>
            <a:off x="7812088" y="4786312"/>
            <a:ext cx="1331912" cy="357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700">
              <a:solidFill>
                <a:schemeClr val="tx2"/>
              </a:solidFill>
            </a:endParaRPr>
          </a:p>
        </p:txBody>
      </p:sp>
      <p:pic>
        <p:nvPicPr>
          <p:cNvPr id="364552" name="Picture 7" descr="knmilogo_new_nederland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74"/>
          <a:stretch>
            <a:fillRect/>
          </a:stretch>
        </p:blipFill>
        <p:spPr bwMode="auto">
          <a:xfrm>
            <a:off x="1" y="0"/>
            <a:ext cx="358775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4554" name="Group 10"/>
          <p:cNvGrpSpPr>
            <a:grpSpLocks/>
          </p:cNvGrpSpPr>
          <p:nvPr userDrawn="1"/>
        </p:nvGrpSpPr>
        <p:grpSpPr bwMode="auto">
          <a:xfrm>
            <a:off x="7524753" y="4731544"/>
            <a:ext cx="1666875" cy="534591"/>
            <a:chOff x="4740" y="3974"/>
            <a:chExt cx="1050" cy="449"/>
          </a:xfrm>
        </p:grpSpPr>
        <p:pic>
          <p:nvPicPr>
            <p:cNvPr id="364555" name="Picture 6" descr="nwpsaflogo_limitedtext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824"/>
            <a:stretch>
              <a:fillRect/>
            </a:stretch>
          </p:blipFill>
          <p:spPr bwMode="auto">
            <a:xfrm>
              <a:off x="5080" y="3974"/>
              <a:ext cx="406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4556" name="Picture 8" descr="osisaflogo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591" b="13744"/>
            <a:stretch>
              <a:fillRect/>
            </a:stretch>
          </p:blipFill>
          <p:spPr bwMode="auto">
            <a:xfrm>
              <a:off x="5420" y="3980"/>
              <a:ext cx="370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4557" name="Picture 9" descr="eumetsatlogo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77"/>
            <a:stretch>
              <a:fillRect/>
            </a:stretch>
          </p:blipFill>
          <p:spPr bwMode="auto">
            <a:xfrm>
              <a:off x="4740" y="3974"/>
              <a:ext cx="351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6950078" y="4738688"/>
            <a:ext cx="574675" cy="4310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7469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b="1">
          <a:solidFill>
            <a:srgbClr val="002060"/>
          </a:solidFill>
          <a:latin typeface="Calibri" panose="020F050202020403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Verdana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2060"/>
          </a:solidFill>
          <a:latin typeface="Calibri" panose="020F0502020204030204" pitchFamily="34" charset="0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rgbClr val="002060"/>
          </a:solidFill>
          <a:latin typeface="Calibri" panose="020F0502020204030204" pitchFamily="34" charset="0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rgbClr val="002060"/>
          </a:solidFill>
          <a:latin typeface="Calibri" panose="020F0502020204030204" pitchFamily="34" charset="0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rgbClr val="002060"/>
          </a:solidFill>
          <a:latin typeface="Calibri" panose="020F0502020204030204" pitchFamily="34" charset="0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2060"/>
          </a:solidFill>
          <a:latin typeface="Calibri" panose="020F0502020204030204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pKleurvlakOnder"/>
          <p:cNvSpPr>
            <a:spLocks noChangeArrowheads="1"/>
          </p:cNvSpPr>
          <p:nvPr userDrawn="1"/>
        </p:nvSpPr>
        <p:spPr bwMode="auto">
          <a:xfrm>
            <a:off x="0" y="4738687"/>
            <a:ext cx="9144000" cy="40481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nl-NL" altLang="nl-NL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8435" name="shpTekst"/>
          <p:cNvSpPr>
            <a:spLocks noChangeArrowheads="1"/>
          </p:cNvSpPr>
          <p:nvPr userDrawn="1"/>
        </p:nvSpPr>
        <p:spPr bwMode="auto">
          <a:xfrm>
            <a:off x="0" y="1"/>
            <a:ext cx="9144000" cy="803672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nl-NL" altLang="nl-NL" sz="135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8436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873126" y="173831"/>
            <a:ext cx="81692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8437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4" y="957263"/>
            <a:ext cx="8169275" cy="365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4772025"/>
            <a:ext cx="712788" cy="2726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3B85F4-553F-481F-9B5A-17BF192F97F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8439" name="shpDatum" descr="RO__vervolgpagina~LPPT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9725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45163" y="4906566"/>
            <a:ext cx="3105150" cy="23693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5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altLang="nl-NL"/>
              <a:t>IKOM, Oct 2013</a:t>
            </a:r>
          </a:p>
        </p:txBody>
      </p:sp>
    </p:spTree>
    <p:extLst>
      <p:ext uri="{BB962C8B-B14F-4D97-AF65-F5344CB8AC3E}">
        <p14:creationId xmlns:p14="http://schemas.microsoft.com/office/powerpoint/2010/main" val="147338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50">
          <a:solidFill>
            <a:srgbClr val="90007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50">
          <a:solidFill>
            <a:srgbClr val="900079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50">
          <a:solidFill>
            <a:srgbClr val="900079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50">
          <a:solidFill>
            <a:srgbClr val="900079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50">
          <a:solidFill>
            <a:srgbClr val="900079"/>
          </a:solidFill>
          <a:latin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1950">
          <a:solidFill>
            <a:srgbClr val="900079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1950">
          <a:solidFill>
            <a:srgbClr val="900079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1950">
          <a:solidFill>
            <a:srgbClr val="900079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1950">
          <a:solidFill>
            <a:srgbClr val="900079"/>
          </a:solidFill>
          <a:latin typeface="Arial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14300" indent="-1131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Blip>
          <a:blip r:embed="rId14"/>
        </a:buBlip>
        <a:defRPr>
          <a:solidFill>
            <a:srgbClr val="000000"/>
          </a:solidFill>
          <a:latin typeface="+mn-lt"/>
        </a:defRPr>
      </a:lvl2pPr>
      <a:lvl3pPr marL="304800" indent="-1893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Blip>
          <a:blip r:embed="rId15"/>
        </a:buBlip>
        <a:defRPr>
          <a:solidFill>
            <a:srgbClr val="000000"/>
          </a:solidFill>
          <a:latin typeface="+mn-lt"/>
        </a:defRPr>
      </a:lvl3pPr>
      <a:lvl4pPr marL="475060" indent="-1690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Blip>
          <a:blip r:embed="rId16"/>
        </a:buBlip>
        <a:defRPr>
          <a:solidFill>
            <a:srgbClr val="000000"/>
          </a:solidFill>
          <a:latin typeface="+mn-lt"/>
        </a:defRPr>
      </a:lvl4pPr>
      <a:lvl5pPr marL="608410" indent="-1321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</a:defRPr>
      </a:lvl5pPr>
      <a:lvl6pPr marL="951310" indent="-13216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</a:defRPr>
      </a:lvl6pPr>
      <a:lvl7pPr marL="1294210" indent="-13216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</a:defRPr>
      </a:lvl7pPr>
      <a:lvl8pPr marL="1637110" indent="-13216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</a:defRPr>
      </a:lvl8pPr>
      <a:lvl9pPr marL="1980010" indent="-13216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C_PPT_16_92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8000"/>
          </a:xfrm>
          <a:prstGeom prst="rect">
            <a:avLst/>
          </a:prstGeom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33" name="Picture 2" descr="knmilogo_i_en_m_nl_large_ALPHA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56" y="0"/>
            <a:ext cx="2015544" cy="7973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33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pKleurvlakOnder"/>
          <p:cNvSpPr>
            <a:spLocks noChangeArrowheads="1"/>
          </p:cNvSpPr>
          <p:nvPr/>
        </p:nvSpPr>
        <p:spPr bwMode="auto">
          <a:xfrm>
            <a:off x="0" y="4738687"/>
            <a:ext cx="9144000" cy="40481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nl-NL" altLang="nl-NL" sz="135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123" name="shpTekst"/>
          <p:cNvSpPr>
            <a:spLocks noChangeArrowheads="1"/>
          </p:cNvSpPr>
          <p:nvPr/>
        </p:nvSpPr>
        <p:spPr bwMode="auto">
          <a:xfrm>
            <a:off x="0" y="1"/>
            <a:ext cx="9144000" cy="803672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nl-NL" altLang="nl-NL" sz="135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19141" name="Picture 24" descr="ROe_IM_KNMI_Logo_Powerpoint_po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5" r="46477"/>
          <a:stretch>
            <a:fillRect/>
          </a:stretch>
        </p:blipFill>
        <p:spPr bwMode="auto">
          <a:xfrm>
            <a:off x="-12700" y="0"/>
            <a:ext cx="438150" cy="10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2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"/>
            <a:ext cx="8724900" cy="79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219143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4" y="904875"/>
            <a:ext cx="8169275" cy="37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</p:txBody>
      </p:sp>
      <p:sp>
        <p:nvSpPr>
          <p:cNvPr id="10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70848"/>
            <a:ext cx="712788" cy="27265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5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2934B04-D176-4A17-B1AC-B1873FA4CB7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298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Verdana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500">
          <a:solidFill>
            <a:srgbClr val="000066"/>
          </a:solidFill>
          <a:latin typeface="+mn-lt"/>
          <a:ea typeface="+mn-ea"/>
          <a:cs typeface="+mn-cs"/>
        </a:defRPr>
      </a:lvl1pPr>
      <a:lvl2pPr marL="114300" indent="-113110" algn="l" rtl="0" fontAlgn="base">
        <a:spcBef>
          <a:spcPct val="20000"/>
        </a:spcBef>
        <a:spcAft>
          <a:spcPct val="0"/>
        </a:spcAft>
        <a:buFont typeface="Arial" pitchFamily="34" charset="0"/>
        <a:buBlip>
          <a:blip r:embed="rId14"/>
        </a:buBlip>
        <a:defRPr sz="2100">
          <a:solidFill>
            <a:srgbClr val="000066"/>
          </a:solidFill>
          <a:latin typeface="+mn-lt"/>
        </a:defRPr>
      </a:lvl2pPr>
      <a:lvl3pPr marL="304800" indent="-189310" algn="l" rtl="0" fontAlgn="base">
        <a:spcBef>
          <a:spcPct val="20000"/>
        </a:spcBef>
        <a:spcAft>
          <a:spcPct val="0"/>
        </a:spcAft>
        <a:buFont typeface="Arial" pitchFamily="34" charset="0"/>
        <a:buBlip>
          <a:blip r:embed="rId15"/>
        </a:buBlip>
        <a:defRPr sz="1800">
          <a:solidFill>
            <a:srgbClr val="000000"/>
          </a:solidFill>
          <a:latin typeface="+mn-lt"/>
        </a:defRPr>
      </a:lvl3pPr>
      <a:lvl4pPr marL="475060" indent="-169069" algn="l" rtl="0" fontAlgn="base">
        <a:spcBef>
          <a:spcPct val="20000"/>
        </a:spcBef>
        <a:spcAft>
          <a:spcPct val="0"/>
        </a:spcAft>
        <a:buFont typeface="Arial" pitchFamily="34" charset="0"/>
        <a:buBlip>
          <a:blip r:embed="rId16"/>
        </a:buBlip>
        <a:defRPr sz="1500">
          <a:solidFill>
            <a:srgbClr val="000000"/>
          </a:solidFill>
          <a:latin typeface="+mn-lt"/>
        </a:defRPr>
      </a:lvl4pPr>
      <a:lvl5pPr marL="608410" indent="-13216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</a:defRPr>
      </a:lvl5pPr>
      <a:lvl6pPr marL="951310" indent="-13216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</a:defRPr>
      </a:lvl6pPr>
      <a:lvl7pPr marL="1294210" indent="-13216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</a:defRPr>
      </a:lvl7pPr>
      <a:lvl8pPr marL="1637110" indent="-13216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</a:defRPr>
      </a:lvl8pPr>
      <a:lvl9pPr marL="1980010" indent="-13216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Onder"/>
          <p:cNvSpPr>
            <a:spLocks noChangeArrowheads="1"/>
          </p:cNvSpPr>
          <p:nvPr userDrawn="1"/>
        </p:nvSpPr>
        <p:spPr bwMode="auto">
          <a:xfrm>
            <a:off x="0" y="4738687"/>
            <a:ext cx="9144000" cy="404813"/>
          </a:xfrm>
          <a:prstGeom prst="rect">
            <a:avLst/>
          </a:prstGeom>
          <a:solidFill>
            <a:srgbClr val="9ACCD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hpTekst"/>
          <p:cNvSpPr>
            <a:spLocks noChangeArrowheads="1"/>
          </p:cNvSpPr>
          <p:nvPr userDrawn="1"/>
        </p:nvSpPr>
        <p:spPr bwMode="auto">
          <a:xfrm>
            <a:off x="0" y="1"/>
            <a:ext cx="9144000" cy="803672"/>
          </a:xfrm>
          <a:prstGeom prst="rect">
            <a:avLst/>
          </a:prstGeom>
          <a:solidFill>
            <a:srgbClr val="9ACCD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0066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645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03585"/>
            <a:ext cx="8748712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het opmaakprofiel te bewerken</a:t>
            </a:r>
          </a:p>
        </p:txBody>
      </p:sp>
      <p:sp>
        <p:nvSpPr>
          <p:cNvPr id="3645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914900"/>
            <a:ext cx="7191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7A937665-3A3F-4986-898B-C9AF4BC66151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187404" name="Rectangle 12"/>
          <p:cNvSpPr>
            <a:spLocks noChangeArrowheads="1"/>
          </p:cNvSpPr>
          <p:nvPr userDrawn="1"/>
        </p:nvSpPr>
        <p:spPr bwMode="auto">
          <a:xfrm>
            <a:off x="7812088" y="4786312"/>
            <a:ext cx="1331912" cy="357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700">
              <a:solidFill>
                <a:schemeClr val="tx2"/>
              </a:solidFill>
            </a:endParaRPr>
          </a:p>
        </p:txBody>
      </p:sp>
      <p:pic>
        <p:nvPicPr>
          <p:cNvPr id="364552" name="Picture 7" descr="knmilogo_new_nederland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74"/>
          <a:stretch>
            <a:fillRect/>
          </a:stretch>
        </p:blipFill>
        <p:spPr bwMode="auto">
          <a:xfrm>
            <a:off x="1" y="0"/>
            <a:ext cx="358775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9" y="4933950"/>
            <a:ext cx="38877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altLang="nl-NL" dirty="0"/>
              <a:t>Met </a:t>
            </a:r>
            <a:r>
              <a:rPr lang="nl-NL" altLang="nl-NL" dirty="0" err="1"/>
              <a:t>Eireann</a:t>
            </a:r>
            <a:r>
              <a:rPr lang="nl-NL" altLang="nl-NL" dirty="0"/>
              <a:t>, Feb 2020</a:t>
            </a:r>
          </a:p>
        </p:txBody>
      </p:sp>
      <p:grpSp>
        <p:nvGrpSpPr>
          <p:cNvPr id="364554" name="Group 10"/>
          <p:cNvGrpSpPr>
            <a:grpSpLocks/>
          </p:cNvGrpSpPr>
          <p:nvPr userDrawn="1"/>
        </p:nvGrpSpPr>
        <p:grpSpPr bwMode="auto">
          <a:xfrm>
            <a:off x="6986589" y="4731544"/>
            <a:ext cx="2205037" cy="534591"/>
            <a:chOff x="4401" y="3974"/>
            <a:chExt cx="1389" cy="449"/>
          </a:xfrm>
        </p:grpSpPr>
        <p:pic>
          <p:nvPicPr>
            <p:cNvPr id="364555" name="Picture 6" descr="nwpsaflogo_limitedtext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824"/>
            <a:stretch>
              <a:fillRect/>
            </a:stretch>
          </p:blipFill>
          <p:spPr bwMode="auto">
            <a:xfrm>
              <a:off x="5080" y="3974"/>
              <a:ext cx="406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4556" name="Picture 8" descr="osisaflogo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591" b="13744"/>
            <a:stretch>
              <a:fillRect/>
            </a:stretch>
          </p:blipFill>
          <p:spPr bwMode="auto">
            <a:xfrm>
              <a:off x="5420" y="3980"/>
              <a:ext cx="370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4557" name="Picture 9" descr="eumetsatlogo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77"/>
            <a:stretch>
              <a:fillRect/>
            </a:stretch>
          </p:blipFill>
          <p:spPr bwMode="auto">
            <a:xfrm>
              <a:off x="4740" y="3974"/>
              <a:ext cx="351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4558" name="Picture 14" descr="MyOcean_logo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67" t="2924" r="8600" b="26312"/>
            <a:stretch>
              <a:fillRect/>
            </a:stretch>
          </p:blipFill>
          <p:spPr bwMode="auto">
            <a:xfrm>
              <a:off x="4401" y="3974"/>
              <a:ext cx="354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750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Verdana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accent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accent2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accent2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accent2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hyperlink" Target="mailto:Ad.Stoffelen@knmi.nl" TargetMode="Externa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0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jpeg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9/TGRS.2019.2951726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4.xml"/><Relationship Id="rId5" Type="http://schemas.openxmlformats.org/officeDocument/2006/relationships/hyperlink" Target="https://doi.org/10.1109/JSTARS.2017.2685242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wp-saf.eumetsat.int/site/software/scatterometer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mets.onlinelibrary.wiley.com/doi/full/10.1002/qj.397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umetrain.org/eport/smhi_12.php" TargetMode="External"/><Relationship Id="rId3" Type="http://schemas.openxmlformats.org/officeDocument/2006/relationships/hyperlink" Target="http://training.eumetsat.int/mod/forum/view.php?f=264" TargetMode="External"/><Relationship Id="rId7" Type="http://schemas.openxmlformats.org/officeDocument/2006/relationships/hyperlink" Target="http://training.eumetsat.int/course/category.php?id=46" TargetMode="External"/><Relationship Id="rId2" Type="http://schemas.openxmlformats.org/officeDocument/2006/relationships/hyperlink" Target="http://vimeo.com/album/17831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wpsaf.eu/site/software/scatterometer/" TargetMode="External"/><Relationship Id="rId5" Type="http://schemas.openxmlformats.org/officeDocument/2006/relationships/hyperlink" Target="http://eumetrain.org/events/oceansea_week_2011.html" TargetMode="External"/><Relationship Id="rId4" Type="http://schemas.openxmlformats.org/officeDocument/2006/relationships/hyperlink" Target="http://www.eumetrain.org/data/2/xynthia/index.htm" TargetMode="External"/><Relationship Id="rId9" Type="http://schemas.openxmlformats.org/officeDocument/2006/relationships/hyperlink" Target="https://www.meted.ucar.edu/EUMETSAT/marine_forecastin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atterometer.knmi.nl/archived_prod/" TargetMode="External"/><Relationship Id="rId2" Type="http://schemas.openxmlformats.org/officeDocument/2006/relationships/hyperlink" Target="https://scatterometer.knmi.nl/proc_stat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atterometer.knmi.nl/cfosat_25_prod/index.php?cmd=monitoring&amp;period=week" TargetMode="Externa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26895" y="843558"/>
            <a:ext cx="4699551" cy="2808685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 anchor="ctr"/>
          <a:lstStyle>
            <a:lvl1pPr>
              <a:spcBef>
                <a:spcPct val="20000"/>
              </a:spcBef>
              <a:buFont typeface="Wingdings" pitchFamily="2" charset="2"/>
              <a:buChar char="Ø"/>
              <a:defRPr sz="32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nl-NL" sz="3000" b="1" dirty="0">
                <a:latin typeface="Calibri" panose="020F0502020204030204" pitchFamily="34" charset="0"/>
              </a:rPr>
              <a:t>Sharing Scatterometer Data</a:t>
            </a:r>
            <a:endParaRPr lang="nl-NL" altLang="nl-NL" sz="3000" b="1" dirty="0">
              <a:latin typeface="Calibri" panose="020F0502020204030204" pitchFamily="34" charset="0"/>
              <a:ea typeface="Gulim" pitchFamily="34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18426" y="3112254"/>
            <a:ext cx="4594618" cy="1026319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defTabSz="685800" eaLnBrk="1" hangingPunct="1">
              <a:lnSpc>
                <a:spcPct val="80000"/>
              </a:lnSpc>
              <a:defRPr/>
            </a:pPr>
            <a:r>
              <a:rPr lang="nl-NL" altLang="nl-NL" sz="2000" kern="0" dirty="0">
                <a:latin typeface="Calibri" panose="020F0502020204030204" pitchFamily="34" charset="0"/>
                <a:hlinkClick r:id="rId2"/>
              </a:rPr>
              <a:t>Ad.Stoffelen@knmi.nl</a:t>
            </a:r>
            <a:endParaRPr lang="nl-NL" altLang="nl-NL" sz="2000" kern="0" dirty="0">
              <a:latin typeface="Calibri" panose="020F0502020204030204" pitchFamily="34" charset="0"/>
            </a:endParaRPr>
          </a:p>
          <a:p>
            <a:pPr defTabSz="685800" eaLnBrk="1" hangingPunct="1">
              <a:lnSpc>
                <a:spcPct val="80000"/>
              </a:lnSpc>
              <a:defRPr/>
            </a:pPr>
            <a:r>
              <a:rPr lang="nl-NL" altLang="nl-NL" sz="1350" kern="0" dirty="0">
                <a:latin typeface="Calibri" panose="020F0502020204030204" pitchFamily="34" charset="0"/>
              </a:rPr>
              <a:t>&amp; scatterometer team</a:t>
            </a:r>
          </a:p>
          <a:p>
            <a:pPr defTabSz="685800" eaLnBrk="1" hangingPunct="1">
              <a:lnSpc>
                <a:spcPct val="80000"/>
              </a:lnSpc>
              <a:defRPr/>
            </a:pPr>
            <a:br>
              <a:rPr lang="nl-NL" altLang="nl-NL" sz="1350" kern="0" dirty="0">
                <a:latin typeface="Calibri" panose="020F0502020204030204" pitchFamily="34" charset="0"/>
              </a:rPr>
            </a:br>
            <a:r>
              <a:rPr lang="nl-NL" altLang="nl-NL" sz="1350" kern="0" dirty="0">
                <a:latin typeface="Calibri" panose="020F0502020204030204" pitchFamily="34" charset="0"/>
              </a:rPr>
              <a:t>Active Remote </a:t>
            </a:r>
            <a:r>
              <a:rPr lang="nl-NL" altLang="nl-NL" sz="1350" kern="0" dirty="0" err="1">
                <a:latin typeface="Calibri" panose="020F0502020204030204" pitchFamily="34" charset="0"/>
              </a:rPr>
              <a:t>Sensing</a:t>
            </a:r>
            <a:r>
              <a:rPr lang="nl-NL" altLang="nl-NL" sz="1350" kern="0" dirty="0">
                <a:latin typeface="Calibri" panose="020F0502020204030204" pitchFamily="34" charset="0"/>
              </a:rPr>
              <a:t> Group</a:t>
            </a:r>
          </a:p>
          <a:p>
            <a:pPr defTabSz="685800" eaLnBrk="1" hangingPunct="1">
              <a:lnSpc>
                <a:spcPct val="80000"/>
              </a:lnSpc>
              <a:defRPr/>
            </a:pPr>
            <a:r>
              <a:rPr lang="en-US" altLang="nl-NL" sz="1350" kern="0" dirty="0">
                <a:latin typeface="Calibri" panose="020F0502020204030204" pitchFamily="34" charset="0"/>
              </a:rPr>
              <a:t>R&amp;D Satellite Observations, KNMI</a:t>
            </a:r>
          </a:p>
          <a:p>
            <a:pPr defTabSz="685800" eaLnBrk="1" hangingPunct="1">
              <a:lnSpc>
                <a:spcPct val="80000"/>
              </a:lnSpc>
              <a:defRPr/>
            </a:pPr>
            <a:endParaRPr lang="nl-NL" altLang="nl-NL" sz="600" kern="0" dirty="0">
              <a:latin typeface="Calibri" panose="020F0502020204030204" pitchFamily="34" charset="0"/>
            </a:endParaRPr>
          </a:p>
          <a:p>
            <a:pPr defTabSz="685800" eaLnBrk="1" hangingPunct="1">
              <a:lnSpc>
                <a:spcPct val="80000"/>
              </a:lnSpc>
              <a:defRPr/>
            </a:pPr>
            <a:r>
              <a:rPr lang="nl-NL" altLang="nl-NL" sz="1200" kern="0" dirty="0">
                <a:latin typeface="Calibri" panose="020F0502020204030204" pitchFamily="34" charset="0"/>
              </a:rPr>
              <a:t>EUMETSAT OSI SAF</a:t>
            </a:r>
          </a:p>
          <a:p>
            <a:pPr defTabSz="685800" eaLnBrk="1" hangingPunct="1">
              <a:lnSpc>
                <a:spcPct val="80000"/>
              </a:lnSpc>
              <a:defRPr/>
            </a:pPr>
            <a:r>
              <a:rPr lang="en-US" altLang="nl-NL" sz="1200" kern="0" dirty="0">
                <a:latin typeface="Calibri" panose="020F0502020204030204" pitchFamily="34" charset="0"/>
              </a:rPr>
              <a:t>EUMETSAT NWP SAF</a:t>
            </a:r>
          </a:p>
          <a:p>
            <a:pPr defTabSz="685800" eaLnBrk="1" hangingPunct="1">
              <a:lnSpc>
                <a:spcPct val="80000"/>
              </a:lnSpc>
              <a:defRPr/>
            </a:pPr>
            <a:r>
              <a:rPr lang="en-US" altLang="nl-NL" sz="1200" kern="0" dirty="0">
                <a:latin typeface="Calibri" panose="020F0502020204030204" pitchFamily="34" charset="0"/>
              </a:rPr>
              <a:t>EU Copernicus Marine Core Services</a:t>
            </a:r>
          </a:p>
        </p:txBody>
      </p:sp>
      <p:grpSp>
        <p:nvGrpSpPr>
          <p:cNvPr id="388100" name="Group 21"/>
          <p:cNvGrpSpPr>
            <a:grpSpLocks/>
          </p:cNvGrpSpPr>
          <p:nvPr/>
        </p:nvGrpSpPr>
        <p:grpSpPr bwMode="auto">
          <a:xfrm>
            <a:off x="3727851" y="4731544"/>
            <a:ext cx="1653778" cy="534591"/>
            <a:chOff x="4401" y="3974"/>
            <a:chExt cx="1389" cy="449"/>
          </a:xfrm>
        </p:grpSpPr>
        <p:pic>
          <p:nvPicPr>
            <p:cNvPr id="388101" name="Picture 6" descr="nwpsaflogo_limitedtex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824"/>
            <a:stretch>
              <a:fillRect/>
            </a:stretch>
          </p:blipFill>
          <p:spPr bwMode="auto">
            <a:xfrm>
              <a:off x="5080" y="3974"/>
              <a:ext cx="406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8102" name="Picture 8" descr="osisaf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591" b="13744"/>
            <a:stretch>
              <a:fillRect/>
            </a:stretch>
          </p:blipFill>
          <p:spPr bwMode="auto">
            <a:xfrm>
              <a:off x="5420" y="3980"/>
              <a:ext cx="370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8103" name="Picture 9" descr="eumetsat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77"/>
            <a:stretch>
              <a:fillRect/>
            </a:stretch>
          </p:blipFill>
          <p:spPr bwMode="auto">
            <a:xfrm>
              <a:off x="4740" y="3974"/>
              <a:ext cx="351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8104" name="Picture 25" descr="MyOcean_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67" t="2924" r="8600" b="26312"/>
            <a:stretch>
              <a:fillRect/>
            </a:stretch>
          </p:blipFill>
          <p:spPr bwMode="auto">
            <a:xfrm>
              <a:off x="4401" y="3974"/>
              <a:ext cx="354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3" descr="Logo CMEMS Service Evolu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706" y="4736416"/>
            <a:ext cx="753341" cy="40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294" y="149445"/>
            <a:ext cx="250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C-band, ERS, ASCAT, SCA</a:t>
            </a:r>
            <a:endParaRPr lang="nl-NL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2134" y="1052306"/>
            <a:ext cx="432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Ku</a:t>
            </a:r>
            <a:endParaRPr lang="nl-NL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2134" y="3381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C</a:t>
            </a:r>
            <a:endParaRPr lang="nl-NL" b="1" dirty="0">
              <a:latin typeface="Calibri" panose="020F050202020403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673C661-728B-4EF0-8345-E3978CBD6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1" t="3761" b="15053"/>
          <a:stretch/>
        </p:blipFill>
        <p:spPr bwMode="auto">
          <a:xfrm>
            <a:off x="2776832" y="443752"/>
            <a:ext cx="3112097" cy="419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C1437F-71D3-4D8D-BDDE-495EAFDEB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0" t="47270" b="15053"/>
          <a:stretch/>
        </p:blipFill>
        <p:spPr bwMode="auto">
          <a:xfrm>
            <a:off x="5723599" y="2723935"/>
            <a:ext cx="3084755" cy="19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B6C1B959-17BD-44F6-AB9C-E4CB43AB4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34" y="519521"/>
            <a:ext cx="3130027" cy="1890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4848" y="172837"/>
            <a:ext cx="305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Ku, CSCAT and Ku/C, </a:t>
            </a:r>
            <a:r>
              <a:rPr lang="en-US" b="1" dirty="0" err="1">
                <a:latin typeface="Calibri" panose="020F0502020204030204" pitchFamily="34" charset="0"/>
              </a:rPr>
              <a:t>WindRad</a:t>
            </a:r>
            <a:endParaRPr lang="nl-NL" b="1" dirty="0">
              <a:latin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616770-1267-4421-BEEA-7FF4D213D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318" y="2571750"/>
            <a:ext cx="3857625" cy="25717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066F095-FF76-49DE-8CD8-CB728B7DF0BC}"/>
              </a:ext>
            </a:extLst>
          </p:cNvPr>
          <p:cNvSpPr txBox="1"/>
          <p:nvPr/>
        </p:nvSpPr>
        <p:spPr>
          <a:xfrm>
            <a:off x="2763939" y="151446"/>
            <a:ext cx="299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Ku-band, </a:t>
            </a:r>
            <a:r>
              <a:rPr lang="en-US" b="1" dirty="0" err="1">
                <a:latin typeface="Calibri" panose="020F0502020204030204" pitchFamily="34" charset="0"/>
              </a:rPr>
              <a:t>QuikScat</a:t>
            </a:r>
            <a:r>
              <a:rPr lang="en-US" b="1" dirty="0">
                <a:latin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</a:rPr>
              <a:t>RapidScat</a:t>
            </a:r>
            <a:endParaRPr lang="nl-NL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MetOpSG_Auto12">
            <a:extLst>
              <a:ext uri="{FF2B5EF4-FFF2-40B4-BE49-F238E27FC236}">
                <a16:creationId xmlns:a16="http://schemas.microsoft.com/office/drawing/2014/main" id="{E17D1823-51A5-4A73-84BC-EAFE19FB5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4" t="1433" r="940" b="1433"/>
          <a:stretch/>
        </p:blipFill>
        <p:spPr bwMode="auto">
          <a:xfrm>
            <a:off x="304788" y="2346674"/>
            <a:ext cx="2283768" cy="243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tOpSG_Auto12">
            <a:extLst>
              <a:ext uri="{FF2B5EF4-FFF2-40B4-BE49-F238E27FC236}">
                <a16:creationId xmlns:a16="http://schemas.microsoft.com/office/drawing/2014/main" id="{86413487-37D3-4682-ABBC-B4557413D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9861" r="46512" b="5882"/>
          <a:stretch/>
        </p:blipFill>
        <p:spPr bwMode="auto">
          <a:xfrm>
            <a:off x="338408" y="450568"/>
            <a:ext cx="2283768" cy="18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5CBD597-49B3-46FA-A6B8-EDDB05402C06}"/>
              </a:ext>
            </a:extLst>
          </p:cNvPr>
          <p:cNvSpPr txBox="1"/>
          <p:nvPr/>
        </p:nvSpPr>
        <p:spPr>
          <a:xfrm>
            <a:off x="3083916" y="2296314"/>
            <a:ext cx="242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Ku-band, OSCAT, HSCAT</a:t>
            </a:r>
            <a:endParaRPr lang="nl-NL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1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5CCEC-E609-45F8-8053-E5D397B7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00" y="95393"/>
            <a:ext cx="8192691" cy="711035"/>
          </a:xfrm>
        </p:spPr>
        <p:txBody>
          <a:bodyPr>
            <a:normAutofit/>
          </a:bodyPr>
          <a:lstStyle/>
          <a:p>
            <a:r>
              <a:rPr lang="en-GB" sz="4000" dirty="0"/>
              <a:t>QC development Ku-band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B486BB-B4FD-45D8-A058-56BA8595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defPPr>
              <a:defRPr lang="nl-NL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83805-E1D0-453F-B2ED-9C7801F514BA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Afbeelding 7" descr="Afbeelding met tekst, licht&#10;&#10;Automatisch gegenereerde beschrijving">
            <a:extLst>
              <a:ext uri="{FF2B5EF4-FFF2-40B4-BE49-F238E27FC236}">
                <a16:creationId xmlns:a16="http://schemas.microsoft.com/office/drawing/2014/main" id="{7CC9BC1B-20CE-4D8C-A36D-C875AA891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t="49739" r="6670" b="4471"/>
          <a:stretch/>
        </p:blipFill>
        <p:spPr>
          <a:xfrm>
            <a:off x="53896" y="811046"/>
            <a:ext cx="2997000" cy="2349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7A0DB2A-C5A8-44CE-8BED-7682B037ED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49737" r="6669" b="4473"/>
          <a:stretch/>
        </p:blipFill>
        <p:spPr>
          <a:xfrm>
            <a:off x="3077896" y="811046"/>
            <a:ext cx="2997000" cy="2349000"/>
          </a:xfrm>
          <a:prstGeom prst="rect">
            <a:avLst/>
          </a:prstGeom>
        </p:spPr>
      </p:pic>
      <p:pic>
        <p:nvPicPr>
          <p:cNvPr id="13" name="Afbeelding 12" descr="Afbeelding met tekst, licht&#10;&#10;Automatisch gegenereerde beschrijving">
            <a:extLst>
              <a:ext uri="{FF2B5EF4-FFF2-40B4-BE49-F238E27FC236}">
                <a16:creationId xmlns:a16="http://schemas.microsoft.com/office/drawing/2014/main" id="{46A40F8D-0D48-4B23-8DC3-4590DD840D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t="49737" r="6670" b="4477"/>
          <a:stretch/>
        </p:blipFill>
        <p:spPr>
          <a:xfrm>
            <a:off x="6101896" y="811046"/>
            <a:ext cx="2997000" cy="2349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26BC4F-8821-4FFB-A32C-3B3A4C1E0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95" y="1620371"/>
            <a:ext cx="9002806" cy="4023130"/>
          </a:xfrm>
        </p:spPr>
        <p:txBody>
          <a:bodyPr>
            <a:noAutofit/>
          </a:bodyPr>
          <a:lstStyle/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marL="0" indent="0">
              <a:buNone/>
            </a:pPr>
            <a:r>
              <a:rPr lang="en-GB" sz="1600" b="1" dirty="0"/>
              <a:t>                             </a:t>
            </a:r>
            <a:r>
              <a:rPr lang="en-GB" sz="1600" b="1" dirty="0">
                <a:solidFill>
                  <a:schemeClr val="bg1"/>
                </a:solidFill>
              </a:rPr>
              <a:t>Current MLE QC                                                  NWP QC                                      Nowcasting QC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- ASCAT and </a:t>
            </a:r>
            <a:r>
              <a:rPr lang="en-GB" sz="1200" dirty="0" err="1"/>
              <a:t>ScatSat</a:t>
            </a:r>
            <a:r>
              <a:rPr lang="en-GB" sz="1200" dirty="0"/>
              <a:t> collocations are very helpful to train Ku-band QC near rain to </a:t>
            </a:r>
            <a:br>
              <a:rPr lang="en-GB" sz="1200" dirty="0"/>
            </a:br>
            <a:r>
              <a:rPr lang="en-GB" sz="1200" dirty="0"/>
              <a:t>  reduce FAR and enhance POD</a:t>
            </a:r>
          </a:p>
          <a:p>
            <a:pPr marL="0" indent="0">
              <a:buNone/>
            </a:pPr>
            <a:r>
              <a:rPr lang="en-GB" sz="1200" dirty="0"/>
              <a:t>- We evaluated dependencies of sorted MLE, SE and Joss on wind speed bias and SD</a:t>
            </a:r>
          </a:p>
          <a:p>
            <a:pPr marL="0" indent="0">
              <a:buNone/>
            </a:pPr>
            <a:r>
              <a:rPr lang="en-GB" sz="1200" dirty="0"/>
              <a:t>- “Egg” processing slightly different from “slice” processing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200" dirty="0"/>
              <a:t>NWP QC rejects less scattered winds and less winds near the front and low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200" dirty="0"/>
              <a:t>Nowcasting QC rejects even less winds with heavy-rain-affected regions </a:t>
            </a:r>
            <a:br>
              <a:rPr lang="en-GB" sz="1200" dirty="0"/>
            </a:br>
            <a:r>
              <a:rPr lang="en-GB" sz="1200" dirty="0"/>
              <a:t>(north-east of the low) still rejected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438CC5-3E56-4DDD-809F-C7E1FB4967B5}"/>
              </a:ext>
            </a:extLst>
          </p:cNvPr>
          <p:cNvSpPr txBox="1"/>
          <p:nvPr/>
        </p:nvSpPr>
        <p:spPr>
          <a:xfrm>
            <a:off x="20163" y="793362"/>
            <a:ext cx="2446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HY2B ~20:00 UTC 29/4/’21</a:t>
            </a:r>
            <a:endParaRPr kumimoji="0" lang="en-N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9" name="Tijdelijke aanduiding voor inhoud 3">
            <a:extLst>
              <a:ext uri="{FF2B5EF4-FFF2-40B4-BE49-F238E27FC236}">
                <a16:creationId xmlns:a16="http://schemas.microsoft.com/office/drawing/2014/main" id="{AF61805D-CA74-4D39-BAC6-AB60F712C25F}"/>
              </a:ext>
            </a:extLst>
          </p:cNvPr>
          <p:cNvGraphicFramePr>
            <a:graphicFrameLocks/>
          </p:cNvGraphicFramePr>
          <p:nvPr/>
        </p:nvGraphicFramePr>
        <p:xfrm>
          <a:off x="5680208" y="3229627"/>
          <a:ext cx="3416724" cy="17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3337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Versus ECMWF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MLE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NWP</a:t>
                      </a:r>
                      <a:endParaRPr lang="nl-NL" sz="1400" dirty="0">
                        <a:solidFill>
                          <a:srgbClr val="FFC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NWC</a:t>
                      </a:r>
                      <a:endParaRPr lang="nl-NL" sz="1400" dirty="0">
                        <a:solidFill>
                          <a:srgbClr val="FFC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33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Wind speed bias</a:t>
                      </a:r>
                      <a:endParaRPr lang="nl-N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-0.04</a:t>
                      </a:r>
                      <a:endParaRPr lang="nl-N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-0.05</a:t>
                      </a:r>
                      <a:endParaRPr lang="nl-N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-0.04</a:t>
                      </a:r>
                      <a:endParaRPr lang="nl-N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337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StdevD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endParaRPr lang="nl-NL" sz="1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1.21</a:t>
                      </a:r>
                      <a:endParaRPr lang="nl-N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1.20</a:t>
                      </a:r>
                      <a:endParaRPr lang="nl-N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1.22</a:t>
                      </a:r>
                      <a:endParaRPr lang="nl-N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StdevD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lang="nl-NL" sz="1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1.21</a:t>
                      </a:r>
                      <a:endParaRPr lang="nl-N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1.20</a:t>
                      </a:r>
                      <a:endParaRPr lang="nl-N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1.22</a:t>
                      </a:r>
                      <a:endParaRPr lang="nl-N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337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StdevD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wind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</a:t>
                      </a:r>
                      <a:endParaRPr lang="nl-N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9.57</a:t>
                      </a:r>
                      <a:endParaRPr lang="nl-N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9.60</a:t>
                      </a:r>
                      <a:endParaRPr lang="nl-N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9.66</a:t>
                      </a:r>
                      <a:endParaRPr lang="nl-N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337"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Rejection</a:t>
                      </a:r>
                      <a:r>
                        <a:rPr lang="nl-N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l-NL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</a:t>
                      </a:r>
                      <a:endParaRPr lang="nl-N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5.47 %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3.16 %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1.74 %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240684564"/>
                  </a:ext>
                </a:extLst>
              </a:tr>
            </a:tbl>
          </a:graphicData>
        </a:graphic>
      </p:graphicFrame>
      <p:sp>
        <p:nvSpPr>
          <p:cNvPr id="10" name="Tekstvak 1">
            <a:extLst>
              <a:ext uri="{FF2B5EF4-FFF2-40B4-BE49-F238E27FC236}">
                <a16:creationId xmlns:a16="http://schemas.microsoft.com/office/drawing/2014/main" id="{4CAB2110-CFC8-4701-AB00-F38964107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36" y="4771108"/>
            <a:ext cx="35205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Blip>
                <a:blip r:embed="rId5"/>
              </a:buBlip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Blip>
                <a:blip r:embed="rId6"/>
              </a:buBlip>
              <a:defRPr sz="24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Blip>
                <a:blip r:embed="rId7"/>
              </a:buBlip>
              <a:defRPr sz="20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Anton Verhoef, </a:t>
            </a:r>
            <a:r>
              <a:rPr kumimoji="0" lang="en-US" altLang="nl-NL" sz="1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Xu and Stoffelen, 2020</a:t>
            </a:r>
            <a:endParaRPr kumimoji="0" lang="nl-NL" altLang="nl-NL" sz="1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170260"/>
            <a:ext cx="6389265" cy="526256"/>
          </a:xfrm>
        </p:spPr>
        <p:txBody>
          <a:bodyPr/>
          <a:lstStyle/>
          <a:p>
            <a:pPr eaLnBrk="1" hangingPunct="1"/>
            <a:r>
              <a:rPr lang="nl-NL" b="1" dirty="0">
                <a:solidFill>
                  <a:srgbClr val="002060"/>
                </a:solidFill>
                <a:latin typeface="Calibri" panose="020F0502020204030204" pitchFamily="34" charset="0"/>
              </a:rPr>
              <a:t>Stress-equivalent 10-m wind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342" y="857579"/>
            <a:ext cx="8571678" cy="4095750"/>
          </a:xfrm>
        </p:spPr>
        <p:txBody>
          <a:bodyPr/>
          <a:lstStyle/>
          <a:p>
            <a:pPr eaLnBrk="1" hangingPunct="1"/>
            <a:r>
              <a:rPr lang="nl-NL" sz="1600" dirty="0"/>
              <a:t>Radiometers/</a:t>
            </a:r>
            <a:r>
              <a:rPr lang="nl-NL" sz="1600" dirty="0" err="1"/>
              <a:t>scatterometers</a:t>
            </a:r>
            <a:r>
              <a:rPr lang="nl-NL" sz="1600" dirty="0"/>
              <a:t> </a:t>
            </a:r>
            <a:r>
              <a:rPr lang="nl-NL" sz="1600" dirty="0" err="1"/>
              <a:t>measure</a:t>
            </a:r>
            <a:r>
              <a:rPr lang="nl-NL" sz="1600" dirty="0"/>
              <a:t> </a:t>
            </a:r>
            <a:r>
              <a:rPr lang="nl-NL" sz="1600" dirty="0" err="1"/>
              <a:t>ocean</a:t>
            </a:r>
            <a:r>
              <a:rPr lang="nl-NL" sz="1600" dirty="0"/>
              <a:t> </a:t>
            </a:r>
            <a:r>
              <a:rPr lang="nl-NL" sz="1600" dirty="0" err="1"/>
              <a:t>roughness</a:t>
            </a:r>
            <a:endParaRPr lang="nl-NL" sz="1600" dirty="0"/>
          </a:p>
          <a:p>
            <a:pPr eaLnBrk="1" hangingPunct="1"/>
            <a:r>
              <a:rPr lang="nl-NL" sz="1600" dirty="0"/>
              <a:t>Ocean </a:t>
            </a:r>
            <a:r>
              <a:rPr lang="nl-NL" sz="1600" dirty="0" err="1"/>
              <a:t>roughness</a:t>
            </a:r>
            <a:r>
              <a:rPr lang="nl-NL" sz="1600" dirty="0"/>
              <a:t> </a:t>
            </a:r>
            <a:r>
              <a:rPr lang="nl-NL" sz="1600" dirty="0" err="1"/>
              <a:t>consists</a:t>
            </a:r>
            <a:r>
              <a:rPr lang="nl-NL" sz="1600" dirty="0"/>
              <a:t> in small (cm) waves </a:t>
            </a:r>
            <a:r>
              <a:rPr lang="nl-NL" sz="1600" dirty="0" err="1"/>
              <a:t>generated</a:t>
            </a:r>
            <a:r>
              <a:rPr lang="nl-NL" sz="1600" dirty="0"/>
              <a:t> </a:t>
            </a:r>
            <a:r>
              <a:rPr lang="nl-NL" sz="1600" dirty="0" err="1"/>
              <a:t>by</a:t>
            </a:r>
            <a:r>
              <a:rPr lang="nl-NL" sz="1600" dirty="0"/>
              <a:t> air impact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subsequent</a:t>
            </a:r>
            <a:r>
              <a:rPr lang="nl-NL" sz="1600" dirty="0"/>
              <a:t> wave </a:t>
            </a:r>
            <a:r>
              <a:rPr lang="nl-NL" sz="1600" dirty="0" err="1"/>
              <a:t>breaking</a:t>
            </a:r>
            <a:r>
              <a:rPr lang="nl-NL" sz="1600" dirty="0"/>
              <a:t> </a:t>
            </a:r>
            <a:r>
              <a:rPr lang="nl-NL" sz="1600" dirty="0" err="1"/>
              <a:t>processes</a:t>
            </a:r>
            <a:r>
              <a:rPr lang="nl-NL" sz="1600" dirty="0"/>
              <a:t>; </a:t>
            </a:r>
            <a:r>
              <a:rPr lang="nl-NL" sz="1600" dirty="0" err="1"/>
              <a:t>depends</a:t>
            </a:r>
            <a:r>
              <a:rPr lang="nl-NL" sz="1600" dirty="0"/>
              <a:t> on </a:t>
            </a:r>
            <a:r>
              <a:rPr lang="nl-NL" sz="1600" dirty="0" err="1">
                <a:solidFill>
                  <a:srgbClr val="FF0000"/>
                </a:solidFill>
              </a:rPr>
              <a:t>gravity</a:t>
            </a:r>
            <a:r>
              <a:rPr lang="nl-NL" sz="1600" dirty="0">
                <a:solidFill>
                  <a:srgbClr val="FF0000"/>
                </a:solidFill>
              </a:rPr>
              <a:t>, water </a:t>
            </a:r>
            <a:r>
              <a:rPr lang="nl-NL" sz="1600" dirty="0" err="1">
                <a:solidFill>
                  <a:srgbClr val="FF0000"/>
                </a:solidFill>
              </a:rPr>
              <a:t>mass</a:t>
            </a:r>
            <a:r>
              <a:rPr lang="nl-NL" sz="1600" dirty="0">
                <a:solidFill>
                  <a:srgbClr val="FF0000"/>
                </a:solidFill>
              </a:rPr>
              <a:t> </a:t>
            </a:r>
            <a:r>
              <a:rPr lang="nl-NL" sz="1600" dirty="0" err="1">
                <a:solidFill>
                  <a:srgbClr val="FF0000"/>
                </a:solidFill>
              </a:rPr>
              <a:t>density</a:t>
            </a:r>
            <a:r>
              <a:rPr lang="nl-NL" sz="1600" dirty="0">
                <a:solidFill>
                  <a:srgbClr val="FF0000"/>
                </a:solidFill>
              </a:rPr>
              <a:t>,</a:t>
            </a:r>
            <a:r>
              <a:rPr lang="nl-NL" sz="1600" dirty="0"/>
              <a:t> </a:t>
            </a:r>
            <a:r>
              <a:rPr lang="nl-NL" sz="1600" dirty="0" err="1">
                <a:solidFill>
                  <a:srgbClr val="FF0000"/>
                </a:solidFill>
              </a:rPr>
              <a:t>surface</a:t>
            </a:r>
            <a:r>
              <a:rPr lang="nl-NL" sz="1600" dirty="0">
                <a:solidFill>
                  <a:srgbClr val="FF0000"/>
                </a:solidFill>
              </a:rPr>
              <a:t> </a:t>
            </a:r>
            <a:r>
              <a:rPr lang="nl-NL" sz="1600" dirty="0" err="1">
                <a:solidFill>
                  <a:srgbClr val="FF0000"/>
                </a:solidFill>
              </a:rPr>
              <a:t>tension</a:t>
            </a:r>
            <a:r>
              <a:rPr lang="nl-NL" sz="1600" dirty="0">
                <a:solidFill>
                  <a:srgbClr val="FF0000"/>
                </a:solidFill>
              </a:rPr>
              <a:t> s, </a:t>
            </a:r>
            <a:r>
              <a:rPr lang="nl-NL" sz="1600" dirty="0" err="1"/>
              <a:t>and</a:t>
            </a:r>
            <a:r>
              <a:rPr lang="nl-NL" sz="1600" dirty="0"/>
              <a:t> e.m. </a:t>
            </a:r>
            <a:r>
              <a:rPr lang="nl-NL" sz="1600" dirty="0" err="1"/>
              <a:t>sea</a:t>
            </a:r>
            <a:r>
              <a:rPr lang="nl-NL" sz="1600" dirty="0"/>
              <a:t> </a:t>
            </a:r>
            <a:r>
              <a:rPr lang="nl-NL" sz="1600" dirty="0" err="1"/>
              <a:t>properties</a:t>
            </a:r>
            <a:r>
              <a:rPr lang="nl-NL" sz="1600" dirty="0"/>
              <a:t> (</a:t>
            </a:r>
            <a:r>
              <a:rPr lang="nl-NL" sz="1600" dirty="0" err="1"/>
              <a:t>assumed</a:t>
            </a:r>
            <a:r>
              <a:rPr lang="nl-NL" sz="1600" dirty="0"/>
              <a:t> constant)</a:t>
            </a:r>
          </a:p>
          <a:p>
            <a:pPr eaLnBrk="1" hangingPunct="1"/>
            <a:r>
              <a:rPr lang="nl-NL" sz="1600" dirty="0"/>
              <a:t>Air-</a:t>
            </a:r>
            <a:r>
              <a:rPr lang="nl-NL" sz="1600" dirty="0" err="1"/>
              <a:t>sea</a:t>
            </a:r>
            <a:r>
              <a:rPr lang="nl-NL" sz="1600" dirty="0"/>
              <a:t> momentum exchange is </a:t>
            </a:r>
            <a:r>
              <a:rPr lang="nl-NL" sz="1600" dirty="0" err="1"/>
              <a:t>described</a:t>
            </a:r>
            <a:r>
              <a:rPr lang="nl-NL" sz="1600" dirty="0"/>
              <a:t> </a:t>
            </a:r>
            <a:r>
              <a:rPr lang="nl-NL" sz="1600" dirty="0" err="1"/>
              <a:t>by</a:t>
            </a:r>
            <a:r>
              <a:rPr lang="nl-NL" sz="1600" dirty="0"/>
              <a:t> </a:t>
            </a:r>
            <a:r>
              <a:rPr lang="nl-NL" sz="1600" b="1" i="1" dirty="0">
                <a:latin typeface="Symbol" pitchFamily="18" charset="2"/>
              </a:rPr>
              <a:t>t</a:t>
            </a:r>
            <a:r>
              <a:rPr lang="nl-NL" sz="1600" dirty="0"/>
              <a:t> = </a:t>
            </a:r>
            <a:r>
              <a:rPr lang="nl-NL" sz="1600" i="1" dirty="0" err="1">
                <a:latin typeface="Symbol" pitchFamily="18" charset="2"/>
              </a:rPr>
              <a:t>r</a:t>
            </a:r>
            <a:r>
              <a:rPr lang="nl-NL" sz="1600" i="1" baseline="-25000" dirty="0" err="1">
                <a:latin typeface="Times New Roman" pitchFamily="18" charset="0"/>
              </a:rPr>
              <a:t>air</a:t>
            </a:r>
            <a:r>
              <a:rPr lang="nl-NL" sz="1600" dirty="0"/>
              <a:t> </a:t>
            </a:r>
            <a:r>
              <a:rPr lang="nl-NL" sz="1600" i="1" dirty="0">
                <a:latin typeface="Times New Roman" pitchFamily="18" charset="0"/>
              </a:rPr>
              <a:t>u</a:t>
            </a:r>
            <a:r>
              <a:rPr lang="nl-NL" sz="1600" i="1" baseline="-25000" dirty="0">
                <a:latin typeface="Times New Roman" pitchFamily="18" charset="0"/>
              </a:rPr>
              <a:t>* </a:t>
            </a:r>
            <a:r>
              <a:rPr lang="nl-NL" sz="1600" b="1" i="1" dirty="0">
                <a:latin typeface="Times New Roman" pitchFamily="18" charset="0"/>
              </a:rPr>
              <a:t>u</a:t>
            </a:r>
            <a:r>
              <a:rPr lang="nl-NL" sz="1600" b="1" i="1" baseline="-25000" dirty="0">
                <a:latin typeface="Times New Roman" pitchFamily="18" charset="0"/>
              </a:rPr>
              <a:t>* </a:t>
            </a:r>
            <a:r>
              <a:rPr lang="nl-NL" sz="1600" b="1" i="1" dirty="0"/>
              <a:t>, </a:t>
            </a:r>
            <a:r>
              <a:rPr lang="nl-NL" sz="1600" dirty="0"/>
              <a:t>the stress vector; </a:t>
            </a:r>
            <a:r>
              <a:rPr lang="nl-NL" sz="1600" dirty="0" err="1"/>
              <a:t>depends</a:t>
            </a:r>
            <a:r>
              <a:rPr lang="nl-NL" sz="1600" dirty="0"/>
              <a:t> on air </a:t>
            </a:r>
            <a:r>
              <a:rPr lang="nl-NL" sz="1600" dirty="0" err="1"/>
              <a:t>mass</a:t>
            </a:r>
            <a:r>
              <a:rPr lang="nl-NL" sz="1600" dirty="0"/>
              <a:t> </a:t>
            </a:r>
            <a:r>
              <a:rPr lang="nl-NL" sz="1600" dirty="0" err="1"/>
              <a:t>density</a:t>
            </a:r>
            <a:r>
              <a:rPr lang="nl-NL" sz="1600" dirty="0"/>
              <a:t> </a:t>
            </a:r>
            <a:r>
              <a:rPr lang="nl-NL" sz="1600" i="1" dirty="0" err="1">
                <a:latin typeface="Symbol" pitchFamily="18" charset="2"/>
              </a:rPr>
              <a:t>r</a:t>
            </a:r>
            <a:r>
              <a:rPr lang="nl-NL" sz="1600" i="1" baseline="-25000" dirty="0" err="1">
                <a:latin typeface="Times New Roman" pitchFamily="18" charset="0"/>
              </a:rPr>
              <a:t>air</a:t>
            </a:r>
            <a:r>
              <a:rPr lang="nl-NL" sz="1600" dirty="0"/>
              <a:t> , friction </a:t>
            </a:r>
            <a:r>
              <a:rPr lang="nl-NL" sz="1600" dirty="0" err="1"/>
              <a:t>velocity</a:t>
            </a:r>
            <a:r>
              <a:rPr lang="nl-NL" sz="1600" dirty="0"/>
              <a:t> vector </a:t>
            </a:r>
            <a:r>
              <a:rPr lang="nl-NL" sz="1600" b="1" i="1" dirty="0">
                <a:latin typeface="Times New Roman" pitchFamily="18" charset="0"/>
              </a:rPr>
              <a:t>u</a:t>
            </a:r>
            <a:r>
              <a:rPr lang="nl-NL" sz="1600" b="1" i="1" baseline="-25000" dirty="0">
                <a:latin typeface="Times New Roman" pitchFamily="18" charset="0"/>
              </a:rPr>
              <a:t>*</a:t>
            </a:r>
            <a:endParaRPr lang="nl-NL" sz="1600" dirty="0"/>
          </a:p>
          <a:p>
            <a:pPr eaLnBrk="1" hangingPunct="1"/>
            <a:r>
              <a:rPr lang="nl-NL" sz="1600" dirty="0" err="1"/>
              <a:t>Surface</a:t>
            </a:r>
            <a:r>
              <a:rPr lang="nl-NL" sz="1600" dirty="0"/>
              <a:t> </a:t>
            </a:r>
            <a:r>
              <a:rPr lang="nl-NL" sz="1600" dirty="0" err="1"/>
              <a:t>layer</a:t>
            </a:r>
            <a:r>
              <a:rPr lang="nl-NL" sz="1600" dirty="0"/>
              <a:t> winds (e.g., </a:t>
            </a:r>
            <a:r>
              <a:rPr lang="nl-NL" sz="1600" b="1" i="1" dirty="0">
                <a:latin typeface="Times New Roman" pitchFamily="18" charset="0"/>
              </a:rPr>
              <a:t>u</a:t>
            </a:r>
            <a:r>
              <a:rPr lang="nl-NL" sz="1600" baseline="-25000" dirty="0">
                <a:latin typeface="Times New Roman" pitchFamily="18" charset="0"/>
              </a:rPr>
              <a:t>10</a:t>
            </a:r>
            <a:r>
              <a:rPr lang="nl-NL" sz="1600" dirty="0"/>
              <a:t>) </a:t>
            </a:r>
            <a:r>
              <a:rPr lang="nl-NL" sz="1600" dirty="0" err="1"/>
              <a:t>depend</a:t>
            </a:r>
            <a:r>
              <a:rPr lang="nl-NL" sz="1600" dirty="0"/>
              <a:t> on </a:t>
            </a:r>
            <a:r>
              <a:rPr lang="nl-NL" sz="1600" b="1" i="1" dirty="0">
                <a:latin typeface="Times New Roman" pitchFamily="18" charset="0"/>
              </a:rPr>
              <a:t>u</a:t>
            </a:r>
            <a:r>
              <a:rPr lang="nl-NL" sz="1600" b="1" i="1" baseline="-25000" dirty="0">
                <a:latin typeface="Times New Roman" pitchFamily="18" charset="0"/>
              </a:rPr>
              <a:t>*</a:t>
            </a:r>
            <a:r>
              <a:rPr lang="nl-NL" sz="1600" dirty="0"/>
              <a:t> , </a:t>
            </a:r>
            <a:r>
              <a:rPr lang="nl-NL" sz="1600" dirty="0" err="1"/>
              <a:t>atmospheric</a:t>
            </a:r>
            <a:r>
              <a:rPr lang="nl-NL" sz="1600" dirty="0"/>
              <a:t> </a:t>
            </a:r>
            <a:r>
              <a:rPr lang="nl-NL" sz="1600" dirty="0" err="1"/>
              <a:t>stability</a:t>
            </a:r>
            <a:r>
              <a:rPr lang="nl-NL" sz="1600" dirty="0"/>
              <a:t>, </a:t>
            </a:r>
            <a:r>
              <a:rPr lang="nl-NL" sz="1600" dirty="0" err="1"/>
              <a:t>surface</a:t>
            </a:r>
            <a:r>
              <a:rPr lang="nl-NL" sz="1600" dirty="0"/>
              <a:t> </a:t>
            </a:r>
            <a:r>
              <a:rPr lang="nl-NL" sz="1600" dirty="0" err="1"/>
              <a:t>roughness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the </a:t>
            </a:r>
            <a:r>
              <a:rPr lang="nl-NL" sz="1600" dirty="0" err="1"/>
              <a:t>presence</a:t>
            </a:r>
            <a:r>
              <a:rPr lang="nl-NL" sz="1600" dirty="0"/>
              <a:t> of </a:t>
            </a:r>
            <a:r>
              <a:rPr lang="nl-NL" sz="1600" dirty="0" err="1"/>
              <a:t>ocean</a:t>
            </a:r>
            <a:r>
              <a:rPr lang="nl-NL" sz="1600" dirty="0"/>
              <a:t> </a:t>
            </a:r>
            <a:r>
              <a:rPr lang="nl-NL" sz="1600" dirty="0" err="1"/>
              <a:t>currents</a:t>
            </a:r>
            <a:endParaRPr lang="nl-NL" sz="1600" dirty="0"/>
          </a:p>
          <a:p>
            <a:pPr eaLnBrk="1" hangingPunct="1"/>
            <a:r>
              <a:rPr lang="nl-NL" sz="1600" dirty="0"/>
              <a:t>Equivalent </a:t>
            </a:r>
            <a:r>
              <a:rPr lang="nl-NL" sz="1600" dirty="0" err="1"/>
              <a:t>neutral</a:t>
            </a:r>
            <a:r>
              <a:rPr lang="nl-NL" sz="1600" dirty="0"/>
              <a:t> winds, </a:t>
            </a:r>
            <a:r>
              <a:rPr lang="nl-NL" sz="1600" b="1" i="1" dirty="0">
                <a:latin typeface="Times New Roman" pitchFamily="18" charset="0"/>
              </a:rPr>
              <a:t>u</a:t>
            </a:r>
            <a:r>
              <a:rPr lang="nl-NL" sz="1600" baseline="-25000" dirty="0">
                <a:latin typeface="Times New Roman" pitchFamily="18" charset="0"/>
              </a:rPr>
              <a:t>10N</a:t>
            </a:r>
            <a:r>
              <a:rPr lang="nl-NL" sz="1600" dirty="0"/>
              <a:t> , </a:t>
            </a:r>
            <a:r>
              <a:rPr lang="nl-NL" sz="1600" dirty="0" err="1"/>
              <a:t>depend</a:t>
            </a:r>
            <a:r>
              <a:rPr lang="nl-NL" sz="1600" dirty="0"/>
              <a:t> </a:t>
            </a:r>
            <a:r>
              <a:rPr lang="nl-NL" sz="1600" dirty="0" err="1"/>
              <a:t>only</a:t>
            </a:r>
            <a:r>
              <a:rPr lang="nl-NL" sz="1600" dirty="0"/>
              <a:t> on </a:t>
            </a:r>
            <a:r>
              <a:rPr lang="nl-NL" sz="1600" b="1" i="1" dirty="0">
                <a:latin typeface="Times New Roman" pitchFamily="18" charset="0"/>
              </a:rPr>
              <a:t>u</a:t>
            </a:r>
            <a:r>
              <a:rPr lang="nl-NL" sz="1600" b="1" i="1" baseline="-25000" dirty="0">
                <a:latin typeface="Times New Roman" pitchFamily="18" charset="0"/>
              </a:rPr>
              <a:t>*</a:t>
            </a:r>
            <a:r>
              <a:rPr lang="nl-NL" sz="1600" dirty="0"/>
              <a:t> , </a:t>
            </a:r>
            <a:r>
              <a:rPr lang="nl-NL" sz="1600" dirty="0" err="1"/>
              <a:t>surface</a:t>
            </a:r>
            <a:r>
              <a:rPr lang="nl-NL" sz="1600" dirty="0"/>
              <a:t> </a:t>
            </a:r>
            <a:r>
              <a:rPr lang="nl-NL" sz="1600" dirty="0" err="1"/>
              <a:t>roughness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the </a:t>
            </a:r>
            <a:r>
              <a:rPr lang="nl-NL" sz="1600" dirty="0" err="1"/>
              <a:t>presence</a:t>
            </a:r>
            <a:r>
              <a:rPr lang="nl-NL" sz="1600" dirty="0"/>
              <a:t> of </a:t>
            </a:r>
            <a:r>
              <a:rPr lang="nl-NL" sz="1600" dirty="0" err="1"/>
              <a:t>ocean</a:t>
            </a:r>
            <a:r>
              <a:rPr lang="nl-NL" sz="1600" dirty="0"/>
              <a:t> </a:t>
            </a:r>
            <a:r>
              <a:rPr lang="nl-NL" sz="1600" dirty="0" err="1"/>
              <a:t>currents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is </a:t>
            </a:r>
            <a:r>
              <a:rPr lang="nl-NL" sz="1600" dirty="0" err="1"/>
              <a:t>currently</a:t>
            </a:r>
            <a:r>
              <a:rPr lang="nl-NL" sz="1600" dirty="0"/>
              <a:t> </a:t>
            </a:r>
            <a:r>
              <a:rPr lang="nl-NL" sz="1600" dirty="0" err="1"/>
              <a:t>used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backscatter</a:t>
            </a:r>
            <a:r>
              <a:rPr lang="nl-NL" sz="1600" dirty="0"/>
              <a:t> </a:t>
            </a:r>
            <a:r>
              <a:rPr lang="nl-NL" sz="1600" dirty="0" err="1"/>
              <a:t>geophysical</a:t>
            </a:r>
            <a:r>
              <a:rPr lang="nl-NL" sz="1600" dirty="0"/>
              <a:t> model </a:t>
            </a:r>
            <a:r>
              <a:rPr lang="nl-NL" sz="1600" dirty="0" err="1"/>
              <a:t>functions</a:t>
            </a:r>
            <a:r>
              <a:rPr lang="nl-NL" sz="1600" dirty="0"/>
              <a:t> (</a:t>
            </a:r>
            <a:r>
              <a:rPr lang="nl-NL" sz="1600" dirty="0" err="1"/>
              <a:t>GMFs</a:t>
            </a:r>
            <a:r>
              <a:rPr lang="nl-NL" sz="1600" dirty="0"/>
              <a:t>)</a:t>
            </a:r>
          </a:p>
          <a:p>
            <a:pPr eaLnBrk="1" hangingPunct="1"/>
            <a:endParaRPr lang="nl-NL" sz="1600" dirty="0"/>
          </a:p>
          <a:p>
            <a:pPr eaLnBrk="1" hangingPunct="1"/>
            <a:r>
              <a:rPr lang="nl-NL" sz="1600" b="1" i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nl-NL" sz="1600" baseline="-25000" dirty="0">
                <a:solidFill>
                  <a:srgbClr val="FF0000"/>
                </a:solidFill>
                <a:latin typeface="Times New Roman" pitchFamily="18" charset="0"/>
              </a:rPr>
              <a:t>10S</a:t>
            </a:r>
            <a:r>
              <a:rPr lang="nl-NL" sz="1600" dirty="0">
                <a:solidFill>
                  <a:srgbClr val="FF0000"/>
                </a:solidFill>
              </a:rPr>
              <a:t> = √</a:t>
            </a:r>
            <a:r>
              <a:rPr lang="nl-NL" sz="1600" i="1" dirty="0" err="1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nl-NL" sz="1600" i="1" baseline="-25000" dirty="0" err="1">
                <a:solidFill>
                  <a:srgbClr val="FF0000"/>
                </a:solidFill>
                <a:latin typeface="Times New Roman" pitchFamily="18" charset="0"/>
              </a:rPr>
              <a:t>air</a:t>
            </a:r>
            <a:r>
              <a:rPr lang="nl-NL" sz="1600" dirty="0">
                <a:solidFill>
                  <a:srgbClr val="FF0000"/>
                </a:solidFill>
              </a:rPr>
              <a:t> </a:t>
            </a:r>
            <a:r>
              <a:rPr lang="nl-NL" sz="1600" baseline="30000" dirty="0">
                <a:solidFill>
                  <a:srgbClr val="FF0000"/>
                </a:solidFill>
              </a:rPr>
              <a:t>. </a:t>
            </a:r>
            <a:r>
              <a:rPr lang="nl-NL" sz="1600" b="1" i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nl-NL" sz="1600" baseline="-25000" dirty="0">
                <a:solidFill>
                  <a:srgbClr val="FF0000"/>
                </a:solidFill>
                <a:latin typeface="Times New Roman" pitchFamily="18" charset="0"/>
              </a:rPr>
              <a:t>10N</a:t>
            </a:r>
            <a:r>
              <a:rPr lang="nl-NL" sz="1600" dirty="0">
                <a:solidFill>
                  <a:srgbClr val="FF0000"/>
                </a:solidFill>
              </a:rPr>
              <a:t>/√</a:t>
            </a:r>
            <a:r>
              <a:rPr lang="nl-NL" sz="1600" i="1" dirty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nl-NL" sz="1600" i="1" baseline="-25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nl-NL" sz="1600" dirty="0"/>
              <a:t> is </a:t>
            </a:r>
            <a:r>
              <a:rPr lang="nl-NL" sz="1600" dirty="0" err="1"/>
              <a:t>now</a:t>
            </a:r>
            <a:r>
              <a:rPr lang="nl-NL" sz="1600" dirty="0"/>
              <a:t> </a:t>
            </a:r>
            <a:r>
              <a:rPr lang="nl-NL" sz="1600" dirty="0" err="1"/>
              <a:t>used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be</a:t>
            </a:r>
            <a:r>
              <a:rPr lang="nl-NL" sz="1600" dirty="0"/>
              <a:t> a </a:t>
            </a:r>
            <a:r>
              <a:rPr lang="nl-NL" sz="1600" dirty="0" err="1"/>
              <a:t>better</a:t>
            </a:r>
            <a:r>
              <a:rPr lang="nl-NL" sz="1600" dirty="0"/>
              <a:t> input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backscatter</a:t>
            </a:r>
            <a:r>
              <a:rPr lang="nl-NL" sz="1600" dirty="0"/>
              <a:t> </a:t>
            </a:r>
            <a:r>
              <a:rPr lang="nl-NL" sz="1600" dirty="0" err="1"/>
              <a:t>GMFs</a:t>
            </a:r>
            <a:r>
              <a:rPr lang="nl-NL" sz="1600" dirty="0"/>
              <a:t> (stress-equivalent wind)</a:t>
            </a:r>
          </a:p>
          <a:p>
            <a:pPr eaLnBrk="1" hangingPunct="1"/>
            <a:r>
              <a:rPr lang="nl-NL" sz="1600" dirty="0" err="1"/>
              <a:t>This</a:t>
            </a:r>
            <a:r>
              <a:rPr lang="nl-NL" sz="1600" dirty="0"/>
              <a:t> </a:t>
            </a:r>
            <a:r>
              <a:rPr lang="nl-NL" sz="1600" dirty="0" err="1"/>
              <a:t>prevents</a:t>
            </a:r>
            <a:r>
              <a:rPr lang="nl-NL" sz="1600" dirty="0"/>
              <a:t> </a:t>
            </a:r>
            <a:r>
              <a:rPr lang="nl-NL" sz="1600" dirty="0" err="1"/>
              <a:t>regional</a:t>
            </a:r>
            <a:r>
              <a:rPr lang="nl-NL" sz="1600" dirty="0"/>
              <a:t> </a:t>
            </a:r>
            <a:r>
              <a:rPr lang="nl-NL" sz="1600" dirty="0" err="1"/>
              <a:t>biases</a:t>
            </a:r>
            <a:r>
              <a:rPr lang="nl-NL" sz="1600" dirty="0"/>
              <a:t> </a:t>
            </a:r>
            <a:r>
              <a:rPr lang="nl-NL" sz="1600" dirty="0" err="1"/>
              <a:t>against</a:t>
            </a:r>
            <a:r>
              <a:rPr lang="nl-NL" sz="1600" dirty="0"/>
              <a:t> </a:t>
            </a:r>
            <a:r>
              <a:rPr lang="nl-NL" sz="1600" dirty="0" err="1"/>
              <a:t>local</a:t>
            </a:r>
            <a:r>
              <a:rPr lang="nl-NL" sz="1600" dirty="0"/>
              <a:t> wind </a:t>
            </a:r>
            <a:r>
              <a:rPr lang="nl-NL" sz="1600" dirty="0" err="1"/>
              <a:t>references</a:t>
            </a:r>
            <a:endParaRPr lang="nl-NL" sz="1600" dirty="0"/>
          </a:p>
        </p:txBody>
      </p:sp>
      <p:sp>
        <p:nvSpPr>
          <p:cNvPr id="4" name="Tekstvak 1"/>
          <p:cNvSpPr txBox="1">
            <a:spLocks noChangeArrowheads="1"/>
          </p:cNvSpPr>
          <p:nvPr/>
        </p:nvSpPr>
        <p:spPr bwMode="auto">
          <a:xfrm>
            <a:off x="1709737" y="4792267"/>
            <a:ext cx="2198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Blip>
                <a:blip r:embed="rId2"/>
              </a:buBlip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Blip>
                <a:blip r:embed="rId3"/>
              </a:buBlip>
              <a:defRPr sz="24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Blip>
                <a:blip r:embed="rId4"/>
              </a:buBlip>
              <a:defRPr sz="20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 de Kloe et al., 2017</a:t>
            </a:r>
            <a:endParaRPr kumimoji="0" lang="nl-NL" altLang="nl-NL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51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4BA5-9112-40D4-8760-839A4E3A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0958"/>
            <a:ext cx="5465020" cy="556354"/>
          </a:xfrm>
        </p:spPr>
        <p:txBody>
          <a:bodyPr/>
          <a:lstStyle/>
          <a:p>
            <a:pPr algn="ctr"/>
            <a:r>
              <a:rPr lang="en-US" cap="none" dirty="0">
                <a:latin typeface="Symbol" panose="05050102010706020507" pitchFamily="18" charset="2"/>
              </a:rPr>
              <a:t>s</a:t>
            </a:r>
            <a:r>
              <a:rPr lang="en-US" cap="none" baseline="30000" dirty="0"/>
              <a:t>o</a:t>
            </a:r>
            <a:r>
              <a:rPr lang="en-US" dirty="0"/>
              <a:t> </a:t>
            </a:r>
            <a:r>
              <a:rPr lang="en-US" cap="none" dirty="0"/>
              <a:t>intercalibration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EF1CB-8D58-475B-A9B0-140D86506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030" y="1088018"/>
            <a:ext cx="5941623" cy="228671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Many satellites allow calibration evaluation for almost identical weather sample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Remaining effects are typically 0.1 dB which corresponds to about 0.1 m/s retrieval bias for nominal winds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At 40 m/s, 0.1 dB corresponds to about a 4 m/s error, due to the lower sensitivity of ASCAT 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baseline="30000" dirty="0"/>
              <a:t>o</a:t>
            </a:r>
            <a:endParaRPr lang="en-NL" sz="2000" baseline="30000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305BF0A-5519-4799-B3C9-262DCDA2A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47" y="-106971"/>
            <a:ext cx="2789251" cy="2091938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EE3A95D4-316E-4893-A208-C2A980485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49" y="1581062"/>
            <a:ext cx="2789250" cy="2091938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47B51732-F1E6-478D-90D9-4416917B4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50" y="3259958"/>
            <a:ext cx="2789249" cy="209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66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</a:rPr>
              <a:t>Intercalibration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 and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676" y="927853"/>
            <a:ext cx="7321924" cy="3938831"/>
          </a:xfrm>
        </p:spPr>
        <p:txBody>
          <a:bodyPr/>
          <a:lstStyle/>
          <a:p>
            <a:r>
              <a:rPr lang="en-US" sz="1800" dirty="0"/>
              <a:t>Our premise is that for given wavelength, polarization and geometry, </a:t>
            </a:r>
            <a:r>
              <a:rPr lang="en-US" sz="1800" dirty="0">
                <a:latin typeface="Symbol" panose="05050102010706020507" pitchFamily="18" charset="2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1800" baseline="30000" dirty="0">
                <a:ea typeface="Verdana" panose="020B0604030504040204" pitchFamily="34" charset="0"/>
                <a:cs typeface="Verdana" panose="020B0604030504040204" pitchFamily="34" charset="0"/>
              </a:rPr>
              <a:t>0 </a:t>
            </a:r>
            <a:r>
              <a:rPr lang="en-US" sz="1800" dirty="0"/>
              <a:t>should be identical in identical geophysical conditions and independent of instrument settings</a:t>
            </a:r>
          </a:p>
          <a:p>
            <a:r>
              <a:rPr lang="en-US" sz="1800" dirty="0"/>
              <a:t>We develop generic L2 wind processing for calibrated instrument data</a:t>
            </a:r>
          </a:p>
          <a:p>
            <a:r>
              <a:rPr lang="en-US" sz="1800" dirty="0"/>
              <a:t>Noise properties do however affect </a:t>
            </a:r>
            <a:r>
              <a:rPr lang="en-US" sz="1800" dirty="0">
                <a:latin typeface="Symbol" panose="05050102010706020507" pitchFamily="18" charset="2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1800" baseline="30000" dirty="0">
                <a:ea typeface="Verdana" panose="020B0604030504040204" pitchFamily="34" charset="0"/>
                <a:cs typeface="Verdana" panose="020B0604030504040204" pitchFamily="34" charset="0"/>
              </a:rPr>
              <a:t>0 </a:t>
            </a:r>
            <a:r>
              <a:rPr lang="en-US" sz="1800" dirty="0"/>
              <a:t>diagnostics, so we develop noise models too to better understand our retrievals and diagnostics</a:t>
            </a:r>
          </a:p>
          <a:p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KNMI is particularly interested to remove (</a:t>
            </a:r>
            <a:r>
              <a:rPr lang="en-US" sz="1800" dirty="0">
                <a:latin typeface="Symbol" panose="05050102010706020507" pitchFamily="18" charset="2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1800" baseline="30000" dirty="0">
                <a:ea typeface="Verdana" panose="020B0604030504040204" pitchFamily="34" charset="0"/>
                <a:cs typeface="Verdana" panose="020B0604030504040204" pitchFamily="34" charset="0"/>
              </a:rPr>
              <a:t>0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–dependent) instrument biases as they interfere with Ku-band wind and SST dependencies (Stoffelen et al., 2017; Wang et al., 2017; Belmonte et al., 2017) </a:t>
            </a:r>
          </a:p>
          <a:p>
            <a:r>
              <a:rPr lang="en-US" sz="1800" dirty="0"/>
              <a:t>Comparison of </a:t>
            </a:r>
            <a:r>
              <a:rPr lang="en-US" sz="1800" dirty="0" err="1"/>
              <a:t>ScatSat</a:t>
            </a:r>
            <a:r>
              <a:rPr lang="en-US" sz="1800" dirty="0"/>
              <a:t>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with QSCAT, RSCAT and OSCAT behavior for given Geophysical Model Function GMF and NWP input to obtain consistency</a:t>
            </a:r>
          </a:p>
          <a:p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CFOSAT, HY-2 and </a:t>
            </a:r>
            <a:r>
              <a:rPr lang="en-US" sz="1800" dirty="0" err="1">
                <a:ea typeface="Verdana" panose="020B0604030504040204" pitchFamily="34" charset="0"/>
                <a:cs typeface="Verdana" panose="020B0604030504040204" pitchFamily="34" charset="0"/>
              </a:rPr>
              <a:t>WindRad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 scatterometers will follow</a:t>
            </a:r>
          </a:p>
        </p:txBody>
      </p:sp>
    </p:spTree>
    <p:extLst>
      <p:ext uri="{BB962C8B-B14F-4D97-AF65-F5344CB8AC3E}">
        <p14:creationId xmlns:p14="http://schemas.microsoft.com/office/powerpoint/2010/main" val="1304755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C72547-C1DA-4B28-B35E-D6810CD0E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420" y="828229"/>
            <a:ext cx="3907580" cy="41121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EUMETSAT provides Land Contamination Ratio, LCR, for every measurement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For every WVC with land and sea, we determine the land and sea </a:t>
            </a:r>
            <a:r>
              <a:rPr lang="en-US" sz="1800" dirty="0">
                <a:latin typeface="Symbol" panose="05050102010706020507" pitchFamily="18" charset="2"/>
              </a:rPr>
              <a:t>s</a:t>
            </a:r>
            <a:r>
              <a:rPr lang="en-US" sz="1800" baseline="30000" dirty="0"/>
              <a:t>o </a:t>
            </a:r>
            <a:r>
              <a:rPr lang="en-US" sz="1800" dirty="0"/>
              <a:t>by regression of </a:t>
            </a:r>
            <a:r>
              <a:rPr lang="en-US" sz="1800" dirty="0">
                <a:latin typeface="Symbol" panose="05050102010706020507" pitchFamily="18" charset="2"/>
              </a:rPr>
              <a:t>s</a:t>
            </a:r>
            <a:r>
              <a:rPr lang="en-US" sz="1800" baseline="30000" dirty="0"/>
              <a:t>o</a:t>
            </a:r>
            <a:r>
              <a:rPr lang="en-US" sz="1800" dirty="0"/>
              <a:t> versus LCR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We use weights in the regression to avoid detrimental effects from outliers (bottom plots)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Sea </a:t>
            </a:r>
            <a:r>
              <a:rPr lang="en-US" sz="1800" dirty="0">
                <a:latin typeface="Symbol" panose="05050102010706020507" pitchFamily="18" charset="2"/>
              </a:rPr>
              <a:t>s</a:t>
            </a:r>
            <a:r>
              <a:rPr lang="en-US" sz="1800" baseline="30000" dirty="0"/>
              <a:t>o</a:t>
            </a:r>
            <a:r>
              <a:rPr lang="en-US" sz="1800" dirty="0"/>
              <a:t> is used for wind retrieval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Similar development for </a:t>
            </a:r>
            <a:r>
              <a:rPr lang="en-US" sz="1800" dirty="0" err="1"/>
              <a:t>QuikScat</a:t>
            </a:r>
            <a:r>
              <a:rPr lang="en-US" sz="1800" dirty="0"/>
              <a:t>, while more complex noise features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First version for 2021 release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D1525D0-5AC1-4C0F-A71C-1191F95ECE2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809144"/>
            <a:ext cx="5124587" cy="21671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C6FA34-44FC-433E-8E93-7D154356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45" y="146658"/>
            <a:ext cx="7716483" cy="51792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Development coastal winds</a:t>
            </a:r>
            <a:endParaRPr lang="nl-NL" b="1" dirty="0"/>
          </a:p>
        </p:txBody>
      </p:sp>
      <p:pic>
        <p:nvPicPr>
          <p:cNvPr id="8" name="Afbeelding 6">
            <a:extLst>
              <a:ext uri="{FF2B5EF4-FFF2-40B4-BE49-F238E27FC236}">
                <a16:creationId xmlns:a16="http://schemas.microsoft.com/office/drawing/2014/main" id="{A542C780-0AE6-4F78-84E8-857D2618D77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4" t="51668" r="12195" b="-1668"/>
          <a:stretch/>
        </p:blipFill>
        <p:spPr>
          <a:xfrm>
            <a:off x="2203771" y="828878"/>
            <a:ext cx="2295868" cy="2167177"/>
          </a:xfrm>
          <a:prstGeom prst="rect">
            <a:avLst/>
          </a:prstGeom>
        </p:spPr>
      </p:pic>
      <p:pic>
        <p:nvPicPr>
          <p:cNvPr id="9" name="Afbeelding 6">
            <a:extLst>
              <a:ext uri="{FF2B5EF4-FFF2-40B4-BE49-F238E27FC236}">
                <a16:creationId xmlns:a16="http://schemas.microsoft.com/office/drawing/2014/main" id="{BEA19D2A-88A9-4C2C-819F-FF3C15065E0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-9562" y="2976320"/>
            <a:ext cx="5245982" cy="21671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C8847D-099D-4461-867A-89D98A372026}"/>
              </a:ext>
            </a:extLst>
          </p:cNvPr>
          <p:cNvSpPr txBox="1"/>
          <p:nvPr/>
        </p:nvSpPr>
        <p:spPr>
          <a:xfrm>
            <a:off x="1164377" y="861779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Madeira</a:t>
            </a:r>
            <a:endParaRPr kumimoji="0" lang="en-N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316CB-7630-4435-8C60-A2E00B05AC7B}"/>
              </a:ext>
            </a:extLst>
          </p:cNvPr>
          <p:cNvSpPr txBox="1"/>
          <p:nvPr/>
        </p:nvSpPr>
        <p:spPr>
          <a:xfrm>
            <a:off x="2585323" y="874935"/>
            <a:ext cx="386644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LCR</a:t>
            </a:r>
            <a:endParaRPr kumimoji="0" lang="en-NL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473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C9ADE2-D944-4858-A57A-3F0196C9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69021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CGMS48 </a:t>
            </a:r>
            <a:r>
              <a:rPr lang="nl-NL" b="1" dirty="0" err="1">
                <a:solidFill>
                  <a:srgbClr val="002060"/>
                </a:solidFill>
              </a:rPr>
              <a:t>plenary</a:t>
            </a:r>
            <a:r>
              <a:rPr lang="nl-NL" b="1" dirty="0">
                <a:solidFill>
                  <a:srgbClr val="002060"/>
                </a:solidFill>
              </a:rPr>
              <a:t> </a:t>
            </a:r>
            <a:r>
              <a:rPr lang="nl-NL" b="1" dirty="0" err="1">
                <a:solidFill>
                  <a:srgbClr val="002060"/>
                </a:solidFill>
              </a:rPr>
              <a:t>Recommendation</a:t>
            </a:r>
            <a:endParaRPr lang="nl-NL" b="1" dirty="0">
              <a:solidFill>
                <a:srgbClr val="002060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4777F30-2047-4EA9-A38D-6DFCE4048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629" y="798154"/>
            <a:ext cx="7873253" cy="2963466"/>
          </a:xfrm>
        </p:spPr>
        <p:txBody>
          <a:bodyPr/>
          <a:lstStyle/>
          <a:p>
            <a:pPr algn="just"/>
            <a:r>
              <a:rPr lang="en-GB" b="1" dirty="0"/>
              <a:t>Establish an Ocean Surface Wind Task Group (OSW TG) in the CGMS International Winds Working Group (IWWG) that coordinates its actions and recommendations with GSICS, CEOS and the IOVWST</a:t>
            </a:r>
          </a:p>
          <a:p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4C85BE-858F-4E05-8D82-E59770086BCA}"/>
              </a:ext>
            </a:extLst>
          </p:cNvPr>
          <p:cNvSpPr txBox="1"/>
          <p:nvPr/>
        </p:nvSpPr>
        <p:spPr>
          <a:xfrm>
            <a:off x="248770" y="1697747"/>
            <a:ext cx="8686801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The OSW TG facilitates an open and shared environment to address key points for the general benefit of the meteorological/ocean community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Intercalibration of wind products for Climate Data Records and operational user convenience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 in-situ wind speed reference for high and extreme winds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Methods for the elimination of model biases in NWP data assimilation (local VARBC)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Improved spatial NWP wind assimilation methods; assimilate unique products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QC optimization for NWP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Open high-level wind services and timeliness of the virtual constellation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Open data comparisons and open software to share in the community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Exploit scatterometer wind stress measurements for improved atmosphere-ocean coupling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Development of coastal winds for all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scatterometers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3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5BAF-2FA4-4FF5-BDEF-2EA121A2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35738"/>
            <a:ext cx="6488206" cy="857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Current CGMS OSW Task Group/IWWG</a:t>
            </a:r>
            <a:endParaRPr lang="en-NL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B7F5D-8C83-4218-9861-50AA0ADFE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236" y="998206"/>
            <a:ext cx="6102678" cy="358904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 sz="1500" dirty="0"/>
              <a:t>Ad </a:t>
            </a:r>
            <a:r>
              <a:rPr lang="en-US" sz="1500" dirty="0" err="1"/>
              <a:t>Stoffelen</a:t>
            </a:r>
            <a:r>
              <a:rPr lang="en-US" sz="1500" dirty="0"/>
              <a:t> (KNMI, lead)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500" dirty="0" err="1"/>
              <a:t>Fangli</a:t>
            </a:r>
            <a:r>
              <a:rPr lang="en-US" sz="1500" dirty="0"/>
              <a:t> Du (CMA)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500" dirty="0"/>
              <a:t>Jian Shang(CMA)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500" dirty="0"/>
              <a:t>Régis Borde(EUMETSAT, </a:t>
            </a:r>
            <a:r>
              <a:rPr lang="en-US" sz="1500" b="1" dirty="0"/>
              <a:t>IWWG</a:t>
            </a:r>
            <a:r>
              <a:rPr lang="en-US" sz="1500" dirty="0"/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500" dirty="0"/>
              <a:t>Stefanie Linow (EUMETSAT)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500" dirty="0"/>
              <a:t>Mark Bourassa (FSU, </a:t>
            </a:r>
            <a:r>
              <a:rPr lang="en-US" sz="1500" b="1" dirty="0"/>
              <a:t>IOVWST</a:t>
            </a:r>
            <a:r>
              <a:rPr lang="en-US" sz="1500" dirty="0"/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500" dirty="0"/>
              <a:t>Dave Halpern (</a:t>
            </a:r>
            <a:r>
              <a:rPr lang="en-US" sz="1500" b="1" dirty="0"/>
              <a:t>IOC</a:t>
            </a:r>
            <a:r>
              <a:rPr lang="en-US" sz="1500" dirty="0"/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500" dirty="0"/>
              <a:t>Raj Kumar (ISRO)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500" dirty="0"/>
              <a:t>Ernesto Rodriguez (NASA)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500" dirty="0"/>
              <a:t>Svetla </a:t>
            </a:r>
            <a:r>
              <a:rPr lang="en-US" sz="1500" dirty="0" err="1"/>
              <a:t>Hristova</a:t>
            </a:r>
            <a:r>
              <a:rPr lang="en-US" sz="1500" dirty="0"/>
              <a:t> (NASA)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500" dirty="0"/>
              <a:t>Paul S Chang (NOAA, </a:t>
            </a:r>
            <a:r>
              <a:rPr lang="en-US" sz="1500" b="1" dirty="0"/>
              <a:t>CEOS VC</a:t>
            </a:r>
            <a:r>
              <a:rPr lang="en-US" sz="1500" dirty="0"/>
              <a:t>)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500" dirty="0" err="1"/>
              <a:t>Juhong</a:t>
            </a:r>
            <a:r>
              <a:rPr lang="en-US" sz="1500" dirty="0"/>
              <a:t> Zou (NSOAS)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500" dirty="0"/>
              <a:t>Dong Xiaolong (NSSC, </a:t>
            </a:r>
            <a:r>
              <a:rPr lang="en-US" sz="1500" b="1" dirty="0"/>
              <a:t>CEOS WGCV MSSG</a:t>
            </a:r>
            <a:r>
              <a:rPr lang="en-US" sz="1500" dirty="0"/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500" dirty="0"/>
              <a:t>Steve Wanzong (UW-Madison/SSEC/CIMSS, </a:t>
            </a:r>
            <a:r>
              <a:rPr lang="en-US" sz="1500" b="1" dirty="0"/>
              <a:t>IWWG</a:t>
            </a:r>
            <a:r>
              <a:rPr lang="en-US" sz="1500" dirty="0"/>
              <a:t>)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500" dirty="0" err="1"/>
              <a:t>Heikki</a:t>
            </a:r>
            <a:r>
              <a:rPr lang="en-US" sz="1500" dirty="0"/>
              <a:t> Pohjola (</a:t>
            </a:r>
            <a:r>
              <a:rPr lang="en-US" sz="1500" b="1" dirty="0"/>
              <a:t>WMO</a:t>
            </a:r>
            <a:r>
              <a:rPr lang="en-US" sz="1500" dirty="0"/>
              <a:t>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775F46-4D5B-4080-9251-81F725666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618" y="826985"/>
            <a:ext cx="3822865" cy="2880794"/>
          </a:xfrm>
          <a:prstGeom prst="rect">
            <a:avLst/>
          </a:prstGeom>
        </p:spPr>
      </p:pic>
      <p:pic>
        <p:nvPicPr>
          <p:cNvPr id="6" name="Afbeelding 9">
            <a:extLst>
              <a:ext uri="{FF2B5EF4-FFF2-40B4-BE49-F238E27FC236}">
                <a16:creationId xmlns:a16="http://schemas.microsoft.com/office/drawing/2014/main" id="{33C0E44B-3752-47AB-AD97-CE6452505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16" y="1734661"/>
            <a:ext cx="2262783" cy="17236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2C7F3D-18C9-491C-B87F-6D92BC3829BD}"/>
              </a:ext>
            </a:extLst>
          </p:cNvPr>
          <p:cNvSpPr txBox="1"/>
          <p:nvPr/>
        </p:nvSpPr>
        <p:spPr>
          <a:xfrm>
            <a:off x="4302656" y="3606625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HY2B/C/D, NSOAS, China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EUMETSAT member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states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Sodankylä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(FMI-ARC)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OSI SAF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winds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WMO OSCAR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timeliness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8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F82796-C91D-4E0E-BB93-2E0E89E63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9CDE8B-E12F-401B-8653-52ACD2D56A98}"/>
              </a:ext>
            </a:extLst>
          </p:cNvPr>
          <p:cNvSpPr txBox="1"/>
          <p:nvPr/>
        </p:nvSpPr>
        <p:spPr>
          <a:xfrm>
            <a:off x="3758451" y="402249"/>
            <a:ext cx="72681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nwp-saf.eumetsat.int/site/software/scatterometer/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endParaRPr kumimoji="0" lang="en-N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38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885DD-B1D0-464B-8289-F11A438E5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00" y="903544"/>
            <a:ext cx="8748000" cy="4062157"/>
          </a:xfrm>
        </p:spPr>
        <p:txBody>
          <a:bodyPr/>
          <a:lstStyle/>
          <a:p>
            <a:pPr indent="0">
              <a:buNone/>
            </a:pPr>
            <a:r>
              <a:rPr lang="en-US" b="1" dirty="0"/>
              <a:t>China</a:t>
            </a: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Following CGMS, excellent collaboration between Europe and China (</a:t>
            </a:r>
            <a:r>
              <a:rPr lang="en-US" sz="1800" dirty="0" err="1"/>
              <a:t>MoUs</a:t>
            </a:r>
            <a:r>
              <a:rPr lang="en-US" sz="1800" dirty="0"/>
              <a:t>)</a:t>
            </a: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Involves data timeliness and L1 provision for EUMETSAT OSI SAF</a:t>
            </a: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Processed to L2, L3 and L4 and assimilated at ECMWF</a:t>
            </a: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Involves producing useful collocation data of HY2 with OSCAT and ASCAT</a:t>
            </a: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Processor developments in NRCS calibration, QC and GMF in collaboration</a:t>
            </a:r>
          </a:p>
          <a:p>
            <a:endParaRPr lang="en-US" sz="800" dirty="0"/>
          </a:p>
          <a:p>
            <a:pPr indent="0">
              <a:buNone/>
            </a:pPr>
            <a:r>
              <a:rPr lang="en-US" b="1" dirty="0"/>
              <a:t>Limitations</a:t>
            </a:r>
            <a:endParaRPr lang="en-US" dirty="0"/>
          </a:p>
          <a:p>
            <a:pPr marL="361950" indent="-361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Can the IOVWST be truly international following USA policies?</a:t>
            </a:r>
          </a:p>
          <a:p>
            <a:pPr marL="361950" indent="-361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What are objective reasons to deny information from Chinese scatterometers?</a:t>
            </a:r>
          </a:p>
          <a:p>
            <a:pPr marL="361950" indent="-361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Can we work on them?</a:t>
            </a:r>
          </a:p>
          <a:p>
            <a:pPr marL="361950" indent="-361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For NWP global </a:t>
            </a:r>
            <a:r>
              <a:rPr lang="en-US" sz="2000" dirty="0"/>
              <a:t>timeliness is important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41E72D-0426-43D6-94BA-A8CD2905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87" y="148050"/>
            <a:ext cx="7162800" cy="514350"/>
          </a:xfrm>
        </p:spPr>
        <p:txBody>
          <a:bodyPr/>
          <a:lstStyle/>
          <a:p>
            <a:pPr algn="ctr"/>
            <a:r>
              <a:rPr lang="en-US" sz="4000" b="1" dirty="0"/>
              <a:t>Sharing Data</a:t>
            </a:r>
          </a:p>
        </p:txBody>
      </p:sp>
    </p:spTree>
    <p:extLst>
      <p:ext uri="{BB962C8B-B14F-4D97-AF65-F5344CB8AC3E}">
        <p14:creationId xmlns:p14="http://schemas.microsoft.com/office/powerpoint/2010/main" val="34784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885DD-B1D0-464B-8289-F11A438E5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00" y="903544"/>
            <a:ext cx="8748000" cy="4062157"/>
          </a:xfrm>
        </p:spPr>
        <p:txBody>
          <a:bodyPr/>
          <a:lstStyle/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Excellent collaboration between Europe and China (</a:t>
            </a:r>
            <a:r>
              <a:rPr lang="en-US" sz="1800" dirty="0" err="1"/>
              <a:t>MoUs</a:t>
            </a:r>
            <a:r>
              <a:rPr lang="en-US" sz="1800" dirty="0"/>
              <a:t>)</a:t>
            </a: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BYU and Europe</a:t>
            </a: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Within Europe</a:t>
            </a: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EUMETSAT OSI SAF software is open, we also share tools</a:t>
            </a: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Findable, Accessible, Interoperable and Reusable?</a:t>
            </a:r>
          </a:p>
          <a:p>
            <a:pPr indent="0">
              <a:buNone/>
            </a:pPr>
            <a:r>
              <a:rPr lang="en-US" b="1" dirty="0"/>
              <a:t>Limitations</a:t>
            </a:r>
            <a:endParaRPr lang="en-US" dirty="0"/>
          </a:p>
          <a:p>
            <a:pPr marL="361950" indent="-361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Maintenance</a:t>
            </a:r>
          </a:p>
          <a:p>
            <a:pPr marL="361950" indent="-361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Protected software</a:t>
            </a:r>
          </a:p>
          <a:p>
            <a:pPr marL="361950" indent="-361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Diagnostic tools</a:t>
            </a:r>
          </a:p>
          <a:p>
            <a:pPr marL="361950" indent="-361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Resources for collaboration (find time to work on foreign scatterometers)</a:t>
            </a:r>
            <a:endParaRPr lang="en-US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41E72D-0426-43D6-94BA-A8CD2905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87" y="148050"/>
            <a:ext cx="7162800" cy="514350"/>
          </a:xfrm>
        </p:spPr>
        <p:txBody>
          <a:bodyPr/>
          <a:lstStyle/>
          <a:p>
            <a:pPr algn="ctr"/>
            <a:r>
              <a:rPr lang="en-US" sz="4000" b="1" dirty="0"/>
              <a:t>Open Software</a:t>
            </a:r>
          </a:p>
        </p:txBody>
      </p:sp>
    </p:spTree>
    <p:extLst>
      <p:ext uri="{BB962C8B-B14F-4D97-AF65-F5344CB8AC3E}">
        <p14:creationId xmlns:p14="http://schemas.microsoft.com/office/powerpoint/2010/main" val="424962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885DD-B1D0-464B-8289-F11A438E5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00" y="727199"/>
            <a:ext cx="8971200" cy="4062157"/>
          </a:xfrm>
        </p:spPr>
        <p:txBody>
          <a:bodyPr/>
          <a:lstStyle/>
          <a:p>
            <a:pPr indent="0">
              <a:buNone/>
            </a:pPr>
            <a:r>
              <a:rPr lang="en-US" b="1" dirty="0"/>
              <a:t>Short-term</a:t>
            </a:r>
          </a:p>
          <a:p>
            <a:pPr marL="228600" indent="-2286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Apply the bias correction method to the ECMWF ERA5 and OPS dataset &gt; ERA5*, resp. OPS*</a:t>
            </a:r>
          </a:p>
          <a:p>
            <a:pPr marL="228600" indent="-2286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Test effect ERA*/OPS* wind (variance) fields in global/regional ocean (coupled) models</a:t>
            </a:r>
          </a:p>
          <a:p>
            <a:pPr marL="228600" indent="-2286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Use ERA*/OPS* for KNMI product bias correction before data assimilation</a:t>
            </a:r>
          </a:p>
          <a:p>
            <a:pPr marL="228600" indent="-2286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Apply other optimizations, e.g., </a:t>
            </a:r>
            <a:r>
              <a:rPr lang="en-US" sz="1800" dirty="0" err="1"/>
              <a:t>supermodding</a:t>
            </a:r>
            <a:r>
              <a:rPr lang="en-US" sz="1800" dirty="0"/>
              <a:t>, cf. </a:t>
            </a:r>
            <a:r>
              <a:rPr lang="en-US" sz="1800" dirty="0">
                <a:hlinkClick r:id="rId3"/>
              </a:rPr>
              <a:t>Mile et al., 2021</a:t>
            </a:r>
            <a:r>
              <a:rPr lang="en-US" sz="1800" dirty="0"/>
              <a:t>, 4D-var</a:t>
            </a:r>
            <a:endParaRPr lang="en-US" sz="800" dirty="0"/>
          </a:p>
          <a:p>
            <a:pPr indent="0">
              <a:buNone/>
            </a:pPr>
            <a:r>
              <a:rPr lang="en-US" b="1" dirty="0"/>
              <a:t>Long-term</a:t>
            </a:r>
            <a:endParaRPr lang="en-US" dirty="0"/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Apply ERA* near-real time and multi-year L4 wind products (CMEMS, fellow)</a:t>
            </a:r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Correct local biases in ECMWF data assimilation (VARBC) for better initialization</a:t>
            </a:r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Attribute wind biases and variances to model errors, both in dynamical closure and parameterizations (fluxes, convection, PBL, … ), estimate with ML/AI</a:t>
            </a:r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Essential for climate dynamics and NWP impact, but difficult to fund (no mission)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It needs close interaction between L2-L4 producers, flux experts and </a:t>
            </a:r>
            <a:r>
              <a:rPr lang="en-US" sz="1800" dirty="0" err="1"/>
              <a:t>modellers</a:t>
            </a:r>
            <a:endParaRPr lang="en-US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41E72D-0426-43D6-94BA-A8CD2905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87" y="148050"/>
            <a:ext cx="7162800" cy="514350"/>
          </a:xfrm>
        </p:spPr>
        <p:txBody>
          <a:bodyPr/>
          <a:lstStyle/>
          <a:p>
            <a:pPr algn="ctr"/>
            <a:r>
              <a:rPr lang="en-US" sz="4000" b="1" dirty="0"/>
              <a:t>Dealing with model bias</a:t>
            </a:r>
          </a:p>
        </p:txBody>
      </p:sp>
    </p:spTree>
    <p:extLst>
      <p:ext uri="{BB962C8B-B14F-4D97-AF65-F5344CB8AC3E}">
        <p14:creationId xmlns:p14="http://schemas.microsoft.com/office/powerpoint/2010/main" val="286358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8628"/>
            <a:ext cx="9027622" cy="4059513"/>
          </a:xfrm>
          <a:solidFill>
            <a:schemeClr val="bg1"/>
          </a:solidFill>
        </p:spPr>
        <p:txBody>
          <a:bodyPr/>
          <a:lstStyle/>
          <a:p>
            <a:pPr marL="541338" lvl="1" indent="-358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continue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learn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the golden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scatterometry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commencing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338" lvl="1" indent="-358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 scatterometer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typically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provides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a few % error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reduction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and 7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complementary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scatterometers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hence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provide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15% forecast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improvement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timely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338" lvl="1" indent="-358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assimilation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improved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model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biases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removed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in DAS</a:t>
            </a:r>
          </a:p>
          <a:p>
            <a:pPr marL="541338" lvl="1" indent="-358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Sensor wind bias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corrections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biased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model state are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needed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BLUE data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assimilation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, as persistent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model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biases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larger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innovations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338" lvl="1" indent="-358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Atmospheric model mesoscales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tied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ocean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lacking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addition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large-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model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errors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exist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338" lvl="1" indent="-358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Model wind stress error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correction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needed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ocean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forcing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large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biases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in L4 Copernicus Marine Service wind and stress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products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338" lvl="1" indent="-358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The model error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patterns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investigation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as a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fluxes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, drag,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convection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, … MABL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parameterizations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understand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errors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dynamical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correction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considered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338" lvl="1" indent="-358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We are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statistical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, NN and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parametric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model bias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corrections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41338" lvl="1" indent="-3587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Continued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interaction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the user community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needed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assess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priorities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and practical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ways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forward; </a:t>
            </a:r>
            <a:r>
              <a:rPr lang="nl-NL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NL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input is </a:t>
            </a:r>
            <a:r>
              <a:rPr lang="nl-NL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  <a:r>
              <a:rPr lang="nl-NL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lvl="1">
              <a:lnSpc>
                <a:spcPct val="10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3E526B-347B-CDB6-F26C-303E171D9E1E}"/>
              </a:ext>
            </a:extLst>
          </p:cNvPr>
          <p:cNvSpPr txBox="1">
            <a:spLocks/>
          </p:cNvSpPr>
          <p:nvPr/>
        </p:nvSpPr>
        <p:spPr bwMode="auto">
          <a:xfrm>
            <a:off x="267787" y="148050"/>
            <a:ext cx="7162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accent2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accent2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accent2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accent2"/>
                </a:solidFill>
                <a:latin typeface="Verdana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accent2"/>
                </a:solidFill>
                <a:latin typeface="Verdana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accent2"/>
                </a:solidFill>
                <a:latin typeface="Verdana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accent2"/>
                </a:solidFill>
                <a:latin typeface="Verdana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r>
              <a:rPr lang="en-US" sz="4000" kern="0"/>
              <a:t>Dealing with model bias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251694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85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>
          <a:xfrm>
            <a:off x="545436" y="917467"/>
            <a:ext cx="8598563" cy="399692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Training Course Applications of </a:t>
            </a: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Satellite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Wind and Wave </a:t>
            </a: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Products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for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Marine </a:t>
            </a: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Forecasting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b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  <a:hlinkClick r:id="rId2"/>
              </a:rPr>
              <a:t>vimeo.com/album/1783188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(video)</a:t>
            </a:r>
          </a:p>
          <a:p>
            <a:pPr>
              <a:lnSpc>
                <a:spcPct val="80000"/>
              </a:lnSpc>
            </a:pP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Forecasters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forum </a:t>
            </a:r>
            <a:b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training.eumetsat.int/</a:t>
            </a: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mod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/forum/</a:t>
            </a: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view.php?f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=264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Xynthia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storm case </a:t>
            </a:r>
            <a:b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  <a:hlinkClick r:id="rId4"/>
              </a:rPr>
              <a:t>www.eumetrain.org/data/2/xynthia/index.htm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EUMETrain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ocean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and </a:t>
            </a: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sea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week </a:t>
            </a:r>
            <a:b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  <a:hlinkClick r:id="rId5"/>
              </a:rPr>
              <a:t>eumetrain.org/events/oceansea_week_2011.html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(video)</a:t>
            </a:r>
          </a:p>
          <a:p>
            <a:pPr>
              <a:lnSpc>
                <a:spcPct val="80000"/>
              </a:lnSpc>
            </a:pP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NWP SAF </a:t>
            </a: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scatterometer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training workshop </a:t>
            </a:r>
            <a:b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  <a:hlinkClick r:id="rId6"/>
              </a:rPr>
              <a:t>nwpsaf.eu/site/software/</a:t>
            </a: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  <a:hlinkClick r:id="rId6"/>
              </a:rPr>
              <a:t>scatterometer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  <a:hlinkClick r:id="rId6"/>
              </a:rPr>
              <a:t>/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Use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of </a:t>
            </a: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Satellite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Wind &amp; Wave </a:t>
            </a: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Products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for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Marine </a:t>
            </a: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Forecasting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b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  <a:hlinkClick r:id="rId7"/>
              </a:rPr>
              <a:t>training.eumetsat.int/course/</a:t>
            </a: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  <a:hlinkClick r:id="rId7"/>
              </a:rPr>
              <a:t>category.php?id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  <a:hlinkClick r:id="rId7"/>
              </a:rPr>
              <a:t>=46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and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others</a:t>
            </a:r>
            <a:endParaRPr lang="nl-NL" altLang="nl-NL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Satellite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and ECMWF data </a:t>
            </a: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vizualisation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b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  <a:hlinkClick r:id="rId8"/>
              </a:rPr>
              <a:t>eumetrain.org/</a:t>
            </a: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  <a:hlinkClick r:id="rId8"/>
              </a:rPr>
              <a:t>eport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  <a:hlinkClick r:id="rId8"/>
              </a:rPr>
              <a:t>/smhi_12.php? 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nl-NL" altLang="nl-NL" sz="1800" dirty="0" err="1">
                <a:solidFill>
                  <a:srgbClr val="002060"/>
                </a:solidFill>
                <a:latin typeface="Calibri" panose="020F0502020204030204" pitchFamily="34" charset="0"/>
              </a:rPr>
              <a:t>MeteD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/COMET training module 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  <a:hlinkClick r:id="rId9"/>
              </a:rPr>
              <a:t>www.meted.ucar.edu/EUMETSAT/marine_forecasting/</a:t>
            </a:r>
            <a:r>
              <a:rPr lang="nl-NL" altLang="nl-NL" sz="1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nl-NL" altLang="nl-NL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D10B99-0ED5-47B6-8651-5D94F4A58051}"/>
              </a:ext>
            </a:extLst>
          </p:cNvPr>
          <p:cNvSpPr txBox="1">
            <a:spLocks/>
          </p:cNvSpPr>
          <p:nvPr/>
        </p:nvSpPr>
        <p:spPr>
          <a:xfrm>
            <a:off x="0" y="213360"/>
            <a:ext cx="7162800" cy="5143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4000" b="1" kern="0" dirty="0">
                <a:solidFill>
                  <a:schemeClr val="bg1"/>
                </a:solidFill>
              </a:rPr>
              <a:t>Trainin</a:t>
            </a:r>
            <a:r>
              <a:rPr lang="en-US" sz="6000" b="1" kern="0" baseline="13000" dirty="0">
                <a:solidFill>
                  <a:schemeClr val="bg1"/>
                </a:solidFill>
              </a:rPr>
              <a:t>g</a:t>
            </a:r>
            <a:r>
              <a:rPr lang="en-US" sz="4000" b="1" kern="0" dirty="0">
                <a:solidFill>
                  <a:schemeClr val="bg1"/>
                </a:solidFill>
              </a:rPr>
              <a:t> / Interaction</a:t>
            </a:r>
          </a:p>
        </p:txBody>
      </p:sp>
    </p:spTree>
    <p:extLst>
      <p:ext uri="{BB962C8B-B14F-4D97-AF65-F5344CB8AC3E}">
        <p14:creationId xmlns:p14="http://schemas.microsoft.com/office/powerpoint/2010/main" val="19209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89F49-626A-4673-BA5C-3E2BC6211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19" y="766668"/>
            <a:ext cx="8748000" cy="42105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ASCAT-A,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MetOp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-A : 	2007- 2022 	9:30 LST, End-of-life maneuver in 2022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ASCAT-B,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MetOp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-B : 	2012- healthy	9:30 LST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ASCAT-C,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MetOp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-C :	2018- healthy	9:30 LST, Excellent for wind changes in moist convection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OSCAT-2, ScatSat-1 :	2017- 2021	8:45 LST, Excellent for Ku/C intercalibration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OSCAT-3, OceanSat3:	October 2021	12:00 LST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HSCAT-B, HY2B :	2018- healthy	6:00 LST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HSCAT-C, HY2C :	2020- healthy	Not sun-synchronous, regresses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HSCAT-D, HY2D :	2021- healthy	6:00 LST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CSCAT, CFOSAT :	2019- demo	Stability issues, nadir issues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WindRad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FY3E :	5/7/’21- healthy	5:30 LST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https://scatterometer.knmi.nl/proc_status/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Vector wind CDRs for ERS (1991-1999),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QuikScat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(1999-2009), ASCAT (2007-), OSCAT (2014+),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Wind CDRs for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RapidScat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SMAP, SSMI, AMSR, altimeter, . 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https://scatterometer.knmi.nl/archived_prod/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C8D1AC-4310-4475-889D-8E969105F71A}"/>
              </a:ext>
            </a:extLst>
          </p:cNvPr>
          <p:cNvSpPr txBox="1">
            <a:spLocks/>
          </p:cNvSpPr>
          <p:nvPr/>
        </p:nvSpPr>
        <p:spPr>
          <a:xfrm>
            <a:off x="0" y="133350"/>
            <a:ext cx="71704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Toda</a:t>
            </a:r>
            <a:r>
              <a:rPr kumimoji="0" lang="en-US" sz="6000" b="1" i="0" u="none" strike="noStrike" kern="1200" cap="none" spc="0" normalizeH="0" baseline="13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’s Status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B06238-4C9C-4CA7-8848-6B7F3866D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" b="6716"/>
          <a:stretch/>
        </p:blipFill>
        <p:spPr bwMode="auto">
          <a:xfrm>
            <a:off x="6502948" y="2380130"/>
            <a:ext cx="2641052" cy="168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23EE26-09E6-4EF6-B0CF-E64F1B709F57}"/>
              </a:ext>
            </a:extLst>
          </p:cNvPr>
          <p:cNvSpPr txBox="1"/>
          <p:nvPr/>
        </p:nvSpPr>
        <p:spPr>
          <a:xfrm>
            <a:off x="6763871" y="3427906"/>
            <a:ext cx="23801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scatterometer.knmi.nl/cfosat_25_prod/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en-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index.php?cmd</a:t>
            </a:r>
            <a:r>
              <a:rPr kumimoji="0" lang="en-NL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=monitoring&amp;period=week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endParaRPr kumimoji="0" lang="en-NL" sz="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45811"/>
      </p:ext>
    </p:extLst>
  </p:cSld>
  <p:clrMapOvr>
    <a:masterClrMapping/>
  </p:clrMapOvr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GS_Custom Design">
  <a:themeElements>
    <a:clrScheme name="2_AGS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GS_Custom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GS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GS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GS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GS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GS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GS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GS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GS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GS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GS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GS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GS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Aangepast ontwerp">
  <a:themeElements>
    <a:clrScheme name="3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Aangepast 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Aangepast ontwerp">
  <a:themeElements>
    <a:clrScheme name="4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Aangepast 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Standaardontwerp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1_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ardontwerp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8.xml><?xml version="1.0" encoding="utf-8"?>
<a:theme xmlns:a="http://schemas.openxmlformats.org/drawingml/2006/main" name="3_Standaardontwerp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3_Standaard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andaardontwerp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ardontwerp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ardontwerp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f2760952-b3bb-408f-ace6-eb1e07642b8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13739</TotalTime>
  <Words>2010</Words>
  <Application>Microsoft Office PowerPoint</Application>
  <PresentationFormat>On-screen Show (16:9)</PresentationFormat>
  <Paragraphs>202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Arial</vt:lpstr>
      <vt:lpstr>Calibri</vt:lpstr>
      <vt:lpstr>Comic Sans MS</vt:lpstr>
      <vt:lpstr>Symbol</vt:lpstr>
      <vt:lpstr>Times New Roman</vt:lpstr>
      <vt:lpstr>Verdana</vt:lpstr>
      <vt:lpstr>Wingdings</vt:lpstr>
      <vt:lpstr>NEW ESA Presentation 16-9</vt:lpstr>
      <vt:lpstr>2_AGS_Custom Design</vt:lpstr>
      <vt:lpstr>3_Aangepast ontwerp</vt:lpstr>
      <vt:lpstr>10_Aangepast ontwerp</vt:lpstr>
      <vt:lpstr>Aangepast ontwerp</vt:lpstr>
      <vt:lpstr>6_Standaardontwerp</vt:lpstr>
      <vt:lpstr>1_NEW ESA Presentation 16-9</vt:lpstr>
      <vt:lpstr>3_Standaardontwerp</vt:lpstr>
      <vt:lpstr>1_Aangepast ontwerp</vt:lpstr>
      <vt:lpstr>Office Theme</vt:lpstr>
      <vt:lpstr>PowerPoint Presentation</vt:lpstr>
      <vt:lpstr>PowerPoint Presentation</vt:lpstr>
      <vt:lpstr>Sharing Data</vt:lpstr>
      <vt:lpstr>Open Software</vt:lpstr>
      <vt:lpstr>Dealing with model bias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QC development Ku-band</vt:lpstr>
      <vt:lpstr>Stress-equivalent 10-m wind</vt:lpstr>
      <vt:lpstr>so intercalibration</vt:lpstr>
      <vt:lpstr>Intercalibration and standardization</vt:lpstr>
      <vt:lpstr>Development coastal winds</vt:lpstr>
      <vt:lpstr>CGMS48 plenary Recommendation</vt:lpstr>
      <vt:lpstr>Current CGMS OSW Task Group/IWWG</vt:lpstr>
    </vt:vector>
  </TitlesOfParts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Author</dc:creator>
  <cp:lastModifiedBy>Stoffelen, Ad (KNMI)</cp:lastModifiedBy>
  <cp:revision>210</cp:revision>
  <cp:lastPrinted>2008-08-26T16:26:23Z</cp:lastPrinted>
  <dcterms:created xsi:type="dcterms:W3CDTF">2016-10-18T10:53:19Z</dcterms:created>
  <dcterms:modified xsi:type="dcterms:W3CDTF">2024-05-29T13:28:52Z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