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787" r:id="rId1"/>
    <p:sldMasterId id="2147485750" r:id="rId2"/>
    <p:sldMasterId id="2147485774" r:id="rId3"/>
    <p:sldMasterId id="2147485762" r:id="rId4"/>
  </p:sldMasterIdLst>
  <p:notesMasterIdLst>
    <p:notesMasterId r:id="rId15"/>
  </p:notesMasterIdLst>
  <p:handoutMasterIdLst>
    <p:handoutMasterId r:id="rId16"/>
  </p:handoutMasterIdLst>
  <p:sldIdLst>
    <p:sldId id="398" r:id="rId5"/>
    <p:sldId id="481" r:id="rId6"/>
    <p:sldId id="474" r:id="rId7"/>
    <p:sldId id="480" r:id="rId8"/>
    <p:sldId id="478" r:id="rId9"/>
    <p:sldId id="482" r:id="rId10"/>
    <p:sldId id="483" r:id="rId11"/>
    <p:sldId id="484" r:id="rId12"/>
    <p:sldId id="485" r:id="rId13"/>
    <p:sldId id="487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26" autoAdjust="0"/>
    <p:restoredTop sz="93741" autoAdjust="0"/>
  </p:normalViewPr>
  <p:slideViewPr>
    <p:cSldViewPr>
      <p:cViewPr varScale="1">
        <p:scale>
          <a:sx n="120" d="100"/>
          <a:sy n="120" d="100"/>
        </p:scale>
        <p:origin x="138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11FC4E-E778-4B41-9DBC-2BCC1A445A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20E503-392B-B84E-A7BB-AF2100C316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C7D612C-091A-E742-B8AB-DEBC3FD52F10}" type="datetimeFigureOut">
              <a:rPr lang="en-US"/>
              <a:pPr>
                <a:defRPr/>
              </a:pPr>
              <a:t>5/27/24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8B3F55-F6B4-9043-9F76-F73801EBAB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6D8730-5D43-D147-9B83-D0828330FF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E25393C-DCC7-CD4F-A524-3D63B9B1E1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02097C2C-7717-2243-9D5E-64A79898FD6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155F3CAF-D309-6D4A-A55C-276960134EF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C0DF8B36-8F0B-3249-A589-02C85833452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9" name="Rectangle 5">
            <a:extLst>
              <a:ext uri="{FF2B5EF4-FFF2-40B4-BE49-F238E27FC236}">
                <a16:creationId xmlns:a16="http://schemas.microsoft.com/office/drawing/2014/main" id="{E01645AA-AA9A-1F46-90E4-EB1C881E0E3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77830" name="Rectangle 6">
            <a:extLst>
              <a:ext uri="{FF2B5EF4-FFF2-40B4-BE49-F238E27FC236}">
                <a16:creationId xmlns:a16="http://schemas.microsoft.com/office/drawing/2014/main" id="{4989AA7C-E834-324B-B8B2-4EEBA57C9A8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7831" name="Rectangle 7">
            <a:extLst>
              <a:ext uri="{FF2B5EF4-FFF2-40B4-BE49-F238E27FC236}">
                <a16:creationId xmlns:a16="http://schemas.microsoft.com/office/drawing/2014/main" id="{10D7A504-3CC2-AB42-BDB0-9EEAB281D5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E6D68D3-93A0-6942-82B9-8DAE5FC076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6D68D3-93A0-6942-82B9-8DAE5FC076E0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0834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6D68D3-93A0-6942-82B9-8DAE5FC076E0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211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6D68D3-93A0-6942-82B9-8DAE5FC076E0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468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31FD7ABC-B066-A945-9D77-8FC5869BB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7F1EF-44C6-7C45-8F4A-201A2162CDFB}" type="datetimeFigureOut">
              <a:rPr lang="en-US" altLang="x-none"/>
              <a:pPr>
                <a:defRPr/>
              </a:pPr>
              <a:t>5/27/24</a:t>
            </a:fld>
            <a:endParaRPr lang="en-US" altLang="x-none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2AB04889-8093-F14D-BDCD-8EEEC5DAE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11415E8F-4F8D-0545-80A6-CB5672676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7C5E6-8519-E848-9371-17353517B22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78100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F1C1C517-D4C4-7E45-8286-73E51AE30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64A68-883F-834C-9818-ADB62FFFCF36}" type="datetimeFigureOut">
              <a:rPr lang="en-US" altLang="x-none"/>
              <a:pPr>
                <a:defRPr/>
              </a:pPr>
              <a:t>5/27/24</a:t>
            </a:fld>
            <a:endParaRPr lang="en-US" altLang="x-none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F2D0C223-954A-5048-8CAA-AB312AF3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44020C6D-8682-1148-B0A6-B138B9AC2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A0100-3BBA-E141-BDFE-AD2B76D3C80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0012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62E6A596-01F0-2841-84D0-26FEB4E49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CB35C-E6F6-7A47-A44E-F40D3845126E}" type="datetimeFigureOut">
              <a:rPr lang="en-US" altLang="x-none"/>
              <a:pPr>
                <a:defRPr/>
              </a:pPr>
              <a:t>5/27/24</a:t>
            </a:fld>
            <a:endParaRPr lang="en-US" altLang="x-none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B9FFB8A4-6E8E-C546-9DA2-EBC33EAB6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A802EEE9-1B3A-DF4A-A133-714B0A471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F108D-43D7-C445-8A80-25864733F81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08593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68313" y="333375"/>
            <a:ext cx="8351837" cy="6191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5687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370FDFC4-922A-F049-AD5D-7C75D7E53F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ADA57B9-FAC5-AC49-A1B2-A512009FE38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5125" y="3409950"/>
            <a:ext cx="4191000" cy="107791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x-none" sz="3200" b="1">
                <a:latin typeface="Calibri" charset="0"/>
              </a:rPr>
              <a:t>Introduction to Planet </a:t>
            </a:r>
            <a:r>
              <a:rPr lang="en-US" altLang="en-US" sz="3200" b="1">
                <a:latin typeface="Calibri" charset="0"/>
              </a:rPr>
              <a:t>“</a:t>
            </a:r>
            <a:r>
              <a:rPr lang="en-US" altLang="x-none" sz="3200" b="1">
                <a:latin typeface="Calibri" charset="0"/>
              </a:rPr>
              <a:t>Earth</a:t>
            </a:r>
            <a:r>
              <a:rPr lang="en-US" altLang="en-US" sz="3200" b="1">
                <a:latin typeface="Calibri" charset="0"/>
              </a:rPr>
              <a:t>”</a:t>
            </a:r>
            <a:endParaRPr lang="en-US" altLang="x-none" sz="3200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C4EC9A78-E9E8-614F-8C05-542C2B57553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6713" y="52388"/>
            <a:ext cx="8001000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  <a:cs typeface="Arial" panose="020B0604020202020204" pitchFamily="34" charset="0"/>
              </a:rPr>
              <a:t>Chapter 1 Lecture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4AF1679-5791-B14C-AF90-CF44426164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5138" y="5467350"/>
            <a:ext cx="2359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IN" altLang="en-US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Alan P. Trujillo</a:t>
            </a:r>
            <a:r>
              <a:rPr lang="en-IN" dirty="0">
                <a:ea typeface="ＭＳ Ｐゴシック" charset="0"/>
              </a:rPr>
              <a:t> </a:t>
            </a:r>
            <a:br>
              <a:rPr lang="en-IN" dirty="0">
                <a:ea typeface="ＭＳ Ｐゴシック" charset="0"/>
              </a:rPr>
            </a:br>
            <a:r>
              <a:rPr lang="en-IN" altLang="en-US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Harold V. Thurman</a:t>
            </a:r>
            <a:endParaRPr lang="en-IN" dirty="0">
              <a:ea typeface="ＭＳ Ｐゴシック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253ED026-E177-4544-9564-AFA3073254F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69900" y="949325"/>
            <a:ext cx="3949700" cy="14430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itchFamily="34" charset="0"/>
              <a:buNone/>
              <a:defRPr/>
            </a:pPr>
            <a:r>
              <a:rPr lang="en-US" sz="3400" b="1" dirty="0">
                <a:latin typeface="Arial" charset="0"/>
                <a:ea typeface="+mn-ea"/>
              </a:rPr>
              <a:t>Essentials of Oceanography</a:t>
            </a:r>
          </a:p>
          <a:p>
            <a:pPr eaLnBrk="1" hangingPunct="1">
              <a:spcBef>
                <a:spcPct val="10000"/>
              </a:spcBef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Twelfth</a:t>
            </a:r>
            <a:r>
              <a:rPr lang="en-US" sz="18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Edition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EEADD66-34BA-5349-8BE8-57E815EC4C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600075"/>
            <a:ext cx="4865687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341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Pearson_Bound_White">
            <a:extLst>
              <a:ext uri="{FF2B5EF4-FFF2-40B4-BE49-F238E27FC236}">
                <a16:creationId xmlns:a16="http://schemas.microsoft.com/office/drawing/2014/main" id="{84F75F43-A479-9342-83BB-9DF9771FD4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3" y="6356350"/>
            <a:ext cx="15287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 descr="Pearson_Strap_Bound_White">
            <a:extLst>
              <a:ext uri="{FF2B5EF4-FFF2-40B4-BE49-F238E27FC236}">
                <a16:creationId xmlns:a16="http://schemas.microsoft.com/office/drawing/2014/main" id="{FC28417A-ACEA-2344-8BED-F7DE003914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6350"/>
            <a:ext cx="42672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044DAC7C-ECFC-3446-AF43-B1924F719D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1600200"/>
            <a:ext cx="3856037" cy="4754563"/>
          </a:xfrm>
          <a:prstGeom prst="rect">
            <a:avLst/>
          </a:prstGeom>
          <a:noFill/>
          <a:ln>
            <a:noFill/>
          </a:ln>
          <a:effectLst>
            <a:outerShdw dist="63500" dir="2700000" algn="ctr" rotWithShape="0">
              <a:srgbClr val="323232">
                <a:alpha val="9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08563123-B7FD-DC40-9585-F8E2856CDBE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200" y="2871788"/>
            <a:ext cx="4343400" cy="10763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200" dirty="0"/>
              <a:t>Plate Tectonics and the Ocean Floor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B427EFED-57CC-6F44-86BB-E397CB4AFA8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1000" y="-44450"/>
            <a:ext cx="3143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>
                <a:solidFill>
                  <a:srgbClr val="FFFFFF"/>
                </a:solidFill>
                <a:ea typeface="ＭＳ Ｐゴシック" charset="0"/>
                <a:cs typeface="Arial" pitchFamily="34" charset="0"/>
              </a:rPr>
              <a:t>Chapter 1 Clickers</a:t>
            </a:r>
            <a:endParaRPr lang="en-US" altLang="en-US" sz="18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FF2AF36E-43A2-7749-90A9-4C6AD080291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200" y="600075"/>
            <a:ext cx="8259763" cy="9509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20000"/>
              </a:spcBef>
              <a:defRPr/>
            </a:pPr>
            <a:r>
              <a:rPr lang="en-US" sz="3600" b="1">
                <a:solidFill>
                  <a:srgbClr val="000000"/>
                </a:solidFill>
                <a:latin typeface="ArialMT" charset="0"/>
                <a:ea typeface="ＭＳ Ｐゴシック" charset="0"/>
                <a:cs typeface="ＭＳ Ｐゴシック" charset="0"/>
              </a:rPr>
              <a:t>Essentials of Oceanography</a:t>
            </a:r>
            <a:endParaRPr lang="en-US" sz="3400" b="1">
              <a:solidFill>
                <a:srgbClr val="000000"/>
              </a:solidFill>
              <a:ea typeface="ＭＳ Ｐゴシック" charset="0"/>
              <a:cs typeface="Arial" pitchFamily="34" charset="0"/>
            </a:endParaRPr>
          </a:p>
          <a:p>
            <a:pPr algn="r" eaLnBrk="1" hangingPunct="1">
              <a:spcBef>
                <a:spcPct val="10000"/>
              </a:spcBef>
              <a:defRPr/>
            </a:pPr>
            <a:r>
              <a:rPr lang="en-US" sz="1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Eleventh Edition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B4BFC015-DE29-C242-B1FE-B319A0DE5FD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7200" y="5078413"/>
            <a:ext cx="4419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IN" altLang="en-US" sz="180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Alan P. Trujillo 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IN" altLang="en-US" sz="180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Harold V. Thurman </a:t>
            </a: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6457B8C5-E784-6F4B-B4D0-C406D14B4FE7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x-none" sz="900">
                <a:solidFill>
                  <a:srgbClr val="000000"/>
                </a:solidFill>
              </a:rPr>
              <a:t>© 2014 Pearson Education, Inc.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8E5A1464-2F41-8A49-80E0-9A718BB6932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5875" y="0"/>
            <a:ext cx="9175750" cy="611188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0F94B978-A843-5549-8655-1B2FE0B82A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00" y="107950"/>
            <a:ext cx="3065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>
                <a:solidFill>
                  <a:srgbClr val="FFFFFF"/>
                </a:solidFill>
                <a:ea typeface="ＭＳ Ｐゴシック" charset="0"/>
                <a:cs typeface="Arial" pitchFamily="34" charset="0"/>
              </a:rPr>
              <a:t>Chapter 2 Lecture</a:t>
            </a:r>
            <a:endParaRPr lang="en-US" altLang="en-US" sz="18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164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F2754-7320-1042-A0C5-10C6980E3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B6DD8-9D87-4543-8ACE-7A65B89BBB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EEB0F-A004-7745-A7D8-4381D6F1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7100A-5F64-DA4C-9DBD-35C065BAC9E3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83435-FD57-DB4F-839F-22E74C824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72953-FA0F-6C45-AEFF-7EDF3C75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950B-5463-8D46-B138-3DA7AF309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57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A2227-AFBF-6F41-A794-451361196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F1C55-2430-4046-9415-A78CD0ED0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648C9-392F-A048-A3C2-E4473C6C4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7100A-5F64-DA4C-9DBD-35C065BAC9E3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FBF56-973E-4F45-BA5B-527655D80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0DC8E-C516-C546-8120-E7BDBE206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950B-5463-8D46-B138-3DA7AF309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59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ADB80-0B1C-0946-BFF1-D81F8BADD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0B128-2041-8744-A7B1-68306A96C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4DF5C-C0C7-E94D-9C64-74DB1AB8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7100A-5F64-DA4C-9DBD-35C065BAC9E3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0F117-B862-0444-A75A-913DE2FF0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2F0F4-8EE5-3645-8325-12486E3F0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950B-5463-8D46-B138-3DA7AF309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96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37F4-47D4-B948-87F8-6FE9B7955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8BB9A-0C79-C94C-955F-B8690819F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C7045-E5FA-B044-9B8F-CB1E740B8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43B7D8-6A7D-7F4D-B5B6-62860EE69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7100A-5F64-DA4C-9DBD-35C065BAC9E3}" type="datetimeFigureOut">
              <a:rPr lang="en-US" smtClean="0"/>
              <a:t>5/27/24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40984-23B3-F043-8455-4F7BBBF90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0A835-5493-8847-B4CA-1E630873A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950B-5463-8D46-B138-3DA7AF309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61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03E96-B5D8-0144-9AE8-4D0BFCE27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852FC-D86A-FD4D-8C50-B10ED0951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9CE80-2DB4-2C4C-9854-435307CD8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BB4DC-541D-3E43-8283-FC3B7618FB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1F0B80-41AC-BE4E-8DA6-A7BA271172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0A9A51-5CEB-774D-A5A6-A6822D23C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7100A-5F64-DA4C-9DBD-35C065BAC9E3}" type="datetimeFigureOut">
              <a:rPr lang="en-US" smtClean="0"/>
              <a:t>5/27/24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924DFF-1E9F-5944-A1AD-B581BC480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4B4E42-8CAB-C84C-82EE-AE0EDEE8A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950B-5463-8D46-B138-3DA7AF309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8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2CDF500B-E07A-9549-A6CF-6E8302E1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E6CBA-36D0-494C-813C-57B96C374C91}" type="datetimeFigureOut">
              <a:rPr lang="en-US" altLang="x-none"/>
              <a:pPr>
                <a:defRPr/>
              </a:pPr>
              <a:t>5/27/24</a:t>
            </a:fld>
            <a:endParaRPr lang="en-US" altLang="x-none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9CA4F2FD-53D6-6349-A219-88E82043D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FC758176-8285-9740-8317-7BE5C8EB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3B3E4-D2A0-564D-8196-BA0B2CC76FE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59663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86358-E2BE-C34D-AB49-860C0C7E1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1E6FE4-3E40-DE42-996F-599D4794A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7100A-5F64-DA4C-9DBD-35C065BAC9E3}" type="datetimeFigureOut">
              <a:rPr lang="en-US" smtClean="0"/>
              <a:t>5/27/24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88A740-86F3-A24E-8182-1655C2317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ED54D-48CA-1C49-9BE7-69585F2DB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950B-5463-8D46-B138-3DA7AF309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33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A1B72E-F7F4-074D-B061-6F998A815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7100A-5F64-DA4C-9DBD-35C065BAC9E3}" type="datetimeFigureOut">
              <a:rPr lang="en-US" smtClean="0"/>
              <a:t>5/27/24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747CC-3792-7245-B908-0A00200D0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0BADE-B6C5-2E49-BE93-2E1AF8247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950B-5463-8D46-B138-3DA7AF309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2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1152B-DAC2-A247-894E-CA29143CF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E6E28-69B9-2940-8AD4-8DCC5AF36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655DF-902A-A747-8EE9-86DB249CC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09955-1273-2442-8E0E-113D1B0EF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7100A-5F64-DA4C-9DBD-35C065BAC9E3}" type="datetimeFigureOut">
              <a:rPr lang="en-US" smtClean="0"/>
              <a:t>5/27/24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A7F5DB-A731-7A4E-A9D4-DAB26BFAD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CCCBF3-9ABC-DC4C-8E01-80910F90A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950B-5463-8D46-B138-3DA7AF309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539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68174-4267-4645-9CF7-7C1CE075F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EB9D0E-4A7D-FB47-B602-B1EC43CA0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070B1-6D66-394A-8309-1897F66CAD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9B2D4-05DC-4E41-82B7-534B8F98E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7100A-5F64-DA4C-9DBD-35C065BAC9E3}" type="datetimeFigureOut">
              <a:rPr lang="en-US" smtClean="0"/>
              <a:t>5/27/24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AC7E9-4C20-5B40-B81E-8328C99AB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C12B6-653F-954F-A5D7-E011790DE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950B-5463-8D46-B138-3DA7AF309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57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AF18E-3F17-7C4F-BB05-EC331EFDC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1FA918-289B-BA44-B829-F075415DB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CCB21-8FEC-E043-8E6A-281F7FB50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7100A-5F64-DA4C-9DBD-35C065BAC9E3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A8E4A-B147-F14B-870A-134AB7332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07783-410D-E64E-9A2E-EF4EEF3CE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950B-5463-8D46-B138-3DA7AF309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62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F8340A-DF5B-BB4C-A910-87B1F02771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F94160-67FB-B64E-8FD8-F14830E7F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A66DE-CE54-1544-8786-5259A4F17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7100A-5F64-DA4C-9DBD-35C065BAC9E3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7AD1F-6842-2B4E-8750-D05F14495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E71B9-4D86-9A4E-8AA7-E71DA25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950B-5463-8D46-B138-3DA7AF309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83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DC8EF-A789-C543-A558-2027BCDB17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73FC5E-F5A9-504B-9BFC-ADC1AC4F0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14C4E-0D36-F946-8E61-9C87DEC7D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B67B-96A7-314C-B6CB-08D8BC3697D9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61BA8-7644-1049-B4B8-2FC677D8C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88E9B-D90A-7C46-989A-697CD4BF5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4C7B5-FAE4-9D4D-8094-F9FAEEE01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253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EA4DE-8811-FE4B-A1F4-CC59BE35F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6A839-B5B4-E549-AF9C-7B61BBEBD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7754A-7788-BC4C-A377-8C5D35950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B67B-96A7-314C-B6CB-08D8BC3697D9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03C6F-5A3A-F647-B704-B0E0D8E9D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83A8E-4F5C-1348-BD84-DA8FFB557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4C7B5-FAE4-9D4D-8094-F9FAEEE01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017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92507-7ED5-D34B-B3CD-D9D5FA8D3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2B4D7-2204-374E-8586-0A53E2745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E2E1F-DFAB-1544-96D3-1BB2D949B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B67B-96A7-314C-B6CB-08D8BC3697D9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84D94-42D0-8246-BAA8-878DAF9FF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39FAA-8DCA-F748-A897-CA83D1366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4C7B5-FAE4-9D4D-8094-F9FAEEE01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17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5E2BF-57A1-804E-B061-88C9BBEED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C8984-16FE-4245-BF34-3B9885CBD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BE295-4EE6-264D-B112-4B8242429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698EB-8FCD-544B-BD11-672325634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B67B-96A7-314C-B6CB-08D8BC3697D9}" type="datetimeFigureOut">
              <a:rPr lang="en-US" smtClean="0"/>
              <a:t>5/27/24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6E957A-75C2-F549-B34E-6993E1812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91A4CE-E5BF-B140-BDB9-40BC95218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4C7B5-FAE4-9D4D-8094-F9FAEEE01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56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05FFC56B-675C-324F-971A-C88D17F24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68E55-4BF6-EB4D-8679-230CCF7074F5}" type="datetimeFigureOut">
              <a:rPr lang="en-US" altLang="x-none"/>
              <a:pPr>
                <a:defRPr/>
              </a:pPr>
              <a:t>5/27/24</a:t>
            </a:fld>
            <a:endParaRPr lang="en-US" altLang="x-none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AB470FFB-9E7E-ED45-AF24-A332BFA1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C28C79B0-A698-F344-8877-01FFC09B9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DA797-C64A-534F-84CD-081EE8D994E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275052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D00BD-9105-9C46-99B9-70F2CAE1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0C39D-9429-1A41-ADF4-2F98B773D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A23DD7-B709-0242-9FAD-DBF508C8C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EC318-5BB4-A243-90F2-EB505AE7C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A4325A-25A4-7446-8F3D-4B91C09378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1D0D76-6096-4E4B-A500-16C4F7405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B67B-96A7-314C-B6CB-08D8BC3697D9}" type="datetimeFigureOut">
              <a:rPr lang="en-US" smtClean="0"/>
              <a:t>5/27/24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D4F12A-D494-BD44-8D7A-F5ECBE0FD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1916A1-8C9F-CB4A-8059-646260473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4C7B5-FAE4-9D4D-8094-F9FAEEE01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770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BE5A1-4A14-3E45-AB50-EB8F1E252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437304-B29D-DE44-8775-3EF33418F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B67B-96A7-314C-B6CB-08D8BC3697D9}" type="datetimeFigureOut">
              <a:rPr lang="en-US" smtClean="0"/>
              <a:t>5/27/24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4745EF-0994-3241-9D58-7AB92F85F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3E5667-92EC-3C4E-941A-455BFE0CA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4C7B5-FAE4-9D4D-8094-F9FAEEE01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32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D1582B-5F55-064E-8589-A4387958F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B67B-96A7-314C-B6CB-08D8BC3697D9}" type="datetimeFigureOut">
              <a:rPr lang="en-US" smtClean="0"/>
              <a:t>5/27/24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6C549C-4300-264B-AC1B-2FACF0E3C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5625B-6A05-DA4F-AA86-EF1916A11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4C7B5-FAE4-9D4D-8094-F9FAEEE01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250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9111B-B36C-AA4E-9794-D82E2A812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74E8B-AD39-D34B-BBBF-9E762F2F2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5AB46B-9AE2-5640-9BAD-A7F579583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C0DCB-AF1B-5B4C-A700-F9F2F42A6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B67B-96A7-314C-B6CB-08D8BC3697D9}" type="datetimeFigureOut">
              <a:rPr lang="en-US" smtClean="0"/>
              <a:t>5/27/24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BA78F2-6AC7-2043-9A47-72FF1693C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C5F94-5C3F-7945-B34F-55147AC70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4C7B5-FAE4-9D4D-8094-F9FAEEE01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79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30D13-554E-1849-8901-BE31C0C37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F29C4E-524D-414C-B13D-20EA8269DC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D556BF-F7FC-F74C-B83E-5AC8E7F54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EC0BF-3865-6645-A3D8-D94E0C633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B67B-96A7-314C-B6CB-08D8BC3697D9}" type="datetimeFigureOut">
              <a:rPr lang="en-US" smtClean="0"/>
              <a:t>5/27/24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F8D04-5530-7840-B2D4-7E94D8348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2A206-D98C-444E-B0C9-83B1A8AD8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4C7B5-FAE4-9D4D-8094-F9FAEEE01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806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9F945-ACEE-4145-952A-190BA04FE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28AE43-0590-AD47-B082-A5DA4827C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80CBA-417F-004A-92FB-A2DE8122F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B67B-96A7-314C-B6CB-08D8BC3697D9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06D87-824D-5F42-9800-4BD849D6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FC80E-0E2D-A349-88FF-3E5CADF35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4C7B5-FAE4-9D4D-8094-F9FAEEE01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347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4DFE6C-94D4-124D-8E9E-AA4DD72970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6BD4F-4700-8A42-B46E-D1A4A2859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35409-CB60-8E4F-A780-333A74D3D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B67B-96A7-314C-B6CB-08D8BC3697D9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DB114-A4E2-074C-958A-56D070E3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2B800-62AA-624F-B875-F86533AD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4C7B5-FAE4-9D4D-8094-F9FAEEE01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533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36A65-5C1B-C249-88D0-12477C93D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18959C-3BE8-3A42-84F9-5AB477933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EC582-7C55-824F-B4D1-08EB921A2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0368-79E5-2440-96BE-FA95CB4813E6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8187E-E1FB-1D40-89D2-614CE6C04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50341-9E27-7A4D-8A55-E13C4DEEA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126E-DBFE-2942-A7C5-F4E773621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496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2E22C-6154-8F4F-9CEE-F5446E1F8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E0A6A-E034-D24E-B9D1-EDAE03D59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94588-B5EE-2742-B6D4-1FFAD7B8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0368-79E5-2440-96BE-FA95CB4813E6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B328F-4C90-AC49-BC63-4A62748BB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CE43B-D84A-B542-AFE6-5984FC76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126E-DBFE-2942-A7C5-F4E773621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62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C53C8-1EC4-784C-9F9C-A00B7CE32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1C805-B84D-DE46-B798-0AFBD30B6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ECAD8-FBB6-3F46-AD9A-A8595F0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0368-79E5-2440-96BE-FA95CB4813E6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265F1-FBF8-3F4A-AA25-10470061D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746B4-E9C4-CF4F-919F-0AC662647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126E-DBFE-2942-A7C5-F4E773621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23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A004845D-0A4C-244C-854A-E8446005C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99F93-01F4-D74D-B21F-720C68E50FCB}" type="datetimeFigureOut">
              <a:rPr lang="en-US" altLang="x-none"/>
              <a:pPr>
                <a:defRPr/>
              </a:pPr>
              <a:t>5/27/24</a:t>
            </a:fld>
            <a:endParaRPr lang="en-US" altLang="x-none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682DE051-7C0F-0C4F-A3CC-55B87AD66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10616937-5890-794A-A3D9-1239A4636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A88AD-B013-AF47-AD20-A1BF9D878A5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450283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AE785-2F3D-294D-825D-4472E62F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B2639-4F82-6247-BC0F-EDA5B58C1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6B24B-B701-0846-B1C1-3833344D4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181F3C-E6A6-D74A-B4A5-D0271DD20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0368-79E5-2440-96BE-FA95CB4813E6}" type="datetimeFigureOut">
              <a:rPr lang="en-US" smtClean="0"/>
              <a:t>5/27/24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3D8F8-671F-9649-B8B1-B655EF922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FC88C-7AFD-2445-BA6E-BED1A8545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126E-DBFE-2942-A7C5-F4E773621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618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6BF03-3A6E-E049-9698-9473E1640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5303D-6317-C943-839D-AB9C7308C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227D8-F4F4-024E-AB0E-77EA25967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E22565-2BC7-9E46-8F1D-FC815C0530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3333C8-504A-6349-A8DD-593D6857AF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F51B73-CCE1-754B-8221-2ED240B26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0368-79E5-2440-96BE-FA95CB4813E6}" type="datetimeFigureOut">
              <a:rPr lang="en-US" smtClean="0"/>
              <a:t>5/27/24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BD9F2E-5AE5-9E42-8DF6-EFA67B722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B3B98D-7629-6549-9326-D3F5166E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126E-DBFE-2942-A7C5-F4E773621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484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035B-0A99-ED49-8262-2ED1A36E2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3D8B8-FC3C-0C4F-A3B5-94738E18B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0368-79E5-2440-96BE-FA95CB4813E6}" type="datetimeFigureOut">
              <a:rPr lang="en-US" smtClean="0"/>
              <a:t>5/27/24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0CB85-1218-C649-8923-6F2E55188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C5540-9D56-C147-BE26-3FD345519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126E-DBFE-2942-A7C5-F4E773621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87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B2515D-C4B2-6C42-AD30-00DF5CC7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0368-79E5-2440-96BE-FA95CB4813E6}" type="datetimeFigureOut">
              <a:rPr lang="en-US" smtClean="0"/>
              <a:t>5/27/24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7F0281-EFD8-9343-A8A8-6FB83579C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1C59FB-1AF8-A34F-B99C-2F2FFAA2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126E-DBFE-2942-A7C5-F4E773621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1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8D10B-5C40-0F4D-9F62-99CD8125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ECCFC-B215-5F4F-9F58-778C28551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105C4A-249D-5E41-A161-56CDC9F1E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E3236-A88F-5644-ABA1-9058C3E72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0368-79E5-2440-96BE-FA95CB4813E6}" type="datetimeFigureOut">
              <a:rPr lang="en-US" smtClean="0"/>
              <a:t>5/27/24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CBF58-DBF7-0A4D-989F-B9DB6C77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81451-7922-6840-AF3C-6EED81C6E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126E-DBFE-2942-A7C5-F4E773621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078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1965C-AE6E-304B-9D0A-276DE9B9A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91BC2B-96D3-3847-9EBD-EFC247D685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67305-A701-D54F-82E0-EE9323AA5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00E395-CA57-DC4A-8B40-2DCC643E9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0368-79E5-2440-96BE-FA95CB4813E6}" type="datetimeFigureOut">
              <a:rPr lang="en-US" smtClean="0"/>
              <a:t>5/27/24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1D5AD-1660-4C4C-8D07-40AC36A17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907B7-3BB5-CC4D-B796-357BF08D5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126E-DBFE-2942-A7C5-F4E773621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070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A8466-8E9D-5C41-BCB9-D20E545B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8A2E7D-179C-5F45-AAEF-EDB83A261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354D2-CC9D-014D-8F08-09EA88A74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0368-79E5-2440-96BE-FA95CB4813E6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F4118-5850-8247-BF4B-86E19014E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08EDE-AD8C-9847-9C11-854970824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126E-DBFE-2942-A7C5-F4E773621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35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53CBC7-368E-D249-9027-AE3708D05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7D1524-3E57-4A46-A4C8-A68E1B0A8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E518C-0B4C-234C-8653-B5818B58A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0368-79E5-2440-96BE-FA95CB4813E6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B85AB-5096-4B4E-BAFD-9C19C6956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86D79-B32D-2C4B-9C4C-666D27531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126E-DBFE-2942-A7C5-F4E773621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78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D5E69D0D-0C52-8049-8997-13B029053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D37E9-0B87-A842-ABED-10680EE7A731}" type="datetimeFigureOut">
              <a:rPr lang="en-US" altLang="x-none"/>
              <a:pPr>
                <a:defRPr/>
              </a:pPr>
              <a:t>5/27/24</a:t>
            </a:fld>
            <a:endParaRPr lang="en-US" altLang="x-none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id="{C1A5440F-46D4-A04B-A971-43FD6C21C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id="{3BDCBCDB-28F0-2649-891F-14CE26F3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4619F-09BA-B64C-AAF3-CEB98971A51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5741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id="{B29CC67B-86DE-E740-AAEF-E25524D25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9B235-66AA-1941-AF4E-D94C6DB9CCBE}" type="datetimeFigureOut">
              <a:rPr lang="en-US" altLang="x-none"/>
              <a:pPr>
                <a:defRPr/>
              </a:pPr>
              <a:t>5/27/24</a:t>
            </a:fld>
            <a:endParaRPr lang="en-US" altLang="x-none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id="{96DE3170-A946-DD42-9957-B1A28BADD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6FAD5346-268F-6A46-8DE0-ED51EA055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0D504-C95F-FC40-8B8A-96B86B2A05B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310097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BBB3FA6A-350F-2F4D-B971-0041E38B3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F2EE6-251F-754F-AFC1-58AA3161E78F}" type="datetimeFigureOut">
              <a:rPr lang="en-US" altLang="x-none"/>
              <a:pPr>
                <a:defRPr/>
              </a:pPr>
              <a:t>5/27/24</a:t>
            </a:fld>
            <a:endParaRPr lang="en-US" altLang="x-none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96395737-E536-AE48-8DD8-2722B053D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FE967BDC-4BEC-E54A-BF6A-E15375F2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8AE66-2565-C644-9909-6E6AC9EEC3D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8733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7919AE80-25BF-4945-B1EF-24DB8F5D7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800F2-55EA-0442-B633-DA4B788D038F}" type="datetimeFigureOut">
              <a:rPr lang="en-US" altLang="x-none"/>
              <a:pPr>
                <a:defRPr/>
              </a:pPr>
              <a:t>5/27/24</a:t>
            </a:fld>
            <a:endParaRPr lang="en-US" altLang="x-none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3C7E3151-C82D-A044-B0E2-E25F9B90A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829F845A-643E-634B-BE89-9DF7C80EA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ED65-5A92-5142-9367-611962B2CCB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9336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>
            <a:extLst>
              <a:ext uri="{FF2B5EF4-FFF2-40B4-BE49-F238E27FC236}">
                <a16:creationId xmlns:a16="http://schemas.microsoft.com/office/drawing/2014/main" id="{6F8B716A-51EB-5B4E-BDC9-3B129290407E}"/>
              </a:ext>
            </a:extLst>
          </p:cNvPr>
          <p:cNvSpPr>
            <a:spLocks/>
          </p:cNvSpPr>
          <p:nvPr/>
        </p:nvSpPr>
        <p:spPr bwMode="auto">
          <a:xfrm rot="420000" flipV="1">
            <a:off x="3165475" y="1108075"/>
            <a:ext cx="5257800" cy="4114800"/>
          </a:xfrm>
          <a:custGeom>
            <a:avLst/>
            <a:gdLst>
              <a:gd name="T0" fmla="*/ 0 w 5257800"/>
              <a:gd name="T1" fmla="*/ 0 h 4114800"/>
              <a:gd name="T2" fmla="*/ 5107774 w 5257800"/>
              <a:gd name="T3" fmla="*/ 0 h 4114800"/>
              <a:gd name="T4" fmla="*/ 5257800 w 5257800"/>
              <a:gd name="T5" fmla="*/ 150026 h 4114800"/>
              <a:gd name="T6" fmla="*/ 5257800 w 5257800"/>
              <a:gd name="T7" fmla="*/ 4114800 h 4114800"/>
              <a:gd name="T8" fmla="*/ 0 w 5257800"/>
              <a:gd name="T9" fmla="*/ 4114800 h 4114800"/>
              <a:gd name="T10" fmla="*/ 0 w 5257800"/>
              <a:gd name="T11" fmla="*/ 0 h 4114800"/>
              <a:gd name="T12" fmla="*/ 0 w 5257800"/>
              <a:gd name="T13" fmla="*/ 0 h 41148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257800" h="4114800">
                <a:moveTo>
                  <a:pt x="0" y="0"/>
                </a:moveTo>
                <a:lnTo>
                  <a:pt x="5107774" y="0"/>
                </a:lnTo>
                <a:lnTo>
                  <a:pt x="5257800" y="150026"/>
                </a:lnTo>
                <a:lnTo>
                  <a:pt x="5257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rnd" cmpd="sng">
            <a:solidFill>
              <a:srgbClr val="C0C0C0"/>
            </a:solidFill>
            <a:prstDash val="solid"/>
            <a:round/>
            <a:headEnd/>
            <a:tailEnd/>
          </a:ln>
          <a:effectLst>
            <a:outerShdw blurRad="63500" dist="38500" dir="7500041" sx="98500" sy="100079" kx="99984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38E3578-FE45-F246-8783-6958B4E175AA}"/>
              </a:ext>
            </a:extLst>
          </p:cNvPr>
          <p:cNvSpPr>
            <a:spLocks noChangeArrowheads="1"/>
          </p:cNvSpPr>
          <p:nvPr/>
        </p:nvSpPr>
        <p:spPr bwMode="auto"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>
            <a:solidFill>
              <a:srgbClr val="FFFFFF"/>
            </a:solidFill>
            <a:bevel/>
            <a:headEnd/>
            <a:tailEnd/>
          </a:ln>
          <a:effectLst>
            <a:outerShdw blurRad="19685" dist="6350" dir="12899787" algn="tl" rotWithShape="0">
              <a:srgbClr val="808080">
                <a:alpha val="46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x-none" altLang="x-none" sz="1800">
              <a:solidFill>
                <a:srgbClr val="FFFFFF"/>
              </a:solidFill>
              <a:latin typeface="Constantia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644C26D-B695-6C4A-B436-A8025FAA6BC7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4C56A77-C809-F74E-974F-36B28DD396AD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8F2B7A2C-B28E-C949-B735-E9281F64A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13B21-F924-A242-91D7-CB844E567092}" type="datetimeFigureOut">
              <a:rPr lang="en-US" altLang="x-none"/>
              <a:pPr>
                <a:defRPr/>
              </a:pPr>
              <a:t>5/27/24</a:t>
            </a:fld>
            <a:endParaRPr lang="en-US" altLang="x-none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6C50EB1E-3635-F14A-901A-325AF26CD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98BDDF85-9714-AF4B-9846-A75B924F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2D5C9-BEC0-9040-8FED-51DA531166C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60757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8CABEE"/>
            </a:gs>
            <a:gs pos="50000">
              <a:srgbClr val="BACBF2"/>
            </a:gs>
            <a:gs pos="100000">
              <a:srgbClr val="DEE5F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A668DD4-E460-F44B-A5D2-088824E23196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D15F1B3-BB2A-3E41-AE3F-3A6ADA0FE8D2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028" name="Title Placeholder 8">
            <a:extLst>
              <a:ext uri="{FF2B5EF4-FFF2-40B4-BE49-F238E27FC236}">
                <a16:creationId xmlns:a16="http://schemas.microsoft.com/office/drawing/2014/main" id="{F9453887-76E0-234D-8D57-04729E4EF8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>
            <a:extLst>
              <a:ext uri="{FF2B5EF4-FFF2-40B4-BE49-F238E27FC236}">
                <a16:creationId xmlns:a16="http://schemas.microsoft.com/office/drawing/2014/main" id="{13DB47DA-DD2A-324D-A8C1-CC44272D90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D378DA7-B7FA-5B47-BAB1-A824AD1E4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45C75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33F5F7A-3B02-B348-9070-DB4794BB6285}" type="datetimeFigureOut">
              <a:rPr lang="en-US" altLang="x-none"/>
              <a:pPr>
                <a:defRPr/>
              </a:pPr>
              <a:t>5/27/24</a:t>
            </a:fld>
            <a:endParaRPr lang="en-US" altLang="x-none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AD13A49C-B9D1-6D49-98F6-940612242E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81C8435-271C-104A-90F5-E9430C064A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72A4DB0-0B48-344F-8D81-4A8D3033841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grpSp>
        <p:nvGrpSpPr>
          <p:cNvPr id="1033" name="Group 1">
            <a:extLst>
              <a:ext uri="{FF2B5EF4-FFF2-40B4-BE49-F238E27FC236}">
                <a16:creationId xmlns:a16="http://schemas.microsoft.com/office/drawing/2014/main" id="{56B9EA6C-0005-9840-94D6-933BF9C7ADD8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1A4F7A1-101C-6A48-9A5D-19D61328E6FB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D90AF09-43B5-7A47-A45F-49EB35FD65AE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13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88" r:id="rId1"/>
    <p:sldLayoutId id="2147485789" r:id="rId2"/>
    <p:sldLayoutId id="2147485790" r:id="rId3"/>
    <p:sldLayoutId id="2147485791" r:id="rId4"/>
    <p:sldLayoutId id="2147485792" r:id="rId5"/>
    <p:sldLayoutId id="2147485793" r:id="rId6"/>
    <p:sldLayoutId id="2147485794" r:id="rId7"/>
    <p:sldLayoutId id="2147485795" r:id="rId8"/>
    <p:sldLayoutId id="2147485796" r:id="rId9"/>
    <p:sldLayoutId id="2147485797" r:id="rId10"/>
    <p:sldLayoutId id="2147485798" r:id="rId11"/>
    <p:sldLayoutId id="2147485799" r:id="rId12"/>
    <p:sldLayoutId id="2147485800" r:id="rId13"/>
    <p:sldLayoutId id="2147485801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6999F"/>
        </a:buClr>
        <a:buSzPct val="95000"/>
        <a:buFont typeface="Wingdings 2" pitchFamily="2" charset="2"/>
        <a:buChar char=""/>
        <a:defRPr sz="2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2" charset="2"/>
        <a:buChar char="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2" charset="2"/>
        <a:buChar char="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6999F"/>
        </a:buClr>
        <a:buSzPct val="65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0AA179"/>
        </a:buClr>
        <a:buSzPct val="65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6A55AA-C544-A74B-8400-0202661D3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9618E-88F6-1243-AE5F-3C5DB002B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F56F9-62AB-8A4A-95E5-D1A8C00587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7100A-5F64-DA4C-9DBD-35C065BAC9E3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53CAA-F7F0-164F-BFE9-C8535C4A3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953F9-8B95-244C-BDF1-DE6D3AC32B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B950B-5463-8D46-B138-3DA7AF309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1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51" r:id="rId1"/>
    <p:sldLayoutId id="2147485752" r:id="rId2"/>
    <p:sldLayoutId id="2147485753" r:id="rId3"/>
    <p:sldLayoutId id="2147485754" r:id="rId4"/>
    <p:sldLayoutId id="2147485755" r:id="rId5"/>
    <p:sldLayoutId id="2147485756" r:id="rId6"/>
    <p:sldLayoutId id="2147485757" r:id="rId7"/>
    <p:sldLayoutId id="2147485758" r:id="rId8"/>
    <p:sldLayoutId id="2147485759" r:id="rId9"/>
    <p:sldLayoutId id="2147485760" r:id="rId10"/>
    <p:sldLayoutId id="2147485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6D0A23-DC98-5541-B3AF-373DC744A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EAF62-E6EA-E94D-A035-A42894A8A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C51CC-CE5F-9240-8058-B1936FCA16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1B67B-96A7-314C-B6CB-08D8BC3697D9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33144-F353-6E45-8BF9-60A857DAB7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96CD4-70AA-E648-B529-CCCD65155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4C7B5-FAE4-9D4D-8094-F9FAEEE01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3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75" r:id="rId1"/>
    <p:sldLayoutId id="2147485776" r:id="rId2"/>
    <p:sldLayoutId id="2147485777" r:id="rId3"/>
    <p:sldLayoutId id="2147485778" r:id="rId4"/>
    <p:sldLayoutId id="2147485779" r:id="rId5"/>
    <p:sldLayoutId id="2147485780" r:id="rId6"/>
    <p:sldLayoutId id="2147485781" r:id="rId7"/>
    <p:sldLayoutId id="2147485782" r:id="rId8"/>
    <p:sldLayoutId id="2147485783" r:id="rId9"/>
    <p:sldLayoutId id="2147485784" r:id="rId10"/>
    <p:sldLayoutId id="2147485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E32855-6EDC-494A-A659-D6F186720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5B297-2FA3-D349-B1FC-9CE98FE6F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CF9F7-14EC-6244-84AA-1AA767B096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40368-79E5-2440-96BE-FA95CB4813E6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3963D-A30C-3F42-BE9D-61F8D6A2F4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B166F-B04B-4B45-BC31-0C0A3EDC2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A126E-DBFE-2942-A7C5-F4E773621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8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63" r:id="rId1"/>
    <p:sldLayoutId id="2147485764" r:id="rId2"/>
    <p:sldLayoutId id="2147485765" r:id="rId3"/>
    <p:sldLayoutId id="2147485766" r:id="rId4"/>
    <p:sldLayoutId id="2147485767" r:id="rId5"/>
    <p:sldLayoutId id="2147485768" r:id="rId6"/>
    <p:sldLayoutId id="2147485769" r:id="rId7"/>
    <p:sldLayoutId id="2147485770" r:id="rId8"/>
    <p:sldLayoutId id="2147485771" r:id="rId9"/>
    <p:sldLayoutId id="2147485772" r:id="rId10"/>
    <p:sldLayoutId id="2147485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1">
            <a:extLst>
              <a:ext uri="{FF2B5EF4-FFF2-40B4-BE49-F238E27FC236}">
                <a16:creationId xmlns:a16="http://schemas.microsoft.com/office/drawing/2014/main" id="{3AF2121C-C02A-BD44-93BE-AA6FBBB9B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3886200"/>
            <a:ext cx="8534400" cy="67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30" tIns="43315" rIns="86630" bIns="433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b="1" dirty="0">
              <a:latin typeface="Times" pitchFamily="2" charset="0"/>
              <a:ea typeface="MS PGothic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i="1" dirty="0">
              <a:latin typeface="Times" pitchFamily="2" charset="0"/>
              <a:ea typeface="MS PGothic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2C19C3-9383-DD41-9143-34DF64A539A6}"/>
              </a:ext>
            </a:extLst>
          </p:cNvPr>
          <p:cNvSpPr txBox="1"/>
          <p:nvPr/>
        </p:nvSpPr>
        <p:spPr>
          <a:xfrm>
            <a:off x="1409700" y="4222325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Toshi</a:t>
            </a:r>
            <a:r>
              <a:rPr lang="en-US" sz="2400" dirty="0"/>
              <a:t> Shinoda, </a:t>
            </a:r>
            <a:r>
              <a:rPr lang="en-US" sz="2400" dirty="0" err="1"/>
              <a:t>Suyang</a:t>
            </a:r>
            <a:r>
              <a:rPr lang="en-US" sz="2400" dirty="0"/>
              <a:t> Pei</a:t>
            </a:r>
            <a:endParaRPr lang="en-US" sz="2400" i="1" baseline="30000" dirty="0"/>
          </a:p>
          <a:p>
            <a:pPr algn="ctr"/>
            <a:r>
              <a:rPr lang="en-US" sz="2400" dirty="0"/>
              <a:t>Texas A&amp;M University - Corpus Christi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4F6776-50FE-1747-8A1E-16BD38375337}"/>
              </a:ext>
            </a:extLst>
          </p:cNvPr>
          <p:cNvSpPr txBox="1"/>
          <p:nvPr/>
        </p:nvSpPr>
        <p:spPr>
          <a:xfrm>
            <a:off x="-76200" y="1374927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Impact of Indian Ocean tropical cyclones on the development of the Madden-Julian Oscillation (MJO)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688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E65F30-E4FD-6542-8322-1DE445FD7503}"/>
              </a:ext>
            </a:extLst>
          </p:cNvPr>
          <p:cNvSpPr txBox="1"/>
          <p:nvPr/>
        </p:nvSpPr>
        <p:spPr>
          <a:xfrm>
            <a:off x="0" y="0"/>
            <a:ext cx="9144000" cy="6978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Summary</a:t>
            </a:r>
          </a:p>
          <a:p>
            <a:endParaRPr lang="en-US" sz="3200" b="1" dirty="0"/>
          </a:p>
          <a:p>
            <a:pPr marL="342900" marR="0" lvl="0" indent="-342900">
              <a:spcBef>
                <a:spcPts val="30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200" dirty="0"/>
              <a:t>The 2011 Dec. MJO initiation differs from most other MJOs due to the modulation by two southern Indian Ocean (IO) tropical cyclones (TCs).</a:t>
            </a:r>
          </a:p>
          <a:p>
            <a:pPr marL="342900" marR="0" lvl="0" indent="-342900">
              <a:spcBef>
                <a:spcPts val="30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200" dirty="0"/>
              <a:t>TC-induced dry air advection and subsidence along with cold SSTs sustain a dry air band in 10ºS-Eq, inhibiting convection in the southern equatorial IO. </a:t>
            </a:r>
          </a:p>
          <a:p>
            <a:pPr marL="342900" marR="0" lvl="0" indent="-342900">
              <a:spcBef>
                <a:spcPts val="30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200" dirty="0"/>
              <a:t>After TCs dissipate, convection develops in 10ºS-Eq. in the central IO and organizes into the MJO.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7861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1">
            <a:extLst>
              <a:ext uri="{FF2B5EF4-FFF2-40B4-BE49-F238E27FC236}">
                <a16:creationId xmlns:a16="http://schemas.microsoft.com/office/drawing/2014/main" id="{3AF2121C-C02A-BD44-93BE-AA6FBBB9B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348562"/>
            <a:ext cx="8534400" cy="67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30" tIns="43315" rIns="86630" bIns="433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b="1" dirty="0">
              <a:latin typeface="Times" pitchFamily="2" charset="0"/>
              <a:ea typeface="MS PGothic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i="1" dirty="0">
              <a:latin typeface="Times" pitchFamily="2" charset="0"/>
              <a:ea typeface="MS PGothic" panose="020B0600070205080204" pitchFamily="34" charset="-128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7235B27-33A0-6468-17FA-688C0DDCE4EA}"/>
              </a:ext>
            </a:extLst>
          </p:cNvPr>
          <p:cNvGrpSpPr/>
          <p:nvPr/>
        </p:nvGrpSpPr>
        <p:grpSpPr>
          <a:xfrm>
            <a:off x="3886200" y="4876800"/>
            <a:ext cx="866026" cy="707886"/>
            <a:chOff x="3886200" y="4876800"/>
            <a:chExt cx="866026" cy="707886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A9DEF5D-9B18-0D0D-E99B-86EE7303DA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6200" y="4876800"/>
              <a:ext cx="86602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1147D1-8377-D68F-3139-FAF7059CED44}"/>
                </a:ext>
              </a:extLst>
            </p:cNvPr>
            <p:cNvSpPr txBox="1"/>
            <p:nvPr/>
          </p:nvSpPr>
          <p:spPr>
            <a:xfrm>
              <a:off x="4131385" y="4876800"/>
              <a:ext cx="4556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DF0BF50-0A15-B36D-F93A-8DA1FAA391EC}"/>
              </a:ext>
            </a:extLst>
          </p:cNvPr>
          <p:cNvSpPr txBox="1"/>
          <p:nvPr/>
        </p:nvSpPr>
        <p:spPr>
          <a:xfrm>
            <a:off x="4872340" y="5554205"/>
            <a:ext cx="41765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 u="none" strike="noStrike" dirty="0">
                <a:solidFill>
                  <a:srgbClr val="707070"/>
                </a:solidFill>
                <a:effectLst/>
                <a:highlight>
                  <a:srgbClr val="FFFFFF"/>
                </a:highlight>
                <a:latin typeface="Rubik"/>
              </a:rPr>
              <a:t>Satellite image of Cyclone </a:t>
            </a:r>
            <a:r>
              <a:rPr lang="en-US" sz="1200" b="0" i="1" u="none" strike="noStrike" dirty="0" err="1">
                <a:solidFill>
                  <a:srgbClr val="707070"/>
                </a:solidFill>
                <a:effectLst/>
                <a:highlight>
                  <a:srgbClr val="FFFFFF"/>
                </a:highlight>
                <a:latin typeface="Rubik"/>
              </a:rPr>
              <a:t>Fani</a:t>
            </a:r>
            <a:r>
              <a:rPr lang="en-US" sz="1200" b="0" i="1" u="none" strike="noStrike" dirty="0">
                <a:solidFill>
                  <a:srgbClr val="707070"/>
                </a:solidFill>
                <a:effectLst/>
                <a:highlight>
                  <a:srgbClr val="FFFFFF"/>
                </a:highlight>
                <a:latin typeface="Rubik"/>
              </a:rPr>
              <a:t>. (Photo: Twitter/NOAA Satellites)</a:t>
            </a:r>
            <a:endParaRPr lang="en-US" sz="12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AE1E4A4-21F7-FC1B-D0D9-14A7BB495DE1}"/>
              </a:ext>
            </a:extLst>
          </p:cNvPr>
          <p:cNvGrpSpPr/>
          <p:nvPr/>
        </p:nvGrpSpPr>
        <p:grpSpPr>
          <a:xfrm>
            <a:off x="123738" y="533400"/>
            <a:ext cx="9048924" cy="5961276"/>
            <a:chOff x="95076" y="523835"/>
            <a:chExt cx="9048924" cy="596127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4F6776-50FE-1747-8A1E-16BD38375337}"/>
                </a:ext>
              </a:extLst>
            </p:cNvPr>
            <p:cNvSpPr txBox="1"/>
            <p:nvPr/>
          </p:nvSpPr>
          <p:spPr>
            <a:xfrm>
              <a:off x="144594" y="523835"/>
              <a:ext cx="8906389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Many previous studies 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(e.g.,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Liebmann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et al. 1994; Maloney&amp; Hartmann 2000; Sobel &amp; Maloney 2000; Hall et al. 2001;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Aiyyer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&amp; Molinari 2008; Camargo et al. 2008; Barrett &amp; Leslie 2009, and many others)</a:t>
              </a:r>
              <a:r>
                <a:rPr lang="en-US" sz="2400" dirty="0">
                  <a:effectLst/>
                </a:rPr>
                <a:t> 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35CF265-4D81-346A-A542-9B827C012829}"/>
                </a:ext>
              </a:extLst>
            </p:cNvPr>
            <p:cNvSpPr txBox="1"/>
            <p:nvPr/>
          </p:nvSpPr>
          <p:spPr>
            <a:xfrm>
              <a:off x="1429522" y="2520905"/>
              <a:ext cx="152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MJO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436F47E-CD34-A621-6FF9-192FB7BD6B04}"/>
                </a:ext>
              </a:extLst>
            </p:cNvPr>
            <p:cNvCxnSpPr>
              <a:cxnSpLocks/>
            </p:cNvCxnSpPr>
            <p:nvPr/>
          </p:nvCxnSpPr>
          <p:spPr>
            <a:xfrm>
              <a:off x="3926200" y="4020813"/>
              <a:ext cx="86602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12C9C1-30CC-05A7-11C7-F5E5A918C8E6}"/>
                </a:ext>
              </a:extLst>
            </p:cNvPr>
            <p:cNvSpPr txBox="1"/>
            <p:nvPr/>
          </p:nvSpPr>
          <p:spPr>
            <a:xfrm>
              <a:off x="5301049" y="2487863"/>
              <a:ext cx="381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Tropical cyclone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1CAC17-54D1-E18C-4697-245376D82512}"/>
                </a:ext>
              </a:extLst>
            </p:cNvPr>
            <p:cNvSpPr txBox="1"/>
            <p:nvPr/>
          </p:nvSpPr>
          <p:spPr>
            <a:xfrm>
              <a:off x="228600" y="5961891"/>
              <a:ext cx="891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Through anomalous large scale circulation 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and convection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19" name="Picture 18" descr="A satellite view of a hurricane&#10;&#10;Description automatically generated">
              <a:extLst>
                <a:ext uri="{FF2B5EF4-FFF2-40B4-BE49-F238E27FC236}">
                  <a16:creationId xmlns:a16="http://schemas.microsoft.com/office/drawing/2014/main" id="{0F273D74-5491-812F-AEDC-C8AFB6BD8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340" y="3194392"/>
              <a:ext cx="4023360" cy="226241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B394E6-B1BD-EADE-65C0-16971C7DE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76" y="3194392"/>
              <a:ext cx="3749040" cy="2538209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16392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ED07AE-499F-524A-93D0-DE9C3B7CF96F}"/>
              </a:ext>
            </a:extLst>
          </p:cNvPr>
          <p:cNvSpPr txBox="1"/>
          <p:nvPr/>
        </p:nvSpPr>
        <p:spPr>
          <a:xfrm>
            <a:off x="204160" y="815243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Purpose of this study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2428AAD-9B89-F547-8930-9AA6235F7CF9}"/>
              </a:ext>
            </a:extLst>
          </p:cNvPr>
          <p:cNvSpPr txBox="1">
            <a:spLocks/>
          </p:cNvSpPr>
          <p:nvPr/>
        </p:nvSpPr>
        <p:spPr>
          <a:xfrm>
            <a:off x="204160" y="3276600"/>
            <a:ext cx="8958375" cy="225558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999F"/>
              </a:buClr>
              <a:buSzPct val="95000"/>
              <a:buFont typeface="Wingdings 2" pitchFamily="2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2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2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999F"/>
              </a:buClr>
              <a:buSzPct val="65000"/>
              <a:buFont typeface="Wingdings 2" pitchFamily="2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AA179"/>
              </a:buClr>
              <a:buSzPct val="65000"/>
              <a:buFont typeface="Wingdings 2" pitchFamily="2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400" b="1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CCMP winds</a:t>
            </a:r>
          </a:p>
          <a:p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CMORPH precipitation</a:t>
            </a:r>
          </a:p>
          <a:p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Circulation and moisture from ERA 5</a:t>
            </a:r>
          </a:p>
          <a:p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DYNAMO sounding</a:t>
            </a:r>
          </a:p>
          <a:p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SST (OI SSTv2)</a:t>
            </a:r>
            <a:endParaRPr lang="en-US" sz="9600" i="1" dirty="0">
              <a:solidFill>
                <a:srgbClr val="707070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TC track from </a:t>
            </a:r>
            <a:r>
              <a:rPr lang="en-US" sz="9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International Best Track Archive for Climate Stewardship (</a:t>
            </a:r>
            <a:r>
              <a:rPr lang="en-US" sz="9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IBTrACS</a:t>
            </a:r>
            <a:r>
              <a:rPr lang="en-US" sz="9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US" sz="9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BF1CAB-ECA7-8E49-45E3-E28E8AD89BB9}"/>
              </a:ext>
            </a:extLst>
          </p:cNvPr>
          <p:cNvSpPr txBox="1"/>
          <p:nvPr/>
        </p:nvSpPr>
        <p:spPr>
          <a:xfrm>
            <a:off x="465566" y="1676400"/>
            <a:ext cx="84742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Investigate the impact of tropical cyclones on the MJO initiation over the Indian Ocean.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Case study: MJO event during DYNAMO, December 2011</a:t>
            </a:r>
          </a:p>
        </p:txBody>
      </p:sp>
    </p:spTree>
    <p:extLst>
      <p:ext uri="{BB962C8B-B14F-4D97-AF65-F5344CB8AC3E}">
        <p14:creationId xmlns:p14="http://schemas.microsoft.com/office/powerpoint/2010/main" val="3665080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5E3D98-6D94-E048-939D-94DA02FC3B9A}"/>
              </a:ext>
            </a:extLst>
          </p:cNvPr>
          <p:cNvSpPr txBox="1"/>
          <p:nvPr/>
        </p:nvSpPr>
        <p:spPr>
          <a:xfrm>
            <a:off x="501699" y="478895"/>
            <a:ext cx="8186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MJO initiation over the Indian Ocean</a:t>
            </a:r>
          </a:p>
        </p:txBody>
      </p:sp>
      <p:pic>
        <p:nvPicPr>
          <p:cNvPr id="3" name="Picture 2" descr="A close-up of a map&#10;&#10;Description automatically generated">
            <a:extLst>
              <a:ext uri="{FF2B5EF4-FFF2-40B4-BE49-F238E27FC236}">
                <a16:creationId xmlns:a16="http://schemas.microsoft.com/office/drawing/2014/main" id="{F2431A35-7753-A5B0-01A5-E6094C299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219200"/>
            <a:ext cx="8778240" cy="41732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71585A-F721-CFDF-5806-60BDDC11F41B}"/>
              </a:ext>
            </a:extLst>
          </p:cNvPr>
          <p:cNvSpPr txBox="1"/>
          <p:nvPr/>
        </p:nvSpPr>
        <p:spPr>
          <a:xfrm>
            <a:off x="4267200" y="5486400"/>
            <a:ext cx="3957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/>
              <a:t>Takasuka</a:t>
            </a:r>
            <a:r>
              <a:rPr lang="en-US" sz="2400" i="1" dirty="0"/>
              <a:t> and Satoh (2020)</a:t>
            </a:r>
          </a:p>
        </p:txBody>
      </p:sp>
    </p:spTree>
    <p:extLst>
      <p:ext uri="{BB962C8B-B14F-4D97-AF65-F5344CB8AC3E}">
        <p14:creationId xmlns:p14="http://schemas.microsoft.com/office/powerpoint/2010/main" val="2500876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wave packet&#10;&#10;Description automatically generated">
            <a:extLst>
              <a:ext uri="{FF2B5EF4-FFF2-40B4-BE49-F238E27FC236}">
                <a16:creationId xmlns:a16="http://schemas.microsoft.com/office/drawing/2014/main" id="{08F9C9BD-2151-67EF-D81B-8FB60B28C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8" y="798731"/>
            <a:ext cx="6492240" cy="54279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8F729A-9873-D678-739A-A499F72B2248}"/>
              </a:ext>
            </a:extLst>
          </p:cNvPr>
          <p:cNvSpPr txBox="1"/>
          <p:nvPr/>
        </p:nvSpPr>
        <p:spPr>
          <a:xfrm>
            <a:off x="304799" y="67923"/>
            <a:ext cx="8186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MJO initiation over the Indian Ocean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89B761-09FB-1060-ADF6-74611585A176}"/>
              </a:ext>
            </a:extLst>
          </p:cNvPr>
          <p:cNvSpPr txBox="1"/>
          <p:nvPr/>
        </p:nvSpPr>
        <p:spPr>
          <a:xfrm>
            <a:off x="2514600" y="6250264"/>
            <a:ext cx="3957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/>
              <a:t>Takasuka</a:t>
            </a:r>
            <a:r>
              <a:rPr lang="en-US" sz="2400" i="1" dirty="0"/>
              <a:t> and Satoh (2020)</a:t>
            </a:r>
          </a:p>
        </p:txBody>
      </p:sp>
    </p:spTree>
    <p:extLst>
      <p:ext uri="{BB962C8B-B14F-4D97-AF65-F5344CB8AC3E}">
        <p14:creationId xmlns:p14="http://schemas.microsoft.com/office/powerpoint/2010/main" val="2802232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BB3503-1C30-58FD-84CE-245389DBE6DA}"/>
              </a:ext>
            </a:extLst>
          </p:cNvPr>
          <p:cNvSpPr txBox="1"/>
          <p:nvPr/>
        </p:nvSpPr>
        <p:spPr>
          <a:xfrm>
            <a:off x="156210" y="381000"/>
            <a:ext cx="8572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Two tropical cyclones in the south tropical Indian Ocean during the development of MJO event</a:t>
            </a:r>
          </a:p>
        </p:txBody>
      </p:sp>
      <p:pic>
        <p:nvPicPr>
          <p:cNvPr id="5" name="Picture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4CC33B43-B7BC-55B0-6A96-4282395EE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05" y="1691880"/>
            <a:ext cx="8686800" cy="2994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10372D-C9B2-B249-652A-766CB02DFCAE}"/>
              </a:ext>
            </a:extLst>
          </p:cNvPr>
          <p:cNvSpPr txBox="1"/>
          <p:nvPr/>
        </p:nvSpPr>
        <p:spPr>
          <a:xfrm>
            <a:off x="181148" y="48006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Convection is initiated in the central Indian Ocean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3EB72DF-E358-978A-5AE1-E72D325EF09E}"/>
              </a:ext>
            </a:extLst>
          </p:cNvPr>
          <p:cNvCxnSpPr>
            <a:cxnSpLocks/>
          </p:cNvCxnSpPr>
          <p:nvPr/>
        </p:nvCxnSpPr>
        <p:spPr>
          <a:xfrm flipV="1">
            <a:off x="1295400" y="3886200"/>
            <a:ext cx="990600" cy="9144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006B337-C7CD-7DCB-EEB8-5F612CE2C70C}"/>
              </a:ext>
            </a:extLst>
          </p:cNvPr>
          <p:cNvCxnSpPr/>
          <p:nvPr/>
        </p:nvCxnSpPr>
        <p:spPr>
          <a:xfrm>
            <a:off x="317826" y="2666134"/>
            <a:ext cx="0" cy="1066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7332A6-B3BD-6BC4-F95F-CC22ADADFFFF}"/>
              </a:ext>
            </a:extLst>
          </p:cNvPr>
          <p:cNvSpPr txBox="1"/>
          <p:nvPr/>
        </p:nvSpPr>
        <p:spPr>
          <a:xfrm rot="16200000">
            <a:off x="-244135" y="2988887"/>
            <a:ext cx="745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942837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map&#10;&#10;Description automatically generated">
            <a:extLst>
              <a:ext uri="{FF2B5EF4-FFF2-40B4-BE49-F238E27FC236}">
                <a16:creationId xmlns:a16="http://schemas.microsoft.com/office/drawing/2014/main" id="{68BEEA28-9124-896E-9DE3-1DBACCF43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759"/>
          <a:stretch/>
        </p:blipFill>
        <p:spPr>
          <a:xfrm>
            <a:off x="177338" y="1371600"/>
            <a:ext cx="8869680" cy="438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26F488-D55D-F9A5-B9E5-A493FD2D3DE7}"/>
              </a:ext>
            </a:extLst>
          </p:cNvPr>
          <p:cNvSpPr txBox="1"/>
          <p:nvPr/>
        </p:nvSpPr>
        <p:spPr>
          <a:xfrm>
            <a:off x="685800" y="622410"/>
            <a:ext cx="8147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Circulation and moisture associated with TCs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DD051CC-8BD0-8E77-62F9-F240BC2B9D90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990600" y="4740972"/>
            <a:ext cx="1143000" cy="1237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6824805-C82B-FC14-3C83-6C6364F5EA65}"/>
              </a:ext>
            </a:extLst>
          </p:cNvPr>
          <p:cNvSpPr txBox="1"/>
          <p:nvPr/>
        </p:nvSpPr>
        <p:spPr>
          <a:xfrm>
            <a:off x="84743" y="5978391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dry air band</a:t>
            </a:r>
          </a:p>
        </p:txBody>
      </p:sp>
    </p:spTree>
    <p:extLst>
      <p:ext uri="{BB962C8B-B14F-4D97-AF65-F5344CB8AC3E}">
        <p14:creationId xmlns:p14="http://schemas.microsoft.com/office/powerpoint/2010/main" val="2894615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map&#10;&#10;Description automatically generated">
            <a:extLst>
              <a:ext uri="{FF2B5EF4-FFF2-40B4-BE49-F238E27FC236}">
                <a16:creationId xmlns:a16="http://schemas.microsoft.com/office/drawing/2014/main" id="{EAA571AE-11A3-F899-2838-B5BCD05F0D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0" t="66232" r="50859" b="-995"/>
          <a:stretch/>
        </p:blipFill>
        <p:spPr>
          <a:xfrm>
            <a:off x="1955040" y="4026736"/>
            <a:ext cx="5029200" cy="28011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AA0EAB-36C7-034A-182E-9F8CE824CCDF}"/>
              </a:ext>
            </a:extLst>
          </p:cNvPr>
          <p:cNvSpPr txBox="1"/>
          <p:nvPr/>
        </p:nvSpPr>
        <p:spPr>
          <a:xfrm>
            <a:off x="1890181" y="3503516"/>
            <a:ext cx="529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SST cooling in the southwest 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7313EA-16C2-8450-6765-BA4BE7B202FB}"/>
              </a:ext>
            </a:extLst>
          </p:cNvPr>
          <p:cNvSpPr txBox="1"/>
          <p:nvPr/>
        </p:nvSpPr>
        <p:spPr>
          <a:xfrm>
            <a:off x="2667000" y="107680"/>
            <a:ext cx="3567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Meridional circulation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78453F-AD5D-2540-DC89-AAA988C7A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181" y="634444"/>
            <a:ext cx="512064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18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images of different colors&#10;&#10;Description automatically generated">
            <a:extLst>
              <a:ext uri="{FF2B5EF4-FFF2-40B4-BE49-F238E27FC236}">
                <a16:creationId xmlns:a16="http://schemas.microsoft.com/office/drawing/2014/main" id="{4AF473A4-1D46-5F94-9C69-8C9E86FB7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698" r="64743"/>
          <a:stretch/>
        </p:blipFill>
        <p:spPr>
          <a:xfrm>
            <a:off x="4267200" y="990600"/>
            <a:ext cx="4191000" cy="524637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26A29CF-D79B-A16D-D084-EF4ADF7D612B}"/>
              </a:ext>
            </a:extLst>
          </p:cNvPr>
          <p:cNvGrpSpPr/>
          <p:nvPr/>
        </p:nvGrpSpPr>
        <p:grpSpPr>
          <a:xfrm>
            <a:off x="457200" y="1048954"/>
            <a:ext cx="3657600" cy="5486397"/>
            <a:chOff x="3607320" y="987455"/>
            <a:chExt cx="3657600" cy="54863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ED8AB2-61D5-78A3-E1F2-FA0988F613F6}"/>
                </a:ext>
              </a:extLst>
            </p:cNvPr>
            <p:cNvGrpSpPr/>
            <p:nvPr/>
          </p:nvGrpSpPr>
          <p:grpSpPr>
            <a:xfrm>
              <a:off x="3607320" y="2816252"/>
              <a:ext cx="3657600" cy="1828800"/>
              <a:chOff x="4267200" y="2816252"/>
              <a:chExt cx="3657600" cy="182880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E20858F-AF39-3E18-82EE-8919F4418F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67200" y="2816252"/>
                <a:ext cx="3657600" cy="1828800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2B7EB4-37F5-5439-4563-D38F16DEA23E}"/>
                  </a:ext>
                </a:extLst>
              </p:cNvPr>
              <p:cNvSpPr txBox="1"/>
              <p:nvPr/>
            </p:nvSpPr>
            <p:spPr>
              <a:xfrm>
                <a:off x="4688406" y="3008479"/>
                <a:ext cx="5094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b2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A52C25-E833-2C74-7ED0-000C245A2C59}"/>
                </a:ext>
              </a:extLst>
            </p:cNvPr>
            <p:cNvGrpSpPr/>
            <p:nvPr/>
          </p:nvGrpSpPr>
          <p:grpSpPr>
            <a:xfrm>
              <a:off x="3607320" y="4645052"/>
              <a:ext cx="3657600" cy="1828800"/>
              <a:chOff x="3607320" y="4645052"/>
              <a:chExt cx="3657600" cy="182880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EAADDFD-9A7A-7599-6CD4-F49DFFAFE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07320" y="4645052"/>
                <a:ext cx="3657600" cy="182880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04BF63-8245-D5D9-1B2D-98F39AF1244B}"/>
                  </a:ext>
                </a:extLst>
              </p:cNvPr>
              <p:cNvSpPr txBox="1"/>
              <p:nvPr/>
            </p:nvSpPr>
            <p:spPr>
              <a:xfrm>
                <a:off x="4028526" y="4835710"/>
                <a:ext cx="5094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b3 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ABE43C8-0F0A-4649-195A-5A20EFA958FF}"/>
                </a:ext>
              </a:extLst>
            </p:cNvPr>
            <p:cNvGrpSpPr/>
            <p:nvPr/>
          </p:nvGrpSpPr>
          <p:grpSpPr>
            <a:xfrm>
              <a:off x="3607320" y="987455"/>
              <a:ext cx="3657600" cy="1828800"/>
              <a:chOff x="3607320" y="987455"/>
              <a:chExt cx="3657600" cy="18288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57BB1EF-E9F4-E5A4-789E-48A8FA79E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07320" y="987455"/>
                <a:ext cx="3657600" cy="182880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C53589-B0D1-C28B-DF7F-41E48DF87232}"/>
                  </a:ext>
                </a:extLst>
              </p:cNvPr>
              <p:cNvSpPr txBox="1"/>
              <p:nvPr/>
            </p:nvSpPr>
            <p:spPr>
              <a:xfrm>
                <a:off x="4028526" y="1177183"/>
                <a:ext cx="5094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37839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ustom 7">
      <a:dk1>
        <a:sysClr val="windowText" lastClr="000000"/>
      </a:dk1>
      <a:lt1>
        <a:sysClr val="window" lastClr="FFFFFF"/>
      </a:lt1>
      <a:dk2>
        <a:srgbClr val="04617B"/>
      </a:dk2>
      <a:lt2>
        <a:srgbClr val="525E60"/>
      </a:lt2>
      <a:accent1>
        <a:srgbClr val="0F6FC6"/>
      </a:accent1>
      <a:accent2>
        <a:srgbClr val="008DC3"/>
      </a:accent2>
      <a:accent3>
        <a:srgbClr val="06999F"/>
      </a:accent3>
      <a:accent4>
        <a:srgbClr val="0AA179"/>
      </a:accent4>
      <a:accent5>
        <a:srgbClr val="5C9849"/>
      </a:accent5>
      <a:accent6>
        <a:srgbClr val="8FA841"/>
      </a:accent6>
      <a:hlink>
        <a:srgbClr val="F49100"/>
      </a:hlink>
      <a:folHlink>
        <a:srgbClr val="47316F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74537</TotalTime>
  <Words>309</Words>
  <Application>Microsoft Macintosh PowerPoint</Application>
  <PresentationFormat>On-screen Show (4:3)</PresentationFormat>
  <Paragraphs>41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ArialMT</vt:lpstr>
      <vt:lpstr>ＭＳ Ｐゴシック</vt:lpstr>
      <vt:lpstr>Rubik</vt:lpstr>
      <vt:lpstr>Times</vt:lpstr>
      <vt:lpstr>Arial</vt:lpstr>
      <vt:lpstr>Calibri</vt:lpstr>
      <vt:lpstr>Calibri Light</vt:lpstr>
      <vt:lpstr>Constantia</vt:lpstr>
      <vt:lpstr>Symbol</vt:lpstr>
      <vt:lpstr>Times New Roman</vt:lpstr>
      <vt:lpstr>Wingdings 2</vt:lpstr>
      <vt:lpstr>Flow</vt:lpstr>
      <vt:lpstr>Custom Design</vt:lpstr>
      <vt:lpstr>2_Custom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Characteristics of Southern Hemisphere Baroclinic Wave Activity in the Reanalyses and Observations </dc:title>
  <dc:creator>yanjuan guo</dc:creator>
  <cp:lastModifiedBy>Shinoda, Toshiaki</cp:lastModifiedBy>
  <cp:revision>742</cp:revision>
  <dcterms:created xsi:type="dcterms:W3CDTF">2006-08-31T22:55:15Z</dcterms:created>
  <dcterms:modified xsi:type="dcterms:W3CDTF">2024-05-31T03:56:28Z</dcterms:modified>
</cp:coreProperties>
</file>