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711" r:id="rId1"/>
  </p:sldMasterIdLst>
  <p:notesMasterIdLst>
    <p:notesMasterId r:id="rId14"/>
  </p:notesMasterIdLst>
  <p:handoutMasterIdLst>
    <p:handoutMasterId r:id="rId15"/>
  </p:handoutMasterIdLst>
  <p:sldIdLst>
    <p:sldId id="611" r:id="rId2"/>
    <p:sldId id="604" r:id="rId3"/>
    <p:sldId id="626" r:id="rId4"/>
    <p:sldId id="627" r:id="rId5"/>
    <p:sldId id="613" r:id="rId6"/>
    <p:sldId id="624" r:id="rId7"/>
    <p:sldId id="615" r:id="rId8"/>
    <p:sldId id="616" r:id="rId9"/>
    <p:sldId id="622" r:id="rId10"/>
    <p:sldId id="617" r:id="rId11"/>
    <p:sldId id="623" r:id="rId12"/>
    <p:sldId id="618" r:id="rId13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C5B9AC"/>
    <a:srgbClr val="00205B"/>
    <a:srgbClr val="D6D2C4"/>
    <a:srgbClr val="E8E8E8"/>
    <a:srgbClr val="E0E0E0"/>
    <a:srgbClr val="F1F1F1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77321" autoAdjust="0"/>
  </p:normalViewPr>
  <p:slideViewPr>
    <p:cSldViewPr snapToGrid="0">
      <p:cViewPr varScale="1">
        <p:scale>
          <a:sx n="88" d="100"/>
          <a:sy n="88" d="100"/>
        </p:scale>
        <p:origin x="1410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5" d="100"/>
          <a:sy n="55" d="100"/>
        </p:scale>
        <p:origin x="4014" y="12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2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7" y="9734644"/>
            <a:ext cx="187979" cy="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8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GRS.2021.305597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79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09" indent="-118009">
              <a:buFontTx/>
              <a:buChar char="-"/>
            </a:pPr>
            <a:r>
              <a:rPr lang="en-GB" dirty="0"/>
              <a:t>SZF (full-res) is on the footprint geometry, the individual measurements are not co-located</a:t>
            </a:r>
          </a:p>
          <a:p>
            <a:pPr marL="118009" indent="-118009">
              <a:buFontTx/>
              <a:buChar char="-"/>
            </a:pPr>
            <a:r>
              <a:rPr lang="en-GB" dirty="0"/>
              <a:t>SZR is the gridded product, it will contain backscatter </a:t>
            </a:r>
            <a:r>
              <a:rPr lang="en-GB" dirty="0" err="1"/>
              <a:t>pentuplets</a:t>
            </a:r>
            <a:r>
              <a:rPr lang="en-GB" dirty="0"/>
              <a:t> (3 x VV from f/m/a + HH + </a:t>
            </a:r>
            <a:r>
              <a:rPr lang="en-GB" dirty="0" err="1"/>
              <a:t>xpol</a:t>
            </a:r>
            <a:r>
              <a:rPr lang="en-GB" dirty="0"/>
              <a:t> (combined HV and VH))</a:t>
            </a:r>
          </a:p>
          <a:p>
            <a:pPr marL="118009" indent="-118009">
              <a:buFontTx/>
              <a:buChar char="-"/>
            </a:pPr>
            <a:r>
              <a:rPr lang="en-GB" dirty="0"/>
              <a:t>Equations above show that we need co-located measurements for all polarisations to derive the correction</a:t>
            </a:r>
          </a:p>
          <a:p>
            <a:pPr marL="118009" indent="-118009">
              <a:buFontTx/>
              <a:buChar char="-"/>
            </a:pPr>
            <a:r>
              <a:rPr lang="en-GB" dirty="0"/>
              <a:t>Corrected backscatter can therefore only be provided for the gridded product</a:t>
            </a:r>
          </a:p>
          <a:p>
            <a:pPr marL="118009" indent="-118009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8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09" indent="-118009">
              <a:buFontTx/>
              <a:buChar char="-"/>
            </a:pPr>
            <a:r>
              <a:rPr lang="en-GB" dirty="0"/>
              <a:t>Available test data does not contain geophysical signals</a:t>
            </a:r>
          </a:p>
          <a:p>
            <a:pPr marL="118009" indent="-118009">
              <a:buFontTx/>
              <a:buChar char="-"/>
            </a:pPr>
            <a:r>
              <a:rPr lang="en-GB" dirty="0"/>
              <a:t>Constant backscatter at around -7 dB and a noise distribution</a:t>
            </a:r>
          </a:p>
          <a:p>
            <a:pPr marL="118009" indent="-118009">
              <a:buFontTx/>
              <a:buChar char="-"/>
            </a:pPr>
            <a:r>
              <a:rPr lang="en-GB" dirty="0"/>
              <a:t>No contrast between the like-pol and cross-pol channels</a:t>
            </a:r>
          </a:p>
          <a:p>
            <a:r>
              <a:rPr lang="en-GB" dirty="0">
                <a:sym typeface="Wingdings" panose="05000000000000000000" pitchFamily="2" charset="2"/>
              </a:rPr>
              <a:t> Needs further research and feedback from users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6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6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09" indent="-118009">
              <a:buFontTx/>
              <a:buChar char="-"/>
            </a:pPr>
            <a:r>
              <a:rPr lang="en-GB" dirty="0"/>
              <a:t>Electron content of the ionosphere depends on the latitude (higher at the equator)  and on solar activity</a:t>
            </a:r>
          </a:p>
          <a:p>
            <a:pPr marL="118009" indent="-118009">
              <a:buFontTx/>
              <a:buChar char="-"/>
            </a:pPr>
            <a:r>
              <a:rPr lang="en-GB" dirty="0"/>
              <a:t>Two-way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99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09" indent="-118009">
              <a:buFontTx/>
              <a:buChar char="-"/>
            </a:pPr>
            <a:r>
              <a:rPr lang="en-GB" dirty="0"/>
              <a:t>Contrast between cross-and like-pol channels over the ocean:</a:t>
            </a:r>
          </a:p>
          <a:p>
            <a:pPr marL="432700" lvl="1" indent="-118009">
              <a:buFontTx/>
              <a:buChar char="-"/>
            </a:pPr>
            <a:r>
              <a:rPr lang="en-GB" dirty="0"/>
              <a:t>depends on wind speed and viewing geometry </a:t>
            </a:r>
          </a:p>
          <a:p>
            <a:pPr marL="432700" lvl="1" indent="-118009">
              <a:buFontTx/>
              <a:buChar char="-"/>
            </a:pPr>
            <a:r>
              <a:rPr lang="en-GB" dirty="0"/>
              <a:t>the ratio between cross- to co-pol is somewhere between -5 and -25 dB</a:t>
            </a:r>
          </a:p>
          <a:p>
            <a:pPr marL="118009" indent="-118009">
              <a:buFontTx/>
              <a:buChar char="-"/>
            </a:pPr>
            <a:r>
              <a:rPr lang="en-GB" dirty="0"/>
              <a:t>S1 image is scaled gamma-0 and purely illustrative – the default settings show the ocean as mostly black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36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09" indent="-118009">
              <a:buFontTx/>
              <a:buChar char="-"/>
            </a:pPr>
            <a:r>
              <a:rPr lang="en-GB" dirty="0"/>
              <a:t>Linear polarisation</a:t>
            </a:r>
          </a:p>
          <a:p>
            <a:pPr marL="118009" indent="-118009">
              <a:buFontTx/>
              <a:buChar char="-"/>
            </a:pPr>
            <a:r>
              <a:rPr lang="en-GB" dirty="0"/>
              <a:t>We measure complex signals, but the phase coherence is lost.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12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8009" indent="-118009">
                  <a:buFontTx/>
                  <a:buChar char="-"/>
                </a:pPr>
                <a:r>
                  <a:rPr lang="en-GB" dirty="0"/>
                  <a:t>TEC is the vertically integrated number of free electrons in the ionosphere</a:t>
                </a:r>
              </a:p>
              <a:p>
                <a:pPr marL="118009" indent="-118009">
                  <a:buFontTx/>
                  <a:buChar char="-"/>
                </a:pPr>
                <a:r>
                  <a:rPr lang="en-GB" dirty="0"/>
                  <a:t>1 TECU is 10^16 electrons / m</a:t>
                </a:r>
                <a:r>
                  <a:rPr lang="en-GB" baseline="30000" dirty="0"/>
                  <a:t>2</a:t>
                </a:r>
              </a:p>
              <a:p>
                <a:pPr marL="118009" indent="-118009">
                  <a:buFontTx/>
                  <a:buChar char="-"/>
                </a:pPr>
                <a:r>
                  <a:rPr lang="en-GB" dirty="0"/>
                  <a:t>The TEC maximum is at around 400 km (see 1</a:t>
                </a:r>
                <a:r>
                  <a:rPr lang="en-GB" baseline="30000" dirty="0"/>
                  <a:t>st</a:t>
                </a:r>
                <a:r>
                  <a:rPr lang="en-GB" dirty="0"/>
                  <a:t> figure)</a:t>
                </a:r>
              </a:p>
              <a:p>
                <a:pPr marL="118009" indent="-118009">
                  <a:buFontTx/>
                  <a:buChar char="-"/>
                </a:pPr>
                <a:r>
                  <a:rPr lang="en-GB" dirty="0"/>
                  <a:t>Approximation: B = </a:t>
                </a:r>
                <a:r>
                  <a:rPr lang="en-GB" dirty="0" err="1"/>
                  <a:t>const</a:t>
                </a:r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sz="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= </a:t>
                </a:r>
                <a:r>
                  <a:rPr lang="en-GB" dirty="0" err="1"/>
                  <a:t>const</a:t>
                </a:r>
                <a:endParaRPr lang="en-GB" dirty="0"/>
              </a:p>
              <a:p>
                <a:pPr marL="118009" indent="-118009">
                  <a:buFontTx/>
                  <a:buChar char="-"/>
                </a:pPr>
                <a:r>
                  <a:rPr lang="en-GB" dirty="0"/>
                  <a:t>Theoretically we just need the contribution up to the spacecraft (remove the topside contribution), in practice the topside contribution is difficult to quantify</a:t>
                </a:r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dirty="0"/>
                  <a:t>TEC is the vertically integrated number of free electrons in the ionosphere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dirty="0"/>
                  <a:t>1 TECU is 10^16 electrons / m</a:t>
                </a:r>
                <a:r>
                  <a:rPr lang="en-GB" baseline="30000" dirty="0"/>
                  <a:t>2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dirty="0"/>
                  <a:t>The TEC maximum is at around 400 km (see 1</a:t>
                </a:r>
                <a:r>
                  <a:rPr lang="en-GB" baseline="30000" dirty="0"/>
                  <a:t>st</a:t>
                </a:r>
                <a:r>
                  <a:rPr lang="en-GB" dirty="0"/>
                  <a:t> figure)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dirty="0"/>
                  <a:t>Approximation: B = </a:t>
                </a:r>
                <a:r>
                  <a:rPr lang="en-GB" dirty="0" err="1"/>
                  <a:t>const</a:t>
                </a:r>
                <a:r>
                  <a:rPr lang="en-GB" dirty="0"/>
                  <a:t> and </a:t>
                </a:r>
                <a:r>
                  <a:rPr lang="en-GB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𝜓</a:t>
                </a:r>
                <a:r>
                  <a:rPr lang="en-GB" dirty="0"/>
                  <a:t> = </a:t>
                </a:r>
                <a:r>
                  <a:rPr lang="en-GB" dirty="0" err="1"/>
                  <a:t>const</a:t>
                </a:r>
                <a:endParaRPr lang="en-GB" dirty="0"/>
              </a:p>
              <a:p>
                <a:pPr marL="171450" indent="-171450">
                  <a:buFontTx/>
                  <a:buChar char="-"/>
                </a:pPr>
                <a:r>
                  <a:rPr lang="en-GB" dirty="0"/>
                  <a:t>Theoretically we just need the contribution up to the spacecraft (remove the topside contribution), in practice the topside contribution is difficult to quantify</a:t>
                </a:r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1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Longepe</a:t>
            </a:r>
            <a:r>
              <a:rPr lang="en-GB" dirty="0"/>
              <a:t> et al, 2021 paper: </a:t>
            </a:r>
            <a:r>
              <a:rPr lang="en-IE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10.1109/TGRS.2021.3055979</a:t>
            </a:r>
            <a:endParaRPr lang="en-IE" sz="800" dirty="0"/>
          </a:p>
          <a:p>
            <a:pPr marL="118009" indent="-118009">
              <a:buFontTx/>
              <a:buChar char="-"/>
            </a:pPr>
            <a:r>
              <a:rPr lang="en-IE" sz="800" dirty="0"/>
              <a:t>Investigated this for SAR data</a:t>
            </a:r>
          </a:p>
          <a:p>
            <a:pPr marL="118009" indent="-118009">
              <a:buFontTx/>
              <a:buChar char="-"/>
            </a:pPr>
            <a:r>
              <a:rPr lang="en-IE" sz="800" dirty="0"/>
              <a:t>Found it to be low, with a dependency on wind speed and viewing geometry</a:t>
            </a:r>
          </a:p>
          <a:p>
            <a:endParaRPr lang="en-GB" dirty="0"/>
          </a:p>
          <a:p>
            <a:pPr marL="118009" indent="-118009">
              <a:buFontTx/>
              <a:buChar char="-"/>
            </a:pPr>
            <a:r>
              <a:rPr lang="en-IE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Typical daytime values of TEC are expressed on the scale from 0 to 100 TEC units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5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009" indent="-118009">
              <a:buFontTx/>
              <a:buChar char="-"/>
            </a:pPr>
            <a:r>
              <a:rPr lang="en-GB" dirty="0"/>
              <a:t>Correlation coefficient depends on the surface characteristics</a:t>
            </a:r>
          </a:p>
          <a:p>
            <a:pPr marL="432700" lvl="1" indent="-118009">
              <a:buFontTx/>
              <a:buChar char="-"/>
            </a:pPr>
            <a:r>
              <a:rPr lang="en-GB" dirty="0"/>
              <a:t>Depend on the wind over the ocean and viewing geometry</a:t>
            </a:r>
          </a:p>
          <a:p>
            <a:pPr marL="432700" lvl="1" indent="-118009">
              <a:buFontTx/>
              <a:buChar char="-"/>
            </a:pPr>
            <a:r>
              <a:rPr lang="en-GB" dirty="0"/>
              <a:t>Depend on number of surface characteristics over land</a:t>
            </a:r>
          </a:p>
          <a:p>
            <a:pPr marL="118009" indent="-118009">
              <a:buFontTx/>
              <a:buChar char="-"/>
            </a:pPr>
            <a:r>
              <a:rPr lang="en-GB" dirty="0"/>
              <a:t>No universally valid number for </a:t>
            </a:r>
            <a:r>
              <a:rPr lang="en-GB" sz="8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19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54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6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7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20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4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01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4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69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IE" sz="1000" b="0" baseline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EUM/RSP/VWG/24/1413087, v1A Draft, 23 May 2024</a:t>
            </a:r>
            <a:endParaRPr lang="de-DE" sz="1000" b="0" baseline="0" dirty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3" r:id="rId1"/>
    <p:sldLayoutId id="2147487715" r:id="rId2"/>
    <p:sldLayoutId id="2147487716" r:id="rId3"/>
    <p:sldLayoutId id="2147487717" r:id="rId4"/>
    <p:sldLayoutId id="2147487718" r:id="rId5"/>
    <p:sldLayoutId id="2147487719" r:id="rId6"/>
    <p:sldLayoutId id="2147487720" r:id="rId7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155827" y="1264721"/>
            <a:ext cx="6166315" cy="190239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Correction of Faraday Rotation Effects in SCA Data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 Anderson, JJW Wilson, S Remus, M Cloarec, S Linow</a:t>
            </a: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91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BCED-DA15-8824-A645-A55504F6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 processing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8D3A6-1971-7FD0-6400-FF0D67782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5" y="1139429"/>
            <a:ext cx="8221024" cy="5262675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GB" sz="2400" dirty="0"/>
              <a:t>SCA data will be processed at EUMETSAT into two backscatter products: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 full resolution (SZF)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spatially averaged (SZR).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The SZR product contains original and corrected cross-pol backscatter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The correction assumes </a:t>
            </a:r>
            <a:r>
              <a:rPr lang="en-GB" sz="2400" i="1" dirty="0">
                <a:sym typeface="Symbol" panose="05050102010706020507" pitchFamily="18" charset="2"/>
              </a:rPr>
              <a:t>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/>
              <a:t>= 1 (worst case Faraday rotation) so the user has the option of examining the difference between original and corrected and rejecting the data if it exceeds a threshold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846958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C0FF-778C-5FBE-AAEE-25C929C2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Processor testing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C092-FBB4-1712-147B-E9FBFF0CD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5522321" cy="52626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Prototype SCA processors and simulated SCA data are available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Plot shows the difference between measured and corrected cross-pol in SZR product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The difference is small (&lt; 0.05 dB) but the available test data is not representative of real ocean backscatter</a:t>
            </a:r>
            <a:endParaRPr lang="en-IE" sz="2400" dirty="0"/>
          </a:p>
        </p:txBody>
      </p:sp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03A667D8-0361-151C-114D-6876E089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3869"/>
            <a:ext cx="5653549" cy="353346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BAE999B-8FA0-7BB2-DE32-2BA2E1126016}"/>
              </a:ext>
            </a:extLst>
          </p:cNvPr>
          <p:cNvSpPr txBox="1">
            <a:spLocks/>
          </p:cNvSpPr>
          <p:nvPr/>
        </p:nvSpPr>
        <p:spPr bwMode="auto">
          <a:xfrm>
            <a:off x="6787209" y="4698707"/>
            <a:ext cx="4962340" cy="14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000" b="0" kern="0" dirty="0"/>
              <a:t>Difference in cross-pol backscatter at </a:t>
            </a:r>
            <a:r>
              <a:rPr lang="en-GB" sz="2000" kern="0" dirty="0">
                <a:solidFill>
                  <a:srgbClr val="C00000"/>
                </a:solidFill>
              </a:rPr>
              <a:t>near</a:t>
            </a:r>
            <a:r>
              <a:rPr lang="en-GB" sz="2000" b="0" kern="0" dirty="0"/>
              <a:t>, </a:t>
            </a:r>
            <a:r>
              <a:rPr lang="en-GB" sz="2000" kern="0" dirty="0">
                <a:solidFill>
                  <a:srgbClr val="00B050"/>
                </a:solidFill>
              </a:rPr>
              <a:t>mid</a:t>
            </a:r>
            <a:r>
              <a:rPr lang="en-GB" sz="2000" b="0" kern="0" dirty="0"/>
              <a:t> and </a:t>
            </a:r>
            <a:r>
              <a:rPr lang="en-GB" sz="2000" kern="0" dirty="0">
                <a:solidFill>
                  <a:srgbClr val="0070C0"/>
                </a:solidFill>
              </a:rPr>
              <a:t>far</a:t>
            </a:r>
            <a:r>
              <a:rPr lang="en-GB" sz="2000" b="0" kern="0" dirty="0"/>
              <a:t> swath (simulated SCA data around -7 dB, simulated TEC values &gt; 100 TECU)</a:t>
            </a:r>
          </a:p>
          <a:p>
            <a:pPr>
              <a:spcBef>
                <a:spcPts val="1200"/>
              </a:spcBef>
            </a:pPr>
            <a:endParaRPr lang="en-IE" b="0" kern="0" dirty="0"/>
          </a:p>
        </p:txBody>
      </p:sp>
    </p:spTree>
    <p:extLst>
      <p:ext uri="{BB962C8B-B14F-4D97-AF65-F5344CB8AC3E}">
        <p14:creationId xmlns:p14="http://schemas.microsoft.com/office/powerpoint/2010/main" val="39723581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BAC4-AFE0-0E77-BF7F-A1D44EA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05D02-49F7-F234-F201-87FF0B035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8227422" cy="52626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backscatter measured by SCA is affected by Faraday rotation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If the rotation angle and correlation coefficient are known, then the backscatter can be corrected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SCA processer estimates the rotation angle (using near real time TEC data) and assumes worst case correlation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Original and corrected cross-pol backscatter are provided in the near real time level 1b SZR product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1510283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Faraday rotation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2480" y="1245754"/>
            <a:ext cx="6330175" cy="5262675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A scatterometer transmit pulse and its echo pass through the ionosphere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à"/>
            </a:pPr>
            <a:r>
              <a:rPr lang="en-GB" sz="2400" dirty="0"/>
              <a:t>magnetic field and free electrons cause a rotation in the polarization: </a:t>
            </a:r>
            <a:r>
              <a:rPr lang="en-GB" sz="2400" dirty="0">
                <a:latin typeface="Bahnschrift SemiBold" panose="020B0502040204020203" pitchFamily="34" charset="0"/>
              </a:rPr>
              <a:t>Faraday rotation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t</a:t>
            </a:r>
            <a:r>
              <a:rPr lang="en-GB" sz="2400" dirty="0"/>
              <a:t>he backscatter arriving on the surface of the Earth differs from the true backscatter sent by the scatterometer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à"/>
            </a:pPr>
            <a:r>
              <a:rPr lang="en-GB" sz="2400" dirty="0"/>
              <a:t>The backscatter measured by a scatterometer differs from the backscatter reflected off the Earth’s surface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1B8C1-8E56-575D-7C9B-86242F890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7710985" y="785689"/>
            <a:ext cx="3375875" cy="5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15C310-496B-0966-3C10-57615029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7" t="58" r="29341"/>
          <a:stretch/>
        </p:blipFill>
        <p:spPr>
          <a:xfrm>
            <a:off x="5097418" y="1161480"/>
            <a:ext cx="3490263" cy="4808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Faraday rotation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953" y="1092365"/>
            <a:ext cx="4837738" cy="302775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Over the ocean co-pol backscatter is typically much larger than cross-pol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Even a small amount of co-pol rotated into the cross-pol channel can corrupt the cross-pol measurement.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A41AED-A5E4-4998-DE57-F9981410571D}"/>
              </a:ext>
            </a:extLst>
          </p:cNvPr>
          <p:cNvSpPr txBox="1">
            <a:spLocks/>
          </p:cNvSpPr>
          <p:nvPr/>
        </p:nvSpPr>
        <p:spPr bwMode="auto">
          <a:xfrm>
            <a:off x="176953" y="4749592"/>
            <a:ext cx="4628964" cy="121674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Font typeface="Arial" pitchFamily="34" charset="0"/>
              <a:buNone/>
            </a:pPr>
            <a:r>
              <a:rPr lang="en-GB" sz="2400" b="0" kern="0" dirty="0">
                <a:latin typeface="+mn-lt"/>
              </a:rPr>
              <a:t>Can the cross-pol data be corrected to reduce or remove the effects of Faraday rotation?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73771-D529-4F73-AE3F-9F7EC8F6D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7" t="58" r="29273"/>
          <a:stretch/>
        </p:blipFill>
        <p:spPr>
          <a:xfrm>
            <a:off x="8626327" y="1161480"/>
            <a:ext cx="3496558" cy="4808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F9973-4EC5-720B-CDFC-E5E1B1BEFF4A}"/>
              </a:ext>
            </a:extLst>
          </p:cNvPr>
          <p:cNvSpPr txBox="1"/>
          <p:nvPr/>
        </p:nvSpPr>
        <p:spPr>
          <a:xfrm>
            <a:off x="8196068" y="5357966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kern="100" spc="-100" dirty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VH</a:t>
            </a:r>
            <a:endParaRPr lang="en-IE" sz="1600" b="0" kern="100" spc="-100" dirty="0" err="1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5A017-ABF7-5750-EA4E-5E94A9D9B25D}"/>
              </a:ext>
            </a:extLst>
          </p:cNvPr>
          <p:cNvSpPr txBox="1"/>
          <p:nvPr/>
        </p:nvSpPr>
        <p:spPr>
          <a:xfrm>
            <a:off x="11744389" y="5357966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kern="100" spc="-100" dirty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VV</a:t>
            </a:r>
            <a:endParaRPr lang="en-IE" sz="1600" b="0" kern="100" spc="-100" dirty="0" err="1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288C4-1658-8758-D9D2-31ABF5148EDE}"/>
              </a:ext>
            </a:extLst>
          </p:cNvPr>
          <p:cNvSpPr txBox="1"/>
          <p:nvPr/>
        </p:nvSpPr>
        <p:spPr>
          <a:xfrm>
            <a:off x="9232350" y="5970185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Sentinel-1: TC Megan, 2024-03-17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20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C401-B3A0-1B5A-D6E5-F7AF7A6C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 measurements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B0CE-3445-F065-7460-ED35C7055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139429"/>
            <a:ext cx="5473109" cy="5262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dirty="0"/>
              <a:t>In addition to the VV measurements, SCA will provide HH and HV/VH polarisation on the mid beams.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The SCA instrument does </a:t>
            </a:r>
            <a:r>
              <a:rPr lang="en-IE" sz="2400" dirty="0">
                <a:latin typeface="Bahnschrift SemiBold" panose="020B0502040204020203" pitchFamily="34" charset="0"/>
              </a:rPr>
              <a:t>not</a:t>
            </a:r>
            <a:r>
              <a:rPr lang="en-IE" sz="2400" dirty="0"/>
              <a:t> measure the complex (amplitude and phase) polarimetric backscatter matrix, as de-correlation of the scene occurs between pulses and the phase is not preserved. 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Therefore, SCA itself cannot correct for the ionosphere impact. We need external data.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6BCAB9-A119-BD50-D87C-0E6C96865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8" y="1451167"/>
            <a:ext cx="4142867" cy="39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45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FF45-378B-1825-DAA2-5466DD9D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Faraday rotation angle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2D8519-8678-F7BD-F74E-4A4CC8B33BF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2675" y="977702"/>
                <a:ext cx="10904175" cy="1518711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Models of the Faraday rotation angle </a:t>
                </a:r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</a:t>
                </a:r>
                <a:r>
                  <a:rPr lang="en-GB" sz="2400" dirty="0">
                    <a:sym typeface="Symbol" panose="05050102010706020507" pitchFamily="18" charset="2"/>
                  </a:rPr>
                  <a:t> </a:t>
                </a:r>
                <a:r>
                  <a:rPr lang="en-GB" sz="2400" dirty="0"/>
                  <a:t>are available, e.g. Wright et al (2003) gives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𝑇𝐸𝐶</m:t>
                    </m:r>
                  </m:oMath>
                </a14:m>
                <a:endParaRPr lang="en-GB" sz="2400" b="0" kern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2D8519-8678-F7BD-F74E-4A4CC8B33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2675" y="977702"/>
                <a:ext cx="10904175" cy="1518711"/>
              </a:xfrm>
              <a:blipFill>
                <a:blip r:embed="rId3"/>
                <a:stretch>
                  <a:fillRect l="-838" t="-36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8FF1FFDA-7370-9B12-E500-3C363CDA0D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22631" y="2597009"/>
                <a:ext cx="4433968" cy="2029553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28254" indent="-32825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spc="-100" baseline="0">
                    <a:solidFill>
                      <a:schemeClr val="tx2"/>
                    </a:solidFill>
                    <a:latin typeface="Bahnschrift Light" panose="020B0502040204020203" pitchFamily="34" charset="0"/>
                    <a:ea typeface="Roboto" panose="02000000000000000000" pitchFamily="2" charset="0"/>
                    <a:cs typeface="Arial" pitchFamily="34" charset="0"/>
                  </a:defRPr>
                </a:lvl1pPr>
                <a:lvl2pPr marL="914423" indent="-35170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800" spc="-100" baseline="0">
                    <a:solidFill>
                      <a:schemeClr val="tx2"/>
                    </a:solidFill>
                    <a:latin typeface="Bahnschrift Light" panose="020B0502040204020203" pitchFamily="34" charset="0"/>
                    <a:ea typeface="Roboto" panose="02000000000000000000" pitchFamily="2" charset="0"/>
                    <a:cs typeface="Arial" pitchFamily="34" charset="0"/>
                  </a:defRPr>
                </a:lvl2pPr>
                <a:lvl3pPr marL="1406804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spc="-100" baseline="0">
                    <a:solidFill>
                      <a:schemeClr val="tx2"/>
                    </a:solidFill>
                    <a:latin typeface="Bahnschrift Light" panose="020B0502040204020203" pitchFamily="34" charset="0"/>
                    <a:ea typeface="Roboto" panose="02000000000000000000" pitchFamily="2" charset="0"/>
                    <a:cs typeface="Arial" pitchFamily="34" charset="0"/>
                  </a:defRPr>
                </a:lvl3pPr>
                <a:lvl4pPr marL="1969526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spc="-100" baseline="0">
                    <a:solidFill>
                      <a:schemeClr val="tx2"/>
                    </a:solidFill>
                    <a:latin typeface="Bahnschrift Light" panose="020B0502040204020203" pitchFamily="34" charset="0"/>
                    <a:ea typeface="Roboto" panose="02000000000000000000" pitchFamily="2" charset="0"/>
                    <a:cs typeface="Arial" pitchFamily="34" charset="0"/>
                  </a:defRPr>
                </a:lvl4pPr>
                <a:lvl5pPr marL="2532248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800" spc="-100" baseline="0">
                    <a:solidFill>
                      <a:schemeClr val="tx2"/>
                    </a:solidFill>
                    <a:latin typeface="Bahnschrift Light" panose="020B0502040204020203" pitchFamily="34" charset="0"/>
                    <a:ea typeface="Roboto" panose="02000000000000000000" pitchFamily="2" charset="0"/>
                    <a:cs typeface="Arial" pitchFamily="34" charset="0"/>
                  </a:defRPr>
                </a:lvl5pPr>
                <a:lvl6pPr marL="3094970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954">
                    <a:solidFill>
                      <a:schemeClr val="tx2"/>
                    </a:solidFill>
                    <a:latin typeface="+mn-lt"/>
                  </a:defRPr>
                </a:lvl6pPr>
                <a:lvl7pPr marL="3657691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954">
                    <a:solidFill>
                      <a:schemeClr val="tx2"/>
                    </a:solidFill>
                    <a:latin typeface="+mn-lt"/>
                  </a:defRPr>
                </a:lvl7pPr>
                <a:lvl8pPr marL="4220413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954">
                    <a:solidFill>
                      <a:schemeClr val="tx2"/>
                    </a:solidFill>
                    <a:latin typeface="+mn-lt"/>
                  </a:defRPr>
                </a:lvl8pPr>
                <a:lvl9pPr marL="4783135" indent="-28136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954">
                    <a:solidFill>
                      <a:schemeClr val="tx2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0" kern="0" dirty="0"/>
                  <a:t>	</a:t>
                </a:r>
                <a:r>
                  <a:rPr lang="en-IE" sz="2000" b="0" kern="0" dirty="0"/>
                  <a:t>Faraday rotation angle (1-way)</a:t>
                </a:r>
                <a:endParaRPr lang="en-GB" sz="2000" b="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GB" sz="2000" b="0" i="1" kern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en-GB" sz="2000" b="0" kern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000" b="0" kern="0" dirty="0"/>
                  <a:t>	frequency</a:t>
                </a:r>
              </a:p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GB" sz="2000" b="0" i="1" kern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GB" sz="2000" b="0" kern="0" dirty="0"/>
                  <a:t>	the magnetic field strength </a:t>
                </a:r>
                <a:endParaRPr lang="en-GB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000" b="0" kern="0" dirty="0"/>
                  <a:t>	angle with magnetic field</a:t>
                </a:r>
              </a:p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0" kern="0" dirty="0"/>
                  <a:t>	incidence angle</a:t>
                </a:r>
              </a:p>
              <a:p>
                <a:pPr marL="0" indent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en-GB" sz="2000" b="0" i="1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TEC</a:t>
                </a:r>
                <a:r>
                  <a:rPr lang="en-GB" sz="2000" b="0" kern="0" dirty="0"/>
                  <a:t>	total electron content (vertical)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8FF1FFDA-7370-9B12-E500-3C363CDA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631" y="2597009"/>
                <a:ext cx="4433968" cy="2029553"/>
              </a:xfrm>
              <a:prstGeom prst="rect">
                <a:avLst/>
              </a:prstGeom>
              <a:blipFill>
                <a:blip r:embed="rId4"/>
                <a:stretch>
                  <a:fillRect l="-1372" t="-1194"/>
                </a:stretch>
              </a:blipFill>
              <a:ln w="9525">
                <a:solidFill>
                  <a:schemeClr val="tx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A4F67F5-4F93-0198-0C51-2FFDAA886653}"/>
              </a:ext>
            </a:extLst>
          </p:cNvPr>
          <p:cNvSpPr txBox="1"/>
          <p:nvPr/>
        </p:nvSpPr>
        <p:spPr>
          <a:xfrm>
            <a:off x="395104" y="5465936"/>
            <a:ext cx="830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400" b="0" kern="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The TEC is mapped to a single layer at 400 km height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400" b="0" kern="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  <a:sym typeface="Symbol" panose="05050102010706020507" pitchFamily="18" charset="2"/>
              </a:rPr>
              <a:t>Assuming TEC = 150 TECU gives a rotation angle of around 2.5</a:t>
            </a:r>
            <a:endParaRPr lang="en-GB" sz="2400" b="0" kern="0" spc="-100" dirty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1DEBE-4BA0-A076-C848-F905FBF3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05" y="1737057"/>
            <a:ext cx="4230991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71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A139-4628-AFC3-27FF-70AB1BD5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Faraday rotation on backscatter</a:t>
            </a:r>
            <a:endParaRPr lang="en-IE" dirty="0"/>
          </a:p>
        </p:txBody>
      </p:sp>
      <p:pic>
        <p:nvPicPr>
          <p:cNvPr id="5" name="Picture 4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9EDB0A9F-41D5-D0ED-B75C-C9FB681BBB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313081"/>
            <a:ext cx="6365749" cy="187428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0266D7-AD8F-2967-4038-B4F67831D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039" y="1312048"/>
            <a:ext cx="6265091" cy="460769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b="0" kern="0" dirty="0"/>
              <a:t>The Freeman and Saatchi (2004) model leads to</a:t>
            </a:r>
          </a:p>
          <a:p>
            <a:pPr marL="0" indent="0">
              <a:spcBef>
                <a:spcPts val="2400"/>
              </a:spcBef>
              <a:buNone/>
            </a:pPr>
            <a:endParaRPr lang="en-GB" sz="2400" b="0" kern="0" dirty="0"/>
          </a:p>
          <a:p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254E1-DB07-93B1-2199-01B2E275C046}"/>
              </a:ext>
            </a:extLst>
          </p:cNvPr>
          <p:cNvSpPr txBox="1"/>
          <p:nvPr/>
        </p:nvSpPr>
        <p:spPr>
          <a:xfrm>
            <a:off x="8080586" y="2126838"/>
            <a:ext cx="3929445" cy="2246769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IE" sz="2000" b="0" kern="0" dirty="0">
                <a:solidFill>
                  <a:schemeClr val="tx2"/>
                </a:solidFill>
                <a:latin typeface="+mn-lt"/>
              </a:rPr>
              <a:t>Where:</a:t>
            </a:r>
          </a:p>
          <a:p>
            <a:pPr lvl="1">
              <a:spcBef>
                <a:spcPts val="0"/>
              </a:spcBef>
            </a:pPr>
            <a:r>
              <a:rPr lang="en-IE" sz="2000" b="0" i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IE" sz="2000" b="0" kern="0" dirty="0">
                <a:solidFill>
                  <a:schemeClr val="tx2"/>
                </a:solidFill>
                <a:latin typeface="+mn-lt"/>
              </a:rPr>
              <a:t> 	measured backscatter</a:t>
            </a:r>
          </a:p>
          <a:p>
            <a:pPr lvl="1">
              <a:spcBef>
                <a:spcPts val="0"/>
              </a:spcBef>
            </a:pPr>
            <a:r>
              <a:rPr lang="en-IE" sz="2000" b="0" i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</a:t>
            </a:r>
            <a:r>
              <a:rPr lang="en-IE" sz="2000" b="0" kern="0" dirty="0">
                <a:latin typeface="+mn-lt"/>
                <a:sym typeface="Symbol" panose="05050102010706020507" pitchFamily="18" charset="2"/>
              </a:rPr>
              <a:t> </a:t>
            </a:r>
            <a:r>
              <a:rPr lang="en-IE" sz="2000" b="0" kern="0" dirty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	true backscatter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2000" b="0" i="1" kern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IE" sz="2000" b="0" kern="0" dirty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IE" sz="2000" b="0" kern="0" dirty="0">
                <a:solidFill>
                  <a:schemeClr val="tx2"/>
                </a:solidFill>
                <a:latin typeface="+mn-lt"/>
              </a:rPr>
              <a:t>	HH-VV correlation</a:t>
            </a:r>
          </a:p>
          <a:p>
            <a:pPr lvl="1">
              <a:spcBef>
                <a:spcPts val="0"/>
              </a:spcBef>
            </a:pPr>
            <a:r>
              <a:rPr lang="en-IE" sz="2000" b="0" i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IE" sz="2000" b="0" i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= cos </a:t>
            </a:r>
            <a:r>
              <a:rPr lang="el-GR" sz="2000" b="0" kern="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endParaRPr lang="en-IE" sz="2000" b="0" kern="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IE" sz="2000" b="0" i="1" kern="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s = sin </a:t>
            </a:r>
            <a:r>
              <a:rPr lang="el-GR" sz="2000" b="0" kern="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endParaRPr lang="en-GB" sz="2000" b="0" kern="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65FD002-1CF9-C955-561F-59174042407E}"/>
              </a:ext>
            </a:extLst>
          </p:cNvPr>
          <p:cNvSpPr txBox="1">
            <a:spLocks/>
          </p:cNvSpPr>
          <p:nvPr/>
        </p:nvSpPr>
        <p:spPr bwMode="auto">
          <a:xfrm>
            <a:off x="422788" y="4785111"/>
            <a:ext cx="9855842" cy="165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</a:pPr>
            <a:r>
              <a:rPr lang="en-IE" sz="2400" b="0" kern="0" dirty="0">
                <a:latin typeface="+mn-lt"/>
              </a:rPr>
              <a:t>Cross-pol backscatter is most strongly affected when </a:t>
            </a:r>
            <a:r>
              <a:rPr lang="el-GR" sz="2400" b="0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GB" sz="2400" b="0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</a:t>
            </a:r>
          </a:p>
          <a:p>
            <a:pPr>
              <a:spcBef>
                <a:spcPts val="2400"/>
              </a:spcBef>
            </a:pPr>
            <a:r>
              <a:rPr lang="en-GB" sz="2400" b="0" kern="0" dirty="0">
                <a:latin typeface="+mn-lt"/>
              </a:rPr>
              <a:t>For typical values, the above equations show that the measured cross-pol backscatter can differ from its true value by around 0.15 dB</a:t>
            </a:r>
            <a:endParaRPr lang="en-IE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4337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FC66-6F9C-F2C6-7486-D1550EB2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Retrieving the true backscatter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5E467-FD73-7A63-7A9D-216472A1F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GB" sz="2400" dirty="0"/>
              <a:t>The Freeman and Saatchi model leads to 3 equations with 5 variables (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</a:t>
            </a:r>
            <a:r>
              <a:rPr lang="en-GB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hh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, </a:t>
            </a:r>
            <a:r>
              <a:rPr lang="en-GB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vv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, </a:t>
            </a:r>
            <a:r>
              <a:rPr lang="en-GB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vh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,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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, </a:t>
            </a:r>
            <a:r>
              <a:rPr lang="en-GB" sz="2400" dirty="0"/>
              <a:t>)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Given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</a:t>
            </a:r>
            <a:r>
              <a:rPr lang="en-GB" sz="2400" dirty="0">
                <a:sym typeface="Symbol" panose="05050102010706020507" pitchFamily="18" charset="2"/>
              </a:rPr>
              <a:t> and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/>
              <a:t>we can solve for the true backscatter values</a:t>
            </a:r>
          </a:p>
          <a:p>
            <a:pPr>
              <a:spcBef>
                <a:spcPts val="2400"/>
              </a:spcBef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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can be determined from viewing geometry, Earth magnetic field model and near real time estimates of TEC</a:t>
            </a:r>
          </a:p>
          <a:p>
            <a:pPr>
              <a:spcBef>
                <a:spcPts val="2400"/>
              </a:spcBef>
            </a:pP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</a:t>
            </a:r>
            <a:r>
              <a:rPr lang="en-GB" sz="2400" dirty="0">
                <a:sym typeface="Symbol" panose="05050102010706020507" pitchFamily="18" charset="2"/>
              </a:rPr>
              <a:t>  </a:t>
            </a:r>
            <a:r>
              <a:rPr lang="en-US" sz="2400" dirty="0"/>
              <a:t>is more difficult to establish but we can assume</a:t>
            </a:r>
          </a:p>
          <a:p>
            <a:pPr lvl="1"/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 =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0 :</a:t>
            </a:r>
            <a:r>
              <a:rPr lang="en-US" sz="2400" dirty="0"/>
              <a:t>		calculate a partial correction, or</a:t>
            </a:r>
          </a:p>
          <a:p>
            <a:pPr lvl="1"/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 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= 1:		</a:t>
            </a:r>
            <a:r>
              <a:rPr lang="en-US" sz="2400" dirty="0"/>
              <a:t>calculate worst case effect, set a flag if it exceeds a threshold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Decided to set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 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=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57379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7A62-8904-BF2C-45DC-C244663A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the 3 equations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19085-55C8-7FF1-47D9-2DE757A2F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168066"/>
            <a:ext cx="10961370" cy="840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Setting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</a:t>
            </a:r>
            <a:r>
              <a:rPr lang="en-GB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hh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= </a:t>
            </a:r>
            <a:r>
              <a:rPr lang="en-GB" sz="2400" i="1" baseline="30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2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</a:t>
            </a:r>
            <a:r>
              <a:rPr lang="en-GB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vv</a:t>
            </a:r>
            <a:r>
              <a:rPr lang="en-GB" sz="2400" dirty="0">
                <a:sym typeface="Symbol" panose="05050102010706020507" pitchFamily="18" charset="2"/>
              </a:rPr>
              <a:t> allows the </a:t>
            </a:r>
            <a:r>
              <a:rPr lang="en-GB" sz="2400" dirty="0"/>
              <a:t>three equations to be solved and lead to the quadratic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51DE6-2E88-2B60-C09D-CCF8EEFC6B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10000"/>
                <a:lumOff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" y="2111526"/>
            <a:ext cx="7986206" cy="63015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660A21-9D5B-1AAE-2CAC-12C0F7AD580D}"/>
              </a:ext>
            </a:extLst>
          </p:cNvPr>
          <p:cNvSpPr txBox="1">
            <a:spLocks/>
          </p:cNvSpPr>
          <p:nvPr/>
        </p:nvSpPr>
        <p:spPr bwMode="auto">
          <a:xfrm>
            <a:off x="792480" y="3265976"/>
            <a:ext cx="8897430" cy="19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0" kern="0" dirty="0"/>
              <a:t>There are some restrictions on the solutions for </a:t>
            </a:r>
            <a:r>
              <a:rPr lang="en-GB" sz="2400" b="0" i="1" kern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</a:t>
            </a:r>
          </a:p>
          <a:p>
            <a:r>
              <a:rPr lang="en-GB" sz="2400" b="0" kern="0" dirty="0"/>
              <a:t>it must be real and positive (to give physically relevant backscatter)</a:t>
            </a:r>
          </a:p>
          <a:p>
            <a:r>
              <a:rPr lang="en-GB" sz="2400" b="0" kern="0" dirty="0"/>
              <a:t>only one of the two solutions must be real and positive (to give an unambiguous result)</a:t>
            </a:r>
          </a:p>
        </p:txBody>
      </p:sp>
    </p:spTree>
    <p:extLst>
      <p:ext uri="{BB962C8B-B14F-4D97-AF65-F5344CB8AC3E}">
        <p14:creationId xmlns:p14="http://schemas.microsoft.com/office/powerpoint/2010/main" val="34870771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orange graph&#10;&#10;Description automatically generated">
            <a:extLst>
              <a:ext uri="{FF2B5EF4-FFF2-40B4-BE49-F238E27FC236}">
                <a16:creationId xmlns:a16="http://schemas.microsoft.com/office/drawing/2014/main" id="{EC874762-7031-79AA-B84E-17FFB5672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1" y="972279"/>
            <a:ext cx="6210053" cy="3881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E8B0F-81D5-180D-8260-6451553E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space investigation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489AD-CE5D-CA0E-A0A4-A6F1BED5B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5204868" cy="5262675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>
                <a:sym typeface="Symbol" panose="05050102010706020507" pitchFamily="18" charset="2"/>
              </a:rPr>
              <a:t>When does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</a:t>
            </a:r>
            <a:r>
              <a:rPr lang="en-GB" sz="2400" dirty="0">
                <a:sym typeface="Symbol" panose="05050102010706020507" pitchFamily="18" charset="2"/>
              </a:rPr>
              <a:t> have a physically relevant solution?</a:t>
            </a:r>
          </a:p>
          <a:p>
            <a:pPr>
              <a:spcBef>
                <a:spcPts val="2400"/>
              </a:spcBef>
            </a:pP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</a:t>
            </a:r>
            <a:r>
              <a:rPr lang="en-GB" sz="2400" dirty="0">
                <a:sym typeface="Symbol" panose="05050102010706020507" pitchFamily="18" charset="2"/>
              </a:rPr>
              <a:t> depends on measured co-pol backscatter,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</a:t>
            </a:r>
            <a:r>
              <a:rPr lang="en-GB" sz="2400" dirty="0">
                <a:sym typeface="Symbol" panose="05050102010706020507" pitchFamily="18" charset="2"/>
              </a:rPr>
              <a:t> and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</a:t>
            </a:r>
          </a:p>
          <a:p>
            <a:pPr>
              <a:spcBef>
                <a:spcPts val="2400"/>
              </a:spcBef>
            </a:pPr>
            <a:r>
              <a:rPr lang="en-GB" sz="2400" dirty="0">
                <a:sym typeface="Symbol" panose="05050102010706020507" pitchFamily="18" charset="2"/>
              </a:rPr>
              <a:t>Numerical investigations of this parameter space show that a solution can be found when the measured backscatter values are within </a:t>
            </a:r>
            <a:r>
              <a:rPr lang="en-GB" sz="2400" dirty="0"/>
              <a:t>10 to 20 dB of each other (depending on the value of </a:t>
            </a:r>
            <a:r>
              <a:rPr lang="en-GB" sz="2400" dirty="0">
                <a:sym typeface="Symbol" panose="05050102010706020507" pitchFamily="18" charset="2"/>
              </a:rPr>
              <a:t>)</a:t>
            </a:r>
            <a:endParaRPr lang="en-IE" sz="2400" dirty="0"/>
          </a:p>
          <a:p>
            <a:endParaRPr lang="en-IE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3D0F35-5C75-4D27-3E2C-B7D2EA750860}"/>
              </a:ext>
            </a:extLst>
          </p:cNvPr>
          <p:cNvSpPr txBox="1">
            <a:spLocks/>
          </p:cNvSpPr>
          <p:nvPr/>
        </p:nvSpPr>
        <p:spPr bwMode="auto">
          <a:xfrm>
            <a:off x="6600825" y="4779820"/>
            <a:ext cx="5522349" cy="167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2400" b="0" kern="0" dirty="0">
                <a:sym typeface="Symbol" panose="05050102010706020507" pitchFamily="18" charset="2"/>
              </a:rPr>
              <a:t>Example numerical results when  = 2.5 and </a:t>
            </a:r>
            <a:r>
              <a:rPr lang="en-GB" sz="2400" b="0" i="1" kern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 </a:t>
            </a:r>
            <a:r>
              <a:rPr lang="en-GB" sz="2400" b="0" kern="0" dirty="0">
                <a:sym typeface="Symbol" panose="05050102010706020507" pitchFamily="18" charset="2"/>
              </a:rPr>
              <a:t>= 1.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0" kern="0" dirty="0">
                <a:sym typeface="Symbol" panose="05050102010706020507" pitchFamily="18" charset="2"/>
              </a:rPr>
              <a:t>Green shows the region where </a:t>
            </a:r>
            <a:r>
              <a:rPr lang="en-GB" sz="2400" b="0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</a:t>
            </a:r>
            <a:r>
              <a:rPr lang="en-GB" sz="2400" b="0" kern="0" dirty="0">
                <a:sym typeface="Symbol" panose="05050102010706020507" pitchFamily="18" charset="2"/>
              </a:rPr>
              <a:t> has one unambiguous physically relevant solution </a:t>
            </a:r>
          </a:p>
        </p:txBody>
      </p:sp>
    </p:spTree>
    <p:extLst>
      <p:ext uri="{BB962C8B-B14F-4D97-AF65-F5344CB8AC3E}">
        <p14:creationId xmlns:p14="http://schemas.microsoft.com/office/powerpoint/2010/main" val="24632679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Programme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Programmes)" id="{96745099-B8B5-493A-960A-EEAE97F9475A}" vid="{CE508AB9-3B00-4A2D-AF5F-5B8FF2D6E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(Programmes) (3)</Template>
  <TotalTime>780</TotalTime>
  <Words>1178</Words>
  <Application>Microsoft Office PowerPoint</Application>
  <PresentationFormat>Widescreen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Bahnschrift Light</vt:lpstr>
      <vt:lpstr>Bahnschrift SemiBold</vt:lpstr>
      <vt:lpstr>Bahnschrift SemiLight</vt:lpstr>
      <vt:lpstr>Cambria</vt:lpstr>
      <vt:lpstr>Cambria Math</vt:lpstr>
      <vt:lpstr>Century Gothic</vt:lpstr>
      <vt:lpstr>Helvetica</vt:lpstr>
      <vt:lpstr>Roboto</vt:lpstr>
      <vt:lpstr>Roboto Medium</vt:lpstr>
      <vt:lpstr>Symbol</vt:lpstr>
      <vt:lpstr>Tahoma</vt:lpstr>
      <vt:lpstr>Times New Roman</vt:lpstr>
      <vt:lpstr>Wingdings</vt:lpstr>
      <vt:lpstr>3_Programmes Template</vt:lpstr>
      <vt:lpstr>PowerPoint Presentation</vt:lpstr>
      <vt:lpstr>Faraday rotation effect</vt:lpstr>
      <vt:lpstr>Faraday rotation effect</vt:lpstr>
      <vt:lpstr>SCA measurements</vt:lpstr>
      <vt:lpstr>Faraday rotation angle</vt:lpstr>
      <vt:lpstr>Effect of Faraday rotation on backscatter</vt:lpstr>
      <vt:lpstr>Retrieving the true backscatter</vt:lpstr>
      <vt:lpstr>Solving the 3 equations</vt:lpstr>
      <vt:lpstr>Parameter space investigation</vt:lpstr>
      <vt:lpstr>SCA processing</vt:lpstr>
      <vt:lpstr>Processor testing</vt:lpstr>
      <vt:lpstr>Summary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Anderson</dc:creator>
  <cp:lastModifiedBy>Stefanie Linow</cp:lastModifiedBy>
  <cp:revision>137</cp:revision>
  <cp:lastPrinted>2024-05-27T12:11:46Z</cp:lastPrinted>
  <dcterms:created xsi:type="dcterms:W3CDTF">2024-05-16T07:48:38Z</dcterms:created>
  <dcterms:modified xsi:type="dcterms:W3CDTF">2024-05-27T12:14:35Z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1413087</vt:lpwstr>
  </property>
  <property fmtid="{D5CDD505-2E9C-101B-9397-08002B2CF9AE}" pid="3" name="DM_DOCNAME">
    <vt:lpwstr>iovwst24</vt:lpwstr>
  </property>
  <property fmtid="{D5CDD505-2E9C-101B-9397-08002B2CF9AE}" pid="4" name="DM_AUTHOR">
    <vt:lpwstr>Craig Anderson</vt:lpwstr>
  </property>
  <property fmtid="{D5CDD505-2E9C-101B-9397-08002B2CF9AE}" pid="5" name="DM_E_DOC_NO">
    <vt:lpwstr>EUM/RSP/VWG/24/1413087</vt:lpwstr>
  </property>
  <property fmtid="{D5CDD505-2E9C-101B-9397-08002B2CF9AE}" pid="6" name="DM_E_VER_NO">
    <vt:lpwstr>1A Draft</vt:lpwstr>
  </property>
  <property fmtid="{D5CDD505-2E9C-101B-9397-08002B2CF9AE}" pid="7" name="DM_E_ISS_DATE">
    <vt:lpwstr>23 May 2024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