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69" r:id="rId2"/>
    <p:sldId id="370" r:id="rId3"/>
    <p:sldId id="371" r:id="rId4"/>
    <p:sldId id="373" r:id="rId5"/>
    <p:sldId id="372" r:id="rId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94726" autoAdjust="0"/>
  </p:normalViewPr>
  <p:slideViewPr>
    <p:cSldViewPr>
      <p:cViewPr varScale="1">
        <p:scale>
          <a:sx n="124" d="100"/>
          <a:sy n="124" d="100"/>
        </p:scale>
        <p:origin x="13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/>
          <a:lstStyle>
            <a:lvl1pPr algn="r">
              <a:defRPr sz="1300"/>
            </a:lvl1pPr>
          </a:lstStyle>
          <a:p>
            <a:fld id="{DD57A802-E327-4FAB-BFCE-DDCC6E15A9C4}" type="datetimeFigureOut">
              <a:rPr lang="en-US" smtClean="0"/>
              <a:pPr/>
              <a:t>5/22/2024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 anchor="b"/>
          <a:lstStyle>
            <a:lvl1pPr algn="r">
              <a:defRPr sz="1300"/>
            </a:lvl1pPr>
          </a:lstStyle>
          <a:p>
            <a:fld id="{305B4D49-327E-4242-AB12-85C7CA985F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65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/>
          <a:lstStyle>
            <a:lvl1pPr algn="r">
              <a:defRPr sz="1300"/>
            </a:lvl1pPr>
          </a:lstStyle>
          <a:p>
            <a:fld id="{B1010E4D-EF55-4B36-B6C9-A80567813755}" type="datetimeFigureOut">
              <a:rPr lang="en-US" smtClean="0"/>
              <a:pPr/>
              <a:t>5/22/2024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7" tIns="48328" rIns="96657" bIns="4832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7" tIns="48328" rIns="96657" bIns="4832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 anchor="b"/>
          <a:lstStyle>
            <a:lvl1pPr algn="r">
              <a:defRPr sz="1300"/>
            </a:lvl1pPr>
          </a:lstStyle>
          <a:p>
            <a:fld id="{84D4C08F-B3FE-4745-A276-DE9C5AC4AA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3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tif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tif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49916"/>
            <a:ext cx="9144000" cy="678116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02628"/>
            <a:ext cx="6400800" cy="9361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2025" y="74920"/>
            <a:ext cx="24415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UM_SPRL_logo.t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04010" y="5882640"/>
            <a:ext cx="1323581" cy="82296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1128" y="5903659"/>
            <a:ext cx="991092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0661" y="5877876"/>
            <a:ext cx="1115135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black-surrey-LOGO_no_ltd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11333" y="6061496"/>
            <a:ext cx="1431131" cy="51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0" y="2242732"/>
            <a:ext cx="9144000" cy="1067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System Requirements Review</a:t>
            </a:r>
            <a:r>
              <a:rPr lang="en-US" sz="3600" baseline="0" dirty="0" smtClean="0">
                <a:solidFill>
                  <a:schemeClr val="accent1">
                    <a:lumMod val="75000"/>
                  </a:schemeClr>
                </a:solidFill>
              </a:rPr>
              <a:t> (SRR) / </a:t>
            </a:r>
            <a:br>
              <a:rPr lang="en-US" sz="3600" baseline="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aseline="0" dirty="0" smtClean="0">
                <a:solidFill>
                  <a:schemeClr val="accent1">
                    <a:lumMod val="75000"/>
                  </a:schemeClr>
                </a:solidFill>
              </a:rPr>
              <a:t>Mission Definition Review (MDR) 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M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533400" y="1295400"/>
            <a:ext cx="8153400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 userDrawn="1"/>
        </p:nvSpPr>
        <p:spPr bwMode="auto">
          <a:xfrm>
            <a:off x="533400" y="6172200"/>
            <a:ext cx="8153400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533400" y="6096000"/>
            <a:ext cx="8153400" cy="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GNSS-R Winds, Ruf, 2024 IOVWST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7620000" y="6356349"/>
            <a:ext cx="106680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33CC"/>
                </a:solidFill>
              </a:defRPr>
            </a:lvl1pPr>
          </a:lstStyle>
          <a:p>
            <a:pPr algn="r">
              <a:defRPr/>
            </a:pPr>
            <a:fld id="{77396EA3-EB73-4F06-A4A7-2DED4A7AE0AE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3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94456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3500"/>
            <a:ext cx="12858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6"/>
          <p:cNvSpPr>
            <a:spLocks noChangeShapeType="1"/>
          </p:cNvSpPr>
          <p:nvPr userDrawn="1"/>
        </p:nvSpPr>
        <p:spPr bwMode="auto">
          <a:xfrm>
            <a:off x="533400" y="1295400"/>
            <a:ext cx="8153400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" name="Line 6"/>
          <p:cNvSpPr>
            <a:spLocks noChangeShapeType="1"/>
          </p:cNvSpPr>
          <p:nvPr userDrawn="1"/>
        </p:nvSpPr>
        <p:spPr bwMode="auto">
          <a:xfrm>
            <a:off x="533400" y="6172200"/>
            <a:ext cx="8153400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81000" y="6370704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CYGNSS, Ruf, 2017 EGU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4114800" y="636776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49DE305-6A02-4A0F-B62B-A552DE5D3F5D}" type="slidenum">
              <a:rPr lang="en-US" sz="120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94456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3500"/>
            <a:ext cx="12858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533400" y="1295400"/>
            <a:ext cx="8153400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533400" y="6172200"/>
            <a:ext cx="8153400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1B045-A14B-450D-AE66-AE8F6F1AEB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599"/>
            <a:ext cx="7772400" cy="2649071"/>
          </a:xfrm>
        </p:spPr>
        <p:txBody>
          <a:bodyPr>
            <a:normAutofit/>
          </a:bodyPr>
          <a:lstStyle>
            <a:lvl1pPr>
              <a:defRPr sz="4400" b="1">
                <a:solidFill>
                  <a:srgbClr val="37609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2025" y="74920"/>
            <a:ext cx="24415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UM_SPRL_logo.t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04010" y="5882640"/>
            <a:ext cx="1323581" cy="82296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1128" y="5903659"/>
            <a:ext cx="991092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0661" y="5877876"/>
            <a:ext cx="1115135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black-surrey-LOGO_no_ltd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11333" y="6061496"/>
            <a:ext cx="1431131" cy="51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2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944562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3500"/>
            <a:ext cx="12858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6"/>
          <p:cNvSpPr>
            <a:spLocks noChangeShapeType="1"/>
          </p:cNvSpPr>
          <p:nvPr userDrawn="1"/>
        </p:nvSpPr>
        <p:spPr bwMode="auto">
          <a:xfrm>
            <a:off x="533400" y="1295400"/>
            <a:ext cx="8153400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" name="Line 6"/>
          <p:cNvSpPr>
            <a:spLocks noChangeShapeType="1"/>
          </p:cNvSpPr>
          <p:nvPr userDrawn="1"/>
        </p:nvSpPr>
        <p:spPr bwMode="auto">
          <a:xfrm>
            <a:off x="533400" y="6172200"/>
            <a:ext cx="8153400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1B045-A14B-450D-AE66-AE8F6F1AEB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2"/>
          <p:cNvPicPr>
            <a:picLocks noChangeAspect="1"/>
          </p:cNvPicPr>
          <p:nvPr userDrawn="1"/>
        </p:nvPicPr>
        <p:blipFill>
          <a:blip r:embed="rId3" cstate="print"/>
          <a:srcRect t="6822" b="705"/>
          <a:stretch>
            <a:fillRect/>
          </a:stretch>
        </p:blipFill>
        <p:spPr bwMode="auto">
          <a:xfrm>
            <a:off x="8154670" y="6241798"/>
            <a:ext cx="695960" cy="53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4150" y="6243320"/>
            <a:ext cx="7048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black-surrey-LOGO_no_ltd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2660" y="6363084"/>
            <a:ext cx="847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UM_SPRL_logo.t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614526" y="6244590"/>
            <a:ext cx="838077" cy="521208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381000" y="6370704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SRR/MDR – 4 Science 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4114800" y="636776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49DE305-6A02-4A0F-B62B-A552DE5D3F5D}" type="slidenum">
              <a:rPr lang="en-US" sz="120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-2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944562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3500"/>
            <a:ext cx="12858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6"/>
          <p:cNvSpPr>
            <a:spLocks noChangeShapeType="1"/>
          </p:cNvSpPr>
          <p:nvPr userDrawn="1"/>
        </p:nvSpPr>
        <p:spPr bwMode="auto">
          <a:xfrm>
            <a:off x="533400" y="1295400"/>
            <a:ext cx="8153400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" name="Line 6"/>
          <p:cNvSpPr>
            <a:spLocks noChangeShapeType="1"/>
          </p:cNvSpPr>
          <p:nvPr userDrawn="1"/>
        </p:nvSpPr>
        <p:spPr bwMode="auto">
          <a:xfrm>
            <a:off x="533400" y="6172200"/>
            <a:ext cx="8153400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1B045-A14B-450D-AE66-AE8F6F1AEB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2"/>
          <p:cNvPicPr>
            <a:picLocks noChangeAspect="1"/>
          </p:cNvPicPr>
          <p:nvPr userDrawn="1"/>
        </p:nvPicPr>
        <p:blipFill>
          <a:blip r:embed="rId3" cstate="print"/>
          <a:srcRect t="6822" b="705"/>
          <a:stretch>
            <a:fillRect/>
          </a:stretch>
        </p:blipFill>
        <p:spPr bwMode="auto">
          <a:xfrm>
            <a:off x="8154670" y="6241798"/>
            <a:ext cx="695960" cy="53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4150" y="6243320"/>
            <a:ext cx="7048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black-surrey-LOGO_no_ltd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2660" y="6363084"/>
            <a:ext cx="847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UM_SPRL_logo.t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614526" y="6244590"/>
            <a:ext cx="838077" cy="521208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381000" y="6370704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SRR/MDR – 4 Science 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4114800" y="636776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49DE305-6A02-4A0F-B62B-A552DE5D3F5D}" type="slidenum">
              <a:rPr lang="en-US" sz="120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94456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3500"/>
            <a:ext cx="12858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6"/>
          <p:cNvSpPr>
            <a:spLocks noChangeShapeType="1"/>
          </p:cNvSpPr>
          <p:nvPr userDrawn="1"/>
        </p:nvSpPr>
        <p:spPr bwMode="auto">
          <a:xfrm>
            <a:off x="533400" y="1295400"/>
            <a:ext cx="8153400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-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94456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3500"/>
            <a:ext cx="12858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533400" y="1295400"/>
            <a:ext cx="8153400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55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4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3" r:id="rId9"/>
    <p:sldLayoutId id="2147483664" r:id="rId10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273511" y="994826"/>
            <a:ext cx="85874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International Ocean Vector Wind Science Team Meeting</a:t>
            </a:r>
          </a:p>
          <a:p>
            <a:pPr algn="ctr" eaLnBrk="1" hangingPunct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Salt Lake City, UT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29-31 May 2024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416314"/>
            <a:ext cx="88296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Review of GNSS-R Winds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275985" y="3834283"/>
            <a:ext cx="85874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Chris Ruf</a:t>
            </a:r>
          </a:p>
          <a:p>
            <a:pPr algn="ctr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University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Michigan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900" y="4757613"/>
            <a:ext cx="1294673" cy="80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3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9750"/>
            <a:ext cx="7866063" cy="679450"/>
          </a:xfrm>
        </p:spPr>
        <p:txBody>
          <a:bodyPr>
            <a:noAutofit/>
          </a:bodyPr>
          <a:lstStyle/>
          <a:p>
            <a:r>
              <a:rPr lang="en-US" sz="4000" dirty="0" smtClean="0"/>
              <a:t>GNSS-R Measurement Methodology</a:t>
            </a:r>
            <a:endParaRPr lang="en-US" sz="4000" dirty="0"/>
          </a:p>
        </p:txBody>
      </p:sp>
      <p:sp>
        <p:nvSpPr>
          <p:cNvPr id="8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305800" cy="1752600"/>
          </a:xfrm>
        </p:spPr>
        <p:txBody>
          <a:bodyPr>
            <a:normAutofit fontScale="47500" lnSpcReduction="20000"/>
          </a:bodyPr>
          <a:lstStyle/>
          <a:p>
            <a:r>
              <a:rPr lang="en-US" sz="4500" dirty="0" smtClean="0"/>
              <a:t>Global Navigation Satellite System (GNSS) is the generic name for GPS, Galileo, </a:t>
            </a:r>
            <a:r>
              <a:rPr lang="en-US" sz="4500" dirty="0" err="1" smtClean="0"/>
              <a:t>BeiDou</a:t>
            </a:r>
            <a:r>
              <a:rPr lang="en-US" sz="4500" dirty="0" smtClean="0"/>
              <a:t>, … navigation satellites, which operate at L-Band (1.2-1.6 GHz)</a:t>
            </a:r>
          </a:p>
          <a:p>
            <a:r>
              <a:rPr lang="en-US" sz="4500" dirty="0" smtClean="0"/>
              <a:t>GNSS Reflectometry (GNSS-R) is a remote sensing method which measures GNSS signals scattered in the forward (specular) direction from the Earth surface. It is essentially an L-Band </a:t>
            </a:r>
            <a:r>
              <a:rPr lang="en-US" sz="4500" dirty="0" err="1" smtClean="0"/>
              <a:t>bistatic</a:t>
            </a:r>
            <a:r>
              <a:rPr lang="en-US" sz="4500" dirty="0" smtClean="0"/>
              <a:t> radar.</a:t>
            </a:r>
          </a:p>
          <a:p>
            <a:endParaRPr lang="en-US" sz="4500" dirty="0"/>
          </a:p>
        </p:txBody>
      </p:sp>
      <p:sp>
        <p:nvSpPr>
          <p:cNvPr id="4" name="Date Placeholder 1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GNSS-R Winds, Ruf, 2024 IOVWST</a:t>
            </a:r>
            <a:endParaRPr lang="en-US" dirty="0"/>
          </a:p>
        </p:txBody>
      </p:sp>
      <p:sp>
        <p:nvSpPr>
          <p:cNvPr id="5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7620000" y="6356349"/>
            <a:ext cx="106680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33CC"/>
                </a:solidFill>
              </a:defRPr>
            </a:lvl1pPr>
          </a:lstStyle>
          <a:p>
            <a:pPr algn="r">
              <a:defRPr/>
            </a:pPr>
            <a:fld id="{77396EA3-EB73-4F06-A4A7-2DED4A7AE0AE}" type="slidenum">
              <a:rPr lang="en-US" smtClean="0"/>
              <a:pPr algn="r">
                <a:defRPr/>
              </a:pPr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145" y="2971800"/>
            <a:ext cx="3969055" cy="3091474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2971800"/>
            <a:ext cx="5181600" cy="993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GNSS-R measurement of the Delay Doppler Map (DDM)</a:t>
            </a:r>
          </a:p>
          <a:p>
            <a:endParaRPr lang="en-US" sz="21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33800"/>
            <a:ext cx="3142082" cy="232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66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866063" cy="67945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Relationship between GNSS-R Measurement and Ocean Surface Conditions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371600"/>
                <a:ext cx="8305800" cy="4724400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10000"/>
                  </a:lnSpc>
                  <a:spcBef>
                    <a:spcPts val="100"/>
                  </a:spcBef>
                </a:pPr>
                <a:r>
                  <a:rPr lang="en-US" sz="2400" dirty="0" smtClean="0"/>
                  <a:t>Bistatic link equation gives scattered power received as </a:t>
                </a:r>
                <a:r>
                  <a:rPr lang="en-US" sz="2400" dirty="0" smtClean="0"/>
                  <a:t>a function </a:t>
                </a:r>
                <a:r>
                  <a:rPr lang="en-US" sz="2400" dirty="0" smtClean="0"/>
                  <a:t>of ocean surface scattering cross section,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37609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37609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37609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>
                            <a:solidFill>
                              <a:srgbClr val="37609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lvl="1" indent="0">
                  <a:lnSpc>
                    <a:spcPct val="110000"/>
                  </a:lnSpc>
                  <a:spcBef>
                    <a:spcPts val="1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∬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sz="18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sz="1800" i="1">
                                  <a:latin typeface="Cambria Math" panose="02040503050406030204" pitchFamily="18" charset="0"/>
                                </a:rPr>
                                <m:t>𝛬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r>
                  <a:rPr lang="en-US" sz="2400" dirty="0" smtClean="0"/>
                  <a:t>Scattering cross section is related to </a:t>
                </a:r>
                <a:r>
                  <a:rPr lang="en-US" sz="2400" dirty="0" smtClean="0"/>
                  <a:t>the mean </a:t>
                </a:r>
                <a:r>
                  <a:rPr lang="en-US" sz="2400" dirty="0" smtClean="0"/>
                  <a:t>square slope of surface height (R is Fresnel reflection coefficient)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cap="all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cap="all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 cap="all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/>
                      </m:sSubSup>
                      <m:r>
                        <a:rPr lang="en-US" sz="2400" cap="all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cap="all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cap="all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cap="all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cap="all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 cap="all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400" i="1" cap="all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cap="all">
                                  <a:latin typeface="Cambria Math" panose="02040503050406030204" pitchFamily="18" charset="0"/>
                                </a:rPr>
                                <m:t>𝑚𝑠𝑠</m:t>
                              </m:r>
                            </m:e>
                            <m:sub/>
                          </m:sSub>
                        </m:den>
                      </m:f>
                    </m:oMath>
                  </m:oMathPara>
                </a14:m>
                <a:endParaRPr lang="en-US" sz="2400" cap="all" dirty="0"/>
              </a:p>
              <a:p>
                <a:r>
                  <a:rPr lang="en-US" sz="2400" dirty="0" smtClean="0"/>
                  <a:t>MSS is the second moment of the surface height spectrum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𝜅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cutoff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/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Ψ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371600"/>
                <a:ext cx="8305800" cy="4724400"/>
              </a:xfrm>
              <a:blipFill>
                <a:blip r:embed="rId2"/>
                <a:stretch>
                  <a:fillRect l="-807" t="-774" r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1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GNSS-R Winds, Ruf, 2024 IOVWST</a:t>
            </a:r>
            <a:endParaRPr lang="en-US" dirty="0"/>
          </a:p>
        </p:txBody>
      </p:sp>
      <p:sp>
        <p:nvSpPr>
          <p:cNvPr id="5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7620000" y="6356349"/>
            <a:ext cx="106680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33CC"/>
                </a:solidFill>
              </a:defRPr>
            </a:lvl1pPr>
          </a:lstStyle>
          <a:p>
            <a:pPr algn="r">
              <a:defRPr/>
            </a:pPr>
            <a:fld id="{77396EA3-EB73-4F06-A4A7-2DED4A7AE0AE}" type="slidenum">
              <a:rPr lang="en-US" smtClean="0"/>
              <a:pPr algn="r"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5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866063" cy="679450"/>
          </a:xfrm>
        </p:spPr>
        <p:txBody>
          <a:bodyPr>
            <a:noAutofit/>
          </a:bodyPr>
          <a:lstStyle/>
          <a:p>
            <a:r>
              <a:rPr lang="en-US" sz="3600" dirty="0" smtClean="0"/>
              <a:t>Examples of GNSS-R CYGNSS Wind Speed </a:t>
            </a:r>
            <a:endParaRPr lang="en-US" sz="3600" dirty="0"/>
          </a:p>
        </p:txBody>
      </p:sp>
      <p:sp>
        <p:nvSpPr>
          <p:cNvPr id="4" name="Date Placeholder 1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GNSS-R Winds, Ruf, 2024 IOVWST</a:t>
            </a:r>
            <a:endParaRPr lang="en-US" dirty="0"/>
          </a:p>
        </p:txBody>
      </p:sp>
      <p:sp>
        <p:nvSpPr>
          <p:cNvPr id="5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7620000" y="6356349"/>
            <a:ext cx="106680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33CC"/>
                </a:solidFill>
              </a:defRPr>
            </a:lvl1pPr>
          </a:lstStyle>
          <a:p>
            <a:pPr algn="r">
              <a:defRPr/>
            </a:pPr>
            <a:fld id="{77396EA3-EB73-4F06-A4A7-2DED4A7AE0AE}" type="slidenum">
              <a:rPr lang="en-US" smtClean="0"/>
              <a:pPr algn="r">
                <a:defRPr/>
              </a:pPr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4267200"/>
            <a:ext cx="2311308" cy="1799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71977" y="3699760"/>
            <a:ext cx="3238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ERA5 comparison to Project v3.2</a:t>
            </a:r>
          </a:p>
          <a:p>
            <a:r>
              <a:rPr lang="en-US" dirty="0" smtClean="0"/>
              <a:t>RMSD = 1.7 m/s, Bias =-0.2 m/s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6489" y="1919087"/>
            <a:ext cx="2337379" cy="18139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98081" y="1272756"/>
            <a:ext cx="3112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Buoy comparison to NOAA v1.2</a:t>
            </a:r>
          </a:p>
          <a:p>
            <a:r>
              <a:rPr lang="en-US" dirty="0" smtClean="0"/>
              <a:t>RMSD = 1.2 m/s, Bias =-0.3 m/s</a:t>
            </a:r>
            <a:endParaRPr lang="en-US" dirty="0"/>
          </a:p>
        </p:txBody>
      </p:sp>
      <p:pic>
        <p:nvPicPr>
          <p:cNvPr id="11" name="wind_speed in cyg.ddmi.s20220116-003000-e2022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0852" y="1841550"/>
            <a:ext cx="5198066" cy="349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3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 mute="1">
                <p:cTn id="24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866063" cy="679450"/>
          </a:xfrm>
        </p:spPr>
        <p:txBody>
          <a:bodyPr>
            <a:noAutofit/>
          </a:bodyPr>
          <a:lstStyle/>
          <a:p>
            <a:r>
              <a:rPr lang="en-US" sz="3600" dirty="0" smtClean="0"/>
              <a:t>Practical GNSS-R Considerations </a:t>
            </a:r>
            <a:br>
              <a:rPr lang="en-US" sz="3600" dirty="0" smtClean="0"/>
            </a:br>
            <a:r>
              <a:rPr lang="en-US" sz="3600" dirty="0" smtClean="0"/>
              <a:t>and Differences from </a:t>
            </a:r>
            <a:r>
              <a:rPr lang="en-US" sz="3600" dirty="0" err="1" smtClean="0"/>
              <a:t>Scatterometry</a:t>
            </a:r>
            <a:endParaRPr lang="en-US" sz="3600" dirty="0"/>
          </a:p>
        </p:txBody>
      </p:sp>
      <p:sp>
        <p:nvSpPr>
          <p:cNvPr id="8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305800" cy="4419600"/>
          </a:xfrm>
        </p:spPr>
        <p:txBody>
          <a:bodyPr>
            <a:normAutofit fontScale="47500" lnSpcReduction="20000"/>
          </a:bodyPr>
          <a:lstStyle/>
          <a:p>
            <a:r>
              <a:rPr lang="en-US" sz="4500" dirty="0" err="1"/>
              <a:t>Scatterometers</a:t>
            </a:r>
            <a:r>
              <a:rPr lang="en-US" sz="4500" dirty="0"/>
              <a:t> are primarily sensitive to the capillary wave portion of the roughness spectrum at the Bragg resonant wavelength of the backscattered microwave </a:t>
            </a:r>
            <a:r>
              <a:rPr lang="en-US" sz="4500" dirty="0" smtClean="0"/>
              <a:t>signal. Capillary waves as closely coupled to the local wind speed at the time of the radar observation.</a:t>
            </a:r>
            <a:endParaRPr lang="en-US" sz="4500" dirty="0"/>
          </a:p>
          <a:p>
            <a:r>
              <a:rPr lang="en-US" sz="4500" dirty="0" smtClean="0"/>
              <a:t>GNSS-R is sensitive to the integrated roughness spectrum over both capillary and longer swell waves</a:t>
            </a:r>
          </a:p>
          <a:p>
            <a:pPr lvl="1"/>
            <a:r>
              <a:rPr lang="en-US" sz="4100" dirty="0" smtClean="0"/>
              <a:t>In fully developed seas, the shorter and longer portions of the roughness spectrum are in equilibrium and both GNSS-R and </a:t>
            </a:r>
            <a:r>
              <a:rPr lang="en-US" sz="4100" dirty="0" err="1" smtClean="0"/>
              <a:t>scatterometers</a:t>
            </a:r>
            <a:r>
              <a:rPr lang="en-US" sz="4100" dirty="0" smtClean="0"/>
              <a:t> are sensitive to the local wind</a:t>
            </a:r>
          </a:p>
          <a:p>
            <a:pPr lvl="1"/>
            <a:r>
              <a:rPr lang="en-US" sz="4100" dirty="0" smtClean="0"/>
              <a:t>In young (underdeveloped) seas, GNSS-R is sensitive to longer portions of the roughness spectrum that are not forced by the local wind at the time of the observation, and a correction for this sensitivity is necessary (typically using ancillary SWH information from a model)</a:t>
            </a:r>
            <a:endParaRPr lang="en-US" sz="4500" dirty="0"/>
          </a:p>
          <a:p>
            <a:r>
              <a:rPr lang="en-US" sz="4500" dirty="0" smtClean="0"/>
              <a:t>GNSS-R is very weakly sensitive to wind direction</a:t>
            </a:r>
          </a:p>
          <a:p>
            <a:pPr lvl="1"/>
            <a:r>
              <a:rPr lang="en-US" sz="4100" dirty="0" smtClean="0"/>
              <a:t>Poor ability to detect wind direction</a:t>
            </a:r>
          </a:p>
          <a:p>
            <a:pPr lvl="1"/>
            <a:r>
              <a:rPr lang="en-US" sz="4100" dirty="0" smtClean="0"/>
              <a:t>Little dependence of wind speed error on wind direction</a:t>
            </a:r>
          </a:p>
        </p:txBody>
      </p:sp>
      <p:sp>
        <p:nvSpPr>
          <p:cNvPr id="4" name="Date Placeholder 1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GNSS-R Winds, Ruf, 2024 IOVWST</a:t>
            </a:r>
            <a:endParaRPr lang="en-US" dirty="0"/>
          </a:p>
        </p:txBody>
      </p:sp>
      <p:sp>
        <p:nvSpPr>
          <p:cNvPr id="5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7620000" y="6356349"/>
            <a:ext cx="106680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33CC"/>
                </a:solidFill>
              </a:defRPr>
            </a:lvl1pPr>
          </a:lstStyle>
          <a:p>
            <a:pPr algn="r">
              <a:defRPr/>
            </a:pPr>
            <a:fld id="{77396EA3-EB73-4F06-A4A7-2DED4A7AE0AE}" type="slidenum">
              <a:rPr lang="en-US" smtClean="0"/>
              <a:pPr algn="r"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3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572</Words>
  <Application>Microsoft Office PowerPoint</Application>
  <PresentationFormat>On-screen Show (4:3)</PresentationFormat>
  <Paragraphs>38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 Math</vt:lpstr>
      <vt:lpstr>Times New Roman</vt:lpstr>
      <vt:lpstr>Office Theme</vt:lpstr>
      <vt:lpstr>PowerPoint Presentation</vt:lpstr>
      <vt:lpstr>GNSS-R Measurement Methodology</vt:lpstr>
      <vt:lpstr>Relationship between GNSS-R Measurement and Ocean Surface Conditions</vt:lpstr>
      <vt:lpstr>Examples of GNSS-R CYGNSS Wind Speed </vt:lpstr>
      <vt:lpstr>Practical GNSS-R Considerations  and Differences from Scatterometry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cmccarty</dc:creator>
  <cp:lastModifiedBy>Ruf, Christopher</cp:lastModifiedBy>
  <cp:revision>153</cp:revision>
  <cp:lastPrinted>2014-03-31T15:28:08Z</cp:lastPrinted>
  <dcterms:created xsi:type="dcterms:W3CDTF">2013-04-22T19:26:46Z</dcterms:created>
  <dcterms:modified xsi:type="dcterms:W3CDTF">2024-05-22T16:05:11Z</dcterms:modified>
</cp:coreProperties>
</file>