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wmv" ContentType="video/x-ms-wm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57" r:id="rId4"/>
    <p:sldId id="363" r:id="rId5"/>
    <p:sldId id="258" r:id="rId6"/>
    <p:sldId id="259" r:id="rId7"/>
    <p:sldId id="364" r:id="rId8"/>
    <p:sldId id="365" r:id="rId9"/>
    <p:sldId id="369" r:id="rId10"/>
    <p:sldId id="366" r:id="rId11"/>
    <p:sldId id="367" r:id="rId12"/>
    <p:sldId id="368" r:id="rId13"/>
    <p:sldId id="370" r:id="rId14"/>
    <p:sldId id="371" r:id="rId15"/>
    <p:sldId id="374"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1" d="100"/>
          <a:sy n="101" d="100"/>
        </p:scale>
        <p:origin x="318"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7AA54-2553-48D7-87D0-9EDADC9FE0B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F9C63A7-17C2-0612-9F20-FB49C94644F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053E9C5-86A4-0E5E-336A-5D47A1219B4B}"/>
              </a:ext>
            </a:extLst>
          </p:cNvPr>
          <p:cNvSpPr>
            <a:spLocks noGrp="1"/>
          </p:cNvSpPr>
          <p:nvPr>
            <p:ph type="dt" sz="half" idx="10"/>
          </p:nvPr>
        </p:nvSpPr>
        <p:spPr/>
        <p:txBody>
          <a:bodyPr/>
          <a:lstStyle/>
          <a:p>
            <a:fld id="{3944F768-75E3-4DBB-8CC9-47098860B671}" type="datetimeFigureOut">
              <a:rPr lang="en-US" smtClean="0"/>
              <a:t>5/30/2024</a:t>
            </a:fld>
            <a:endParaRPr lang="en-US"/>
          </a:p>
        </p:txBody>
      </p:sp>
      <p:sp>
        <p:nvSpPr>
          <p:cNvPr id="5" name="Footer Placeholder 4">
            <a:extLst>
              <a:ext uri="{FF2B5EF4-FFF2-40B4-BE49-F238E27FC236}">
                <a16:creationId xmlns:a16="http://schemas.microsoft.com/office/drawing/2014/main" id="{F9E7DD63-40BD-9348-5F66-3A26E837B2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5C1EF3-D414-BE65-BA71-91DAC9E169D0}"/>
              </a:ext>
            </a:extLst>
          </p:cNvPr>
          <p:cNvSpPr>
            <a:spLocks noGrp="1"/>
          </p:cNvSpPr>
          <p:nvPr>
            <p:ph type="sldNum" sz="quarter" idx="12"/>
          </p:nvPr>
        </p:nvSpPr>
        <p:spPr/>
        <p:txBody>
          <a:bodyPr/>
          <a:lstStyle/>
          <a:p>
            <a:fld id="{B06D7709-FBDE-4744-B101-9700306F9402}" type="slidenum">
              <a:rPr lang="en-US" smtClean="0"/>
              <a:t>‹#›</a:t>
            </a:fld>
            <a:endParaRPr lang="en-US"/>
          </a:p>
        </p:txBody>
      </p:sp>
    </p:spTree>
    <p:extLst>
      <p:ext uri="{BB962C8B-B14F-4D97-AF65-F5344CB8AC3E}">
        <p14:creationId xmlns:p14="http://schemas.microsoft.com/office/powerpoint/2010/main" val="36970140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2235A-BF67-E2CC-7812-48E1F0CAB67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D2B19D9-B820-6EA7-8EAB-810D5830041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AE8FC1-4B43-1B5B-7E3B-2BA0B96230E4}"/>
              </a:ext>
            </a:extLst>
          </p:cNvPr>
          <p:cNvSpPr>
            <a:spLocks noGrp="1"/>
          </p:cNvSpPr>
          <p:nvPr>
            <p:ph type="dt" sz="half" idx="10"/>
          </p:nvPr>
        </p:nvSpPr>
        <p:spPr/>
        <p:txBody>
          <a:bodyPr/>
          <a:lstStyle/>
          <a:p>
            <a:fld id="{3944F768-75E3-4DBB-8CC9-47098860B671}" type="datetimeFigureOut">
              <a:rPr lang="en-US" smtClean="0"/>
              <a:t>5/30/2024</a:t>
            </a:fld>
            <a:endParaRPr lang="en-US"/>
          </a:p>
        </p:txBody>
      </p:sp>
      <p:sp>
        <p:nvSpPr>
          <p:cNvPr id="5" name="Footer Placeholder 4">
            <a:extLst>
              <a:ext uri="{FF2B5EF4-FFF2-40B4-BE49-F238E27FC236}">
                <a16:creationId xmlns:a16="http://schemas.microsoft.com/office/drawing/2014/main" id="{836819C9-CB3C-DF4F-020D-9BB79492D4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417617-B917-A892-95E1-5E972616D836}"/>
              </a:ext>
            </a:extLst>
          </p:cNvPr>
          <p:cNvSpPr>
            <a:spLocks noGrp="1"/>
          </p:cNvSpPr>
          <p:nvPr>
            <p:ph type="sldNum" sz="quarter" idx="12"/>
          </p:nvPr>
        </p:nvSpPr>
        <p:spPr/>
        <p:txBody>
          <a:bodyPr/>
          <a:lstStyle/>
          <a:p>
            <a:fld id="{B06D7709-FBDE-4744-B101-9700306F9402}" type="slidenum">
              <a:rPr lang="en-US" smtClean="0"/>
              <a:t>‹#›</a:t>
            </a:fld>
            <a:endParaRPr lang="en-US"/>
          </a:p>
        </p:txBody>
      </p:sp>
    </p:spTree>
    <p:extLst>
      <p:ext uri="{BB962C8B-B14F-4D97-AF65-F5344CB8AC3E}">
        <p14:creationId xmlns:p14="http://schemas.microsoft.com/office/powerpoint/2010/main" val="16250336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6DC6AF0-84C0-A9D6-0C0E-E44A849268A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96682EF-C5BF-6B04-30E5-E433AC52189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FFDE39-64A8-8FDC-57F0-C204686FCEFC}"/>
              </a:ext>
            </a:extLst>
          </p:cNvPr>
          <p:cNvSpPr>
            <a:spLocks noGrp="1"/>
          </p:cNvSpPr>
          <p:nvPr>
            <p:ph type="dt" sz="half" idx="10"/>
          </p:nvPr>
        </p:nvSpPr>
        <p:spPr/>
        <p:txBody>
          <a:bodyPr/>
          <a:lstStyle/>
          <a:p>
            <a:fld id="{3944F768-75E3-4DBB-8CC9-47098860B671}" type="datetimeFigureOut">
              <a:rPr lang="en-US" smtClean="0"/>
              <a:t>5/30/2024</a:t>
            </a:fld>
            <a:endParaRPr lang="en-US"/>
          </a:p>
        </p:txBody>
      </p:sp>
      <p:sp>
        <p:nvSpPr>
          <p:cNvPr id="5" name="Footer Placeholder 4">
            <a:extLst>
              <a:ext uri="{FF2B5EF4-FFF2-40B4-BE49-F238E27FC236}">
                <a16:creationId xmlns:a16="http://schemas.microsoft.com/office/drawing/2014/main" id="{5257477A-4E07-9245-AACC-8A820571D6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605F10-F4CE-51DF-D133-A02A2917D256}"/>
              </a:ext>
            </a:extLst>
          </p:cNvPr>
          <p:cNvSpPr>
            <a:spLocks noGrp="1"/>
          </p:cNvSpPr>
          <p:nvPr>
            <p:ph type="sldNum" sz="quarter" idx="12"/>
          </p:nvPr>
        </p:nvSpPr>
        <p:spPr/>
        <p:txBody>
          <a:bodyPr/>
          <a:lstStyle/>
          <a:p>
            <a:fld id="{B06D7709-FBDE-4744-B101-9700306F9402}" type="slidenum">
              <a:rPr lang="en-US" smtClean="0"/>
              <a:t>‹#›</a:t>
            </a:fld>
            <a:endParaRPr lang="en-US"/>
          </a:p>
        </p:txBody>
      </p:sp>
    </p:spTree>
    <p:extLst>
      <p:ext uri="{BB962C8B-B14F-4D97-AF65-F5344CB8AC3E}">
        <p14:creationId xmlns:p14="http://schemas.microsoft.com/office/powerpoint/2010/main" val="22917502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EBC34-575A-692E-1F35-9FC505B681A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E7ED086-F3E4-6E01-EC29-3763CAF7542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E903AF-24AE-BAD8-CCD9-BABA7BE049AC}"/>
              </a:ext>
            </a:extLst>
          </p:cNvPr>
          <p:cNvSpPr>
            <a:spLocks noGrp="1"/>
          </p:cNvSpPr>
          <p:nvPr>
            <p:ph type="dt" sz="half" idx="10"/>
          </p:nvPr>
        </p:nvSpPr>
        <p:spPr/>
        <p:txBody>
          <a:bodyPr/>
          <a:lstStyle/>
          <a:p>
            <a:fld id="{3944F768-75E3-4DBB-8CC9-47098860B671}" type="datetimeFigureOut">
              <a:rPr lang="en-US" smtClean="0"/>
              <a:t>5/30/2024</a:t>
            </a:fld>
            <a:endParaRPr lang="en-US"/>
          </a:p>
        </p:txBody>
      </p:sp>
      <p:sp>
        <p:nvSpPr>
          <p:cNvPr id="5" name="Footer Placeholder 4">
            <a:extLst>
              <a:ext uri="{FF2B5EF4-FFF2-40B4-BE49-F238E27FC236}">
                <a16:creationId xmlns:a16="http://schemas.microsoft.com/office/drawing/2014/main" id="{A03C56FC-0E60-0C1B-96A5-502647E282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F24E3A-022E-3695-D3FA-5E03D0534F01}"/>
              </a:ext>
            </a:extLst>
          </p:cNvPr>
          <p:cNvSpPr>
            <a:spLocks noGrp="1"/>
          </p:cNvSpPr>
          <p:nvPr>
            <p:ph type="sldNum" sz="quarter" idx="12"/>
          </p:nvPr>
        </p:nvSpPr>
        <p:spPr/>
        <p:txBody>
          <a:bodyPr/>
          <a:lstStyle/>
          <a:p>
            <a:fld id="{B06D7709-FBDE-4744-B101-9700306F9402}" type="slidenum">
              <a:rPr lang="en-US" smtClean="0"/>
              <a:t>‹#›</a:t>
            </a:fld>
            <a:endParaRPr lang="en-US"/>
          </a:p>
        </p:txBody>
      </p:sp>
    </p:spTree>
    <p:extLst>
      <p:ext uri="{BB962C8B-B14F-4D97-AF65-F5344CB8AC3E}">
        <p14:creationId xmlns:p14="http://schemas.microsoft.com/office/powerpoint/2010/main" val="34025512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DB913-D8BF-A057-9F2D-D0A11F85619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2A1362A-9CD8-FCC8-3115-7FF8AA657C4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FD8F3ED-A672-3D88-BB7C-5EE4FD964269}"/>
              </a:ext>
            </a:extLst>
          </p:cNvPr>
          <p:cNvSpPr>
            <a:spLocks noGrp="1"/>
          </p:cNvSpPr>
          <p:nvPr>
            <p:ph type="dt" sz="half" idx="10"/>
          </p:nvPr>
        </p:nvSpPr>
        <p:spPr/>
        <p:txBody>
          <a:bodyPr/>
          <a:lstStyle/>
          <a:p>
            <a:fld id="{3944F768-75E3-4DBB-8CC9-47098860B671}" type="datetimeFigureOut">
              <a:rPr lang="en-US" smtClean="0"/>
              <a:t>5/30/2024</a:t>
            </a:fld>
            <a:endParaRPr lang="en-US"/>
          </a:p>
        </p:txBody>
      </p:sp>
      <p:sp>
        <p:nvSpPr>
          <p:cNvPr id="5" name="Footer Placeholder 4">
            <a:extLst>
              <a:ext uri="{FF2B5EF4-FFF2-40B4-BE49-F238E27FC236}">
                <a16:creationId xmlns:a16="http://schemas.microsoft.com/office/drawing/2014/main" id="{6CD1AAB8-7AD8-9BEF-57FD-A91BE0097A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E7F3B3-91D2-F33B-9BA1-6419D8DC1731}"/>
              </a:ext>
            </a:extLst>
          </p:cNvPr>
          <p:cNvSpPr>
            <a:spLocks noGrp="1"/>
          </p:cNvSpPr>
          <p:nvPr>
            <p:ph type="sldNum" sz="quarter" idx="12"/>
          </p:nvPr>
        </p:nvSpPr>
        <p:spPr/>
        <p:txBody>
          <a:bodyPr/>
          <a:lstStyle/>
          <a:p>
            <a:fld id="{B06D7709-FBDE-4744-B101-9700306F9402}" type="slidenum">
              <a:rPr lang="en-US" smtClean="0"/>
              <a:t>‹#›</a:t>
            </a:fld>
            <a:endParaRPr lang="en-US"/>
          </a:p>
        </p:txBody>
      </p:sp>
    </p:spTree>
    <p:extLst>
      <p:ext uri="{BB962C8B-B14F-4D97-AF65-F5344CB8AC3E}">
        <p14:creationId xmlns:p14="http://schemas.microsoft.com/office/powerpoint/2010/main" val="1616282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C683DA-A743-F0AE-7E87-B9A894F8C3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B7A5571-EA83-FC5F-8FFA-E131DE88CB9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98CD67F-506B-ECA8-7941-15E8EB37837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CC87A44-4A64-CFE9-AF2D-D5C009C83243}"/>
              </a:ext>
            </a:extLst>
          </p:cNvPr>
          <p:cNvSpPr>
            <a:spLocks noGrp="1"/>
          </p:cNvSpPr>
          <p:nvPr>
            <p:ph type="dt" sz="half" idx="10"/>
          </p:nvPr>
        </p:nvSpPr>
        <p:spPr/>
        <p:txBody>
          <a:bodyPr/>
          <a:lstStyle/>
          <a:p>
            <a:fld id="{3944F768-75E3-4DBB-8CC9-47098860B671}" type="datetimeFigureOut">
              <a:rPr lang="en-US" smtClean="0"/>
              <a:t>5/30/2024</a:t>
            </a:fld>
            <a:endParaRPr lang="en-US"/>
          </a:p>
        </p:txBody>
      </p:sp>
      <p:sp>
        <p:nvSpPr>
          <p:cNvPr id="6" name="Footer Placeholder 5">
            <a:extLst>
              <a:ext uri="{FF2B5EF4-FFF2-40B4-BE49-F238E27FC236}">
                <a16:creationId xmlns:a16="http://schemas.microsoft.com/office/drawing/2014/main" id="{29DD4317-B199-A44F-63DA-DF97A71F38F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44B703E-8A68-5527-A385-9D02BC3E39B0}"/>
              </a:ext>
            </a:extLst>
          </p:cNvPr>
          <p:cNvSpPr>
            <a:spLocks noGrp="1"/>
          </p:cNvSpPr>
          <p:nvPr>
            <p:ph type="sldNum" sz="quarter" idx="12"/>
          </p:nvPr>
        </p:nvSpPr>
        <p:spPr/>
        <p:txBody>
          <a:bodyPr/>
          <a:lstStyle/>
          <a:p>
            <a:fld id="{B06D7709-FBDE-4744-B101-9700306F9402}" type="slidenum">
              <a:rPr lang="en-US" smtClean="0"/>
              <a:t>‹#›</a:t>
            </a:fld>
            <a:endParaRPr lang="en-US"/>
          </a:p>
        </p:txBody>
      </p:sp>
    </p:spTree>
    <p:extLst>
      <p:ext uri="{BB962C8B-B14F-4D97-AF65-F5344CB8AC3E}">
        <p14:creationId xmlns:p14="http://schemas.microsoft.com/office/powerpoint/2010/main" val="23023995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07C35-783A-5AEA-1EA6-4838F8CCC6F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11C8289-31B4-5112-056F-A7CCE4C274C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A850E17-51CD-6788-B6CE-E76191E8F32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B3DB314-2E79-78C9-3A68-41AF8A8A79F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DE28AD7-E758-56A8-5658-3CB49F2D558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FFFB547-F5CF-E035-1FB5-B2267C071C2D}"/>
              </a:ext>
            </a:extLst>
          </p:cNvPr>
          <p:cNvSpPr>
            <a:spLocks noGrp="1"/>
          </p:cNvSpPr>
          <p:nvPr>
            <p:ph type="dt" sz="half" idx="10"/>
          </p:nvPr>
        </p:nvSpPr>
        <p:spPr/>
        <p:txBody>
          <a:bodyPr/>
          <a:lstStyle/>
          <a:p>
            <a:fld id="{3944F768-75E3-4DBB-8CC9-47098860B671}" type="datetimeFigureOut">
              <a:rPr lang="en-US" smtClean="0"/>
              <a:t>5/30/2024</a:t>
            </a:fld>
            <a:endParaRPr lang="en-US"/>
          </a:p>
        </p:txBody>
      </p:sp>
      <p:sp>
        <p:nvSpPr>
          <p:cNvPr id="8" name="Footer Placeholder 7">
            <a:extLst>
              <a:ext uri="{FF2B5EF4-FFF2-40B4-BE49-F238E27FC236}">
                <a16:creationId xmlns:a16="http://schemas.microsoft.com/office/drawing/2014/main" id="{7B648CB3-E652-043E-0BAA-2314DF90537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479BFAB-D083-EECF-E154-5C3262DBCF7E}"/>
              </a:ext>
            </a:extLst>
          </p:cNvPr>
          <p:cNvSpPr>
            <a:spLocks noGrp="1"/>
          </p:cNvSpPr>
          <p:nvPr>
            <p:ph type="sldNum" sz="quarter" idx="12"/>
          </p:nvPr>
        </p:nvSpPr>
        <p:spPr/>
        <p:txBody>
          <a:bodyPr/>
          <a:lstStyle/>
          <a:p>
            <a:fld id="{B06D7709-FBDE-4744-B101-9700306F9402}" type="slidenum">
              <a:rPr lang="en-US" smtClean="0"/>
              <a:t>‹#›</a:t>
            </a:fld>
            <a:endParaRPr lang="en-US"/>
          </a:p>
        </p:txBody>
      </p:sp>
    </p:spTree>
    <p:extLst>
      <p:ext uri="{BB962C8B-B14F-4D97-AF65-F5344CB8AC3E}">
        <p14:creationId xmlns:p14="http://schemas.microsoft.com/office/powerpoint/2010/main" val="21171410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9C9DE-314D-025E-3176-D6192CD6326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0246186-20AB-89BF-A77A-F536978D59D9}"/>
              </a:ext>
            </a:extLst>
          </p:cNvPr>
          <p:cNvSpPr>
            <a:spLocks noGrp="1"/>
          </p:cNvSpPr>
          <p:nvPr>
            <p:ph type="dt" sz="half" idx="10"/>
          </p:nvPr>
        </p:nvSpPr>
        <p:spPr/>
        <p:txBody>
          <a:bodyPr/>
          <a:lstStyle/>
          <a:p>
            <a:fld id="{3944F768-75E3-4DBB-8CC9-47098860B671}" type="datetimeFigureOut">
              <a:rPr lang="en-US" smtClean="0"/>
              <a:t>5/30/2024</a:t>
            </a:fld>
            <a:endParaRPr lang="en-US"/>
          </a:p>
        </p:txBody>
      </p:sp>
      <p:sp>
        <p:nvSpPr>
          <p:cNvPr id="4" name="Footer Placeholder 3">
            <a:extLst>
              <a:ext uri="{FF2B5EF4-FFF2-40B4-BE49-F238E27FC236}">
                <a16:creationId xmlns:a16="http://schemas.microsoft.com/office/drawing/2014/main" id="{E8F1CE6B-9029-797D-8856-931054B6BD7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92F92DC-51D7-495C-7F51-DF58FEE9CBF6}"/>
              </a:ext>
            </a:extLst>
          </p:cNvPr>
          <p:cNvSpPr>
            <a:spLocks noGrp="1"/>
          </p:cNvSpPr>
          <p:nvPr>
            <p:ph type="sldNum" sz="quarter" idx="12"/>
          </p:nvPr>
        </p:nvSpPr>
        <p:spPr/>
        <p:txBody>
          <a:bodyPr/>
          <a:lstStyle/>
          <a:p>
            <a:fld id="{B06D7709-FBDE-4744-B101-9700306F9402}" type="slidenum">
              <a:rPr lang="en-US" smtClean="0"/>
              <a:t>‹#›</a:t>
            </a:fld>
            <a:endParaRPr lang="en-US"/>
          </a:p>
        </p:txBody>
      </p:sp>
    </p:spTree>
    <p:extLst>
      <p:ext uri="{BB962C8B-B14F-4D97-AF65-F5344CB8AC3E}">
        <p14:creationId xmlns:p14="http://schemas.microsoft.com/office/powerpoint/2010/main" val="39495673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41B5B45-3A4B-5B51-8FA3-430E3240DB07}"/>
              </a:ext>
            </a:extLst>
          </p:cNvPr>
          <p:cNvSpPr>
            <a:spLocks noGrp="1"/>
          </p:cNvSpPr>
          <p:nvPr>
            <p:ph type="dt" sz="half" idx="10"/>
          </p:nvPr>
        </p:nvSpPr>
        <p:spPr/>
        <p:txBody>
          <a:bodyPr/>
          <a:lstStyle/>
          <a:p>
            <a:fld id="{3944F768-75E3-4DBB-8CC9-47098860B671}" type="datetimeFigureOut">
              <a:rPr lang="en-US" smtClean="0"/>
              <a:t>5/30/2024</a:t>
            </a:fld>
            <a:endParaRPr lang="en-US"/>
          </a:p>
        </p:txBody>
      </p:sp>
      <p:sp>
        <p:nvSpPr>
          <p:cNvPr id="3" name="Footer Placeholder 2">
            <a:extLst>
              <a:ext uri="{FF2B5EF4-FFF2-40B4-BE49-F238E27FC236}">
                <a16:creationId xmlns:a16="http://schemas.microsoft.com/office/drawing/2014/main" id="{97847BB7-4251-7FB0-C9A8-17C27A82741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A192BA7-2B3D-6215-89F3-6AFD2B92BFC8}"/>
              </a:ext>
            </a:extLst>
          </p:cNvPr>
          <p:cNvSpPr>
            <a:spLocks noGrp="1"/>
          </p:cNvSpPr>
          <p:nvPr>
            <p:ph type="sldNum" sz="quarter" idx="12"/>
          </p:nvPr>
        </p:nvSpPr>
        <p:spPr/>
        <p:txBody>
          <a:bodyPr/>
          <a:lstStyle/>
          <a:p>
            <a:fld id="{B06D7709-FBDE-4744-B101-9700306F9402}" type="slidenum">
              <a:rPr lang="en-US" smtClean="0"/>
              <a:t>‹#›</a:t>
            </a:fld>
            <a:endParaRPr lang="en-US"/>
          </a:p>
        </p:txBody>
      </p:sp>
    </p:spTree>
    <p:extLst>
      <p:ext uri="{BB962C8B-B14F-4D97-AF65-F5344CB8AC3E}">
        <p14:creationId xmlns:p14="http://schemas.microsoft.com/office/powerpoint/2010/main" val="39790629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170BC8-20EE-63FF-9E3D-FEB2F3D8A16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470B4C1-E08D-C217-31CF-6B3C14B1074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2BDEF23-04AC-F7C8-993E-80ADF306CA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CA2764E-481D-9969-4715-08A958BA4A54}"/>
              </a:ext>
            </a:extLst>
          </p:cNvPr>
          <p:cNvSpPr>
            <a:spLocks noGrp="1"/>
          </p:cNvSpPr>
          <p:nvPr>
            <p:ph type="dt" sz="half" idx="10"/>
          </p:nvPr>
        </p:nvSpPr>
        <p:spPr/>
        <p:txBody>
          <a:bodyPr/>
          <a:lstStyle/>
          <a:p>
            <a:fld id="{3944F768-75E3-4DBB-8CC9-47098860B671}" type="datetimeFigureOut">
              <a:rPr lang="en-US" smtClean="0"/>
              <a:t>5/30/2024</a:t>
            </a:fld>
            <a:endParaRPr lang="en-US"/>
          </a:p>
        </p:txBody>
      </p:sp>
      <p:sp>
        <p:nvSpPr>
          <p:cNvPr id="6" name="Footer Placeholder 5">
            <a:extLst>
              <a:ext uri="{FF2B5EF4-FFF2-40B4-BE49-F238E27FC236}">
                <a16:creationId xmlns:a16="http://schemas.microsoft.com/office/drawing/2014/main" id="{5F43B97A-B813-31E7-77EA-D583AB63AE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2071DAD-200A-7C76-A8C9-24F819CCA013}"/>
              </a:ext>
            </a:extLst>
          </p:cNvPr>
          <p:cNvSpPr>
            <a:spLocks noGrp="1"/>
          </p:cNvSpPr>
          <p:nvPr>
            <p:ph type="sldNum" sz="quarter" idx="12"/>
          </p:nvPr>
        </p:nvSpPr>
        <p:spPr/>
        <p:txBody>
          <a:bodyPr/>
          <a:lstStyle/>
          <a:p>
            <a:fld id="{B06D7709-FBDE-4744-B101-9700306F9402}" type="slidenum">
              <a:rPr lang="en-US" smtClean="0"/>
              <a:t>‹#›</a:t>
            </a:fld>
            <a:endParaRPr lang="en-US"/>
          </a:p>
        </p:txBody>
      </p:sp>
    </p:spTree>
    <p:extLst>
      <p:ext uri="{BB962C8B-B14F-4D97-AF65-F5344CB8AC3E}">
        <p14:creationId xmlns:p14="http://schemas.microsoft.com/office/powerpoint/2010/main" val="34723152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3D231-4464-FC17-911B-2CCEE782C8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687D5F3-7082-45D3-9A64-4A9538DD137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224AA83-2941-42CB-C9F6-B20C78D3FA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FAFB52-A6C3-3842-8E3B-C81D2D5B290A}"/>
              </a:ext>
            </a:extLst>
          </p:cNvPr>
          <p:cNvSpPr>
            <a:spLocks noGrp="1"/>
          </p:cNvSpPr>
          <p:nvPr>
            <p:ph type="dt" sz="half" idx="10"/>
          </p:nvPr>
        </p:nvSpPr>
        <p:spPr/>
        <p:txBody>
          <a:bodyPr/>
          <a:lstStyle/>
          <a:p>
            <a:fld id="{3944F768-75E3-4DBB-8CC9-47098860B671}" type="datetimeFigureOut">
              <a:rPr lang="en-US" smtClean="0"/>
              <a:t>5/30/2024</a:t>
            </a:fld>
            <a:endParaRPr lang="en-US"/>
          </a:p>
        </p:txBody>
      </p:sp>
      <p:sp>
        <p:nvSpPr>
          <p:cNvPr id="6" name="Footer Placeholder 5">
            <a:extLst>
              <a:ext uri="{FF2B5EF4-FFF2-40B4-BE49-F238E27FC236}">
                <a16:creationId xmlns:a16="http://schemas.microsoft.com/office/drawing/2014/main" id="{E2AA1038-3A9C-CF87-BE9C-D213C656C1F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02A81C-55CD-554F-FB4A-A937B1517CD6}"/>
              </a:ext>
            </a:extLst>
          </p:cNvPr>
          <p:cNvSpPr>
            <a:spLocks noGrp="1"/>
          </p:cNvSpPr>
          <p:nvPr>
            <p:ph type="sldNum" sz="quarter" idx="12"/>
          </p:nvPr>
        </p:nvSpPr>
        <p:spPr/>
        <p:txBody>
          <a:bodyPr/>
          <a:lstStyle/>
          <a:p>
            <a:fld id="{B06D7709-FBDE-4744-B101-9700306F9402}" type="slidenum">
              <a:rPr lang="en-US" smtClean="0"/>
              <a:t>‹#›</a:t>
            </a:fld>
            <a:endParaRPr lang="en-US"/>
          </a:p>
        </p:txBody>
      </p:sp>
    </p:spTree>
    <p:extLst>
      <p:ext uri="{BB962C8B-B14F-4D97-AF65-F5344CB8AC3E}">
        <p14:creationId xmlns:p14="http://schemas.microsoft.com/office/powerpoint/2010/main" val="15231736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90000"/>
            <a:lumOff val="1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72FC739-B25E-5D76-A4B0-CEB9FF7442A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6E818BB-9D12-25C1-DE48-9A267C106F6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D03605-65F6-B714-E4C5-A7E515E8ECF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944F768-75E3-4DBB-8CC9-47098860B671}" type="datetimeFigureOut">
              <a:rPr lang="en-US" smtClean="0"/>
              <a:t>5/30/2024</a:t>
            </a:fld>
            <a:endParaRPr lang="en-US"/>
          </a:p>
        </p:txBody>
      </p:sp>
      <p:sp>
        <p:nvSpPr>
          <p:cNvPr id="5" name="Footer Placeholder 4">
            <a:extLst>
              <a:ext uri="{FF2B5EF4-FFF2-40B4-BE49-F238E27FC236}">
                <a16:creationId xmlns:a16="http://schemas.microsoft.com/office/drawing/2014/main" id="{0EE33905-7812-FD39-F501-7ADF699FF31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420812EA-24EE-650C-5F8B-2A3D54C264E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06D7709-FBDE-4744-B101-9700306F9402}" type="slidenum">
              <a:rPr lang="en-US" smtClean="0"/>
              <a:t>‹#›</a:t>
            </a:fld>
            <a:endParaRPr lang="en-US"/>
          </a:p>
        </p:txBody>
      </p:sp>
    </p:spTree>
    <p:extLst>
      <p:ext uri="{BB962C8B-B14F-4D97-AF65-F5344CB8AC3E}">
        <p14:creationId xmlns:p14="http://schemas.microsoft.com/office/powerpoint/2010/main" val="927877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18" Type="http://schemas.openxmlformats.org/officeDocument/2006/relationships/image" Target="../media/image29.png"/><Relationship Id="rId26" Type="http://schemas.openxmlformats.org/officeDocument/2006/relationships/image" Target="../media/image37.png"/><Relationship Id="rId3" Type="http://schemas.openxmlformats.org/officeDocument/2006/relationships/image" Target="../media/image16.png"/><Relationship Id="rId21" Type="http://schemas.openxmlformats.org/officeDocument/2006/relationships/image" Target="../media/image32.png"/><Relationship Id="rId7" Type="http://schemas.openxmlformats.org/officeDocument/2006/relationships/image" Target="../media/image13.png"/><Relationship Id="rId12" Type="http://schemas.openxmlformats.org/officeDocument/2006/relationships/image" Target="../media/image24.png"/><Relationship Id="rId17" Type="http://schemas.openxmlformats.org/officeDocument/2006/relationships/image" Target="../media/image28.png"/><Relationship Id="rId25" Type="http://schemas.openxmlformats.org/officeDocument/2006/relationships/image" Target="../media/image36.png"/><Relationship Id="rId2" Type="http://schemas.openxmlformats.org/officeDocument/2006/relationships/image" Target="../media/image15.png"/><Relationship Id="rId16" Type="http://schemas.openxmlformats.org/officeDocument/2006/relationships/image" Target="../media/image27.png"/><Relationship Id="rId20"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19.png"/><Relationship Id="rId11" Type="http://schemas.openxmlformats.org/officeDocument/2006/relationships/image" Target="../media/image23.png"/><Relationship Id="rId24" Type="http://schemas.openxmlformats.org/officeDocument/2006/relationships/image" Target="../media/image35.png"/><Relationship Id="rId5" Type="http://schemas.openxmlformats.org/officeDocument/2006/relationships/image" Target="../media/image18.png"/><Relationship Id="rId15" Type="http://schemas.openxmlformats.org/officeDocument/2006/relationships/image" Target="../media/image26.png"/><Relationship Id="rId23" Type="http://schemas.openxmlformats.org/officeDocument/2006/relationships/image" Target="../media/image34.png"/><Relationship Id="rId10" Type="http://schemas.openxmlformats.org/officeDocument/2006/relationships/image" Target="../media/image22.png"/><Relationship Id="rId19" Type="http://schemas.openxmlformats.org/officeDocument/2006/relationships/image" Target="../media/image30.png"/><Relationship Id="rId4" Type="http://schemas.openxmlformats.org/officeDocument/2006/relationships/image" Target="../media/image17.png"/><Relationship Id="rId9" Type="http://schemas.openxmlformats.org/officeDocument/2006/relationships/image" Target="../media/image21.png"/><Relationship Id="rId14" Type="http://schemas.openxmlformats.org/officeDocument/2006/relationships/image" Target="../media/image12.png"/><Relationship Id="rId22" Type="http://schemas.openxmlformats.org/officeDocument/2006/relationships/image" Target="../media/image33.png"/></Relationships>
</file>

<file path=ppt/slides/_rels/slide1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32.png"/><Relationship Id="rId7" Type="http://schemas.openxmlformats.org/officeDocument/2006/relationships/image" Target="../media/image22.png"/><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2.png"/><Relationship Id="rId9" Type="http://schemas.openxmlformats.org/officeDocument/2006/relationships/image" Target="../media/image4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oleObject" Target="../embeddings/oleObject1.bin"/><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wmv"/><Relationship Id="rId1" Type="http://schemas.microsoft.com/office/2007/relationships/media" Target="../media/media1.wmv"/><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1.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066E85F-8BE8-FD4C-AD9C-278ED09D66B8}"/>
              </a:ext>
            </a:extLst>
          </p:cNvPr>
          <p:cNvSpPr txBox="1">
            <a:spLocks/>
          </p:cNvSpPr>
          <p:nvPr/>
        </p:nvSpPr>
        <p:spPr>
          <a:xfrm>
            <a:off x="172496" y="2412774"/>
            <a:ext cx="11847007" cy="11430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algn="ctr">
              <a:lnSpc>
                <a:spcPct val="107000"/>
              </a:lnSpc>
              <a:spcBef>
                <a:spcPts val="0"/>
              </a:spcBef>
              <a:spcAft>
                <a:spcPts val="800"/>
              </a:spcAft>
            </a:pPr>
            <a:r>
              <a:rPr lang="en-US" sz="2800" b="1" kern="1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Upwelling along Complex Coastlines from Remotely Sensed Winds</a:t>
            </a:r>
          </a:p>
          <a:p>
            <a:pPr marL="0" marR="0" algn="ctr">
              <a:lnSpc>
                <a:spcPct val="107000"/>
              </a:lnSpc>
              <a:spcBef>
                <a:spcPts val="0"/>
              </a:spcBef>
              <a:spcAft>
                <a:spcPts val="800"/>
              </a:spcAft>
            </a:pPr>
            <a:endParaRPr lang="en-US" sz="2800" b="1" kern="1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marR="0" algn="ctr">
              <a:lnSpc>
                <a:spcPct val="107000"/>
              </a:lnSpc>
              <a:spcBef>
                <a:spcPts val="0"/>
              </a:spcBef>
              <a:spcAft>
                <a:spcPts val="800"/>
              </a:spcAft>
            </a:pPr>
            <a:r>
              <a:rPr lang="en-US" sz="2400" kern="1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Steven Morey</a:t>
            </a:r>
          </a:p>
          <a:p>
            <a:pPr marL="0" marR="0" algn="ctr">
              <a:lnSpc>
                <a:spcPct val="107000"/>
              </a:lnSpc>
              <a:spcBef>
                <a:spcPts val="0"/>
              </a:spcBef>
              <a:spcAft>
                <a:spcPts val="800"/>
              </a:spcAft>
            </a:pPr>
            <a:r>
              <a:rPr lang="en-US" sz="2400" kern="100" dirty="0">
                <a:solidFill>
                  <a:schemeClr val="bg1"/>
                </a:solidFill>
                <a:latin typeface="Calibri" panose="020F0502020204030204" pitchFamily="34" charset="0"/>
                <a:ea typeface="Calibri" panose="020F0502020204030204" pitchFamily="34" charset="0"/>
                <a:cs typeface="Calibri" panose="020F0502020204030204" pitchFamily="34" charset="0"/>
              </a:rPr>
              <a:t>Florida A&amp;M University</a:t>
            </a:r>
          </a:p>
          <a:p>
            <a:pPr marL="0" marR="0" algn="ctr">
              <a:lnSpc>
                <a:spcPct val="107000"/>
              </a:lnSpc>
              <a:spcBef>
                <a:spcPts val="0"/>
              </a:spcBef>
              <a:spcAft>
                <a:spcPts val="800"/>
              </a:spcAft>
            </a:pPr>
            <a:r>
              <a:rPr lang="en-US" sz="2400" kern="1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NOAA Center for Coastal and Marine Ecosystems-II</a:t>
            </a:r>
          </a:p>
        </p:txBody>
      </p:sp>
      <p:sp>
        <p:nvSpPr>
          <p:cNvPr id="5" name="Slide Number Placeholder 3">
            <a:extLst>
              <a:ext uri="{FF2B5EF4-FFF2-40B4-BE49-F238E27FC236}">
                <a16:creationId xmlns:a16="http://schemas.microsoft.com/office/drawing/2014/main" id="{94AE6E72-5728-BB6A-FDC8-D57CED5660D1}"/>
              </a:ext>
            </a:extLst>
          </p:cNvPr>
          <p:cNvSpPr>
            <a:spLocks noGrp="1"/>
          </p:cNvSpPr>
          <p:nvPr>
            <p:ph type="sldNum" sz="quarter" idx="12"/>
          </p:nvPr>
        </p:nvSpPr>
        <p:spPr>
          <a:xfrm>
            <a:off x="8737600" y="6356351"/>
            <a:ext cx="2844800" cy="365125"/>
          </a:xfrm>
        </p:spPr>
        <p:txBody>
          <a:bodyPr/>
          <a:lstStyle/>
          <a:p>
            <a:fld id="{F721A260-7BBA-BA44-87DF-717067C1C5F9}" type="slidenum">
              <a:rPr lang="en-US" smtClean="0">
                <a:solidFill>
                  <a:schemeClr val="bg1"/>
                </a:solidFill>
                <a:latin typeface="Calibri" panose="020F0502020204030204" pitchFamily="34" charset="0"/>
                <a:ea typeface="Calibri" panose="020F0502020204030204" pitchFamily="34" charset="0"/>
                <a:cs typeface="Calibri" panose="020F0502020204030204" pitchFamily="34" charset="0"/>
              </a:rPr>
              <a:t>1</a:t>
            </a:fld>
            <a:endParaRPr lang="en-US"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3924E7DE-6F3E-A96D-17C1-CFD384AFF8CD}"/>
              </a:ext>
            </a:extLst>
          </p:cNvPr>
          <p:cNvSpPr txBox="1"/>
          <p:nvPr/>
        </p:nvSpPr>
        <p:spPr>
          <a:xfrm>
            <a:off x="285750" y="4749188"/>
            <a:ext cx="11582399" cy="923330"/>
          </a:xfrm>
          <a:prstGeom prst="rect">
            <a:avLst/>
          </a:prstGeom>
          <a:noFill/>
        </p:spPr>
        <p:txBody>
          <a:bodyPr wrap="square" rtlCol="0">
            <a:spAutoFit/>
          </a:bodyPr>
          <a:lstStyle/>
          <a:p>
            <a:r>
              <a:rPr lang="en-US" i="1" dirty="0">
                <a:solidFill>
                  <a:schemeClr val="bg1"/>
                </a:solidFill>
                <a:latin typeface="Calibri" panose="020F0502020204030204" pitchFamily="34" charset="0"/>
                <a:ea typeface="Calibri" panose="020F0502020204030204" pitchFamily="34" charset="0"/>
                <a:cs typeface="Calibri" panose="020F0502020204030204" pitchFamily="34" charset="0"/>
              </a:rPr>
              <a:t>Portions of this work have been funded by the NASA Ocean Vector Winds Science Team and the NOAA Office of Education/ Educational Partnership Program award (NA16SEC4810009) to the Center for Coastal and Marine Ecosystems-II.</a:t>
            </a:r>
          </a:p>
          <a:p>
            <a:endParaRPr lang="en-US"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909667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9" name="Picture 198" descr="A map of a brown and white land&#10;&#10;Description automatically generated with medium confidence">
            <a:extLst>
              <a:ext uri="{FF2B5EF4-FFF2-40B4-BE49-F238E27FC236}">
                <a16:creationId xmlns:a16="http://schemas.microsoft.com/office/drawing/2014/main" id="{085156EB-A8FA-E627-25A8-A57B21572E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98773" y="5224109"/>
            <a:ext cx="790063" cy="1623868"/>
          </a:xfrm>
          <a:prstGeom prst="rect">
            <a:avLst/>
          </a:prstGeom>
        </p:spPr>
      </p:pic>
      <p:pic>
        <p:nvPicPr>
          <p:cNvPr id="201" name="Picture 200" descr="A map of a brown and white land&#10;&#10;Description automatically generated with medium confidence">
            <a:extLst>
              <a:ext uri="{FF2B5EF4-FFF2-40B4-BE49-F238E27FC236}">
                <a16:creationId xmlns:a16="http://schemas.microsoft.com/office/drawing/2014/main" id="{A38A4907-ACFE-3267-C928-622E33FC5A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14603" y="5224109"/>
            <a:ext cx="790063" cy="1623868"/>
          </a:xfrm>
          <a:prstGeom prst="rect">
            <a:avLst/>
          </a:prstGeom>
        </p:spPr>
      </p:pic>
      <p:pic>
        <p:nvPicPr>
          <p:cNvPr id="203" name="Picture 202" descr="A map of a brown and white land&#10;&#10;Description automatically generated with medium confidence">
            <a:extLst>
              <a:ext uri="{FF2B5EF4-FFF2-40B4-BE49-F238E27FC236}">
                <a16:creationId xmlns:a16="http://schemas.microsoft.com/office/drawing/2014/main" id="{276492D8-429C-F8DE-F4B7-ABCF8AC7C8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30433" y="5224109"/>
            <a:ext cx="790063" cy="1623868"/>
          </a:xfrm>
          <a:prstGeom prst="rect">
            <a:avLst/>
          </a:prstGeom>
        </p:spPr>
      </p:pic>
      <p:pic>
        <p:nvPicPr>
          <p:cNvPr id="205" name="Picture 204" descr="A map of a brown and black landscape&#10;&#10;Description automatically generated with medium confidence">
            <a:extLst>
              <a:ext uri="{FF2B5EF4-FFF2-40B4-BE49-F238E27FC236}">
                <a16:creationId xmlns:a16="http://schemas.microsoft.com/office/drawing/2014/main" id="{F5D905C6-6B60-B3D3-73FD-DFFF5B441B6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46263" y="5234132"/>
            <a:ext cx="790063" cy="1623868"/>
          </a:xfrm>
          <a:prstGeom prst="rect">
            <a:avLst/>
          </a:prstGeom>
        </p:spPr>
      </p:pic>
      <p:pic>
        <p:nvPicPr>
          <p:cNvPr id="207" name="Picture 206" descr="A map of a brown and white land&#10;&#10;Description automatically generated with medium confidence">
            <a:extLst>
              <a:ext uri="{FF2B5EF4-FFF2-40B4-BE49-F238E27FC236}">
                <a16:creationId xmlns:a16="http://schemas.microsoft.com/office/drawing/2014/main" id="{4C951838-D3D6-7DF0-E2B6-2B91604C292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662093" y="5234132"/>
            <a:ext cx="790063" cy="1623868"/>
          </a:xfrm>
          <a:prstGeom prst="rect">
            <a:avLst/>
          </a:prstGeom>
        </p:spPr>
      </p:pic>
      <p:pic>
        <p:nvPicPr>
          <p:cNvPr id="209" name="Picture 208" descr="A map of a brown and white land&#10;&#10;Description automatically generated with medium confidence">
            <a:extLst>
              <a:ext uri="{FF2B5EF4-FFF2-40B4-BE49-F238E27FC236}">
                <a16:creationId xmlns:a16="http://schemas.microsoft.com/office/drawing/2014/main" id="{BF72CF3E-4DC0-24E1-114C-42CB4EA7ECD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677922" y="5224109"/>
            <a:ext cx="790063" cy="1623868"/>
          </a:xfrm>
          <a:prstGeom prst="rect">
            <a:avLst/>
          </a:prstGeom>
        </p:spPr>
      </p:pic>
      <p:pic>
        <p:nvPicPr>
          <p:cNvPr id="211" name="Picture 210" descr="A map of a brown and black land&#10;&#10;Description automatically generated with medium confidence">
            <a:extLst>
              <a:ext uri="{FF2B5EF4-FFF2-40B4-BE49-F238E27FC236}">
                <a16:creationId xmlns:a16="http://schemas.microsoft.com/office/drawing/2014/main" id="{D4AEE2BB-47DE-0692-FE51-116AC6E204D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598773" y="3467320"/>
            <a:ext cx="790063" cy="1623868"/>
          </a:xfrm>
          <a:prstGeom prst="rect">
            <a:avLst/>
          </a:prstGeom>
        </p:spPr>
      </p:pic>
      <p:pic>
        <p:nvPicPr>
          <p:cNvPr id="213" name="Picture 212" descr="A map of a brown and white land&#10;&#10;Description automatically generated with medium confidence">
            <a:extLst>
              <a:ext uri="{FF2B5EF4-FFF2-40B4-BE49-F238E27FC236}">
                <a16:creationId xmlns:a16="http://schemas.microsoft.com/office/drawing/2014/main" id="{19ED5AE9-6552-1661-863F-E8765B12B77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614603" y="3475133"/>
            <a:ext cx="790063" cy="1623868"/>
          </a:xfrm>
          <a:prstGeom prst="rect">
            <a:avLst/>
          </a:prstGeom>
        </p:spPr>
      </p:pic>
      <p:pic>
        <p:nvPicPr>
          <p:cNvPr id="215" name="Picture 214" descr="A map of a brown and white land&#10;&#10;Description automatically generated with medium confidence">
            <a:extLst>
              <a:ext uri="{FF2B5EF4-FFF2-40B4-BE49-F238E27FC236}">
                <a16:creationId xmlns:a16="http://schemas.microsoft.com/office/drawing/2014/main" id="{9EC7E4B4-2BB2-6DA5-6235-75D384AA551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630433" y="3490555"/>
            <a:ext cx="790063" cy="1623868"/>
          </a:xfrm>
          <a:prstGeom prst="rect">
            <a:avLst/>
          </a:prstGeom>
        </p:spPr>
      </p:pic>
      <p:pic>
        <p:nvPicPr>
          <p:cNvPr id="217" name="Picture 216" descr="A map of a brown and white land&#10;&#10;Description automatically generated with medium confidence">
            <a:extLst>
              <a:ext uri="{FF2B5EF4-FFF2-40B4-BE49-F238E27FC236}">
                <a16:creationId xmlns:a16="http://schemas.microsoft.com/office/drawing/2014/main" id="{64FF0314-25E6-F044-6F5E-73B7DA056046}"/>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646263" y="3489422"/>
            <a:ext cx="790063" cy="1623868"/>
          </a:xfrm>
          <a:prstGeom prst="rect">
            <a:avLst/>
          </a:prstGeom>
        </p:spPr>
      </p:pic>
      <p:pic>
        <p:nvPicPr>
          <p:cNvPr id="219" name="Picture 218" descr="A map of a brown and black land&#10;&#10;Description automatically generated with medium confidence">
            <a:extLst>
              <a:ext uri="{FF2B5EF4-FFF2-40B4-BE49-F238E27FC236}">
                <a16:creationId xmlns:a16="http://schemas.microsoft.com/office/drawing/2014/main" id="{72640C5E-8921-C3AA-2096-29344FDBE6CD}"/>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662093" y="3489422"/>
            <a:ext cx="790063" cy="1623868"/>
          </a:xfrm>
          <a:prstGeom prst="rect">
            <a:avLst/>
          </a:prstGeom>
        </p:spPr>
      </p:pic>
      <p:pic>
        <p:nvPicPr>
          <p:cNvPr id="221" name="Picture 220" descr="A map of a brown and white land&#10;&#10;Description automatically generated">
            <a:extLst>
              <a:ext uri="{FF2B5EF4-FFF2-40B4-BE49-F238E27FC236}">
                <a16:creationId xmlns:a16="http://schemas.microsoft.com/office/drawing/2014/main" id="{A83605AB-2CCF-1D87-17A4-8FE22CDCFBBA}"/>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677922" y="3482740"/>
            <a:ext cx="790063" cy="1623868"/>
          </a:xfrm>
          <a:prstGeom prst="rect">
            <a:avLst/>
          </a:prstGeom>
        </p:spPr>
      </p:pic>
      <p:pic>
        <p:nvPicPr>
          <p:cNvPr id="223" name="Picture 222" descr="A map of a brown and black land&#10;&#10;Description automatically generated with medium confidence">
            <a:extLst>
              <a:ext uri="{FF2B5EF4-FFF2-40B4-BE49-F238E27FC236}">
                <a16:creationId xmlns:a16="http://schemas.microsoft.com/office/drawing/2014/main" id="{FD8C8EC1-1F65-B214-AA85-CDB875990F5C}"/>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598773" y="1710530"/>
            <a:ext cx="790063" cy="1623868"/>
          </a:xfrm>
          <a:prstGeom prst="rect">
            <a:avLst/>
          </a:prstGeom>
        </p:spPr>
      </p:pic>
      <p:pic>
        <p:nvPicPr>
          <p:cNvPr id="225" name="Picture 224" descr="A map of a brown and black land&#10;&#10;Description automatically generated with medium confidence">
            <a:extLst>
              <a:ext uri="{FF2B5EF4-FFF2-40B4-BE49-F238E27FC236}">
                <a16:creationId xmlns:a16="http://schemas.microsoft.com/office/drawing/2014/main" id="{9C54CAE2-9CEF-5EAB-905E-ECB43AD9E688}"/>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6614603" y="1726158"/>
            <a:ext cx="790063" cy="1623868"/>
          </a:xfrm>
          <a:prstGeom prst="rect">
            <a:avLst/>
          </a:prstGeom>
        </p:spPr>
      </p:pic>
      <p:pic>
        <p:nvPicPr>
          <p:cNvPr id="227" name="Picture 226" descr="A map of a brown and white land&#10;&#10;Description automatically generated with medium confidence">
            <a:extLst>
              <a:ext uri="{FF2B5EF4-FFF2-40B4-BE49-F238E27FC236}">
                <a16:creationId xmlns:a16="http://schemas.microsoft.com/office/drawing/2014/main" id="{87D64806-0E5F-B28E-D162-1FBB0375011D}"/>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7630433" y="1757001"/>
            <a:ext cx="790063" cy="1623868"/>
          </a:xfrm>
          <a:prstGeom prst="rect">
            <a:avLst/>
          </a:prstGeom>
        </p:spPr>
      </p:pic>
      <p:pic>
        <p:nvPicPr>
          <p:cNvPr id="229" name="Picture 228" descr="A map of a brown and white landscape&#10;&#10;Description automatically generated with medium confidence">
            <a:extLst>
              <a:ext uri="{FF2B5EF4-FFF2-40B4-BE49-F238E27FC236}">
                <a16:creationId xmlns:a16="http://schemas.microsoft.com/office/drawing/2014/main" id="{28847450-8F2A-30FE-6014-D2D8E4EC4272}"/>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8646263" y="1744711"/>
            <a:ext cx="790063" cy="1623868"/>
          </a:xfrm>
          <a:prstGeom prst="rect">
            <a:avLst/>
          </a:prstGeom>
        </p:spPr>
      </p:pic>
      <p:pic>
        <p:nvPicPr>
          <p:cNvPr id="231" name="Picture 230" descr="A map of a brown and black land&#10;&#10;Description automatically generated with medium confidence">
            <a:extLst>
              <a:ext uri="{FF2B5EF4-FFF2-40B4-BE49-F238E27FC236}">
                <a16:creationId xmlns:a16="http://schemas.microsoft.com/office/drawing/2014/main" id="{2927131C-8980-0447-AF66-64806E835EB3}"/>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9662093" y="1744711"/>
            <a:ext cx="790063" cy="1623868"/>
          </a:xfrm>
          <a:prstGeom prst="rect">
            <a:avLst/>
          </a:prstGeom>
        </p:spPr>
      </p:pic>
      <p:pic>
        <p:nvPicPr>
          <p:cNvPr id="233" name="Picture 232" descr="A map of a brown and black land&#10;&#10;Description automatically generated with medium confidence">
            <a:extLst>
              <a:ext uri="{FF2B5EF4-FFF2-40B4-BE49-F238E27FC236}">
                <a16:creationId xmlns:a16="http://schemas.microsoft.com/office/drawing/2014/main" id="{62FB709A-396B-053C-3153-A9B9738DF6FE}"/>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10677922" y="1741370"/>
            <a:ext cx="790063" cy="1623868"/>
          </a:xfrm>
          <a:prstGeom prst="rect">
            <a:avLst/>
          </a:prstGeom>
        </p:spPr>
      </p:pic>
      <p:pic>
        <p:nvPicPr>
          <p:cNvPr id="235" name="Picture 234" descr="A map of a brown and white land&#10;&#10;Description automatically generated with medium confidence">
            <a:extLst>
              <a:ext uri="{FF2B5EF4-FFF2-40B4-BE49-F238E27FC236}">
                <a16:creationId xmlns:a16="http://schemas.microsoft.com/office/drawing/2014/main" id="{7196DCCE-4DD0-8A49-12F1-271006565E83}"/>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6614603" y="629"/>
            <a:ext cx="790062" cy="1623868"/>
          </a:xfrm>
          <a:prstGeom prst="rect">
            <a:avLst/>
          </a:prstGeom>
        </p:spPr>
      </p:pic>
      <p:pic>
        <p:nvPicPr>
          <p:cNvPr id="237" name="Picture 236" descr="A map of a brown and white landscape&#10;&#10;Description automatically generated with medium confidence">
            <a:extLst>
              <a:ext uri="{FF2B5EF4-FFF2-40B4-BE49-F238E27FC236}">
                <a16:creationId xmlns:a16="http://schemas.microsoft.com/office/drawing/2014/main" id="{3CB26F08-A1F3-6D7E-378C-0B4958846D4A}"/>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7630433" y="629"/>
            <a:ext cx="790063" cy="1623868"/>
          </a:xfrm>
          <a:prstGeom prst="rect">
            <a:avLst/>
          </a:prstGeom>
        </p:spPr>
      </p:pic>
      <p:pic>
        <p:nvPicPr>
          <p:cNvPr id="239" name="Picture 238" descr="A map of a burnt area&#10;&#10;Description automatically generated with medium confidence">
            <a:extLst>
              <a:ext uri="{FF2B5EF4-FFF2-40B4-BE49-F238E27FC236}">
                <a16:creationId xmlns:a16="http://schemas.microsoft.com/office/drawing/2014/main" id="{41C9FDE3-A83F-9207-1D97-18EE13016A1E}"/>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8646263" y="629"/>
            <a:ext cx="790063" cy="1623868"/>
          </a:xfrm>
          <a:prstGeom prst="rect">
            <a:avLst/>
          </a:prstGeom>
        </p:spPr>
      </p:pic>
      <p:pic>
        <p:nvPicPr>
          <p:cNvPr id="241" name="Picture 240" descr="A map of a brown and white landscape&#10;&#10;Description automatically generated with medium confidence">
            <a:extLst>
              <a:ext uri="{FF2B5EF4-FFF2-40B4-BE49-F238E27FC236}">
                <a16:creationId xmlns:a16="http://schemas.microsoft.com/office/drawing/2014/main" id="{5B821583-CA0B-51B4-CD33-9159CAD959C4}"/>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9662093" y="629"/>
            <a:ext cx="790063" cy="1623868"/>
          </a:xfrm>
          <a:prstGeom prst="rect">
            <a:avLst/>
          </a:prstGeom>
        </p:spPr>
      </p:pic>
      <p:pic>
        <p:nvPicPr>
          <p:cNvPr id="243" name="Picture 242" descr="A map of a brown and black land&#10;&#10;Description automatically generated with medium confidence">
            <a:extLst>
              <a:ext uri="{FF2B5EF4-FFF2-40B4-BE49-F238E27FC236}">
                <a16:creationId xmlns:a16="http://schemas.microsoft.com/office/drawing/2014/main" id="{C1286C86-21B2-8CE7-183F-DD8A24C70963}"/>
              </a:ext>
            </a:extLst>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10677922" y="629"/>
            <a:ext cx="790063" cy="1623868"/>
          </a:xfrm>
          <a:prstGeom prst="rect">
            <a:avLst/>
          </a:prstGeom>
        </p:spPr>
      </p:pic>
      <p:pic>
        <p:nvPicPr>
          <p:cNvPr id="245" name="Picture 244" descr="A map of a brown and black land&#10;&#10;Description automatically generated with medium confidence">
            <a:extLst>
              <a:ext uri="{FF2B5EF4-FFF2-40B4-BE49-F238E27FC236}">
                <a16:creationId xmlns:a16="http://schemas.microsoft.com/office/drawing/2014/main" id="{F7FDF180-BA22-C07E-A077-8739C2B41ECF}"/>
              </a:ext>
            </a:extLst>
          </p:cNvPr>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5598773" y="629"/>
            <a:ext cx="790062" cy="1623868"/>
          </a:xfrm>
          <a:prstGeom prst="rect">
            <a:avLst/>
          </a:prstGeom>
        </p:spPr>
      </p:pic>
      <p:pic>
        <p:nvPicPr>
          <p:cNvPr id="247" name="Picture 246" descr="A graph with blue and green lines&#10;&#10;Description automatically generated">
            <a:extLst>
              <a:ext uri="{FF2B5EF4-FFF2-40B4-BE49-F238E27FC236}">
                <a16:creationId xmlns:a16="http://schemas.microsoft.com/office/drawing/2014/main" id="{1F36BFC1-AC5D-4855-58F3-3B63118A16C5}"/>
              </a:ext>
            </a:extLst>
          </p:cNvPr>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88894" y="1432725"/>
            <a:ext cx="5333559" cy="3992550"/>
          </a:xfrm>
          <a:prstGeom prst="rect">
            <a:avLst/>
          </a:prstGeom>
        </p:spPr>
      </p:pic>
      <p:sp>
        <p:nvSpPr>
          <p:cNvPr id="248" name="TextBox 247">
            <a:extLst>
              <a:ext uri="{FF2B5EF4-FFF2-40B4-BE49-F238E27FC236}">
                <a16:creationId xmlns:a16="http://schemas.microsoft.com/office/drawing/2014/main" id="{380273A3-09E9-EA36-2C14-D4D9AF440EC8}"/>
              </a:ext>
            </a:extLst>
          </p:cNvPr>
          <p:cNvSpPr txBox="1"/>
          <p:nvPr/>
        </p:nvSpPr>
        <p:spPr>
          <a:xfrm>
            <a:off x="183439" y="1032615"/>
            <a:ext cx="5239014" cy="400110"/>
          </a:xfrm>
          <a:prstGeom prst="rect">
            <a:avLst/>
          </a:prstGeom>
          <a:noFill/>
        </p:spPr>
        <p:txBody>
          <a:bodyPr wrap="square" rtlCol="0">
            <a:spAutoFit/>
          </a:bodyPr>
          <a:lstStyle/>
          <a:p>
            <a:pPr algn="ctr"/>
            <a:r>
              <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rPr>
              <a:t>Frequency of Occurrence of each BMU </a:t>
            </a:r>
          </a:p>
        </p:txBody>
      </p:sp>
      <p:sp>
        <p:nvSpPr>
          <p:cNvPr id="2" name="TextBox 1">
            <a:extLst>
              <a:ext uri="{FF2B5EF4-FFF2-40B4-BE49-F238E27FC236}">
                <a16:creationId xmlns:a16="http://schemas.microsoft.com/office/drawing/2014/main" id="{D97D50D6-4470-5004-593B-12236B4B2FA8}"/>
              </a:ext>
            </a:extLst>
          </p:cNvPr>
          <p:cNvSpPr txBox="1"/>
          <p:nvPr/>
        </p:nvSpPr>
        <p:spPr>
          <a:xfrm>
            <a:off x="444381" y="5708591"/>
            <a:ext cx="4503634" cy="646331"/>
          </a:xfrm>
          <a:prstGeom prst="rect">
            <a:avLst/>
          </a:prstGeom>
          <a:noFill/>
        </p:spPr>
        <p:txBody>
          <a:bodyPr wrap="square" rtlCol="0">
            <a:spAutoFit/>
          </a:bodyPr>
          <a:lstStyle/>
          <a:p>
            <a:r>
              <a:rPr lang="en-US" dirty="0">
                <a:solidFill>
                  <a:schemeClr val="bg1"/>
                </a:solidFill>
              </a:rPr>
              <a:t>1,824 daily wind fields are clustered to 24 patterns (neurons or nodes)</a:t>
            </a:r>
          </a:p>
        </p:txBody>
      </p:sp>
    </p:spTree>
    <p:extLst>
      <p:ext uri="{BB962C8B-B14F-4D97-AF65-F5344CB8AC3E}">
        <p14:creationId xmlns:p14="http://schemas.microsoft.com/office/powerpoint/2010/main" val="5269663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C2E4BBD-2026-6104-1CDF-C1FB5BD1A020}"/>
              </a:ext>
            </a:extLst>
          </p:cNvPr>
          <p:cNvSpPr txBox="1"/>
          <p:nvPr/>
        </p:nvSpPr>
        <p:spPr>
          <a:xfrm>
            <a:off x="199291" y="0"/>
            <a:ext cx="6846277" cy="7109639"/>
          </a:xfrm>
          <a:prstGeom prst="rect">
            <a:avLst/>
          </a:prstGeom>
          <a:noFill/>
        </p:spPr>
        <p:txBody>
          <a:bodyPr wrap="square" rtlCol="0">
            <a:spAutoFit/>
          </a:bodyPr>
          <a:lstStyle/>
          <a:p>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Upwelling proxies:</a:t>
            </a:r>
          </a:p>
          <a:p>
            <a:endParaRPr lang="en-US" sz="24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234950" indent="-222250">
              <a:buFont typeface="Arial" panose="020B0604020202020204" pitchFamily="34" charset="0"/>
              <a:buChar char="•"/>
            </a:pPr>
            <a:r>
              <a:rPr lang="en-US" sz="2400" dirty="0">
                <a:solidFill>
                  <a:schemeClr val="bg1"/>
                </a:solidFill>
                <a:latin typeface="Calibri" panose="020F0502020204030204" pitchFamily="34" charset="0"/>
                <a:ea typeface="Calibri" panose="020F0502020204030204" pitchFamily="34" charset="0"/>
                <a:cs typeface="Calibri" panose="020F0502020204030204" pitchFamily="34" charset="0"/>
              </a:rPr>
              <a:t>Direct observations of upwelling are not common</a:t>
            </a:r>
          </a:p>
          <a:p>
            <a:pPr marL="234950" indent="-222250">
              <a:buFont typeface="Arial" panose="020B0604020202020204" pitchFamily="34" charset="0"/>
              <a:buChar char="•"/>
            </a:pPr>
            <a:endParaRPr lang="en-US" sz="24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234950" indent="-222250">
              <a:buFont typeface="Arial" panose="020B0604020202020204" pitchFamily="34" charset="0"/>
              <a:buChar char="•"/>
            </a:pPr>
            <a:r>
              <a:rPr lang="en-US" sz="2400" dirty="0">
                <a:solidFill>
                  <a:schemeClr val="bg1"/>
                </a:solidFill>
                <a:latin typeface="Calibri" panose="020F0502020204030204" pitchFamily="34" charset="0"/>
                <a:ea typeface="Calibri" panose="020F0502020204030204" pitchFamily="34" charset="0"/>
                <a:cs typeface="Calibri" panose="020F0502020204030204" pitchFamily="34" charset="0"/>
              </a:rPr>
              <a:t>Upwelling evidenced by SST and ocean color signatures</a:t>
            </a:r>
          </a:p>
          <a:p>
            <a:pPr marL="234950" indent="-222250">
              <a:buFont typeface="Arial" panose="020B0604020202020204" pitchFamily="34" charset="0"/>
              <a:buChar char="•"/>
            </a:pPr>
            <a:endParaRPr lang="en-US" sz="24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234950" indent="-222250">
              <a:buFont typeface="Arial" panose="020B0604020202020204" pitchFamily="34" charset="0"/>
              <a:buChar char="•"/>
            </a:pPr>
            <a:r>
              <a:rPr lang="en-US" sz="2400" dirty="0">
                <a:solidFill>
                  <a:schemeClr val="bg1"/>
                </a:solidFill>
                <a:latin typeface="Calibri" panose="020F0502020204030204" pitchFamily="34" charset="0"/>
                <a:ea typeface="Calibri" panose="020F0502020204030204" pitchFamily="34" charset="0"/>
                <a:cs typeface="Calibri" panose="020F0502020204030204" pitchFamily="34" charset="0"/>
              </a:rPr>
              <a:t>Ocean models can provide information about upwelling, but limited assessment of subsurface variability</a:t>
            </a:r>
          </a:p>
          <a:p>
            <a:pPr marL="234950" indent="-222250">
              <a:buFont typeface="Arial" panose="020B0604020202020204" pitchFamily="34" charset="0"/>
              <a:buChar char="•"/>
            </a:pPr>
            <a:endParaRPr lang="en-US" sz="24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234950" indent="-222250">
              <a:buFont typeface="Arial" panose="020B0604020202020204" pitchFamily="34" charset="0"/>
              <a:buChar char="•"/>
            </a:pPr>
            <a:r>
              <a:rPr lang="en-US" sz="2400" dirty="0">
                <a:solidFill>
                  <a:schemeClr val="bg1"/>
                </a:solidFill>
                <a:latin typeface="Calibri" panose="020F0502020204030204" pitchFamily="34" charset="0"/>
                <a:ea typeface="Calibri" panose="020F0502020204030204" pitchFamily="34" charset="0"/>
                <a:cs typeface="Calibri" panose="020F0502020204030204" pitchFamily="34" charset="0"/>
              </a:rPr>
              <a:t>Two approaches used here for upwelling along 8W:  </a:t>
            </a:r>
          </a:p>
          <a:p>
            <a:pPr marL="692150" lvl="2" indent="-222250">
              <a:buFont typeface="Arial" panose="020B0604020202020204" pitchFamily="34" charset="0"/>
              <a:buChar char="•"/>
            </a:pPr>
            <a:r>
              <a:rPr lang="en-US" sz="2400" dirty="0">
                <a:solidFill>
                  <a:schemeClr val="bg1"/>
                </a:solidFill>
                <a:latin typeface="Calibri" panose="020F0502020204030204" pitchFamily="34" charset="0"/>
                <a:ea typeface="Calibri" panose="020F0502020204030204" pitchFamily="34" charset="0"/>
                <a:cs typeface="Calibri" panose="020F0502020204030204" pitchFamily="34" charset="0"/>
              </a:rPr>
              <a:t>Daily change of Nearshore minus Offshore SST difference (GHRSST) – difference at </a:t>
            </a:r>
            <a:r>
              <a:rPr lang="en-US" sz="2400" dirty="0">
                <a:solidFill>
                  <a:srgbClr val="FF0000"/>
                </a:solidFill>
                <a:latin typeface="Calibri" panose="020F0502020204030204" pitchFamily="34" charset="0"/>
                <a:ea typeface="Calibri" panose="020F0502020204030204" pitchFamily="34" charset="0"/>
                <a:cs typeface="Calibri" panose="020F0502020204030204" pitchFamily="34" charset="0"/>
              </a:rPr>
              <a:t>red points</a:t>
            </a:r>
          </a:p>
          <a:p>
            <a:pPr marL="692150" lvl="2" indent="-222250">
              <a:buFont typeface="Arial" panose="020B0604020202020204" pitchFamily="34" charset="0"/>
              <a:buChar char="•"/>
            </a:pPr>
            <a:r>
              <a:rPr lang="en-US" sz="2400" dirty="0">
                <a:solidFill>
                  <a:schemeClr val="bg1"/>
                </a:solidFill>
                <a:latin typeface="Calibri" panose="020F0502020204030204" pitchFamily="34" charset="0"/>
                <a:ea typeface="Calibri" panose="020F0502020204030204" pitchFamily="34" charset="0"/>
                <a:cs typeface="Calibri" panose="020F0502020204030204" pitchFamily="34" charset="0"/>
              </a:rPr>
              <a:t>Onshore bottom velocity (HYCOM) – average of </a:t>
            </a:r>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white points</a:t>
            </a:r>
          </a:p>
          <a:p>
            <a:pPr marL="457200" indent="-457200">
              <a:buFont typeface="Arial" panose="020B0604020202020204" pitchFamily="34" charset="0"/>
              <a:buChar char="•"/>
            </a:pPr>
            <a:endParaRPr lang="en-US" sz="24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457200" indent="-457200">
              <a:buFont typeface="Arial" panose="020B0604020202020204" pitchFamily="34" charset="0"/>
              <a:buChar char="•"/>
            </a:pPr>
            <a:endParaRPr lang="en-US" sz="24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endPar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pic>
        <p:nvPicPr>
          <p:cNvPr id="8" name="Picture 7" descr="A screenshot of a computer generated image&#10;&#10;Description automatically generated">
            <a:extLst>
              <a:ext uri="{FF2B5EF4-FFF2-40B4-BE49-F238E27FC236}">
                <a16:creationId xmlns:a16="http://schemas.microsoft.com/office/drawing/2014/main" id="{0E802D21-8568-8E2E-06F3-DD770FFBE97C}"/>
              </a:ext>
            </a:extLst>
          </p:cNvPr>
          <p:cNvPicPr>
            <a:picLocks noChangeAspect="1"/>
          </p:cNvPicPr>
          <p:nvPr/>
        </p:nvPicPr>
        <p:blipFill rotWithShape="1">
          <a:blip r:embed="rId2">
            <a:extLst>
              <a:ext uri="{28A0092B-C50C-407E-A947-70E740481C1C}">
                <a14:useLocalDpi xmlns:a14="http://schemas.microsoft.com/office/drawing/2010/main" val="0"/>
              </a:ext>
            </a:extLst>
          </a:blip>
          <a:srcRect l="13877" r="13920"/>
          <a:stretch/>
        </p:blipFill>
        <p:spPr>
          <a:xfrm>
            <a:off x="7045569" y="733107"/>
            <a:ext cx="4947139" cy="5391785"/>
          </a:xfrm>
          <a:prstGeom prst="rect">
            <a:avLst/>
          </a:prstGeom>
        </p:spPr>
      </p:pic>
    </p:spTree>
    <p:extLst>
      <p:ext uri="{BB962C8B-B14F-4D97-AF65-F5344CB8AC3E}">
        <p14:creationId xmlns:p14="http://schemas.microsoft.com/office/powerpoint/2010/main" val="1107970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9" end="9"/>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aph with red and blue lines&#10;&#10;Description automatically generated">
            <a:extLst>
              <a:ext uri="{FF2B5EF4-FFF2-40B4-BE49-F238E27FC236}">
                <a16:creationId xmlns:a16="http://schemas.microsoft.com/office/drawing/2014/main" id="{BDA6F4F1-EEE8-94C0-80CB-3E84B526304A}"/>
              </a:ext>
            </a:extLst>
          </p:cNvPr>
          <p:cNvPicPr>
            <a:picLocks noChangeAspect="1"/>
          </p:cNvPicPr>
          <p:nvPr/>
        </p:nvPicPr>
        <p:blipFill rotWithShape="1">
          <a:blip r:embed="rId2">
            <a:extLst>
              <a:ext uri="{28A0092B-C50C-407E-A947-70E740481C1C}">
                <a14:useLocalDpi xmlns:a14="http://schemas.microsoft.com/office/drawing/2010/main" val="0"/>
              </a:ext>
            </a:extLst>
          </a:blip>
          <a:srcRect l="9352" r="7795"/>
          <a:stretch/>
        </p:blipFill>
        <p:spPr>
          <a:xfrm>
            <a:off x="6020633" y="114558"/>
            <a:ext cx="5959635" cy="3726975"/>
          </a:xfrm>
          <a:prstGeom prst="rect">
            <a:avLst/>
          </a:prstGeom>
        </p:spPr>
      </p:pic>
      <p:sp>
        <p:nvSpPr>
          <p:cNvPr id="4" name="TextBox 3">
            <a:extLst>
              <a:ext uri="{FF2B5EF4-FFF2-40B4-BE49-F238E27FC236}">
                <a16:creationId xmlns:a16="http://schemas.microsoft.com/office/drawing/2014/main" id="{CCC9E565-6688-4AC0-33EE-2464FACCCA7D}"/>
              </a:ext>
            </a:extLst>
          </p:cNvPr>
          <p:cNvSpPr txBox="1"/>
          <p:nvPr/>
        </p:nvSpPr>
        <p:spPr>
          <a:xfrm>
            <a:off x="147255" y="454551"/>
            <a:ext cx="5662246" cy="3046988"/>
          </a:xfrm>
          <a:prstGeom prst="rect">
            <a:avLst/>
          </a:prstGeom>
          <a:noFill/>
        </p:spPr>
        <p:txBody>
          <a:bodyPr wrap="square" rtlCol="0">
            <a:spAutoFit/>
          </a:bodyPr>
          <a:lstStyle/>
          <a:p>
            <a:r>
              <a:rPr lang="en-US" sz="2400" dirty="0">
                <a:solidFill>
                  <a:schemeClr val="bg1"/>
                </a:solidFill>
                <a:latin typeface="Calibri" panose="020F0502020204030204" pitchFamily="34" charset="0"/>
                <a:ea typeface="Calibri" panose="020F0502020204030204" pitchFamily="34" charset="0"/>
                <a:cs typeface="Calibri" panose="020F0502020204030204" pitchFamily="34" charset="0"/>
              </a:rPr>
              <a:t>Modest correlation (0.3) between two upwelling proxy time series (delta SST filtered over 5 days)</a:t>
            </a:r>
          </a:p>
          <a:p>
            <a:endPar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400" dirty="0">
                <a:solidFill>
                  <a:schemeClr val="bg1"/>
                </a:solidFill>
                <a:latin typeface="Calibri" panose="020F0502020204030204" pitchFamily="34" charset="0"/>
                <a:ea typeface="Calibri" panose="020F0502020204030204" pitchFamily="34" charset="0"/>
                <a:cs typeface="Calibri" panose="020F0502020204030204" pitchFamily="34" charset="0"/>
              </a:rPr>
              <a:t>SST can be influenced by surface thermal fluxes</a:t>
            </a:r>
          </a:p>
          <a:p>
            <a:pPr marL="342900" indent="-342900">
              <a:buFont typeface="Arial" panose="020B0604020202020204" pitchFamily="34" charset="0"/>
              <a:buChar char="•"/>
            </a:pPr>
            <a:r>
              <a:rPr lang="en-US" sz="2400" dirty="0">
                <a:solidFill>
                  <a:schemeClr val="bg1"/>
                </a:solidFill>
                <a:latin typeface="Calibri" panose="020F0502020204030204" pitchFamily="34" charset="0"/>
                <a:ea typeface="Calibri" panose="020F0502020204030204" pitchFamily="34" charset="0"/>
                <a:cs typeface="Calibri" panose="020F0502020204030204" pitchFamily="34" charset="0"/>
              </a:rPr>
              <a:t>Uncertainties in near-coastal currents in global model reanalysis</a:t>
            </a:r>
          </a:p>
        </p:txBody>
      </p:sp>
      <p:pic>
        <p:nvPicPr>
          <p:cNvPr id="6" name="Picture 5" descr="A graph of a person&#10;&#10;Description automatically generated with medium confidence">
            <a:extLst>
              <a:ext uri="{FF2B5EF4-FFF2-40B4-BE49-F238E27FC236}">
                <a16:creationId xmlns:a16="http://schemas.microsoft.com/office/drawing/2014/main" id="{B5C84EA8-F6D4-A18E-6F79-1FF29E09F912}"/>
              </a:ext>
            </a:extLst>
          </p:cNvPr>
          <p:cNvPicPr>
            <a:picLocks noChangeAspect="1"/>
          </p:cNvPicPr>
          <p:nvPr/>
        </p:nvPicPr>
        <p:blipFill rotWithShape="1">
          <a:blip r:embed="rId3">
            <a:extLst>
              <a:ext uri="{28A0092B-C50C-407E-A947-70E740481C1C}">
                <a14:useLocalDpi xmlns:a14="http://schemas.microsoft.com/office/drawing/2010/main" val="0"/>
              </a:ext>
            </a:extLst>
          </a:blip>
          <a:srcRect l="8796" r="8029"/>
          <a:stretch/>
        </p:blipFill>
        <p:spPr>
          <a:xfrm>
            <a:off x="6020633" y="3947899"/>
            <a:ext cx="5972075" cy="2666587"/>
          </a:xfrm>
          <a:prstGeom prst="rect">
            <a:avLst/>
          </a:prstGeom>
        </p:spPr>
      </p:pic>
      <p:sp>
        <p:nvSpPr>
          <p:cNvPr id="7" name="TextBox 6">
            <a:extLst>
              <a:ext uri="{FF2B5EF4-FFF2-40B4-BE49-F238E27FC236}">
                <a16:creationId xmlns:a16="http://schemas.microsoft.com/office/drawing/2014/main" id="{7152B25B-931C-253D-9ED1-B5CC5F41C366}"/>
              </a:ext>
            </a:extLst>
          </p:cNvPr>
          <p:cNvSpPr txBox="1"/>
          <p:nvPr/>
        </p:nvSpPr>
        <p:spPr>
          <a:xfrm>
            <a:off x="199292" y="3567498"/>
            <a:ext cx="5662246" cy="3046988"/>
          </a:xfrm>
          <a:prstGeom prst="rect">
            <a:avLst/>
          </a:prstGeom>
          <a:noFill/>
        </p:spPr>
        <p:txBody>
          <a:bodyPr wrap="square" rtlCol="0">
            <a:spAutoFit/>
          </a:bodyPr>
          <a:lstStyle/>
          <a:p>
            <a:pPr marL="342900" indent="-342900">
              <a:buFont typeface="Arial" panose="020B0604020202020204" pitchFamily="34" charset="0"/>
              <a:buChar char="•"/>
            </a:pPr>
            <a:endParaRPr lang="en-US" sz="24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Define an upwelling period when: </a:t>
            </a:r>
          </a:p>
          <a:p>
            <a:pPr marL="342900" indent="-342900">
              <a:buFont typeface="Arial" panose="020B0604020202020204" pitchFamily="34" charset="0"/>
              <a:buChar char="•"/>
            </a:pPr>
            <a:endPar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Daily averaged onshore bottom velocity &gt; 1 cm/s</a:t>
            </a:r>
          </a:p>
          <a:p>
            <a:r>
              <a:rPr lang="en-US" sz="2400" b="1" i="1" dirty="0">
                <a:solidFill>
                  <a:schemeClr val="bg1"/>
                </a:solidFill>
                <a:latin typeface="Calibri" panose="020F0502020204030204" pitchFamily="34" charset="0"/>
                <a:ea typeface="Calibri" panose="020F0502020204030204" pitchFamily="34" charset="0"/>
                <a:cs typeface="Calibri" panose="020F0502020204030204" pitchFamily="34" charset="0"/>
              </a:rPr>
              <a:t>	and</a:t>
            </a:r>
          </a:p>
          <a:p>
            <a:pPr marL="342900" indent="-342900">
              <a:buFont typeface="Arial" panose="020B0604020202020204" pitchFamily="34" charset="0"/>
              <a:buChar char="•"/>
            </a:pPr>
            <a:r>
              <a:rPr lang="en-US" sz="2400" b="1" dirty="0" err="1">
                <a:solidFill>
                  <a:schemeClr val="bg1"/>
                </a:solidFill>
                <a:latin typeface="Calibri" panose="020F0502020204030204" pitchFamily="34" charset="0"/>
                <a:ea typeface="Calibri" panose="020F0502020204030204" pitchFamily="34" charset="0"/>
                <a:cs typeface="Calibri" panose="020F0502020204030204" pitchFamily="34" charset="0"/>
              </a:rPr>
              <a:t>dSST</a:t>
            </a:r>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 change &gt; 0.15°C per day</a:t>
            </a:r>
          </a:p>
          <a:p>
            <a:r>
              <a:rPr lang="en-US" sz="2400" b="1" i="1" dirty="0">
                <a:solidFill>
                  <a:schemeClr val="bg1"/>
                </a:solidFill>
                <a:latin typeface="Calibri" panose="020F0502020204030204" pitchFamily="34" charset="0"/>
                <a:ea typeface="Calibri" panose="020F0502020204030204" pitchFamily="34" charset="0"/>
                <a:cs typeface="Calibri" panose="020F0502020204030204" pitchFamily="34" charset="0"/>
              </a:rPr>
              <a:t>	and one day before</a:t>
            </a:r>
          </a:p>
        </p:txBody>
      </p:sp>
    </p:spTree>
    <p:extLst>
      <p:ext uri="{BB962C8B-B14F-4D97-AF65-F5344CB8AC3E}">
        <p14:creationId xmlns:p14="http://schemas.microsoft.com/office/powerpoint/2010/main" val="1780748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aph with blue and green lines&#10;&#10;Description automatically generated">
            <a:extLst>
              <a:ext uri="{FF2B5EF4-FFF2-40B4-BE49-F238E27FC236}">
                <a16:creationId xmlns:a16="http://schemas.microsoft.com/office/drawing/2014/main" id="{B1A0690B-1DF2-ACD1-1143-2DF8188938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93190" y="1057586"/>
            <a:ext cx="6758134" cy="5058946"/>
          </a:xfrm>
          <a:prstGeom prst="rect">
            <a:avLst/>
          </a:prstGeom>
        </p:spPr>
      </p:pic>
      <p:pic>
        <p:nvPicPr>
          <p:cNvPr id="7" name="Picture 6" descr="A graph with different colored lines&#10;&#10;Description automatically generated">
            <a:extLst>
              <a:ext uri="{FF2B5EF4-FFF2-40B4-BE49-F238E27FC236}">
                <a16:creationId xmlns:a16="http://schemas.microsoft.com/office/drawing/2014/main" id="{F20072F4-0270-4A04-4E8A-3AC9C0C938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3190" y="1054538"/>
            <a:ext cx="6758134" cy="5066669"/>
          </a:xfrm>
          <a:prstGeom prst="rect">
            <a:avLst/>
          </a:prstGeom>
        </p:spPr>
      </p:pic>
      <p:sp>
        <p:nvSpPr>
          <p:cNvPr id="8" name="TextBox 7">
            <a:extLst>
              <a:ext uri="{FF2B5EF4-FFF2-40B4-BE49-F238E27FC236}">
                <a16:creationId xmlns:a16="http://schemas.microsoft.com/office/drawing/2014/main" id="{E9658ACC-EED9-C83C-AF41-22DB33B1507C}"/>
              </a:ext>
            </a:extLst>
          </p:cNvPr>
          <p:cNvSpPr txBox="1"/>
          <p:nvPr/>
        </p:nvSpPr>
        <p:spPr>
          <a:xfrm>
            <a:off x="6052750" y="699154"/>
            <a:ext cx="5239014" cy="400110"/>
          </a:xfrm>
          <a:prstGeom prst="rect">
            <a:avLst/>
          </a:prstGeom>
          <a:noFill/>
        </p:spPr>
        <p:txBody>
          <a:bodyPr wrap="square" rtlCol="0">
            <a:spAutoFit/>
          </a:bodyPr>
          <a:lstStyle/>
          <a:p>
            <a:pPr algn="ctr"/>
            <a:r>
              <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rPr>
              <a:t>Frequency of Occurrence of each BMU </a:t>
            </a:r>
          </a:p>
        </p:txBody>
      </p:sp>
      <p:sp>
        <p:nvSpPr>
          <p:cNvPr id="9" name="TextBox 8">
            <a:extLst>
              <a:ext uri="{FF2B5EF4-FFF2-40B4-BE49-F238E27FC236}">
                <a16:creationId xmlns:a16="http://schemas.microsoft.com/office/drawing/2014/main" id="{89E33404-DEA5-485C-DC2D-3193D94BFFBE}"/>
              </a:ext>
            </a:extLst>
          </p:cNvPr>
          <p:cNvSpPr txBox="1"/>
          <p:nvPr/>
        </p:nvSpPr>
        <p:spPr>
          <a:xfrm>
            <a:off x="140676" y="2002885"/>
            <a:ext cx="4994032" cy="1938992"/>
          </a:xfrm>
          <a:prstGeom prst="rect">
            <a:avLst/>
          </a:prstGeom>
          <a:noFill/>
        </p:spPr>
        <p:txBody>
          <a:bodyPr wrap="square" rtlCol="0">
            <a:spAutoFit/>
          </a:bodyPr>
          <a:lstStyle/>
          <a:p>
            <a:r>
              <a:rPr lang="en-US" sz="2400" dirty="0">
                <a:solidFill>
                  <a:schemeClr val="bg1"/>
                </a:solidFill>
                <a:latin typeface="Calibri" panose="020F0502020204030204" pitchFamily="34" charset="0"/>
                <a:ea typeface="Calibri" panose="020F0502020204030204" pitchFamily="34" charset="0"/>
                <a:cs typeface="Calibri" panose="020F0502020204030204" pitchFamily="34" charset="0"/>
              </a:rPr>
              <a:t>Comparison of histograms of BMUs for upwelling periods versus all time highlights neurons (characteristic wind fields) that are more likely to occur during upwelling periods</a:t>
            </a:r>
          </a:p>
        </p:txBody>
      </p:sp>
    </p:spTree>
    <p:extLst>
      <p:ext uri="{BB962C8B-B14F-4D97-AF65-F5344CB8AC3E}">
        <p14:creationId xmlns:p14="http://schemas.microsoft.com/office/powerpoint/2010/main" val="1260403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map of a brown and black land&#10;&#10;Description automatically generated with medium confidence">
            <a:extLst>
              <a:ext uri="{FF2B5EF4-FFF2-40B4-BE49-F238E27FC236}">
                <a16:creationId xmlns:a16="http://schemas.microsoft.com/office/drawing/2014/main" id="{623BBFFA-A878-523D-10BE-757E22B5FE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761598" cy="3620725"/>
          </a:xfrm>
          <a:prstGeom prst="rect">
            <a:avLst/>
          </a:prstGeom>
        </p:spPr>
      </p:pic>
      <p:pic>
        <p:nvPicPr>
          <p:cNvPr id="5" name="Picture 4" descr="A map of a brown and white landscape&#10;&#10;Description automatically generated with medium confidence">
            <a:extLst>
              <a:ext uri="{FF2B5EF4-FFF2-40B4-BE49-F238E27FC236}">
                <a16:creationId xmlns:a16="http://schemas.microsoft.com/office/drawing/2014/main" id="{55DE8F7F-297A-FA7A-9F81-D22767B42F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8400" y="0"/>
            <a:ext cx="1761598" cy="3620725"/>
          </a:xfrm>
          <a:prstGeom prst="rect">
            <a:avLst/>
          </a:prstGeom>
        </p:spPr>
      </p:pic>
      <p:pic>
        <p:nvPicPr>
          <p:cNvPr id="7" name="Picture 6" descr="A map of a brown and black land&#10;&#10;Description automatically generated with medium confidence">
            <a:extLst>
              <a:ext uri="{FF2B5EF4-FFF2-40B4-BE49-F238E27FC236}">
                <a16:creationId xmlns:a16="http://schemas.microsoft.com/office/drawing/2014/main" id="{27D45728-C788-87C7-AB61-06560FC4BBC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76800" y="0"/>
            <a:ext cx="1761598" cy="3620725"/>
          </a:xfrm>
          <a:prstGeom prst="rect">
            <a:avLst/>
          </a:prstGeom>
        </p:spPr>
      </p:pic>
      <p:pic>
        <p:nvPicPr>
          <p:cNvPr id="9" name="Picture 8" descr="A map of a brown and black land&#10;&#10;Description automatically generated with medium confidence">
            <a:extLst>
              <a:ext uri="{FF2B5EF4-FFF2-40B4-BE49-F238E27FC236}">
                <a16:creationId xmlns:a16="http://schemas.microsoft.com/office/drawing/2014/main" id="{C8704DFC-5EE2-1982-F3D1-C194FD9E12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15200" y="0"/>
            <a:ext cx="1761598" cy="3620725"/>
          </a:xfrm>
          <a:prstGeom prst="rect">
            <a:avLst/>
          </a:prstGeom>
        </p:spPr>
      </p:pic>
      <p:pic>
        <p:nvPicPr>
          <p:cNvPr id="11" name="Picture 10" descr="A map of a brown and white land&#10;&#10;Description automatically generated with medium confidence">
            <a:extLst>
              <a:ext uri="{FF2B5EF4-FFF2-40B4-BE49-F238E27FC236}">
                <a16:creationId xmlns:a16="http://schemas.microsoft.com/office/drawing/2014/main" id="{95AEB113-A29E-A15D-2794-55524D36E8D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53600" y="0"/>
            <a:ext cx="1761598" cy="3620725"/>
          </a:xfrm>
          <a:prstGeom prst="rect">
            <a:avLst/>
          </a:prstGeom>
        </p:spPr>
      </p:pic>
      <p:pic>
        <p:nvPicPr>
          <p:cNvPr id="13" name="Picture 12" descr="A map of a brown and white land&#10;&#10;Description automatically generated with medium confidence">
            <a:extLst>
              <a:ext uri="{FF2B5EF4-FFF2-40B4-BE49-F238E27FC236}">
                <a16:creationId xmlns:a16="http://schemas.microsoft.com/office/drawing/2014/main" id="{08B3809A-2CFD-A812-000A-A3882CE05F6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692000" y="0"/>
            <a:ext cx="1761598" cy="3620725"/>
          </a:xfrm>
          <a:prstGeom prst="rect">
            <a:avLst/>
          </a:prstGeom>
        </p:spPr>
      </p:pic>
      <p:pic>
        <p:nvPicPr>
          <p:cNvPr id="15" name="Picture 14" descr="A map of a brown and white land&#10;&#10;Description automatically generated with medium confidence">
            <a:extLst>
              <a:ext uri="{FF2B5EF4-FFF2-40B4-BE49-F238E27FC236}">
                <a16:creationId xmlns:a16="http://schemas.microsoft.com/office/drawing/2014/main" id="{15EDFF96-C188-41AD-75B1-AED62C52451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430402" y="0"/>
            <a:ext cx="1761598" cy="3620725"/>
          </a:xfrm>
          <a:prstGeom prst="rect">
            <a:avLst/>
          </a:prstGeom>
        </p:spPr>
      </p:pic>
      <p:pic>
        <p:nvPicPr>
          <p:cNvPr id="16" name="Picture 15" descr="A graph with different colored lines&#10;&#10;Description automatically generated">
            <a:extLst>
              <a:ext uri="{FF2B5EF4-FFF2-40B4-BE49-F238E27FC236}">
                <a16:creationId xmlns:a16="http://schemas.microsoft.com/office/drawing/2014/main" id="{4A2788B7-41FB-AAEF-FC6A-9B4AA4AD96E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64983" y="3730306"/>
            <a:ext cx="4171848" cy="3127694"/>
          </a:xfrm>
          <a:prstGeom prst="rect">
            <a:avLst/>
          </a:prstGeom>
        </p:spPr>
      </p:pic>
      <p:sp>
        <p:nvSpPr>
          <p:cNvPr id="17" name="TextBox 16">
            <a:extLst>
              <a:ext uri="{FF2B5EF4-FFF2-40B4-BE49-F238E27FC236}">
                <a16:creationId xmlns:a16="http://schemas.microsoft.com/office/drawing/2014/main" id="{1E7B5766-6FE4-0374-988A-37C787B2B5FC}"/>
              </a:ext>
            </a:extLst>
          </p:cNvPr>
          <p:cNvSpPr txBox="1"/>
          <p:nvPr/>
        </p:nvSpPr>
        <p:spPr>
          <a:xfrm>
            <a:off x="5017477" y="3821723"/>
            <a:ext cx="6986954" cy="2585323"/>
          </a:xfrm>
          <a:prstGeom prst="rect">
            <a:avLst/>
          </a:prstGeom>
          <a:noFill/>
        </p:spPr>
        <p:txBody>
          <a:bodyPr wrap="square" rtlCol="0">
            <a:spAutoFit/>
          </a:bodyPr>
          <a:lstStyle/>
          <a:p>
            <a:r>
              <a:rPr lang="en-US" dirty="0">
                <a:solidFill>
                  <a:schemeClr val="bg1"/>
                </a:solidFill>
                <a:latin typeface="Calibri" panose="020F0502020204030204" pitchFamily="34" charset="0"/>
                <a:ea typeface="Calibri" panose="020F0502020204030204" pitchFamily="34" charset="0"/>
                <a:cs typeface="Calibri" panose="020F0502020204030204" pitchFamily="34" charset="0"/>
              </a:rPr>
              <a:t>Nodes 1, 3, and 7 show largely onshore winds along northern coast with alongshore upwelling-favorable winds along western coast – consistent with propagation of remote upwelling signal from west to north coast versus local wind-driven upwelling.</a:t>
            </a:r>
          </a:p>
          <a:p>
            <a:endParaRPr lang="en-US"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r>
              <a:rPr lang="en-US" dirty="0">
                <a:solidFill>
                  <a:schemeClr val="bg1"/>
                </a:solidFill>
                <a:latin typeface="Calibri" panose="020F0502020204030204" pitchFamily="34" charset="0"/>
                <a:ea typeface="Calibri" panose="020F0502020204030204" pitchFamily="34" charset="0"/>
                <a:cs typeface="Calibri" panose="020F0502020204030204" pitchFamily="34" charset="0"/>
              </a:rPr>
              <a:t>Nodes 13, 14, 15, and 19 have winds with along-shore components on both north and west coasts – reinforcement of upwelling signal along propagation pathway.  -- This wind pattern is strongly linked with upwelling along the northern coast (nodes 13 and 19).</a:t>
            </a:r>
          </a:p>
        </p:txBody>
      </p:sp>
    </p:spTree>
    <p:extLst>
      <p:ext uri="{BB962C8B-B14F-4D97-AF65-F5344CB8AC3E}">
        <p14:creationId xmlns:p14="http://schemas.microsoft.com/office/powerpoint/2010/main" val="6557247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18FC542-DEC1-16DE-A3E3-9A6D278B361E}"/>
              </a:ext>
            </a:extLst>
          </p:cNvPr>
          <p:cNvSpPr txBox="1"/>
          <p:nvPr/>
        </p:nvSpPr>
        <p:spPr>
          <a:xfrm>
            <a:off x="416171" y="133643"/>
            <a:ext cx="11019691" cy="6986528"/>
          </a:xfrm>
          <a:prstGeom prst="rect">
            <a:avLst/>
          </a:prstGeom>
          <a:noFill/>
        </p:spPr>
        <p:txBody>
          <a:bodyPr wrap="square" rtlCol="0">
            <a:spAutoFit/>
          </a:bodyPr>
          <a:lstStyle/>
          <a:p>
            <a:r>
              <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rPr>
              <a:t>Summary and Next Steps </a:t>
            </a:r>
          </a:p>
          <a:p>
            <a:endParaRPr lang="en-US" sz="28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en-US" sz="2800" dirty="0">
                <a:solidFill>
                  <a:schemeClr val="bg1"/>
                </a:solidFill>
                <a:latin typeface="Calibri" panose="020F0502020204030204" pitchFamily="34" charset="0"/>
                <a:ea typeface="Calibri" panose="020F0502020204030204" pitchFamily="34" charset="0"/>
                <a:cs typeface="Calibri" panose="020F0502020204030204" pitchFamily="34" charset="0"/>
              </a:rPr>
              <a:t> The SOM machine learning technique helps highlight spatial patterns in the wind fields that are associated with upwelling along coastlines that don’t match the assumptions for the classic coastal upwelling theory.</a:t>
            </a:r>
          </a:p>
          <a:p>
            <a:pPr marL="457200" indent="-457200">
              <a:buFont typeface="Arial" panose="020B0604020202020204" pitchFamily="34" charset="0"/>
              <a:buChar char="•"/>
            </a:pPr>
            <a:endParaRPr lang="en-US" sz="28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en-US" sz="2800" dirty="0">
                <a:solidFill>
                  <a:schemeClr val="bg1"/>
                </a:solidFill>
                <a:latin typeface="Calibri" panose="020F0502020204030204" pitchFamily="34" charset="0"/>
                <a:ea typeface="Calibri" panose="020F0502020204030204" pitchFamily="34" charset="0"/>
                <a:cs typeface="Calibri" panose="020F0502020204030204" pitchFamily="34" charset="0"/>
              </a:rPr>
              <a:t>Identification of BMUs for satellite-observed winds can aid in predicting or providing indices for coastal upwelling in such regions.</a:t>
            </a:r>
          </a:p>
          <a:p>
            <a:pPr marL="457200" indent="-457200">
              <a:buFont typeface="Arial" panose="020B0604020202020204" pitchFamily="34" charset="0"/>
              <a:buChar char="•"/>
            </a:pPr>
            <a:endParaRPr lang="en-US" sz="28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en-US" sz="2800" dirty="0">
                <a:solidFill>
                  <a:schemeClr val="bg1"/>
                </a:solidFill>
                <a:latin typeface="Calibri" panose="020F0502020204030204" pitchFamily="34" charset="0"/>
                <a:ea typeface="Calibri" panose="020F0502020204030204" pitchFamily="34" charset="0"/>
                <a:cs typeface="Calibri" panose="020F0502020204030204" pitchFamily="34" charset="0"/>
              </a:rPr>
              <a:t>Next steps will include:</a:t>
            </a:r>
          </a:p>
          <a:p>
            <a:pPr marL="914400" lvl="1" indent="-457200">
              <a:buFont typeface="Arial" panose="020B0604020202020204" pitchFamily="34" charset="0"/>
              <a:buChar char="•"/>
            </a:pPr>
            <a:r>
              <a:rPr lang="en-US" sz="2800" dirty="0">
                <a:solidFill>
                  <a:schemeClr val="bg1"/>
                </a:solidFill>
                <a:latin typeface="Calibri" panose="020F0502020204030204" pitchFamily="34" charset="0"/>
                <a:ea typeface="Calibri" panose="020F0502020204030204" pitchFamily="34" charset="0"/>
                <a:cs typeface="Calibri" panose="020F0502020204030204" pitchFamily="34" charset="0"/>
              </a:rPr>
              <a:t>Experiments with SOM parameters and topologies</a:t>
            </a:r>
          </a:p>
          <a:p>
            <a:pPr marL="914400" lvl="1" indent="-457200">
              <a:buFont typeface="Arial" panose="020B0604020202020204" pitchFamily="34" charset="0"/>
              <a:buChar char="•"/>
            </a:pPr>
            <a:r>
              <a:rPr lang="en-US" sz="2800" dirty="0">
                <a:solidFill>
                  <a:schemeClr val="bg1"/>
                </a:solidFill>
                <a:latin typeface="Calibri" panose="020F0502020204030204" pitchFamily="34" charset="0"/>
                <a:ea typeface="Calibri" panose="020F0502020204030204" pitchFamily="34" charset="0"/>
                <a:cs typeface="Calibri" panose="020F0502020204030204" pitchFamily="34" charset="0"/>
              </a:rPr>
              <a:t>Further development of multivariate upwelling proxies</a:t>
            </a:r>
          </a:p>
          <a:p>
            <a:pPr marL="914400" lvl="1" indent="-457200">
              <a:buFont typeface="Arial" panose="020B0604020202020204" pitchFamily="34" charset="0"/>
              <a:buChar char="•"/>
            </a:pPr>
            <a:r>
              <a:rPr lang="en-US" sz="2800" dirty="0">
                <a:solidFill>
                  <a:schemeClr val="bg1"/>
                </a:solidFill>
                <a:latin typeface="Calibri" panose="020F0502020204030204" pitchFamily="34" charset="0"/>
                <a:ea typeface="Calibri" panose="020F0502020204030204" pitchFamily="34" charset="0"/>
                <a:cs typeface="Calibri" panose="020F0502020204030204" pitchFamily="34" charset="0"/>
              </a:rPr>
              <a:t>Applications to other regions</a:t>
            </a:r>
          </a:p>
          <a:p>
            <a:pPr marL="914400" lvl="1" indent="-457200">
              <a:buFont typeface="Arial" panose="020B0604020202020204" pitchFamily="34" charset="0"/>
              <a:buChar char="•"/>
            </a:pPr>
            <a:r>
              <a:rPr lang="en-US" sz="2800" dirty="0">
                <a:solidFill>
                  <a:schemeClr val="bg1"/>
                </a:solidFill>
                <a:latin typeface="Calibri" panose="020F0502020204030204" pitchFamily="34" charset="0"/>
                <a:ea typeface="Calibri" panose="020F0502020204030204" pitchFamily="34" charset="0"/>
                <a:cs typeface="Calibri" panose="020F0502020204030204" pitchFamily="34" charset="0"/>
              </a:rPr>
              <a:t>Demonstration of BMU mapping from other wind data sets (e.g., NRT and swath products)</a:t>
            </a:r>
          </a:p>
          <a:p>
            <a:endPar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296904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923672" y="571500"/>
            <a:ext cx="1186961" cy="6286500"/>
          </a:xfrm>
          <a:prstGeom prst="rect">
            <a:avLst/>
          </a:prstGeom>
          <a:gradFill flip="none" rotWithShape="1">
            <a:gsLst>
              <a:gs pos="0">
                <a:schemeClr val="accent3"/>
              </a:gs>
              <a:gs pos="100000">
                <a:srgbClr val="663300"/>
              </a:gs>
              <a:gs pos="100000">
                <a:schemeClr val="accent1">
                  <a:tint val="23500"/>
                  <a:satMod val="160000"/>
                </a:schemeClr>
              </a:gs>
            </a:gsLst>
            <a:lin ang="0" scaled="1"/>
            <a:tileRect/>
          </a:gra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799907" y="571500"/>
            <a:ext cx="4123592" cy="6286500"/>
          </a:xfrm>
          <a:prstGeom prst="rect">
            <a:avLst/>
          </a:prstGeom>
          <a:gradFill flip="none" rotWithShape="1">
            <a:gsLst>
              <a:gs pos="0">
                <a:srgbClr val="002060"/>
              </a:gs>
              <a:gs pos="100000">
                <a:schemeClr val="accent1">
                  <a:lumMod val="20000"/>
                  <a:lumOff val="80000"/>
                </a:schemeClr>
              </a:gs>
              <a:gs pos="100000">
                <a:schemeClr val="accent1">
                  <a:tint val="23500"/>
                  <a:satMod val="160000"/>
                </a:schemeClr>
              </a:gs>
            </a:gsLst>
            <a:lin ang="0" scaled="1"/>
            <a:tileRect/>
          </a:gra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30"/>
          <p:cNvGrpSpPr/>
          <p:nvPr/>
        </p:nvGrpSpPr>
        <p:grpSpPr>
          <a:xfrm>
            <a:off x="2331524" y="2790136"/>
            <a:ext cx="3035303" cy="627142"/>
            <a:chOff x="2544883" y="2543950"/>
            <a:chExt cx="3035303" cy="627142"/>
          </a:xfrm>
        </p:grpSpPr>
        <p:cxnSp>
          <p:nvCxnSpPr>
            <p:cNvPr id="13" name="Straight Connector 12"/>
            <p:cNvCxnSpPr/>
            <p:nvPr/>
          </p:nvCxnSpPr>
          <p:spPr>
            <a:xfrm rot="10800000">
              <a:off x="3420209" y="2866292"/>
              <a:ext cx="1855177" cy="0"/>
            </a:xfrm>
            <a:prstGeom prst="line">
              <a:avLst/>
            </a:prstGeom>
            <a:ln w="63500">
              <a:solidFill>
                <a:srgbClr val="FFFF00"/>
              </a:solidFill>
              <a:tailEnd type="stealt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3572609" y="3018692"/>
              <a:ext cx="1855177" cy="0"/>
            </a:xfrm>
            <a:prstGeom prst="line">
              <a:avLst/>
            </a:prstGeom>
            <a:ln w="63500">
              <a:solidFill>
                <a:srgbClr val="FFFF00"/>
              </a:solidFill>
              <a:tailEnd type="stealth"/>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3725009" y="3171092"/>
              <a:ext cx="1855177" cy="0"/>
            </a:xfrm>
            <a:prstGeom prst="line">
              <a:avLst/>
            </a:prstGeom>
            <a:ln w="63500">
              <a:solidFill>
                <a:srgbClr val="FFFF00"/>
              </a:solidFill>
              <a:tailEnd type="stealth"/>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544883" y="2543950"/>
              <a:ext cx="2127739" cy="523220"/>
            </a:xfrm>
            <a:prstGeom prst="rect">
              <a:avLst/>
            </a:prstGeom>
            <a:noFill/>
          </p:spPr>
          <p:txBody>
            <a:bodyPr wrap="square" rtlCol="0">
              <a:spAutoFit/>
            </a:bodyPr>
            <a:lstStyle/>
            <a:p>
              <a:r>
                <a:rPr lang="en-US" sz="1400" dirty="0">
                  <a:solidFill>
                    <a:srgbClr val="FFFF00"/>
                  </a:solidFill>
                </a:rPr>
                <a:t>Offshore </a:t>
              </a:r>
              <a:r>
                <a:rPr lang="en-US" sz="1400" dirty="0" err="1">
                  <a:solidFill>
                    <a:srgbClr val="FFFF00"/>
                  </a:solidFill>
                </a:rPr>
                <a:t>Ekman</a:t>
              </a:r>
              <a:r>
                <a:rPr lang="en-US" sz="1400" dirty="0">
                  <a:solidFill>
                    <a:srgbClr val="FFFF00"/>
                  </a:solidFill>
                </a:rPr>
                <a:t> Transport</a:t>
              </a:r>
            </a:p>
          </p:txBody>
        </p:sp>
      </p:grpSp>
      <p:grpSp>
        <p:nvGrpSpPr>
          <p:cNvPr id="3" name="Group 31"/>
          <p:cNvGrpSpPr/>
          <p:nvPr/>
        </p:nvGrpSpPr>
        <p:grpSpPr>
          <a:xfrm>
            <a:off x="776655" y="3261948"/>
            <a:ext cx="5249007" cy="1932919"/>
            <a:chOff x="624254" y="3015762"/>
            <a:chExt cx="5249007" cy="1932919"/>
          </a:xfrm>
        </p:grpSpPr>
        <p:sp>
          <p:nvSpPr>
            <p:cNvPr id="9" name="Arc 8"/>
            <p:cNvSpPr/>
            <p:nvPr/>
          </p:nvSpPr>
          <p:spPr>
            <a:xfrm flipV="1">
              <a:off x="624254" y="3015762"/>
              <a:ext cx="4739054" cy="1141242"/>
            </a:xfrm>
            <a:prstGeom prst="arc">
              <a:avLst/>
            </a:prstGeom>
            <a:ln w="63500" cmpd="sng">
              <a:solidFill>
                <a:srgbClr val="002060"/>
              </a:solidFill>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Arc 9"/>
            <p:cNvSpPr/>
            <p:nvPr/>
          </p:nvSpPr>
          <p:spPr>
            <a:xfrm flipV="1">
              <a:off x="776654" y="3168162"/>
              <a:ext cx="4739054" cy="1141242"/>
            </a:xfrm>
            <a:prstGeom prst="arc">
              <a:avLst/>
            </a:prstGeom>
            <a:ln w="63500" cmpd="sng">
              <a:solidFill>
                <a:srgbClr val="002060"/>
              </a:solidFill>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Arc 10"/>
            <p:cNvSpPr/>
            <p:nvPr/>
          </p:nvSpPr>
          <p:spPr>
            <a:xfrm flipV="1">
              <a:off x="929054" y="3320562"/>
              <a:ext cx="4739054" cy="1141242"/>
            </a:xfrm>
            <a:prstGeom prst="arc">
              <a:avLst/>
            </a:prstGeom>
            <a:ln w="63500" cmpd="sng">
              <a:solidFill>
                <a:srgbClr val="002060"/>
              </a:solidFill>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TextBox 16"/>
            <p:cNvSpPr txBox="1"/>
            <p:nvPr/>
          </p:nvSpPr>
          <p:spPr>
            <a:xfrm>
              <a:off x="3508130" y="4425461"/>
              <a:ext cx="2365131" cy="523220"/>
            </a:xfrm>
            <a:prstGeom prst="rect">
              <a:avLst/>
            </a:prstGeom>
            <a:noFill/>
          </p:spPr>
          <p:txBody>
            <a:bodyPr wrap="square" rtlCol="0">
              <a:spAutoFit/>
            </a:bodyPr>
            <a:lstStyle/>
            <a:p>
              <a:r>
                <a:rPr lang="en-US" sz="1400" dirty="0" err="1">
                  <a:solidFill>
                    <a:schemeClr val="accent1">
                      <a:lumMod val="50000"/>
                    </a:schemeClr>
                  </a:solidFill>
                </a:rPr>
                <a:t>Upwelled</a:t>
              </a:r>
              <a:r>
                <a:rPr lang="en-US" sz="1400" dirty="0">
                  <a:solidFill>
                    <a:schemeClr val="accent1">
                      <a:lumMod val="50000"/>
                    </a:schemeClr>
                  </a:solidFill>
                </a:rPr>
                <a:t> Onshore Transport</a:t>
              </a:r>
            </a:p>
          </p:txBody>
        </p:sp>
      </p:grpSp>
      <p:cxnSp>
        <p:nvCxnSpPr>
          <p:cNvPr id="19" name="Straight Connector 18"/>
          <p:cNvCxnSpPr/>
          <p:nvPr/>
        </p:nvCxnSpPr>
        <p:spPr>
          <a:xfrm rot="5400000">
            <a:off x="1494790" y="3714750"/>
            <a:ext cx="6233746"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154452" y="3708889"/>
            <a:ext cx="6233746"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18463" y="3708889"/>
            <a:ext cx="6233746"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191379" y="3708889"/>
            <a:ext cx="6233746"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364295" y="3708889"/>
            <a:ext cx="6233746"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5400000">
            <a:off x="824621" y="3714750"/>
            <a:ext cx="6233746"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5400000">
            <a:off x="2164959" y="3714750"/>
            <a:ext cx="6233746"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rot="16200000">
            <a:off x="3083582" y="1652955"/>
            <a:ext cx="1372555" cy="369332"/>
          </a:xfrm>
          <a:prstGeom prst="rect">
            <a:avLst/>
          </a:prstGeom>
          <a:noFill/>
        </p:spPr>
        <p:txBody>
          <a:bodyPr wrap="none" rtlCol="0">
            <a:spAutoFit/>
          </a:bodyPr>
          <a:lstStyle/>
          <a:p>
            <a:r>
              <a:rPr lang="en-US" dirty="0">
                <a:solidFill>
                  <a:schemeClr val="bg1"/>
                </a:solidFill>
              </a:rPr>
              <a:t>Wind Stress</a:t>
            </a:r>
          </a:p>
        </p:txBody>
      </p:sp>
      <p:sp>
        <p:nvSpPr>
          <p:cNvPr id="30" name="Down Arrow 29"/>
          <p:cNvSpPr/>
          <p:nvPr/>
        </p:nvSpPr>
        <p:spPr>
          <a:xfrm>
            <a:off x="3338734" y="1160585"/>
            <a:ext cx="272561" cy="1441938"/>
          </a:xfrm>
          <a:prstGeom prst="downArrow">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Down Arrow 32"/>
          <p:cNvSpPr/>
          <p:nvPr/>
        </p:nvSpPr>
        <p:spPr>
          <a:xfrm>
            <a:off x="3995227" y="1160585"/>
            <a:ext cx="272561" cy="1441938"/>
          </a:xfrm>
          <a:prstGeom prst="downArrow">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Down Arrow 34"/>
          <p:cNvSpPr/>
          <p:nvPr/>
        </p:nvSpPr>
        <p:spPr>
          <a:xfrm>
            <a:off x="4651719" y="1160585"/>
            <a:ext cx="272561" cy="1441938"/>
          </a:xfrm>
          <a:prstGeom prst="downArrow">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4167876" y="96764"/>
            <a:ext cx="3856248" cy="461665"/>
          </a:xfrm>
          <a:prstGeom prst="rect">
            <a:avLst/>
          </a:prstGeom>
          <a:noFill/>
        </p:spPr>
        <p:txBody>
          <a:bodyPr wrap="none" rtlCol="0">
            <a:spAutoFit/>
          </a:bodyPr>
          <a:lstStyle/>
          <a:p>
            <a:r>
              <a:rPr lang="en-US" sz="2400" dirty="0">
                <a:solidFill>
                  <a:schemeClr val="bg1"/>
                </a:solidFill>
              </a:rPr>
              <a:t>Idealized Coastal Upwelling</a:t>
            </a:r>
          </a:p>
        </p:txBody>
      </p:sp>
      <p:grpSp>
        <p:nvGrpSpPr>
          <p:cNvPr id="41" name="Group 40"/>
          <p:cNvGrpSpPr/>
          <p:nvPr/>
        </p:nvGrpSpPr>
        <p:grpSpPr>
          <a:xfrm>
            <a:off x="5961442" y="651488"/>
            <a:ext cx="4538918" cy="1525342"/>
            <a:chOff x="4772722" y="3902927"/>
            <a:chExt cx="4538918" cy="1525342"/>
          </a:xfrm>
        </p:grpSpPr>
        <p:sp>
          <p:nvSpPr>
            <p:cNvPr id="40" name="Rectangle 39"/>
            <p:cNvSpPr/>
            <p:nvPr/>
          </p:nvSpPr>
          <p:spPr>
            <a:xfrm>
              <a:off x="6233532" y="3914078"/>
              <a:ext cx="3078108" cy="1427356"/>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Object 7"/>
            <p:cNvGraphicFramePr>
              <a:graphicFrameLocks noChangeAspect="1"/>
            </p:cNvGraphicFramePr>
            <p:nvPr/>
          </p:nvGraphicFramePr>
          <p:xfrm>
            <a:off x="6282318" y="4529029"/>
            <a:ext cx="1009650" cy="711200"/>
          </p:xfrm>
          <a:graphic>
            <a:graphicData uri="http://schemas.openxmlformats.org/presentationml/2006/ole">
              <mc:AlternateContent xmlns:mc="http://schemas.openxmlformats.org/markup-compatibility/2006">
                <mc:Choice xmlns:v="urn:schemas-microsoft-com:vml" Requires="v">
                  <p:oleObj name="Equation" r:id="rId2" imgW="647640" imgH="457200" progId="Equation.3">
                    <p:embed/>
                  </p:oleObj>
                </mc:Choice>
                <mc:Fallback>
                  <p:oleObj name="Equation" r:id="rId2" imgW="647640" imgH="457200" progId="Equation.3">
                    <p:embed/>
                    <p:pic>
                      <p:nvPicPr>
                        <p:cNvPr id="8" name="Object 7"/>
                        <p:cNvPicPr>
                          <a:picLocks noChangeAspect="1" noChangeArrowheads="1"/>
                        </p:cNvPicPr>
                        <p:nvPr/>
                      </p:nvPicPr>
                      <p:blipFill>
                        <a:blip r:embed="rId3"/>
                        <a:srcRect/>
                        <a:stretch>
                          <a:fillRect/>
                        </a:stretch>
                      </p:blipFill>
                      <p:spPr bwMode="auto">
                        <a:xfrm>
                          <a:off x="6282318" y="4529029"/>
                          <a:ext cx="1009650" cy="711200"/>
                        </a:xfrm>
                        <a:prstGeom prst="rect">
                          <a:avLst/>
                        </a:prstGeom>
                        <a:solidFill>
                          <a:srgbClr val="C6D9F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18" name="Straight Arrow Connector 17"/>
            <p:cNvCxnSpPr/>
            <p:nvPr/>
          </p:nvCxnSpPr>
          <p:spPr>
            <a:xfrm>
              <a:off x="5687119" y="4460488"/>
              <a:ext cx="0" cy="69137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rot="5400000">
              <a:off x="5337724" y="4111093"/>
              <a:ext cx="0" cy="69137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4772722" y="4259766"/>
              <a:ext cx="287258" cy="369332"/>
            </a:xfrm>
            <a:prstGeom prst="rect">
              <a:avLst/>
            </a:prstGeom>
            <a:noFill/>
          </p:spPr>
          <p:txBody>
            <a:bodyPr wrap="none" rtlCol="0">
              <a:spAutoFit/>
            </a:bodyPr>
            <a:lstStyle/>
            <a:p>
              <a:r>
                <a:rPr lang="en-US" i="1" dirty="0"/>
                <a:t>x</a:t>
              </a:r>
            </a:p>
          </p:txBody>
        </p:sp>
        <p:sp>
          <p:nvSpPr>
            <p:cNvPr id="39" name="TextBox 38"/>
            <p:cNvSpPr txBox="1"/>
            <p:nvPr/>
          </p:nvSpPr>
          <p:spPr>
            <a:xfrm>
              <a:off x="5538439" y="5058937"/>
              <a:ext cx="287258" cy="369332"/>
            </a:xfrm>
            <a:prstGeom prst="rect">
              <a:avLst/>
            </a:prstGeom>
            <a:noFill/>
          </p:spPr>
          <p:txBody>
            <a:bodyPr wrap="none" rtlCol="0">
              <a:spAutoFit/>
            </a:bodyPr>
            <a:lstStyle/>
            <a:p>
              <a:r>
                <a:rPr lang="en-US" i="1" dirty="0"/>
                <a:t>y</a:t>
              </a:r>
            </a:p>
          </p:txBody>
        </p:sp>
        <p:sp>
          <p:nvSpPr>
            <p:cNvPr id="31" name="TextBox 30"/>
            <p:cNvSpPr txBox="1"/>
            <p:nvPr/>
          </p:nvSpPr>
          <p:spPr>
            <a:xfrm>
              <a:off x="6278137" y="3902927"/>
              <a:ext cx="2193549" cy="646331"/>
            </a:xfrm>
            <a:prstGeom prst="rect">
              <a:avLst/>
            </a:prstGeom>
            <a:noFill/>
          </p:spPr>
          <p:txBody>
            <a:bodyPr wrap="none" rtlCol="0">
              <a:spAutoFit/>
            </a:bodyPr>
            <a:lstStyle/>
            <a:p>
              <a:r>
                <a:rPr lang="en-US" dirty="0"/>
                <a:t>The offshore Ekman </a:t>
              </a:r>
            </a:p>
            <a:p>
              <a:r>
                <a:rPr lang="en-US" dirty="0"/>
                <a:t>transport is</a:t>
              </a:r>
            </a:p>
          </p:txBody>
        </p:sp>
      </p:grpSp>
      <p:grpSp>
        <p:nvGrpSpPr>
          <p:cNvPr id="4" name="Group 3"/>
          <p:cNvGrpSpPr/>
          <p:nvPr/>
        </p:nvGrpSpPr>
        <p:grpSpPr>
          <a:xfrm>
            <a:off x="7356014" y="1275304"/>
            <a:ext cx="4344713" cy="2996379"/>
            <a:chOff x="5832013" y="1275303"/>
            <a:chExt cx="4344713" cy="2996379"/>
          </a:xfrm>
        </p:grpSpPr>
        <p:sp>
          <p:nvSpPr>
            <p:cNvPr id="42" name="TextBox 41"/>
            <p:cNvSpPr txBox="1"/>
            <p:nvPr/>
          </p:nvSpPr>
          <p:spPr>
            <a:xfrm>
              <a:off x="7075978" y="1275303"/>
              <a:ext cx="2159462" cy="646331"/>
            </a:xfrm>
            <a:prstGeom prst="rect">
              <a:avLst/>
            </a:prstGeom>
            <a:noFill/>
          </p:spPr>
          <p:txBody>
            <a:bodyPr wrap="square" rtlCol="0">
              <a:spAutoFit/>
            </a:bodyPr>
            <a:lstStyle/>
            <a:p>
              <a:r>
                <a:rPr lang="en-US" i="1" dirty="0" err="1">
                  <a:latin typeface="Times New Roman" panose="02020603050405020304" pitchFamily="18" charset="0"/>
                  <a:cs typeface="Times New Roman" panose="02020603050405020304" pitchFamily="18" charset="0"/>
                </a:rPr>
                <a:t>S</a:t>
              </a:r>
              <a:r>
                <a:rPr lang="en-US" i="1" baseline="-25000" dirty="0" err="1">
                  <a:latin typeface="Times New Roman" panose="02020603050405020304" pitchFamily="18" charset="0"/>
                  <a:cs typeface="Times New Roman" panose="02020603050405020304" pitchFamily="18" charset="0"/>
                </a:rPr>
                <a:t>x</a:t>
              </a:r>
              <a:r>
                <a:rPr lang="en-US" i="1" dirty="0">
                  <a:latin typeface="Times New Roman" panose="02020603050405020304" pitchFamily="18" charset="0"/>
                  <a:cs typeface="Times New Roman" panose="02020603050405020304" pitchFamily="18" charset="0"/>
                </a:rPr>
                <a:t> </a:t>
              </a:r>
              <a:r>
                <a:rPr lang="en-US" dirty="0">
                  <a:latin typeface="+mj-lt"/>
                  <a:cs typeface="Times New Roman" panose="02020603050405020304" pitchFamily="18" charset="0"/>
                </a:rPr>
                <a:t>is used as an upwelling Index</a:t>
              </a:r>
              <a:endParaRPr lang="en-US" dirty="0">
                <a:latin typeface="Times New Roman" panose="02020603050405020304" pitchFamily="18" charset="0"/>
                <a:cs typeface="Times New Roman" panose="02020603050405020304" pitchFamily="18" charset="0"/>
              </a:endParaRPr>
            </a:p>
          </p:txBody>
        </p:sp>
        <p:grpSp>
          <p:nvGrpSpPr>
            <p:cNvPr id="37" name="Group 36"/>
            <p:cNvGrpSpPr/>
            <p:nvPr/>
          </p:nvGrpSpPr>
          <p:grpSpPr>
            <a:xfrm>
              <a:off x="5832013" y="2300343"/>
              <a:ext cx="4344713" cy="1971339"/>
              <a:chOff x="1825917" y="-833649"/>
              <a:chExt cx="7820046" cy="3548213"/>
            </a:xfrm>
          </p:grpSpPr>
          <p:pic>
            <p:nvPicPr>
              <p:cNvPr id="38" name="Picture 3" descr="C:\Users\Steven Morey\Desktop\morey\research\GoM\winds\Plots\global_upwelling\upwelling_timeseries.png"/>
              <p:cNvPicPr>
                <a:picLocks noChangeAspect="1" noChangeArrowheads="1"/>
              </p:cNvPicPr>
              <p:nvPr/>
            </p:nvPicPr>
            <p:blipFill rotWithShape="1">
              <a:blip r:embed="rId4" cstate="print"/>
              <a:srcRect t="46569"/>
              <a:stretch/>
            </p:blipFill>
            <p:spPr bwMode="auto">
              <a:xfrm>
                <a:off x="1825917" y="-735221"/>
                <a:ext cx="7820046" cy="3449785"/>
              </a:xfrm>
              <a:prstGeom prst="rect">
                <a:avLst/>
              </a:prstGeom>
              <a:noFill/>
            </p:spPr>
          </p:pic>
          <p:sp>
            <p:nvSpPr>
              <p:cNvPr id="45" name="TextBox 44"/>
              <p:cNvSpPr txBox="1"/>
              <p:nvPr/>
            </p:nvSpPr>
            <p:spPr>
              <a:xfrm>
                <a:off x="2474939" y="-833649"/>
                <a:ext cx="6767125" cy="553968"/>
              </a:xfrm>
              <a:prstGeom prst="rect">
                <a:avLst/>
              </a:prstGeom>
              <a:noFill/>
            </p:spPr>
            <p:txBody>
              <a:bodyPr wrap="square" rtlCol="0">
                <a:spAutoFit/>
              </a:bodyPr>
              <a:lstStyle/>
              <a:p>
                <a:pPr algn="ctr"/>
                <a:r>
                  <a:rPr lang="en-US" sz="1400" dirty="0"/>
                  <a:t>Classic Upwelling Indices from CCMP Winds</a:t>
                </a:r>
              </a:p>
            </p:txBody>
          </p:sp>
        </p:grpSp>
      </p:grpSp>
      <p:sp>
        <p:nvSpPr>
          <p:cNvPr id="5" name="TextBox 4">
            <a:extLst>
              <a:ext uri="{FF2B5EF4-FFF2-40B4-BE49-F238E27FC236}">
                <a16:creationId xmlns:a16="http://schemas.microsoft.com/office/drawing/2014/main" id="{2DF620B2-F3C3-A35A-7161-131BDF08F3ED}"/>
              </a:ext>
            </a:extLst>
          </p:cNvPr>
          <p:cNvSpPr txBox="1"/>
          <p:nvPr/>
        </p:nvSpPr>
        <p:spPr>
          <a:xfrm>
            <a:off x="7356014" y="4555590"/>
            <a:ext cx="4501041" cy="646331"/>
          </a:xfrm>
          <a:prstGeom prst="rect">
            <a:avLst/>
          </a:prstGeom>
          <a:noFill/>
        </p:spPr>
        <p:txBody>
          <a:bodyPr wrap="square" rtlCol="0">
            <a:spAutoFit/>
          </a:bodyPr>
          <a:lstStyle/>
          <a:p>
            <a:r>
              <a:rPr lang="en-US" dirty="0">
                <a:solidFill>
                  <a:schemeClr val="bg1"/>
                </a:solidFill>
              </a:rPr>
              <a:t>Based on assumption of no variations in the along-coast direction.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200" fill="hold"/>
                                        <p:tgtEl>
                                          <p:spTgt spid="5"/>
                                        </p:tgtEl>
                                        <p:attrNameLst>
                                          <p:attrName>ppt_x</p:attrName>
                                        </p:attrNameLst>
                                      </p:cBhvr>
                                      <p:tavLst>
                                        <p:tav tm="0">
                                          <p:val>
                                            <p:strVal val="#ppt_x"/>
                                          </p:val>
                                        </p:tav>
                                        <p:tav tm="100000">
                                          <p:val>
                                            <p:strVal val="#ppt_x"/>
                                          </p:val>
                                        </p:tav>
                                      </p:tavLst>
                                    </p:anim>
                                    <p:anim calcmode="lin" valueType="num">
                                      <p:cBhvr additive="base">
                                        <p:cTn id="26" dur="2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CD38E23-9991-8E91-0B0D-258F014E5D6D}"/>
              </a:ext>
            </a:extLst>
          </p:cNvPr>
          <p:cNvSpPr txBox="1"/>
          <p:nvPr/>
        </p:nvSpPr>
        <p:spPr>
          <a:xfrm>
            <a:off x="972500" y="297731"/>
            <a:ext cx="4481868" cy="461665"/>
          </a:xfrm>
          <a:prstGeom prst="rect">
            <a:avLst/>
          </a:prstGeom>
          <a:noFill/>
        </p:spPr>
        <p:txBody>
          <a:bodyPr wrap="none" rtlCol="0">
            <a:spAutoFit/>
          </a:bodyPr>
          <a:lstStyle/>
          <a:p>
            <a:r>
              <a:rPr lang="en-US" sz="2400" dirty="0">
                <a:solidFill>
                  <a:schemeClr val="bg1"/>
                </a:solidFill>
              </a:rPr>
              <a:t>What about irregular coastlines?</a:t>
            </a:r>
          </a:p>
        </p:txBody>
      </p:sp>
      <p:pic>
        <p:nvPicPr>
          <p:cNvPr id="6" name="Picture 5">
            <a:extLst>
              <a:ext uri="{FF2B5EF4-FFF2-40B4-BE49-F238E27FC236}">
                <a16:creationId xmlns:a16="http://schemas.microsoft.com/office/drawing/2014/main" id="{E7038047-98E6-6EAF-A1B2-D86A59620803}"/>
              </a:ext>
            </a:extLst>
          </p:cNvPr>
          <p:cNvPicPr>
            <a:picLocks noChangeAspect="1"/>
          </p:cNvPicPr>
          <p:nvPr/>
        </p:nvPicPr>
        <p:blipFill>
          <a:blip r:embed="rId2"/>
          <a:stretch>
            <a:fillRect/>
          </a:stretch>
        </p:blipFill>
        <p:spPr>
          <a:xfrm>
            <a:off x="6930773" y="1100239"/>
            <a:ext cx="4313332" cy="4973989"/>
          </a:xfrm>
          <a:prstGeom prst="rect">
            <a:avLst/>
          </a:prstGeom>
        </p:spPr>
      </p:pic>
      <p:sp>
        <p:nvSpPr>
          <p:cNvPr id="7" name="TextBox 6">
            <a:extLst>
              <a:ext uri="{FF2B5EF4-FFF2-40B4-BE49-F238E27FC236}">
                <a16:creationId xmlns:a16="http://schemas.microsoft.com/office/drawing/2014/main" id="{D97190CB-B0FE-F0E1-F212-8A9070CEBF18}"/>
              </a:ext>
            </a:extLst>
          </p:cNvPr>
          <p:cNvSpPr txBox="1"/>
          <p:nvPr/>
        </p:nvSpPr>
        <p:spPr>
          <a:xfrm>
            <a:off x="7373815" y="6135783"/>
            <a:ext cx="3704492" cy="523220"/>
          </a:xfrm>
          <a:prstGeom prst="rect">
            <a:avLst/>
          </a:prstGeom>
          <a:noFill/>
        </p:spPr>
        <p:txBody>
          <a:bodyPr wrap="square" rtlCol="0">
            <a:spAutoFit/>
          </a:bodyPr>
          <a:lstStyle/>
          <a:p>
            <a:r>
              <a:rPr lang="en-US" sz="1400" i="1" dirty="0">
                <a:solidFill>
                  <a:schemeClr val="bg1"/>
                </a:solidFill>
                <a:latin typeface="Calibri" panose="020F0502020204030204" pitchFamily="34" charset="0"/>
                <a:ea typeface="Calibri" panose="020F0502020204030204" pitchFamily="34" charset="0"/>
                <a:cs typeface="Calibri" panose="020F0502020204030204" pitchFamily="34" charset="0"/>
              </a:rPr>
              <a:t>Average Summer satellite ocean color-derived chlorophyll-a (Ferreira et al., 2019)</a:t>
            </a:r>
          </a:p>
        </p:txBody>
      </p:sp>
      <p:pic>
        <p:nvPicPr>
          <p:cNvPr id="12" name="Picture 11" descr="A screen shot of a graph&#10;&#10;Description automatically generated">
            <a:extLst>
              <a:ext uri="{FF2B5EF4-FFF2-40B4-BE49-F238E27FC236}">
                <a16:creationId xmlns:a16="http://schemas.microsoft.com/office/drawing/2014/main" id="{3DE60D8F-25C1-7646-60E9-BF46F6EF4BD8}"/>
              </a:ext>
            </a:extLst>
          </p:cNvPr>
          <p:cNvPicPr>
            <a:picLocks noChangeAspect="1"/>
          </p:cNvPicPr>
          <p:nvPr/>
        </p:nvPicPr>
        <p:blipFill rotWithShape="1">
          <a:blip r:embed="rId3">
            <a:extLst>
              <a:ext uri="{28A0092B-C50C-407E-A947-70E740481C1C}">
                <a14:useLocalDpi xmlns:a14="http://schemas.microsoft.com/office/drawing/2010/main" val="0"/>
              </a:ext>
            </a:extLst>
          </a:blip>
          <a:srcRect l="25630" t="1507" r="27536" b="4536"/>
          <a:stretch/>
        </p:blipFill>
        <p:spPr>
          <a:xfrm>
            <a:off x="2110154" y="1024305"/>
            <a:ext cx="3259015" cy="5145016"/>
          </a:xfrm>
          <a:prstGeom prst="rect">
            <a:avLst/>
          </a:prstGeom>
        </p:spPr>
      </p:pic>
      <p:sp>
        <p:nvSpPr>
          <p:cNvPr id="13" name="TextBox 12">
            <a:extLst>
              <a:ext uri="{FF2B5EF4-FFF2-40B4-BE49-F238E27FC236}">
                <a16:creationId xmlns:a16="http://schemas.microsoft.com/office/drawing/2014/main" id="{088E458A-9B2D-0C15-1947-3EE493A39F84}"/>
              </a:ext>
            </a:extLst>
          </p:cNvPr>
          <p:cNvSpPr txBox="1"/>
          <p:nvPr/>
        </p:nvSpPr>
        <p:spPr>
          <a:xfrm>
            <a:off x="8243756" y="1119015"/>
            <a:ext cx="1582806" cy="307777"/>
          </a:xfrm>
          <a:prstGeom prst="rect">
            <a:avLst/>
          </a:prstGeom>
          <a:solidFill>
            <a:schemeClr val="bg1"/>
          </a:solidFill>
        </p:spPr>
        <p:txBody>
          <a:bodyPr wrap="square" rtlCol="0">
            <a:spAutoFit/>
          </a:bodyPr>
          <a:lstStyle/>
          <a:p>
            <a:r>
              <a:rPr lang="en-US" sz="1400" b="1" dirty="0">
                <a:latin typeface="Calibri" panose="020F0502020204030204" pitchFamily="34" charset="0"/>
                <a:ea typeface="Calibri" panose="020F0502020204030204" pitchFamily="34" charset="0"/>
                <a:cs typeface="Calibri" panose="020F0502020204030204" pitchFamily="34" charset="0"/>
              </a:rPr>
              <a:t>CHL a (mg/m</a:t>
            </a:r>
            <a:r>
              <a:rPr lang="en-US" sz="1400" b="1" baseline="30000" dirty="0">
                <a:latin typeface="Calibri" panose="020F0502020204030204" pitchFamily="34" charset="0"/>
                <a:ea typeface="Calibri" panose="020F0502020204030204" pitchFamily="34" charset="0"/>
                <a:cs typeface="Calibri" panose="020F0502020204030204" pitchFamily="34" charset="0"/>
              </a:rPr>
              <a:t>3</a:t>
            </a:r>
            <a:r>
              <a:rPr lang="en-US" sz="1400" b="1" dirty="0">
                <a:latin typeface="Calibri" panose="020F0502020204030204" pitchFamily="34" charset="0"/>
                <a:ea typeface="Calibri" panose="020F0502020204030204" pitchFamily="34" charset="0"/>
                <a:cs typeface="Calibri" panose="020F0502020204030204" pitchFamily="34" charset="0"/>
              </a:rPr>
              <a:t>)</a:t>
            </a:r>
          </a:p>
        </p:txBody>
      </p:sp>
      <p:sp>
        <p:nvSpPr>
          <p:cNvPr id="18" name="Rectangle 17">
            <a:extLst>
              <a:ext uri="{FF2B5EF4-FFF2-40B4-BE49-F238E27FC236}">
                <a16:creationId xmlns:a16="http://schemas.microsoft.com/office/drawing/2014/main" id="{D411F4B4-BE86-B091-D7C8-DA2ED0DC534E}"/>
              </a:ext>
            </a:extLst>
          </p:cNvPr>
          <p:cNvSpPr/>
          <p:nvPr/>
        </p:nvSpPr>
        <p:spPr>
          <a:xfrm>
            <a:off x="2637692" y="1875692"/>
            <a:ext cx="1758462" cy="1148862"/>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F668031-A8AC-C693-27D9-D68543477AD6}"/>
              </a:ext>
            </a:extLst>
          </p:cNvPr>
          <p:cNvSpPr/>
          <p:nvPr/>
        </p:nvSpPr>
        <p:spPr>
          <a:xfrm>
            <a:off x="8173418" y="1735015"/>
            <a:ext cx="1758462" cy="1148862"/>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41396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4" name="Picture 4" descr="C:\Users\slm83_000\SkyDrive\ovwst\strat_frame21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98285" y="1570618"/>
            <a:ext cx="5395433" cy="4125919"/>
          </a:xfrm>
          <a:prstGeom prst="rect">
            <a:avLst/>
          </a:prstGeom>
          <a:noFill/>
          <a:extLst>
            <a:ext uri="{909E8E84-426E-40DD-AFC4-6F175D3DCCD1}">
              <a14:hiddenFill xmlns:a14="http://schemas.microsoft.com/office/drawing/2010/main">
                <a:solidFill>
                  <a:srgbClr val="FFFFFF"/>
                </a:solidFill>
              </a14:hiddenFill>
            </a:ext>
          </a:extLst>
        </p:spPr>
      </p:pic>
      <p:pic>
        <p:nvPicPr>
          <p:cNvPr id="15363" name="Picture 3" descr="C:\Users\slm83_000\SkyDrive\ovwst\strat_frame22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98285" y="1570618"/>
            <a:ext cx="5395433" cy="4125919"/>
          </a:xfrm>
          <a:prstGeom prst="rect">
            <a:avLst/>
          </a:prstGeom>
          <a:noFill/>
          <a:extLst>
            <a:ext uri="{909E8E84-426E-40DD-AFC4-6F175D3DCCD1}">
              <a14:hiddenFill xmlns:a14="http://schemas.microsoft.com/office/drawing/2010/main">
                <a:solidFill>
                  <a:srgbClr val="FFFFFF"/>
                </a:solidFill>
              </a14:hiddenFill>
            </a:ext>
          </a:extLst>
        </p:spPr>
      </p:pic>
      <p:pic>
        <p:nvPicPr>
          <p:cNvPr id="15362" name="Picture 2" descr="C:\Users\slm83_000\SkyDrive\ovwst\strat_frame22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98285" y="1570618"/>
            <a:ext cx="5395433" cy="4125919"/>
          </a:xfrm>
          <a:prstGeom prst="rect">
            <a:avLst/>
          </a:prstGeom>
          <a:noFill/>
          <a:extLst>
            <a:ext uri="{909E8E84-426E-40DD-AFC4-6F175D3DCCD1}">
              <a14:hiddenFill xmlns:a14="http://schemas.microsoft.com/office/drawing/2010/main">
                <a:solidFill>
                  <a:srgbClr val="FFFFFF"/>
                </a:solidFill>
              </a14:hiddenFill>
            </a:ext>
          </a:extLst>
        </p:spPr>
      </p:pic>
      <p:pic>
        <p:nvPicPr>
          <p:cNvPr id="16387" name="Picture 3" descr="C:\Users\slm83_000\SkyDrive\ovwst\frame228.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98285" y="1570618"/>
            <a:ext cx="5395433" cy="412591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951703" y="235977"/>
            <a:ext cx="8465574" cy="1261884"/>
          </a:xfrm>
          <a:prstGeom prst="rect">
            <a:avLst/>
          </a:prstGeom>
          <a:noFill/>
        </p:spPr>
        <p:txBody>
          <a:bodyPr wrap="square" rtlCol="0">
            <a:spAutoFit/>
          </a:bodyPr>
          <a:lstStyle/>
          <a:p>
            <a:pPr algn="ctr"/>
            <a:r>
              <a:rPr lang="en-US" sz="2000" dirty="0">
                <a:solidFill>
                  <a:schemeClr val="bg1"/>
                </a:solidFill>
              </a:rPr>
              <a:t>Idealized Shelf Model</a:t>
            </a:r>
          </a:p>
          <a:p>
            <a:pPr algn="ctr"/>
            <a:endParaRPr lang="en-US" sz="2000" dirty="0">
              <a:solidFill>
                <a:schemeClr val="bg1"/>
              </a:solidFill>
            </a:endParaRPr>
          </a:p>
          <a:p>
            <a:pPr marL="285750" indent="-285750">
              <a:buFont typeface="Arial" panose="020B0604020202020204" pitchFamily="34" charset="0"/>
              <a:buChar char="•"/>
            </a:pPr>
            <a:r>
              <a:rPr lang="en-US" dirty="0">
                <a:solidFill>
                  <a:schemeClr val="bg1"/>
                </a:solidFill>
              </a:rPr>
              <a:t>Stratified water column</a:t>
            </a:r>
          </a:p>
          <a:p>
            <a:pPr marL="285750" indent="-285750">
              <a:buFont typeface="Arial" panose="020B0604020202020204" pitchFamily="34" charset="0"/>
              <a:buChar char="•"/>
            </a:pPr>
            <a:r>
              <a:rPr lang="en-US" dirty="0">
                <a:solidFill>
                  <a:schemeClr val="bg1"/>
                </a:solidFill>
              </a:rPr>
              <a:t>Spatially uniform oscillating winds (5-day period)</a:t>
            </a:r>
          </a:p>
        </p:txBody>
      </p:sp>
      <p:sp>
        <p:nvSpPr>
          <p:cNvPr id="3" name="TextBox 2"/>
          <p:cNvSpPr txBox="1"/>
          <p:nvPr/>
        </p:nvSpPr>
        <p:spPr>
          <a:xfrm>
            <a:off x="2084439" y="5784405"/>
            <a:ext cx="8229600" cy="646331"/>
          </a:xfrm>
          <a:prstGeom prst="rect">
            <a:avLst/>
          </a:prstGeom>
          <a:noFill/>
        </p:spPr>
        <p:txBody>
          <a:bodyPr wrap="square" rtlCol="0">
            <a:spAutoFit/>
          </a:bodyPr>
          <a:lstStyle/>
          <a:p>
            <a:r>
              <a:rPr lang="en-US" i="1" dirty="0">
                <a:solidFill>
                  <a:schemeClr val="bg1"/>
                </a:solidFill>
              </a:rPr>
              <a:t>The </a:t>
            </a:r>
            <a:r>
              <a:rPr lang="en-US" i="1" dirty="0" err="1">
                <a:solidFill>
                  <a:schemeClr val="bg1"/>
                </a:solidFill>
              </a:rPr>
              <a:t>downwelling</a:t>
            </a:r>
            <a:r>
              <a:rPr lang="en-US" i="1" dirty="0">
                <a:solidFill>
                  <a:schemeClr val="bg1"/>
                </a:solidFill>
              </a:rPr>
              <a:t> and upwelling motions generated via Ekman transport on the western shelf propagate as a CTW to the northern shelf.</a:t>
            </a:r>
          </a:p>
        </p:txBody>
      </p:sp>
      <p:grpSp>
        <p:nvGrpSpPr>
          <p:cNvPr id="7" name="Group 6"/>
          <p:cNvGrpSpPr/>
          <p:nvPr/>
        </p:nvGrpSpPr>
        <p:grpSpPr>
          <a:xfrm>
            <a:off x="7117976" y="1949824"/>
            <a:ext cx="3550024" cy="1754326"/>
            <a:chOff x="5593976" y="1949824"/>
            <a:chExt cx="3550024" cy="1754326"/>
          </a:xfrm>
        </p:grpSpPr>
        <p:sp>
          <p:nvSpPr>
            <p:cNvPr id="4" name="TextBox 3"/>
            <p:cNvSpPr txBox="1"/>
            <p:nvPr/>
          </p:nvSpPr>
          <p:spPr>
            <a:xfrm>
              <a:off x="7342094" y="1949824"/>
              <a:ext cx="1801906" cy="1754326"/>
            </a:xfrm>
            <a:prstGeom prst="rect">
              <a:avLst/>
            </a:prstGeom>
            <a:noFill/>
          </p:spPr>
          <p:txBody>
            <a:bodyPr wrap="square" rtlCol="0">
              <a:spAutoFit/>
            </a:bodyPr>
            <a:lstStyle/>
            <a:p>
              <a:r>
                <a:rPr lang="en-US" dirty="0">
                  <a:solidFill>
                    <a:schemeClr val="accent2">
                      <a:lumMod val="20000"/>
                      <a:lumOff val="80000"/>
                    </a:schemeClr>
                  </a:solidFill>
                </a:rPr>
                <a:t>Onshore winds (not alongshore) appear to be associated with an upwelling signal.</a:t>
              </a:r>
            </a:p>
          </p:txBody>
        </p:sp>
        <p:cxnSp>
          <p:nvCxnSpPr>
            <p:cNvPr id="6" name="Straight Arrow Connector 5"/>
            <p:cNvCxnSpPr/>
            <p:nvPr/>
          </p:nvCxnSpPr>
          <p:spPr>
            <a:xfrm flipH="1" flipV="1">
              <a:off x="5593976" y="2366682"/>
              <a:ext cx="1748118" cy="4034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43010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363"/>
                                        </p:tgtEl>
                                        <p:attrNameLst>
                                          <p:attrName>style.visibility</p:attrName>
                                        </p:attrNameLst>
                                      </p:cBhvr>
                                      <p:to>
                                        <p:strVal val="visible"/>
                                      </p:to>
                                    </p:set>
                                    <p:animEffect transition="in" filter="fade">
                                      <p:cBhvr>
                                        <p:cTn id="7" dur="500"/>
                                        <p:tgtEl>
                                          <p:spTgt spid="1536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362"/>
                                        </p:tgtEl>
                                        <p:attrNameLst>
                                          <p:attrName>style.visibility</p:attrName>
                                        </p:attrNameLst>
                                      </p:cBhvr>
                                      <p:to>
                                        <p:strVal val="visible"/>
                                      </p:to>
                                    </p:set>
                                    <p:animEffect transition="in" filter="fade">
                                      <p:cBhvr>
                                        <p:cTn id="12" dur="500"/>
                                        <p:tgtEl>
                                          <p:spTgt spid="1536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387"/>
                                        </p:tgtEl>
                                        <p:attrNameLst>
                                          <p:attrName>style.visibility</p:attrName>
                                        </p:attrNameLst>
                                      </p:cBhvr>
                                      <p:to>
                                        <p:strVal val="visible"/>
                                      </p:to>
                                    </p:set>
                                    <p:animEffect transition="in" filter="fade">
                                      <p:cBhvr>
                                        <p:cTn id="17" dur="500"/>
                                        <p:tgtEl>
                                          <p:spTgt spid="16387"/>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7053763-4868-7C23-480C-8C7D0FFB8E4F}"/>
              </a:ext>
            </a:extLst>
          </p:cNvPr>
          <p:cNvSpPr txBox="1"/>
          <p:nvPr/>
        </p:nvSpPr>
        <p:spPr>
          <a:xfrm>
            <a:off x="808894" y="1137138"/>
            <a:ext cx="10984522" cy="5262979"/>
          </a:xfrm>
          <a:prstGeom prst="rect">
            <a:avLst/>
          </a:prstGeom>
          <a:noFill/>
        </p:spPr>
        <p:txBody>
          <a:bodyPr wrap="square" rtlCol="0">
            <a:spAutoFit/>
          </a:bodyPr>
          <a:lstStyle/>
          <a:p>
            <a:r>
              <a:rPr lang="en-US" sz="2800" dirty="0">
                <a:solidFill>
                  <a:schemeClr val="bg1"/>
                </a:solidFill>
                <a:latin typeface="Calibri" panose="020F0502020204030204" pitchFamily="34" charset="0"/>
                <a:ea typeface="Calibri" panose="020F0502020204030204" pitchFamily="34" charset="0"/>
                <a:cs typeface="Calibri" panose="020F0502020204030204" pitchFamily="34" charset="0"/>
              </a:rPr>
              <a:t>Previous work statistically analyzed time series of upwelling and local winds to determine directions of local winds most associated with upwelling.</a:t>
            </a:r>
          </a:p>
          <a:p>
            <a:endParaRPr lang="en-US" sz="28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r>
              <a:rPr lang="en-US" sz="2800" dirty="0">
                <a:solidFill>
                  <a:schemeClr val="bg1"/>
                </a:solidFill>
                <a:latin typeface="Calibri" panose="020F0502020204030204" pitchFamily="34" charset="0"/>
                <a:ea typeface="Calibri" panose="020F0502020204030204" pitchFamily="34" charset="0"/>
                <a:cs typeface="Calibri" panose="020F0502020204030204" pitchFamily="34" charset="0"/>
              </a:rPr>
              <a:t>This approach does not accurately account for remote impacts.</a:t>
            </a:r>
          </a:p>
          <a:p>
            <a:endParaRPr lang="en-US" sz="28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r>
              <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rPr>
              <a:t>Here, wind fields over the region are analyzed to identify patterns associated with upwelling along irregular coastlines. </a:t>
            </a:r>
          </a:p>
          <a:p>
            <a:endPar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r>
              <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rPr>
              <a:t>Application of the method to satellite wind measurements can aid studies of upwelling and coastal marine ecosystems in remote or inaccessible regions.</a:t>
            </a:r>
          </a:p>
        </p:txBody>
      </p:sp>
    </p:spTree>
    <p:extLst>
      <p:ext uri="{BB962C8B-B14F-4D97-AF65-F5344CB8AC3E}">
        <p14:creationId xmlns:p14="http://schemas.microsoft.com/office/powerpoint/2010/main" val="189532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D7F0BA0-4B6C-6FAB-66B7-500C93325204}"/>
              </a:ext>
            </a:extLst>
          </p:cNvPr>
          <p:cNvSpPr txBox="1"/>
          <p:nvPr/>
        </p:nvSpPr>
        <p:spPr>
          <a:xfrm>
            <a:off x="492371" y="879231"/>
            <a:ext cx="6893167" cy="4893647"/>
          </a:xfrm>
          <a:prstGeom prst="rect">
            <a:avLst/>
          </a:prstGeom>
          <a:noFill/>
        </p:spPr>
        <p:txBody>
          <a:bodyPr wrap="square" rtlCol="0">
            <a:spAutoFit/>
          </a:bodyPr>
          <a:lstStyle/>
          <a:p>
            <a:r>
              <a:rPr lang="en-US" sz="2400" dirty="0">
                <a:solidFill>
                  <a:schemeClr val="bg1"/>
                </a:solidFill>
                <a:latin typeface="Calibri" panose="020F0502020204030204" pitchFamily="34" charset="0"/>
                <a:ea typeface="Calibri" panose="020F0502020204030204" pitchFamily="34" charset="0"/>
                <a:cs typeface="Calibri" panose="020F0502020204030204" pitchFamily="34" charset="0"/>
              </a:rPr>
              <a:t>Upwelling has been well studied along west coast of Iberian Peninsula – due to prevalence of northerly winds.</a:t>
            </a:r>
          </a:p>
          <a:p>
            <a:endParaRPr lang="en-US" sz="24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r>
              <a:rPr lang="en-US" sz="2400" dirty="0">
                <a:solidFill>
                  <a:schemeClr val="bg1"/>
                </a:solidFill>
                <a:latin typeface="Calibri" panose="020F0502020204030204" pitchFamily="34" charset="0"/>
                <a:ea typeface="Calibri" panose="020F0502020204030204" pitchFamily="34" charset="0"/>
                <a:cs typeface="Calibri" panose="020F0502020204030204" pitchFamily="34" charset="0"/>
              </a:rPr>
              <a:t>Satellite SST reveals periods of upwelling along northern coast as well.</a:t>
            </a:r>
          </a:p>
          <a:p>
            <a:endPar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A machine learning technique, the Self-Organizing Map (SOM), is applied to identify characteristic wind patterns over the region associated with upwelling events on the northern coast of this complex coastline.</a:t>
            </a:r>
          </a:p>
          <a:p>
            <a:endPar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pic>
        <p:nvPicPr>
          <p:cNvPr id="3" name="sst">
            <a:hlinkClick r:id="" action="ppaction://media"/>
            <a:extLst>
              <a:ext uri="{FF2B5EF4-FFF2-40B4-BE49-F238E27FC236}">
                <a16:creationId xmlns:a16="http://schemas.microsoft.com/office/drawing/2014/main" id="{2020A16C-005F-33D0-661C-CFC92E20569D}"/>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4"/>
          <a:srcRect l="24533" r="28748" b="6416"/>
          <a:stretch/>
        </p:blipFill>
        <p:spPr>
          <a:xfrm>
            <a:off x="7684479" y="505243"/>
            <a:ext cx="3898232" cy="5847514"/>
          </a:xfrm>
          <a:prstGeom prst="rect">
            <a:avLst/>
          </a:prstGeom>
        </p:spPr>
      </p:pic>
    </p:spTree>
    <p:extLst>
      <p:ext uri="{BB962C8B-B14F-4D97-AF65-F5344CB8AC3E}">
        <p14:creationId xmlns:p14="http://schemas.microsoft.com/office/powerpoint/2010/main" val="1651290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40875"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3"/>
                </p:tgtEl>
              </p:cMediaNode>
            </p:video>
            <p:seq concurrent="1" nextAc="seek">
              <p:cTn id="12" restart="whenNotActive" fill="hold" evtFilter="cancelBubble" nodeType="interactiveSeq">
                <p:stCondLst>
                  <p:cond evt="onClick" delay="0">
                    <p:tgtEl>
                      <p:spTgt spid="3"/>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withEffect">
                                  <p:stCondLst>
                                    <p:cond delay="0"/>
                                  </p:stCondLst>
                                  <p:childTnLst>
                                    <p:cmd type="call" cmd="togglePause">
                                      <p:cBhvr>
                                        <p:cTn id="16"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18FC542-DEC1-16DE-A3E3-9A6D278B361E}"/>
              </a:ext>
            </a:extLst>
          </p:cNvPr>
          <p:cNvSpPr txBox="1"/>
          <p:nvPr/>
        </p:nvSpPr>
        <p:spPr>
          <a:xfrm>
            <a:off x="398368" y="494670"/>
            <a:ext cx="11019691" cy="5078313"/>
          </a:xfrm>
          <a:prstGeom prst="rect">
            <a:avLst/>
          </a:prstGeom>
          <a:noFill/>
        </p:spPr>
        <p:txBody>
          <a:bodyPr wrap="square" rtlCol="0">
            <a:spAutoFit/>
          </a:bodyPr>
          <a:lstStyle/>
          <a:p>
            <a:r>
              <a:rPr lang="en-US" sz="2800" b="1">
                <a:solidFill>
                  <a:schemeClr val="bg1"/>
                </a:solidFill>
                <a:latin typeface="Calibri" panose="020F0502020204030204" pitchFamily="34" charset="0"/>
                <a:ea typeface="Calibri" panose="020F0502020204030204" pitchFamily="34" charset="0"/>
                <a:cs typeface="Calibri" panose="020F0502020204030204" pitchFamily="34" charset="0"/>
              </a:rPr>
              <a:t>Self-organizing maps (SOM): </a:t>
            </a:r>
            <a:endPar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endParaRPr lang="en-US" sz="28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en-US" sz="2400" dirty="0">
                <a:solidFill>
                  <a:schemeClr val="bg1"/>
                </a:solidFill>
                <a:latin typeface="Calibri" panose="020F0502020204030204" pitchFamily="34" charset="0"/>
                <a:ea typeface="Calibri" panose="020F0502020204030204" pitchFamily="34" charset="0"/>
                <a:cs typeface="Calibri" panose="020F0502020204030204" pitchFamily="34" charset="0"/>
              </a:rPr>
              <a:t>Unsupervised machine learning technique</a:t>
            </a:r>
          </a:p>
          <a:p>
            <a:pPr marL="457200" indent="-457200">
              <a:buFont typeface="Arial" panose="020B0604020202020204" pitchFamily="34" charset="0"/>
              <a:buChar char="•"/>
            </a:pPr>
            <a:endParaRPr lang="en-US" sz="24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en-US" sz="2400" dirty="0">
                <a:solidFill>
                  <a:schemeClr val="bg1"/>
                </a:solidFill>
                <a:latin typeface="Calibri" panose="020F0502020204030204" pitchFamily="34" charset="0"/>
                <a:ea typeface="Calibri" panose="020F0502020204030204" pitchFamily="34" charset="0"/>
                <a:cs typeface="Calibri" panose="020F0502020204030204" pitchFamily="34" charset="0"/>
              </a:rPr>
              <a:t>Artificial neural network </a:t>
            </a:r>
          </a:p>
          <a:p>
            <a:pPr marL="457200" indent="-457200">
              <a:buFont typeface="Arial" panose="020B0604020202020204" pitchFamily="34" charset="0"/>
              <a:buChar char="•"/>
            </a:pPr>
            <a:endParaRPr lang="en-US" sz="24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en-US" sz="2400" dirty="0">
                <a:solidFill>
                  <a:schemeClr val="bg1"/>
                </a:solidFill>
                <a:latin typeface="Calibri" panose="020F0502020204030204" pitchFamily="34" charset="0"/>
                <a:ea typeface="Calibri" panose="020F0502020204030204" pitchFamily="34" charset="0"/>
                <a:cs typeface="Calibri" panose="020F0502020204030204" pitchFamily="34" charset="0"/>
              </a:rPr>
              <a:t>Reduces the input data (input space) to a lower dimensional representation (map space) by clustering the input vectors based on their similarity toward a set of neurons (nodes)</a:t>
            </a:r>
          </a:p>
          <a:p>
            <a:pPr marL="457200" indent="-457200">
              <a:buFont typeface="Arial" panose="020B0604020202020204" pitchFamily="34" charset="0"/>
              <a:buChar char="•"/>
            </a:pPr>
            <a:endParaRPr lang="en-US" sz="24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en-US" sz="2400" dirty="0">
                <a:solidFill>
                  <a:schemeClr val="bg1"/>
                </a:solidFill>
                <a:latin typeface="Calibri" panose="020F0502020204030204" pitchFamily="34" charset="0"/>
                <a:ea typeface="Calibri" panose="020F0502020204030204" pitchFamily="34" charset="0"/>
                <a:cs typeface="Calibri" panose="020F0502020204030204" pitchFamily="34" charset="0"/>
              </a:rPr>
              <a:t>Neuron that is closest to an input vector (in this case, a daily wind field), is called the Best Matching Unit (BMU).</a:t>
            </a:r>
          </a:p>
          <a:p>
            <a:endPar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313007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FD9026B-FDA5-16AE-A7DF-63F95207A169}"/>
              </a:ext>
            </a:extLst>
          </p:cNvPr>
          <p:cNvSpPr txBox="1"/>
          <p:nvPr/>
        </p:nvSpPr>
        <p:spPr>
          <a:xfrm>
            <a:off x="492372" y="492369"/>
            <a:ext cx="5486398" cy="3108543"/>
          </a:xfrm>
          <a:prstGeom prst="rect">
            <a:avLst/>
          </a:prstGeom>
          <a:noFill/>
        </p:spPr>
        <p:txBody>
          <a:bodyPr wrap="square" rtlCol="0">
            <a:spAutoFit/>
          </a:bodyPr>
          <a:lstStyle/>
          <a:p>
            <a:r>
              <a:rPr lang="en-US" sz="2800" dirty="0">
                <a:solidFill>
                  <a:schemeClr val="bg1"/>
                </a:solidFill>
                <a:latin typeface="Calibri" panose="020F0502020204030204" pitchFamily="34" charset="0"/>
                <a:ea typeface="Calibri" panose="020F0502020204030204" pitchFamily="34" charset="0"/>
                <a:cs typeface="Calibri" panose="020F0502020204030204" pitchFamily="34" charset="0"/>
              </a:rPr>
              <a:t>Input data: CCMP2 daily wind fields (2009-2013) </a:t>
            </a:r>
          </a:p>
          <a:p>
            <a:endParaRPr lang="en-US" sz="28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r>
              <a:rPr lang="en-US" sz="2800" dirty="0">
                <a:solidFill>
                  <a:schemeClr val="bg1"/>
                </a:solidFill>
                <a:latin typeface="Calibri" panose="020F0502020204030204" pitchFamily="34" charset="0"/>
                <a:ea typeface="Calibri" panose="020F0502020204030204" pitchFamily="34" charset="0"/>
                <a:cs typeface="Calibri" panose="020F0502020204030204" pitchFamily="34" charset="0"/>
              </a:rPr>
              <a:t>Wind field grid size: 22 x 46 x 1826 (649 ocean points x 1826 days)</a:t>
            </a:r>
          </a:p>
          <a:p>
            <a:endParaRPr lang="en-US" sz="28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r>
              <a:rPr lang="en-US" sz="2800" dirty="0">
                <a:solidFill>
                  <a:schemeClr val="bg1"/>
                </a:solidFill>
                <a:latin typeface="Calibri" panose="020F0502020204030204" pitchFamily="34" charset="0"/>
                <a:ea typeface="Calibri" panose="020F0502020204030204" pitchFamily="34" charset="0"/>
                <a:cs typeface="Calibri" panose="020F0502020204030204" pitchFamily="34" charset="0"/>
              </a:rPr>
              <a:t>SOM Topology: 24 neurons (6x4)</a:t>
            </a:r>
          </a:p>
        </p:txBody>
      </p:sp>
      <p:pic>
        <p:nvPicPr>
          <p:cNvPr id="4" name="Picture 3" descr="A graph of a brown cloud&#10;&#10;Description automatically generated with medium confidence">
            <a:extLst>
              <a:ext uri="{FF2B5EF4-FFF2-40B4-BE49-F238E27FC236}">
                <a16:creationId xmlns:a16="http://schemas.microsoft.com/office/drawing/2014/main" id="{3B540C5B-8299-9606-E272-1A16B9257CB4}"/>
              </a:ext>
            </a:extLst>
          </p:cNvPr>
          <p:cNvPicPr>
            <a:picLocks noChangeAspect="1"/>
          </p:cNvPicPr>
          <p:nvPr/>
        </p:nvPicPr>
        <p:blipFill rotWithShape="1">
          <a:blip r:embed="rId2">
            <a:extLst>
              <a:ext uri="{28A0092B-C50C-407E-A947-70E740481C1C}">
                <a14:useLocalDpi xmlns:a14="http://schemas.microsoft.com/office/drawing/2010/main" val="0"/>
              </a:ext>
            </a:extLst>
          </a:blip>
          <a:srcRect l="32416" r="29119" b="4341"/>
          <a:stretch/>
        </p:blipFill>
        <p:spPr>
          <a:xfrm>
            <a:off x="7112571" y="3475122"/>
            <a:ext cx="1817156" cy="3382878"/>
          </a:xfrm>
          <a:prstGeom prst="rect">
            <a:avLst/>
          </a:prstGeom>
        </p:spPr>
      </p:pic>
      <p:pic>
        <p:nvPicPr>
          <p:cNvPr id="13" name="Picture 12" descr="A graph of a brown and white map&#10;&#10;Description automatically generated with medium confidence">
            <a:extLst>
              <a:ext uri="{FF2B5EF4-FFF2-40B4-BE49-F238E27FC236}">
                <a16:creationId xmlns:a16="http://schemas.microsoft.com/office/drawing/2014/main" id="{53848D02-81C9-D28B-7DA3-A5C483B060B6}"/>
              </a:ext>
            </a:extLst>
          </p:cNvPr>
          <p:cNvPicPr>
            <a:picLocks noChangeAspect="1"/>
          </p:cNvPicPr>
          <p:nvPr/>
        </p:nvPicPr>
        <p:blipFill rotWithShape="1">
          <a:blip r:embed="rId3">
            <a:extLst>
              <a:ext uri="{28A0092B-C50C-407E-A947-70E740481C1C}">
                <a14:useLocalDpi xmlns:a14="http://schemas.microsoft.com/office/drawing/2010/main" val="0"/>
              </a:ext>
            </a:extLst>
          </a:blip>
          <a:srcRect l="32197" r="29338" b="4341"/>
          <a:stretch/>
        </p:blipFill>
        <p:spPr>
          <a:xfrm>
            <a:off x="7115740" y="46122"/>
            <a:ext cx="1817156" cy="3382878"/>
          </a:xfrm>
          <a:prstGeom prst="rect">
            <a:avLst/>
          </a:prstGeom>
        </p:spPr>
      </p:pic>
    </p:spTree>
    <p:extLst>
      <p:ext uri="{BB962C8B-B14F-4D97-AF65-F5344CB8AC3E}">
        <p14:creationId xmlns:p14="http://schemas.microsoft.com/office/powerpoint/2010/main" val="33066261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FD9026B-FDA5-16AE-A7DF-63F95207A169}"/>
              </a:ext>
            </a:extLst>
          </p:cNvPr>
          <p:cNvSpPr txBox="1"/>
          <p:nvPr/>
        </p:nvSpPr>
        <p:spPr>
          <a:xfrm>
            <a:off x="183439" y="218601"/>
            <a:ext cx="6616037" cy="5293757"/>
          </a:xfrm>
          <a:prstGeom prst="rect">
            <a:avLst/>
          </a:prstGeom>
          <a:noFill/>
        </p:spPr>
        <p:txBody>
          <a:bodyPr wrap="square" rtlCol="0">
            <a:spAutoFit/>
          </a:bodyPr>
          <a:lstStyle/>
          <a:p>
            <a:r>
              <a:rPr lang="en-US" sz="2400" dirty="0">
                <a:solidFill>
                  <a:schemeClr val="bg1"/>
                </a:solidFill>
                <a:latin typeface="Calibri" panose="020F0502020204030204" pitchFamily="34" charset="0"/>
                <a:ea typeface="Calibri" panose="020F0502020204030204" pitchFamily="34" charset="0"/>
                <a:cs typeface="Calibri" panose="020F0502020204030204" pitchFamily="34" charset="0"/>
              </a:rPr>
              <a:t>SOM Methodology for wind fields:</a:t>
            </a:r>
          </a:p>
          <a:p>
            <a:endParaRPr lang="en-US" sz="24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r>
              <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rPr>
              <a:t>Remap 3-dimensional vector input fields (</a:t>
            </a:r>
            <a:r>
              <a:rPr lang="en-US" sz="2000" dirty="0" err="1">
                <a:solidFill>
                  <a:schemeClr val="bg1"/>
                </a:solidFill>
                <a:latin typeface="Calibri" panose="020F0502020204030204" pitchFamily="34" charset="0"/>
                <a:ea typeface="Calibri" panose="020F0502020204030204" pitchFamily="34" charset="0"/>
                <a:cs typeface="Calibri" panose="020F0502020204030204" pitchFamily="34" charset="0"/>
              </a:rPr>
              <a:t>lat</a:t>
            </a:r>
            <a:r>
              <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rPr>
              <a:t> x </a:t>
            </a:r>
            <a:r>
              <a:rPr lang="en-US" sz="2000" dirty="0" err="1">
                <a:solidFill>
                  <a:schemeClr val="bg1"/>
                </a:solidFill>
                <a:latin typeface="Calibri" panose="020F0502020204030204" pitchFamily="34" charset="0"/>
                <a:ea typeface="Calibri" panose="020F0502020204030204" pitchFamily="34" charset="0"/>
                <a:cs typeface="Calibri" panose="020F0502020204030204" pitchFamily="34" charset="0"/>
              </a:rPr>
              <a:t>lon</a:t>
            </a:r>
            <a:r>
              <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rPr>
              <a:t> x time) into 2-dimensional scalar input array:</a:t>
            </a:r>
          </a:p>
          <a:p>
            <a:endParaRPr lang="en-US" sz="28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r>
              <a:rPr lang="en-US" sz="1600" dirty="0">
                <a:solidFill>
                  <a:schemeClr val="bg1"/>
                </a:solidFill>
                <a:latin typeface="Calibri" panose="020F0502020204030204" pitchFamily="34" charset="0"/>
                <a:ea typeface="Calibri" panose="020F0502020204030204" pitchFamily="34" charset="0"/>
                <a:cs typeface="Calibri" panose="020F0502020204030204" pitchFamily="34" charset="0"/>
              </a:rPr>
              <a:t>{</a:t>
            </a:r>
            <a:r>
              <a:rPr lang="en-US" sz="1600" dirty="0" err="1">
                <a:solidFill>
                  <a:schemeClr val="bg1"/>
                </a:solidFill>
                <a:latin typeface="Calibri" panose="020F0502020204030204" pitchFamily="34" charset="0"/>
                <a:ea typeface="Calibri" panose="020F0502020204030204" pitchFamily="34" charset="0"/>
                <a:cs typeface="Calibri" panose="020F0502020204030204" pitchFamily="34" charset="0"/>
              </a:rPr>
              <a:t>u</a:t>
            </a:r>
            <a:r>
              <a:rPr lang="en-US" sz="1600" baseline="-25000" dirty="0" err="1">
                <a:solidFill>
                  <a:schemeClr val="bg1"/>
                </a:solidFill>
                <a:latin typeface="Calibri" panose="020F0502020204030204" pitchFamily="34" charset="0"/>
                <a:ea typeface="Calibri" panose="020F0502020204030204" pitchFamily="34" charset="0"/>
                <a:cs typeface="Calibri" panose="020F0502020204030204" pitchFamily="34" charset="0"/>
              </a:rPr>
              <a:t>i,j,t</a:t>
            </a:r>
            <a:r>
              <a:rPr lang="en-US" sz="1600"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n-US" sz="1600" dirty="0" err="1">
                <a:solidFill>
                  <a:schemeClr val="bg1"/>
                </a:solidFill>
                <a:latin typeface="Calibri" panose="020F0502020204030204" pitchFamily="34" charset="0"/>
                <a:ea typeface="Calibri" panose="020F0502020204030204" pitchFamily="34" charset="0"/>
                <a:cs typeface="Calibri" panose="020F0502020204030204" pitchFamily="34" charset="0"/>
              </a:rPr>
              <a:t>v</a:t>
            </a:r>
            <a:r>
              <a:rPr lang="en-US" sz="1600" baseline="-25000" dirty="0" err="1">
                <a:solidFill>
                  <a:schemeClr val="bg1"/>
                </a:solidFill>
                <a:latin typeface="Calibri" panose="020F0502020204030204" pitchFamily="34" charset="0"/>
                <a:ea typeface="Calibri" panose="020F0502020204030204" pitchFamily="34" charset="0"/>
                <a:cs typeface="Calibri" panose="020F0502020204030204" pitchFamily="34" charset="0"/>
              </a:rPr>
              <a:t>i,j,t</a:t>
            </a:r>
            <a:r>
              <a:rPr lang="en-US" sz="1600"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n-US" sz="1600" dirty="0">
                <a:solidFill>
                  <a:schemeClr val="bg1"/>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t>
            </a:r>
          </a:p>
          <a:p>
            <a:r>
              <a:rPr lang="en-US" sz="1400" i="1" dirty="0">
                <a:solidFill>
                  <a:schemeClr val="bg1"/>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a:t>
            </a:r>
            <a:r>
              <a:rPr lang="en-US" sz="1400" i="1" dirty="0" err="1">
                <a:solidFill>
                  <a:schemeClr val="bg1"/>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i</a:t>
            </a:r>
            <a:r>
              <a:rPr lang="en-US" sz="1400" i="1" dirty="0">
                <a:solidFill>
                  <a:schemeClr val="bg1"/>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=1..n</a:t>
            </a:r>
          </a:p>
          <a:p>
            <a:r>
              <a:rPr lang="en-US" sz="1400" i="1" dirty="0">
                <a:solidFill>
                  <a:schemeClr val="bg1"/>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J=1..m</a:t>
            </a:r>
          </a:p>
          <a:p>
            <a:r>
              <a:rPr lang="en-US" sz="1400" i="1" dirty="0">
                <a:solidFill>
                  <a:schemeClr val="bg1"/>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t=1..nT </a:t>
            </a:r>
          </a:p>
          <a:p>
            <a:endParaRPr lang="en-US" sz="1600" dirty="0">
              <a:solidFill>
                <a:schemeClr val="bg1"/>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endParaRPr>
          </a:p>
          <a:p>
            <a:endParaRPr lang="en-US" sz="24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endParaRPr lang="en-US" sz="24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r>
              <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rPr>
              <a:t>Perform </a:t>
            </a:r>
            <a:r>
              <a:rPr lang="en-US" sz="2000" dirty="0" err="1">
                <a:solidFill>
                  <a:schemeClr val="bg1"/>
                </a:solidFill>
                <a:latin typeface="Calibri" panose="020F0502020204030204" pitchFamily="34" charset="0"/>
                <a:ea typeface="Calibri" panose="020F0502020204030204" pitchFamily="34" charset="0"/>
                <a:cs typeface="Calibri" panose="020F0502020204030204" pitchFamily="34" charset="0"/>
              </a:rPr>
              <a:t>SoM</a:t>
            </a:r>
            <a:r>
              <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rPr>
              <a:t> Training on input array</a:t>
            </a:r>
          </a:p>
          <a:p>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r>
              <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rPr>
              <a:t>Remap neurons to wind fields</a:t>
            </a:r>
          </a:p>
          <a:p>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r>
              <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rPr>
              <a:t>Determine BMUs for input wind fields</a:t>
            </a:r>
          </a:p>
        </p:txBody>
      </p:sp>
      <p:pic>
        <p:nvPicPr>
          <p:cNvPr id="4" name="Picture 3" descr="A graph of a brown cloud&#10;&#10;Description automatically generated with medium confidence">
            <a:extLst>
              <a:ext uri="{FF2B5EF4-FFF2-40B4-BE49-F238E27FC236}">
                <a16:creationId xmlns:a16="http://schemas.microsoft.com/office/drawing/2014/main" id="{3B540C5B-8299-9606-E272-1A16B9257CB4}"/>
              </a:ext>
            </a:extLst>
          </p:cNvPr>
          <p:cNvPicPr>
            <a:picLocks noChangeAspect="1"/>
          </p:cNvPicPr>
          <p:nvPr/>
        </p:nvPicPr>
        <p:blipFill rotWithShape="1">
          <a:blip r:embed="rId2">
            <a:extLst>
              <a:ext uri="{28A0092B-C50C-407E-A947-70E740481C1C}">
                <a14:useLocalDpi xmlns:a14="http://schemas.microsoft.com/office/drawing/2010/main" val="0"/>
              </a:ext>
            </a:extLst>
          </a:blip>
          <a:srcRect l="32416" r="29119" b="4341"/>
          <a:stretch/>
        </p:blipFill>
        <p:spPr>
          <a:xfrm>
            <a:off x="7112571" y="3475122"/>
            <a:ext cx="1817156" cy="3382878"/>
          </a:xfrm>
          <a:prstGeom prst="rect">
            <a:avLst/>
          </a:prstGeom>
        </p:spPr>
      </p:pic>
      <p:pic>
        <p:nvPicPr>
          <p:cNvPr id="6" name="Picture 5" descr="A map of a brown and black land&#10;&#10;Description automatically generated with medium confidence">
            <a:extLst>
              <a:ext uri="{FF2B5EF4-FFF2-40B4-BE49-F238E27FC236}">
                <a16:creationId xmlns:a16="http://schemas.microsoft.com/office/drawing/2014/main" id="{15996A16-3985-EA5B-ECB2-87E0C3E012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62683" y="3475122"/>
            <a:ext cx="1645878" cy="3382878"/>
          </a:xfrm>
          <a:prstGeom prst="rect">
            <a:avLst/>
          </a:prstGeom>
        </p:spPr>
      </p:pic>
      <p:cxnSp>
        <p:nvCxnSpPr>
          <p:cNvPr id="8" name="Straight Arrow Connector 7">
            <a:extLst>
              <a:ext uri="{FF2B5EF4-FFF2-40B4-BE49-F238E27FC236}">
                <a16:creationId xmlns:a16="http://schemas.microsoft.com/office/drawing/2014/main" id="{575E00AA-2849-88B4-68C9-CC7A4C03B55F}"/>
              </a:ext>
            </a:extLst>
          </p:cNvPr>
          <p:cNvCxnSpPr/>
          <p:nvPr/>
        </p:nvCxnSpPr>
        <p:spPr>
          <a:xfrm>
            <a:off x="9085483" y="5166561"/>
            <a:ext cx="1069526" cy="0"/>
          </a:xfrm>
          <a:prstGeom prst="straightConnector1">
            <a:avLst/>
          </a:prstGeom>
          <a:ln w="38100">
            <a:solidFill>
              <a:schemeClr val="bg1"/>
            </a:solidFill>
            <a:tailEnd type="triangle"/>
          </a:ln>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4F06F4C7-6E61-52DA-1FF7-C72FD88238E6}"/>
              </a:ext>
            </a:extLst>
          </p:cNvPr>
          <p:cNvSpPr txBox="1"/>
          <p:nvPr/>
        </p:nvSpPr>
        <p:spPr>
          <a:xfrm>
            <a:off x="9242821" y="4839424"/>
            <a:ext cx="806767" cy="327137"/>
          </a:xfrm>
          <a:prstGeom prst="rect">
            <a:avLst/>
          </a:prstGeom>
          <a:noFill/>
        </p:spPr>
        <p:txBody>
          <a:bodyPr wrap="none" rtlCol="0">
            <a:spAutoFit/>
          </a:bodyPr>
          <a:lstStyle/>
          <a:p>
            <a:r>
              <a:rPr lang="en-US" dirty="0">
                <a:solidFill>
                  <a:schemeClr val="bg1"/>
                </a:solidFill>
                <a:latin typeface="Calibri" panose="020F0502020204030204" pitchFamily="34" charset="0"/>
                <a:ea typeface="Calibri" panose="020F0502020204030204" pitchFamily="34" charset="0"/>
                <a:cs typeface="Calibri" panose="020F0502020204030204" pitchFamily="34" charset="0"/>
              </a:rPr>
              <a:t>BMU=7</a:t>
            </a:r>
          </a:p>
        </p:txBody>
      </p:sp>
      <p:pic>
        <p:nvPicPr>
          <p:cNvPr id="11" name="Picture 10" descr="A map of a brown and white land&#10;&#10;Description automatically generated with medium confidence">
            <a:extLst>
              <a:ext uri="{FF2B5EF4-FFF2-40B4-BE49-F238E27FC236}">
                <a16:creationId xmlns:a16="http://schemas.microsoft.com/office/drawing/2014/main" id="{2BA65444-1B87-317C-7B6A-AE51D3B9B32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62683" y="46121"/>
            <a:ext cx="1645878" cy="3382879"/>
          </a:xfrm>
          <a:prstGeom prst="rect">
            <a:avLst/>
          </a:prstGeom>
        </p:spPr>
      </p:pic>
      <p:pic>
        <p:nvPicPr>
          <p:cNvPr id="13" name="Picture 12" descr="A graph of a brown and white map&#10;&#10;Description automatically generated with medium confidence">
            <a:extLst>
              <a:ext uri="{FF2B5EF4-FFF2-40B4-BE49-F238E27FC236}">
                <a16:creationId xmlns:a16="http://schemas.microsoft.com/office/drawing/2014/main" id="{53848D02-81C9-D28B-7DA3-A5C483B060B6}"/>
              </a:ext>
            </a:extLst>
          </p:cNvPr>
          <p:cNvPicPr>
            <a:picLocks noChangeAspect="1"/>
          </p:cNvPicPr>
          <p:nvPr/>
        </p:nvPicPr>
        <p:blipFill rotWithShape="1">
          <a:blip r:embed="rId5">
            <a:extLst>
              <a:ext uri="{28A0092B-C50C-407E-A947-70E740481C1C}">
                <a14:useLocalDpi xmlns:a14="http://schemas.microsoft.com/office/drawing/2010/main" val="0"/>
              </a:ext>
            </a:extLst>
          </a:blip>
          <a:srcRect l="32197" r="29338" b="4341"/>
          <a:stretch/>
        </p:blipFill>
        <p:spPr>
          <a:xfrm>
            <a:off x="7115740" y="46122"/>
            <a:ext cx="1817156" cy="3382878"/>
          </a:xfrm>
          <a:prstGeom prst="rect">
            <a:avLst/>
          </a:prstGeom>
        </p:spPr>
      </p:pic>
      <p:cxnSp>
        <p:nvCxnSpPr>
          <p:cNvPr id="15" name="Straight Arrow Connector 14">
            <a:extLst>
              <a:ext uri="{FF2B5EF4-FFF2-40B4-BE49-F238E27FC236}">
                <a16:creationId xmlns:a16="http://schemas.microsoft.com/office/drawing/2014/main" id="{FA21261B-F7F1-9759-B11B-DD7A68752A61}"/>
              </a:ext>
            </a:extLst>
          </p:cNvPr>
          <p:cNvCxnSpPr/>
          <p:nvPr/>
        </p:nvCxnSpPr>
        <p:spPr>
          <a:xfrm>
            <a:off x="9087068" y="1779752"/>
            <a:ext cx="1069526" cy="0"/>
          </a:xfrm>
          <a:prstGeom prst="straightConnector1">
            <a:avLst/>
          </a:prstGeom>
          <a:ln w="38100">
            <a:solidFill>
              <a:schemeClr val="bg1"/>
            </a:solidFill>
            <a:tailEnd type="triangle"/>
          </a:ln>
        </p:spPr>
        <p:style>
          <a:lnRef idx="2">
            <a:schemeClr val="accent1"/>
          </a:lnRef>
          <a:fillRef idx="0">
            <a:schemeClr val="accent1"/>
          </a:fillRef>
          <a:effectRef idx="1">
            <a:schemeClr val="accent1"/>
          </a:effectRef>
          <a:fontRef idx="minor">
            <a:schemeClr val="tx1"/>
          </a:fontRef>
        </p:style>
      </p:cxnSp>
      <p:sp>
        <p:nvSpPr>
          <p:cNvPr id="16" name="TextBox 15">
            <a:extLst>
              <a:ext uri="{FF2B5EF4-FFF2-40B4-BE49-F238E27FC236}">
                <a16:creationId xmlns:a16="http://schemas.microsoft.com/office/drawing/2014/main" id="{775384F0-B9E3-7AD4-1516-FF7C06CAAB3F}"/>
              </a:ext>
            </a:extLst>
          </p:cNvPr>
          <p:cNvSpPr txBox="1"/>
          <p:nvPr/>
        </p:nvSpPr>
        <p:spPr>
          <a:xfrm>
            <a:off x="9244406" y="1452616"/>
            <a:ext cx="889119" cy="327137"/>
          </a:xfrm>
          <a:prstGeom prst="rect">
            <a:avLst/>
          </a:prstGeom>
          <a:noFill/>
        </p:spPr>
        <p:txBody>
          <a:bodyPr wrap="none" rtlCol="0">
            <a:spAutoFit/>
          </a:bodyPr>
          <a:lstStyle/>
          <a:p>
            <a:r>
              <a:rPr lang="en-US" dirty="0">
                <a:solidFill>
                  <a:schemeClr val="bg1"/>
                </a:solidFill>
                <a:latin typeface="Calibri" panose="020F0502020204030204" pitchFamily="34" charset="0"/>
                <a:ea typeface="Calibri" panose="020F0502020204030204" pitchFamily="34" charset="0"/>
                <a:cs typeface="Calibri" panose="020F0502020204030204" pitchFamily="34" charset="0"/>
              </a:rPr>
              <a:t>BMU=24</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92753F95-3C47-F1BD-B28B-792CB9BFB239}"/>
                  </a:ext>
                </a:extLst>
              </p:cNvPr>
              <p:cNvSpPr txBox="1"/>
              <p:nvPr/>
            </p:nvSpPr>
            <p:spPr>
              <a:xfrm>
                <a:off x="1495939" y="1862033"/>
                <a:ext cx="1198824" cy="156696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solidFill>
                                <a:schemeClr val="bg1"/>
                              </a:solidFill>
                              <a:latin typeface="Cambria Math" panose="02040503050406030204" pitchFamily="18" charset="0"/>
                            </a:rPr>
                          </m:ctrlPr>
                        </m:dPr>
                        <m:e>
                          <m:eqArr>
                            <m:eqArrPr>
                              <m:ctrlPr>
                                <a:rPr lang="en-US" i="1" smtClean="0">
                                  <a:solidFill>
                                    <a:schemeClr val="bg1"/>
                                  </a:solidFill>
                                  <a:latin typeface="Cambria Math" panose="02040503050406030204" pitchFamily="18" charset="0"/>
                                </a:rPr>
                              </m:ctrlPr>
                            </m:eqArrPr>
                            <m:e>
                              <m:sSub>
                                <m:sSubPr>
                                  <m:ctrlPr>
                                    <a:rPr lang="en-US"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𝑢</m:t>
                                  </m:r>
                                </m:e>
                                <m:sub>
                                  <m:r>
                                    <a:rPr lang="en-US" b="0" i="1" smtClean="0">
                                      <a:solidFill>
                                        <a:schemeClr val="bg1"/>
                                      </a:solidFill>
                                      <a:latin typeface="Cambria Math" panose="02040503050406030204" pitchFamily="18" charset="0"/>
                                    </a:rPr>
                                    <m:t>1,1,1</m:t>
                                  </m:r>
                                </m:sub>
                              </m:sSub>
                              <m:r>
                                <a:rPr lang="en-US" b="0" i="1" smtClean="0">
                                  <a:solidFill>
                                    <a:schemeClr val="bg1"/>
                                  </a:solidFill>
                                  <a:latin typeface="Cambria Math" panose="02040503050406030204" pitchFamily="18" charset="0"/>
                                </a:rPr>
                                <m:t>, </m:t>
                              </m:r>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𝑢</m:t>
                                  </m:r>
                                </m:e>
                                <m:sub>
                                  <m:r>
                                    <a:rPr lang="en-US" b="0" i="1" smtClean="0">
                                      <a:solidFill>
                                        <a:schemeClr val="bg1"/>
                                      </a:solidFill>
                                      <a:latin typeface="Cambria Math" panose="02040503050406030204" pitchFamily="18" charset="0"/>
                                    </a:rPr>
                                    <m:t>2,1,1</m:t>
                                  </m:r>
                                </m:sub>
                              </m:sSub>
                              <m:sSub>
                                <m:sSubPr>
                                  <m:ctrlPr>
                                    <a:rPr lang="en-US" i="1">
                                      <a:solidFill>
                                        <a:schemeClr val="bg1"/>
                                      </a:solidFill>
                                      <a:latin typeface="Cambria Math" panose="02040503050406030204" pitchFamily="18" charset="0"/>
                                    </a:rPr>
                                  </m:ctrlPr>
                                </m:sSubPr>
                                <m:e>
                                  <m:r>
                                    <a:rPr lang="en-US" i="1">
                                      <a:solidFill>
                                        <a:schemeClr val="bg1"/>
                                      </a:solidFill>
                                      <a:latin typeface="Cambria Math" panose="02040503050406030204" pitchFamily="18" charset="0"/>
                                    </a:rPr>
                                    <m:t>…</m:t>
                                  </m:r>
                                  <m:r>
                                    <a:rPr lang="en-US" b="0" i="1" smtClean="0">
                                      <a:solidFill>
                                        <a:schemeClr val="bg1"/>
                                      </a:solidFill>
                                      <a:latin typeface="Cambria Math" panose="02040503050406030204" pitchFamily="18" charset="0"/>
                                    </a:rPr>
                                    <m:t>𝑢</m:t>
                                  </m:r>
                                </m:e>
                                <m:sub>
                                  <m:r>
                                    <a:rPr lang="en-US" i="1">
                                      <a:solidFill>
                                        <a:schemeClr val="bg1"/>
                                      </a:solidFill>
                                      <a:latin typeface="Cambria Math" panose="02040503050406030204" pitchFamily="18" charset="0"/>
                                    </a:rPr>
                                    <m:t>𝑛</m:t>
                                  </m:r>
                                  <m:r>
                                    <a:rPr lang="en-US" b="0" i="1" smtClean="0">
                                      <a:solidFill>
                                        <a:schemeClr val="bg1"/>
                                      </a:solidFill>
                                      <a:latin typeface="Cambria Math" panose="02040503050406030204" pitchFamily="18" charset="0"/>
                                    </a:rPr>
                                    <m:t>,</m:t>
                                  </m:r>
                                  <m:r>
                                    <a:rPr lang="en-US" i="1">
                                      <a:solidFill>
                                        <a:schemeClr val="bg1"/>
                                      </a:solidFill>
                                      <a:latin typeface="Cambria Math" panose="02040503050406030204" pitchFamily="18" charset="0"/>
                                    </a:rPr>
                                    <m:t>𝑚</m:t>
                                  </m:r>
                                  <m:r>
                                    <a:rPr lang="en-US" b="0" i="1" smtClean="0">
                                      <a:solidFill>
                                        <a:schemeClr val="bg1"/>
                                      </a:solidFill>
                                      <a:latin typeface="Cambria Math" panose="02040503050406030204" pitchFamily="18" charset="0"/>
                                    </a:rPr>
                                    <m:t>,</m:t>
                                  </m:r>
                                  <m:r>
                                    <a:rPr lang="en-US" i="1">
                                      <a:solidFill>
                                        <a:schemeClr val="bg1"/>
                                      </a:solidFill>
                                      <a:latin typeface="Cambria Math" panose="02040503050406030204" pitchFamily="18" charset="0"/>
                                    </a:rPr>
                                    <m:t>,1</m:t>
                                  </m:r>
                                </m:sub>
                              </m:sSub>
                              <m:r>
                                <a:rPr lang="en-US" b="0" i="1" smtClean="0">
                                  <a:solidFill>
                                    <a:schemeClr val="bg1"/>
                                  </a:solidFill>
                                  <a:latin typeface="Cambria Math" panose="02040503050406030204" pitchFamily="18" charset="0"/>
                                </a:rPr>
                                <m:t>,</m:t>
                              </m:r>
                              <m:sSub>
                                <m:sSubPr>
                                  <m:ctrlPr>
                                    <a:rPr lang="en-US" i="1">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𝑣</m:t>
                                  </m:r>
                                </m:e>
                                <m:sub>
                                  <m:r>
                                    <a:rPr lang="en-US" i="1">
                                      <a:solidFill>
                                        <a:schemeClr val="bg1"/>
                                      </a:solidFill>
                                      <a:latin typeface="Cambria Math" panose="02040503050406030204" pitchFamily="18" charset="0"/>
                                    </a:rPr>
                                    <m:t>1,1,1</m:t>
                                  </m:r>
                                </m:sub>
                              </m:sSub>
                              <m:r>
                                <a:rPr lang="en-US" b="0" i="1" smtClean="0">
                                  <a:solidFill>
                                    <a:schemeClr val="bg1"/>
                                  </a:solidFill>
                                  <a:latin typeface="Cambria Math" panose="02040503050406030204" pitchFamily="18" charset="0"/>
                                </a:rPr>
                                <m:t>,</m:t>
                              </m:r>
                              <m:sSub>
                                <m:sSubPr>
                                  <m:ctrlPr>
                                    <a:rPr lang="en-US" i="1">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m:t>
                                  </m:r>
                                  <m:r>
                                    <a:rPr lang="en-US" b="0" i="1" smtClean="0">
                                      <a:solidFill>
                                        <a:schemeClr val="bg1"/>
                                      </a:solidFill>
                                      <a:latin typeface="Cambria Math" panose="02040503050406030204" pitchFamily="18" charset="0"/>
                                    </a:rPr>
                                    <m:t>𝑣</m:t>
                                  </m:r>
                                </m:e>
                                <m:sub>
                                  <m:r>
                                    <a:rPr lang="en-US" b="0" i="1" smtClean="0">
                                      <a:solidFill>
                                        <a:schemeClr val="bg1"/>
                                      </a:solidFill>
                                      <a:latin typeface="Cambria Math" panose="02040503050406030204" pitchFamily="18" charset="0"/>
                                    </a:rPr>
                                    <m:t>𝑛</m:t>
                                  </m:r>
                                  <m:r>
                                    <a:rPr lang="en-US" b="0" i="1" smtClean="0">
                                      <a:solidFill>
                                        <a:schemeClr val="bg1"/>
                                      </a:solidFill>
                                      <a:latin typeface="Cambria Math" panose="02040503050406030204" pitchFamily="18" charset="0"/>
                                    </a:rPr>
                                    <m:t>,</m:t>
                                  </m:r>
                                  <m:r>
                                    <a:rPr lang="en-US" b="0" i="1" smtClean="0">
                                      <a:solidFill>
                                        <a:schemeClr val="bg1"/>
                                      </a:solidFill>
                                      <a:latin typeface="Cambria Math" panose="02040503050406030204" pitchFamily="18" charset="0"/>
                                    </a:rPr>
                                    <m:t>𝑚</m:t>
                                  </m:r>
                                  <m:r>
                                    <a:rPr lang="en-US" i="1">
                                      <a:solidFill>
                                        <a:schemeClr val="bg1"/>
                                      </a:solidFill>
                                      <a:latin typeface="Cambria Math" panose="02040503050406030204" pitchFamily="18" charset="0"/>
                                    </a:rPr>
                                    <m:t>,1</m:t>
                                  </m:r>
                                </m:sub>
                              </m:sSub>
                            </m:e>
                            <m:e>
                              <m:sSub>
                                <m:sSubPr>
                                  <m:ctrlPr>
                                    <a:rPr lang="en-US" i="1">
                                      <a:solidFill>
                                        <a:schemeClr val="bg1"/>
                                      </a:solidFill>
                                      <a:latin typeface="Cambria Math" panose="02040503050406030204" pitchFamily="18" charset="0"/>
                                    </a:rPr>
                                  </m:ctrlPr>
                                </m:sSubPr>
                                <m:e>
                                  <m:r>
                                    <a:rPr lang="en-US" i="1">
                                      <a:solidFill>
                                        <a:schemeClr val="bg1"/>
                                      </a:solidFill>
                                      <a:latin typeface="Cambria Math" panose="02040503050406030204" pitchFamily="18" charset="0"/>
                                    </a:rPr>
                                    <m:t>𝑢</m:t>
                                  </m:r>
                                </m:e>
                                <m:sub>
                                  <m:r>
                                    <a:rPr lang="en-US" i="1">
                                      <a:solidFill>
                                        <a:schemeClr val="bg1"/>
                                      </a:solidFill>
                                      <a:latin typeface="Cambria Math" panose="02040503050406030204" pitchFamily="18" charset="0"/>
                                    </a:rPr>
                                    <m:t>1,1,</m:t>
                                  </m:r>
                                  <m:r>
                                    <a:rPr lang="en-US" b="0" i="1" smtClean="0">
                                      <a:solidFill>
                                        <a:schemeClr val="bg1"/>
                                      </a:solidFill>
                                      <a:latin typeface="Cambria Math" panose="02040503050406030204" pitchFamily="18" charset="0"/>
                                    </a:rPr>
                                    <m:t>2</m:t>
                                  </m:r>
                                </m:sub>
                              </m:sSub>
                              <m:r>
                                <a:rPr lang="en-US" i="1">
                                  <a:solidFill>
                                    <a:schemeClr val="bg1"/>
                                  </a:solidFill>
                                  <a:latin typeface="Cambria Math" panose="02040503050406030204" pitchFamily="18" charset="0"/>
                                </a:rPr>
                                <m:t>, </m:t>
                              </m:r>
                              <m:sSub>
                                <m:sSubPr>
                                  <m:ctrlPr>
                                    <a:rPr lang="en-US" i="1">
                                      <a:solidFill>
                                        <a:schemeClr val="bg1"/>
                                      </a:solidFill>
                                      <a:latin typeface="Cambria Math" panose="02040503050406030204" pitchFamily="18" charset="0"/>
                                    </a:rPr>
                                  </m:ctrlPr>
                                </m:sSubPr>
                                <m:e>
                                  <m:r>
                                    <a:rPr lang="en-US" i="1">
                                      <a:solidFill>
                                        <a:schemeClr val="bg1"/>
                                      </a:solidFill>
                                      <a:latin typeface="Cambria Math" panose="02040503050406030204" pitchFamily="18" charset="0"/>
                                    </a:rPr>
                                    <m:t>𝑢</m:t>
                                  </m:r>
                                </m:e>
                                <m:sub>
                                  <m:r>
                                    <a:rPr lang="en-US" i="1">
                                      <a:solidFill>
                                        <a:schemeClr val="bg1"/>
                                      </a:solidFill>
                                      <a:latin typeface="Cambria Math" panose="02040503050406030204" pitchFamily="18" charset="0"/>
                                    </a:rPr>
                                    <m:t>2,1,</m:t>
                                  </m:r>
                                  <m:r>
                                    <a:rPr lang="en-US" b="0" i="1" smtClean="0">
                                      <a:solidFill>
                                        <a:schemeClr val="bg1"/>
                                      </a:solidFill>
                                      <a:latin typeface="Cambria Math" panose="02040503050406030204" pitchFamily="18" charset="0"/>
                                    </a:rPr>
                                    <m:t>2</m:t>
                                  </m:r>
                                </m:sub>
                              </m:sSub>
                              <m:sSub>
                                <m:sSubPr>
                                  <m:ctrlPr>
                                    <a:rPr lang="en-US" i="1">
                                      <a:solidFill>
                                        <a:schemeClr val="bg1"/>
                                      </a:solidFill>
                                      <a:latin typeface="Cambria Math" panose="02040503050406030204" pitchFamily="18" charset="0"/>
                                    </a:rPr>
                                  </m:ctrlPr>
                                </m:sSubPr>
                                <m:e>
                                  <m:r>
                                    <a:rPr lang="en-US" i="1">
                                      <a:solidFill>
                                        <a:schemeClr val="bg1"/>
                                      </a:solidFill>
                                      <a:latin typeface="Cambria Math" panose="02040503050406030204" pitchFamily="18" charset="0"/>
                                    </a:rPr>
                                    <m:t>…</m:t>
                                  </m:r>
                                  <m:r>
                                    <a:rPr lang="en-US" i="1">
                                      <a:solidFill>
                                        <a:schemeClr val="bg1"/>
                                      </a:solidFill>
                                      <a:latin typeface="Cambria Math" panose="02040503050406030204" pitchFamily="18" charset="0"/>
                                    </a:rPr>
                                    <m:t>𝑢</m:t>
                                  </m:r>
                                </m:e>
                                <m:sub>
                                  <m:r>
                                    <a:rPr lang="en-US" i="1">
                                      <a:solidFill>
                                        <a:schemeClr val="bg1"/>
                                      </a:solidFill>
                                      <a:latin typeface="Cambria Math" panose="02040503050406030204" pitchFamily="18" charset="0"/>
                                    </a:rPr>
                                    <m:t>𝑛</m:t>
                                  </m:r>
                                  <m:r>
                                    <a:rPr lang="en-US" i="1">
                                      <a:solidFill>
                                        <a:schemeClr val="bg1"/>
                                      </a:solidFill>
                                      <a:latin typeface="Cambria Math" panose="02040503050406030204" pitchFamily="18" charset="0"/>
                                    </a:rPr>
                                    <m:t>,</m:t>
                                  </m:r>
                                  <m:r>
                                    <a:rPr lang="en-US" i="1">
                                      <a:solidFill>
                                        <a:schemeClr val="bg1"/>
                                      </a:solidFill>
                                      <a:latin typeface="Cambria Math" panose="02040503050406030204" pitchFamily="18" charset="0"/>
                                    </a:rPr>
                                    <m:t>𝑚</m:t>
                                  </m:r>
                                  <m:r>
                                    <a:rPr lang="en-US" i="1">
                                      <a:solidFill>
                                        <a:schemeClr val="bg1"/>
                                      </a:solidFill>
                                      <a:latin typeface="Cambria Math" panose="02040503050406030204" pitchFamily="18" charset="0"/>
                                    </a:rPr>
                                    <m:t>,,2</m:t>
                                  </m:r>
                                </m:sub>
                              </m:sSub>
                              <m:r>
                                <a:rPr lang="en-US" b="0" i="1" smtClean="0">
                                  <a:solidFill>
                                    <a:schemeClr val="bg1"/>
                                  </a:solidFill>
                                  <a:latin typeface="Cambria Math" panose="02040503050406030204" pitchFamily="18" charset="0"/>
                                </a:rPr>
                                <m:t>,</m:t>
                              </m:r>
                              <m:sSub>
                                <m:sSubPr>
                                  <m:ctrlPr>
                                    <a:rPr lang="en-US" i="1">
                                      <a:solidFill>
                                        <a:schemeClr val="bg1"/>
                                      </a:solidFill>
                                      <a:latin typeface="Cambria Math" panose="02040503050406030204" pitchFamily="18" charset="0"/>
                                    </a:rPr>
                                  </m:ctrlPr>
                                </m:sSubPr>
                                <m:e>
                                  <m:r>
                                    <a:rPr lang="en-US" i="1">
                                      <a:solidFill>
                                        <a:schemeClr val="bg1"/>
                                      </a:solidFill>
                                      <a:latin typeface="Cambria Math" panose="02040503050406030204" pitchFamily="18" charset="0"/>
                                    </a:rPr>
                                    <m:t>𝑣</m:t>
                                  </m:r>
                                </m:e>
                                <m:sub>
                                  <m:r>
                                    <a:rPr lang="en-US" i="1">
                                      <a:solidFill>
                                        <a:schemeClr val="bg1"/>
                                      </a:solidFill>
                                      <a:latin typeface="Cambria Math" panose="02040503050406030204" pitchFamily="18" charset="0"/>
                                    </a:rPr>
                                    <m:t>1,1,</m:t>
                                  </m:r>
                                  <m:r>
                                    <a:rPr lang="en-US" b="0" i="1" smtClean="0">
                                      <a:solidFill>
                                        <a:schemeClr val="bg1"/>
                                      </a:solidFill>
                                      <a:latin typeface="Cambria Math" panose="02040503050406030204" pitchFamily="18" charset="0"/>
                                    </a:rPr>
                                    <m:t>2</m:t>
                                  </m:r>
                                </m:sub>
                              </m:sSub>
                              <m:r>
                                <a:rPr lang="en-US" i="1">
                                  <a:solidFill>
                                    <a:schemeClr val="bg1"/>
                                  </a:solidFill>
                                  <a:latin typeface="Cambria Math" panose="02040503050406030204" pitchFamily="18" charset="0"/>
                                </a:rPr>
                                <m:t>,</m:t>
                              </m:r>
                              <m:sSub>
                                <m:sSubPr>
                                  <m:ctrlPr>
                                    <a:rPr lang="en-US" i="1">
                                      <a:solidFill>
                                        <a:schemeClr val="bg1"/>
                                      </a:solidFill>
                                      <a:latin typeface="Cambria Math" panose="02040503050406030204" pitchFamily="18" charset="0"/>
                                    </a:rPr>
                                  </m:ctrlPr>
                                </m:sSubPr>
                                <m:e>
                                  <m:r>
                                    <a:rPr lang="en-US" i="1">
                                      <a:solidFill>
                                        <a:schemeClr val="bg1"/>
                                      </a:solidFill>
                                      <a:latin typeface="Cambria Math" panose="02040503050406030204" pitchFamily="18" charset="0"/>
                                    </a:rPr>
                                    <m:t>…</m:t>
                                  </m:r>
                                  <m:r>
                                    <a:rPr lang="en-US" i="1">
                                      <a:solidFill>
                                        <a:schemeClr val="bg1"/>
                                      </a:solidFill>
                                      <a:latin typeface="Cambria Math" panose="02040503050406030204" pitchFamily="18" charset="0"/>
                                    </a:rPr>
                                    <m:t>𝑣</m:t>
                                  </m:r>
                                </m:e>
                                <m:sub>
                                  <m:r>
                                    <a:rPr lang="en-US" i="1">
                                      <a:solidFill>
                                        <a:schemeClr val="bg1"/>
                                      </a:solidFill>
                                      <a:latin typeface="Cambria Math" panose="02040503050406030204" pitchFamily="18" charset="0"/>
                                    </a:rPr>
                                    <m:t>𝑛</m:t>
                                  </m:r>
                                  <m:r>
                                    <a:rPr lang="en-US" i="1">
                                      <a:solidFill>
                                        <a:schemeClr val="bg1"/>
                                      </a:solidFill>
                                      <a:latin typeface="Cambria Math" panose="02040503050406030204" pitchFamily="18" charset="0"/>
                                    </a:rPr>
                                    <m:t>,</m:t>
                                  </m:r>
                                  <m:r>
                                    <a:rPr lang="en-US" i="1">
                                      <a:solidFill>
                                        <a:schemeClr val="bg1"/>
                                      </a:solidFill>
                                      <a:latin typeface="Cambria Math" panose="02040503050406030204" pitchFamily="18" charset="0"/>
                                    </a:rPr>
                                    <m:t>𝑚</m:t>
                                  </m:r>
                                  <m:r>
                                    <a:rPr lang="en-US" i="1">
                                      <a:solidFill>
                                        <a:schemeClr val="bg1"/>
                                      </a:solidFill>
                                      <a:latin typeface="Cambria Math" panose="02040503050406030204" pitchFamily="18" charset="0"/>
                                    </a:rPr>
                                    <m:t>,2</m:t>
                                  </m:r>
                                </m:sub>
                              </m:sSub>
                            </m:e>
                            <m:e>
                              <m:r>
                                <a:rPr lang="en-US" b="0" i="1" smtClean="0">
                                  <a:solidFill>
                                    <a:schemeClr val="bg1"/>
                                  </a:solidFill>
                                  <a:latin typeface="Cambria Math" panose="02040503050406030204" pitchFamily="18" charset="0"/>
                                </a:rPr>
                                <m:t>.</m:t>
                              </m:r>
                            </m:e>
                            <m:e>
                              <m:r>
                                <a:rPr lang="en-US" b="0" i="1" smtClean="0">
                                  <a:solidFill>
                                    <a:schemeClr val="bg1"/>
                                  </a:solidFill>
                                  <a:latin typeface="Cambria Math" panose="02040503050406030204" pitchFamily="18" charset="0"/>
                                </a:rPr>
                                <m:t>.</m:t>
                              </m:r>
                            </m:e>
                            <m:e>
                              <m:r>
                                <a:rPr lang="en-US" b="0" i="1" smtClean="0">
                                  <a:solidFill>
                                    <a:schemeClr val="bg1"/>
                                  </a:solidFill>
                                  <a:latin typeface="Cambria Math" panose="02040503050406030204" pitchFamily="18" charset="0"/>
                                </a:rPr>
                                <m:t>.</m:t>
                              </m:r>
                            </m:e>
                            <m:e>
                              <m:sSub>
                                <m:sSubPr>
                                  <m:ctrlPr>
                                    <a:rPr lang="en-US" i="1">
                                      <a:solidFill>
                                        <a:schemeClr val="bg1"/>
                                      </a:solidFill>
                                      <a:latin typeface="Cambria Math" panose="02040503050406030204" pitchFamily="18" charset="0"/>
                                    </a:rPr>
                                  </m:ctrlPr>
                                </m:sSubPr>
                                <m:e>
                                  <m:r>
                                    <a:rPr lang="en-US" i="1">
                                      <a:solidFill>
                                        <a:schemeClr val="bg1"/>
                                      </a:solidFill>
                                      <a:latin typeface="Cambria Math" panose="02040503050406030204" pitchFamily="18" charset="0"/>
                                    </a:rPr>
                                    <m:t>𝑢</m:t>
                                  </m:r>
                                </m:e>
                                <m:sub>
                                  <m:r>
                                    <a:rPr lang="en-US" i="1">
                                      <a:solidFill>
                                        <a:schemeClr val="bg1"/>
                                      </a:solidFill>
                                      <a:latin typeface="Cambria Math" panose="02040503050406030204" pitchFamily="18" charset="0"/>
                                    </a:rPr>
                                    <m:t>1,1,</m:t>
                                  </m:r>
                                  <m:r>
                                    <a:rPr lang="en-US" b="0" i="1" smtClean="0">
                                      <a:solidFill>
                                        <a:schemeClr val="bg1"/>
                                      </a:solidFill>
                                      <a:latin typeface="Cambria Math" panose="02040503050406030204" pitchFamily="18" charset="0"/>
                                    </a:rPr>
                                    <m:t>𝑛𝑇</m:t>
                                  </m:r>
                                </m:sub>
                              </m:sSub>
                              <m:r>
                                <a:rPr lang="en-US" i="1">
                                  <a:solidFill>
                                    <a:schemeClr val="bg1"/>
                                  </a:solidFill>
                                  <a:latin typeface="Cambria Math" panose="02040503050406030204" pitchFamily="18" charset="0"/>
                                </a:rPr>
                                <m:t>, </m:t>
                              </m:r>
                              <m:sSub>
                                <m:sSubPr>
                                  <m:ctrlPr>
                                    <a:rPr lang="en-US" i="1">
                                      <a:solidFill>
                                        <a:schemeClr val="bg1"/>
                                      </a:solidFill>
                                      <a:latin typeface="Cambria Math" panose="02040503050406030204" pitchFamily="18" charset="0"/>
                                    </a:rPr>
                                  </m:ctrlPr>
                                </m:sSubPr>
                                <m:e>
                                  <m:r>
                                    <a:rPr lang="en-US" i="1">
                                      <a:solidFill>
                                        <a:schemeClr val="bg1"/>
                                      </a:solidFill>
                                      <a:latin typeface="Cambria Math" panose="02040503050406030204" pitchFamily="18" charset="0"/>
                                    </a:rPr>
                                    <m:t>𝑢</m:t>
                                  </m:r>
                                </m:e>
                                <m:sub>
                                  <m:r>
                                    <a:rPr lang="en-US" i="1">
                                      <a:solidFill>
                                        <a:schemeClr val="bg1"/>
                                      </a:solidFill>
                                      <a:latin typeface="Cambria Math" panose="02040503050406030204" pitchFamily="18" charset="0"/>
                                    </a:rPr>
                                    <m:t>2,1,</m:t>
                                  </m:r>
                                  <m:r>
                                    <a:rPr lang="en-US" b="0" i="1" smtClean="0">
                                      <a:solidFill>
                                        <a:schemeClr val="bg1"/>
                                      </a:solidFill>
                                      <a:latin typeface="Cambria Math" panose="02040503050406030204" pitchFamily="18" charset="0"/>
                                    </a:rPr>
                                    <m:t>𝑛𝑇</m:t>
                                  </m:r>
                                </m:sub>
                              </m:sSub>
                              <m:sSub>
                                <m:sSubPr>
                                  <m:ctrlPr>
                                    <a:rPr lang="en-US" i="1">
                                      <a:solidFill>
                                        <a:schemeClr val="bg1"/>
                                      </a:solidFill>
                                      <a:latin typeface="Cambria Math" panose="02040503050406030204" pitchFamily="18" charset="0"/>
                                    </a:rPr>
                                  </m:ctrlPr>
                                </m:sSubPr>
                                <m:e>
                                  <m:r>
                                    <a:rPr lang="en-US" i="1">
                                      <a:solidFill>
                                        <a:schemeClr val="bg1"/>
                                      </a:solidFill>
                                      <a:latin typeface="Cambria Math" panose="02040503050406030204" pitchFamily="18" charset="0"/>
                                    </a:rPr>
                                    <m:t>…</m:t>
                                  </m:r>
                                  <m:r>
                                    <a:rPr lang="en-US" i="1">
                                      <a:solidFill>
                                        <a:schemeClr val="bg1"/>
                                      </a:solidFill>
                                      <a:latin typeface="Cambria Math" panose="02040503050406030204" pitchFamily="18" charset="0"/>
                                    </a:rPr>
                                    <m:t>𝑢</m:t>
                                  </m:r>
                                </m:e>
                                <m:sub>
                                  <m:r>
                                    <a:rPr lang="en-US" i="1">
                                      <a:solidFill>
                                        <a:schemeClr val="bg1"/>
                                      </a:solidFill>
                                      <a:latin typeface="Cambria Math" panose="02040503050406030204" pitchFamily="18" charset="0"/>
                                    </a:rPr>
                                    <m:t>𝑛</m:t>
                                  </m:r>
                                  <m:r>
                                    <a:rPr lang="en-US" i="1">
                                      <a:solidFill>
                                        <a:schemeClr val="bg1"/>
                                      </a:solidFill>
                                      <a:latin typeface="Cambria Math" panose="02040503050406030204" pitchFamily="18" charset="0"/>
                                    </a:rPr>
                                    <m:t>,</m:t>
                                  </m:r>
                                  <m:r>
                                    <a:rPr lang="en-US" i="1">
                                      <a:solidFill>
                                        <a:schemeClr val="bg1"/>
                                      </a:solidFill>
                                      <a:latin typeface="Cambria Math" panose="02040503050406030204" pitchFamily="18" charset="0"/>
                                    </a:rPr>
                                    <m:t>𝑚</m:t>
                                  </m:r>
                                  <m:r>
                                    <a:rPr lang="en-US" i="1">
                                      <a:solidFill>
                                        <a:schemeClr val="bg1"/>
                                      </a:solidFill>
                                      <a:latin typeface="Cambria Math" panose="02040503050406030204" pitchFamily="18" charset="0"/>
                                    </a:rPr>
                                    <m:t>,,</m:t>
                                  </m:r>
                                  <m:r>
                                    <a:rPr lang="en-US" b="0" i="1" smtClean="0">
                                      <a:solidFill>
                                        <a:schemeClr val="bg1"/>
                                      </a:solidFill>
                                      <a:latin typeface="Cambria Math" panose="02040503050406030204" pitchFamily="18" charset="0"/>
                                    </a:rPr>
                                    <m:t>𝑛𝑇</m:t>
                                  </m:r>
                                </m:sub>
                              </m:sSub>
                              <m:r>
                                <a:rPr lang="en-US" b="0" i="1" smtClean="0">
                                  <a:solidFill>
                                    <a:schemeClr val="bg1"/>
                                  </a:solidFill>
                                  <a:latin typeface="Cambria Math" panose="02040503050406030204" pitchFamily="18" charset="0"/>
                                </a:rPr>
                                <m:t>,</m:t>
                              </m:r>
                              <m:sSub>
                                <m:sSubPr>
                                  <m:ctrlPr>
                                    <a:rPr lang="en-US" i="1">
                                      <a:solidFill>
                                        <a:schemeClr val="bg1"/>
                                      </a:solidFill>
                                      <a:latin typeface="Cambria Math" panose="02040503050406030204" pitchFamily="18" charset="0"/>
                                    </a:rPr>
                                  </m:ctrlPr>
                                </m:sSubPr>
                                <m:e>
                                  <m:r>
                                    <a:rPr lang="en-US" i="1">
                                      <a:solidFill>
                                        <a:schemeClr val="bg1"/>
                                      </a:solidFill>
                                      <a:latin typeface="Cambria Math" panose="02040503050406030204" pitchFamily="18" charset="0"/>
                                    </a:rPr>
                                    <m:t>𝑣</m:t>
                                  </m:r>
                                </m:e>
                                <m:sub>
                                  <m:r>
                                    <a:rPr lang="en-US" i="1">
                                      <a:solidFill>
                                        <a:schemeClr val="bg1"/>
                                      </a:solidFill>
                                      <a:latin typeface="Cambria Math" panose="02040503050406030204" pitchFamily="18" charset="0"/>
                                    </a:rPr>
                                    <m:t>1,1,</m:t>
                                  </m:r>
                                  <m:r>
                                    <a:rPr lang="en-US" b="0" i="1" smtClean="0">
                                      <a:solidFill>
                                        <a:schemeClr val="bg1"/>
                                      </a:solidFill>
                                      <a:latin typeface="Cambria Math" panose="02040503050406030204" pitchFamily="18" charset="0"/>
                                    </a:rPr>
                                    <m:t>𝑛𝑇</m:t>
                                  </m:r>
                                </m:sub>
                              </m:sSub>
                              <m:r>
                                <a:rPr lang="en-US" i="1">
                                  <a:solidFill>
                                    <a:schemeClr val="bg1"/>
                                  </a:solidFill>
                                  <a:latin typeface="Cambria Math" panose="02040503050406030204" pitchFamily="18" charset="0"/>
                                </a:rPr>
                                <m:t>,</m:t>
                              </m:r>
                              <m:sSub>
                                <m:sSubPr>
                                  <m:ctrlPr>
                                    <a:rPr lang="en-US" i="1">
                                      <a:solidFill>
                                        <a:schemeClr val="bg1"/>
                                      </a:solidFill>
                                      <a:latin typeface="Cambria Math" panose="02040503050406030204" pitchFamily="18" charset="0"/>
                                    </a:rPr>
                                  </m:ctrlPr>
                                </m:sSubPr>
                                <m:e>
                                  <m:r>
                                    <a:rPr lang="en-US" i="1">
                                      <a:solidFill>
                                        <a:schemeClr val="bg1"/>
                                      </a:solidFill>
                                      <a:latin typeface="Cambria Math" panose="02040503050406030204" pitchFamily="18" charset="0"/>
                                    </a:rPr>
                                    <m:t>…</m:t>
                                  </m:r>
                                  <m:r>
                                    <a:rPr lang="en-US" i="1">
                                      <a:solidFill>
                                        <a:schemeClr val="bg1"/>
                                      </a:solidFill>
                                      <a:latin typeface="Cambria Math" panose="02040503050406030204" pitchFamily="18" charset="0"/>
                                    </a:rPr>
                                    <m:t>𝑣</m:t>
                                  </m:r>
                                </m:e>
                                <m:sub>
                                  <m:r>
                                    <a:rPr lang="en-US" i="1">
                                      <a:solidFill>
                                        <a:schemeClr val="bg1"/>
                                      </a:solidFill>
                                      <a:latin typeface="Cambria Math" panose="02040503050406030204" pitchFamily="18" charset="0"/>
                                    </a:rPr>
                                    <m:t>𝑛</m:t>
                                  </m:r>
                                  <m:r>
                                    <a:rPr lang="en-US" i="1">
                                      <a:solidFill>
                                        <a:schemeClr val="bg1"/>
                                      </a:solidFill>
                                      <a:latin typeface="Cambria Math" panose="02040503050406030204" pitchFamily="18" charset="0"/>
                                    </a:rPr>
                                    <m:t>,</m:t>
                                  </m:r>
                                  <m:r>
                                    <a:rPr lang="en-US" i="1">
                                      <a:solidFill>
                                        <a:schemeClr val="bg1"/>
                                      </a:solidFill>
                                      <a:latin typeface="Cambria Math" panose="02040503050406030204" pitchFamily="18" charset="0"/>
                                    </a:rPr>
                                    <m:t>𝑚</m:t>
                                  </m:r>
                                  <m:r>
                                    <a:rPr lang="en-US" i="1">
                                      <a:solidFill>
                                        <a:schemeClr val="bg1"/>
                                      </a:solidFill>
                                      <a:latin typeface="Cambria Math" panose="02040503050406030204" pitchFamily="18" charset="0"/>
                                    </a:rPr>
                                    <m:t>,</m:t>
                                  </m:r>
                                  <m:r>
                                    <a:rPr lang="en-US" b="0" i="1" smtClean="0">
                                      <a:solidFill>
                                        <a:schemeClr val="bg1"/>
                                      </a:solidFill>
                                      <a:latin typeface="Cambria Math" panose="02040503050406030204" pitchFamily="18" charset="0"/>
                                    </a:rPr>
                                    <m:t>𝑛𝑇</m:t>
                                  </m:r>
                                </m:sub>
                              </m:sSub>
                            </m:e>
                          </m:eqArr>
                        </m:e>
                      </m:d>
                    </m:oMath>
                  </m:oMathPara>
                </a14:m>
                <a:endParaRPr lang="en-US" dirty="0">
                  <a:solidFill>
                    <a:schemeClr val="bg1"/>
                  </a:solidFill>
                </a:endParaRPr>
              </a:p>
            </p:txBody>
          </p:sp>
        </mc:Choice>
        <mc:Fallback xmlns="">
          <p:sp>
            <p:nvSpPr>
              <p:cNvPr id="3" name="TextBox 2">
                <a:extLst>
                  <a:ext uri="{FF2B5EF4-FFF2-40B4-BE49-F238E27FC236}">
                    <a16:creationId xmlns:a16="http://schemas.microsoft.com/office/drawing/2014/main" id="{92753F95-3C47-F1BD-B28B-792CB9BFB239}"/>
                  </a:ext>
                </a:extLst>
              </p:cNvPr>
              <p:cNvSpPr txBox="1">
                <a:spLocks noRot="1" noChangeAspect="1" noMove="1" noResize="1" noEditPoints="1" noAdjustHandles="1" noChangeArrowheads="1" noChangeShapeType="1" noTextEdit="1"/>
              </p:cNvSpPr>
              <p:nvPr/>
            </p:nvSpPr>
            <p:spPr>
              <a:xfrm>
                <a:off x="1495939" y="1862033"/>
                <a:ext cx="1198824" cy="1566967"/>
              </a:xfrm>
              <a:prstGeom prst="rect">
                <a:avLst/>
              </a:prstGeom>
              <a:blipFill>
                <a:blip r:embed="rId6"/>
                <a:stretch>
                  <a:fillRect r="-247716"/>
                </a:stretch>
              </a:blipFill>
            </p:spPr>
            <p:txBody>
              <a:bodyPr/>
              <a:lstStyle/>
              <a:p>
                <a:r>
                  <a:rPr lang="en-US">
                    <a:noFill/>
                  </a:rPr>
                  <a:t> </a:t>
                </a:r>
              </a:p>
            </p:txBody>
          </p:sp>
        </mc:Fallback>
      </mc:AlternateContent>
    </p:spTree>
    <p:extLst>
      <p:ext uri="{BB962C8B-B14F-4D97-AF65-F5344CB8AC3E}">
        <p14:creationId xmlns:p14="http://schemas.microsoft.com/office/powerpoint/2010/main" val="1284336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par>
                                <p:cTn id="17" presetID="10"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362</TotalTime>
  <Words>878</Words>
  <Application>Microsoft Office PowerPoint</Application>
  <PresentationFormat>Widescreen</PresentationFormat>
  <Paragraphs>113</Paragraphs>
  <Slides>15</Slides>
  <Notes>0</Notes>
  <HiddenSlides>0</HiddenSlides>
  <MMClips>1</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23" baseType="lpstr">
      <vt:lpstr>Aptos</vt:lpstr>
      <vt:lpstr>Aptos Display</vt:lpstr>
      <vt:lpstr>Arial</vt:lpstr>
      <vt:lpstr>Calibri</vt:lpstr>
      <vt:lpstr>Cambria Math</vt:lpstr>
      <vt:lpstr>Times New Roman</vt: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Steven Morey</dc:creator>
  <cp:lastModifiedBy>Steven Morey</cp:lastModifiedBy>
  <cp:revision>63</cp:revision>
  <dcterms:created xsi:type="dcterms:W3CDTF">2024-05-24T14:13:21Z</dcterms:created>
  <dcterms:modified xsi:type="dcterms:W3CDTF">2024-05-30T13:47:05Z</dcterms:modified>
</cp:coreProperties>
</file>