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_rels/slide33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55.xml.rels" ContentType="application/vnd.openxmlformats-package.relationships+xml"/>
  <Override PartName="/ppt/slides/_rels/slide49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39.xml.rels" ContentType="application/vnd.openxmlformats-package.relationships+xml"/>
  <Override PartName="/ppt/slides/_rels/slide7.xml.rels" ContentType="application/vnd.openxmlformats-package.relationships+xml"/>
  <Override PartName="/ppt/slides/_rels/slide38.xml.rels" ContentType="application/vnd.openxmlformats-package.relationships+xml"/>
  <Override PartName="/ppt/slides/_rels/slide44.xml.rels" ContentType="application/vnd.openxmlformats-package.relationships+xml"/>
  <Override PartName="/ppt/slides/_rels/slide35.xml.rels" ContentType="application/vnd.openxmlformats-package.relationships+xml"/>
  <Override PartName="/ppt/slides/_rels/slide3.xml.rels" ContentType="application/vnd.openxmlformats-package.relationships+xml"/>
  <Override PartName="/ppt/slides/_rels/slide41.xml.rels" ContentType="application/vnd.openxmlformats-package.relationships+xml"/>
  <Override PartName="/ppt/slides/_rels/slide15.xml.rels" ContentType="application/vnd.openxmlformats-package.relationships+xml"/>
  <Override PartName="/ppt/slides/_rels/slide2.xml.rels" ContentType="application/vnd.openxmlformats-package.relationships+xml"/>
  <Override PartName="/ppt/slides/_rels/slide40.xml.rels" ContentType="application/vnd.openxmlformats-package.relationships+xml"/>
  <Override PartName="/ppt/slides/_rels/slide34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42.xml.rels" ContentType="application/vnd.openxmlformats-package.relationships+xml"/>
  <Override PartName="/ppt/slides/_rels/slide6.xml.rels" ContentType="application/vnd.openxmlformats-package.relationships+xml"/>
  <Override PartName="/ppt/slides/_rels/slide37.xml.rels" ContentType="application/vnd.openxmlformats-package.relationships+xml"/>
  <Override PartName="/ppt/slides/_rels/slide43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53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54.xml.rels" ContentType="application/vnd.openxmlformats-package.relationships+xml"/>
  <Override PartName="/ppt/slides/_rels/slide48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20.xml" ContentType="application/vnd.openxmlformats-officedocument.presentationml.slide+xml"/>
  <Override PartName="/ppt/slides/slide45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media/image77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63.png" ContentType="image/png"/>
  <Override PartName="/ppt/media/image61.png" ContentType="image/png"/>
  <Override PartName="/ppt/media/image54.png" ContentType="image/png"/>
  <Override PartName="/ppt/media/image78.png" ContentType="image/png"/>
  <Override PartName="/ppt/media/image53.png" ContentType="image/png"/>
  <Override PartName="/ppt/media/image85.png" ContentType="image/png"/>
  <Override PartName="/ppt/media/image60.png" ContentType="image/png"/>
  <Override PartName="/ppt/media/image83.png" ContentType="image/png"/>
  <Override PartName="/ppt/media/image7.png" ContentType="image/png"/>
  <Override PartName="/ppt/media/image62.png" ContentType="image/png"/>
  <Override PartName="/ppt/media/image9.png" ContentType="image/png"/>
  <Override PartName="/ppt/media/image64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7.png" ContentType="image/png"/>
  <Override PartName="/ppt/media/image32.png" ContentType="image/png"/>
  <Override PartName="/ppt/media/image58.png" ContentType="image/png"/>
  <Override PartName="/ppt/media/image33.png" ContentType="image/png"/>
  <Override PartName="/ppt/media/image59.png" ContentType="image/png"/>
  <Override PartName="/ppt/media/image34.png" ContentType="image/png"/>
  <Override PartName="/ppt/media/image35.png" ContentType="image/png"/>
  <Override PartName="/ppt/media/image8.jpeg" ContentType="image/jpeg"/>
  <Override PartName="/ppt/media/image36.png" ContentType="image/png"/>
  <Override PartName="/ppt/media/image68.png" ContentType="image/png"/>
  <Override PartName="/ppt/media/image43.png" ContentType="image/png"/>
  <Override PartName="/ppt/media/image42.png" ContentType="image/png"/>
  <Override PartName="/ppt/media/image70.png" ContentType="image/png"/>
  <Override PartName="/ppt/media/image10.jpeg" ContentType="image/jpeg"/>
  <Override PartName="/ppt/media/image79.png" ContentType="image/png"/>
  <Override PartName="/ppt/media/image5.png" ContentType="image/png"/>
  <Override PartName="/ppt/media/image86.png" ContentType="image/png"/>
  <Override PartName="/ppt/media/image80.png" ContentType="image/png"/>
  <Override PartName="/ppt/media/image11.jpeg" ContentType="image/jpeg"/>
  <Override PartName="/ppt/media/image81.png" ContentType="image/png"/>
  <Override PartName="/ppt/media/image82.png" ContentType="image/png"/>
  <Override PartName="/ppt/media/image3.png" ContentType="image/png"/>
  <Override PartName="/ppt/media/image84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49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46.png" ContentType="image/png"/>
  <Override PartName="/ppt/media/image20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67.png" ContentType="image/png"/>
  <Override PartName="/ppt/media/image6.jpeg" ContentType="image/jpeg"/>
  <Override PartName="/ppt/media/image16.png" ContentType="image/png"/>
  <Override PartName="/ppt/media/image47.png" ContentType="image/png"/>
  <Override PartName="/ppt/media/image4.jpeg" ContentType="image/jpeg"/>
  <Override PartName="/ppt/media/image14.png" ContentType="image/png"/>
  <Override PartName="/ppt/media/image39.png" ContentType="image/png"/>
  <Override PartName="/ppt/media/image17.png" ContentType="image/png"/>
  <Override PartName="/ppt/media/image1.jpeg" ContentType="image/jpeg"/>
  <Override PartName="/ppt/media/image27.png" ContentType="image/png"/>
  <Override PartName="/ppt/media/image2.jpeg" ContentType="image/jpeg"/>
  <Override PartName="/ppt/media/image15.png" ContentType="image/png"/>
  <Override PartName="/ppt/media/image12.wmf" ContentType="image/x-wmf"/>
  <Override PartName="/ppt/media/image37.png" ContentType="image/png"/>
  <Override PartName="/ppt/media/image13.wmf" ContentType="image/x-wmf"/>
  <Override PartName="/ppt/media/image87.jpeg" ContentType="image/jpeg"/>
  <Override PartName="/ppt/media/image38.png" ContentType="image/png"/>
  <Override PartName="/ppt/media/image40.png" ContentType="image/png"/>
  <Override PartName="/ppt/media/image65.png" ContentType="image/png"/>
  <Override PartName="/ppt/media/image41.png" ContentType="image/png"/>
  <Override PartName="/ppt/media/image66.png" ContentType="image/png"/>
  <Override PartName="/ppt/media/image44.png" ContentType="image/png"/>
  <Override PartName="/ppt/media/image69.png" ContentType="image/png"/>
  <Override PartName="/ppt/media/image48.jpeg" ContentType="image/jpeg"/>
  <Override PartName="/ppt/media/image50.png" ContentType="image/png"/>
  <Override PartName="/ppt/media/image75.png" ContentType="image/png"/>
  <Override PartName="/ppt/media/image51.png" ContentType="image/png"/>
  <Override PartName="/ppt/media/image76.png" ContentType="image/png"/>
  <Override PartName="/ppt/media/image52.jpeg" ContentType="image/jpeg"/>
  <Override PartName="/ppt/media/image74.png" ContentType="image/png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9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5145088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&lt;header&gt;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91308D39-1FAB-4786-903C-7537A48642D8}" type="slidenum">
              <a:rPr b="0" lang="es-ES" sz="14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E31F4C6-D5EA-4AED-8FDA-524EE1A02075}" type="slidenum">
              <a:rPr b="0" lang="es-E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sldImg"/>
          </p:nvPr>
        </p:nvSpPr>
        <p:spPr>
          <a:xfrm>
            <a:off x="382680" y="687240"/>
            <a:ext cx="6092640" cy="342720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Num" idx="17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561E5850-5461-4C67-8974-41939D6AFFF2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-93600" y="893880"/>
            <a:ext cx="7829280" cy="440640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18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fr-FR" sz="15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1012091-DAE7-4787-B1E1-6767B1E74F34}" type="slidenum">
              <a:rPr b="0" lang="fr-FR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ldNum" idx="19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71BF686C-FABC-461C-A473-0E40DFC58F29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Num" idx="15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99874A46-741E-435B-8614-534238015AFD}" type="slidenum"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sldImg"/>
          </p:nvPr>
        </p:nvSpPr>
        <p:spPr>
          <a:xfrm>
            <a:off x="382680" y="69372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686520" y="4342680"/>
            <a:ext cx="548640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Num" idx="20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CBE6B7FF-E49B-4297-B80A-20B4290E332F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Num" idx="21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243C4109-216C-4D81-BDF9-DD3867F1E03A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Num" idx="22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6D4544F9-E9A0-4864-86C2-8DD6BCBE9D3D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Num" idx="23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3275A861-6A88-4BF7-9223-F2E2B304DD69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Num" idx="24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FB306034-B115-4899-8140-150BA82D122A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Num" idx="25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89443E92-FED6-4FE1-9E36-03BE58C16119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Num" idx="26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E2173132-2D90-4360-97C1-ECC2FAF7ABAA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Num" idx="27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BCA59F2-CA90-4847-8527-302DFC16B098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Num" idx="28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FE8D2DB3-F296-4BBC-B09E-09302C7C87EF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Num" idx="29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95844DFC-40EA-456D-A16F-D8E011BAC30C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Num" idx="16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fld id="{0B7DA101-3CB2-4A66-A258-33DE13A99150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Num" idx="30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5977651A-2078-4166-A191-B07FE689ABE6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Num" idx="31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1BF9E949-5B5C-4541-AC96-0DA44D7AA4E9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Num" idx="32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037FDBF3-D86F-4526-A808-16F75F83C650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Num" idx="33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83DEE76F-2B40-452A-B67F-049180209971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Num" idx="34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12AE0208-8385-45D5-A48F-9976894F2399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Num" idx="35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8CD2D0A0-54F0-4445-9931-190A50045678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Num" idx="36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9038720-6DD6-46E0-B74C-BD2C6FF14281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Num" idx="37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8AABDBC7-88F5-4DF0-8CC5-E56995028192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ldNum" idx="38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B6E45D5B-F8EB-4B1C-A007-15346DB6FB8C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Num" idx="39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B10662A0-AA57-4EDC-859E-9EF261B67048}" type="slidenum">
              <a:rPr b="0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sldImg"/>
          </p:nvPr>
        </p:nvSpPr>
        <p:spPr>
          <a:xfrm>
            <a:off x="2690640" y="506520"/>
            <a:ext cx="4492440" cy="2526840"/>
          </a:xfrm>
          <a:prstGeom prst="rect">
            <a:avLst/>
          </a:prstGeom>
          <a:ln w="0">
            <a:noFill/>
          </a:ln>
        </p:spPr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-93600" y="893880"/>
            <a:ext cx="7829280" cy="440640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40"/>
          </p:nvPr>
        </p:nvSpPr>
        <p:spPr>
          <a:xfrm>
            <a:off x="4325400" y="11167200"/>
            <a:ext cx="3315960" cy="5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fr-FR" sz="1500" spc="-1" strike="noStrike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8D13F1D-70E0-4637-B975-5DAA61169043}" type="slidenum">
              <a:rPr b="0" lang="fr-FR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75E143A-D85A-49B3-8DF4-39C43CA389C8}" type="slidenum">
              <a:rPr b="0" lang="es-E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ldImg"/>
          </p:nvPr>
        </p:nvSpPr>
        <p:spPr>
          <a:xfrm>
            <a:off x="382680" y="687240"/>
            <a:ext cx="6092640" cy="3427200"/>
          </a:xfrm>
          <a:prstGeom prst="rect">
            <a:avLst/>
          </a:prstGeom>
          <a:ln w="0">
            <a:noFill/>
          </a:ln>
        </p:spPr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1832FDF-FB7E-4904-8D95-8B3C9DF96855}" type="slidenum">
              <a:rPr b="0" lang="es-ES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sldImg"/>
          </p:nvPr>
        </p:nvSpPr>
        <p:spPr>
          <a:xfrm>
            <a:off x="382680" y="687240"/>
            <a:ext cx="6092640" cy="342720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764280" y="5583600"/>
            <a:ext cx="6112800" cy="528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B04E27-3D6F-4952-9E98-AE9CA8A74239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722160" y="285588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5F4495-AC6F-4A16-80D2-2F4F78748FA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8927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612AAF-52D1-4C5C-8B59-541263467D35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47400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22584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72216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47400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22584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88FD980-9B85-4AD8-95DD-0C2E3EE6D055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654280" y="37080"/>
            <a:ext cx="6206760" cy="25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E8D989-E4CD-41B3-9359-E25616B5E91C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8927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22160" y="285588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8927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47400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22584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72216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47400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22584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A54804-FB4F-41C4-986F-C19736989F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DFE656-ED86-4E9B-B1AE-12F59D3506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854837-743C-4F24-944D-D3ED7D9B45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928B94-1DFC-483A-AFFB-D4720339E9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D8560B-7664-4613-A75A-FC533B9993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DFB2F3B-59D9-4BCA-93D3-5F57A05983D3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2654280" y="37080"/>
            <a:ext cx="6206760" cy="25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BD226A-7851-4488-84A3-95063AE3AF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E9A16FC-975E-426E-90E4-4489B9647D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8927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CE772B-97FC-4EAE-8586-B2AD08C77D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472537-D92A-42C3-82B6-DCC419ED52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22160" y="285588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4A16C0A-116A-4D1E-9CB5-ED8D95B472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8927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FA4627-47ED-495D-966B-71A27BC1AA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47400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225840" y="68112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72216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47400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225840" y="2855880"/>
            <a:ext cx="262044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2A5C2F-548E-47DC-97FE-D7FFF7D6898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A5BE1C-EA44-4C6F-B448-8A76D8C4B053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B5A46FF-224B-4F8F-B6ED-98558C4D41F9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654280" y="37080"/>
            <a:ext cx="6206760" cy="25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72D7DF-D62B-43F3-9156-65693775EBF1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484192D-31D2-418B-92F6-51EF69DA994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416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892760" y="285588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6DC81F-A42A-43F3-8517-5A5DD1F3F53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7221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892760" y="681120"/>
            <a:ext cx="397152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722160" y="2855880"/>
            <a:ext cx="8138880" cy="198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5C6B59-2E3B-4837-96D7-592BFD9C7F93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1 Imagen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4760"/>
          </a:xfrm>
          <a:prstGeom prst="rect">
            <a:avLst/>
          </a:prstGeom>
          <a:ln w="9525">
            <a:noFill/>
          </a:ln>
        </p:spPr>
      </p:pic>
      <p:sp>
        <p:nvSpPr>
          <p:cNvPr id="1" name="2 CuadroTexto"/>
          <p:cNvSpPr/>
          <p:nvPr/>
        </p:nvSpPr>
        <p:spPr>
          <a:xfrm>
            <a:off x="34920" y="4949640"/>
            <a:ext cx="6913080" cy="204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750" spc="-1" strike="noStrike">
                <a:solidFill>
                  <a:srgbClr val="ffffff"/>
                </a:solidFill>
                <a:latin typeface="Verdana"/>
                <a:ea typeface="Arial"/>
              </a:rPr>
              <a:t>bec.icm.csic.es</a:t>
            </a:r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2 Imagen" descr=""/>
          <p:cNvPicPr/>
          <p:nvPr/>
        </p:nvPicPr>
        <p:blipFill>
          <a:blip r:embed="rId3"/>
          <a:srcRect l="9586" t="14557" r="11033" b="16289"/>
          <a:stretch/>
        </p:blipFill>
        <p:spPr>
          <a:xfrm>
            <a:off x="7211880" y="162000"/>
            <a:ext cx="1420560" cy="45216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654280" y="37080"/>
            <a:ext cx="6206760" cy="56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s-ES" sz="1500" spc="-1" strike="noStrike">
                <a:solidFill>
                  <a:srgbClr val="ffffff"/>
                </a:solidFill>
                <a:latin typeface="Verdana"/>
                <a:ea typeface="MS PGothic"/>
              </a:rPr>
              <a:t>Haga clic para modificar el estilo de título del patrón</a:t>
            </a:r>
            <a:endParaRPr b="0" lang="es-E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22160" y="681120"/>
            <a:ext cx="8138880" cy="416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20"/>
              </a:spcBef>
              <a:spcAft>
                <a:spcPts val="210"/>
              </a:spcAft>
              <a:buNone/>
              <a:tabLst>
                <a:tab algn="l" pos="0"/>
              </a:tabLst>
            </a:pPr>
            <a:r>
              <a:rPr b="0" lang="es-ES" sz="1050" spc="-1" strike="noStrike">
                <a:solidFill>
                  <a:srgbClr val="12699e"/>
                </a:solidFill>
                <a:latin typeface="Verdana"/>
                <a:ea typeface="MS PGothic"/>
              </a:rPr>
              <a:t>Haga clic para modificar el estilo de texto del patrón</a:t>
            </a:r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  <a:p>
            <a:pPr lvl="1" marL="492840" indent="-142920">
              <a:lnSpc>
                <a:spcPct val="100000"/>
              </a:lnSpc>
              <a:spcBef>
                <a:spcPts val="300"/>
              </a:spcBef>
              <a:buClr>
                <a:srgbClr val="307ac4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500" spc="-1" strike="noStrike">
                <a:solidFill>
                  <a:srgbClr val="333333"/>
                </a:solidFill>
                <a:latin typeface="Arial"/>
                <a:ea typeface="MS PGothic"/>
              </a:rPr>
              <a:t>Segundo nivel</a:t>
            </a:r>
            <a:endParaRPr b="0" lang="es-ES" sz="1500" spc="-1" strike="noStrike">
              <a:solidFill>
                <a:srgbClr val="333333"/>
              </a:solidFill>
              <a:latin typeface="Arial"/>
            </a:endParaRPr>
          </a:p>
          <a:p>
            <a:pPr lvl="2" marL="763560" indent="-135720">
              <a:lnSpc>
                <a:spcPct val="100000"/>
              </a:lnSpc>
              <a:spcBef>
                <a:spcPts val="360"/>
              </a:spcBef>
              <a:buClr>
                <a:srgbClr val="6699ff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800" spc="-1" strike="noStrike">
                <a:solidFill>
                  <a:srgbClr val="333333"/>
                </a:solidFill>
                <a:latin typeface="Arial"/>
                <a:ea typeface="MS PGothic"/>
              </a:rPr>
              <a:t>Tercer nivel</a:t>
            </a:r>
            <a:endParaRPr b="0" lang="es-ES" sz="1800" spc="-1" strike="noStrike">
              <a:solidFill>
                <a:srgbClr val="333333"/>
              </a:solidFill>
              <a:latin typeface="Arial"/>
            </a:endParaRPr>
          </a:p>
          <a:p>
            <a:pPr lvl="3" marL="1033560" indent="-135720">
              <a:lnSpc>
                <a:spcPct val="100000"/>
              </a:lnSpc>
              <a:spcBef>
                <a:spcPts val="241"/>
              </a:spcBef>
              <a:buClr>
                <a:srgbClr val="cccccc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es-ES" sz="1200" spc="-1" strike="noStrike">
                <a:solidFill>
                  <a:srgbClr val="333333"/>
                </a:solidFill>
                <a:latin typeface="Arial"/>
                <a:ea typeface="MS PGothic"/>
              </a:rPr>
              <a:t>Cuarto nivel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lvl="4" marL="1344600" indent="-134640">
              <a:lnSpc>
                <a:spcPct val="100000"/>
              </a:lnSpc>
              <a:spcBef>
                <a:spcPts val="210"/>
              </a:spcBef>
              <a:buClr>
                <a:srgbClr val="cccccc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1050" spc="-1" strike="noStrike">
                <a:solidFill>
                  <a:srgbClr val="333333"/>
                </a:solidFill>
                <a:latin typeface="Arial"/>
                <a:ea typeface="MS PGothic"/>
              </a:rPr>
              <a:t>Quinto nivel</a:t>
            </a:r>
            <a:endParaRPr b="0" lang="es-ES" sz="1050" spc="-1" strike="noStrike">
              <a:solidFill>
                <a:srgbClr val="333333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sldNum" idx="1"/>
          </p:nvPr>
        </p:nvSpPr>
        <p:spPr>
          <a:xfrm>
            <a:off x="7956720" y="4973760"/>
            <a:ext cx="990360" cy="1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s-ES" sz="750" spc="-1" strike="noStrike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2ED4BA9-F4D4-4E5F-ACCF-E9FDA86F00F3}" type="slidenum">
              <a:rPr b="1" lang="es-ES" sz="75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1 Imagen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5144760"/>
          </a:xfrm>
          <a:prstGeom prst="rect">
            <a:avLst/>
          </a:prstGeom>
          <a:ln w="9525">
            <a:noFill/>
          </a:ln>
        </p:spPr>
      </p:pic>
      <p:sp>
        <p:nvSpPr>
          <p:cNvPr id="43" name="2 CuadroTexto"/>
          <p:cNvSpPr/>
          <p:nvPr/>
        </p:nvSpPr>
        <p:spPr>
          <a:xfrm>
            <a:off x="34920" y="4949640"/>
            <a:ext cx="6913080" cy="204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750" spc="-1" strike="noStrike">
                <a:solidFill>
                  <a:srgbClr val="ffffff"/>
                </a:solidFill>
                <a:latin typeface="Verdana"/>
                <a:ea typeface="Arial"/>
              </a:rPr>
              <a:t>bec.icm.csic.es</a:t>
            </a:r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2 Imagen" descr=""/>
          <p:cNvPicPr/>
          <p:nvPr/>
        </p:nvPicPr>
        <p:blipFill>
          <a:blip r:embed="rId3"/>
          <a:srcRect l="9586" t="14557" r="11033" b="16289"/>
          <a:stretch/>
        </p:blipFill>
        <p:spPr>
          <a:xfrm>
            <a:off x="7211880" y="162000"/>
            <a:ext cx="1420560" cy="452160"/>
          </a:xfrm>
          <a:prstGeom prst="rect">
            <a:avLst/>
          </a:prstGeom>
          <a:ln w="9525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dt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>
              <a:defRPr b="0" lang="es-E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algn="ctr">
              <a:buNone/>
              <a:defRPr b="0" lang="es-E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050" spc="-1" strike="noStrike">
                <a:solidFill>
                  <a:srgbClr val="12699e"/>
                </a:solidFill>
                <a:latin typeface="Verdana"/>
              </a:rPr>
              <a:t>Click to edit the outline text format</a:t>
            </a:r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333333"/>
                </a:solidFill>
                <a:latin typeface="Arial"/>
              </a:rPr>
              <a:t>Second Outline Level</a:t>
            </a:r>
            <a:endParaRPr b="0" lang="es-ES" sz="1800" spc="-1" strike="noStrike">
              <a:solidFill>
                <a:srgbClr val="333333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333333"/>
                </a:solidFill>
                <a:latin typeface="Arial"/>
              </a:rPr>
              <a:t>Third Outline Level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050" spc="-1" strike="noStrike">
                <a:solidFill>
                  <a:srgbClr val="333333"/>
                </a:solidFill>
                <a:latin typeface="Arial"/>
              </a:rPr>
              <a:t>Fourth Outline Level</a:t>
            </a:r>
            <a:endParaRPr b="0" lang="es-ES" sz="1050" spc="-1" strike="noStrike">
              <a:solidFill>
                <a:srgbClr val="333333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333333"/>
                </a:solidFill>
                <a:latin typeface="Arial"/>
              </a:rPr>
              <a:t>Fifth Outline Level</a:t>
            </a:r>
            <a:endParaRPr b="0" lang="es-ES" sz="2000" spc="-1" strike="noStrike">
              <a:solidFill>
                <a:srgbClr val="333333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333333"/>
                </a:solidFill>
                <a:latin typeface="Arial"/>
              </a:rPr>
              <a:t>Sixth Outline Level</a:t>
            </a:r>
            <a:endParaRPr b="0" lang="es-ES" sz="2000" spc="-1" strike="noStrike">
              <a:solidFill>
                <a:srgbClr val="333333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333333"/>
                </a:solidFill>
                <a:latin typeface="Arial"/>
              </a:rPr>
              <a:t>Seventh Outline Level</a:t>
            </a:r>
            <a:endParaRPr b="0" lang="es-ES" sz="2000" spc="-1" strike="noStrike">
              <a:solidFill>
                <a:srgbClr val="333333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300" spc="-1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0600"/>
            <a:ext cx="8229240" cy="3395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57400" indent="-257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Modifiez les styles du texte du masque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1" marL="557280" indent="-21420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1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es-ES" sz="2100" spc="-1" strike="noStrike">
              <a:solidFill>
                <a:srgbClr val="000000"/>
              </a:solidFill>
              <a:latin typeface="Calibri"/>
            </a:endParaRPr>
          </a:p>
          <a:p>
            <a:pPr lvl="2" marL="857520" indent="-171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  <a:p>
            <a:pPr lvl="3" marL="120060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lvl="4" marL="1543320" indent="-171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15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4"/>
          </p:nvPr>
        </p:nvSpPr>
        <p:spPr>
          <a:xfrm>
            <a:off x="457200" y="47685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fr-FR" sz="9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fr-FR" sz="900" spc="-1" strike="noStrike">
                <a:solidFill>
                  <a:srgbClr val="8b8b8b"/>
                </a:solidFill>
                <a:latin typeface="Arial"/>
                <a:ea typeface="Arial"/>
              </a:rPr>
              <a:t>&lt;date/time&gt;</a:t>
            </a:r>
            <a:endParaRPr b="0" lang="es-E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5"/>
          </p:nvPr>
        </p:nvSpPr>
        <p:spPr>
          <a:xfrm>
            <a:off x="3124080" y="476856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s-E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6"/>
          </p:nvPr>
        </p:nvSpPr>
        <p:spPr>
          <a:xfrm>
            <a:off x="6553080" y="476856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9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1B764D-95B7-4185-A608-873B1524487A}" type="slidenum">
              <a:rPr b="0" lang="fr-FR" sz="900" spc="-1" strike="noStrike">
                <a:solidFill>
                  <a:srgbClr val="8b8b8b"/>
                </a:solidFill>
                <a:latin typeface="Arial"/>
                <a:ea typeface="Arial"/>
              </a:rPr>
              <a:t>&lt;number&gt;</a:t>
            </a:fld>
            <a:endParaRPr b="0" lang="es-ES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59.png"/><Relationship Id="rId3" Type="http://schemas.openxmlformats.org/officeDocument/2006/relationships/image" Target="../media/image6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hyperlink" Target="https://www.maxss.org/Products/MAXSS-Product-Catalogue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3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86.png"/><Relationship Id="rId3" Type="http://schemas.openxmlformats.org/officeDocument/2006/relationships/image" Target="../media/image12.wmf"/><Relationship Id="rId4" Type="http://schemas.openxmlformats.org/officeDocument/2006/relationships/image" Target="../media/image87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 descr=""/>
          <p:cNvPicPr/>
          <p:nvPr/>
        </p:nvPicPr>
        <p:blipFill>
          <a:blip r:embed="rId1"/>
          <a:srcRect l="0" t="6550" r="0" b="0"/>
          <a:stretch/>
        </p:blipFill>
        <p:spPr>
          <a:xfrm>
            <a:off x="3754080" y="1134000"/>
            <a:ext cx="4564080" cy="3047760"/>
          </a:xfrm>
          <a:prstGeom prst="rect">
            <a:avLst/>
          </a:prstGeom>
          <a:ln w="0">
            <a:noFill/>
          </a:ln>
        </p:spPr>
      </p:pic>
      <p:sp>
        <p:nvSpPr>
          <p:cNvPr id="133" name="Rectángulo 25"/>
          <p:cNvSpPr/>
          <p:nvPr/>
        </p:nvSpPr>
        <p:spPr>
          <a:xfrm>
            <a:off x="109080" y="4737600"/>
            <a:ext cx="868320" cy="4071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400" spc="-1" strike="noStrike">
              <a:solidFill>
                <a:srgbClr val="ffffff"/>
              </a:solidFill>
              <a:latin typeface="Verdana"/>
              <a:ea typeface="MS PGothic"/>
            </a:endParaRPr>
          </a:p>
        </p:txBody>
      </p:sp>
      <p:sp>
        <p:nvSpPr>
          <p:cNvPr id="134" name="CuadroTexto 14"/>
          <p:cNvSpPr/>
          <p:nvPr/>
        </p:nvSpPr>
        <p:spPr>
          <a:xfrm>
            <a:off x="3754080" y="4182120"/>
            <a:ext cx="4564080" cy="51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operational wind field over Hurricane Dorian using buoy winds as calibration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CuadroTexto 3"/>
          <p:cNvSpPr/>
          <p:nvPr/>
        </p:nvSpPr>
        <p:spPr>
          <a:xfrm>
            <a:off x="3754080" y="4182120"/>
            <a:ext cx="4564080" cy="51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adjusted wind field over Hurricane Dorian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using SFMR winds as calibration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Rectangle 3"/>
          <p:cNvSpPr/>
          <p:nvPr/>
        </p:nvSpPr>
        <p:spPr>
          <a:xfrm>
            <a:off x="2446560" y="2271240"/>
            <a:ext cx="184320" cy="299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350" spc="-1" strike="noStrike">
              <a:solidFill>
                <a:srgbClr val="333333"/>
              </a:solidFill>
              <a:latin typeface="Calibri"/>
              <a:ea typeface="MS PGothic"/>
            </a:endParaRPr>
          </a:p>
        </p:txBody>
      </p:sp>
      <p:sp>
        <p:nvSpPr>
          <p:cNvPr id="137" name="1 CuadroTexto"/>
          <p:cNvSpPr/>
          <p:nvPr/>
        </p:nvSpPr>
        <p:spPr>
          <a:xfrm>
            <a:off x="225720" y="1167480"/>
            <a:ext cx="3348000" cy="347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Federico Cossu (ICM-CSIC)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Evgeniia Makarova (ICM-CSIC)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Albert S. Rabaneda (Met Norway)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 u="sng">
                <a:solidFill>
                  <a:srgbClr val="333333"/>
                </a:solidFill>
                <a:uFillTx/>
                <a:latin typeface="Calibri"/>
                <a:ea typeface="MS PGothic"/>
              </a:rPr>
              <a:t>Marcos Portabella</a:t>
            </a: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 (ICM-CSIC)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Joe Tenerelli (OceanDataLab)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Nicolas Reul (Ifremer)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Ad Stoffelen (KNMI)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Giuseppe Grieco (ISMAR-CNR)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Joseph Sapp (NOAA-NESDIS)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Zorana Jelenak (NOAA-NESDIS)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33333"/>
                </a:solidFill>
                <a:latin typeface="Calibri"/>
                <a:ea typeface="MS PGothic"/>
              </a:rPr>
              <a:t>Paul Chang (NOAA-NESDIS)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400" spc="-1" strike="noStrike">
                <a:solidFill>
                  <a:srgbClr val="0070c0"/>
                </a:solidFill>
                <a:latin typeface="Calibri"/>
                <a:ea typeface="MS PGothic"/>
              </a:rPr>
              <a:t>portabella@icm.csic.es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Rectángulo 1"/>
          <p:cNvSpPr/>
          <p:nvPr/>
        </p:nvSpPr>
        <p:spPr>
          <a:xfrm>
            <a:off x="12240" y="313920"/>
            <a:ext cx="7495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  <a:ea typeface="Arial"/>
              </a:rPr>
              <a:t>Intercalibration and error characterization of satellite and synergistic sea-surface wind products under tropical cyclone conditions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Imagen 12" descr=""/>
          <p:cNvPicPr/>
          <p:nvPr/>
        </p:nvPicPr>
        <p:blipFill>
          <a:blip r:embed="rId2"/>
          <a:srcRect l="24616" t="23255" r="25140" b="22652"/>
          <a:stretch/>
        </p:blipFill>
        <p:spPr>
          <a:xfrm>
            <a:off x="5838120" y="4732560"/>
            <a:ext cx="703440" cy="407160"/>
          </a:xfrm>
          <a:prstGeom prst="rect">
            <a:avLst/>
          </a:prstGeom>
          <a:ln w="0">
            <a:noFill/>
          </a:ln>
        </p:spPr>
      </p:pic>
      <p:pic>
        <p:nvPicPr>
          <p:cNvPr id="140" name="Imagen 16" descr=""/>
          <p:cNvPicPr/>
          <p:nvPr/>
        </p:nvPicPr>
        <p:blipFill>
          <a:blip r:embed="rId3"/>
          <a:stretch/>
        </p:blipFill>
        <p:spPr>
          <a:xfrm>
            <a:off x="109080" y="4737600"/>
            <a:ext cx="868320" cy="407160"/>
          </a:xfrm>
          <a:prstGeom prst="rect">
            <a:avLst/>
          </a:prstGeom>
          <a:ln w="0">
            <a:noFill/>
          </a:ln>
        </p:spPr>
      </p:pic>
      <p:pic>
        <p:nvPicPr>
          <p:cNvPr id="141" name="Imagen 18" descr=""/>
          <p:cNvPicPr/>
          <p:nvPr/>
        </p:nvPicPr>
        <p:blipFill>
          <a:blip r:embed="rId4"/>
          <a:srcRect l="0" t="7158" r="0" b="18392"/>
          <a:stretch/>
        </p:blipFill>
        <p:spPr>
          <a:xfrm>
            <a:off x="4840920" y="4732560"/>
            <a:ext cx="823320" cy="412200"/>
          </a:xfrm>
          <a:prstGeom prst="rect">
            <a:avLst/>
          </a:prstGeom>
          <a:ln w="0">
            <a:noFill/>
          </a:ln>
        </p:spPr>
      </p:pic>
      <p:pic>
        <p:nvPicPr>
          <p:cNvPr id="142" name="Imagen 19" descr=""/>
          <p:cNvPicPr/>
          <p:nvPr/>
        </p:nvPicPr>
        <p:blipFill>
          <a:blip r:embed="rId5"/>
          <a:srcRect l="2218" t="24761" r="2904" b="25346"/>
          <a:stretch/>
        </p:blipFill>
        <p:spPr>
          <a:xfrm>
            <a:off x="8109720" y="4737600"/>
            <a:ext cx="1033920" cy="407160"/>
          </a:xfrm>
          <a:prstGeom prst="rect">
            <a:avLst/>
          </a:prstGeom>
          <a:ln w="0">
            <a:noFill/>
          </a:ln>
        </p:spPr>
      </p:pic>
      <p:pic>
        <p:nvPicPr>
          <p:cNvPr id="143" name="Imagen 27" descr=""/>
          <p:cNvPicPr/>
          <p:nvPr/>
        </p:nvPicPr>
        <p:blipFill>
          <a:blip r:embed="rId6"/>
          <a:srcRect l="10655" t="24392" r="18130" b="24718"/>
          <a:stretch/>
        </p:blipFill>
        <p:spPr>
          <a:xfrm>
            <a:off x="1171800" y="4732560"/>
            <a:ext cx="1258920" cy="403200"/>
          </a:xfrm>
          <a:prstGeom prst="rect">
            <a:avLst/>
          </a:prstGeom>
          <a:ln w="0">
            <a:noFill/>
          </a:ln>
        </p:spPr>
      </p:pic>
      <p:pic>
        <p:nvPicPr>
          <p:cNvPr id="144" name="Imagen 4" descr=""/>
          <p:cNvPicPr/>
          <p:nvPr/>
        </p:nvPicPr>
        <p:blipFill>
          <a:blip r:embed="rId7"/>
          <a:stretch/>
        </p:blipFill>
        <p:spPr>
          <a:xfrm>
            <a:off x="2573640" y="4741560"/>
            <a:ext cx="907560" cy="403200"/>
          </a:xfrm>
          <a:prstGeom prst="rect">
            <a:avLst/>
          </a:prstGeom>
          <a:ln w="0">
            <a:noFill/>
          </a:ln>
        </p:spPr>
      </p:pic>
      <p:pic>
        <p:nvPicPr>
          <p:cNvPr id="145" name="Imagen 6" descr=""/>
          <p:cNvPicPr/>
          <p:nvPr/>
        </p:nvPicPr>
        <p:blipFill>
          <a:blip r:embed="rId8"/>
          <a:stretch/>
        </p:blipFill>
        <p:spPr>
          <a:xfrm>
            <a:off x="3574080" y="4741560"/>
            <a:ext cx="1122480" cy="403200"/>
          </a:xfrm>
          <a:prstGeom prst="rect">
            <a:avLst/>
          </a:prstGeom>
          <a:ln w="0">
            <a:noFill/>
          </a:ln>
        </p:spPr>
      </p:pic>
      <p:pic>
        <p:nvPicPr>
          <p:cNvPr id="146" name="Imagen 15" descr=""/>
          <p:cNvPicPr/>
          <p:nvPr/>
        </p:nvPicPr>
        <p:blipFill>
          <a:blip r:embed="rId9"/>
          <a:srcRect l="31413" t="0" r="31331" b="0"/>
          <a:stretch/>
        </p:blipFill>
        <p:spPr>
          <a:xfrm>
            <a:off x="6728400" y="4732560"/>
            <a:ext cx="443520" cy="39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49120" y="413280"/>
            <a:ext cx="7027560" cy="57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Extreme wind adjustment using SFMR as reference </a:t>
            </a:r>
            <a:br>
              <a:rPr sz="1800"/>
            </a:b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adroTexto 17"/>
          <p:cNvSpPr/>
          <p:nvPr/>
        </p:nvSpPr>
        <p:spPr>
          <a:xfrm>
            <a:off x="861840" y="4316400"/>
            <a:ext cx="77788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All scatterometer &amp; radiometer winds adjusted using SFMR as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 similar exercise is done with ERA5; the MM product is already adjusted by definition 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CuadroTexto 6"/>
          <p:cNvSpPr/>
          <p:nvPr/>
        </p:nvSpPr>
        <p:spPr>
          <a:xfrm>
            <a:off x="1401480" y="1039680"/>
            <a:ext cx="215064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Original ASCAT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CuadroTexto 9"/>
          <p:cNvSpPr/>
          <p:nvPr/>
        </p:nvSpPr>
        <p:spPr>
          <a:xfrm>
            <a:off x="5423400" y="1039680"/>
            <a:ext cx="215064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Adjusted ASCAT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Imagen 8" descr=""/>
          <p:cNvPicPr/>
          <p:nvPr/>
        </p:nvPicPr>
        <p:blipFill>
          <a:blip r:embed="rId1"/>
          <a:stretch/>
        </p:blipFill>
        <p:spPr>
          <a:xfrm>
            <a:off x="861840" y="1369080"/>
            <a:ext cx="3565800" cy="2827080"/>
          </a:xfrm>
          <a:prstGeom prst="rect">
            <a:avLst/>
          </a:prstGeom>
          <a:ln w="0">
            <a:noFill/>
          </a:ln>
        </p:spPr>
      </p:pic>
      <p:pic>
        <p:nvPicPr>
          <p:cNvPr id="196" name="Imagen 10" descr=""/>
          <p:cNvPicPr/>
          <p:nvPr/>
        </p:nvPicPr>
        <p:blipFill>
          <a:blip r:embed="rId2"/>
          <a:stretch/>
        </p:blipFill>
        <p:spPr>
          <a:xfrm>
            <a:off x="4908240" y="1369080"/>
            <a:ext cx="3565800" cy="282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8440" y="35892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ASCAT extreme wind adjustment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3" descr=""/>
          <p:cNvPicPr/>
          <p:nvPr/>
        </p:nvPicPr>
        <p:blipFill>
          <a:blip r:embed="rId1"/>
          <a:srcRect l="0" t="6445" r="0" b="0"/>
          <a:stretch/>
        </p:blipFill>
        <p:spPr>
          <a:xfrm>
            <a:off x="2024280" y="1196640"/>
            <a:ext cx="4564080" cy="304776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" descr=""/>
          <p:cNvPicPr/>
          <p:nvPr/>
        </p:nvPicPr>
        <p:blipFill>
          <a:blip r:embed="rId2"/>
          <a:srcRect l="0" t="6550" r="0" b="0"/>
          <a:stretch/>
        </p:blipFill>
        <p:spPr>
          <a:xfrm>
            <a:off x="2024280" y="1196640"/>
            <a:ext cx="4564080" cy="3047760"/>
          </a:xfrm>
          <a:prstGeom prst="rect">
            <a:avLst/>
          </a:prstGeom>
          <a:ln w="0">
            <a:noFill/>
          </a:ln>
        </p:spPr>
      </p:pic>
      <p:sp>
        <p:nvSpPr>
          <p:cNvPr id="200" name="CuadroTexto 11"/>
          <p:cNvSpPr/>
          <p:nvPr/>
        </p:nvSpPr>
        <p:spPr>
          <a:xfrm>
            <a:off x="2024280" y="4244760"/>
            <a:ext cx="4564080" cy="51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operational wind field over Hurricane Dorian using buoy winds as calibration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CuadroTexto 12"/>
          <p:cNvSpPr/>
          <p:nvPr/>
        </p:nvSpPr>
        <p:spPr>
          <a:xfrm>
            <a:off x="2024280" y="4244760"/>
            <a:ext cx="4564080" cy="51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adjusted wind field over Hurricane Dorian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using SFMR winds as calibration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n 4" descr=""/>
          <p:cNvPicPr/>
          <p:nvPr/>
        </p:nvPicPr>
        <p:blipFill>
          <a:blip r:embed="rId1"/>
          <a:srcRect l="0" t="6110" r="0" b="0"/>
          <a:stretch/>
        </p:blipFill>
        <p:spPr>
          <a:xfrm>
            <a:off x="2635200" y="1015560"/>
            <a:ext cx="3260160" cy="3113640"/>
          </a:xfrm>
          <a:prstGeom prst="rect">
            <a:avLst/>
          </a:prstGeom>
          <a:ln w="0"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C-band scatterometer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adroTexto 17"/>
          <p:cNvSpPr/>
          <p:nvPr/>
        </p:nvSpPr>
        <p:spPr>
          <a:xfrm>
            <a:off x="1199160" y="4259880"/>
            <a:ext cx="6318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Assume a mean SFMR calibration by using the full 2009-2020 period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Assume all ASCATs well intercalibrated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adroTexto 17"/>
          <p:cNvSpPr/>
          <p:nvPr/>
        </p:nvSpPr>
        <p:spPr>
          <a:xfrm>
            <a:off x="1199160" y="4222440"/>
            <a:ext cx="631800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Assume a mean SFMR calibration by using the full 2009-2020 period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Assume all Ku-band systems are well intercalibrated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Neglect QC flags (e.g., rain contamination)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Imagen 6" descr=""/>
          <p:cNvPicPr/>
          <p:nvPr/>
        </p:nvPicPr>
        <p:blipFill>
          <a:blip r:embed="rId1"/>
          <a:stretch/>
        </p:blipFill>
        <p:spPr>
          <a:xfrm>
            <a:off x="2635200" y="1015560"/>
            <a:ext cx="3260160" cy="3113640"/>
          </a:xfrm>
          <a:prstGeom prst="rect">
            <a:avLst/>
          </a:prstGeom>
          <a:ln w="0">
            <a:noFill/>
          </a:ln>
        </p:spPr>
      </p:pic>
      <p:pic>
        <p:nvPicPr>
          <p:cNvPr id="207" name="Imagen 5" descr=""/>
          <p:cNvPicPr/>
          <p:nvPr/>
        </p:nvPicPr>
        <p:blipFill>
          <a:blip r:embed="rId2"/>
          <a:srcRect l="0" t="7000" r="0" b="0"/>
          <a:stretch/>
        </p:blipFill>
        <p:spPr>
          <a:xfrm>
            <a:off x="2635200" y="1062720"/>
            <a:ext cx="3260160" cy="3063240"/>
          </a:xfrm>
          <a:prstGeom prst="rect">
            <a:avLst/>
          </a:prstGeom>
          <a:ln w="0">
            <a:noFill/>
          </a:ln>
        </p:spPr>
      </p:pic>
      <p:sp>
        <p:nvSpPr>
          <p:cNvPr id="208" name="Title 3"/>
          <p:cNvSpPr/>
          <p:nvPr/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Ku-band scatterometer extreme wind adjustment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n 11" descr=""/>
          <p:cNvPicPr/>
          <p:nvPr/>
        </p:nvPicPr>
        <p:blipFill>
          <a:blip r:embed="rId1"/>
          <a:stretch/>
        </p:blipFill>
        <p:spPr>
          <a:xfrm>
            <a:off x="861840" y="1498680"/>
            <a:ext cx="3565800" cy="2827080"/>
          </a:xfrm>
          <a:prstGeom prst="rect">
            <a:avLst/>
          </a:prstGeom>
          <a:ln w="0">
            <a:noFill/>
          </a:ln>
        </p:spPr>
      </p:pic>
      <p:pic>
        <p:nvPicPr>
          <p:cNvPr id="210" name="Imagen 12" descr=""/>
          <p:cNvPicPr/>
          <p:nvPr/>
        </p:nvPicPr>
        <p:blipFill>
          <a:blip r:embed="rId2"/>
          <a:stretch/>
        </p:blipFill>
        <p:spPr>
          <a:xfrm>
            <a:off x="4908240" y="1498680"/>
            <a:ext cx="3565800" cy="2827080"/>
          </a:xfrm>
          <a:prstGeom prst="rect">
            <a:avLst/>
          </a:prstGeom>
          <a:ln w="0">
            <a:noFill/>
          </a:ln>
        </p:spPr>
      </p:pic>
      <p:sp>
        <p:nvSpPr>
          <p:cNvPr id="211" name="CuadroTexto 17"/>
          <p:cNvSpPr/>
          <p:nvPr/>
        </p:nvSpPr>
        <p:spPr>
          <a:xfrm>
            <a:off x="1199160" y="4475520"/>
            <a:ext cx="66675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Adjusted Ku-band winds consistent with SFMR winds (as expected)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CuadroTexto 6"/>
          <p:cNvSpPr/>
          <p:nvPr/>
        </p:nvSpPr>
        <p:spPr>
          <a:xfrm>
            <a:off x="1401480" y="1169280"/>
            <a:ext cx="215064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Original Ku-band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adroTexto 9"/>
          <p:cNvSpPr/>
          <p:nvPr/>
        </p:nvSpPr>
        <p:spPr>
          <a:xfrm>
            <a:off x="5349960" y="1169280"/>
            <a:ext cx="231876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Recalibrated Ku-band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itle 3"/>
          <p:cNvSpPr/>
          <p:nvPr/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Ku-band scatterometer extreme wind adjustment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n 10" descr=""/>
          <p:cNvPicPr/>
          <p:nvPr/>
        </p:nvPicPr>
        <p:blipFill>
          <a:blip r:embed="rId1"/>
          <a:srcRect l="0" t="5142" r="0" b="7693"/>
          <a:stretch/>
        </p:blipFill>
        <p:spPr>
          <a:xfrm>
            <a:off x="4735800" y="1039320"/>
            <a:ext cx="3474360" cy="3307320"/>
          </a:xfrm>
          <a:prstGeom prst="rect">
            <a:avLst/>
          </a:prstGeom>
          <a:ln w="0">
            <a:noFill/>
          </a:ln>
        </p:spPr>
      </p:pic>
      <p:pic>
        <p:nvPicPr>
          <p:cNvPr id="216" name="Imagen 8" descr=""/>
          <p:cNvPicPr/>
          <p:nvPr/>
        </p:nvPicPr>
        <p:blipFill>
          <a:blip r:embed="rId2"/>
          <a:srcRect l="0" t="5130" r="0" b="7429"/>
          <a:stretch/>
        </p:blipFill>
        <p:spPr>
          <a:xfrm>
            <a:off x="883800" y="1039320"/>
            <a:ext cx="3474360" cy="330732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Ku-band scatterometer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adroTexto 17"/>
          <p:cNvSpPr/>
          <p:nvPr/>
        </p:nvSpPr>
        <p:spPr>
          <a:xfrm>
            <a:off x="1199160" y="4454280"/>
            <a:ext cx="6318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Adjusted OSCAT-2 high &amp; extreme winds inconsistent with adjusted ASCAT-A winds due to “rain fitting” of the former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CuadroTexto 6"/>
          <p:cNvSpPr/>
          <p:nvPr/>
        </p:nvSpPr>
        <p:spPr>
          <a:xfrm>
            <a:off x="1261080" y="1108440"/>
            <a:ext cx="2422440" cy="257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100" spc="-1" strike="noStrike">
                <a:solidFill>
                  <a:srgbClr val="000000"/>
                </a:solidFill>
                <a:latin typeface="Arial"/>
                <a:ea typeface="Arial"/>
              </a:rPr>
              <a:t>Original C- &amp; Ku-band winds</a:t>
            </a:r>
            <a:endParaRPr b="0" lang="es-E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CuadroTexto 9"/>
          <p:cNvSpPr/>
          <p:nvPr/>
        </p:nvSpPr>
        <p:spPr>
          <a:xfrm>
            <a:off x="5076360" y="1108440"/>
            <a:ext cx="2548440" cy="257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100" spc="-1" strike="noStrike">
                <a:solidFill>
                  <a:srgbClr val="000000"/>
                </a:solidFill>
                <a:latin typeface="Arial"/>
                <a:ea typeface="Arial"/>
              </a:rPr>
              <a:t>Adjusted C- &amp; Ku-band winds</a:t>
            </a:r>
            <a:endParaRPr b="0" lang="es-ES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n 10" descr=""/>
          <p:cNvPicPr/>
          <p:nvPr/>
        </p:nvPicPr>
        <p:blipFill>
          <a:blip r:embed="rId1"/>
          <a:srcRect l="0" t="5142" r="0" b="7693"/>
          <a:stretch/>
        </p:blipFill>
        <p:spPr>
          <a:xfrm>
            <a:off x="2698200" y="1034280"/>
            <a:ext cx="3474360" cy="3307320"/>
          </a:xfrm>
          <a:prstGeom prst="rect">
            <a:avLst/>
          </a:prstGeom>
          <a:ln w="0">
            <a:noFill/>
          </a:ln>
        </p:spPr>
      </p:pic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Ku-band scatterometer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adroTexto 17"/>
          <p:cNvSpPr/>
          <p:nvPr/>
        </p:nvSpPr>
        <p:spPr>
          <a:xfrm>
            <a:off x="883800" y="4454280"/>
            <a:ext cx="7398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Adjusted OSCAT-2 winds with C-band fitting consistent with adjusted ASCAT-A winds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CuadroTexto 6"/>
          <p:cNvSpPr/>
          <p:nvPr/>
        </p:nvSpPr>
        <p:spPr>
          <a:xfrm>
            <a:off x="2923560" y="1073160"/>
            <a:ext cx="2679840" cy="227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900" spc="-1" strike="noStrike">
                <a:solidFill>
                  <a:srgbClr val="000000"/>
                </a:solidFill>
                <a:latin typeface="Arial"/>
                <a:ea typeface="Arial"/>
              </a:rPr>
              <a:t>Adjusted winds with C- &amp; Ku-band fittings</a:t>
            </a:r>
            <a:endParaRPr b="0" lang="es-ES" sz="9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Imagen 11" descr=""/>
          <p:cNvPicPr/>
          <p:nvPr/>
        </p:nvPicPr>
        <p:blipFill>
          <a:blip r:embed="rId2"/>
          <a:srcRect l="0" t="5724" r="0" b="7571"/>
          <a:stretch/>
        </p:blipFill>
        <p:spPr>
          <a:xfrm>
            <a:off x="2698200" y="1044720"/>
            <a:ext cx="3474360" cy="3296880"/>
          </a:xfrm>
          <a:prstGeom prst="rect">
            <a:avLst/>
          </a:prstGeom>
          <a:ln w="0">
            <a:noFill/>
          </a:ln>
        </p:spPr>
      </p:pic>
      <p:sp>
        <p:nvSpPr>
          <p:cNvPr id="226" name="CuadroTexto 9"/>
          <p:cNvSpPr/>
          <p:nvPr/>
        </p:nvSpPr>
        <p:spPr>
          <a:xfrm>
            <a:off x="2981160" y="1074240"/>
            <a:ext cx="2621880" cy="227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900" spc="-1" strike="noStrike">
                <a:solidFill>
                  <a:srgbClr val="000000"/>
                </a:solidFill>
                <a:latin typeface="Arial"/>
                <a:ea typeface="Arial"/>
              </a:rPr>
              <a:t>Adjusted winds with C-band fitting only</a:t>
            </a:r>
            <a:endParaRPr b="0" lang="es-ES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AMSR_contour"/>
          <p:cNvPicPr/>
          <p:nvPr/>
        </p:nvPicPr>
        <p:blipFill>
          <a:blip r:embed="rId1"/>
          <a:stretch/>
        </p:blipFill>
        <p:spPr>
          <a:xfrm>
            <a:off x="4732560" y="1221120"/>
            <a:ext cx="3723480" cy="3007080"/>
          </a:xfrm>
          <a:prstGeom prst="rect">
            <a:avLst/>
          </a:prstGeom>
          <a:ln w="0">
            <a:noFill/>
          </a:ln>
        </p:spPr>
      </p:pic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Radiometer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adroTexto 17"/>
          <p:cNvSpPr/>
          <p:nvPr/>
        </p:nvSpPr>
        <p:spPr>
          <a:xfrm>
            <a:off x="701640" y="4263120"/>
            <a:ext cx="81370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ASCAT-A &amp; AMSR2 winds inconsistent in the range 10-15 m/s when collocated with SFMR (2012-2020)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AMSR-2 wind retrieval issues under TC conditions?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CuadroTexto 9"/>
          <p:cNvSpPr/>
          <p:nvPr/>
        </p:nvSpPr>
        <p:spPr>
          <a:xfrm>
            <a:off x="5155920" y="1160280"/>
            <a:ext cx="245376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REMSS AMSR2 v8 AW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CuadroTexto 13"/>
          <p:cNvSpPr/>
          <p:nvPr/>
        </p:nvSpPr>
        <p:spPr>
          <a:xfrm>
            <a:off x="1263960" y="1199520"/>
            <a:ext cx="245376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ASCAT-A original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Picture 12" descr="ASCATA_2012_2020"/>
          <p:cNvPicPr/>
          <p:nvPr/>
        </p:nvPicPr>
        <p:blipFill>
          <a:blip r:embed="rId2"/>
          <a:stretch/>
        </p:blipFill>
        <p:spPr>
          <a:xfrm>
            <a:off x="817920" y="1224360"/>
            <a:ext cx="3723480" cy="3003840"/>
          </a:xfrm>
          <a:prstGeom prst="rect">
            <a:avLst/>
          </a:prstGeom>
          <a:ln w="0">
            <a:noFill/>
          </a:ln>
        </p:spPr>
      </p:pic>
      <p:sp>
        <p:nvSpPr>
          <p:cNvPr id="233" name="Elipse 1"/>
          <p:cNvSpPr/>
          <p:nvPr/>
        </p:nvSpPr>
        <p:spPr>
          <a:xfrm>
            <a:off x="5275080" y="3147120"/>
            <a:ext cx="715680" cy="623520"/>
          </a:xfrm>
          <a:prstGeom prst="ellipse">
            <a:avLst/>
          </a:prstGeom>
          <a:noFill/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400" spc="-1" strike="noStrike">
              <a:solidFill>
                <a:schemeClr val="lt1"/>
              </a:solidFill>
              <a:latin typeface="Verdana"/>
              <a:ea typeface="MS PGothic"/>
            </a:endParaRPr>
          </a:p>
        </p:txBody>
      </p:sp>
      <p:sp>
        <p:nvSpPr>
          <p:cNvPr id="234" name="Elipse 10"/>
          <p:cNvSpPr/>
          <p:nvPr/>
        </p:nvSpPr>
        <p:spPr>
          <a:xfrm>
            <a:off x="1347480" y="3142800"/>
            <a:ext cx="715680" cy="623520"/>
          </a:xfrm>
          <a:prstGeom prst="ellipse">
            <a:avLst/>
          </a:prstGeom>
          <a:noFill/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400" spc="-1" strike="noStrike">
              <a:solidFill>
                <a:schemeClr val="lt1"/>
              </a:solidFill>
              <a:latin typeface="Verdana"/>
              <a:ea typeface="MS PGothic"/>
            </a:endParaRPr>
          </a:p>
        </p:txBody>
      </p:sp>
      <p:sp>
        <p:nvSpPr>
          <p:cNvPr id="235" name="CuadroTexto 11"/>
          <p:cNvSpPr/>
          <p:nvPr/>
        </p:nvSpPr>
        <p:spPr>
          <a:xfrm>
            <a:off x="1245600" y="1157760"/>
            <a:ext cx="245376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ASCAT-A original winds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n 4" descr=""/>
          <p:cNvPicPr/>
          <p:nvPr/>
        </p:nvPicPr>
        <p:blipFill>
          <a:blip r:embed="rId1"/>
          <a:srcRect l="0" t="103" r="0" b="301"/>
          <a:stretch/>
        </p:blipFill>
        <p:spPr>
          <a:xfrm>
            <a:off x="2288880" y="951480"/>
            <a:ext cx="3952800" cy="3502440"/>
          </a:xfrm>
          <a:prstGeom prst="rect">
            <a:avLst/>
          </a:prstGeom>
          <a:ln w="0">
            <a:noFill/>
          </a:ln>
        </p:spPr>
      </p:pic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Radiometer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adroTexto 17"/>
          <p:cNvSpPr/>
          <p:nvPr/>
        </p:nvSpPr>
        <p:spPr>
          <a:xfrm>
            <a:off x="701640" y="4454280"/>
            <a:ext cx="81370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ASCAT-A &amp; AMSR2 winds mostly consistent in the range 10-15 m/s when directly collocated (max. of 3-hour distance)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Elipse 5"/>
          <p:cNvSpPr/>
          <p:nvPr/>
        </p:nvSpPr>
        <p:spPr>
          <a:xfrm rot="2738400">
            <a:off x="3118320" y="3065400"/>
            <a:ext cx="497880" cy="552600"/>
          </a:xfrm>
          <a:prstGeom prst="ellipse">
            <a:avLst/>
          </a:prstGeom>
          <a:noFill/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400" spc="-1" strike="noStrike">
              <a:solidFill>
                <a:schemeClr val="lt1"/>
              </a:solidFill>
              <a:latin typeface="Verdana"/>
              <a:ea typeface="MS P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n 11" descr=""/>
          <p:cNvPicPr/>
          <p:nvPr/>
        </p:nvPicPr>
        <p:blipFill>
          <a:blip r:embed="rId1"/>
          <a:stretch/>
        </p:blipFill>
        <p:spPr>
          <a:xfrm>
            <a:off x="2288880" y="932400"/>
            <a:ext cx="3952800" cy="350244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Radiometer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uadroTexto 17"/>
          <p:cNvSpPr/>
          <p:nvPr/>
        </p:nvSpPr>
        <p:spPr>
          <a:xfrm>
            <a:off x="701640" y="4454280"/>
            <a:ext cx="8137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ASCAT-A &amp; SFMR based fitting leads to consistent (adjusted) AMSR-2 &amp; ASCAT-A winds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Imagen 10" descr=""/>
          <p:cNvPicPr/>
          <p:nvPr/>
        </p:nvPicPr>
        <p:blipFill>
          <a:blip r:embed="rId2"/>
          <a:stretch/>
        </p:blipFill>
        <p:spPr>
          <a:xfrm>
            <a:off x="2288880" y="932400"/>
            <a:ext cx="3952800" cy="3502440"/>
          </a:xfrm>
          <a:prstGeom prst="rect">
            <a:avLst/>
          </a:prstGeom>
          <a:ln w="0">
            <a:noFill/>
          </a:ln>
        </p:spPr>
      </p:pic>
      <p:sp>
        <p:nvSpPr>
          <p:cNvPr id="244" name="CuadroTexto 1"/>
          <p:cNvSpPr/>
          <p:nvPr/>
        </p:nvSpPr>
        <p:spPr>
          <a:xfrm>
            <a:off x="3130560" y="4098600"/>
            <a:ext cx="1925280" cy="227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Arial"/>
              </a:rPr>
              <a:t>ASCAT adjusted winds (m/s)</a:t>
            </a:r>
            <a:endParaRPr b="0" lang="es-E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CuadroTexto 6"/>
          <p:cNvSpPr/>
          <p:nvPr/>
        </p:nvSpPr>
        <p:spPr>
          <a:xfrm rot="16200000">
            <a:off x="1428840" y="2579760"/>
            <a:ext cx="1925280" cy="227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Arial"/>
              </a:rPr>
              <a:t>AMSR-2 adjusted winds (m/s)</a:t>
            </a:r>
            <a:endParaRPr b="0" lang="es-ES" sz="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06720" y="386640"/>
            <a:ext cx="6910560" cy="31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ESA MAXSS project:</a:t>
            </a:r>
            <a:br>
              <a:rPr sz="1800"/>
            </a:b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Extreme wind inter-calibration &amp; validation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1480" y="1216440"/>
            <a:ext cx="8138880" cy="28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20"/>
              </a:spcBef>
              <a:spcAft>
                <a:spcPts val="210"/>
              </a:spcAft>
              <a:buNone/>
            </a:pPr>
            <a:endParaRPr b="0" lang="es-ES" sz="105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 u="sng">
                <a:solidFill>
                  <a:srgbClr val="12699e"/>
                </a:solidFill>
                <a:uFillTx/>
                <a:latin typeface="Verdana"/>
                <a:ea typeface="MS PGothic"/>
              </a:rPr>
              <a:t>Aim</a:t>
            </a: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: To adjust radiometers &amp; scatterometers high &amp; extreme winds using SFMR (2010-2020)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lvl="1" marL="749880" indent="-257040">
              <a:lnSpc>
                <a:spcPct val="100000"/>
              </a:lnSpc>
              <a:spcBef>
                <a:spcPts val="269"/>
              </a:spcBef>
              <a:buClr>
                <a:srgbClr val="307ac4"/>
              </a:buClr>
              <a:buFont typeface="Arial"/>
              <a:buChar char="•"/>
            </a:pPr>
            <a:r>
              <a:rPr b="1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OSI SAF</a:t>
            </a:r>
            <a:r>
              <a:rPr b="0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: ASCAT-A, -B &amp; -C, Rapidscat, OSCAT, OSCAT2, HY-2A &amp; -2B</a:t>
            </a:r>
            <a:endParaRPr b="0" lang="es-ES" sz="1350" spc="-1" strike="noStrike">
              <a:solidFill>
                <a:srgbClr val="333333"/>
              </a:solidFill>
              <a:latin typeface="Arial"/>
            </a:endParaRPr>
          </a:p>
          <a:p>
            <a:pPr lvl="1" marL="749880" indent="-257040">
              <a:lnSpc>
                <a:spcPct val="100000"/>
              </a:lnSpc>
              <a:spcBef>
                <a:spcPts val="269"/>
              </a:spcBef>
              <a:buClr>
                <a:srgbClr val="307ac4"/>
              </a:buClr>
              <a:buFont typeface="Arial"/>
              <a:buChar char="•"/>
            </a:pPr>
            <a:r>
              <a:rPr b="1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REMSS</a:t>
            </a:r>
            <a:r>
              <a:rPr b="0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: Windsat (v7), AMSR-2 (v8), SMAP (v1)</a:t>
            </a:r>
            <a:endParaRPr b="0" lang="es-ES" sz="1350" spc="-1" strike="noStrike">
              <a:solidFill>
                <a:srgbClr val="333333"/>
              </a:solidFill>
              <a:latin typeface="Arial"/>
            </a:endParaRPr>
          </a:p>
          <a:p>
            <a:pPr lvl="1" marL="749880" indent="-257040">
              <a:lnSpc>
                <a:spcPct val="100000"/>
              </a:lnSpc>
              <a:spcBef>
                <a:spcPts val="269"/>
              </a:spcBef>
              <a:buClr>
                <a:srgbClr val="307ac4"/>
              </a:buClr>
              <a:buFont typeface="Arial"/>
              <a:buChar char="•"/>
            </a:pPr>
            <a:r>
              <a:rPr b="1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Ifremer</a:t>
            </a:r>
            <a:r>
              <a:rPr b="0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: SMOS (v2)</a:t>
            </a:r>
            <a:endParaRPr b="0" lang="es-ES" sz="1350" spc="-1" strike="noStrike">
              <a:solidFill>
                <a:srgbClr val="333333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Assess spatial representativeness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lvl="1" marL="914040" indent="-257040">
              <a:lnSpc>
                <a:spcPct val="100000"/>
              </a:lnSpc>
              <a:spcBef>
                <a:spcPts val="269"/>
              </a:spcBef>
              <a:buClr>
                <a:srgbClr val="307ac4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333333"/>
                </a:solidFill>
                <a:latin typeface="Verdana"/>
                <a:ea typeface="MS PGothic"/>
              </a:rPr>
              <a:t>Look for suitable SFMR upscaling for each SCAT &amp; RAD</a:t>
            </a:r>
            <a:endParaRPr b="0" lang="es-ES" sz="1350" spc="-1" strike="noStrike">
              <a:solidFill>
                <a:srgbClr val="333333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Analyse QC effects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Assess SFMR calibration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Ensure inter-calibration among all satellite systems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10"/>
          </p:nvPr>
        </p:nvSpPr>
        <p:spPr>
          <a:xfrm>
            <a:off x="7956720" y="4973760"/>
            <a:ext cx="990360" cy="1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es-ES" sz="750" spc="-1" strike="noStrike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68982F5-1EA7-427F-9613-3903A15E9A7E}" type="slidenum">
              <a:rPr b="1" lang="es-ES" sz="75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Imagen 4" descr=""/>
          <p:cNvPicPr/>
          <p:nvPr/>
        </p:nvPicPr>
        <p:blipFill>
          <a:blip r:embed="rId1"/>
          <a:srcRect l="2218" t="24761" r="2904" b="25346"/>
          <a:stretch/>
        </p:blipFill>
        <p:spPr>
          <a:xfrm>
            <a:off x="7725600" y="4489560"/>
            <a:ext cx="1169280" cy="46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adroTexto 14"/>
          <p:cNvSpPr/>
          <p:nvPr/>
        </p:nvSpPr>
        <p:spPr>
          <a:xfrm>
            <a:off x="701640" y="4454280"/>
            <a:ext cx="8137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ASCAT-A &amp; SFMR based fitting leads to more consistent (adjusted) AMSR2 &amp; SFMR winds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7" name="Picture 4" descr="AMSR_contour"/>
          <p:cNvPicPr/>
          <p:nvPr/>
        </p:nvPicPr>
        <p:blipFill>
          <a:blip r:embed="rId1"/>
          <a:stretch/>
        </p:blipFill>
        <p:spPr>
          <a:xfrm>
            <a:off x="2448360" y="1176840"/>
            <a:ext cx="3723480" cy="30070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6" descr="AMSR_contour_rectified_v32"/>
          <p:cNvPicPr/>
          <p:nvPr/>
        </p:nvPicPr>
        <p:blipFill>
          <a:blip r:embed="rId2"/>
          <a:stretch/>
        </p:blipFill>
        <p:spPr>
          <a:xfrm>
            <a:off x="2448360" y="1176840"/>
            <a:ext cx="3723480" cy="3007080"/>
          </a:xfrm>
          <a:prstGeom prst="rect">
            <a:avLst/>
          </a:prstGeom>
          <a:ln w="0">
            <a:noFill/>
          </a:ln>
        </p:spPr>
      </p:pic>
      <p:sp>
        <p:nvSpPr>
          <p:cNvPr id="249" name="Title 3"/>
          <p:cNvSpPr/>
          <p:nvPr/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Radiometer extreme wind adjustment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SMAP_contour"/>
          <p:cNvPicPr/>
          <p:nvPr/>
        </p:nvPicPr>
        <p:blipFill>
          <a:blip r:embed="rId1"/>
          <a:stretch/>
        </p:blipFill>
        <p:spPr>
          <a:xfrm>
            <a:off x="2774880" y="1218960"/>
            <a:ext cx="3722040" cy="30070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5" descr="SMAP_contour_rectified_v5"/>
          <p:cNvPicPr/>
          <p:nvPr/>
        </p:nvPicPr>
        <p:blipFill>
          <a:blip r:embed="rId2"/>
          <a:stretch/>
        </p:blipFill>
        <p:spPr>
          <a:xfrm>
            <a:off x="2774880" y="1218960"/>
            <a:ext cx="3722040" cy="300708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Radiometer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adroTexto 11"/>
          <p:cNvSpPr/>
          <p:nvPr/>
        </p:nvSpPr>
        <p:spPr>
          <a:xfrm>
            <a:off x="489960" y="4348080"/>
            <a:ext cx="832032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SMAP winds show good correlation although a slight overestimation at extremes w.r.t. SFMR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SFMR based fitting leads to more consistent (adjusted) SMAP winds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/>
          </p:nvPr>
        </p:nvSpPr>
        <p:spPr>
          <a:xfrm>
            <a:off x="722160" y="1114920"/>
            <a:ext cx="8138880" cy="372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Aim: To </a:t>
            </a:r>
            <a:r>
              <a:rPr b="0" lang="en-GB" sz="1500" spc="-1" strike="noStrike">
                <a:solidFill>
                  <a:srgbClr val="12699e"/>
                </a:solidFill>
                <a:latin typeface="Verdana"/>
                <a:ea typeface="MS PGothic"/>
              </a:rPr>
              <a:t>develop and validate the triple collocation method for extreme wind error characterization of the multi mission (MM) product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Prior to this, to carry out triple collocation analysis to assess the quality of SCAT &amp; RAD extreme wind data used as input to MM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Focus on the tropical region, where triple collocation analysis is possible &amp; wind adjustment is meaningful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RapidSCAT (RSCAT) not used as input to MM in order to verify its quality using SFMR-RSCAT-MM triple collocations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Intercomparison of RSCAT-MM under ETC conditions</a:t>
            </a: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</a:pPr>
            <a:endParaRPr b="0" lang="es-ES" sz="1500" spc="-1" strike="noStrike">
              <a:solidFill>
                <a:srgbClr val="12699e"/>
              </a:solidFill>
              <a:latin typeface="Verdana"/>
            </a:endParaRPr>
          </a:p>
          <a:p>
            <a:endParaRPr b="0" lang="es-ES" sz="135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ldNum" idx="11"/>
          </p:nvPr>
        </p:nvSpPr>
        <p:spPr>
          <a:xfrm>
            <a:off x="7956720" y="4973760"/>
            <a:ext cx="990360" cy="1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es-ES" sz="750" spc="-1" strike="noStrike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B662709-D09B-4A77-8FD9-4FB2C57C59DF}" type="slidenum">
              <a:rPr b="1" lang="es-ES" sz="75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1 Título"/>
          <p:cNvSpPr/>
          <p:nvPr/>
        </p:nvSpPr>
        <p:spPr>
          <a:xfrm>
            <a:off x="306720" y="386640"/>
            <a:ext cx="69105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ESA MAXSS project:</a:t>
            </a:r>
            <a:br>
              <a:rPr sz="1800"/>
            </a:b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Extreme wind inter-calibration &amp; validation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ZoneTexte 20"/>
          <p:cNvSpPr/>
          <p:nvPr/>
        </p:nvSpPr>
        <p:spPr>
          <a:xfrm>
            <a:off x="1222560" y="33480"/>
            <a:ext cx="6698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EXAMPLE: ERA5 VS BLENDED WIND SPEED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Image 4" descr=""/>
          <p:cNvPicPr/>
          <p:nvPr/>
        </p:nvPicPr>
        <p:blipFill>
          <a:blip r:embed="rId1"/>
          <a:stretch/>
        </p:blipFill>
        <p:spPr>
          <a:xfrm>
            <a:off x="1330560" y="1167840"/>
            <a:ext cx="6363000" cy="3601440"/>
          </a:xfrm>
          <a:prstGeom prst="rect">
            <a:avLst/>
          </a:prstGeom>
          <a:ln w="0">
            <a:noFill/>
          </a:ln>
        </p:spPr>
      </p:pic>
      <p:sp>
        <p:nvSpPr>
          <p:cNvPr id="259" name="ZoneTexte 1"/>
          <p:cNvSpPr/>
          <p:nvPr/>
        </p:nvSpPr>
        <p:spPr>
          <a:xfrm>
            <a:off x="1205640" y="487080"/>
            <a:ext cx="667116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ERA5 hourly wind fields are first rescaled and then used as the background for the blended wind field calculation:</a:t>
            </a:r>
            <a:endParaRPr b="0" lang="es-E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ZoneTexte 2"/>
          <p:cNvSpPr/>
          <p:nvPr/>
        </p:nvSpPr>
        <p:spPr>
          <a:xfrm>
            <a:off x="4572000" y="1384200"/>
            <a:ext cx="3052440" cy="455400"/>
          </a:xfrm>
          <a:prstGeom prst="rect">
            <a:avLst/>
          </a:prstGeom>
          <a:solidFill>
            <a:schemeClr val="accent1">
              <a:alpha val="69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00"/>
                </a:solidFill>
                <a:latin typeface="Comic Sans MS"/>
              </a:rPr>
              <a:t>ADJUSTED</a:t>
            </a: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 </a:t>
            </a:r>
            <a:r>
              <a:rPr b="0" lang="fr-FR" sz="2400" spc="-1" strike="noStrike">
                <a:solidFill>
                  <a:srgbClr val="ffff00"/>
                </a:solidFill>
                <a:latin typeface="Comic Sans MS"/>
              </a:rPr>
              <a:t>ERA5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ZoneTexte 20"/>
          <p:cNvSpPr/>
          <p:nvPr/>
        </p:nvSpPr>
        <p:spPr>
          <a:xfrm>
            <a:off x="1330560" y="0"/>
            <a:ext cx="6212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MORPHING-BASED TEMPORAL ADJUSTMENT OF SENSOR WINDS TO ANALYSIS TIME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2" name="Image 5" descr=""/>
          <p:cNvPicPr/>
          <p:nvPr/>
        </p:nvPicPr>
        <p:blipFill>
          <a:blip r:embed="rId1"/>
          <a:stretch/>
        </p:blipFill>
        <p:spPr>
          <a:xfrm>
            <a:off x="1534680" y="4488120"/>
            <a:ext cx="6020640" cy="62856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2" descr=""/>
          <p:cNvPicPr/>
          <p:nvPr/>
        </p:nvPicPr>
        <p:blipFill>
          <a:blip r:embed="rId2"/>
          <a:stretch/>
        </p:blipFill>
        <p:spPr>
          <a:xfrm>
            <a:off x="2195280" y="1809720"/>
            <a:ext cx="4818240" cy="279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 5" descr=""/>
          <p:cNvPicPr/>
          <p:nvPr/>
        </p:nvPicPr>
        <p:blipFill>
          <a:blip r:embed="rId1"/>
          <a:stretch/>
        </p:blipFill>
        <p:spPr>
          <a:xfrm>
            <a:off x="1534680" y="4488120"/>
            <a:ext cx="6020640" cy="62856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" descr=""/>
          <p:cNvPicPr/>
          <p:nvPr/>
        </p:nvPicPr>
        <p:blipFill>
          <a:blip r:embed="rId2"/>
          <a:stretch/>
        </p:blipFill>
        <p:spPr>
          <a:xfrm>
            <a:off x="2194920" y="1809720"/>
            <a:ext cx="4818240" cy="2808360"/>
          </a:xfrm>
          <a:prstGeom prst="rect">
            <a:avLst/>
          </a:prstGeom>
          <a:ln w="0">
            <a:noFill/>
          </a:ln>
        </p:spPr>
      </p:pic>
      <p:sp>
        <p:nvSpPr>
          <p:cNvPr id="266" name="CustomShape 2"/>
          <p:cNvSpPr/>
          <p:nvPr/>
        </p:nvSpPr>
        <p:spPr>
          <a:xfrm>
            <a:off x="3815640" y="2055240"/>
            <a:ext cx="2320560" cy="271440"/>
          </a:xfrm>
          <a:prstGeom prst="rect">
            <a:avLst/>
          </a:pr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  <a:ea typeface="DejaVu Sans"/>
              </a:rPr>
              <a:t>Example of propagated swaths</a:t>
            </a:r>
            <a:endParaRPr b="0" lang="es-E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CustomShape 3"/>
          <p:cNvSpPr/>
          <p:nvPr/>
        </p:nvSpPr>
        <p:spPr>
          <a:xfrm flipV="1">
            <a:off x="4666320" y="2539080"/>
            <a:ext cx="443520" cy="105840"/>
          </a:xfrm>
          <a:custGeom>
            <a:avLst/>
            <a:gdLst>
              <a:gd name="textAreaLeft" fmla="*/ 0 w 443520"/>
              <a:gd name="textAreaRight" fmla="*/ 443880 w 443520"/>
              <a:gd name="textAreaTop" fmla="*/ 360 h 105840"/>
              <a:gd name="textAreaBottom" fmla="*/ 106560 h 10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ustomShape 4"/>
          <p:cNvSpPr/>
          <p:nvPr/>
        </p:nvSpPr>
        <p:spPr>
          <a:xfrm flipV="1">
            <a:off x="4866840" y="3349440"/>
            <a:ext cx="443520" cy="105840"/>
          </a:xfrm>
          <a:custGeom>
            <a:avLst/>
            <a:gdLst>
              <a:gd name="textAreaLeft" fmla="*/ 0 w 443520"/>
              <a:gd name="textAreaRight" fmla="*/ 443880 w 443520"/>
              <a:gd name="textAreaTop" fmla="*/ 360 h 105840"/>
              <a:gd name="textAreaBottom" fmla="*/ 106560 h 10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CustomShape 5"/>
          <p:cNvSpPr/>
          <p:nvPr/>
        </p:nvSpPr>
        <p:spPr>
          <a:xfrm flipH="1">
            <a:off x="5758200" y="2587320"/>
            <a:ext cx="483840" cy="5760"/>
          </a:xfrm>
          <a:custGeom>
            <a:avLst/>
            <a:gdLst>
              <a:gd name="textAreaLeft" fmla="*/ 360 w 483840"/>
              <a:gd name="textAreaRight" fmla="*/ 484560 w 483840"/>
              <a:gd name="textAreaTop" fmla="*/ 0 h 5760"/>
              <a:gd name="textAreaBottom" fmla="*/ 6120 h 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CustomShape 6"/>
          <p:cNvSpPr/>
          <p:nvPr/>
        </p:nvSpPr>
        <p:spPr>
          <a:xfrm flipH="1">
            <a:off x="5887800" y="3290760"/>
            <a:ext cx="493560" cy="26280"/>
          </a:xfrm>
          <a:custGeom>
            <a:avLst/>
            <a:gdLst>
              <a:gd name="textAreaLeft" fmla="*/ -360 w 493560"/>
              <a:gd name="textAreaRight" fmla="*/ 493560 w 493560"/>
              <a:gd name="textAreaTop" fmla="*/ 0 h 26280"/>
              <a:gd name="textAreaBottom" fmla="*/ 26640 h 26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ZoneTexte 2"/>
          <p:cNvSpPr/>
          <p:nvPr/>
        </p:nvSpPr>
        <p:spPr>
          <a:xfrm>
            <a:off x="1330560" y="0"/>
            <a:ext cx="6212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MORPHING-BASED TEMPORAL ADJUSTMENT OF SENSOR WINDS TO ANALYSIS TIME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ZoneTexte 20"/>
          <p:cNvSpPr/>
          <p:nvPr/>
        </p:nvSpPr>
        <p:spPr>
          <a:xfrm>
            <a:off x="1222560" y="33480"/>
            <a:ext cx="6698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EXAMPLE: ERA5 VS BLENDED WIND SPEED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3" name="Image 4" descr=""/>
          <p:cNvPicPr/>
          <p:nvPr/>
        </p:nvPicPr>
        <p:blipFill>
          <a:blip r:embed="rId1"/>
          <a:stretch/>
        </p:blipFill>
        <p:spPr>
          <a:xfrm>
            <a:off x="1330560" y="1167840"/>
            <a:ext cx="6363000" cy="3601440"/>
          </a:xfrm>
          <a:prstGeom prst="rect">
            <a:avLst/>
          </a:prstGeom>
          <a:ln w="0">
            <a:noFill/>
          </a:ln>
        </p:spPr>
      </p:pic>
      <p:sp>
        <p:nvSpPr>
          <p:cNvPr id="274" name="ZoneTexte 1"/>
          <p:cNvSpPr/>
          <p:nvPr/>
        </p:nvSpPr>
        <p:spPr>
          <a:xfrm>
            <a:off x="1205640" y="487080"/>
            <a:ext cx="667116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ERA5 hourly wind fields are first rescaled and then used as the background for the blended wind field calculation:</a:t>
            </a:r>
            <a:endParaRPr b="0" lang="es-E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ZoneTexte 2"/>
          <p:cNvSpPr/>
          <p:nvPr/>
        </p:nvSpPr>
        <p:spPr>
          <a:xfrm>
            <a:off x="4572000" y="1384200"/>
            <a:ext cx="3052440" cy="455400"/>
          </a:xfrm>
          <a:prstGeom prst="rect">
            <a:avLst/>
          </a:prstGeom>
          <a:solidFill>
            <a:schemeClr val="accent1">
              <a:alpha val="69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00"/>
                </a:solidFill>
                <a:latin typeface="Comic Sans MS"/>
              </a:rPr>
              <a:t>ADJUSTED</a:t>
            </a: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 </a:t>
            </a:r>
            <a:r>
              <a:rPr b="0" lang="fr-FR" sz="2400" spc="-1" strike="noStrike">
                <a:solidFill>
                  <a:srgbClr val="ffff00"/>
                </a:solidFill>
                <a:latin typeface="Comic Sans MS"/>
              </a:rPr>
              <a:t>ERA5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ZoneTexte 20"/>
          <p:cNvSpPr/>
          <p:nvPr/>
        </p:nvSpPr>
        <p:spPr>
          <a:xfrm>
            <a:off x="1222560" y="33480"/>
            <a:ext cx="6698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0000"/>
                </a:solidFill>
                <a:latin typeface="Comic Sans MS"/>
              </a:rPr>
              <a:t>EXAMPLE: ERA5 VS BLENDED WIND SPEED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7" name="Image 4" descr=""/>
          <p:cNvPicPr/>
          <p:nvPr/>
        </p:nvPicPr>
        <p:blipFill>
          <a:blip r:embed="rId1"/>
          <a:stretch/>
        </p:blipFill>
        <p:spPr>
          <a:xfrm>
            <a:off x="1330560" y="1167840"/>
            <a:ext cx="6363000" cy="3601440"/>
          </a:xfrm>
          <a:prstGeom prst="rect">
            <a:avLst/>
          </a:prstGeom>
          <a:ln w="0">
            <a:noFill/>
          </a:ln>
        </p:spPr>
      </p:pic>
      <p:sp>
        <p:nvSpPr>
          <p:cNvPr id="278" name="ZoneTexte 1"/>
          <p:cNvSpPr/>
          <p:nvPr/>
        </p:nvSpPr>
        <p:spPr>
          <a:xfrm>
            <a:off x="1205640" y="487080"/>
            <a:ext cx="667116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350" spc="-1" strike="noStrike">
                <a:solidFill>
                  <a:srgbClr val="000000"/>
                </a:solidFill>
                <a:latin typeface="Calibri"/>
              </a:rPr>
              <a:t>ERA5 hourly wind fields are first rescaled and then used as the background for the blended wind field calculation:</a:t>
            </a:r>
            <a:endParaRPr b="0" lang="es-E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ZoneTexte 2"/>
          <p:cNvSpPr/>
          <p:nvPr/>
        </p:nvSpPr>
        <p:spPr>
          <a:xfrm>
            <a:off x="4572000" y="1384200"/>
            <a:ext cx="3052440" cy="455400"/>
          </a:xfrm>
          <a:prstGeom prst="rect">
            <a:avLst/>
          </a:prstGeom>
          <a:solidFill>
            <a:schemeClr val="accent1">
              <a:alpha val="69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00"/>
                </a:solidFill>
                <a:latin typeface="Comic Sans MS"/>
              </a:rPr>
              <a:t>BLENDED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a14="http://schemas.microsoft.com/office/drawing/2010/main" Requires="a14">
          <p:sp>
            <p:nvSpPr>
              <p:cNvPr id="280" name="Google Shape;60;p13"/>
              <p:cNvSpPr txBox="1"/>
              <p:nvPr/>
            </p:nvSpPr>
            <p:spPr>
              <a:xfrm>
                <a:off x="258840" y="1417680"/>
                <a:ext cx="2754720" cy="466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𝑥</m:t>
                        </m:r>
                      </m:e>
                      <m:sub>
                        <m:r>
                          <m:t xml:space="preserve">𝑖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𝑎</m:t>
                        </m:r>
                      </m:e>
                      <m:sub>
                        <m:r>
                          <m:t xml:space="preserve">𝑖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𝑡</m:t>
                        </m:r>
                        <m:r>
                          <m:t xml:space="preserve">+</m:t>
                        </m:r>
                        <m:sSub>
                          <m:e>
                            <m:r>
                              <m:t xml:space="preserve">𝜀</m:t>
                            </m:r>
                          </m:e>
                          <m:sub>
                            <m:r>
                              <m:t xml:space="preserve">𝑖</m:t>
                            </m:r>
                          </m:sub>
                        </m:sSub>
                      </m:e>
                    </m:d>
                    <m:r>
                      <m:t xml:space="preserve">+</m:t>
                    </m:r>
                    <m:sSub>
                      <m:e>
                        <m:r>
                          <m:t xml:space="preserve">𝑏</m:t>
                        </m:r>
                      </m:e>
                      <m:sub>
                        <m:r>
                          <m:t xml:space="preserve">𝑖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281" name="Google Shape;60;p13"/>
          <p:cNvSpPr/>
          <p:nvPr/>
        </p:nvSpPr>
        <p:spPr>
          <a:xfrm>
            <a:off x="3132360" y="1319760"/>
            <a:ext cx="5751720" cy="7056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180000" bIns="180000" anchor="ctr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Error model:  is the wind measured by system =1,2,3;  is the true wind signal;  is the measurement error for each system;  and  are the calibration coefficients.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Google Shape;60;p13"/>
          <p:cNvSpPr/>
          <p:nvPr/>
        </p:nvSpPr>
        <p:spPr>
          <a:xfrm>
            <a:off x="259920" y="2024280"/>
            <a:ext cx="2754720" cy="1156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180000" bIns="18000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1400"/>
            </a:br>
            <a:r>
              <a:rPr b="0" lang="en-US" sz="1400" spc="-1" strike="noStrike">
                <a:solidFill>
                  <a:srgbClr val="333333"/>
                </a:solidFill>
                <a:latin typeface="Arial"/>
                <a:ea typeface="Arial"/>
              </a:rPr>
              <a:t> </a:t>
            </a:r>
            <a:br>
              <a:rPr sz="1400"/>
            </a:b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Google Shape;60;p13"/>
          <p:cNvSpPr/>
          <p:nvPr/>
        </p:nvSpPr>
        <p:spPr>
          <a:xfrm>
            <a:off x="3132360" y="2132280"/>
            <a:ext cx="5751720" cy="9565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180000" bIns="180000" anchor="ctr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and  are the first and second order moments;  are the covariances;  is the common variance;  is the representativeness error.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	</a:t>
            </a: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	</a:t>
            </a: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             </a:t>
            </a:r>
            <a:r>
              <a:rPr b="1" i="1" lang="en-US" sz="1100" spc="-1" strike="noStrike">
                <a:solidFill>
                  <a:schemeClr val="dk1"/>
                </a:solidFill>
                <a:latin typeface="Roboto"/>
                <a:ea typeface="Roboto"/>
              </a:rPr>
              <a:t>Stoffelen, 1998; Vogelzang et al., 2021</a:t>
            </a:r>
            <a:endParaRPr b="0" lang="es-ES" sz="11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4" name="Google Shape;60;p13"/>
              <p:cNvSpPr txBox="1"/>
              <p:nvPr/>
            </p:nvSpPr>
            <p:spPr>
              <a:xfrm>
                <a:off x="258840" y="3770640"/>
                <a:ext cx="3163680" cy="1404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𝑎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;</m:t>
                    </m:r>
                    <m:sSub>
                      <m:e>
                        <m:r>
                          <m:t xml:space="preserve">𝑏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=</m:t>
                    </m:r>
                    <m:r>
                      <m:t xml:space="preserve">0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85" name="Google Shape;60;p13"/>
              <p:cNvSpPr txBox="1"/>
              <p:nvPr/>
            </p:nvSpPr>
            <p:spPr>
              <a:xfrm>
                <a:off x="3414960" y="3578760"/>
                <a:ext cx="2327040" cy="1586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𝜎</m:t>
                        </m:r>
                      </m:e>
                      <m:sub>
                        <m:r>
                          <m:t xml:space="preserve">1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𝐶</m:t>
                            </m:r>
                          </m:e>
                          <m:sub>
                            <m:r>
                              <m:t xml:space="preserve">11</m:t>
                            </m:r>
                          </m:sub>
                        </m:sSub>
                      </m:num>
                      <m:den>
                        <m:sSubSup>
                          <m:e>
                            <m:r>
                              <m:t xml:space="preserve">𝑎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  <m:sup>
                            <m:r>
                              <m:t xml:space="preserve">2</m:t>
                            </m:r>
                          </m:sup>
                        </m:sSubSup>
                      </m:den>
                    </m:f>
                    <m:r>
                      <m:t xml:space="preserve">−</m:t>
                    </m:r>
                    <m:r>
                      <m:t xml:space="preserve">𝑇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𝑟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86" name="Google Shape;60;p13"/>
          <p:cNvSpPr/>
          <p:nvPr/>
        </p:nvSpPr>
        <p:spPr>
          <a:xfrm>
            <a:off x="258840" y="3195720"/>
            <a:ext cx="3163680" cy="574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180000" bIns="18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 u="sng">
                <a:solidFill>
                  <a:schemeClr val="dk1"/>
                </a:solidFill>
                <a:uFillTx/>
                <a:latin typeface="Roboto"/>
                <a:ea typeface="Roboto"/>
              </a:rPr>
              <a:t>Calibration coefficients</a:t>
            </a: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: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Google Shape;60;p13"/>
          <p:cNvSpPr/>
          <p:nvPr/>
        </p:nvSpPr>
        <p:spPr>
          <a:xfrm>
            <a:off x="3414960" y="3181320"/>
            <a:ext cx="2327040" cy="502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180000" tIns="180000" bIns="18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 u="sng">
                <a:solidFill>
                  <a:schemeClr val="dk1"/>
                </a:solidFill>
                <a:uFillTx/>
                <a:latin typeface="Roboto"/>
                <a:ea typeface="Roboto"/>
              </a:rPr>
              <a:t>Measurement errors</a:t>
            </a: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: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adroTexto 45"/>
          <p:cNvSpPr/>
          <p:nvPr/>
        </p:nvSpPr>
        <p:spPr>
          <a:xfrm>
            <a:off x="235800" y="1029240"/>
            <a:ext cx="8647920" cy="455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/>
                </a:solidFill>
                <a:latin typeface="Roboto"/>
                <a:ea typeface="Roboto"/>
              </a:rPr>
              <a:t>The three wind sources are intercalibrated and their measurement errors estimated with the triple collocation analysis: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89" name="Google Shape;173;p16"/>
          <p:cNvGrpSpPr/>
          <p:nvPr/>
        </p:nvGrpSpPr>
        <p:grpSpPr>
          <a:xfrm>
            <a:off x="6095880" y="3196800"/>
            <a:ext cx="2438280" cy="1756080"/>
            <a:chOff x="6095880" y="3196800"/>
            <a:chExt cx="2438280" cy="1756080"/>
          </a:xfrm>
        </p:grpSpPr>
        <p:sp>
          <p:nvSpPr>
            <p:cNvPr id="290" name="Google Shape;174;p16"/>
            <p:cNvSpPr/>
            <p:nvPr/>
          </p:nvSpPr>
          <p:spPr>
            <a:xfrm>
              <a:off x="6095880" y="3223080"/>
              <a:ext cx="1955520" cy="1729800"/>
            </a:xfrm>
            <a:prstGeom prst="ellipse">
              <a:avLst/>
            </a:prstGeom>
            <a:solidFill>
              <a:srgbClr val="1c4587"/>
            </a:solidFill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68400" rIns="68400" tIns="68400" bIns="68400" anchor="ctr">
              <a:no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endParaRPr b="0" lang="es-ES" sz="105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291" name="Google Shape;175;p16"/>
            <p:cNvSpPr/>
            <p:nvPr/>
          </p:nvSpPr>
          <p:spPr>
            <a:xfrm>
              <a:off x="6592680" y="3610440"/>
              <a:ext cx="962640" cy="919440"/>
            </a:xfrm>
            <a:prstGeom prst="ellipse">
              <a:avLst/>
            </a:prstGeom>
            <a:solidFill>
              <a:srgbClr val="cccccc"/>
            </a:solidFill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68400" rIns="68400" tIns="68400" bIns="68400" anchor="ctr">
              <a:no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endParaRPr b="0" lang="es-ES" sz="105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292" name="Google Shape;176;p16"/>
            <p:cNvSpPr/>
            <p:nvPr/>
          </p:nvSpPr>
          <p:spPr>
            <a:xfrm>
              <a:off x="7057440" y="4029840"/>
              <a:ext cx="59760" cy="81360"/>
            </a:xfrm>
            <a:prstGeom prst="ellipse">
              <a:avLst/>
            </a:prstGeom>
            <a:solidFill>
              <a:srgbClr val="980000"/>
            </a:solidFill>
            <a:ln w="0">
              <a:noFill/>
            </a:ln>
            <a:effectLst>
              <a:outerShdw algn="bl" blurRad="57240" dir="5400000" dist="19080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68400" rIns="68400" tIns="28800" bIns="28800" anchor="ctr">
              <a:no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endParaRPr b="0" lang="es-ES" sz="1050" spc="-1" strike="noStrike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293" name="Google Shape;177;p16"/>
            <p:cNvSpPr/>
            <p:nvPr/>
          </p:nvSpPr>
          <p:spPr>
            <a:xfrm>
              <a:off x="7609320" y="3196800"/>
              <a:ext cx="924840" cy="32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68400" bIns="68400" anchor="t">
              <a:no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fr" sz="750" spc="-1" strike="noStrike">
                  <a:solidFill>
                    <a:srgbClr val="000000"/>
                  </a:solidFill>
                  <a:latin typeface="Caveat"/>
                  <a:ea typeface="Caveat"/>
                </a:rPr>
                <a:t>System 3</a:t>
              </a:r>
              <a:endParaRPr b="0" lang="es-ES" sz="75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4" name="Google Shape;178;p16"/>
            <p:cNvSpPr/>
            <p:nvPr/>
          </p:nvSpPr>
          <p:spPr>
            <a:xfrm>
              <a:off x="6996240" y="3682440"/>
              <a:ext cx="964440" cy="32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68400" bIns="68400" anchor="t">
              <a:no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fr" sz="750" spc="-1" strike="noStrike">
                  <a:solidFill>
                    <a:srgbClr val="000000"/>
                  </a:solidFill>
                  <a:latin typeface="Caveat"/>
                  <a:ea typeface="Caveat"/>
                </a:rPr>
                <a:t>System 2</a:t>
              </a:r>
              <a:endParaRPr b="0" lang="es-ES" sz="75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5" name="Google Shape;179;p16"/>
            <p:cNvSpPr/>
            <p:nvPr/>
          </p:nvSpPr>
          <p:spPr>
            <a:xfrm>
              <a:off x="6670440" y="4022640"/>
              <a:ext cx="963000" cy="32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68400" bIns="68400" anchor="t">
              <a:no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fr" sz="750" spc="-1" strike="noStrike">
                  <a:solidFill>
                    <a:srgbClr val="000000"/>
                  </a:solidFill>
                  <a:latin typeface="Caveat"/>
                  <a:ea typeface="Caveat"/>
                </a:rPr>
                <a:t>System 1</a:t>
              </a:r>
              <a:endParaRPr b="0" lang="es-ES" sz="75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6" name="Google Shape;180;p16"/>
            <p:cNvSpPr/>
            <p:nvPr/>
          </p:nvSpPr>
          <p:spPr>
            <a:xfrm flipH="1">
              <a:off x="7414560" y="3476520"/>
              <a:ext cx="350640" cy="268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ffd966"/>
              </a:solidFill>
              <a:round/>
              <a:headEnd len="med" type="stealth" w="med"/>
              <a:tailEnd len="med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7" name="Google Shape;181;p16"/>
            <p:cNvSpPr/>
            <p:nvPr/>
          </p:nvSpPr>
          <p:spPr>
            <a:xfrm>
              <a:off x="7346160" y="3301560"/>
              <a:ext cx="35892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68400" bIns="68400" anchor="t">
              <a:noAutofit/>
            </a:bodyPr>
            <a:p>
              <a:pPr algn="ctr"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i="1" lang="fr" sz="750" spc="-1" strike="noStrike">
                  <a:solidFill>
                    <a:srgbClr val="ffd966"/>
                  </a:solidFill>
                  <a:latin typeface="Spectral"/>
                  <a:ea typeface="Spectral"/>
                </a:rPr>
                <a:t>r</a:t>
              </a:r>
              <a:r>
                <a:rPr b="1" i="1" lang="fr" sz="750" spc="-1" strike="noStrike" baseline="30000">
                  <a:solidFill>
                    <a:srgbClr val="ffd966"/>
                  </a:solidFill>
                  <a:latin typeface="Spectral"/>
                  <a:ea typeface="Spectral"/>
                </a:rPr>
                <a:t>2</a:t>
              </a:r>
              <a:endParaRPr b="0" lang="es-ES" sz="75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06720" y="392040"/>
            <a:ext cx="6910560" cy="52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Triple collocation analysis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n 19" descr=""/>
          <p:cNvPicPr/>
          <p:nvPr/>
        </p:nvPicPr>
        <p:blipFill>
          <a:blip r:embed="rId1"/>
          <a:stretch/>
        </p:blipFill>
        <p:spPr>
          <a:xfrm>
            <a:off x="603000" y="1518840"/>
            <a:ext cx="3328560" cy="1943640"/>
          </a:xfrm>
          <a:prstGeom prst="rect">
            <a:avLst/>
          </a:prstGeom>
          <a:ln w="0">
            <a:noFill/>
          </a:ln>
        </p:spPr>
      </p:pic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79640" y="35892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Representativeness error estimation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9 CuadroTexto"/>
          <p:cNvSpPr/>
          <p:nvPr/>
        </p:nvSpPr>
        <p:spPr>
          <a:xfrm>
            <a:off x="979560" y="1107720"/>
            <a:ext cx="22172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Power density spectra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2" name="Picture 4" descr=""/>
          <p:cNvPicPr/>
          <p:nvPr/>
        </p:nvPicPr>
        <p:blipFill>
          <a:blip r:embed="rId2"/>
          <a:stretch/>
        </p:blipFill>
        <p:spPr>
          <a:xfrm>
            <a:off x="6779520" y="1601640"/>
            <a:ext cx="2051280" cy="182016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6" descr=""/>
          <p:cNvPicPr/>
          <p:nvPr/>
        </p:nvPicPr>
        <p:blipFill>
          <a:blip r:embed="rId3"/>
          <a:stretch/>
        </p:blipFill>
        <p:spPr>
          <a:xfrm>
            <a:off x="4749840" y="1601640"/>
            <a:ext cx="2029320" cy="1820160"/>
          </a:xfrm>
          <a:prstGeom prst="rect">
            <a:avLst/>
          </a:prstGeom>
          <a:ln w="0">
            <a:noFill/>
          </a:ln>
        </p:spPr>
      </p:pic>
      <p:sp>
        <p:nvSpPr>
          <p:cNvPr id="304" name="8 CuadroTexto"/>
          <p:cNvSpPr/>
          <p:nvPr/>
        </p:nvSpPr>
        <p:spPr>
          <a:xfrm>
            <a:off x="5543280" y="1099080"/>
            <a:ext cx="20512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000000"/>
                </a:solidFill>
                <a:latin typeface="Arial"/>
                <a:ea typeface="Arial"/>
              </a:rPr>
              <a:t>Spatial variances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CuadroTexto 1"/>
          <p:cNvSpPr/>
          <p:nvPr/>
        </p:nvSpPr>
        <p:spPr>
          <a:xfrm>
            <a:off x="6979680" y="3463200"/>
            <a:ext cx="185148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Vogelzang et al., 2015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CuadroTexto 15"/>
          <p:cNvSpPr/>
          <p:nvPr/>
        </p:nvSpPr>
        <p:spPr>
          <a:xfrm>
            <a:off x="2080440" y="3469320"/>
            <a:ext cx="1851480" cy="272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s-ES" sz="1200" spc="-1" strike="noStrike">
                <a:solidFill>
                  <a:srgbClr val="000000"/>
                </a:solidFill>
                <a:latin typeface="Arial"/>
                <a:ea typeface="Arial"/>
              </a:rPr>
              <a:t>Vogelzang et al., 2011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CuadroTexto 17"/>
          <p:cNvSpPr/>
          <p:nvPr/>
        </p:nvSpPr>
        <p:spPr>
          <a:xfrm>
            <a:off x="603000" y="3809880"/>
            <a:ext cx="778500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Spatial variances are: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lvl="8" marL="285840" indent="-285840">
              <a:lnSpc>
                <a:spcPct val="100000"/>
              </a:lnSpc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A more reliable measure of the wind variance as a function of scale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 lvl="8" marL="285840" indent="-285840">
              <a:lnSpc>
                <a:spcPct val="100000"/>
              </a:lnSpc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500" spc="-1" strike="noStrike">
                <a:solidFill>
                  <a:srgbClr val="12699e"/>
                </a:solidFill>
                <a:latin typeface="Verdana"/>
                <a:ea typeface="MS PGothic"/>
              </a:rPr>
              <a:t>More tolerant to missing points (QC)</a:t>
            </a:r>
            <a:endParaRPr b="0" lang="es-ES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08" name="Rectángulo 2"/>
              <p:cNvSpPr txBox="1"/>
              <p:nvPr/>
            </p:nvSpPr>
            <p:spPr>
              <a:xfrm>
                <a:off x="4665600" y="3478680"/>
                <a:ext cx="2313360" cy="276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Box 1"/>
          <p:cNvSpPr/>
          <p:nvPr/>
        </p:nvSpPr>
        <p:spPr>
          <a:xfrm>
            <a:off x="-62640" y="466200"/>
            <a:ext cx="9143640" cy="4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SFMR &amp; GPS Dropsonde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rcRect l="0" t="0" r="2054" b="0"/>
          <a:stretch/>
        </p:blipFill>
        <p:spPr>
          <a:xfrm>
            <a:off x="4943160" y="1103400"/>
            <a:ext cx="2961720" cy="172224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2"/>
          <a:stretch/>
        </p:blipFill>
        <p:spPr>
          <a:xfrm>
            <a:off x="1471320" y="1103400"/>
            <a:ext cx="2961720" cy="1722240"/>
          </a:xfrm>
          <a:prstGeom prst="rect">
            <a:avLst/>
          </a:prstGeom>
          <a:ln w="0">
            <a:noFill/>
          </a:ln>
        </p:spPr>
      </p:pic>
      <p:sp>
        <p:nvSpPr>
          <p:cNvPr id="154" name="Text Box 4"/>
          <p:cNvSpPr/>
          <p:nvPr/>
        </p:nvSpPr>
        <p:spPr>
          <a:xfrm>
            <a:off x="251640" y="3088080"/>
            <a:ext cx="4176000" cy="22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55080" bIns="40680" anchor="t">
            <a:noAutofit/>
          </a:bodyPr>
          <a:p>
            <a:pPr marL="216000" indent="-216000" algn="ctr">
              <a:lnSpc>
                <a:spcPct val="93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SFMR: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Nadir-pointing radiometer at C-band. 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The equivalent neutral surface wind speed retrieved  by inversion of a Geophysical Model Function. 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Surface wind retrieval are provided in </a:t>
            </a:r>
            <a:r>
              <a:rPr b="1" lang="en-US" sz="1400" spc="-1" strike="noStrike">
                <a:solidFill>
                  <a:srgbClr val="00cc00"/>
                </a:solidFill>
                <a:latin typeface="Arial"/>
                <a:ea typeface="Arial"/>
              </a:rPr>
              <a:t>1-sec sampling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and the </a:t>
            </a:r>
            <a:r>
              <a:rPr b="1" lang="en-US" sz="1400" spc="-1" strike="noStrike">
                <a:solidFill>
                  <a:srgbClr val="00cc00"/>
                </a:solidFill>
                <a:latin typeface="Arial"/>
                <a:ea typeface="Arial"/>
              </a:rPr>
              <a:t>aircraft position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is assigned to each wind retrieval.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 Box 5"/>
          <p:cNvSpPr/>
          <p:nvPr/>
        </p:nvSpPr>
        <p:spPr>
          <a:xfrm>
            <a:off x="4817160" y="2937240"/>
            <a:ext cx="4074840" cy="22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360" rIns="81360" tIns="55080" bIns="40680" anchor="t">
            <a:noAutofit/>
          </a:bodyPr>
          <a:p>
            <a:pPr marL="216000" indent="-216000" algn="ctr">
              <a:lnSpc>
                <a:spcPct val="93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Dropsondes: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They provide the wind profile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The 10m equivalent neutral surface wind speed and direction </a:t>
            </a: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empirically derived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by the </a:t>
            </a:r>
            <a:r>
              <a:rPr b="1" lang="en-US" sz="1400" spc="-1" strike="noStrike">
                <a:solidFill>
                  <a:srgbClr val="0000ff"/>
                </a:solidFill>
                <a:latin typeface="Arial"/>
                <a:ea typeface="Arial"/>
              </a:rPr>
              <a:t>WL150 algorithm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16000" indent="-216000" algn="just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Surface wind value consists in an </a:t>
            </a:r>
            <a:r>
              <a:rPr b="1" lang="en-US" sz="1400" spc="-1" strike="noStrike">
                <a:solidFill>
                  <a:srgbClr val="0000ff"/>
                </a:solidFill>
                <a:latin typeface="Arial"/>
                <a:ea typeface="Arial"/>
              </a:rPr>
              <a:t>height-weighted average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of the dropsonde readings available within the lowest </a:t>
            </a:r>
            <a:r>
              <a:rPr b="1" lang="en-US" sz="1400" spc="-1" strike="noStrike">
                <a:solidFill>
                  <a:srgbClr val="0000ff"/>
                </a:solidFill>
                <a:latin typeface="Arial"/>
                <a:ea typeface="Arial"/>
              </a:rPr>
              <a:t>150m-layer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 between 10m and 350m. 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Imagen 4" descr=""/>
          <p:cNvPicPr/>
          <p:nvPr/>
        </p:nvPicPr>
        <p:blipFill>
          <a:blip r:embed="rId3"/>
          <a:stretch/>
        </p:blipFill>
        <p:spPr>
          <a:xfrm>
            <a:off x="0" y="1209600"/>
            <a:ext cx="1461240" cy="1509480"/>
          </a:xfrm>
          <a:prstGeom prst="rect">
            <a:avLst/>
          </a:prstGeom>
          <a:ln w="0">
            <a:noFill/>
          </a:ln>
        </p:spPr>
      </p:pic>
      <p:pic>
        <p:nvPicPr>
          <p:cNvPr id="157" name="Imagen 6" descr=""/>
          <p:cNvPicPr/>
          <p:nvPr/>
        </p:nvPicPr>
        <p:blipFill>
          <a:blip r:embed="rId4"/>
          <a:stretch/>
        </p:blipFill>
        <p:spPr>
          <a:xfrm>
            <a:off x="7908480" y="1209600"/>
            <a:ext cx="1235160" cy="149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n 12" descr=""/>
          <p:cNvPicPr/>
          <p:nvPr/>
        </p:nvPicPr>
        <p:blipFill>
          <a:blip r:embed="rId1"/>
          <a:srcRect l="3773" t="52208" r="7618" b="5765"/>
          <a:stretch/>
        </p:blipFill>
        <p:spPr>
          <a:xfrm>
            <a:off x="3376440" y="1002240"/>
            <a:ext cx="2574720" cy="1698840"/>
          </a:xfrm>
          <a:prstGeom prst="rect">
            <a:avLst/>
          </a:prstGeom>
          <a:ln w="0">
            <a:noFill/>
          </a:ln>
        </p:spPr>
      </p:pic>
      <p:pic>
        <p:nvPicPr>
          <p:cNvPr id="310" name="Imagen 8" descr=""/>
          <p:cNvPicPr/>
          <p:nvPr/>
        </p:nvPicPr>
        <p:blipFill>
          <a:blip r:embed="rId2"/>
          <a:srcRect l="3773" t="5679" r="7618" b="53136"/>
          <a:stretch/>
        </p:blipFill>
        <p:spPr>
          <a:xfrm>
            <a:off x="560160" y="1002240"/>
            <a:ext cx="2495160" cy="1698840"/>
          </a:xfrm>
          <a:prstGeom prst="rect">
            <a:avLst/>
          </a:prstGeom>
          <a:ln w="0">
            <a:noFill/>
          </a:ln>
        </p:spPr>
      </p:pic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Spatial variance analysis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CuadroTexto 11"/>
          <p:cNvSpPr/>
          <p:nvPr/>
        </p:nvSpPr>
        <p:spPr>
          <a:xfrm>
            <a:off x="6088320" y="1272960"/>
            <a:ext cx="2826720" cy="12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0000" indent="-180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ASCAT 12.5km – ERA5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180000" indent="-180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~ 0.8m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at 200 km scales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CuadroTexto 9"/>
          <p:cNvSpPr/>
          <p:nvPr/>
        </p:nvSpPr>
        <p:spPr>
          <a:xfrm>
            <a:off x="6088320" y="3190680"/>
            <a:ext cx="2826720" cy="12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0000" indent="-1800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ASCAT 25km – ERA5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180000" indent="-180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~ 0.3m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at 200 km scales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4" name="Imagen 10" descr=""/>
          <p:cNvPicPr/>
          <p:nvPr/>
        </p:nvPicPr>
        <p:blipFill>
          <a:blip r:embed="rId3"/>
          <a:srcRect l="4081" t="5267" r="8609" b="53448"/>
          <a:stretch/>
        </p:blipFill>
        <p:spPr>
          <a:xfrm>
            <a:off x="560160" y="2956680"/>
            <a:ext cx="2495160" cy="1698840"/>
          </a:xfrm>
          <a:prstGeom prst="rect">
            <a:avLst/>
          </a:prstGeom>
          <a:ln w="0">
            <a:noFill/>
          </a:ln>
        </p:spPr>
      </p:pic>
      <p:pic>
        <p:nvPicPr>
          <p:cNvPr id="315" name="Imagen 13" descr=""/>
          <p:cNvPicPr/>
          <p:nvPr/>
        </p:nvPicPr>
        <p:blipFill>
          <a:blip r:embed="rId4"/>
          <a:srcRect l="3583" t="52054" r="8609" b="6064"/>
          <a:stretch/>
        </p:blipFill>
        <p:spPr>
          <a:xfrm>
            <a:off x="3376440" y="2956680"/>
            <a:ext cx="2574720" cy="16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n 12" descr=""/>
          <p:cNvPicPr/>
          <p:nvPr/>
        </p:nvPicPr>
        <p:blipFill>
          <a:blip r:embed="rId1"/>
          <a:stretch/>
        </p:blipFill>
        <p:spPr>
          <a:xfrm>
            <a:off x="0" y="1131120"/>
            <a:ext cx="3291840" cy="238500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293760" y="3078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triple collocation sources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(SFMR-ASCATs-ERA5)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adroTexto 11"/>
          <p:cNvSpPr/>
          <p:nvPr/>
        </p:nvSpPr>
        <p:spPr>
          <a:xfrm>
            <a:off x="1623240" y="3698640"/>
            <a:ext cx="626184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original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 (100-m sampling)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ERA5 large errors are apparent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9" name="Imagen 14" descr=""/>
          <p:cNvPicPr/>
          <p:nvPr/>
        </p:nvPicPr>
        <p:blipFill>
          <a:blip r:embed="rId2"/>
          <a:srcRect l="1424" t="0" r="1424" b="0"/>
          <a:stretch/>
        </p:blipFill>
        <p:spPr>
          <a:xfrm>
            <a:off x="3017520" y="1130760"/>
            <a:ext cx="3200400" cy="2386440"/>
          </a:xfrm>
          <a:prstGeom prst="rect">
            <a:avLst/>
          </a:prstGeom>
          <a:ln w="0">
            <a:noFill/>
          </a:ln>
        </p:spPr>
      </p:pic>
      <p:pic>
        <p:nvPicPr>
          <p:cNvPr id="320" name="Imagen 16" descr=""/>
          <p:cNvPicPr/>
          <p:nvPr/>
        </p:nvPicPr>
        <p:blipFill>
          <a:blip r:embed="rId3"/>
          <a:stretch/>
        </p:blipFill>
        <p:spPr>
          <a:xfrm>
            <a:off x="5893200" y="1131840"/>
            <a:ext cx="3291840" cy="23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>
            <a:off x="293760" y="30996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before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(SFMR</a:t>
            </a:r>
            <a:r>
              <a:rPr b="1" lang="en-US" sz="2000" spc="-1" strike="noStrike" baseline="-25000">
                <a:solidFill>
                  <a:srgbClr val="ffffff"/>
                </a:solidFill>
                <a:latin typeface="Times New Roman"/>
                <a:ea typeface="MS PGothic"/>
              </a:rPr>
              <a:t>upscaled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-ASCATs-ERA5)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CuadroTexto 8"/>
          <p:cNvSpPr/>
          <p:nvPr/>
        </p:nvSpPr>
        <p:spPr>
          <a:xfrm>
            <a:off x="1623240" y="3698640"/>
            <a:ext cx="681660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 (80-km along-track averaging)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Reduced scatter on left &amp; right plots due to SFMR upscaling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3" name="Imagen 6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24" name="Imagen 10" descr=""/>
          <p:cNvPicPr/>
          <p:nvPr/>
        </p:nvPicPr>
        <p:blipFill>
          <a:blip r:embed="rId2"/>
          <a:srcRect l="1424" t="0" r="1424" b="0"/>
          <a:stretch/>
        </p:blipFill>
        <p:spPr>
          <a:xfrm>
            <a:off x="3017520" y="1130760"/>
            <a:ext cx="3200400" cy="2386440"/>
          </a:xfrm>
          <a:prstGeom prst="rect">
            <a:avLst/>
          </a:prstGeom>
          <a:ln w="0">
            <a:noFill/>
          </a:ln>
        </p:spPr>
      </p:pic>
      <p:pic>
        <p:nvPicPr>
          <p:cNvPr id="325" name="Imagen 4" descr=""/>
          <p:cNvPicPr/>
          <p:nvPr/>
        </p:nvPicPr>
        <p:blipFill>
          <a:blip r:embed="rId3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n 13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27" name="Imagen 8" descr=""/>
          <p:cNvPicPr/>
          <p:nvPr/>
        </p:nvPicPr>
        <p:blipFill>
          <a:blip r:embed="rId2"/>
          <a:srcRect l="1522" t="0" r="1522" b="0"/>
          <a:stretch/>
        </p:blipFill>
        <p:spPr>
          <a:xfrm>
            <a:off x="3025080" y="1130760"/>
            <a:ext cx="3193560" cy="2386440"/>
          </a:xfrm>
          <a:prstGeom prst="rect">
            <a:avLst/>
          </a:prstGeom>
          <a:ln w="0">
            <a:noFill/>
          </a:ln>
        </p:spPr>
      </p:pic>
      <p:sp>
        <p:nvSpPr>
          <p:cNvPr id="328" name="CuadroTexto 6"/>
          <p:cNvSpPr/>
          <p:nvPr/>
        </p:nvSpPr>
        <p:spPr>
          <a:xfrm>
            <a:off x="1623240" y="3668040"/>
            <a:ext cx="670500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Triple collocation calibration using 4-sigma test (QC) &amp; r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Datasets not well calibrated lead to inaccurate error estimates 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9" name="Imagen 11" descr=""/>
          <p:cNvPicPr/>
          <p:nvPr/>
        </p:nvPicPr>
        <p:blipFill>
          <a:blip r:embed="rId3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  <p:sp>
        <p:nvSpPr>
          <p:cNvPr id="330" name="Rectangle 2"/>
          <p:cNvSpPr/>
          <p:nvPr/>
        </p:nvSpPr>
        <p:spPr>
          <a:xfrm>
            <a:off x="293760" y="37152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after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(4-sigma test)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n 13" descr=""/>
          <p:cNvPicPr/>
          <p:nvPr/>
        </p:nvPicPr>
        <p:blipFill>
          <a:blip r:embed="rId1"/>
          <a:stretch/>
        </p:blipFill>
        <p:spPr>
          <a:xfrm>
            <a:off x="2160" y="1131840"/>
            <a:ext cx="3291840" cy="2385000"/>
          </a:xfrm>
          <a:prstGeom prst="rect">
            <a:avLst/>
          </a:prstGeom>
          <a:ln w="0">
            <a:noFill/>
          </a:ln>
        </p:spPr>
      </p:pic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293760" y="37152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after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(2-sigma test)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CuadroTexto 6"/>
          <p:cNvSpPr/>
          <p:nvPr/>
        </p:nvSpPr>
        <p:spPr>
          <a:xfrm>
            <a:off x="1059120" y="3668040"/>
            <a:ext cx="744336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Triple collocation calibration using 2-sigma test (QC) &amp; r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Datasets better calibrated, but 2-sigma leads to lower bound error estimates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4" name="Imagen 15" descr=""/>
          <p:cNvPicPr/>
          <p:nvPr/>
        </p:nvPicPr>
        <p:blipFill>
          <a:blip r:embed="rId2"/>
          <a:srcRect l="1404" t="0" r="1404" b="0"/>
          <a:stretch/>
        </p:blipFill>
        <p:spPr>
          <a:xfrm>
            <a:off x="3017520" y="1130760"/>
            <a:ext cx="3201120" cy="2386440"/>
          </a:xfrm>
          <a:prstGeom prst="rect">
            <a:avLst/>
          </a:prstGeom>
          <a:ln w="0">
            <a:noFill/>
          </a:ln>
        </p:spPr>
      </p:pic>
      <p:pic>
        <p:nvPicPr>
          <p:cNvPr id="335" name="Imagen 4" descr=""/>
          <p:cNvPicPr/>
          <p:nvPr/>
        </p:nvPicPr>
        <p:blipFill>
          <a:blip r:embed="rId3"/>
          <a:stretch/>
        </p:blipFill>
        <p:spPr>
          <a:xfrm>
            <a:off x="5890680" y="1131840"/>
            <a:ext cx="3294000" cy="238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n 9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triple collocation sources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CuadroTexto 6"/>
          <p:cNvSpPr/>
          <p:nvPr/>
        </p:nvSpPr>
        <p:spPr>
          <a:xfrm>
            <a:off x="1623240" y="3668040"/>
            <a:ext cx="6705000" cy="9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We take calibration coefficients from 2-sigma test and apply them to Triple collocation calibration using 4-sigma test (QC) &amp; r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9" name="Imagen 2" descr=""/>
          <p:cNvPicPr/>
          <p:nvPr/>
        </p:nvPicPr>
        <p:blipFill>
          <a:blip r:embed="rId2"/>
          <a:srcRect l="1437" t="0" r="1437" b="0"/>
          <a:stretch/>
        </p:blipFill>
        <p:spPr>
          <a:xfrm>
            <a:off x="3017520" y="1130760"/>
            <a:ext cx="3201120" cy="2387880"/>
          </a:xfrm>
          <a:prstGeom prst="rect">
            <a:avLst/>
          </a:prstGeom>
          <a:ln w="0">
            <a:noFill/>
          </a:ln>
        </p:spPr>
      </p:pic>
      <p:pic>
        <p:nvPicPr>
          <p:cNvPr id="340" name="Imagen 7" descr=""/>
          <p:cNvPicPr/>
          <p:nvPr/>
        </p:nvPicPr>
        <p:blipFill>
          <a:blip r:embed="rId3"/>
          <a:stretch/>
        </p:blipFill>
        <p:spPr>
          <a:xfrm>
            <a:off x="5890680" y="1131840"/>
            <a:ext cx="3294000" cy="238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n 13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42" name="Imagen 8" descr=""/>
          <p:cNvPicPr/>
          <p:nvPr/>
        </p:nvPicPr>
        <p:blipFill>
          <a:blip r:embed="rId2"/>
          <a:srcRect l="1522" t="0" r="1522" b="0"/>
          <a:stretch/>
        </p:blipFill>
        <p:spPr>
          <a:xfrm>
            <a:off x="3025080" y="1130760"/>
            <a:ext cx="3193560" cy="2386440"/>
          </a:xfrm>
          <a:prstGeom prst="rect">
            <a:avLst/>
          </a:prstGeom>
          <a:ln w="0">
            <a:noFill/>
          </a:ln>
        </p:spPr>
      </p:pic>
      <p:sp>
        <p:nvSpPr>
          <p:cNvPr id="343" name="CuadroTexto 6"/>
          <p:cNvSpPr/>
          <p:nvPr/>
        </p:nvSpPr>
        <p:spPr>
          <a:xfrm>
            <a:off x="1623240" y="3668040"/>
            <a:ext cx="670500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Triple collocation calibration using 4-sigma test (QC) &amp; r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0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Datasets not well calibrated lead to inaccurate error estimates 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4" name="Imagen 11" descr=""/>
          <p:cNvPicPr/>
          <p:nvPr/>
        </p:nvPicPr>
        <p:blipFill>
          <a:blip r:embed="rId3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  <p:sp>
        <p:nvSpPr>
          <p:cNvPr id="345" name="Rectangle 2"/>
          <p:cNvSpPr/>
          <p:nvPr/>
        </p:nvSpPr>
        <p:spPr>
          <a:xfrm>
            <a:off x="293760" y="37152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after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(4-sigma test)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Triple collocation analysis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CuadroTexto 13"/>
          <p:cNvSpPr/>
          <p:nvPr/>
        </p:nvSpPr>
        <p:spPr>
          <a:xfrm>
            <a:off x="1623240" y="3698640"/>
            <a:ext cx="626184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Errors computed at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scatterometer spatial scales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errors reduced when upscaled as expected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48" name="Tabla 1"/>
          <p:cNvGraphicFramePr/>
          <p:nvPr/>
        </p:nvGraphicFramePr>
        <p:xfrm>
          <a:off x="1155960" y="1651320"/>
          <a:ext cx="6484320" cy="1244520"/>
        </p:xfrm>
        <a:graphic>
          <a:graphicData uri="http://schemas.openxmlformats.org/drawingml/2006/table">
            <a:tbl>
              <a:tblPr/>
              <a:tblGrid>
                <a:gridCol w="1621080"/>
                <a:gridCol w="1621080"/>
                <a:gridCol w="1621080"/>
                <a:gridCol w="1621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SFMR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ASCAT25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ERA5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SFMR </a:t>
                      </a: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original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3.60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0.85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2.77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SFMR </a:t>
                      </a: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upscaled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3.30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0.93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2.75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9" name="CuadroTexto 6"/>
          <p:cNvSpPr/>
          <p:nvPr/>
        </p:nvSpPr>
        <p:spPr>
          <a:xfrm>
            <a:off x="1155960" y="1224000"/>
            <a:ext cx="6484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 estimates (at SCAT spatial scales; r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Triple collocation analysis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1" name="Tabla 1"/>
          <p:cNvGraphicFramePr/>
          <p:nvPr/>
        </p:nvGraphicFramePr>
        <p:xfrm>
          <a:off x="1155960" y="1651320"/>
          <a:ext cx="6484320" cy="2341800"/>
        </p:xfrm>
        <a:graphic>
          <a:graphicData uri="http://schemas.openxmlformats.org/drawingml/2006/table">
            <a:tbl>
              <a:tblPr/>
              <a:tblGrid>
                <a:gridCol w="1621080"/>
                <a:gridCol w="1621080"/>
                <a:gridCol w="1621080"/>
                <a:gridCol w="1621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SFMR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Scatterometer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ERA5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s-E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RSCAT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3.50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1.55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2.56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OSCAT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3.11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2.07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2.83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OSCAT-2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3.27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1.84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2.37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HSCAT-A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2.99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1.44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2.73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HSCAT-B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3.26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1.47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2.00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2" name="CuadroTexto 6"/>
          <p:cNvSpPr/>
          <p:nvPr/>
        </p:nvSpPr>
        <p:spPr>
          <a:xfrm>
            <a:off x="1155960" y="1224000"/>
            <a:ext cx="6484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 estimates (at SCAT spatial scales; r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Summary scatterometer errors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4" name="Tabla 1"/>
          <p:cNvGraphicFramePr/>
          <p:nvPr/>
        </p:nvGraphicFramePr>
        <p:xfrm>
          <a:off x="1155960" y="2260800"/>
          <a:ext cx="7111440" cy="84348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ASCATs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RSCAT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OSCAT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OSCAT-2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HSCAT-A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Cambria"/>
                          <a:ea typeface="Times New Roman"/>
                        </a:rPr>
                        <a:t>HSCAT-B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Number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20039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1513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4921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10678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3041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4979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5" name="CuadroTexto 6"/>
          <p:cNvSpPr/>
          <p:nvPr/>
        </p:nvSpPr>
        <p:spPr>
          <a:xfrm>
            <a:off x="1761840" y="1720800"/>
            <a:ext cx="5820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400" spc="-1" strike="noStrike">
                <a:solidFill>
                  <a:srgbClr val="0070c0"/>
                </a:solidFill>
                <a:latin typeface="Arial"/>
                <a:ea typeface="Arial"/>
              </a:rPr>
              <a:t>Number of points (after 4-sigma test) for each triple collocated SFMR-Scatterometer-ERA5 set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CuadroTexto 4"/>
          <p:cNvSpPr/>
          <p:nvPr/>
        </p:nvSpPr>
        <p:spPr>
          <a:xfrm>
            <a:off x="1155960" y="3467880"/>
            <a:ext cx="7111440" cy="12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70c0"/>
                </a:solidFill>
                <a:latin typeface="Arial"/>
                <a:ea typeface="Arial"/>
              </a:rPr>
              <a:t>Each SFMR-Scatterometer-ERA5 collocated set samples different weather; some sets contain poor sampling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70c0"/>
                </a:solidFill>
                <a:latin typeface="Arial"/>
                <a:ea typeface="Arial"/>
              </a:rPr>
              <a:t>Mean weighted variance and associated spread for SFMR &amp; ERA5 errors computed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70c0"/>
                </a:solidFill>
                <a:latin typeface="Arial"/>
                <a:ea typeface="Arial"/>
              </a:rPr>
              <a:t>Such spread is used to compute error bars for scatterometer uncertainty estimates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8440" y="35892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Triple collocations SFMR-SAT-Model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adroTexto 4"/>
          <p:cNvSpPr/>
          <p:nvPr/>
        </p:nvSpPr>
        <p:spPr>
          <a:xfrm>
            <a:off x="426600" y="4197240"/>
            <a:ext cx="8320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collocations in storm-motion centric coordinates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Model (ECMWF/MM) spatially and temporally interpolated to the Satellite wind field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Imagen 6" descr=""/>
          <p:cNvPicPr/>
          <p:nvPr/>
        </p:nvPicPr>
        <p:blipFill>
          <a:blip r:embed="rId1"/>
          <a:stretch/>
        </p:blipFill>
        <p:spPr>
          <a:xfrm>
            <a:off x="1681200" y="970200"/>
            <a:ext cx="5184000" cy="2961360"/>
          </a:xfrm>
          <a:prstGeom prst="rect">
            <a:avLst/>
          </a:prstGeom>
          <a:ln w="0">
            <a:noFill/>
          </a:ln>
        </p:spPr>
      </p:pic>
      <p:pic>
        <p:nvPicPr>
          <p:cNvPr id="161" name="Immagine 88" descr="Immagine che contiene testo, mappa&#10;&#10;Descrizione generata automaticamente"/>
          <p:cNvPicPr/>
          <p:nvPr/>
        </p:nvPicPr>
        <p:blipFill>
          <a:blip r:embed="rId2"/>
          <a:stretch/>
        </p:blipFill>
        <p:spPr>
          <a:xfrm>
            <a:off x="1681200" y="970200"/>
            <a:ext cx="5184000" cy="2961360"/>
          </a:xfrm>
          <a:prstGeom prst="rect">
            <a:avLst/>
          </a:prstGeom>
          <a:ln w="0">
            <a:noFill/>
          </a:ln>
        </p:spPr>
      </p:pic>
      <p:sp>
        <p:nvSpPr>
          <p:cNvPr id="162" name="CuadroTexto 8"/>
          <p:cNvSpPr/>
          <p:nvPr/>
        </p:nvSpPr>
        <p:spPr>
          <a:xfrm>
            <a:off x="1351080" y="3872520"/>
            <a:ext cx="58442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wind field over Hurricane Karl on September 23rd, 2016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CuadroTexto 9"/>
          <p:cNvSpPr/>
          <p:nvPr/>
        </p:nvSpPr>
        <p:spPr>
          <a:xfrm>
            <a:off x="5088960" y="1673280"/>
            <a:ext cx="131112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300" spc="-1" strike="noStrike">
                <a:solidFill>
                  <a:srgbClr val="cc00cc"/>
                </a:solidFill>
                <a:latin typeface="Arial"/>
                <a:ea typeface="Arial"/>
              </a:rPr>
              <a:t>Best track</a:t>
            </a:r>
            <a:endParaRPr b="0" lang="es-ES" sz="1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CuadroTexto 10"/>
          <p:cNvSpPr/>
          <p:nvPr/>
        </p:nvSpPr>
        <p:spPr>
          <a:xfrm>
            <a:off x="2278440" y="3014280"/>
            <a:ext cx="131112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300" spc="-1" strike="noStrike">
                <a:solidFill>
                  <a:srgbClr val="333333"/>
                </a:solidFill>
                <a:latin typeface="Arial"/>
                <a:ea typeface="Arial"/>
              </a:rPr>
              <a:t>NOAA flight trajectory</a:t>
            </a:r>
            <a:endParaRPr b="0" lang="es-ES" sz="1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Rectángulo 1"/>
          <p:cNvSpPr/>
          <p:nvPr/>
        </p:nvSpPr>
        <p:spPr>
          <a:xfrm>
            <a:off x="4381560" y="970200"/>
            <a:ext cx="517680" cy="1969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solidFill>
                <a:schemeClr val="lt1"/>
              </a:solidFill>
              <a:latin typeface="Verdana"/>
              <a:ea typeface="MS P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Summary scatterometer errors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8" name="Tabla 1"/>
          <p:cNvGraphicFramePr/>
          <p:nvPr/>
        </p:nvGraphicFramePr>
        <p:xfrm>
          <a:off x="1155960" y="2260800"/>
          <a:ext cx="7111440" cy="843480"/>
        </p:xfrm>
        <a:graphic>
          <a:graphicData uri="http://schemas.openxmlformats.org/drawingml/2006/table">
            <a:tbl>
              <a:tblPr/>
              <a:tblGrid>
                <a:gridCol w="1015920"/>
                <a:gridCol w="1015920"/>
                <a:gridCol w="1015920"/>
                <a:gridCol w="1015920"/>
                <a:gridCol w="1015920"/>
                <a:gridCol w="1015920"/>
                <a:gridCol w="101592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ASCATs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RSCAT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OSCAT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OSCAT-2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HSCAT-A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Cambria"/>
                          <a:ea typeface="Times New Roman"/>
                        </a:rPr>
                        <a:t>HSCAT-B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Error SD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0.93 ± 0.10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1.55 ± 0.16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2.07 ± 0.22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1.84 ± 0.19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1.44 ± 0.15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1.47 ± 0.16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9" name="CuadroTexto 6"/>
          <p:cNvSpPr/>
          <p:nvPr/>
        </p:nvSpPr>
        <p:spPr>
          <a:xfrm>
            <a:off x="1155960" y="1833480"/>
            <a:ext cx="6484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 estimates (at SCAT spatial scales; r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2"/>
          <p:cNvSpPr/>
          <p:nvPr/>
        </p:nvSpPr>
        <p:spPr>
          <a:xfrm>
            <a:off x="293760" y="30996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before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(SFMR</a:t>
            </a:r>
            <a:r>
              <a:rPr b="1" lang="en-US" sz="2000" spc="-1" strike="noStrike" baseline="-25000">
                <a:solidFill>
                  <a:srgbClr val="ffffff"/>
                </a:solidFill>
                <a:latin typeface="Times New Roman"/>
                <a:ea typeface="MS PGothic"/>
              </a:rPr>
              <a:t>upscaled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-AMSR2-ERA5)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CuadroTexto 8"/>
          <p:cNvSpPr/>
          <p:nvPr/>
        </p:nvSpPr>
        <p:spPr>
          <a:xfrm>
            <a:off x="1623240" y="3698640"/>
            <a:ext cx="6816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 (80-km along-track averaging)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2" name="Imagen 6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63" name="Imagen 10" descr=""/>
          <p:cNvPicPr/>
          <p:nvPr/>
        </p:nvPicPr>
        <p:blipFill>
          <a:blip r:embed="rId2"/>
          <a:stretch/>
        </p:blipFill>
        <p:spPr>
          <a:xfrm>
            <a:off x="2939400" y="1130760"/>
            <a:ext cx="3293640" cy="2386440"/>
          </a:xfrm>
          <a:prstGeom prst="rect">
            <a:avLst/>
          </a:prstGeom>
          <a:ln w="0">
            <a:noFill/>
          </a:ln>
        </p:spPr>
      </p:pic>
      <p:pic>
        <p:nvPicPr>
          <p:cNvPr id="364" name="Imagen 4" descr=""/>
          <p:cNvPicPr/>
          <p:nvPr/>
        </p:nvPicPr>
        <p:blipFill>
          <a:blip r:embed="rId3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2"/>
          <p:cNvSpPr/>
          <p:nvPr/>
        </p:nvSpPr>
        <p:spPr>
          <a:xfrm>
            <a:off x="293760" y="30996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before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(SFMR</a:t>
            </a:r>
            <a:r>
              <a:rPr b="1" lang="en-US" sz="2000" spc="-1" strike="noStrike" baseline="-25000">
                <a:solidFill>
                  <a:srgbClr val="ffffff"/>
                </a:solidFill>
                <a:latin typeface="Times New Roman"/>
                <a:ea typeface="MS PGothic"/>
              </a:rPr>
              <a:t>upscaled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-SMAP-ERA5)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CuadroTexto 8"/>
          <p:cNvSpPr/>
          <p:nvPr/>
        </p:nvSpPr>
        <p:spPr>
          <a:xfrm>
            <a:off x="1623240" y="3698640"/>
            <a:ext cx="68166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SFMR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upscaled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winds (80-km along-track averaging)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7" name="Imagen 6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68" name="Imagen 10" descr=""/>
          <p:cNvPicPr/>
          <p:nvPr/>
        </p:nvPicPr>
        <p:blipFill>
          <a:blip r:embed="rId2"/>
          <a:stretch/>
        </p:blipFill>
        <p:spPr>
          <a:xfrm>
            <a:off x="2939400" y="1130760"/>
            <a:ext cx="3293640" cy="2386440"/>
          </a:xfrm>
          <a:prstGeom prst="rect">
            <a:avLst/>
          </a:prstGeom>
          <a:ln w="0">
            <a:noFill/>
          </a:ln>
        </p:spPr>
      </p:pic>
      <p:pic>
        <p:nvPicPr>
          <p:cNvPr id="369" name="Imagen 4" descr=""/>
          <p:cNvPicPr/>
          <p:nvPr/>
        </p:nvPicPr>
        <p:blipFill>
          <a:blip r:embed="rId3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Summary radiometer errors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1" name="Tabla 1"/>
          <p:cNvGraphicFramePr/>
          <p:nvPr/>
        </p:nvGraphicFramePr>
        <p:xfrm>
          <a:off x="1155960" y="2260800"/>
          <a:ext cx="6120720" cy="752040"/>
        </p:xfrm>
        <a:graphic>
          <a:graphicData uri="http://schemas.openxmlformats.org/drawingml/2006/table">
            <a:tbl>
              <a:tblPr/>
              <a:tblGrid>
                <a:gridCol w="1224000"/>
                <a:gridCol w="1224000"/>
                <a:gridCol w="1224000"/>
                <a:gridCol w="1224000"/>
                <a:gridCol w="1224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s-E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AMSR2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Windsat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SMAP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SMOS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lt1"/>
                          </a:solidFill>
                          <a:latin typeface="Cambria"/>
                          <a:ea typeface="Times New Roman"/>
                        </a:rPr>
                        <a:t>(m/s)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Error SD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2.60 ± 0.16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2.87 ± 0.18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1.96 ± 0.12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1200" spc="-1" strike="noStrike">
                          <a:solidFill>
                            <a:schemeClr val="dk1"/>
                          </a:solidFill>
                          <a:latin typeface="Cambria"/>
                          <a:ea typeface="Times New Roman"/>
                        </a:rPr>
                        <a:t>2.10 ± 0.13</a:t>
                      </a:r>
                      <a:endParaRPr b="0" lang="es-ES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2" name="CuadroTexto 6"/>
          <p:cNvSpPr/>
          <p:nvPr/>
        </p:nvSpPr>
        <p:spPr>
          <a:xfrm>
            <a:off x="1155960" y="1833480"/>
            <a:ext cx="6484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 estimates (at RAD spatial scales; r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2"/>
          <p:cNvSpPr/>
          <p:nvPr/>
        </p:nvSpPr>
        <p:spPr>
          <a:xfrm>
            <a:off x="293760" y="30996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before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(SFMR</a:t>
            </a:r>
            <a:r>
              <a:rPr b="1" lang="en-US" sz="2000" spc="-1" strike="noStrike" baseline="-25000">
                <a:solidFill>
                  <a:srgbClr val="ffffff"/>
                </a:solidFill>
                <a:latin typeface="Times New Roman"/>
                <a:ea typeface="MS PGothic"/>
              </a:rPr>
              <a:t>upscaled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-RSCAT-MM)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4" name="Imagen 6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75" name="Imagen 4" descr=""/>
          <p:cNvPicPr/>
          <p:nvPr/>
        </p:nvPicPr>
        <p:blipFill>
          <a:blip r:embed="rId2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76" name="Imagen 10" descr=""/>
          <p:cNvPicPr/>
          <p:nvPr/>
        </p:nvPicPr>
        <p:blipFill>
          <a:blip r:embed="rId3"/>
          <a:srcRect l="1424" t="0" r="1424" b="0"/>
          <a:stretch/>
        </p:blipFill>
        <p:spPr>
          <a:xfrm>
            <a:off x="2971800" y="1130040"/>
            <a:ext cx="3200400" cy="2386440"/>
          </a:xfrm>
          <a:prstGeom prst="rect">
            <a:avLst/>
          </a:prstGeom>
          <a:ln w="0">
            <a:noFill/>
          </a:ln>
        </p:spPr>
      </p:pic>
      <p:sp>
        <p:nvSpPr>
          <p:cNvPr id="377" name="CuadroTexto 7"/>
          <p:cNvSpPr/>
          <p:nvPr/>
        </p:nvSpPr>
        <p:spPr>
          <a:xfrm>
            <a:off x="1295280" y="3698640"/>
            <a:ext cx="732420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Relatively small sampling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RSCAT closer to MM than to SFMR upscaled (QC and/or 2DVar effects?)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MM closer to SFMR upscaled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(independent reference)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than ERA5 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2"/>
          <p:cNvSpPr/>
          <p:nvPr/>
        </p:nvSpPr>
        <p:spPr>
          <a:xfrm>
            <a:off x="293760" y="309960"/>
            <a:ext cx="8208720" cy="56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Density plots before triple collocation analysis</a:t>
            </a:r>
            <a:br>
              <a:rPr sz="2000"/>
            </a:b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(SFMR</a:t>
            </a:r>
            <a:r>
              <a:rPr b="1" lang="en-US" sz="2000" spc="-1" strike="noStrike" baseline="-25000">
                <a:solidFill>
                  <a:srgbClr val="ffffff"/>
                </a:solidFill>
                <a:latin typeface="Times New Roman"/>
                <a:ea typeface="MS PGothic"/>
              </a:rPr>
              <a:t>upscaled</a:t>
            </a: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-RSCAT-ERA5)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9" name="Imagen 6" descr=""/>
          <p:cNvPicPr/>
          <p:nvPr/>
        </p:nvPicPr>
        <p:blipFill>
          <a:blip r:embed="rId1"/>
          <a:stretch/>
        </p:blipFill>
        <p:spPr>
          <a:xfrm>
            <a:off x="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80" name="Imagen 4" descr=""/>
          <p:cNvPicPr/>
          <p:nvPr/>
        </p:nvPicPr>
        <p:blipFill>
          <a:blip r:embed="rId2"/>
          <a:stretch/>
        </p:blipFill>
        <p:spPr>
          <a:xfrm>
            <a:off x="5892840" y="1131840"/>
            <a:ext cx="3291840" cy="2385000"/>
          </a:xfrm>
          <a:prstGeom prst="rect">
            <a:avLst/>
          </a:prstGeom>
          <a:ln w="0">
            <a:noFill/>
          </a:ln>
        </p:spPr>
      </p:pic>
      <p:pic>
        <p:nvPicPr>
          <p:cNvPr id="381" name="Imagen 7" descr=""/>
          <p:cNvPicPr/>
          <p:nvPr/>
        </p:nvPicPr>
        <p:blipFill>
          <a:blip r:embed="rId3"/>
          <a:srcRect l="1424" t="0" r="1424" b="0"/>
          <a:stretch/>
        </p:blipFill>
        <p:spPr>
          <a:xfrm>
            <a:off x="2977560" y="1131840"/>
            <a:ext cx="3200400" cy="2386440"/>
          </a:xfrm>
          <a:prstGeom prst="rect">
            <a:avLst/>
          </a:prstGeom>
          <a:ln w="0">
            <a:noFill/>
          </a:ln>
        </p:spPr>
      </p:pic>
      <p:pic>
        <p:nvPicPr>
          <p:cNvPr id="382" name="Imagen 10" descr=""/>
          <p:cNvPicPr/>
          <p:nvPr/>
        </p:nvPicPr>
        <p:blipFill>
          <a:blip r:embed="rId4"/>
          <a:stretch/>
        </p:blipFill>
        <p:spPr>
          <a:xfrm>
            <a:off x="5892840" y="1130040"/>
            <a:ext cx="3291840" cy="2385000"/>
          </a:xfrm>
          <a:prstGeom prst="rect">
            <a:avLst/>
          </a:prstGeom>
          <a:ln w="0">
            <a:noFill/>
          </a:ln>
        </p:spPr>
      </p:pic>
      <p:sp>
        <p:nvSpPr>
          <p:cNvPr id="383" name="CuadroTexto 12"/>
          <p:cNvSpPr/>
          <p:nvPr/>
        </p:nvSpPr>
        <p:spPr>
          <a:xfrm>
            <a:off x="1295280" y="3698640"/>
            <a:ext cx="732420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Relatively small sampling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RSCAT closer to ERA5 than to SFMR upscaled (QC and/or 2DVar effects?)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MM closer to SFMR upscaled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(independent reference)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 than ERA5 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Triple collocation analysis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85" name="Tabla 1"/>
          <p:cNvGraphicFramePr/>
          <p:nvPr/>
        </p:nvGraphicFramePr>
        <p:xfrm>
          <a:off x="1155960" y="1651320"/>
          <a:ext cx="6484320" cy="858600"/>
        </p:xfrm>
        <a:graphic>
          <a:graphicData uri="http://schemas.openxmlformats.org/drawingml/2006/table">
            <a:tbl>
              <a:tblPr/>
              <a:tblGrid>
                <a:gridCol w="1621080"/>
                <a:gridCol w="1621080"/>
                <a:gridCol w="1621080"/>
                <a:gridCol w="1621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SFMR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RSCAT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ERA5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SFMR </a:t>
                      </a: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upscaled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3.50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1.55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2.56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6" name="CuadroTexto 6"/>
          <p:cNvSpPr/>
          <p:nvPr/>
        </p:nvSpPr>
        <p:spPr>
          <a:xfrm>
            <a:off x="1155960" y="1224000"/>
            <a:ext cx="6484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 estimates (at SCAT spatial scales ; r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=0.3 m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/s</a:t>
            </a:r>
            <a:r>
              <a:rPr b="1" lang="en-US" sz="1600" spc="-1" strike="noStrike" baseline="30000">
                <a:solidFill>
                  <a:srgbClr val="0070c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CuadroTexto 5"/>
          <p:cNvSpPr/>
          <p:nvPr/>
        </p:nvSpPr>
        <p:spPr>
          <a:xfrm>
            <a:off x="1155960" y="3879000"/>
            <a:ext cx="716580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Substantial reduction in error variance of MM w.r.t. that of ERA5 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Uncertainty in the uncertainty estimates non-negligible though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88" name="Tabla 8"/>
          <p:cNvGraphicFramePr/>
          <p:nvPr/>
        </p:nvGraphicFramePr>
        <p:xfrm>
          <a:off x="1155960" y="2652480"/>
          <a:ext cx="6484320" cy="873720"/>
        </p:xfrm>
        <a:graphic>
          <a:graphicData uri="http://schemas.openxmlformats.org/drawingml/2006/table">
            <a:tbl>
              <a:tblPr/>
              <a:tblGrid>
                <a:gridCol w="1621080"/>
                <a:gridCol w="1621080"/>
                <a:gridCol w="1621080"/>
                <a:gridCol w="162108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SFMR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RSCAT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MM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SFMR </a:t>
                      </a: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upscaled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3.39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1.67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1.64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700" spc="-1" strike="noStrike">
                <a:solidFill>
                  <a:srgbClr val="ffffff"/>
                </a:solidFill>
                <a:latin typeface="Times New Roman"/>
                <a:ea typeface="MS PGothic"/>
              </a:rPr>
              <a:t>Triple collocation analysis</a:t>
            </a:r>
            <a:endParaRPr b="0" lang="es-E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CuadroTexto 13"/>
          <p:cNvSpPr/>
          <p:nvPr/>
        </p:nvSpPr>
        <p:spPr>
          <a:xfrm>
            <a:off x="1364040" y="3698640"/>
            <a:ext cx="691848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Errors given at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satellite spatial scales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MM random errors 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substantially smaller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than ERA5 errors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91" name="Tabla 1"/>
          <p:cNvGraphicFramePr/>
          <p:nvPr/>
        </p:nvGraphicFramePr>
        <p:xfrm>
          <a:off x="1518120" y="1944000"/>
          <a:ext cx="6107760" cy="873720"/>
        </p:xfrm>
        <a:graphic>
          <a:graphicData uri="http://schemas.openxmlformats.org/drawingml/2006/table">
            <a:tbl>
              <a:tblPr/>
              <a:tblGrid>
                <a:gridCol w="1294200"/>
                <a:gridCol w="1604160"/>
                <a:gridCol w="1604160"/>
                <a:gridCol w="1604160"/>
              </a:tblGrid>
              <a:tr h="370800">
                <a:tc>
                  <a:txBody>
                    <a:bodyPr anchor="t">
                      <a:noAutofit/>
                    </a:bodyPr>
                    <a:p>
                      <a:endParaRPr b="1" lang="en-US" sz="1350" spc="-1" strike="noStrike">
                        <a:solidFill>
                          <a:schemeClr val="lt1"/>
                        </a:solidFill>
                        <a:latin typeface="Verdana"/>
                        <a:ea typeface="MS PGothic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</a:rPr>
                        <a:t>SFMR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</a:rPr>
                        <a:t>ERA5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</a:rPr>
                        <a:t>Multi-Mission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</a:rPr>
                        <a:t>(m/s)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708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35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Error SD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</a:rPr>
                        <a:t>3.41±0.23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</a:rPr>
                        <a:t>2.66±0.23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1350" spc="-1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</a:rPr>
                        <a:t>1.64±0.17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2" name="CuadroTexto 6"/>
          <p:cNvSpPr/>
          <p:nvPr/>
        </p:nvSpPr>
        <p:spPr>
          <a:xfrm>
            <a:off x="1155960" y="1484640"/>
            <a:ext cx="64843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Arial"/>
              </a:rPr>
              <a:t>Error estimates (at SAT spatial scales)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n 5" descr=""/>
          <p:cNvPicPr/>
          <p:nvPr/>
        </p:nvPicPr>
        <p:blipFill>
          <a:blip r:embed="rId1"/>
          <a:stretch/>
        </p:blipFill>
        <p:spPr>
          <a:xfrm>
            <a:off x="4532040" y="1068480"/>
            <a:ext cx="3497760" cy="2814480"/>
          </a:xfrm>
          <a:prstGeom prst="rect">
            <a:avLst/>
          </a:prstGeom>
          <a:ln w="0">
            <a:noFill/>
          </a:ln>
        </p:spPr>
      </p:pic>
      <p:pic>
        <p:nvPicPr>
          <p:cNvPr id="394" name="Imagen 2" descr=""/>
          <p:cNvPicPr/>
          <p:nvPr/>
        </p:nvPicPr>
        <p:blipFill>
          <a:blip r:embed="rId2"/>
          <a:stretch/>
        </p:blipFill>
        <p:spPr>
          <a:xfrm>
            <a:off x="780840" y="1068480"/>
            <a:ext cx="3497760" cy="2814480"/>
          </a:xfrm>
          <a:prstGeom prst="rect">
            <a:avLst/>
          </a:prstGeom>
          <a:ln w="0">
            <a:noFill/>
          </a:ln>
        </p:spPr>
      </p:pic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Intercomparison RSCAT-ERA5-MM</a:t>
            </a:r>
            <a:br>
              <a:rPr sz="2700"/>
            </a:b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(Extra-tropical cyclone regions)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CuadroTexto 6"/>
          <p:cNvSpPr/>
          <p:nvPr/>
        </p:nvSpPr>
        <p:spPr>
          <a:xfrm>
            <a:off x="779760" y="3878640"/>
            <a:ext cx="725004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No in-situ reference in ETCs; SFMR-based adjustment needs to be removed from all sources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MM closer to RSCAT (independent reference in ETCs) than ERA5 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Joint MM/RSCAT variance 23% smaller than that of ERA5/RSCAT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"/>
          <p:cNvPicPr/>
          <p:nvPr/>
        </p:nvPicPr>
        <p:blipFill>
          <a:blip r:embed="rId1"/>
          <a:stretch/>
        </p:blipFill>
        <p:spPr>
          <a:xfrm>
            <a:off x="778320" y="1067400"/>
            <a:ext cx="3500280" cy="2816280"/>
          </a:xfrm>
          <a:prstGeom prst="rect">
            <a:avLst/>
          </a:prstGeom>
          <a:ln w="0">
            <a:noFill/>
          </a:ln>
        </p:spPr>
      </p:pic>
      <p:pic>
        <p:nvPicPr>
          <p:cNvPr id="398" name="Imagen 5" descr=""/>
          <p:cNvPicPr/>
          <p:nvPr/>
        </p:nvPicPr>
        <p:blipFill>
          <a:blip r:embed="rId2"/>
          <a:stretch/>
        </p:blipFill>
        <p:spPr>
          <a:xfrm>
            <a:off x="4532040" y="1068480"/>
            <a:ext cx="3497760" cy="2814480"/>
          </a:xfrm>
          <a:prstGeom prst="rect">
            <a:avLst/>
          </a:prstGeom>
          <a:ln w="0">
            <a:noFill/>
          </a:ln>
        </p:spPr>
      </p:pic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293760" y="381600"/>
            <a:ext cx="8208720" cy="5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Times New Roman"/>
                <a:ea typeface="MS PGothic"/>
              </a:rPr>
              <a:t>Intercomparison RSCAT-ERA5-MM</a:t>
            </a:r>
            <a:br>
              <a:rPr sz="2700"/>
            </a:br>
            <a:r>
              <a:rPr b="1" lang="en-US" sz="1400" spc="-1" strike="noStrike">
                <a:solidFill>
                  <a:srgbClr val="ffffff"/>
                </a:solidFill>
                <a:latin typeface="Times New Roman"/>
                <a:ea typeface="MS PGothic"/>
              </a:rPr>
              <a:t>(Extra-tropical cyclone regions)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CuadroTexto 7"/>
          <p:cNvSpPr/>
          <p:nvPr/>
        </p:nvSpPr>
        <p:spPr>
          <a:xfrm>
            <a:off x="779760" y="3878640"/>
            <a:ext cx="7250040" cy="11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New ERA5 adjustment </a:t>
            </a:r>
            <a:r>
              <a:rPr b="0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under TC conditions shows poor agreement with RSCAT for ETC conditions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New ERA5 adjustment based on SFMR upscaled, while old adjustment is the same as used for all scatterometer systems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70c0"/>
                </a:solidFill>
                <a:latin typeface="Arial"/>
                <a:ea typeface="Arial"/>
              </a:rPr>
              <a:t>Storm phase shift effects? ERA5 poorly resolved physical processes under TC conditions?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n 9" descr=""/>
          <p:cNvPicPr/>
          <p:nvPr/>
        </p:nvPicPr>
        <p:blipFill>
          <a:blip r:embed="rId1"/>
          <a:srcRect l="5936" t="4517" r="7241" b="0"/>
          <a:stretch/>
        </p:blipFill>
        <p:spPr>
          <a:xfrm>
            <a:off x="4872600" y="1132560"/>
            <a:ext cx="3840120" cy="26359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49120" y="46512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SFMR upscaling effects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adroTexto 15"/>
          <p:cNvSpPr/>
          <p:nvPr/>
        </p:nvSpPr>
        <p:spPr>
          <a:xfrm>
            <a:off x="546480" y="3871440"/>
            <a:ext cx="38401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SFMR upscaling effects at SFMR 1-sec sampling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CuadroTexto 16"/>
          <p:cNvSpPr/>
          <p:nvPr/>
        </p:nvSpPr>
        <p:spPr>
          <a:xfrm>
            <a:off x="4872600" y="3871440"/>
            <a:ext cx="384012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200" spc="-1" strike="noStrike">
                <a:solidFill>
                  <a:srgbClr val="000000"/>
                </a:solidFill>
                <a:latin typeface="Arial"/>
                <a:ea typeface="Arial"/>
              </a:rPr>
              <a:t>SFMR upscaling effects at 12.5 km sampling</a:t>
            </a:r>
            <a:endParaRPr b="0" lang="es-E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CuadroTexto 17"/>
          <p:cNvSpPr/>
          <p:nvPr/>
        </p:nvSpPr>
        <p:spPr>
          <a:xfrm>
            <a:off x="546480" y="4342320"/>
            <a:ext cx="7532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SFMR upscaling effects are significantly smaller at 12.5-km (ASCAT-A) sampling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Imagen 8" descr=""/>
          <p:cNvPicPr/>
          <p:nvPr/>
        </p:nvPicPr>
        <p:blipFill>
          <a:blip r:embed="rId2"/>
          <a:srcRect l="6218" t="4517" r="6679" b="0"/>
          <a:stretch/>
        </p:blipFill>
        <p:spPr>
          <a:xfrm>
            <a:off x="546480" y="1135440"/>
            <a:ext cx="3840120" cy="263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06720" y="520200"/>
            <a:ext cx="6910560" cy="31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Verdana"/>
                <a:ea typeface="MS PGothic"/>
              </a:rPr>
              <a:t>Extreme wind inter-calibration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233280" y="1113480"/>
            <a:ext cx="4209840" cy="40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Adjustment of scatterometers &amp; radiometers high &amp; extreme winds using SFMR/dropsondes (2010-2020)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lvl="1" marL="749880" indent="-257040">
              <a:lnSpc>
                <a:spcPct val="100000"/>
              </a:lnSpc>
              <a:spcBef>
                <a:spcPts val="241"/>
              </a:spcBef>
              <a:buClr>
                <a:srgbClr val="307ac4"/>
              </a:buClr>
              <a:buFont typeface="Arial"/>
              <a:buChar char="•"/>
            </a:pPr>
            <a:r>
              <a:rPr b="1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OSI SAF</a:t>
            </a:r>
            <a:r>
              <a:rPr b="0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: ASCAT-A, -B &amp; -C, Rapidscat, OSCAT, OSCAT2, HY-2A &amp; HY-2B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lvl="1" marL="749880" indent="-257040">
              <a:lnSpc>
                <a:spcPct val="100000"/>
              </a:lnSpc>
              <a:spcBef>
                <a:spcPts val="241"/>
              </a:spcBef>
              <a:buClr>
                <a:srgbClr val="307ac4"/>
              </a:buClr>
              <a:buFont typeface="Arial"/>
              <a:buChar char="•"/>
            </a:pPr>
            <a:r>
              <a:rPr b="1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REMSS</a:t>
            </a:r>
            <a:r>
              <a:rPr b="0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: Windsat (v7), AMSR-2 (v8), SMAP (v1)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lvl="1" marL="749880" indent="-257040">
              <a:lnSpc>
                <a:spcPct val="100000"/>
              </a:lnSpc>
              <a:spcBef>
                <a:spcPts val="241"/>
              </a:spcBef>
              <a:buClr>
                <a:srgbClr val="307ac4"/>
              </a:buClr>
              <a:buFont typeface="Arial"/>
              <a:buChar char="•"/>
            </a:pPr>
            <a:r>
              <a:rPr b="1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Ifremer</a:t>
            </a:r>
            <a:r>
              <a:rPr b="0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: SMOS (v2)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Accounting for spatial representativeness and QC effects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Addressing SFMR calibration variations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Ensuring inter-calibration among all satellite systems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The L2 adjusted wind products are available on the ESA MAXSS study webpage (</a:t>
            </a:r>
            <a:r>
              <a:rPr b="0" lang="en-US" sz="1200" spc="-1" strike="noStrike" u="sng">
                <a:solidFill>
                  <a:srgbClr val="977a45"/>
                </a:solidFill>
                <a:uFillTx/>
                <a:latin typeface="Verdana"/>
                <a:ea typeface="MS PGothic"/>
                <a:hlinkClick r:id="rId1"/>
              </a:rPr>
              <a:t>https://www.maxss.org/Products/MAXSS-Product-Catalogue</a:t>
            </a: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)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12"/>
          </p:nvPr>
        </p:nvSpPr>
        <p:spPr>
          <a:xfrm>
            <a:off x="7956720" y="4973760"/>
            <a:ext cx="990360" cy="1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s-ES" sz="750" spc="-1" strike="noStrike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EBDD08-A27B-42EC-BFB5-D312DC299E32}" type="slidenum">
              <a:rPr b="1" lang="es-ES" sz="75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4" name="Imagen 4" descr=""/>
          <p:cNvPicPr/>
          <p:nvPr/>
        </p:nvPicPr>
        <p:blipFill>
          <a:blip r:embed="rId2"/>
          <a:srcRect l="2218" t="24761" r="2904" b="25346"/>
          <a:stretch/>
        </p:blipFill>
        <p:spPr>
          <a:xfrm>
            <a:off x="7725600" y="4489560"/>
            <a:ext cx="1169280" cy="460440"/>
          </a:xfrm>
          <a:prstGeom prst="rect">
            <a:avLst/>
          </a:prstGeom>
          <a:ln w="0">
            <a:noFill/>
          </a:ln>
        </p:spPr>
      </p:pic>
      <p:pic>
        <p:nvPicPr>
          <p:cNvPr id="405" name="Picture 3" descr=""/>
          <p:cNvPicPr/>
          <p:nvPr/>
        </p:nvPicPr>
        <p:blipFill>
          <a:blip r:embed="rId3"/>
          <a:srcRect l="0" t="6445" r="0" b="0"/>
          <a:stretch/>
        </p:blipFill>
        <p:spPr>
          <a:xfrm>
            <a:off x="4330800" y="928440"/>
            <a:ext cx="4564080" cy="3047760"/>
          </a:xfrm>
          <a:prstGeom prst="rect">
            <a:avLst/>
          </a:prstGeom>
          <a:ln w="0">
            <a:noFill/>
          </a:ln>
        </p:spPr>
      </p:pic>
      <p:pic>
        <p:nvPicPr>
          <p:cNvPr id="406" name="Picture 1" descr=""/>
          <p:cNvPicPr/>
          <p:nvPr/>
        </p:nvPicPr>
        <p:blipFill>
          <a:blip r:embed="rId4"/>
          <a:srcRect l="0" t="6550" r="0" b="0"/>
          <a:stretch/>
        </p:blipFill>
        <p:spPr>
          <a:xfrm>
            <a:off x="4330800" y="933840"/>
            <a:ext cx="4564080" cy="3047760"/>
          </a:xfrm>
          <a:prstGeom prst="rect">
            <a:avLst/>
          </a:prstGeom>
          <a:ln w="0">
            <a:noFill/>
          </a:ln>
        </p:spPr>
      </p:pic>
      <p:sp>
        <p:nvSpPr>
          <p:cNvPr id="407" name="CuadroTexto 7"/>
          <p:cNvSpPr/>
          <p:nvPr/>
        </p:nvSpPr>
        <p:spPr>
          <a:xfrm>
            <a:off x="4330800" y="3976560"/>
            <a:ext cx="4564080" cy="51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operational wind field over Hurricane Dorian using buoy winds as calibration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CuadroTexto 8"/>
          <p:cNvSpPr/>
          <p:nvPr/>
        </p:nvSpPr>
        <p:spPr>
          <a:xfrm>
            <a:off x="4330800" y="3976560"/>
            <a:ext cx="4564080" cy="516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adjusted wind field over Hurricane Dorian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using SFMR winds as calibration reference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 4" descr=""/>
          <p:cNvPicPr/>
          <p:nvPr/>
        </p:nvPicPr>
        <p:blipFill>
          <a:blip r:embed="rId1"/>
          <a:stretch/>
        </p:blipFill>
        <p:spPr>
          <a:xfrm>
            <a:off x="4777560" y="1036440"/>
            <a:ext cx="3779640" cy="2147040"/>
          </a:xfrm>
          <a:prstGeom prst="rect">
            <a:avLst/>
          </a:prstGeom>
          <a:ln w="0">
            <a:noFill/>
          </a:ln>
        </p:spPr>
      </p:pic>
      <p:sp>
        <p:nvSpPr>
          <p:cNvPr id="410" name="ZoneTexte 2"/>
          <p:cNvSpPr/>
          <p:nvPr/>
        </p:nvSpPr>
        <p:spPr>
          <a:xfrm>
            <a:off x="7040160" y="1117440"/>
            <a:ext cx="1474920" cy="333360"/>
          </a:xfrm>
          <a:prstGeom prst="rect">
            <a:avLst/>
          </a:prstGeom>
          <a:solidFill>
            <a:schemeClr val="accent1">
              <a:alpha val="69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1600" spc="-1" strike="noStrike">
                <a:solidFill>
                  <a:srgbClr val="ffff00"/>
                </a:solidFill>
                <a:latin typeface="Comic Sans MS"/>
                <a:ea typeface="MS PGothic"/>
              </a:rPr>
              <a:t>ERA5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1" name="Image 4" descr=""/>
          <p:cNvPicPr/>
          <p:nvPr/>
        </p:nvPicPr>
        <p:blipFill>
          <a:blip r:embed="rId2"/>
          <a:stretch/>
        </p:blipFill>
        <p:spPr>
          <a:xfrm>
            <a:off x="4777560" y="1036440"/>
            <a:ext cx="3779640" cy="2147040"/>
          </a:xfrm>
          <a:prstGeom prst="rect">
            <a:avLst/>
          </a:prstGeom>
          <a:ln w="0">
            <a:noFill/>
          </a:ln>
        </p:spPr>
      </p:pic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06720" y="520200"/>
            <a:ext cx="6910560" cy="31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Verdana"/>
                <a:ea typeface="MS PGothic"/>
              </a:rPr>
              <a:t>Extreme wind validation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233280" y="1113480"/>
            <a:ext cx="4338360" cy="40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Triple collocation analysis for the following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lvl="1" marL="749880" indent="-257040">
              <a:lnSpc>
                <a:spcPct val="100000"/>
              </a:lnSpc>
              <a:spcBef>
                <a:spcPts val="241"/>
              </a:spcBef>
              <a:buClr>
                <a:srgbClr val="307ac4"/>
              </a:buClr>
              <a:buFont typeface="Arial"/>
              <a:buChar char="•"/>
            </a:pPr>
            <a:r>
              <a:rPr b="0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SFMR-Scatterometer-ERA5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lvl="1" marL="749880" indent="-257040">
              <a:lnSpc>
                <a:spcPct val="100000"/>
              </a:lnSpc>
              <a:spcBef>
                <a:spcPts val="241"/>
              </a:spcBef>
              <a:buClr>
                <a:srgbClr val="307ac4"/>
              </a:buClr>
              <a:buFont typeface="Arial"/>
              <a:buChar char="•"/>
            </a:pPr>
            <a:r>
              <a:rPr b="0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SFMR-Radiometer-ERA5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lvl="1" marL="749880" indent="-257040">
              <a:lnSpc>
                <a:spcPct val="100000"/>
              </a:lnSpc>
              <a:spcBef>
                <a:spcPts val="241"/>
              </a:spcBef>
              <a:buClr>
                <a:srgbClr val="307ac4"/>
              </a:buClr>
              <a:buFont typeface="Arial"/>
              <a:buChar char="•"/>
            </a:pPr>
            <a:r>
              <a:rPr b="0" i="1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SFMR-RapidSCAT-ERA5/MM</a:t>
            </a:r>
            <a:endParaRPr b="0" lang="es-ES" sz="1200" spc="-1" strike="noStrike">
              <a:solidFill>
                <a:srgbClr val="333333"/>
              </a:solidFill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Estimation of spatial representativeness errors using spatial variance analysis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ASCAT winds have the lowest errors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Ku-band winds are higher, although some rain contamination is present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Radiometer winds contain the highest errors in general, with SMAP wind quality comparable to the noisiest scatterometers (OSCATs)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spcAft>
                <a:spcPts val="24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200" spc="-1" strike="noStrike">
                <a:solidFill>
                  <a:srgbClr val="12699e"/>
                </a:solidFill>
                <a:latin typeface="Verdana"/>
                <a:ea typeface="MS PGothic"/>
              </a:rPr>
              <a:t>The Multi-Mission (MM) wind quality is substantially higher than that of ERA5, and comparable to that of Ku-band winds (also under ETC conditions)</a:t>
            </a:r>
            <a:endParaRPr b="0" lang="es-ES" sz="1200" spc="-1" strike="noStrike">
              <a:solidFill>
                <a:srgbClr val="12699e"/>
              </a:solidFill>
              <a:latin typeface="Verdana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13"/>
          </p:nvPr>
        </p:nvSpPr>
        <p:spPr>
          <a:xfrm>
            <a:off x="7956720" y="4973760"/>
            <a:ext cx="990360" cy="17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1" lang="es-ES" sz="750" spc="-1" strike="noStrike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EB53D17-3140-4A3C-902D-51C298CB0DA6}" type="slidenum">
              <a:rPr b="1" lang="es-ES" sz="75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s-ES" sz="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ZoneTexte 2"/>
          <p:cNvSpPr/>
          <p:nvPr/>
        </p:nvSpPr>
        <p:spPr>
          <a:xfrm>
            <a:off x="7040160" y="1117440"/>
            <a:ext cx="1474920" cy="577080"/>
          </a:xfrm>
          <a:prstGeom prst="rect">
            <a:avLst/>
          </a:prstGeom>
          <a:solidFill>
            <a:schemeClr val="accent1">
              <a:alpha val="69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1600" spc="-1" strike="noStrike">
                <a:solidFill>
                  <a:srgbClr val="ffff00"/>
                </a:solidFill>
                <a:latin typeface="Comic Sans MS"/>
                <a:ea typeface="MS PGothic"/>
              </a:rPr>
              <a:t>Multi-Mission</a:t>
            </a:r>
            <a:endParaRPr b="0" lang="es-ES" sz="1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16" name="Tabla 14"/>
          <p:cNvGraphicFramePr/>
          <p:nvPr/>
        </p:nvGraphicFramePr>
        <p:xfrm>
          <a:off x="4510440" y="3245760"/>
          <a:ext cx="4619880" cy="495720"/>
        </p:xfrm>
        <a:graphic>
          <a:graphicData uri="http://schemas.openxmlformats.org/drawingml/2006/table">
            <a:tbl>
              <a:tblPr/>
              <a:tblGrid>
                <a:gridCol w="714240"/>
                <a:gridCol w="650520"/>
                <a:gridCol w="650880"/>
                <a:gridCol w="650880"/>
                <a:gridCol w="650880"/>
                <a:gridCol w="650880"/>
                <a:gridCol w="65088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 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ASCATs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RSCAT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OSCAT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OSCAT-2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HSCAT-A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HSCAT-B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Error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0.93±0.10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1.55±0.16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2.07±0.22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1.84±0.19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1.44±0.15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MS PGothic"/>
                        </a:rPr>
                        <a:t>1.47±0.16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7" name="Tabla 15"/>
          <p:cNvGraphicFramePr/>
          <p:nvPr/>
        </p:nvGraphicFramePr>
        <p:xfrm>
          <a:off x="4510440" y="3804840"/>
          <a:ext cx="3317760" cy="495720"/>
        </p:xfrm>
        <a:graphic>
          <a:graphicData uri="http://schemas.openxmlformats.org/drawingml/2006/table">
            <a:tbl>
              <a:tblPr/>
              <a:tblGrid>
                <a:gridCol w="714240"/>
                <a:gridCol w="650520"/>
                <a:gridCol w="650880"/>
                <a:gridCol w="650880"/>
                <a:gridCol w="65088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 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AMSR2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Windsat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SMOS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Error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2.60±0.16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2.87±0.18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1.96±0.12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2.10±0.13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8" name="Tabla 16"/>
          <p:cNvGraphicFramePr/>
          <p:nvPr/>
        </p:nvGraphicFramePr>
        <p:xfrm>
          <a:off x="4510440" y="4363560"/>
          <a:ext cx="3317760" cy="495720"/>
        </p:xfrm>
        <a:graphic>
          <a:graphicData uri="http://schemas.openxmlformats.org/drawingml/2006/table">
            <a:tbl>
              <a:tblPr/>
              <a:tblGrid>
                <a:gridCol w="708840"/>
                <a:gridCol w="852480"/>
                <a:gridCol w="847440"/>
                <a:gridCol w="90864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 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SFMR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ERA5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Multi-Mission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(m/s)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1" lang="en-US" sz="800" spc="-1" strike="noStrike">
                          <a:solidFill>
                            <a:schemeClr val="lt1"/>
                          </a:solidFill>
                          <a:latin typeface="Verdana"/>
                          <a:ea typeface="MS PGothic"/>
                        </a:rPr>
                        <a:t>Error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3.41±0.23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2.66±0.23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  <a:buNone/>
                      </a:pPr>
                      <a:r>
                        <a:rPr b="0" lang="en-US" sz="700" spc="-1" strike="noStrike">
                          <a:solidFill>
                            <a:schemeClr val="dk1"/>
                          </a:solidFill>
                          <a:latin typeface="Verdana"/>
                          <a:ea typeface="Times New Roman"/>
                        </a:rPr>
                        <a:t>1.64±0.17</a:t>
                      </a:r>
                      <a:endParaRPr b="0" lang="es-ES" sz="7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06720" y="520200"/>
            <a:ext cx="6910560" cy="31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rgbClr val="ffffff"/>
                </a:solidFill>
                <a:latin typeface="Verdana"/>
                <a:ea typeface="MS PGothic"/>
              </a:rPr>
              <a:t>Future work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2 Marcador de contenido"/>
          <p:cNvSpPr/>
          <p:nvPr/>
        </p:nvSpPr>
        <p:spPr>
          <a:xfrm>
            <a:off x="233280" y="1249920"/>
            <a:ext cx="8658360" cy="343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Improve wind adjustment for Ku-band systems by revising QC effects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Apply extreme wind adjustment to new scatterometer systems after 2020 (HY-2C, HY-2D, OSCAT3, WindRAD)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Apply storm translation onto ERA5 to match scatterometer &amp; radiometer storm centres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Repeat triple collocation analysis SFMR-RSCAT-ERA5 for ERA5 used in MM generation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Improve wind adjustment for ERA5; contribute to wind “unadjustment” of MM under ETC conditions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Improve spatial variance analysis under TC conditions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Spatial analysis on adjusted scatt &amp; rad fields: wind radii, derivatives (divergence, curl)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57040" indent="-2570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2c71b6"/>
              </a:buClr>
              <a:buSzPct val="140000"/>
              <a:buFont typeface="Arial"/>
              <a:buChar char="•"/>
            </a:pPr>
            <a:r>
              <a:rPr b="0" lang="en-US" sz="1400" spc="-1" strike="noStrike">
                <a:solidFill>
                  <a:srgbClr val="12699e"/>
                </a:solidFill>
                <a:latin typeface="Verdana"/>
                <a:ea typeface="MS PGothic"/>
              </a:rPr>
              <a:t>IWRAP data exploitation to analyze the consistency between sea surface wind fields (scatt, rad, ERA5, MM) and those aloft (IWRAP)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Imagen 5" descr=""/>
          <p:cNvPicPr/>
          <p:nvPr/>
        </p:nvPicPr>
        <p:blipFill>
          <a:blip r:embed="rId1"/>
          <a:stretch/>
        </p:blipFill>
        <p:spPr>
          <a:xfrm>
            <a:off x="0" y="1171080"/>
            <a:ext cx="2999520" cy="2352600"/>
          </a:xfrm>
          <a:prstGeom prst="rect">
            <a:avLst/>
          </a:prstGeom>
          <a:ln w="0">
            <a:noFill/>
          </a:ln>
        </p:spPr>
      </p:pic>
      <p:pic>
        <p:nvPicPr>
          <p:cNvPr id="422" name="Imagen 9" descr=""/>
          <p:cNvPicPr/>
          <p:nvPr/>
        </p:nvPicPr>
        <p:blipFill>
          <a:blip r:embed="rId2"/>
          <a:srcRect l="0" t="0" r="50146" b="0"/>
          <a:stretch/>
        </p:blipFill>
        <p:spPr>
          <a:xfrm>
            <a:off x="244080" y="2255040"/>
            <a:ext cx="1147680" cy="1047960"/>
          </a:xfrm>
          <a:prstGeom prst="rect">
            <a:avLst/>
          </a:prstGeom>
          <a:ln w="0">
            <a:noFill/>
          </a:ln>
        </p:spPr>
      </p:pic>
      <p:pic>
        <p:nvPicPr>
          <p:cNvPr id="423" name="Picture 2" descr=""/>
          <p:cNvPicPr/>
          <p:nvPr/>
        </p:nvPicPr>
        <p:blipFill>
          <a:blip r:embed="rId3"/>
          <a:srcRect l="0" t="0" r="2054" b="0"/>
          <a:stretch/>
        </p:blipFill>
        <p:spPr>
          <a:xfrm>
            <a:off x="3345480" y="1681920"/>
            <a:ext cx="2961720" cy="1841760"/>
          </a:xfrm>
          <a:prstGeom prst="rect">
            <a:avLst/>
          </a:prstGeom>
          <a:ln w="0">
            <a:noFill/>
          </a:ln>
        </p:spPr>
      </p:pic>
      <p:pic>
        <p:nvPicPr>
          <p:cNvPr id="424" name="Picture 3" descr=""/>
          <p:cNvPicPr/>
          <p:nvPr/>
        </p:nvPicPr>
        <p:blipFill>
          <a:blip r:embed="rId4"/>
          <a:stretch/>
        </p:blipFill>
        <p:spPr>
          <a:xfrm>
            <a:off x="6653160" y="1681920"/>
            <a:ext cx="1726200" cy="1841760"/>
          </a:xfrm>
          <a:prstGeom prst="rect">
            <a:avLst/>
          </a:prstGeom>
          <a:ln w="0">
            <a:noFill/>
          </a:ln>
        </p:spPr>
      </p:pic>
      <p:sp>
        <p:nvSpPr>
          <p:cNvPr id="425" name="CuadroTexto 1"/>
          <p:cNvSpPr/>
          <p:nvPr/>
        </p:nvSpPr>
        <p:spPr>
          <a:xfrm>
            <a:off x="3288600" y="3633840"/>
            <a:ext cx="29617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Strong deceleration close to the Surface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Height assignment errors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Sampling frequency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CuadroTexto 8"/>
          <p:cNvSpPr/>
          <p:nvPr/>
        </p:nvSpPr>
        <p:spPr>
          <a:xfrm>
            <a:off x="6348600" y="3633840"/>
            <a:ext cx="263088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Work well up to 25 m/s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Few measurements under TC conditions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Wave effects?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CuadroTexto 2"/>
          <p:cNvSpPr/>
          <p:nvPr/>
        </p:nvSpPr>
        <p:spPr>
          <a:xfrm rot="16200000">
            <a:off x="-407880" y="2655720"/>
            <a:ext cx="1181160" cy="196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700" spc="-1" strike="noStrike">
                <a:solidFill>
                  <a:srgbClr val="000000"/>
                </a:solidFill>
                <a:latin typeface="Arial"/>
                <a:ea typeface="Arial"/>
              </a:rPr>
              <a:t>ASCAT wind speed (m/s)</a:t>
            </a:r>
            <a:endParaRPr b="0" lang="es-E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CuadroTexto 10"/>
          <p:cNvSpPr/>
          <p:nvPr/>
        </p:nvSpPr>
        <p:spPr>
          <a:xfrm>
            <a:off x="237960" y="3264480"/>
            <a:ext cx="1147680" cy="196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700" spc="-1" strike="noStrike">
                <a:solidFill>
                  <a:srgbClr val="000000"/>
                </a:solidFill>
                <a:latin typeface="Arial"/>
                <a:ea typeface="Arial"/>
              </a:rPr>
              <a:t>Buoy wind speed (m/s)</a:t>
            </a:r>
            <a:endParaRPr b="0" lang="es-E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9" name="CuadroTexto 11"/>
          <p:cNvSpPr/>
          <p:nvPr/>
        </p:nvSpPr>
        <p:spPr>
          <a:xfrm>
            <a:off x="228600" y="3633840"/>
            <a:ext cx="296172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ASCAT nominal winds calibrated against buoys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Dropsonde &amp; buoy scales increasingly differ above 10 m/s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Which one should we trust?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CuadroTexto 13"/>
          <p:cNvSpPr/>
          <p:nvPr/>
        </p:nvSpPr>
        <p:spPr>
          <a:xfrm>
            <a:off x="6653160" y="1275480"/>
            <a:ext cx="172620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Buoys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CuadroTexto 14"/>
          <p:cNvSpPr/>
          <p:nvPr/>
        </p:nvSpPr>
        <p:spPr>
          <a:xfrm>
            <a:off x="3963240" y="1275480"/>
            <a:ext cx="172620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Dropsondes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249120" y="53712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1700" spc="-1" strike="noStrike">
                <a:solidFill>
                  <a:srgbClr val="ffffff"/>
                </a:solidFill>
                <a:latin typeface="Verdana"/>
                <a:ea typeface="MS PGothic"/>
              </a:rPr>
              <a:t>Can we reconcile dropsonde and buoy measurements?</a:t>
            </a:r>
            <a:endParaRPr b="0" lang="es-E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3"/>
          <p:cNvSpPr/>
          <p:nvPr/>
        </p:nvSpPr>
        <p:spPr>
          <a:xfrm>
            <a:off x="2446560" y="2271240"/>
            <a:ext cx="184320" cy="299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endParaRPr b="0" lang="es-ES" sz="1350" spc="-1" strike="noStrike">
              <a:solidFill>
                <a:srgbClr val="333333"/>
              </a:solidFill>
              <a:latin typeface="Calibri"/>
              <a:ea typeface="MS PGothic"/>
            </a:endParaRPr>
          </a:p>
        </p:txBody>
      </p:sp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249120" y="465120"/>
            <a:ext cx="753192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Scatterometer data availability (2010-2020)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5" name="8 Tabla"/>
          <p:cNvGraphicFramePr/>
          <p:nvPr/>
        </p:nvGraphicFramePr>
        <p:xfrm>
          <a:off x="1829880" y="1209240"/>
          <a:ext cx="4931640" cy="3413160"/>
        </p:xfrm>
        <a:graphic>
          <a:graphicData uri="http://schemas.openxmlformats.org/drawingml/2006/table">
            <a:tbl>
              <a:tblPr/>
              <a:tblGrid>
                <a:gridCol w="931320"/>
                <a:gridCol w="961920"/>
                <a:gridCol w="1125360"/>
                <a:gridCol w="925200"/>
                <a:gridCol w="987120"/>
              </a:tblGrid>
              <a:tr h="3574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Scatterometer systems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FORMAT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PERIOD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SOURCE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FREQUENCY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ASCAT-A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Full period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ASCAT-B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BUFR</a:t>
                      </a: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11/2012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n-US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ASCAT-C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BUFR</a:t>
                      </a: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01/2019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Verdana"/>
                          <a:ea typeface="MS PGothic"/>
                        </a:rPr>
                        <a:t>OceanSat-2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BUFR</a:t>
                      </a: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01/2010 - 02/2014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Verdana"/>
                          <a:ea typeface="MS PGothic"/>
                        </a:rPr>
                        <a:t>RapidScat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11/2014 - 08/2016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Verdana"/>
                          <a:ea typeface="MS PGothic"/>
                        </a:rPr>
                        <a:t>Scatsat-1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01/2017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Verdana"/>
                          <a:ea typeface="MS PGothic"/>
                        </a:rPr>
                        <a:t>HY-2A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06/2012 - 04/2015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Verdana"/>
                          <a:ea typeface="MS PGothic"/>
                        </a:rPr>
                        <a:t>HY-2B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01/2019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Arial"/>
                          <a:ea typeface="MS PGothic"/>
                        </a:rPr>
                        <a:t>HY-2C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MS PGothic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MS PGothic"/>
                        </a:rPr>
                        <a:t>11/2020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30528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s-ES" sz="800" spc="-1" strike="noStrike">
                          <a:solidFill>
                            <a:srgbClr val="073b6c"/>
                          </a:solidFill>
                          <a:latin typeface="Arial"/>
                          <a:ea typeface="MS PGothic"/>
                        </a:rPr>
                        <a:t>CFOSAT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MS PGothic"/>
                        </a:rPr>
                        <a:t>BUFR/NetCDF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MS PGothic"/>
                        </a:rPr>
                        <a:t>01/2019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MS PGothic"/>
                        </a:rPr>
                        <a:t>OSI SAF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</a:rPr>
                        <a:t>Ku-band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3"/>
          <p:cNvSpPr/>
          <p:nvPr/>
        </p:nvSpPr>
        <p:spPr>
          <a:xfrm>
            <a:off x="2446560" y="2271240"/>
            <a:ext cx="184320" cy="299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endParaRPr b="0" lang="es-ES" sz="1350" spc="-1" strike="noStrike">
              <a:solidFill>
                <a:srgbClr val="333333"/>
              </a:solidFill>
              <a:latin typeface="Calibri"/>
              <a:ea typeface="MS PGothic"/>
            </a:endParaRPr>
          </a:p>
        </p:txBody>
      </p:sp>
      <p:graphicFrame>
        <p:nvGraphicFramePr>
          <p:cNvPr id="437" name="8 Tabla"/>
          <p:cNvGraphicFramePr/>
          <p:nvPr/>
        </p:nvGraphicFramePr>
        <p:xfrm>
          <a:off x="1150560" y="1100520"/>
          <a:ext cx="6948360" cy="3485160"/>
        </p:xfrm>
        <a:graphic>
          <a:graphicData uri="http://schemas.openxmlformats.org/drawingml/2006/table">
            <a:tbl>
              <a:tblPr/>
              <a:tblGrid>
                <a:gridCol w="921600"/>
                <a:gridCol w="740880"/>
                <a:gridCol w="1139400"/>
                <a:gridCol w="756000"/>
                <a:gridCol w="3390120"/>
              </a:tblGrid>
              <a:tr h="35856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Radiometers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FORMAT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PERIOD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SOURCE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" sz="800" spc="-1" strike="noStrike">
                          <a:solidFill>
                            <a:srgbClr val="ffffff"/>
                          </a:solidFill>
                          <a:latin typeface="Verdana"/>
                          <a:ea typeface="Arial"/>
                        </a:rPr>
                        <a:t>FREQUENCY</a:t>
                      </a:r>
                      <a:endParaRPr b="0" lang="es-ES" sz="8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73b6c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SMOS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NetCDF-4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Full period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IFREMER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L-band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SMAP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04/2015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L-band 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WindSat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01/2010 – 10/2020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Channels (GHz): 6.8; 10.7; 18.7; 23.8; 37.0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AMSR2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07/</a:t>
                      </a: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20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12</a:t>
                      </a: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Channels (GHz): 6.93; 7.3; 10.65; 18.7; 23.8; 36.5; 89.0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SSMI / SSMIS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Full period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Channels (GHz): 19.35; 23.235; 37.0; 85.5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GMI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03/201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4</a:t>
                      </a: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 – 12/2020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Channels (GHz): 10.65; 18.7; 23.8; 36.5; 89.0; 165.5; 183.31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TMI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01/2010 – 12/2014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Bef>
                          <a:spcPts val="1199"/>
                        </a:spcBef>
                        <a:spcAft>
                          <a:spcPts val="1199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Channels (GHz): 10.65; 19.35; 21.3; 37.0; 85.5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</a:tr>
              <a:tr h="390600"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es-ES_tradnl" sz="800" spc="-1" strike="noStrike">
                          <a:solidFill>
                            <a:srgbClr val="073b6c"/>
                          </a:solidFill>
                          <a:latin typeface="Verdana"/>
                          <a:ea typeface="Arial"/>
                        </a:rPr>
                        <a:t>AMSRE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B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ytemap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01/2010</a:t>
                      </a:r>
                      <a:r>
                        <a:rPr b="0" lang="en-US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 - </a:t>
                      </a: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10/2011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REMSS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 lIns="28440" rIns="28440" tIns="28440" bIns="28440" anchor="ctr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s-ES_tradnl" sz="800" spc="-1" strike="noStrike">
                          <a:solidFill>
                            <a:srgbClr val="333333"/>
                          </a:solidFill>
                          <a:latin typeface="Verdana"/>
                          <a:ea typeface="Arial"/>
                        </a:rPr>
                        <a:t>Channels (GHz): 6.93; 10.65; 18.7; 23.8; 36.5; 89.0</a:t>
                      </a:r>
                      <a:endParaRPr b="0" lang="es-ES" sz="8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28440" marR="28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249120" y="465120"/>
            <a:ext cx="753192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Radiometer data availability (2010-2020)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n 12" descr=""/>
          <p:cNvPicPr/>
          <p:nvPr/>
        </p:nvPicPr>
        <p:blipFill>
          <a:blip r:embed="rId1"/>
          <a:stretch/>
        </p:blipFill>
        <p:spPr>
          <a:xfrm>
            <a:off x="1915920" y="929520"/>
            <a:ext cx="2436840" cy="1767240"/>
          </a:xfrm>
          <a:prstGeom prst="rect">
            <a:avLst/>
          </a:prstGeom>
          <a:ln w="0">
            <a:noFill/>
          </a:ln>
        </p:spPr>
      </p:pic>
      <p:pic>
        <p:nvPicPr>
          <p:cNvPr id="173" name="Imagen 13" descr=""/>
          <p:cNvPicPr/>
          <p:nvPr/>
        </p:nvPicPr>
        <p:blipFill>
          <a:blip r:embed="rId2"/>
          <a:stretch/>
        </p:blipFill>
        <p:spPr>
          <a:xfrm>
            <a:off x="4572000" y="929520"/>
            <a:ext cx="2436840" cy="1767240"/>
          </a:xfrm>
          <a:prstGeom prst="rect">
            <a:avLst/>
          </a:prstGeom>
          <a:ln w="0">
            <a:noFill/>
          </a:ln>
        </p:spPr>
      </p:pic>
      <p:pic>
        <p:nvPicPr>
          <p:cNvPr id="174" name="Imagen 14" descr=""/>
          <p:cNvPicPr/>
          <p:nvPr/>
        </p:nvPicPr>
        <p:blipFill>
          <a:blip r:embed="rId3"/>
          <a:stretch/>
        </p:blipFill>
        <p:spPr>
          <a:xfrm>
            <a:off x="1915920" y="2707200"/>
            <a:ext cx="2436840" cy="1767240"/>
          </a:xfrm>
          <a:prstGeom prst="rect">
            <a:avLst/>
          </a:prstGeom>
          <a:ln w="0">
            <a:noFill/>
          </a:ln>
        </p:spPr>
      </p:pic>
      <p:pic>
        <p:nvPicPr>
          <p:cNvPr id="175" name="Imagen 15" descr=""/>
          <p:cNvPicPr/>
          <p:nvPr/>
        </p:nvPicPr>
        <p:blipFill>
          <a:blip r:embed="rId4"/>
          <a:stretch/>
        </p:blipFill>
        <p:spPr>
          <a:xfrm>
            <a:off x="4572000" y="2707200"/>
            <a:ext cx="2436840" cy="178416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49120" y="46512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SFMR upscaling effects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CuadroTexto 17"/>
          <p:cNvSpPr/>
          <p:nvPr/>
        </p:nvSpPr>
        <p:spPr>
          <a:xfrm>
            <a:off x="441720" y="4486680"/>
            <a:ext cx="84322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SFMR 40-km averaged winds more representative of ASCAT 12.5-km (25-km resolution) winds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SFMR 80-km averaged winds more representative of all other (50-km res) scatts &amp; radiometers 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8" descr=""/>
          <p:cNvPicPr/>
          <p:nvPr/>
        </p:nvPicPr>
        <p:blipFill>
          <a:blip r:embed="rId1"/>
          <a:stretch/>
        </p:blipFill>
        <p:spPr>
          <a:xfrm>
            <a:off x="2834640" y="1348200"/>
            <a:ext cx="3167640" cy="237384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42" descr=""/>
          <p:cNvPicPr/>
          <p:nvPr/>
        </p:nvPicPr>
        <p:blipFill>
          <a:blip r:embed="rId2"/>
          <a:stretch/>
        </p:blipFill>
        <p:spPr>
          <a:xfrm>
            <a:off x="2833920" y="1348200"/>
            <a:ext cx="3165840" cy="237348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49120" y="46512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Ku-band QC effects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adroTexto 17"/>
          <p:cNvSpPr/>
          <p:nvPr/>
        </p:nvSpPr>
        <p:spPr>
          <a:xfrm>
            <a:off x="532080" y="4472640"/>
            <a:ext cx="7944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Rain contamination filtered out by KNMI_QC; but then, only few extreme wind points left 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Picture 2" descr="oscat2_knmiqc"/>
          <p:cNvPicPr/>
          <p:nvPr/>
        </p:nvPicPr>
        <p:blipFill>
          <a:blip r:embed="rId3"/>
          <a:stretch/>
        </p:blipFill>
        <p:spPr>
          <a:xfrm>
            <a:off x="2833920" y="1347840"/>
            <a:ext cx="3166920" cy="2373840"/>
          </a:xfrm>
          <a:prstGeom prst="rect">
            <a:avLst/>
          </a:prstGeom>
          <a:ln w="0">
            <a:noFill/>
          </a:ln>
        </p:spPr>
      </p:pic>
      <p:sp>
        <p:nvSpPr>
          <p:cNvPr id="183" name="CuadroTexto 12"/>
          <p:cNvSpPr/>
          <p:nvPr/>
        </p:nvSpPr>
        <p:spPr>
          <a:xfrm>
            <a:off x="4921560" y="2085120"/>
            <a:ext cx="100404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100" spc="-1" strike="noStrike">
                <a:solidFill>
                  <a:srgbClr val="ff0000"/>
                </a:solidFill>
                <a:latin typeface="Arial"/>
                <a:ea typeface="Arial"/>
              </a:rPr>
              <a:t>KNMI_QC</a:t>
            </a:r>
            <a:endParaRPr b="0" lang="es-ES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n 5" descr=""/>
          <p:cNvPicPr/>
          <p:nvPr/>
        </p:nvPicPr>
        <p:blipFill>
          <a:blip r:embed="rId1"/>
          <a:stretch/>
        </p:blipFill>
        <p:spPr>
          <a:xfrm>
            <a:off x="1334520" y="996840"/>
            <a:ext cx="3237120" cy="3052440"/>
          </a:xfrm>
          <a:prstGeom prst="rect">
            <a:avLst/>
          </a:prstGeom>
          <a:ln w="0">
            <a:noFill/>
          </a:ln>
        </p:spPr>
      </p:pic>
      <p:pic>
        <p:nvPicPr>
          <p:cNvPr id="185" name="Imagen 6" descr=""/>
          <p:cNvPicPr/>
          <p:nvPr/>
        </p:nvPicPr>
        <p:blipFill>
          <a:blip r:embed="rId2"/>
          <a:stretch/>
        </p:blipFill>
        <p:spPr>
          <a:xfrm>
            <a:off x="4685040" y="996840"/>
            <a:ext cx="3232800" cy="305244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49120" y="46512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SFMR calibration effects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CuadroTexto 17"/>
          <p:cNvSpPr/>
          <p:nvPr/>
        </p:nvSpPr>
        <p:spPr>
          <a:xfrm>
            <a:off x="1199160" y="4259880"/>
            <a:ext cx="7944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SFMR calibration variations of up to 2 m/s between the range 15-30 m/s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n 4" descr=""/>
          <p:cNvPicPr/>
          <p:nvPr/>
        </p:nvPicPr>
        <p:blipFill>
          <a:blip r:embed="rId1"/>
          <a:srcRect l="0" t="6110" r="0" b="0"/>
          <a:stretch/>
        </p:blipFill>
        <p:spPr>
          <a:xfrm>
            <a:off x="2635200" y="1015560"/>
            <a:ext cx="3260160" cy="311364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49120" y="577440"/>
            <a:ext cx="8032680" cy="35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Verdana"/>
                <a:ea typeface="MS PGothic"/>
              </a:rPr>
              <a:t>C-band scatterometer extreme wind adjustment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adroTexto 17"/>
          <p:cNvSpPr/>
          <p:nvPr/>
        </p:nvSpPr>
        <p:spPr>
          <a:xfrm>
            <a:off x="1199160" y="4259880"/>
            <a:ext cx="6318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Assume a mean SFMR calibration by using the full 2009-2020 period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i="1" lang="en-US" sz="1400" spc="-1" strike="noStrike">
                <a:solidFill>
                  <a:srgbClr val="000000"/>
                </a:solidFill>
                <a:latin typeface="Arial"/>
                <a:ea typeface="Arial"/>
              </a:rPr>
              <a:t>Assume all ASCATs well intercalibrated</a:t>
            </a:r>
            <a:endParaRPr b="0" lang="es-E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7_Patrón última transparencia">
  <a:themeElements>
    <a:clrScheme name="">
      <a:dk1>
        <a:srgbClr val="333333"/>
      </a:dk1>
      <a:lt1>
        <a:srgbClr val="ffffff"/>
      </a:lt1>
      <a:dk2>
        <a:srgbClr val="596e97"/>
      </a:dk2>
      <a:lt2>
        <a:srgbClr val="d0d5de"/>
      </a:lt2>
      <a:accent1>
        <a:srgbClr val="d0bb96"/>
      </a:accent1>
      <a:accent2>
        <a:srgbClr val="bc9f6a"/>
      </a:accent2>
      <a:accent3>
        <a:srgbClr val="ffffff"/>
      </a:accent3>
      <a:accent4>
        <a:srgbClr val="2a2a2a"/>
      </a:accent4>
      <a:accent5>
        <a:srgbClr val="e4dac9"/>
      </a:accent5>
      <a:accent6>
        <a:srgbClr val="aa905f"/>
      </a:accent6>
      <a:hlink>
        <a:srgbClr val="977a45"/>
      </a:hlink>
      <a:folHlink>
        <a:srgbClr val="755d3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7_Patrón última transparencia">
  <a:themeElements>
    <a:clrScheme name="">
      <a:dk1>
        <a:srgbClr val="333333"/>
      </a:dk1>
      <a:lt1>
        <a:srgbClr val="ffffff"/>
      </a:lt1>
      <a:dk2>
        <a:srgbClr val="596e97"/>
      </a:dk2>
      <a:lt2>
        <a:srgbClr val="d0d5de"/>
      </a:lt2>
      <a:accent1>
        <a:srgbClr val="d0bb96"/>
      </a:accent1>
      <a:accent2>
        <a:srgbClr val="bc9f6a"/>
      </a:accent2>
      <a:accent3>
        <a:srgbClr val="ffffff"/>
      </a:accent3>
      <a:accent4>
        <a:srgbClr val="2a2a2a"/>
      </a:accent4>
      <a:accent5>
        <a:srgbClr val="e4dac9"/>
      </a:accent5>
      <a:accent6>
        <a:srgbClr val="aa905f"/>
      </a:accent6>
      <a:hlink>
        <a:srgbClr val="977a45"/>
      </a:hlink>
      <a:folHlink>
        <a:srgbClr val="755d3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6e97"/>
      </a:dk2>
      <a:lt2>
        <a:srgbClr val="d0d5de"/>
      </a:lt2>
      <a:accent1>
        <a:srgbClr val="d0bb96"/>
      </a:accent1>
      <a:accent2>
        <a:srgbClr val="bc9f6a"/>
      </a:accent2>
      <a:accent3>
        <a:srgbClr val="ffffff"/>
      </a:accent3>
      <a:accent4>
        <a:srgbClr val="2a2a2a"/>
      </a:accent4>
      <a:accent5>
        <a:srgbClr val="e4dac9"/>
      </a:accent5>
      <a:accent6>
        <a:srgbClr val="aa905f"/>
      </a:accent6>
      <a:hlink>
        <a:srgbClr val="977a45"/>
      </a:hlink>
      <a:folHlink>
        <a:srgbClr val="755d3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7872</TotalTime>
  <Application>Collabora_Office/22.05.22.2$Linux_X86_64 LibreOffice_project/d02b2d23c8d3dec8585df17cd2fe6f68e0a707b3</Application>
  <AppVersion>15.0000</AppVersion>
  <Words>3000</Words>
  <Paragraphs>562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Gilles LARNICOL</dc:creator>
  <dc:description/>
  <dc:language>es-ES</dc:language>
  <cp:lastModifiedBy>Marcos</cp:lastModifiedBy>
  <cp:lastPrinted>2020-09-16T12:51:17Z</cp:lastPrinted>
  <dcterms:modified xsi:type="dcterms:W3CDTF">2024-05-30T12:24:59Z</dcterms:modified>
  <cp:revision>337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23</vt:i4>
  </property>
  <property fmtid="{D5CDD505-2E9C-101B-9397-08002B2CF9AE}" pid="3" name="Notes">
    <vt:i4>29</vt:i4>
  </property>
  <property fmtid="{D5CDD505-2E9C-101B-9397-08002B2CF9AE}" pid="4" name="PresentationFormat">
    <vt:lpwstr>Personalizado</vt:lpwstr>
  </property>
  <property fmtid="{D5CDD505-2E9C-101B-9397-08002B2CF9AE}" pid="5" name="Slides">
    <vt:i4>55</vt:i4>
  </property>
</Properties>
</file>