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</p:sldMasterIdLst>
  <p:notesMasterIdLst>
    <p:notesMasterId r:id="rId34"/>
  </p:notesMasterIdLst>
  <p:sldIdLst>
    <p:sldId id="263" r:id="rId6"/>
    <p:sldId id="393" r:id="rId7"/>
    <p:sldId id="386" r:id="rId8"/>
    <p:sldId id="394" r:id="rId9"/>
    <p:sldId id="395" r:id="rId10"/>
    <p:sldId id="382" r:id="rId11"/>
    <p:sldId id="381" r:id="rId12"/>
    <p:sldId id="385" r:id="rId13"/>
    <p:sldId id="389" r:id="rId14"/>
    <p:sldId id="264" r:id="rId15"/>
    <p:sldId id="378" r:id="rId16"/>
    <p:sldId id="396" r:id="rId17"/>
    <p:sldId id="380" r:id="rId18"/>
    <p:sldId id="365" r:id="rId19"/>
    <p:sldId id="387" r:id="rId20"/>
    <p:sldId id="388" r:id="rId21"/>
    <p:sldId id="397" r:id="rId22"/>
    <p:sldId id="372" r:id="rId23"/>
    <p:sldId id="398" r:id="rId24"/>
    <p:sldId id="266" r:id="rId25"/>
    <p:sldId id="399" r:id="rId26"/>
    <p:sldId id="368" r:id="rId27"/>
    <p:sldId id="400" r:id="rId28"/>
    <p:sldId id="391" r:id="rId29"/>
    <p:sldId id="401" r:id="rId30"/>
    <p:sldId id="392" r:id="rId31"/>
    <p:sldId id="402" r:id="rId32"/>
    <p:sldId id="3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5049" autoAdjust="0"/>
  </p:normalViewPr>
  <p:slideViewPr>
    <p:cSldViewPr snapToGrid="0">
      <p:cViewPr varScale="1">
        <p:scale>
          <a:sx n="72" d="100"/>
          <a:sy n="72" d="100"/>
        </p:scale>
        <p:origin x="41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2D17B-A5A7-4E82-8A1C-D0D3755BC3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48D37-A5BB-4336-8F59-37719F59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9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1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4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6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pop-up histograms for the two circled regions to emphasize the improvement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39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pop-up histograms for the two circled regions to emphasize the improvement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3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pop-up histograms for the two circled regions to emphasize the improvement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48D37-A5BB-4336-8F59-37719F59AB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4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65353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63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247B-E8B2-B943-99B2-31A9D9B8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77237"/>
            <a:ext cx="12191999" cy="695169"/>
          </a:xfrm>
        </p:spPr>
        <p:txBody>
          <a:bodyPr/>
          <a:lstStyle/>
          <a:p>
            <a:r>
              <a:rPr lang="en-US" sz="3600" dirty="0"/>
              <a:t>Zero Current Equivalent Wind (U</a:t>
            </a:r>
            <a:r>
              <a:rPr lang="en-US" sz="3600" baseline="-25000" dirty="0"/>
              <a:t>zc</a:t>
            </a:r>
            <a:r>
              <a:rPr lang="en-US" sz="3600" dirty="0"/>
              <a:t>): Adjusting ERA5 Windspeeds for Currents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9CCCA5-04CA-E24B-8175-0CEE6B233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Gopal Sundaram, University of Michigan, </a:t>
            </a:r>
            <a:r>
              <a:rPr lang="en-US" dirty="0" err="1"/>
              <a:t>CLaSP</a:t>
            </a:r>
            <a:endParaRPr lang="en-US" dirty="0"/>
          </a:p>
          <a:p>
            <a:r>
              <a:rPr lang="en-US" dirty="0"/>
              <a:t>Chris Ruf, University of Michigan, </a:t>
            </a:r>
            <a:r>
              <a:rPr lang="en-US" dirty="0" err="1"/>
              <a:t>CLaSP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3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7C18-60CD-4B76-9304-ED28EA39A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161"/>
            <a:ext cx="10193518" cy="864092"/>
          </a:xfrm>
        </p:spPr>
        <p:txBody>
          <a:bodyPr/>
          <a:lstStyle/>
          <a:p>
            <a:r>
              <a:rPr lang="en-US" dirty="0"/>
              <a:t>Annual Average (2021) </a:t>
            </a:r>
            <a:r>
              <a:rPr lang="en-US" dirty="0" err="1"/>
              <a:t>U</a:t>
            </a:r>
            <a:r>
              <a:rPr lang="en-US" baseline="-25000" dirty="0" err="1"/>
              <a:t>diff</a:t>
            </a:r>
            <a:r>
              <a:rPr lang="en-US" dirty="0"/>
              <a:t> = U</a:t>
            </a:r>
            <a:r>
              <a:rPr lang="en-US" baseline="-25000" dirty="0"/>
              <a:t>10</a:t>
            </a:r>
            <a:r>
              <a:rPr lang="en-US" dirty="0"/>
              <a:t> -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3A0AF-1A50-E3C0-C2FA-2CD706EB08B3}"/>
              </a:ext>
            </a:extLst>
          </p:cNvPr>
          <p:cNvSpPr txBox="1"/>
          <p:nvPr/>
        </p:nvSpPr>
        <p:spPr>
          <a:xfrm>
            <a:off x="2312565" y="5065953"/>
            <a:ext cx="8355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 Speed Difference between the ERA5 U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the ERA5 Current Corrected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zc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WSD 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racks the Equatorial Currents, but is not consistent with other large currents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Gulf Stream and East African Current are present, but not the Kuroshio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Currents are not the only factor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but the angle between the wind and the current also affects magnitude of difference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0F417-CA7E-B8CF-4621-9E4D18A2C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6" r="114"/>
          <a:stretch/>
        </p:blipFill>
        <p:spPr>
          <a:xfrm>
            <a:off x="1728132" y="1371599"/>
            <a:ext cx="9765663" cy="36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A2A6-4336-9BA9-190F-A41D7047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5108"/>
            <a:ext cx="10320779" cy="864092"/>
          </a:xfrm>
        </p:spPr>
        <p:txBody>
          <a:bodyPr/>
          <a:lstStyle/>
          <a:p>
            <a:r>
              <a:rPr lang="en-US" dirty="0"/>
              <a:t>Wind Speed Difference Zoom In, Kuroshio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3D19C-D4A7-2388-2C7C-49851A1B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89" y="1551036"/>
            <a:ext cx="5455299" cy="1589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ECBE0-D7AD-2821-D156-A4B0921B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88" y="1551036"/>
            <a:ext cx="5455299" cy="1600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4787E-59DF-FBBA-E11B-0F0B2133E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54" y="3429000"/>
            <a:ext cx="5380816" cy="1589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68F852-3E07-3D70-2B38-2E1FF0F2F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075" y="3429000"/>
            <a:ext cx="5507612" cy="16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A2A6-4336-9BA9-190F-A41D7047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5108"/>
            <a:ext cx="10320779" cy="864092"/>
          </a:xfrm>
        </p:spPr>
        <p:txBody>
          <a:bodyPr/>
          <a:lstStyle/>
          <a:p>
            <a:r>
              <a:rPr lang="en-US" dirty="0"/>
              <a:t>Wind Speed Difference Zoom In, Kuroshio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3D19C-D4A7-2388-2C7C-49851A1B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89" y="1551036"/>
            <a:ext cx="5455299" cy="1589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ECBE0-D7AD-2821-D156-A4B0921B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88" y="1551036"/>
            <a:ext cx="5455299" cy="1600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4787E-59DF-FBBA-E11B-0F0B2133E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54" y="3429000"/>
            <a:ext cx="5380816" cy="1589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68F852-3E07-3D70-2B38-2E1FF0F2F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075" y="3429000"/>
            <a:ext cx="5507612" cy="16003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A091048-06C0-FC19-83FD-948D89C83884}"/>
              </a:ext>
            </a:extLst>
          </p:cNvPr>
          <p:cNvSpPr/>
          <p:nvPr/>
        </p:nvSpPr>
        <p:spPr>
          <a:xfrm rot="7886048">
            <a:off x="1876829" y="2290612"/>
            <a:ext cx="945416" cy="39188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E3A434-F42E-049A-5B60-FA0C3E64A255}"/>
              </a:ext>
            </a:extLst>
          </p:cNvPr>
          <p:cNvSpPr/>
          <p:nvPr/>
        </p:nvSpPr>
        <p:spPr>
          <a:xfrm rot="8276093">
            <a:off x="1683721" y="4152897"/>
            <a:ext cx="1044801" cy="39188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3C17-321B-0D88-0946-77D60F880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Consistency is Key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26F783-06F9-1B99-A458-12A46546B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50" y="1428750"/>
            <a:ext cx="5334000" cy="4000500"/>
          </a:xfrm>
          <a:prstGeom prst="rect">
            <a:avLst/>
          </a:prstGeom>
        </p:spPr>
      </p:pic>
      <p:pic>
        <p:nvPicPr>
          <p:cNvPr id="9" name="Picture 8" descr="A screen shot of a map&#10;&#10;Description automatically generated">
            <a:extLst>
              <a:ext uri="{FF2B5EF4-FFF2-40B4-BE49-F238E27FC236}">
                <a16:creationId xmlns:a16="http://schemas.microsoft.com/office/drawing/2014/main" id="{34276F89-87E8-95D6-DFDB-3B65D67BA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17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D0ED-B187-3772-4325-FFF42393DD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Statistical Comparison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F4319-5988-B536-8BE8-374344F01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9144000" cy="33319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satellite wind products are tuned to ERA5 winds, so doing a direct wind speed bias comparison will lead to results that show the standard ERA5 as the less biased product in any circumstance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Instead of using pure wind speed bias, Absolute Wind Speed Bias Anomaly (AWSBA) is used to show where the biases diverge apart from the tuning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AWSBA is helpful, plots will further demonstrate where the changes from U</a:t>
            </a:r>
            <a:r>
              <a:rPr lang="en-US" baseline="-25000" dirty="0"/>
              <a:t>10 </a:t>
            </a:r>
            <a:r>
              <a:rPr lang="en-US" dirty="0"/>
              <a:t>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r>
              <a:rPr lang="en-US" dirty="0"/>
              <a:t> are the most prominent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27F7D7-7851-6BF7-602C-1B3FC6852EB3}"/>
                  </a:ext>
                </a:extLst>
              </p:cNvPr>
              <p:cNvSpPr txBox="1"/>
              <p:nvPr/>
            </p:nvSpPr>
            <p:spPr>
              <a:xfrm>
                <a:off x="1881930" y="5195746"/>
                <a:ext cx="878607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𝐴𝑊𝑆𝐵𝐴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|=</m:t>
                      </m:r>
                      <m:d>
                        <m:dPr>
                          <m:beg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𝑏𝑖𝑎𝑠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𝑚𝑒𝑎𝑛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𝑏𝑖𝑎𝑠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27F7D7-7851-6BF7-602C-1B3FC6852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930" y="5195746"/>
                <a:ext cx="878607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1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18594"/>
            <a:ext cx="10254146" cy="864092"/>
          </a:xfrm>
        </p:spPr>
        <p:txBody>
          <a:bodyPr/>
          <a:lstStyle/>
          <a:p>
            <a:r>
              <a:rPr lang="en-US" sz="4000" dirty="0"/>
              <a:t>U</a:t>
            </a:r>
            <a:r>
              <a:rPr lang="en-US" sz="4000" baseline="-25000" dirty="0"/>
              <a:t>zc </a:t>
            </a:r>
            <a:r>
              <a:rPr lang="en-US" sz="4000" dirty="0"/>
              <a:t>vs. U Absolute Bias Anomaly, 2021 CYGNSS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CYGNSS vs. ERA5 Current Corrected (bottom) and CYGNSS vs. ERA5 NWS (top)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Improvements in bias anomaly can be seen in the central Pacific, and there’s very few area where bias anomaly increases from NWS to U</a:t>
            </a:r>
            <a:r>
              <a:rPr lang="en-US" baseline="-25000" dirty="0"/>
              <a:t>zc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152A9-B0D9-40A2-86A8-75B82DE6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61" y="1389671"/>
            <a:ext cx="7843705" cy="219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1EA98-FFF1-47DA-A95F-CDEDD67B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62" y="3776422"/>
            <a:ext cx="7843705" cy="21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18594"/>
            <a:ext cx="10254146" cy="864092"/>
          </a:xfrm>
        </p:spPr>
        <p:txBody>
          <a:bodyPr/>
          <a:lstStyle/>
          <a:p>
            <a:r>
              <a:rPr lang="en-US" sz="4000" dirty="0"/>
              <a:t>U</a:t>
            </a:r>
            <a:r>
              <a:rPr lang="en-US" sz="4000" baseline="-25000" dirty="0"/>
              <a:t>zc </a:t>
            </a:r>
            <a:r>
              <a:rPr lang="en-US" sz="4000" dirty="0"/>
              <a:t>vs. U Absolute Bias Anomaly, 2021 CYGNSS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41554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CYGNSS vs. ERA5 Current Corrected (bottom) and CYGNSS vs. ERA5 NWS (top)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Improvements in bias anomaly can be seen in the central Pacific, and there’s very few area where bias anomaly increases from NWS to </a:t>
            </a:r>
            <a:r>
              <a:rPr lang="en-US" sz="2000" dirty="0" err="1"/>
              <a:t>U</a:t>
            </a:r>
            <a:r>
              <a:rPr lang="en-US" sz="2000" baseline="-25000" dirty="0" err="1"/>
              <a:t>zc</a:t>
            </a:r>
            <a:endParaRPr lang="en-US" sz="20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AWSBA improves from 0.28 m/s to 0.27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152A9-B0D9-40A2-86A8-75B82DE6C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61" y="1389671"/>
            <a:ext cx="7843705" cy="219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1EA98-FFF1-47DA-A95F-CDEDD67B2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162" y="3776422"/>
            <a:ext cx="7843705" cy="21650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E38AF8-6940-F5F4-9789-97A72568700F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E2FEAF-04B7-93EA-4A41-80D401D34194}"/>
              </a:ext>
            </a:extLst>
          </p:cNvPr>
          <p:cNvSpPr/>
          <p:nvPr/>
        </p:nvSpPr>
        <p:spPr>
          <a:xfrm>
            <a:off x="4739780" y="4649219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0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18594"/>
            <a:ext cx="10254146" cy="864092"/>
          </a:xfrm>
        </p:spPr>
        <p:txBody>
          <a:bodyPr/>
          <a:lstStyle/>
          <a:p>
            <a:r>
              <a:rPr lang="en-US" sz="4000" dirty="0"/>
              <a:t>U</a:t>
            </a:r>
            <a:r>
              <a:rPr lang="en-US" sz="4000" baseline="-25000" dirty="0"/>
              <a:t>zc </a:t>
            </a:r>
            <a:r>
              <a:rPr lang="en-US" sz="4000" dirty="0"/>
              <a:t>vs. U Absolute Bias Anomaly, 2021 CYGNSS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41554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CYGNSS vs. ERA5 Current Corrected (bottom) and CYGNSS vs. ERA5 NWS (top)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Improvements in bias anomaly can be seen in the central Pacific, and there’s very few area where bias anomaly increases from NWS to </a:t>
            </a:r>
            <a:r>
              <a:rPr lang="en-US" sz="2000" dirty="0" err="1"/>
              <a:t>U</a:t>
            </a:r>
            <a:r>
              <a:rPr lang="en-US" sz="2000" baseline="-25000" dirty="0" err="1"/>
              <a:t>zc</a:t>
            </a:r>
            <a:endParaRPr lang="en-US" sz="20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AWSBA improves from 0.28 m/s to 0.27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152A9-B0D9-40A2-86A8-75B82DE6C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61" y="1389671"/>
            <a:ext cx="7843705" cy="219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1EA98-FFF1-47DA-A95F-CDEDD67B2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162" y="3776422"/>
            <a:ext cx="7843705" cy="21650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E38AF8-6940-F5F4-9789-97A72568700F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E2FEAF-04B7-93EA-4A41-80D401D34194}"/>
              </a:ext>
            </a:extLst>
          </p:cNvPr>
          <p:cNvSpPr/>
          <p:nvPr/>
        </p:nvSpPr>
        <p:spPr>
          <a:xfrm>
            <a:off x="4739780" y="4649219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wind speed&#10;&#10;Description automatically generated">
            <a:extLst>
              <a:ext uri="{FF2B5EF4-FFF2-40B4-BE49-F238E27FC236}">
                <a16:creationId xmlns:a16="http://schemas.microsoft.com/office/drawing/2014/main" id="{30B42AC4-D3A0-E759-8699-C76688C4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763" y="2386343"/>
            <a:ext cx="1594081" cy="864093"/>
          </a:xfrm>
          <a:prstGeom prst="rect">
            <a:avLst/>
          </a:prstGeom>
        </p:spPr>
      </p:pic>
      <p:pic>
        <p:nvPicPr>
          <p:cNvPr id="9" name="Picture 8" descr="A graph of a wind speed&#10;&#10;Description automatically generated">
            <a:extLst>
              <a:ext uri="{FF2B5EF4-FFF2-40B4-BE49-F238E27FC236}">
                <a16:creationId xmlns:a16="http://schemas.microsoft.com/office/drawing/2014/main" id="{2031CD87-BD26-BF58-064E-8F0ED32F2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763" y="4384803"/>
            <a:ext cx="1700574" cy="9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218594"/>
            <a:ext cx="9096465" cy="86409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baseline="-25000" dirty="0"/>
              <a:t>zc </a:t>
            </a:r>
            <a:r>
              <a:rPr lang="en-US" dirty="0"/>
              <a:t>vs. U Bias Anomaly, 2021, ASCAT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ASCAT vs. ERA5 NWS (top) and GMI vs. ERA5 Uzc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Extremely low Absolute Bias Anomaly which indicates that the wind speed is finely tuned to ERA5 model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AWSBA improves from 0.21 m/s to 0.19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46053-8264-5B7F-B664-47188655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22" y="3863614"/>
            <a:ext cx="7689811" cy="2775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7621E-F243-6869-4DF7-1D1C8266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22" y="1143961"/>
            <a:ext cx="7755125" cy="27119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18301F-7FA7-FAA8-E895-B53DB810904A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1DAC68-D35C-EAFF-2802-D4A39DD3B2C8}"/>
              </a:ext>
            </a:extLst>
          </p:cNvPr>
          <p:cNvSpPr/>
          <p:nvPr/>
        </p:nvSpPr>
        <p:spPr>
          <a:xfrm>
            <a:off x="4739780" y="5041785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00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218594"/>
            <a:ext cx="9096465" cy="86409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baseline="-25000" dirty="0"/>
              <a:t>zc </a:t>
            </a:r>
            <a:r>
              <a:rPr lang="en-US" dirty="0"/>
              <a:t>vs. U Bias Anomaly, 2021, ASCAT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ASCAT vs. ERA5 NWS (top) and GMI vs. ERA5 Uzc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Extremely low Absolute Bias Anomaly which indicates that the wind speed is finely tuned to ERA5 model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AWSBA improves from 0.21 m/s to 0.19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46053-8264-5B7F-B664-47188655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22" y="3863614"/>
            <a:ext cx="7689811" cy="2775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7621E-F243-6869-4DF7-1D1C8266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22" y="1143961"/>
            <a:ext cx="7755125" cy="27119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18301F-7FA7-FAA8-E895-B53DB810904A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1DAC68-D35C-EAFF-2802-D4A39DD3B2C8}"/>
              </a:ext>
            </a:extLst>
          </p:cNvPr>
          <p:cNvSpPr/>
          <p:nvPr/>
        </p:nvSpPr>
        <p:spPr>
          <a:xfrm>
            <a:off x="4739780" y="5041785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of a wind speed bias&#10;&#10;Description automatically generated">
            <a:extLst>
              <a:ext uri="{FF2B5EF4-FFF2-40B4-BE49-F238E27FC236}">
                <a16:creationId xmlns:a16="http://schemas.microsoft.com/office/drawing/2014/main" id="{7E8FC6CF-122F-34CB-7A58-CAFAB4836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91" y="2712196"/>
            <a:ext cx="1568495" cy="792650"/>
          </a:xfrm>
          <a:prstGeom prst="rect">
            <a:avLst/>
          </a:prstGeom>
        </p:spPr>
      </p:pic>
      <p:pic>
        <p:nvPicPr>
          <p:cNvPr id="8" name="Picture 7" descr="A graph of a wind speed bias&#10;&#10;Description automatically generated">
            <a:extLst>
              <a:ext uri="{FF2B5EF4-FFF2-40B4-BE49-F238E27FC236}">
                <a16:creationId xmlns:a16="http://schemas.microsoft.com/office/drawing/2014/main" id="{730BD157-C50E-87C4-C726-BB1A48696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803" y="5568634"/>
            <a:ext cx="1476870" cy="7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0328-B13B-3281-AEB4-BE74CB4EF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5108"/>
            <a:ext cx="10086363" cy="864092"/>
          </a:xfrm>
        </p:spPr>
        <p:txBody>
          <a:bodyPr/>
          <a:lstStyle/>
          <a:p>
            <a:r>
              <a:rPr lang="en-US" sz="4400" dirty="0"/>
              <a:t>Summary of Presentation &amp; Some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63283-0F5A-402E-B04D-992B57A80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10086363" cy="48404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Radiometers, scatterometers and bistatic radars (GNSS-R) are all sensitive to the relative motion between water and air (i.e. the stress equivalent wind)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Reanalysis and forecast models report “true” wind (i.e. air motion relative to an Earth-fixed coordinate system)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True winds are used to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Tune empirical forward models used by remote sensing retrieval algorithms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Assessment performance of remotely sensed winds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zero current equivalent wind (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r>
              <a:rPr lang="en-US" baseline="-25000" dirty="0"/>
              <a:t>)</a:t>
            </a:r>
            <a:r>
              <a:rPr lang="en-US" dirty="0"/>
              <a:t> is considered as a proxy for the stress equivalent wind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bias in remotely sensed winds is reduced if with respect 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QUESTIONS: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Should forward models be tuned 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r>
              <a:rPr lang="en-US" dirty="0"/>
              <a:t> instead?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Should retrievals include a current correction to convert retrieved wind to true wind?</a:t>
            </a:r>
          </a:p>
        </p:txBody>
      </p:sp>
    </p:spTree>
    <p:extLst>
      <p:ext uri="{BB962C8B-B14F-4D97-AF65-F5344CB8AC3E}">
        <p14:creationId xmlns:p14="http://schemas.microsoft.com/office/powerpoint/2010/main" val="303957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222" y="218595"/>
            <a:ext cx="10849778" cy="86409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baseline="-25000" dirty="0"/>
              <a:t>zc </a:t>
            </a:r>
            <a:r>
              <a:rPr lang="en-US" dirty="0"/>
              <a:t>vs. U Absolute Bias Anomaly, 2021 GMI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0"/>
            <a:ext cx="2840357" cy="49440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GMI vs. ERA5 NWS (top) and GMI vs. ERA5 Uzc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Improvements in bias anomaly can be seen in the central Pacific, and there’s minimal areas where bias anomaly increases from NWS to </a:t>
            </a:r>
            <a:r>
              <a:rPr lang="en-US" sz="2000" dirty="0" err="1"/>
              <a:t>U</a:t>
            </a:r>
            <a:r>
              <a:rPr lang="en-US" sz="2000" baseline="-25000" dirty="0" err="1"/>
              <a:t>zc</a:t>
            </a:r>
            <a:endParaRPr lang="en-US" sz="20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AWSBA improves from 0.26 m/s to 0.25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impact region goes from 0.5 m/s to 0.1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AE59A-6339-6C29-ADDA-8C2DD688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61" y="3918856"/>
            <a:ext cx="7797572" cy="2720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02109-C846-F082-0028-E7C8223F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22" y="1252086"/>
            <a:ext cx="7689811" cy="24973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8F5DD3-DF8D-4FB6-6743-BE2B42539826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C819CD-D84C-3A70-7F1E-17BA935E1FA3}"/>
              </a:ext>
            </a:extLst>
          </p:cNvPr>
          <p:cNvSpPr/>
          <p:nvPr/>
        </p:nvSpPr>
        <p:spPr>
          <a:xfrm>
            <a:off x="4739779" y="5067641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26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222" y="218595"/>
            <a:ext cx="10849778" cy="86409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baseline="-25000" dirty="0"/>
              <a:t>zc </a:t>
            </a:r>
            <a:r>
              <a:rPr lang="en-US" dirty="0"/>
              <a:t>vs. U Absolute Bias Anomaly, 2021 GMI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0"/>
            <a:ext cx="2840357" cy="49440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GMI vs. ERA5 NWS (top) and GMI vs. ERA5 Uzc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Improvements in bias anomaly can be seen in the central Pacific, and there’s minimal areas where bias anomaly increases from NWS to </a:t>
            </a:r>
            <a:r>
              <a:rPr lang="en-US" sz="2000" dirty="0" err="1"/>
              <a:t>U</a:t>
            </a:r>
            <a:r>
              <a:rPr lang="en-US" sz="2000" baseline="-25000" dirty="0" err="1"/>
              <a:t>zc</a:t>
            </a:r>
            <a:endParaRPr lang="en-US" sz="20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AWSBA improves from 0.26 m/s to 0.25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impact region goes from 0.5 m/s to 0.1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AE59A-6339-6C29-ADDA-8C2DD688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61" y="3918856"/>
            <a:ext cx="7797572" cy="2720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02109-C846-F082-0028-E7C8223F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22" y="1252086"/>
            <a:ext cx="7689811" cy="24973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8F5DD3-DF8D-4FB6-6743-BE2B42539826}"/>
              </a:ext>
            </a:extLst>
          </p:cNvPr>
          <p:cNvSpPr/>
          <p:nvPr/>
        </p:nvSpPr>
        <p:spPr>
          <a:xfrm>
            <a:off x="4739780" y="2231472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C819CD-D84C-3A70-7F1E-17BA935E1FA3}"/>
              </a:ext>
            </a:extLst>
          </p:cNvPr>
          <p:cNvSpPr/>
          <p:nvPr/>
        </p:nvSpPr>
        <p:spPr>
          <a:xfrm>
            <a:off x="4739779" y="5067641"/>
            <a:ext cx="1174459" cy="419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a wind speed bias&#10;&#10;Description automatically generated">
            <a:extLst>
              <a:ext uri="{FF2B5EF4-FFF2-40B4-BE49-F238E27FC236}">
                <a16:creationId xmlns:a16="http://schemas.microsoft.com/office/drawing/2014/main" id="{ECF9F845-D31E-8B85-2593-3D79C72B4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463" y="2728092"/>
            <a:ext cx="1593550" cy="608681"/>
          </a:xfrm>
          <a:prstGeom prst="rect">
            <a:avLst/>
          </a:prstGeom>
        </p:spPr>
      </p:pic>
      <p:pic>
        <p:nvPicPr>
          <p:cNvPr id="7" name="Picture 6" descr="A graph of a wind speed&#10;&#10;Description automatically generated">
            <a:extLst>
              <a:ext uri="{FF2B5EF4-FFF2-40B4-BE49-F238E27FC236}">
                <a16:creationId xmlns:a16="http://schemas.microsoft.com/office/drawing/2014/main" id="{F938358E-A76A-9D40-FDE7-D3185F050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669" y="5578242"/>
            <a:ext cx="1609344" cy="7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456" y="273504"/>
            <a:ext cx="11017544" cy="864092"/>
          </a:xfrm>
        </p:spPr>
        <p:txBody>
          <a:bodyPr/>
          <a:lstStyle/>
          <a:p>
            <a:r>
              <a:rPr lang="en-US" sz="4000" dirty="0" err="1"/>
              <a:t>U</a:t>
            </a:r>
            <a:r>
              <a:rPr lang="en-US" sz="4000" baseline="-25000" dirty="0" err="1"/>
              <a:t>zc</a:t>
            </a:r>
            <a:r>
              <a:rPr lang="en-US" sz="4000" baseline="-25000" dirty="0"/>
              <a:t> </a:t>
            </a:r>
            <a:r>
              <a:rPr lang="en-US" sz="4000" dirty="0"/>
              <a:t>vs. U Absolute Bias Anomaly, 2021 Winter, CYGNSS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CYGNSS vs. ERA5 Current Corrected (top) and CYGNSS vs. ERA5 NWS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Improvements in bias anomaly can be seen in the central Pacific, and there’s no area where bias anomaly increases from NWS 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4B1B01-0296-4EC7-B999-4CDD5668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91" y="4057245"/>
            <a:ext cx="7709476" cy="2582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031E6-7552-435D-BCAE-F841F692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391" y="1192505"/>
            <a:ext cx="7709476" cy="27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2C5D-2DD5-BF7E-26C3-17E4DEC81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5108"/>
            <a:ext cx="10379149" cy="864092"/>
          </a:xfrm>
        </p:spPr>
        <p:txBody>
          <a:bodyPr/>
          <a:lstStyle/>
          <a:p>
            <a:r>
              <a:rPr lang="en-US" sz="4000" dirty="0"/>
              <a:t>CYGNSS Zoom In on Kuroshio and Gulf Stream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001A8-15A1-0A1B-E263-F1D2606E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354943"/>
            <a:ext cx="3918412" cy="2898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E3E0D6-3802-2D0D-DF6B-BA34E7EC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67" y="1383679"/>
            <a:ext cx="4171720" cy="2738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B15E10-23F8-CF57-7C84-27A8E55F5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22271"/>
            <a:ext cx="4351412" cy="2585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029B88-BFD8-6594-67E1-968181DE6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69" y="4286750"/>
            <a:ext cx="4009471" cy="25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9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222" y="218595"/>
            <a:ext cx="10668003" cy="864092"/>
          </a:xfrm>
        </p:spPr>
        <p:txBody>
          <a:bodyPr/>
          <a:lstStyle/>
          <a:p>
            <a:r>
              <a:rPr lang="en-US" sz="4000" dirty="0" err="1"/>
              <a:t>U</a:t>
            </a:r>
            <a:r>
              <a:rPr lang="en-US" sz="4000" baseline="-25000" dirty="0" err="1"/>
              <a:t>zc</a:t>
            </a:r>
            <a:r>
              <a:rPr lang="en-US" sz="4000" baseline="-25000" dirty="0"/>
              <a:t> </a:t>
            </a:r>
            <a:r>
              <a:rPr lang="en-US" sz="4000" dirty="0"/>
              <a:t>vs. U Absolute Bias Anomaly, 2021 Fall, GMI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GMI vs. ERA5 NWS (top) and GMI vs. ERA5 </a:t>
            </a:r>
            <a:r>
              <a:rPr lang="en-US" dirty="0" err="1"/>
              <a:t>Uzc</a:t>
            </a:r>
            <a:r>
              <a:rPr lang="en-US" dirty="0"/>
              <a:t>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Improvements in bias anomaly can be seen in the central Pacific, and there’s no area where bias anomaly increases from NWS 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75EDB-2A12-84EA-B8BA-8047335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3792760"/>
            <a:ext cx="7894740" cy="2872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454BD-0030-DBAB-904D-4620F1C9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76" y="1065729"/>
            <a:ext cx="7970242" cy="27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1FA1-D9E9-0E11-1D76-35F225ABB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977" y="191386"/>
            <a:ext cx="10443054" cy="850495"/>
          </a:xfrm>
        </p:spPr>
        <p:txBody>
          <a:bodyPr/>
          <a:lstStyle/>
          <a:p>
            <a:r>
              <a:rPr lang="en-US" sz="4800" dirty="0"/>
              <a:t>GMI Zoom In on Kuroshio and Gulf Stream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7A4F3-F85B-3A00-D0FA-ECEB2AF6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48" y="4077974"/>
            <a:ext cx="5253133" cy="2742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67241-C79C-4955-3567-37E87208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310" y="4077976"/>
            <a:ext cx="5343913" cy="274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3656A-413F-2779-7F61-7E76DAEB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504" y="1147874"/>
            <a:ext cx="5282720" cy="2913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A41B7-C514-E783-C69B-2F1F0111F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977" y="1164213"/>
            <a:ext cx="5100104" cy="29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13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8A9-0634-4F09-9AFC-92B478768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222" y="218595"/>
            <a:ext cx="11006372" cy="864092"/>
          </a:xfrm>
        </p:spPr>
        <p:txBody>
          <a:bodyPr/>
          <a:lstStyle/>
          <a:p>
            <a:r>
              <a:rPr lang="en-US" sz="4000" dirty="0" err="1"/>
              <a:t>U</a:t>
            </a:r>
            <a:r>
              <a:rPr lang="en-US" sz="4000" baseline="-25000" dirty="0" err="1"/>
              <a:t>zc</a:t>
            </a:r>
            <a:r>
              <a:rPr lang="en-US" sz="4000" baseline="-25000" dirty="0"/>
              <a:t> </a:t>
            </a:r>
            <a:r>
              <a:rPr lang="en-US" sz="4000" dirty="0"/>
              <a:t>vs. U Absolute Bias Anomaly, 2021 Fall, ASCAT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5222-A7A7-48EC-92F3-6EEFDD8B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9867" y="1389671"/>
            <a:ext cx="2996267" cy="532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ASCAT vs. ERA5 NWS (top) and ASCAT vs. ERA5 </a:t>
            </a:r>
            <a:r>
              <a:rPr lang="en-US" dirty="0" err="1"/>
              <a:t>Uzc</a:t>
            </a:r>
            <a:r>
              <a:rPr lang="en-US" dirty="0"/>
              <a:t> 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Improvements in bias anomaly can be seen in the central Pacific, and there’s no area where bias anomaly increases from NWS to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244C9-928E-D001-D1CF-98634841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50" y="3706323"/>
            <a:ext cx="7460609" cy="3151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E1C91-0AC1-42CA-8C88-8FB39D1D8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350" y="981226"/>
            <a:ext cx="7460609" cy="26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48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A8FF2-085E-0E3A-ED61-6171DC78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108"/>
            <a:ext cx="10522688" cy="864092"/>
          </a:xfrm>
        </p:spPr>
        <p:txBody>
          <a:bodyPr/>
          <a:lstStyle/>
          <a:p>
            <a:r>
              <a:rPr lang="en-US" sz="4400" dirty="0"/>
              <a:t>ASCAT Zoom In on Kuroshio and Gulf 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23B8B-40E6-217D-AD7E-C5679088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95" y="3968516"/>
            <a:ext cx="4986651" cy="271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F6548F-74E8-D6DC-5B0E-85735E5A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535" y="4038916"/>
            <a:ext cx="4763427" cy="2578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80C87-FC04-4F69-FE7C-C0A6F791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822" y="1415016"/>
            <a:ext cx="4764610" cy="2428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82307-7A97-81C3-35BB-52ABB941E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942" y="1374417"/>
            <a:ext cx="4789104" cy="25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48E3-45DB-233E-0DEF-B04E9FDA2D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 &amp;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5A9BE-ABF1-ED4D-4DBA-34E69A28B3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Satellite wind speed products show a decrease in wind speed bias anomaly from the standard ERA5 neutral wind speed product to the modified zero current equivalent wind product.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Matters most in West Pacific ITCZ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 though the change in wind speed is relatively small (order of 0.1 m/s), this can influence other geophysical parameters that use wind speed, such as Latent Heat Flux.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QUESTIONS: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Should forward models be tuned to </a:t>
            </a:r>
            <a:r>
              <a:rPr lang="en-US" sz="2400" dirty="0" err="1"/>
              <a:t>U</a:t>
            </a:r>
            <a:r>
              <a:rPr lang="en-US" sz="2400" baseline="-25000" dirty="0" err="1"/>
              <a:t>zc</a:t>
            </a:r>
            <a:r>
              <a:rPr lang="en-US" sz="2400" dirty="0"/>
              <a:t> instead?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Should retrievals include a current correction to convert retrieved wind to true wind?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9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1EE6-7F34-6064-D995-93816E150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108"/>
            <a:ext cx="10271760" cy="864092"/>
          </a:xfrm>
        </p:spPr>
        <p:txBody>
          <a:bodyPr/>
          <a:lstStyle/>
          <a:p>
            <a:r>
              <a:rPr lang="en-US" sz="4000" dirty="0"/>
              <a:t>Ocean Currents Affect Air/Sea Relative 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CE65C-E764-80B1-A0C2-B97D5E2E0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4901967" cy="4960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Gulf Stream and Kuroshio Currents are shown for January (left) and June (right)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Western Boundary Current (WBC) for North Atlantic (Gulf Stream) and  North Pacific (</a:t>
            </a:r>
            <a:r>
              <a:rPr lang="en-US" dirty="0" err="1"/>
              <a:t>Kurushio</a:t>
            </a:r>
            <a:r>
              <a:rPr lang="en-US" dirty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Gulf Stream alignment is consistent between winter and summer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Kurushio</a:t>
            </a:r>
            <a:r>
              <a:rPr lang="en-US" dirty="0"/>
              <a:t> has significant variability between seasons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major currents associated with the ITCZ are the North and South Equator Currents (EC)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CF3C7-4944-5AD8-9DB5-2B6FDC6C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0" y="1671725"/>
            <a:ext cx="5297776" cy="4352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EBA04-A490-1154-3B1C-98309FE0CD5E}"/>
              </a:ext>
            </a:extLst>
          </p:cNvPr>
          <p:cNvSpPr txBox="1"/>
          <p:nvPr/>
        </p:nvSpPr>
        <p:spPr>
          <a:xfrm>
            <a:off x="7151413" y="1585901"/>
            <a:ext cx="1500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01 Jan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AFFF0-3BD2-DB8A-3618-28D67633D253}"/>
              </a:ext>
            </a:extLst>
          </p:cNvPr>
          <p:cNvSpPr txBox="1"/>
          <p:nvPr/>
        </p:nvSpPr>
        <p:spPr>
          <a:xfrm>
            <a:off x="9725466" y="1613395"/>
            <a:ext cx="1500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27 Jun 2021</a:t>
            </a:r>
          </a:p>
        </p:txBody>
      </p:sp>
    </p:spTree>
    <p:extLst>
      <p:ext uri="{BB962C8B-B14F-4D97-AF65-F5344CB8AC3E}">
        <p14:creationId xmlns:p14="http://schemas.microsoft.com/office/powerpoint/2010/main" val="298219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4C1B-4680-DCEA-1A0F-1F5879276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568" y="355108"/>
            <a:ext cx="10152888" cy="864092"/>
          </a:xfrm>
        </p:spPr>
        <p:txBody>
          <a:bodyPr/>
          <a:lstStyle/>
          <a:p>
            <a:r>
              <a:rPr lang="en-US" sz="3600" dirty="0"/>
              <a:t>Remotely Sensed Wind Speed Products Considered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F0CA2A-1CFB-19EC-A941-A1589CA58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436476"/>
              </p:ext>
            </p:extLst>
          </p:nvPr>
        </p:nvGraphicFramePr>
        <p:xfrm>
          <a:off x="1754902" y="1794682"/>
          <a:ext cx="9894554" cy="2937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8652">
                  <a:extLst>
                    <a:ext uri="{9D8B030D-6E8A-4147-A177-3AD203B41FA5}">
                      <a16:colId xmlns:a16="http://schemas.microsoft.com/office/drawing/2014/main" val="1593649098"/>
                    </a:ext>
                  </a:extLst>
                </a:gridCol>
                <a:gridCol w="760338">
                  <a:extLst>
                    <a:ext uri="{9D8B030D-6E8A-4147-A177-3AD203B41FA5}">
                      <a16:colId xmlns:a16="http://schemas.microsoft.com/office/drawing/2014/main" val="3336770858"/>
                    </a:ext>
                  </a:extLst>
                </a:gridCol>
                <a:gridCol w="1447925">
                  <a:extLst>
                    <a:ext uri="{9D8B030D-6E8A-4147-A177-3AD203B41FA5}">
                      <a16:colId xmlns:a16="http://schemas.microsoft.com/office/drawing/2014/main" val="2839636896"/>
                    </a:ext>
                  </a:extLst>
                </a:gridCol>
                <a:gridCol w="2668319">
                  <a:extLst>
                    <a:ext uri="{9D8B030D-6E8A-4147-A177-3AD203B41FA5}">
                      <a16:colId xmlns:a16="http://schemas.microsoft.com/office/drawing/2014/main" val="3398062396"/>
                    </a:ext>
                  </a:extLst>
                </a:gridCol>
                <a:gridCol w="2829320">
                  <a:extLst>
                    <a:ext uri="{9D8B030D-6E8A-4147-A177-3AD203B41FA5}">
                      <a16:colId xmlns:a16="http://schemas.microsoft.com/office/drawing/2014/main" val="1706840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Sensor/Satellite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Start Op.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Active or Passive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Product details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Instrument type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2278003"/>
                  </a:ext>
                </a:extLst>
              </a:tr>
              <a:tr h="759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DDMI/CYGNSS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2017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Active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L3 Gridded, Daily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GNSS-R Receiver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1250191"/>
                  </a:ext>
                </a:extLst>
              </a:tr>
              <a:tr h="7015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ASCAT/MetOP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2007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Active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L3 Gridded, Daily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Scatterometer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7793391"/>
                  </a:ext>
                </a:extLst>
              </a:tr>
              <a:tr h="7453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GMI/GPM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2014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Passive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L3 Gridded, Daily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Microwave Radiometer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1909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2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4C1B-4680-DCEA-1A0F-1F5879276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Examples of Apparent Wind Speed Bias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24C604AC-6B61-C7D6-B501-328689AD5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50320"/>
            <a:ext cx="5791202" cy="2799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CA5520-F1AE-D823-AAC7-473BEA0D2294}"/>
              </a:ext>
            </a:extLst>
          </p:cNvPr>
          <p:cNvSpPr txBox="1"/>
          <p:nvPr/>
        </p:nvSpPr>
        <p:spPr>
          <a:xfrm>
            <a:off x="1410105" y="1248491"/>
            <a:ext cx="4579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Mean annual difference between CYGNSS or ASCAT and ERA5 U</a:t>
            </a:r>
            <a:r>
              <a:rPr lang="en-US" sz="2800" baseline="-25000" dirty="0"/>
              <a:t>10</a:t>
            </a:r>
            <a:r>
              <a:rPr lang="en-US" sz="2800" dirty="0"/>
              <a:t> shown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F05A5-9404-8528-3075-EC199388E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83" y="1248491"/>
            <a:ext cx="5881635" cy="25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4C1B-4680-DCEA-1A0F-1F5879276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Examples of Apparent Wind Speed Bias (2)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A5520-F1AE-D823-AAC7-473BEA0D2294}"/>
              </a:ext>
            </a:extLst>
          </p:cNvPr>
          <p:cNvSpPr txBox="1"/>
          <p:nvPr/>
        </p:nvSpPr>
        <p:spPr>
          <a:xfrm>
            <a:off x="1410105" y="1248491"/>
            <a:ext cx="45792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CYGNSS has areas of high wind speed bias around the Gulf Stream, Eastern Pacific ITCZ &amp; East African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ASCAT displays high wind speed bias around the Pacific and Atlantic ITCZ, Kuroshio Current and the Gulf Stream</a:t>
            </a:r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24C604AC-6B61-C7D6-B501-328689AD5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79981"/>
            <a:ext cx="5791202" cy="27990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B327C27-233E-FDF8-1E4D-6F7E721E3AAA}"/>
              </a:ext>
            </a:extLst>
          </p:cNvPr>
          <p:cNvSpPr/>
          <p:nvPr/>
        </p:nvSpPr>
        <p:spPr>
          <a:xfrm>
            <a:off x="8347046" y="4874004"/>
            <a:ext cx="1803633" cy="2936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3246C6-B2B5-2FBC-DAB1-DD4B9146A681}"/>
              </a:ext>
            </a:extLst>
          </p:cNvPr>
          <p:cNvSpPr/>
          <p:nvPr/>
        </p:nvSpPr>
        <p:spPr>
          <a:xfrm rot="1687474">
            <a:off x="10460126" y="4917383"/>
            <a:ext cx="991070" cy="2936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C918FB-5B45-5064-2495-6EA9CA44DB3B}"/>
              </a:ext>
            </a:extLst>
          </p:cNvPr>
          <p:cNvSpPr/>
          <p:nvPr/>
        </p:nvSpPr>
        <p:spPr>
          <a:xfrm rot="7933047">
            <a:off x="7798283" y="4309200"/>
            <a:ext cx="862412" cy="2936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F78FF6-ADBB-0FE1-1EC2-50A0BC6D115E}"/>
              </a:ext>
            </a:extLst>
          </p:cNvPr>
          <p:cNvSpPr/>
          <p:nvPr/>
        </p:nvSpPr>
        <p:spPr>
          <a:xfrm rot="6448987">
            <a:off x="10025746" y="4312743"/>
            <a:ext cx="562323" cy="1289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32C7A-EFCF-86A0-C657-189F2658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83" y="1255551"/>
            <a:ext cx="5881635" cy="254817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FF26A7F-B16B-4B5D-2691-AF96FDCE286D}"/>
              </a:ext>
            </a:extLst>
          </p:cNvPr>
          <p:cNvSpPr/>
          <p:nvPr/>
        </p:nvSpPr>
        <p:spPr>
          <a:xfrm>
            <a:off x="9345621" y="2103441"/>
            <a:ext cx="815311" cy="42619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7EAEA9-B8B3-199C-C6B4-D9BDE32DB279}"/>
              </a:ext>
            </a:extLst>
          </p:cNvPr>
          <p:cNvSpPr/>
          <p:nvPr/>
        </p:nvSpPr>
        <p:spPr>
          <a:xfrm rot="1113790">
            <a:off x="10578806" y="2274753"/>
            <a:ext cx="870620" cy="22057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BE578E-1850-AF4F-AB74-39A7D202FA55}"/>
              </a:ext>
            </a:extLst>
          </p:cNvPr>
          <p:cNvSpPr/>
          <p:nvPr/>
        </p:nvSpPr>
        <p:spPr>
          <a:xfrm rot="6448987">
            <a:off x="6806680" y="2406021"/>
            <a:ext cx="562323" cy="1289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A08C50-858F-68B5-3015-49DF248AE689}"/>
              </a:ext>
            </a:extLst>
          </p:cNvPr>
          <p:cNvSpPr/>
          <p:nvPr/>
        </p:nvSpPr>
        <p:spPr>
          <a:xfrm rot="6448987">
            <a:off x="10139207" y="1742489"/>
            <a:ext cx="562323" cy="1289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3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287F-CAF3-A5CD-90D8-E6111D0E2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108"/>
            <a:ext cx="10228976" cy="864092"/>
          </a:xfrm>
        </p:spPr>
        <p:txBody>
          <a:bodyPr/>
          <a:lstStyle/>
          <a:p>
            <a:r>
              <a:rPr lang="en-US" dirty="0"/>
              <a:t>Zero Current Equivalent Wind,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endParaRPr lang="en-US" baseline="-2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C0013-57F1-F254-C426-600C27700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81766"/>
            <a:ext cx="9995453" cy="12369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</a:t>
            </a:r>
            <a:r>
              <a:rPr lang="en-US" baseline="-25000" dirty="0" err="1"/>
              <a:t>zc</a:t>
            </a:r>
            <a:r>
              <a:rPr lang="en-US" dirty="0"/>
              <a:t> is a modification made to ERA5 reanalysis data to account for the surface currents, (Wind-Current = Relative motion)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Subtraction is done vector-wise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A0342-C55D-3430-6081-0E4449057CD5}"/>
              </a:ext>
            </a:extLst>
          </p:cNvPr>
          <p:cNvSpPr txBox="1"/>
          <p:nvPr/>
        </p:nvSpPr>
        <p:spPr>
          <a:xfrm>
            <a:off x="1609725" y="4054983"/>
            <a:ext cx="9344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baseline="-25000" dirty="0"/>
              <a:t>ERA5</a:t>
            </a:r>
            <a:r>
              <a:rPr lang="en-US" sz="2400" dirty="0"/>
              <a:t> represents the uncorrected ERA5 Neutral Wind Speed (NWS) at 10-meter height, and U</a:t>
            </a:r>
            <a:r>
              <a:rPr lang="en-US" sz="2400" baseline="-25000" dirty="0"/>
              <a:t>OSCAR</a:t>
            </a:r>
            <a:r>
              <a:rPr lang="en-US" sz="2400" dirty="0"/>
              <a:t> is the Ocean Current Vector from the Ocean Surface Current Analysis Real-Time (OSCAR) database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46E67-F0EE-71F0-7CF7-4D7E363CEAB8}"/>
                  </a:ext>
                </a:extLst>
              </p:cNvPr>
              <p:cNvSpPr txBox="1"/>
              <p:nvPr/>
            </p:nvSpPr>
            <p:spPr>
              <a:xfrm>
                <a:off x="3571769" y="3002498"/>
                <a:ext cx="5899914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𝑧𝑐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𝐸𝑅𝐴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𝑂𝑆𝐶𝐴𝑅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46E67-F0EE-71F0-7CF7-4D7E363C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769" y="3002498"/>
                <a:ext cx="5899914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457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609D-F67E-1132-E97E-8C28DD023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 Speed vs. Current Vectors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F544C-0482-CFA3-7B8E-A41B1439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77832"/>
            <a:ext cx="3824367" cy="8640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Antiparallel wind and current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4ACC0-33C4-A217-317E-94B2F9AA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79" y="1416076"/>
            <a:ext cx="3400425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4DBCA-A993-AF5C-C472-BDD1AEC60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109" y="1446464"/>
            <a:ext cx="3476625" cy="287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74E368-87C0-DE82-7E98-CC215CFCE923}"/>
              </a:ext>
            </a:extLst>
          </p:cNvPr>
          <p:cNvSpPr txBox="1"/>
          <p:nvPr/>
        </p:nvSpPr>
        <p:spPr>
          <a:xfrm>
            <a:off x="5264390" y="4459305"/>
            <a:ext cx="339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Parallel wind and current vectors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B79C1-195C-CD20-8BB0-AE5B35E31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888" y="1450150"/>
            <a:ext cx="3476624" cy="29410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D0243D7-B4B6-50A5-6509-F1463770CC99}"/>
              </a:ext>
            </a:extLst>
          </p:cNvPr>
          <p:cNvSpPr/>
          <p:nvPr/>
        </p:nvSpPr>
        <p:spPr>
          <a:xfrm>
            <a:off x="2877424" y="2768367"/>
            <a:ext cx="681220" cy="66063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0BBA02-A58A-8B9A-C2DE-F23275FF4376}"/>
              </a:ext>
            </a:extLst>
          </p:cNvPr>
          <p:cNvSpPr/>
          <p:nvPr/>
        </p:nvSpPr>
        <p:spPr>
          <a:xfrm rot="9779186">
            <a:off x="6096000" y="2692866"/>
            <a:ext cx="1187005" cy="31039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F20BCB-5C2E-B797-AC47-B291E20C8389}"/>
              </a:ext>
            </a:extLst>
          </p:cNvPr>
          <p:cNvSpPr/>
          <p:nvPr/>
        </p:nvSpPr>
        <p:spPr>
          <a:xfrm rot="2775707">
            <a:off x="10398911" y="2153535"/>
            <a:ext cx="422620" cy="8923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1DF53-7431-9C78-D81B-0256AAA654A1}"/>
              </a:ext>
            </a:extLst>
          </p:cNvPr>
          <p:cNvSpPr txBox="1"/>
          <p:nvPr/>
        </p:nvSpPr>
        <p:spPr>
          <a:xfrm>
            <a:off x="8657040" y="4697835"/>
            <a:ext cx="336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Orthogonal Wind and Current Vectors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61B1F-9014-A858-7ACE-403D72D02A74}"/>
              </a:ext>
            </a:extLst>
          </p:cNvPr>
          <p:cNvSpPr txBox="1"/>
          <p:nvPr/>
        </p:nvSpPr>
        <p:spPr>
          <a:xfrm>
            <a:off x="1523999" y="5561901"/>
            <a:ext cx="1021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 Representation of the vector subtraction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Angle between wind and water plays an important role in determining strength of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Orthogonality does not mean zero effect, that is at ~60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Angle with zero difference will vary with relative magnitudes of U</a:t>
            </a:r>
            <a:r>
              <a:rPr lang="en-US" baseline="-25000" dirty="0"/>
              <a:t>ERA5</a:t>
            </a:r>
            <a:r>
              <a:rPr lang="en-US" dirty="0"/>
              <a:t> and U</a:t>
            </a:r>
            <a:r>
              <a:rPr lang="en-US" baseline="-25000" dirty="0"/>
              <a:t>OSCAR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AB08-A64C-C060-CF84-517DE121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108"/>
            <a:ext cx="10189464" cy="864092"/>
          </a:xfrm>
        </p:spPr>
        <p:txBody>
          <a:bodyPr/>
          <a:lstStyle/>
          <a:p>
            <a:r>
              <a:rPr lang="en-US" sz="4400" dirty="0"/>
              <a:t>Effect of Angle Between Wind and Current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6C3C1-0665-B16E-3DA2-7F6C772C7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0416"/>
            <a:ext cx="9144000" cy="12101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 positive difference when wind and current are parallel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 negative difference when wind and current are anti-parallel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 difference when wind and current are ~30-90 </a:t>
            </a:r>
            <a:r>
              <a:rPr lang="en-US" dirty="0" err="1"/>
              <a:t>deg</a:t>
            </a:r>
            <a:r>
              <a:rPr lang="en-US" dirty="0"/>
              <a:t> apart</a:t>
            </a:r>
          </a:p>
        </p:txBody>
      </p:sp>
      <p:pic>
        <p:nvPicPr>
          <p:cNvPr id="5" name="Picture 4" descr="A colorful diagram of a cloud&#10;&#10;Description automatically generated with medium confidence">
            <a:extLst>
              <a:ext uri="{FF2B5EF4-FFF2-40B4-BE49-F238E27FC236}">
                <a16:creationId xmlns:a16="http://schemas.microsoft.com/office/drawing/2014/main" id="{53DBC5B4-B471-F827-62FE-3CAB609A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385" y="2019228"/>
            <a:ext cx="4308920" cy="315411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426C3C1-0665-B16E-3DA2-7F6C772C7B0A}"/>
              </a:ext>
            </a:extLst>
          </p:cNvPr>
          <p:cNvSpPr txBox="1">
            <a:spLocks/>
          </p:cNvSpPr>
          <p:nvPr/>
        </p:nvSpPr>
        <p:spPr>
          <a:xfrm>
            <a:off x="1530096" y="1155136"/>
            <a:ext cx="9144000" cy="7376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Udiff</a:t>
            </a:r>
            <a:r>
              <a:rPr lang="en-US" dirty="0"/>
              <a:t> = U</a:t>
            </a:r>
            <a:r>
              <a:rPr lang="en-US" baseline="-25000" dirty="0"/>
              <a:t>10</a:t>
            </a:r>
            <a:r>
              <a:rPr lang="en-US" dirty="0"/>
              <a:t> – </a:t>
            </a:r>
            <a:r>
              <a:rPr lang="en-US" dirty="0" err="1"/>
              <a:t>U</a:t>
            </a:r>
            <a:r>
              <a:rPr lang="en-US" baseline="-25000" dirty="0" err="1"/>
              <a:t>zc</a:t>
            </a:r>
            <a:r>
              <a:rPr lang="en-US" dirty="0"/>
              <a:t>, the difference in the wind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Density scatterplot of </a:t>
            </a:r>
            <a:r>
              <a:rPr lang="en-US" dirty="0" err="1"/>
              <a:t>Udiff</a:t>
            </a:r>
            <a:r>
              <a:rPr lang="en-US" dirty="0"/>
              <a:t> vs. Angle globally for all of 2021</a:t>
            </a:r>
          </a:p>
        </p:txBody>
      </p:sp>
    </p:spTree>
    <p:extLst>
      <p:ext uri="{BB962C8B-B14F-4D97-AF65-F5344CB8AC3E}">
        <p14:creationId xmlns:p14="http://schemas.microsoft.com/office/powerpoint/2010/main" val="155040892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A01E959FB8B2498E3D1D7BC452EF38" ma:contentTypeVersion="4" ma:contentTypeDescription="Create a new document." ma:contentTypeScope="" ma:versionID="f38ea88202021c74047e8c6a72c422d9">
  <xsd:schema xmlns:xsd="http://www.w3.org/2001/XMLSchema" xmlns:xs="http://www.w3.org/2001/XMLSchema" xmlns:p="http://schemas.microsoft.com/office/2006/metadata/properties" xmlns:ns3="abb015b8-381b-444e-a1bb-389cf5de5065" targetNamespace="http://schemas.microsoft.com/office/2006/metadata/properties" ma:root="true" ma:fieldsID="829bfe03c3884ee1b6c449a4a810ca60" ns3:_="">
    <xsd:import namespace="abb015b8-381b-444e-a1bb-389cf5de50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015b8-381b-444e-a1bb-389cf5de50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993F1D-3F03-44FD-A5E9-8C25020C5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DB4152-1A2F-4FF8-8DA3-9B22D7955681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abb015b8-381b-444e-a1bb-389cf5de506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F7262EC-0505-4F46-BCD2-E15DF4AAB2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b015b8-381b-444e-a1bb-389cf5de5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25080</TotalTime>
  <Words>1512</Words>
  <Application>Microsoft Office PowerPoint</Application>
  <PresentationFormat>Widescreen</PresentationFormat>
  <Paragraphs>139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Content Slide 5</vt:lpstr>
      <vt:lpstr>Title Slide 4</vt:lpstr>
      <vt:lpstr>Zero Current Equivalent Wind (Uzc): Adjusting ERA5 Windspeeds for Currents </vt:lpstr>
      <vt:lpstr>Summary of Presentation &amp; Some Questions</vt:lpstr>
      <vt:lpstr>Ocean Currents Affect Air/Sea Relative Motion</vt:lpstr>
      <vt:lpstr>Remotely Sensed Wind Speed Products Considered</vt:lpstr>
      <vt:lpstr>Examples of Apparent Wind Speed Bias</vt:lpstr>
      <vt:lpstr>Examples of Apparent Wind Speed Bias (2)</vt:lpstr>
      <vt:lpstr>Zero Current Equivalent Wind, Uzc</vt:lpstr>
      <vt:lpstr>Wind Speed vs. Current Vectors</vt:lpstr>
      <vt:lpstr>Effect of Angle Between Wind and Current</vt:lpstr>
      <vt:lpstr>Annual Average (2021) Udiff = U10 - Uzc</vt:lpstr>
      <vt:lpstr>Wind Speed Difference Zoom In, Kuroshio</vt:lpstr>
      <vt:lpstr>Wind Speed Difference Zoom In, Kuroshio</vt:lpstr>
      <vt:lpstr>Consistency is Key</vt:lpstr>
      <vt:lpstr>Statistical Comparison</vt:lpstr>
      <vt:lpstr>Uzc vs. U Absolute Bias Anomaly, 2021 CYGNSS</vt:lpstr>
      <vt:lpstr>Uzc vs. U Absolute Bias Anomaly, 2021 CYGNSS</vt:lpstr>
      <vt:lpstr>Uzc vs. U Absolute Bias Anomaly, 2021 CYGNSS</vt:lpstr>
      <vt:lpstr>Uzc vs. U Bias Anomaly, 2021, ASCAT</vt:lpstr>
      <vt:lpstr>Uzc vs. U Bias Anomaly, 2021, ASCAT</vt:lpstr>
      <vt:lpstr>Uzc vs. U Absolute Bias Anomaly, 2021 GMI</vt:lpstr>
      <vt:lpstr>Uzc vs. U Absolute Bias Anomaly, 2021 GMI</vt:lpstr>
      <vt:lpstr>Uzc vs. U Absolute Bias Anomaly, 2021 Winter, CYGNSS</vt:lpstr>
      <vt:lpstr>CYGNSS Zoom In on Kuroshio and Gulf Stream</vt:lpstr>
      <vt:lpstr>Uzc vs. U Absolute Bias Anomaly, 2021 Fall, GMI</vt:lpstr>
      <vt:lpstr>GMI Zoom In on Kuroshio and Gulf Stream</vt:lpstr>
      <vt:lpstr>Uzc vs. U Absolute Bias Anomaly, 2021 Fall, ASCAT</vt:lpstr>
      <vt:lpstr>ASCAT Zoom In on Kuroshio and Gulf Stream</vt:lpstr>
      <vt:lpstr>Conclusions &amp;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 Current Equivalent Wind (Uzc): Adjusting ERA5 Windspeeds for Currents </dc:title>
  <dc:creator>Sundaram, Gopal</dc:creator>
  <cp:lastModifiedBy>Sundaram, Gopal</cp:lastModifiedBy>
  <cp:revision>19</cp:revision>
  <dcterms:created xsi:type="dcterms:W3CDTF">2024-02-09T03:53:54Z</dcterms:created>
  <dcterms:modified xsi:type="dcterms:W3CDTF">2024-05-31T07:16:19Z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0x0101009BA01E959FB8B2498E3D1D7BC452EF38</vt:lpwstr>
  </property>
</Properties>
</file>