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6" r:id="rId3"/>
    <p:sldId id="268" r:id="rId4"/>
    <p:sldId id="257" r:id="rId5"/>
    <p:sldId id="273" r:id="rId6"/>
    <p:sldId id="318" r:id="rId7"/>
    <p:sldId id="281" r:id="rId8"/>
    <p:sldId id="324" r:id="rId9"/>
    <p:sldId id="260" r:id="rId10"/>
    <p:sldId id="327" r:id="rId11"/>
    <p:sldId id="339" r:id="rId12"/>
    <p:sldId id="340" r:id="rId13"/>
    <p:sldId id="341" r:id="rId14"/>
    <p:sldId id="259" r:id="rId15"/>
    <p:sldId id="338" r:id="rId16"/>
    <p:sldId id="335" r:id="rId17"/>
    <p:sldId id="337" r:id="rId18"/>
    <p:sldId id="267" r:id="rId19"/>
    <p:sldId id="320" r:id="rId20"/>
    <p:sldId id="269" r:id="rId21"/>
    <p:sldId id="276" r:id="rId22"/>
    <p:sldId id="323" r:id="rId23"/>
    <p:sldId id="322"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203BFF"/>
    <a:srgbClr val="F8CBAD"/>
    <a:srgbClr val="668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9" autoAdjust="0"/>
    <p:restoredTop sz="94694"/>
  </p:normalViewPr>
  <p:slideViewPr>
    <p:cSldViewPr snapToGrid="0">
      <p:cViewPr varScale="1">
        <p:scale>
          <a:sx n="78" d="100"/>
          <a:sy n="78" d="100"/>
        </p:scale>
        <p:origin x="720"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9FDC5-D356-4221-A849-96139C7E95BB}"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0700A-2285-4FDF-AEDC-2231AE528D20}" type="slidenum">
              <a:rPr lang="en-US" smtClean="0"/>
              <a:t>‹#›</a:t>
            </a:fld>
            <a:endParaRPr lang="en-US"/>
          </a:p>
        </p:txBody>
      </p:sp>
    </p:spTree>
    <p:extLst>
      <p:ext uri="{BB962C8B-B14F-4D97-AF65-F5344CB8AC3E}">
        <p14:creationId xmlns:p14="http://schemas.microsoft.com/office/powerpoint/2010/main" val="955216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ECECEC"/>
                </a:solidFill>
                <a:effectLst/>
                <a:latin typeface="Söhne"/>
              </a:rPr>
              <a:t>Ocean Surface Smoothness:</a:t>
            </a: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In areas where surfactants (like oils) are concentrated, the sea surface tends to be smoother. This is because surfactants reduce the surface tension of water.</a:t>
            </a:r>
          </a:p>
          <a:p>
            <a:pPr algn="l">
              <a:buFont typeface="+mj-lt"/>
              <a:buAutoNum type="arabicPeriod"/>
            </a:pPr>
            <a:r>
              <a:rPr lang="en-US" b="1" i="0" dirty="0">
                <a:solidFill>
                  <a:srgbClr val="ECECEC"/>
                </a:solidFill>
                <a:effectLst/>
                <a:latin typeface="Söhne"/>
              </a:rPr>
              <a:t>Role of </a:t>
            </a:r>
            <a:r>
              <a:rPr lang="en-US" b="1" i="0" dirty="0" err="1">
                <a:solidFill>
                  <a:srgbClr val="ECECEC"/>
                </a:solidFill>
                <a:effectLst/>
                <a:latin typeface="Söhne"/>
              </a:rPr>
              <a:t>Scatterometers</a:t>
            </a:r>
            <a:r>
              <a:rPr lang="en-US" b="1" i="0" dirty="0">
                <a:solidFill>
                  <a:srgbClr val="ECECEC"/>
                </a:solidFill>
                <a:effectLst/>
                <a:latin typeface="Söhne"/>
              </a:rPr>
              <a:t>:</a:t>
            </a:r>
            <a:endParaRPr lang="en-US" b="0" i="0" dirty="0">
              <a:solidFill>
                <a:srgbClr val="ECECEC"/>
              </a:solidFill>
              <a:effectLst/>
              <a:latin typeface="Söhne"/>
            </a:endParaRPr>
          </a:p>
          <a:p>
            <a:pPr marL="742950" lvl="1" indent="-285750" algn="l">
              <a:buFont typeface="+mj-lt"/>
              <a:buAutoNum type="arabicPeriod"/>
            </a:pPr>
            <a:r>
              <a:rPr lang="en-US" b="0" i="0" dirty="0" err="1">
                <a:solidFill>
                  <a:srgbClr val="ECECEC"/>
                </a:solidFill>
                <a:effectLst/>
                <a:latin typeface="Söhne"/>
              </a:rPr>
              <a:t>Scatterometers</a:t>
            </a:r>
            <a:r>
              <a:rPr lang="en-US" b="0" i="0" dirty="0">
                <a:solidFill>
                  <a:srgbClr val="ECECEC"/>
                </a:solidFill>
                <a:effectLst/>
                <a:latin typeface="Söhne"/>
              </a:rPr>
              <a:t> are devices used to measure the roughness of the ocean's surface. They work by sending radar waves towards the ocean and measuring the intensity of the waves that bounce back (backscattering).</a:t>
            </a:r>
          </a:p>
          <a:p>
            <a:pPr algn="l">
              <a:buFont typeface="+mj-lt"/>
              <a:buAutoNum type="arabicPeriod"/>
            </a:pPr>
            <a:r>
              <a:rPr lang="en-US" b="1" i="0" dirty="0">
                <a:solidFill>
                  <a:srgbClr val="ECECEC"/>
                </a:solidFill>
                <a:effectLst/>
                <a:latin typeface="Söhne"/>
              </a:rPr>
              <a:t>Influence of Surfactants:</a:t>
            </a: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Surfactants affect the readings taken by </a:t>
            </a:r>
            <a:r>
              <a:rPr lang="en-US" b="0" i="0" dirty="0" err="1">
                <a:solidFill>
                  <a:srgbClr val="ECECEC"/>
                </a:solidFill>
                <a:effectLst/>
                <a:latin typeface="Söhne"/>
              </a:rPr>
              <a:t>scatterometers</a:t>
            </a:r>
            <a:r>
              <a:rPr lang="en-US" b="0" i="0" dirty="0">
                <a:solidFill>
                  <a:srgbClr val="ECECEC"/>
                </a:solidFill>
                <a:effectLst/>
                <a:latin typeface="Söhne"/>
              </a:rPr>
              <a:t>. Because surfactants make the sea surface smoother, the radar waves reflect differently compared to rougher, surfactant-free areas.</a:t>
            </a:r>
          </a:p>
          <a:p>
            <a:pPr algn="l">
              <a:buFont typeface="+mj-lt"/>
              <a:buAutoNum type="arabicPeriod"/>
            </a:pPr>
            <a:r>
              <a:rPr lang="en-US" b="1" i="0" dirty="0">
                <a:solidFill>
                  <a:srgbClr val="ECECEC"/>
                </a:solidFill>
                <a:effectLst/>
                <a:latin typeface="Söhne"/>
              </a:rPr>
              <a:t>Research Goal:</a:t>
            </a: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The main goal is to understand how these surfactants influence the formation and behavior of small-scale waves on the sea surface. This knowledge helps improve the accuracy of </a:t>
            </a:r>
            <a:r>
              <a:rPr lang="en-US" b="0" i="0" dirty="0" err="1">
                <a:solidFill>
                  <a:srgbClr val="ECECEC"/>
                </a:solidFill>
                <a:effectLst/>
                <a:latin typeface="Söhne"/>
              </a:rPr>
              <a:t>scatterometer</a:t>
            </a:r>
            <a:r>
              <a:rPr lang="en-US" b="0" i="0" dirty="0">
                <a:solidFill>
                  <a:srgbClr val="ECECEC"/>
                </a:solidFill>
                <a:effectLst/>
                <a:latin typeface="Söhne"/>
              </a:rPr>
              <a:t> data interpretation.</a:t>
            </a:r>
          </a:p>
          <a:p>
            <a:endParaRPr lang="en-US" dirty="0"/>
          </a:p>
        </p:txBody>
      </p:sp>
      <p:sp>
        <p:nvSpPr>
          <p:cNvPr id="4" name="Slide Number Placeholder 3"/>
          <p:cNvSpPr>
            <a:spLocks noGrp="1"/>
          </p:cNvSpPr>
          <p:nvPr>
            <p:ph type="sldNum" sz="quarter" idx="5"/>
          </p:nvPr>
        </p:nvSpPr>
        <p:spPr/>
        <p:txBody>
          <a:bodyPr/>
          <a:lstStyle/>
          <a:p>
            <a:fld id="{C0F0700A-2285-4FDF-AEDC-2231AE528D20}" type="slidenum">
              <a:rPr lang="en-US" smtClean="0"/>
              <a:t>2</a:t>
            </a:fld>
            <a:endParaRPr lang="en-US"/>
          </a:p>
        </p:txBody>
      </p:sp>
    </p:spTree>
    <p:extLst>
      <p:ext uri="{BB962C8B-B14F-4D97-AF65-F5344CB8AC3E}">
        <p14:creationId xmlns:p14="http://schemas.microsoft.com/office/powerpoint/2010/main" val="142863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Capillary length in water: 2.7mm</a:t>
            </a:r>
          </a:p>
        </p:txBody>
      </p:sp>
      <p:sp>
        <p:nvSpPr>
          <p:cNvPr id="4" name="Slide Number Placeholder 3"/>
          <p:cNvSpPr>
            <a:spLocks noGrp="1"/>
          </p:cNvSpPr>
          <p:nvPr>
            <p:ph type="sldNum" sz="quarter" idx="5"/>
          </p:nvPr>
        </p:nvSpPr>
        <p:spPr/>
        <p:txBody>
          <a:bodyPr/>
          <a:lstStyle/>
          <a:p>
            <a:fld id="{C0F0700A-2285-4FDF-AEDC-2231AE528D20}" type="slidenum">
              <a:rPr lang="en-US" smtClean="0"/>
              <a:t>13</a:t>
            </a:fld>
            <a:endParaRPr lang="en-US"/>
          </a:p>
        </p:txBody>
      </p:sp>
    </p:spTree>
    <p:extLst>
      <p:ext uri="{BB962C8B-B14F-4D97-AF65-F5344CB8AC3E}">
        <p14:creationId xmlns:p14="http://schemas.microsoft.com/office/powerpoint/2010/main" val="203020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Capillary length in water: 2.7mm</a:t>
            </a:r>
          </a:p>
        </p:txBody>
      </p:sp>
      <p:sp>
        <p:nvSpPr>
          <p:cNvPr id="4" name="Slide Number Placeholder 3"/>
          <p:cNvSpPr>
            <a:spLocks noGrp="1"/>
          </p:cNvSpPr>
          <p:nvPr>
            <p:ph type="sldNum" sz="quarter" idx="5"/>
          </p:nvPr>
        </p:nvSpPr>
        <p:spPr/>
        <p:txBody>
          <a:bodyPr/>
          <a:lstStyle/>
          <a:p>
            <a:fld id="{C0F0700A-2285-4FDF-AEDC-2231AE528D20}" type="slidenum">
              <a:rPr lang="en-US" smtClean="0"/>
              <a:t>14</a:t>
            </a:fld>
            <a:endParaRPr lang="en-US"/>
          </a:p>
        </p:txBody>
      </p:sp>
    </p:spTree>
    <p:extLst>
      <p:ext uri="{BB962C8B-B14F-4D97-AF65-F5344CB8AC3E}">
        <p14:creationId xmlns:p14="http://schemas.microsoft.com/office/powerpoint/2010/main" val="1505028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Capillary length in water: 2.7mm</a:t>
            </a:r>
          </a:p>
        </p:txBody>
      </p:sp>
      <p:sp>
        <p:nvSpPr>
          <p:cNvPr id="4" name="Slide Number Placeholder 3"/>
          <p:cNvSpPr>
            <a:spLocks noGrp="1"/>
          </p:cNvSpPr>
          <p:nvPr>
            <p:ph type="sldNum" sz="quarter" idx="5"/>
          </p:nvPr>
        </p:nvSpPr>
        <p:spPr/>
        <p:txBody>
          <a:bodyPr/>
          <a:lstStyle/>
          <a:p>
            <a:fld id="{C0F0700A-2285-4FDF-AEDC-2231AE528D20}" type="slidenum">
              <a:rPr lang="en-US" smtClean="0"/>
              <a:t>15</a:t>
            </a:fld>
            <a:endParaRPr lang="en-US"/>
          </a:p>
        </p:txBody>
      </p:sp>
    </p:spTree>
    <p:extLst>
      <p:ext uri="{BB962C8B-B14F-4D97-AF65-F5344CB8AC3E}">
        <p14:creationId xmlns:p14="http://schemas.microsoft.com/office/powerpoint/2010/main" val="3765164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a:t>
            </a:r>
          </a:p>
        </p:txBody>
      </p:sp>
      <p:sp>
        <p:nvSpPr>
          <p:cNvPr id="4" name="Slide Number Placeholder 3"/>
          <p:cNvSpPr>
            <a:spLocks noGrp="1"/>
          </p:cNvSpPr>
          <p:nvPr>
            <p:ph type="sldNum" sz="quarter" idx="5"/>
          </p:nvPr>
        </p:nvSpPr>
        <p:spPr/>
        <p:txBody>
          <a:bodyPr/>
          <a:lstStyle/>
          <a:p>
            <a:fld id="{C0F0700A-2285-4FDF-AEDC-2231AE528D20}" type="slidenum">
              <a:rPr lang="en-US" smtClean="0"/>
              <a:t>20</a:t>
            </a:fld>
            <a:endParaRPr lang="en-US"/>
          </a:p>
        </p:txBody>
      </p:sp>
    </p:spTree>
    <p:extLst>
      <p:ext uri="{BB962C8B-B14F-4D97-AF65-F5344CB8AC3E}">
        <p14:creationId xmlns:p14="http://schemas.microsoft.com/office/powerpoint/2010/main" val="213522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f4e216d7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1f4e216d74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02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f4e216d7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1f4e216d74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08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f4e216d7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1f4e216d74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055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0700A-2285-4FDF-AEDC-2231AE528D20}" type="slidenum">
              <a:rPr lang="en-US" smtClean="0"/>
              <a:t>4</a:t>
            </a:fld>
            <a:endParaRPr lang="en-US"/>
          </a:p>
        </p:txBody>
      </p:sp>
    </p:spTree>
    <p:extLst>
      <p:ext uri="{BB962C8B-B14F-4D97-AF65-F5344CB8AC3E}">
        <p14:creationId xmlns:p14="http://schemas.microsoft.com/office/powerpoint/2010/main" val="143300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f4e216d74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f4e216d74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303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F2A67C-0C36-D743-B783-73065EE1B58D}" type="slidenum">
              <a:rPr lang="en-US" altLang="x-none"/>
              <a:pPr/>
              <a:t>6</a:t>
            </a:fld>
            <a:endParaRPr lang="en-US" altLang="x-none"/>
          </a:p>
        </p:txBody>
      </p:sp>
      <p:sp>
        <p:nvSpPr>
          <p:cNvPr id="158721"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872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f4e216d74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f4e216d74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20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f4e216d7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1f4e216d74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453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Capillary length in water: 2.7mm</a:t>
            </a:r>
          </a:p>
        </p:txBody>
      </p:sp>
      <p:sp>
        <p:nvSpPr>
          <p:cNvPr id="4" name="Slide Number Placeholder 3"/>
          <p:cNvSpPr>
            <a:spLocks noGrp="1"/>
          </p:cNvSpPr>
          <p:nvPr>
            <p:ph type="sldNum" sz="quarter" idx="5"/>
          </p:nvPr>
        </p:nvSpPr>
        <p:spPr/>
        <p:txBody>
          <a:bodyPr/>
          <a:lstStyle/>
          <a:p>
            <a:fld id="{C0F0700A-2285-4FDF-AEDC-2231AE528D20}" type="slidenum">
              <a:rPr lang="en-US" smtClean="0"/>
              <a:t>10</a:t>
            </a:fld>
            <a:endParaRPr lang="en-US"/>
          </a:p>
        </p:txBody>
      </p:sp>
    </p:spTree>
    <p:extLst>
      <p:ext uri="{BB962C8B-B14F-4D97-AF65-F5344CB8AC3E}">
        <p14:creationId xmlns:p14="http://schemas.microsoft.com/office/powerpoint/2010/main" val="69373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Capillary length in water: 2.7mm</a:t>
            </a:r>
          </a:p>
        </p:txBody>
      </p:sp>
      <p:sp>
        <p:nvSpPr>
          <p:cNvPr id="4" name="Slide Number Placeholder 3"/>
          <p:cNvSpPr>
            <a:spLocks noGrp="1"/>
          </p:cNvSpPr>
          <p:nvPr>
            <p:ph type="sldNum" sz="quarter" idx="5"/>
          </p:nvPr>
        </p:nvSpPr>
        <p:spPr/>
        <p:txBody>
          <a:bodyPr/>
          <a:lstStyle/>
          <a:p>
            <a:fld id="{C0F0700A-2285-4FDF-AEDC-2231AE528D20}" type="slidenum">
              <a:rPr lang="en-US" smtClean="0"/>
              <a:t>11</a:t>
            </a:fld>
            <a:endParaRPr lang="en-US"/>
          </a:p>
        </p:txBody>
      </p:sp>
    </p:spTree>
    <p:extLst>
      <p:ext uri="{BB962C8B-B14F-4D97-AF65-F5344CB8AC3E}">
        <p14:creationId xmlns:p14="http://schemas.microsoft.com/office/powerpoint/2010/main" val="153491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Capillary length in water: 2.7mm</a:t>
            </a:r>
          </a:p>
        </p:txBody>
      </p:sp>
      <p:sp>
        <p:nvSpPr>
          <p:cNvPr id="4" name="Slide Number Placeholder 3"/>
          <p:cNvSpPr>
            <a:spLocks noGrp="1"/>
          </p:cNvSpPr>
          <p:nvPr>
            <p:ph type="sldNum" sz="quarter" idx="5"/>
          </p:nvPr>
        </p:nvSpPr>
        <p:spPr/>
        <p:txBody>
          <a:bodyPr/>
          <a:lstStyle/>
          <a:p>
            <a:fld id="{C0F0700A-2285-4FDF-AEDC-2231AE528D20}" type="slidenum">
              <a:rPr lang="en-US" smtClean="0"/>
              <a:t>12</a:t>
            </a:fld>
            <a:endParaRPr lang="en-US"/>
          </a:p>
        </p:txBody>
      </p:sp>
    </p:spTree>
    <p:extLst>
      <p:ext uri="{BB962C8B-B14F-4D97-AF65-F5344CB8AC3E}">
        <p14:creationId xmlns:p14="http://schemas.microsoft.com/office/powerpoint/2010/main" val="333379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0D20-CA7E-A21A-E97F-1AB0F1E726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7E5894-6E9A-50EB-D025-89A05D910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5F03E-BF7D-1A42-2C6F-70D722D46BDD}"/>
              </a:ext>
            </a:extLst>
          </p:cNvPr>
          <p:cNvSpPr>
            <a:spLocks noGrp="1"/>
          </p:cNvSpPr>
          <p:nvPr>
            <p:ph type="dt" sz="half" idx="10"/>
          </p:nvPr>
        </p:nvSpPr>
        <p:spPr/>
        <p:txBody>
          <a:bodyPr/>
          <a:lstStyle/>
          <a:p>
            <a:fld id="{9019BDC1-34BD-4B6A-BE5A-A5822A367F7F}" type="datetime1">
              <a:rPr lang="en-US" smtClean="0"/>
              <a:t>5/29/2024</a:t>
            </a:fld>
            <a:endParaRPr lang="en-US"/>
          </a:p>
        </p:txBody>
      </p:sp>
      <p:sp>
        <p:nvSpPr>
          <p:cNvPr id="5" name="Footer Placeholder 4">
            <a:extLst>
              <a:ext uri="{FF2B5EF4-FFF2-40B4-BE49-F238E27FC236}">
                <a16:creationId xmlns:a16="http://schemas.microsoft.com/office/drawing/2014/main" id="{25A87ACB-DF39-C85D-8648-86ED60523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90085-58EE-0B45-7C16-09DD02EE3C12}"/>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1420577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3E18-2D4E-73E5-16A6-A758373AD7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0D4C59-64A2-FE9E-7501-3955D3A0A2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79C09-AE8A-1129-5C89-DC7FFF842884}"/>
              </a:ext>
            </a:extLst>
          </p:cNvPr>
          <p:cNvSpPr>
            <a:spLocks noGrp="1"/>
          </p:cNvSpPr>
          <p:nvPr>
            <p:ph type="dt" sz="half" idx="10"/>
          </p:nvPr>
        </p:nvSpPr>
        <p:spPr/>
        <p:txBody>
          <a:bodyPr/>
          <a:lstStyle/>
          <a:p>
            <a:fld id="{0132A4F8-EF2C-4691-9EEC-CD494D8D1E86}" type="datetime1">
              <a:rPr lang="en-US" smtClean="0"/>
              <a:t>5/29/2024</a:t>
            </a:fld>
            <a:endParaRPr lang="en-US"/>
          </a:p>
        </p:txBody>
      </p:sp>
      <p:sp>
        <p:nvSpPr>
          <p:cNvPr id="5" name="Footer Placeholder 4">
            <a:extLst>
              <a:ext uri="{FF2B5EF4-FFF2-40B4-BE49-F238E27FC236}">
                <a16:creationId xmlns:a16="http://schemas.microsoft.com/office/drawing/2014/main" id="{F132E60F-8B3C-458C-A3E8-A6B43A53B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A43AA-EDAF-8224-EE32-B2326F5FCDE5}"/>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2006576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0A7AF-A140-519F-4BBF-6FBAFAF16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E561C-B5B2-883F-6692-5007DFCE24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817ED-B08E-99F1-7415-96B1771D76BF}"/>
              </a:ext>
            </a:extLst>
          </p:cNvPr>
          <p:cNvSpPr>
            <a:spLocks noGrp="1"/>
          </p:cNvSpPr>
          <p:nvPr>
            <p:ph type="dt" sz="half" idx="10"/>
          </p:nvPr>
        </p:nvSpPr>
        <p:spPr/>
        <p:txBody>
          <a:bodyPr/>
          <a:lstStyle/>
          <a:p>
            <a:fld id="{0193BBA8-1770-4A1D-9443-36824E543043}" type="datetime1">
              <a:rPr lang="en-US" smtClean="0"/>
              <a:t>5/29/2024</a:t>
            </a:fld>
            <a:endParaRPr lang="en-US"/>
          </a:p>
        </p:txBody>
      </p:sp>
      <p:sp>
        <p:nvSpPr>
          <p:cNvPr id="5" name="Footer Placeholder 4">
            <a:extLst>
              <a:ext uri="{FF2B5EF4-FFF2-40B4-BE49-F238E27FC236}">
                <a16:creationId xmlns:a16="http://schemas.microsoft.com/office/drawing/2014/main" id="{BE79EE00-D9F0-5980-2DF3-4F2FF6688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30AE0-091C-24E7-A20D-39770B3D2439}"/>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2014817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a:t>Click to edit Master title style</a:t>
            </a:r>
          </a:p>
        </p:txBody>
      </p:sp>
      <p:sp>
        <p:nvSpPr>
          <p:cNvPr id="3" name="Date Placeholder 2"/>
          <p:cNvSpPr>
            <a:spLocks noGrp="1"/>
          </p:cNvSpPr>
          <p:nvPr>
            <p:ph type="dt" idx="10"/>
          </p:nvPr>
        </p:nvSpPr>
        <p:spPr>
          <a:xfrm>
            <a:off x="608641" y="6247376"/>
            <a:ext cx="2837760" cy="470930"/>
          </a:xfrm>
        </p:spPr>
        <p:txBody>
          <a:bodyPr/>
          <a:lstStyle>
            <a:lvl1pPr>
              <a:defRPr/>
            </a:lvl1pPr>
          </a:lstStyle>
          <a:p>
            <a:fld id="{FE48C38E-53A4-428B-83B5-E3939A6647E3}" type="datetime1">
              <a:rPr lang="en-US" altLang="x-none" smtClean="0"/>
              <a:t>5/29/2024</a:t>
            </a:fld>
            <a:endParaRPr lang="en-US" altLang="x-none"/>
          </a:p>
        </p:txBody>
      </p:sp>
      <p:sp>
        <p:nvSpPr>
          <p:cNvPr id="4" name="Footer Placeholder 3"/>
          <p:cNvSpPr>
            <a:spLocks noGrp="1"/>
          </p:cNvSpPr>
          <p:nvPr>
            <p:ph type="ftr" idx="11"/>
          </p:nvPr>
        </p:nvSpPr>
        <p:spPr>
          <a:xfrm>
            <a:off x="4170240" y="6247376"/>
            <a:ext cx="3863040" cy="470930"/>
          </a:xfrm>
        </p:spPr>
        <p:txBody>
          <a:bodyPr/>
          <a:lstStyle>
            <a:lvl1pPr>
              <a:defRPr/>
            </a:lvl1pPr>
          </a:lstStyle>
          <a:p>
            <a:endParaRPr lang="en-US" altLang="x-none"/>
          </a:p>
        </p:txBody>
      </p:sp>
      <p:sp>
        <p:nvSpPr>
          <p:cNvPr id="5" name="Slide Number Placeholder 4"/>
          <p:cNvSpPr>
            <a:spLocks noGrp="1"/>
          </p:cNvSpPr>
          <p:nvPr>
            <p:ph type="sldNum" idx="12"/>
          </p:nvPr>
        </p:nvSpPr>
        <p:spPr>
          <a:xfrm>
            <a:off x="8741761" y="6247376"/>
            <a:ext cx="2837760" cy="470930"/>
          </a:xfrm>
        </p:spPr>
        <p:txBody>
          <a:bodyPr/>
          <a:lstStyle>
            <a:lvl1pPr>
              <a:defRPr/>
            </a:lvl1pPr>
          </a:lstStyle>
          <a:p>
            <a:fld id="{685C84DE-6CFB-FD4F-A77C-69958644FC60}" type="slidenum">
              <a:rPr lang="en-US" altLang="x-none"/>
              <a:pPr/>
              <a:t>‹#›</a:t>
            </a:fld>
            <a:endParaRPr lang="en-US" altLang="x-none"/>
          </a:p>
        </p:txBody>
      </p:sp>
    </p:spTree>
    <p:extLst>
      <p:ext uri="{BB962C8B-B14F-4D97-AF65-F5344CB8AC3E}">
        <p14:creationId xmlns:p14="http://schemas.microsoft.com/office/powerpoint/2010/main" val="331826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D6D1-169A-0B6C-2D2D-04E58D717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2AF6A4-F449-D9F0-4EA9-32B255FC2B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2F310-ED2B-310B-6843-311266A0B223}"/>
              </a:ext>
            </a:extLst>
          </p:cNvPr>
          <p:cNvSpPr>
            <a:spLocks noGrp="1"/>
          </p:cNvSpPr>
          <p:nvPr>
            <p:ph type="dt" sz="half" idx="10"/>
          </p:nvPr>
        </p:nvSpPr>
        <p:spPr/>
        <p:txBody>
          <a:bodyPr/>
          <a:lstStyle/>
          <a:p>
            <a:fld id="{C913896C-47BA-4E9D-990C-A729C11AFBFF}" type="datetime1">
              <a:rPr lang="en-US" smtClean="0"/>
              <a:t>5/29/2024</a:t>
            </a:fld>
            <a:endParaRPr lang="en-US"/>
          </a:p>
        </p:txBody>
      </p:sp>
      <p:sp>
        <p:nvSpPr>
          <p:cNvPr id="5" name="Footer Placeholder 4">
            <a:extLst>
              <a:ext uri="{FF2B5EF4-FFF2-40B4-BE49-F238E27FC236}">
                <a16:creationId xmlns:a16="http://schemas.microsoft.com/office/drawing/2014/main" id="{D639D363-41CE-7E93-852A-6F8223380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FC6BC-8777-1467-3A3D-F616CBDE30F2}"/>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177585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85A7-AB00-030A-F336-C93D727D4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224FD-FDD2-5A38-6563-D0C9212DD8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A00896-1D9E-3650-259B-0F799C5621F2}"/>
              </a:ext>
            </a:extLst>
          </p:cNvPr>
          <p:cNvSpPr>
            <a:spLocks noGrp="1"/>
          </p:cNvSpPr>
          <p:nvPr>
            <p:ph type="dt" sz="half" idx="10"/>
          </p:nvPr>
        </p:nvSpPr>
        <p:spPr/>
        <p:txBody>
          <a:bodyPr/>
          <a:lstStyle/>
          <a:p>
            <a:fld id="{245CDF5E-6971-46D1-B99C-0C7044F19C3F}" type="datetime1">
              <a:rPr lang="en-US" smtClean="0"/>
              <a:t>5/29/2024</a:t>
            </a:fld>
            <a:endParaRPr lang="en-US"/>
          </a:p>
        </p:txBody>
      </p:sp>
      <p:sp>
        <p:nvSpPr>
          <p:cNvPr id="5" name="Footer Placeholder 4">
            <a:extLst>
              <a:ext uri="{FF2B5EF4-FFF2-40B4-BE49-F238E27FC236}">
                <a16:creationId xmlns:a16="http://schemas.microsoft.com/office/drawing/2014/main" id="{AD3E0D56-1C91-9B76-1980-A8EAC8FD9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F200-7E65-574A-291E-11BB45515299}"/>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168517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1527-B580-A05E-04F7-F517880AD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D3722-5078-9995-893D-20756B6AA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35BDAF-51A6-9144-02B9-8627B9B37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AC8D7E-E767-59F0-9245-0C3D326CB894}"/>
              </a:ext>
            </a:extLst>
          </p:cNvPr>
          <p:cNvSpPr>
            <a:spLocks noGrp="1"/>
          </p:cNvSpPr>
          <p:nvPr>
            <p:ph type="dt" sz="half" idx="10"/>
          </p:nvPr>
        </p:nvSpPr>
        <p:spPr/>
        <p:txBody>
          <a:bodyPr/>
          <a:lstStyle/>
          <a:p>
            <a:fld id="{8EAFA9CA-3D6B-4085-A60C-2EFF05973A0C}" type="datetime1">
              <a:rPr lang="en-US" smtClean="0"/>
              <a:t>5/29/2024</a:t>
            </a:fld>
            <a:endParaRPr lang="en-US"/>
          </a:p>
        </p:txBody>
      </p:sp>
      <p:sp>
        <p:nvSpPr>
          <p:cNvPr id="6" name="Footer Placeholder 5">
            <a:extLst>
              <a:ext uri="{FF2B5EF4-FFF2-40B4-BE49-F238E27FC236}">
                <a16:creationId xmlns:a16="http://schemas.microsoft.com/office/drawing/2014/main" id="{5C4D0390-9DBF-16D3-062D-B8A1D77A4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F7EB1-F446-D268-C321-BA175284B7F2}"/>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409559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BAC4-B3ED-9B1B-87B8-A8ABF19C34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493C5B-AF78-AB49-2799-DBDE1A2FDF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0CE5F-2594-CE04-808A-26E29F925C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F2B5C-A807-6237-19AD-9136B3462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A9930-C314-DD90-FC14-C4730F4A0C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8A82E7-0AA0-DF01-2C94-AA79EAE81B36}"/>
              </a:ext>
            </a:extLst>
          </p:cNvPr>
          <p:cNvSpPr>
            <a:spLocks noGrp="1"/>
          </p:cNvSpPr>
          <p:nvPr>
            <p:ph type="dt" sz="half" idx="10"/>
          </p:nvPr>
        </p:nvSpPr>
        <p:spPr/>
        <p:txBody>
          <a:bodyPr/>
          <a:lstStyle/>
          <a:p>
            <a:fld id="{F1BD5F69-6CD0-4889-B8D0-300F890ECB54}" type="datetime1">
              <a:rPr lang="en-US" smtClean="0"/>
              <a:t>5/29/2024</a:t>
            </a:fld>
            <a:endParaRPr lang="en-US"/>
          </a:p>
        </p:txBody>
      </p:sp>
      <p:sp>
        <p:nvSpPr>
          <p:cNvPr id="8" name="Footer Placeholder 7">
            <a:extLst>
              <a:ext uri="{FF2B5EF4-FFF2-40B4-BE49-F238E27FC236}">
                <a16:creationId xmlns:a16="http://schemas.microsoft.com/office/drawing/2014/main" id="{F7D4ED81-7864-7677-89C6-0CEC3CFBD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A44F1E-564F-FAD6-25E3-CADC92EFCD76}"/>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37970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E73-43FB-8ABF-5CC0-98E2217FE6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2D3E7-EADF-D26A-77BA-DE77A239192B}"/>
              </a:ext>
            </a:extLst>
          </p:cNvPr>
          <p:cNvSpPr>
            <a:spLocks noGrp="1"/>
          </p:cNvSpPr>
          <p:nvPr>
            <p:ph type="dt" sz="half" idx="10"/>
          </p:nvPr>
        </p:nvSpPr>
        <p:spPr/>
        <p:txBody>
          <a:bodyPr/>
          <a:lstStyle/>
          <a:p>
            <a:fld id="{EC067E85-0673-485D-B58B-C3600794D317}" type="datetime1">
              <a:rPr lang="en-US" smtClean="0"/>
              <a:t>5/29/2024</a:t>
            </a:fld>
            <a:endParaRPr lang="en-US"/>
          </a:p>
        </p:txBody>
      </p:sp>
      <p:sp>
        <p:nvSpPr>
          <p:cNvPr id="4" name="Footer Placeholder 3">
            <a:extLst>
              <a:ext uri="{FF2B5EF4-FFF2-40B4-BE49-F238E27FC236}">
                <a16:creationId xmlns:a16="http://schemas.microsoft.com/office/drawing/2014/main" id="{FFD98179-B2AF-55AF-CBE8-F752C49849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B92804-E98C-1C21-175E-6DC8887424D1}"/>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81909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68399-C6AD-FE14-3899-81778A04B670}"/>
              </a:ext>
            </a:extLst>
          </p:cNvPr>
          <p:cNvSpPr>
            <a:spLocks noGrp="1"/>
          </p:cNvSpPr>
          <p:nvPr>
            <p:ph type="dt" sz="half" idx="10"/>
          </p:nvPr>
        </p:nvSpPr>
        <p:spPr/>
        <p:txBody>
          <a:bodyPr/>
          <a:lstStyle/>
          <a:p>
            <a:fld id="{3793F0F2-10A5-407A-BC26-9FB004666113}" type="datetime1">
              <a:rPr lang="en-US" smtClean="0"/>
              <a:t>5/29/2024</a:t>
            </a:fld>
            <a:endParaRPr lang="en-US"/>
          </a:p>
        </p:txBody>
      </p:sp>
      <p:sp>
        <p:nvSpPr>
          <p:cNvPr id="3" name="Footer Placeholder 2">
            <a:extLst>
              <a:ext uri="{FF2B5EF4-FFF2-40B4-BE49-F238E27FC236}">
                <a16:creationId xmlns:a16="http://schemas.microsoft.com/office/drawing/2014/main" id="{6B74FD2F-57F8-8295-C4E8-AAD629702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1DE741-631F-3EF5-FFF1-91274FB8B95E}"/>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112931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CF47-039D-B696-247F-3DB0670D7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C2EE3-1723-8820-AF1C-F971696CB7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C3F43-B230-4A46-528C-A719A4DD1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7F892-D432-20C6-7285-E51645C3E1EF}"/>
              </a:ext>
            </a:extLst>
          </p:cNvPr>
          <p:cNvSpPr>
            <a:spLocks noGrp="1"/>
          </p:cNvSpPr>
          <p:nvPr>
            <p:ph type="dt" sz="half" idx="10"/>
          </p:nvPr>
        </p:nvSpPr>
        <p:spPr/>
        <p:txBody>
          <a:bodyPr/>
          <a:lstStyle/>
          <a:p>
            <a:fld id="{7212E7D0-E9D4-4767-B45D-BC7B4EE9A3FB}" type="datetime1">
              <a:rPr lang="en-US" smtClean="0"/>
              <a:t>5/29/2024</a:t>
            </a:fld>
            <a:endParaRPr lang="en-US"/>
          </a:p>
        </p:txBody>
      </p:sp>
      <p:sp>
        <p:nvSpPr>
          <p:cNvPr id="6" name="Footer Placeholder 5">
            <a:extLst>
              <a:ext uri="{FF2B5EF4-FFF2-40B4-BE49-F238E27FC236}">
                <a16:creationId xmlns:a16="http://schemas.microsoft.com/office/drawing/2014/main" id="{6F77E8D7-976E-5BC0-E1C3-EBA24ECEF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FAF9C6-6FF9-8785-1BBF-509312609337}"/>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64318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7377-F5B4-B173-F989-C2733550E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AD6F84-F231-5D87-93F8-04A5CF9E6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F45303-E84D-3981-06D3-8B8FFAB3B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C6DBC-98A9-4712-3424-FE051A634292}"/>
              </a:ext>
            </a:extLst>
          </p:cNvPr>
          <p:cNvSpPr>
            <a:spLocks noGrp="1"/>
          </p:cNvSpPr>
          <p:nvPr>
            <p:ph type="dt" sz="half" idx="10"/>
          </p:nvPr>
        </p:nvSpPr>
        <p:spPr/>
        <p:txBody>
          <a:bodyPr/>
          <a:lstStyle/>
          <a:p>
            <a:fld id="{4F5472D0-F18C-49DD-B62C-CBD4CF279924}" type="datetime1">
              <a:rPr lang="en-US" smtClean="0"/>
              <a:t>5/29/2024</a:t>
            </a:fld>
            <a:endParaRPr lang="en-US"/>
          </a:p>
        </p:txBody>
      </p:sp>
      <p:sp>
        <p:nvSpPr>
          <p:cNvPr id="6" name="Footer Placeholder 5">
            <a:extLst>
              <a:ext uri="{FF2B5EF4-FFF2-40B4-BE49-F238E27FC236}">
                <a16:creationId xmlns:a16="http://schemas.microsoft.com/office/drawing/2014/main" id="{FD30FCD4-3331-DA9C-6583-1DE409EB8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206CC-0A38-2FE6-BA09-198ABB06B420}"/>
              </a:ext>
            </a:extLst>
          </p:cNvPr>
          <p:cNvSpPr>
            <a:spLocks noGrp="1"/>
          </p:cNvSpPr>
          <p:nvPr>
            <p:ph type="sldNum" sz="quarter" idx="12"/>
          </p:nvPr>
        </p:nvSpPr>
        <p:spPr/>
        <p:txBody>
          <a:bodyPr/>
          <a:lstStyle/>
          <a:p>
            <a:fld id="{8CBEAAC4-C35F-4088-81CF-1FAC318D4FD5}" type="slidenum">
              <a:rPr lang="en-US" smtClean="0"/>
              <a:t>‹#›</a:t>
            </a:fld>
            <a:endParaRPr lang="en-US"/>
          </a:p>
        </p:txBody>
      </p:sp>
    </p:spTree>
    <p:extLst>
      <p:ext uri="{BB962C8B-B14F-4D97-AF65-F5344CB8AC3E}">
        <p14:creationId xmlns:p14="http://schemas.microsoft.com/office/powerpoint/2010/main" val="288128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50D32-62E2-5E82-1147-221E764491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ACEC6-8D22-0009-D6B3-392B12536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2EE00-0076-330E-86D7-9A04B9465F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C0E66-7319-4C31-88FC-744DC123E13E}" type="datetime1">
              <a:rPr lang="en-US" smtClean="0"/>
              <a:t>5/29/2024</a:t>
            </a:fld>
            <a:endParaRPr lang="en-US"/>
          </a:p>
        </p:txBody>
      </p:sp>
      <p:sp>
        <p:nvSpPr>
          <p:cNvPr id="5" name="Footer Placeholder 4">
            <a:extLst>
              <a:ext uri="{FF2B5EF4-FFF2-40B4-BE49-F238E27FC236}">
                <a16:creationId xmlns:a16="http://schemas.microsoft.com/office/drawing/2014/main" id="{F470C9E4-628E-8C3B-5195-BC68D2A62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2F9553-DA2D-7FBD-7062-F8274CF67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EAAC4-C35F-4088-81CF-1FAC318D4FD5}" type="slidenum">
              <a:rPr lang="en-US" smtClean="0"/>
              <a:t>‹#›</a:t>
            </a:fld>
            <a:endParaRPr lang="en-US"/>
          </a:p>
        </p:txBody>
      </p:sp>
    </p:spTree>
    <p:extLst>
      <p:ext uri="{BB962C8B-B14F-4D97-AF65-F5344CB8AC3E}">
        <p14:creationId xmlns:p14="http://schemas.microsoft.com/office/powerpoint/2010/main" val="4124432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4"/><Relationship Id="rId7"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5.mp4"/><Relationship Id="rId7" Type="http://schemas.openxmlformats.org/officeDocument/2006/relationships/image" Target="../media/image1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5.mp4"/><Relationship Id="rId7"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5" Type="http://schemas.microsoft.com/office/2007/relationships/media" Target="../media/media6.mp4"/><Relationship Id="rId10" Type="http://schemas.openxmlformats.org/officeDocument/2006/relationships/image" Target="../media/image31.png"/><Relationship Id="rId4" Type="http://schemas.openxmlformats.org/officeDocument/2006/relationships/video" Target="../media/media5.mp4"/><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9.png"/><Relationship Id="rId18" Type="http://schemas.openxmlformats.org/officeDocument/2006/relationships/image" Target="../media/image64.png"/><Relationship Id="rId3" Type="http://schemas.microsoft.com/office/2007/relationships/media" Target="../media/media8.mp4"/><Relationship Id="rId7" Type="http://schemas.openxmlformats.org/officeDocument/2006/relationships/slideLayout" Target="../slideLayouts/slideLayout10.xml"/><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video" Target="../media/media7.mp4"/><Relationship Id="rId16" Type="http://schemas.openxmlformats.org/officeDocument/2006/relationships/image" Target="../media/image62.png"/><Relationship Id="rId20" Type="http://schemas.openxmlformats.org/officeDocument/2006/relationships/image" Target="../media/image65.png"/><Relationship Id="rId1" Type="http://schemas.microsoft.com/office/2007/relationships/media" Target="../media/media7.mp4"/><Relationship Id="rId6" Type="http://schemas.openxmlformats.org/officeDocument/2006/relationships/video" Target="../media/media9.mp4"/><Relationship Id="rId11" Type="http://schemas.openxmlformats.org/officeDocument/2006/relationships/image" Target="../media/image57.png"/><Relationship Id="rId5" Type="http://schemas.microsoft.com/office/2007/relationships/media" Target="../media/media9.mp4"/><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18.png"/><Relationship Id="rId4" Type="http://schemas.openxmlformats.org/officeDocument/2006/relationships/video" Target="../media/media8.mp4"/><Relationship Id="rId9" Type="http://schemas.openxmlformats.org/officeDocument/2006/relationships/image" Target="../media/image53.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0.png"/><Relationship Id="rId18" Type="http://schemas.openxmlformats.org/officeDocument/2006/relationships/image" Target="../media/image34.png"/><Relationship Id="rId3" Type="http://schemas.microsoft.com/office/2007/relationships/media" Target="../media/media11.mp4"/><Relationship Id="rId7" Type="http://schemas.openxmlformats.org/officeDocument/2006/relationships/slideLayout" Target="../slideLayouts/slideLayout10.xml"/><Relationship Id="rId12" Type="http://schemas.openxmlformats.org/officeDocument/2006/relationships/image" Target="../media/image59.png"/><Relationship Id="rId17" Type="http://schemas.openxmlformats.org/officeDocument/2006/relationships/image" Target="../media/image33.png"/><Relationship Id="rId2" Type="http://schemas.openxmlformats.org/officeDocument/2006/relationships/video" Target="../media/media10.mp4"/><Relationship Id="rId16" Type="http://schemas.openxmlformats.org/officeDocument/2006/relationships/image" Target="../media/image63.png"/><Relationship Id="rId1" Type="http://schemas.microsoft.com/office/2007/relationships/media" Target="../media/media10.mp4"/><Relationship Id="rId6" Type="http://schemas.openxmlformats.org/officeDocument/2006/relationships/video" Target="../media/media12.mp4"/><Relationship Id="rId11" Type="http://schemas.openxmlformats.org/officeDocument/2006/relationships/image" Target="../media/image58.png"/><Relationship Id="rId5" Type="http://schemas.microsoft.com/office/2007/relationships/media" Target="../media/media12.mp4"/><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35.png"/><Relationship Id="rId4" Type="http://schemas.openxmlformats.org/officeDocument/2006/relationships/video" Target="../media/media11.mp4"/><Relationship Id="rId9" Type="http://schemas.openxmlformats.org/officeDocument/2006/relationships/image" Target="../media/image56.png"/><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0.png"/><Relationship Id="rId7" Type="http://schemas.openxmlformats.org/officeDocument/2006/relationships/image" Target="../media/image2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0.png"/></Relationships>
</file>

<file path=ppt/slides/_rels/slide22.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90.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8.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microsoft.com/office/2007/relationships/media" Target="../media/media1.webm"/><Relationship Id="rId7" Type="http://schemas.openxmlformats.org/officeDocument/2006/relationships/image" Target="../media/image11.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0.png"/><Relationship Id="rId9"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A7970-70BB-2143-A33B-267844DE173F}"/>
              </a:ext>
            </a:extLst>
          </p:cNvPr>
          <p:cNvSpPr>
            <a:spLocks noGrp="1"/>
          </p:cNvSpPr>
          <p:nvPr>
            <p:ph type="ctrTitle"/>
          </p:nvPr>
        </p:nvSpPr>
        <p:spPr/>
        <p:txBody>
          <a:bodyPr>
            <a:normAutofit fontScale="90000"/>
          </a:bodyPr>
          <a:lstStyle/>
          <a:p>
            <a:r>
              <a:rPr lang="en-US" altLang="zh-CN" dirty="0"/>
              <a:t>Surfactant effects on parasitic capillary wave dynamics</a:t>
            </a:r>
            <a:endParaRPr lang="en-US" dirty="0"/>
          </a:p>
        </p:txBody>
      </p:sp>
      <p:sp>
        <p:nvSpPr>
          <p:cNvPr id="3" name="Subtitle 2">
            <a:extLst>
              <a:ext uri="{FF2B5EF4-FFF2-40B4-BE49-F238E27FC236}">
                <a16:creationId xmlns:a16="http://schemas.microsoft.com/office/drawing/2014/main" id="{7BE94736-933C-90BC-B871-304648846EE3}"/>
              </a:ext>
            </a:extLst>
          </p:cNvPr>
          <p:cNvSpPr>
            <a:spLocks noGrp="1"/>
          </p:cNvSpPr>
          <p:nvPr>
            <p:ph type="subTitle" idx="1"/>
          </p:nvPr>
        </p:nvSpPr>
        <p:spPr>
          <a:xfrm>
            <a:off x="1524000" y="4360160"/>
            <a:ext cx="9144000" cy="525345"/>
          </a:xfrm>
        </p:spPr>
        <p:txBody>
          <a:bodyPr anchor="ctr">
            <a:normAutofit/>
          </a:bodyPr>
          <a:lstStyle/>
          <a:p>
            <a:r>
              <a:rPr lang="en-US" dirty="0"/>
              <a:t>Zehua Liu</a:t>
            </a:r>
            <a:r>
              <a:rPr lang="en-US" sz="2400" baseline="30000" dirty="0">
                <a:cs typeface="Calibri"/>
              </a:rPr>
              <a:t>1</a:t>
            </a:r>
            <a:r>
              <a:rPr lang="en-US" dirty="0"/>
              <a:t>, Palas Kumar Farsoiya</a:t>
            </a:r>
            <a:r>
              <a:rPr lang="en-US" sz="2400" baseline="30000" dirty="0">
                <a:cs typeface="Calibri"/>
              </a:rPr>
              <a:t>1,*</a:t>
            </a:r>
            <a:r>
              <a:rPr lang="en-US" dirty="0"/>
              <a:t>, Stephane Popinet</a:t>
            </a:r>
            <a:r>
              <a:rPr lang="en-US" baseline="30000" dirty="0">
                <a:cs typeface="Calibri"/>
              </a:rPr>
              <a:t>3</a:t>
            </a:r>
            <a:r>
              <a:rPr lang="en-US" dirty="0"/>
              <a:t> and Luc Deike</a:t>
            </a:r>
            <a:r>
              <a:rPr lang="en-US" sz="2400" baseline="30000" dirty="0">
                <a:cs typeface="Calibri"/>
              </a:rPr>
              <a:t>1,2</a:t>
            </a:r>
            <a:endParaRPr lang="en-US" dirty="0"/>
          </a:p>
        </p:txBody>
      </p:sp>
      <p:pic>
        <p:nvPicPr>
          <p:cNvPr id="4" name="Graphic 3">
            <a:extLst>
              <a:ext uri="{FF2B5EF4-FFF2-40B4-BE49-F238E27FC236}">
                <a16:creationId xmlns:a16="http://schemas.microsoft.com/office/drawing/2014/main" id="{0B2F1A1B-3609-DBE3-C5D0-7B76551CA5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0376" y="411578"/>
            <a:ext cx="3652588" cy="1214462"/>
          </a:xfrm>
          <a:prstGeom prst="rect">
            <a:avLst/>
          </a:prstGeom>
        </p:spPr>
      </p:pic>
      <p:pic>
        <p:nvPicPr>
          <p:cNvPr id="5" name="Graphic 4">
            <a:extLst>
              <a:ext uri="{FF2B5EF4-FFF2-40B4-BE49-F238E27FC236}">
                <a16:creationId xmlns:a16="http://schemas.microsoft.com/office/drawing/2014/main" id="{D636B3FC-81A2-CD5B-CAA1-FFCDB2AF99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9851" y="176745"/>
            <a:ext cx="1665722" cy="1684129"/>
          </a:xfrm>
          <a:prstGeom prst="rect">
            <a:avLst/>
          </a:prstGeom>
        </p:spPr>
      </p:pic>
      <p:sp>
        <p:nvSpPr>
          <p:cNvPr id="6" name="Slide Number Placeholder 5">
            <a:extLst>
              <a:ext uri="{FF2B5EF4-FFF2-40B4-BE49-F238E27FC236}">
                <a16:creationId xmlns:a16="http://schemas.microsoft.com/office/drawing/2014/main" id="{EC755CC1-CE7D-60D4-AC47-7EA4B8DA9289}"/>
              </a:ext>
            </a:extLst>
          </p:cNvPr>
          <p:cNvSpPr>
            <a:spLocks noGrp="1"/>
          </p:cNvSpPr>
          <p:nvPr>
            <p:ph type="sldNum" sz="quarter" idx="12"/>
          </p:nvPr>
        </p:nvSpPr>
        <p:spPr/>
        <p:txBody>
          <a:bodyPr/>
          <a:lstStyle/>
          <a:p>
            <a:fld id="{8CBEAAC4-C35F-4088-81CF-1FAC318D4FD5}" type="slidenum">
              <a:rPr lang="en-US" smtClean="0"/>
              <a:t>1</a:t>
            </a:fld>
            <a:endParaRPr lang="en-US"/>
          </a:p>
        </p:txBody>
      </p:sp>
      <p:pic>
        <p:nvPicPr>
          <p:cNvPr id="7" name="Picture 6" descr="A black background with green text&#10;&#10;Description automatically generated">
            <a:extLst>
              <a:ext uri="{FF2B5EF4-FFF2-40B4-BE49-F238E27FC236}">
                <a16:creationId xmlns:a16="http://schemas.microsoft.com/office/drawing/2014/main" id="{2A6220E5-E3BF-B8FB-EE5F-9DC593505ED6}"/>
              </a:ext>
            </a:extLst>
          </p:cNvPr>
          <p:cNvPicPr>
            <a:picLocks noChangeAspect="1"/>
          </p:cNvPicPr>
          <p:nvPr/>
        </p:nvPicPr>
        <p:blipFill>
          <a:blip r:embed="rId6"/>
          <a:stretch>
            <a:fillRect/>
          </a:stretch>
        </p:blipFill>
        <p:spPr>
          <a:xfrm>
            <a:off x="125211" y="457763"/>
            <a:ext cx="3555126" cy="1080091"/>
          </a:xfrm>
          <a:prstGeom prst="rect">
            <a:avLst/>
          </a:prstGeom>
        </p:spPr>
      </p:pic>
      <p:pic>
        <p:nvPicPr>
          <p:cNvPr id="8" name="Picture 7" descr="A logo with a red and white circle&#10;&#10;Description automatically generated">
            <a:extLst>
              <a:ext uri="{FF2B5EF4-FFF2-40B4-BE49-F238E27FC236}">
                <a16:creationId xmlns:a16="http://schemas.microsoft.com/office/drawing/2014/main" id="{BF3A098D-3673-12A2-EDB0-043DD75F4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299" y="194671"/>
            <a:ext cx="1931778" cy="1606277"/>
          </a:xfrm>
          <a:prstGeom prst="rect">
            <a:avLst/>
          </a:prstGeom>
        </p:spPr>
      </p:pic>
      <p:sp>
        <p:nvSpPr>
          <p:cNvPr id="9" name="TextBox 8">
            <a:extLst>
              <a:ext uri="{FF2B5EF4-FFF2-40B4-BE49-F238E27FC236}">
                <a16:creationId xmlns:a16="http://schemas.microsoft.com/office/drawing/2014/main" id="{9CE7F4CE-1275-55F3-B92B-20AB85FECA50}"/>
              </a:ext>
            </a:extLst>
          </p:cNvPr>
          <p:cNvSpPr txBox="1"/>
          <p:nvPr/>
        </p:nvSpPr>
        <p:spPr>
          <a:xfrm>
            <a:off x="2119621" y="4908193"/>
            <a:ext cx="80924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cs typeface="Times New Roman"/>
              </a:rPr>
              <a:t>Department of Mechanical and Aerospace Engineering, Princeton University, US.</a:t>
            </a:r>
          </a:p>
          <a:p>
            <a:pPr marL="342900" indent="-342900">
              <a:buAutoNum type="arabicPeriod"/>
            </a:pPr>
            <a:r>
              <a:rPr lang="en-US" dirty="0">
                <a:cs typeface="Times New Roman"/>
              </a:rPr>
              <a:t>High Meadows Environmental Institute, Princeton University, US.</a:t>
            </a:r>
          </a:p>
          <a:p>
            <a:pPr marL="342900" indent="-342900">
              <a:buAutoNum type="arabicPeriod"/>
            </a:pPr>
            <a:r>
              <a:rPr lang="en-US" dirty="0">
                <a:cs typeface="Times New Roman"/>
              </a:rPr>
              <a:t>CNRS, </a:t>
            </a:r>
            <a:r>
              <a:rPr lang="en-US" dirty="0" err="1">
                <a:cs typeface="Times New Roman"/>
              </a:rPr>
              <a:t>Institut</a:t>
            </a:r>
            <a:r>
              <a:rPr lang="en-US" dirty="0">
                <a:cs typeface="Times New Roman"/>
              </a:rPr>
              <a:t> Jean Le </a:t>
            </a:r>
            <a:r>
              <a:rPr lang="en-US" dirty="0" err="1">
                <a:cs typeface="Times New Roman"/>
              </a:rPr>
              <a:t>Rond</a:t>
            </a:r>
            <a:r>
              <a:rPr lang="en-US" dirty="0">
                <a:cs typeface="Times New Roman"/>
              </a:rPr>
              <a:t> d'Alembert - Sorbonne Université, France.</a:t>
            </a:r>
          </a:p>
        </p:txBody>
      </p:sp>
      <p:sp>
        <p:nvSpPr>
          <p:cNvPr id="10" name="TextBox 9">
            <a:extLst>
              <a:ext uri="{FF2B5EF4-FFF2-40B4-BE49-F238E27FC236}">
                <a16:creationId xmlns:a16="http://schemas.microsoft.com/office/drawing/2014/main" id="{000D71E7-FCBA-280A-D179-9645D801C65F}"/>
              </a:ext>
            </a:extLst>
          </p:cNvPr>
          <p:cNvSpPr txBox="1"/>
          <p:nvPr/>
        </p:nvSpPr>
        <p:spPr>
          <a:xfrm>
            <a:off x="996648" y="3609836"/>
            <a:ext cx="101957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1">
                    <a:lumMod val="50000"/>
                  </a:schemeClr>
                </a:solidFill>
                <a:cs typeface="Calibri"/>
              </a:rPr>
              <a:t> 2024 IOVWST Meeting (Salt Lake City)</a:t>
            </a:r>
            <a:endParaRPr lang="en-US" sz="2400" b="1" dirty="0">
              <a:solidFill>
                <a:schemeClr val="accent1">
                  <a:lumMod val="50000"/>
                </a:schemeClr>
              </a:solidFill>
              <a:cs typeface="Times New Roman"/>
            </a:endParaRPr>
          </a:p>
        </p:txBody>
      </p:sp>
      <p:sp>
        <p:nvSpPr>
          <p:cNvPr id="11" name="TextBox 10">
            <a:extLst>
              <a:ext uri="{FF2B5EF4-FFF2-40B4-BE49-F238E27FC236}">
                <a16:creationId xmlns:a16="http://schemas.microsoft.com/office/drawing/2014/main" id="{46BE75E5-C238-F919-1DD8-D56B275032F5}"/>
              </a:ext>
            </a:extLst>
          </p:cNvPr>
          <p:cNvSpPr txBox="1"/>
          <p:nvPr/>
        </p:nvSpPr>
        <p:spPr>
          <a:xfrm>
            <a:off x="2119621" y="5794812"/>
            <a:ext cx="87880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Times New Roman"/>
              </a:rPr>
              <a:t>* </a:t>
            </a:r>
            <a:r>
              <a:rPr lang="en-US" u="sng" dirty="0">
                <a:cs typeface="Times New Roman"/>
              </a:rPr>
              <a:t>Current affiliation:</a:t>
            </a:r>
            <a:r>
              <a:rPr lang="en-US" dirty="0">
                <a:cs typeface="Times New Roman"/>
              </a:rPr>
              <a:t> </a:t>
            </a:r>
            <a:r>
              <a:rPr lang="en-US" b="0" i="0" dirty="0">
                <a:effectLst/>
                <a:latin typeface="-apple-system"/>
              </a:rPr>
              <a:t>Indian Institute of Technology, Roorkee</a:t>
            </a:r>
            <a:r>
              <a:rPr lang="en-US" dirty="0">
                <a:latin typeface="-apple-system"/>
              </a:rPr>
              <a:t>, </a:t>
            </a:r>
            <a:r>
              <a:rPr lang="en-US" b="0" i="0" dirty="0">
                <a:effectLst/>
                <a:latin typeface="-apple-system"/>
              </a:rPr>
              <a:t>Uttarakhand, India</a:t>
            </a:r>
            <a:endParaRPr lang="en-US" dirty="0"/>
          </a:p>
        </p:txBody>
      </p:sp>
    </p:spTree>
    <p:extLst>
      <p:ext uri="{BB962C8B-B14F-4D97-AF65-F5344CB8AC3E}">
        <p14:creationId xmlns:p14="http://schemas.microsoft.com/office/powerpoint/2010/main" val="3251627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82AC52D-C1F0-8F21-7F42-3D1C6E2B6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3300"/>
          <a:stretch>
            <a:fillRect/>
          </a:stretch>
        </p:blipFill>
        <p:spPr bwMode="auto">
          <a:xfrm>
            <a:off x="291971" y="1239841"/>
            <a:ext cx="8295271" cy="5499937"/>
          </a:xfrm>
          <a:prstGeom prst="rect">
            <a:avLst/>
          </a:prstGeom>
          <a:noFill/>
          <a:ln>
            <a:noFill/>
          </a:ln>
          <a:effectLst/>
          <a:extLst>
            <a:ext uri="{909E8E84-426E-40DD-AFC4-6F175D3DCCD1}">
              <a14:hiddenFill xmlns:a14="http://schemas.microsoft.com/office/drawing/2010/main">
                <a:blipFill dpi="0" rotWithShape="0">
                  <a:blip/>
                  <a:srcRect t="1330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 name="Bo_25ak_0.55beta_2">
            <a:hlinkClick r:id="" action="ppaction://media"/>
            <a:extLst>
              <a:ext uri="{FF2B5EF4-FFF2-40B4-BE49-F238E27FC236}">
                <a16:creationId xmlns:a16="http://schemas.microsoft.com/office/drawing/2014/main" id="{588F61C8-4EB2-C8C0-C231-8F2040451BA5}"/>
              </a:ext>
            </a:extLst>
          </p:cNvPr>
          <p:cNvPicPr>
            <a:picLocks noChangeAspect="1"/>
          </p:cNvPicPr>
          <p:nvPr>
            <a:videoFile r:link="rId1"/>
            <p:extLst>
              <p:ext uri="{DAA4B4D4-6D71-4841-9C94-3DE7FCFB9230}">
                <p14:media xmlns:p14="http://schemas.microsoft.com/office/powerpoint/2010/main" r:embed="rId2">
                  <p14:trim end="123"/>
                </p14:media>
              </p:ext>
            </p:extLst>
          </p:nvPr>
        </p:nvPicPr>
        <p:blipFill>
          <a:blip r:embed="rId8"/>
          <a:stretch>
            <a:fillRect/>
          </a:stretch>
        </p:blipFill>
        <p:spPr>
          <a:xfrm>
            <a:off x="7387540" y="2392134"/>
            <a:ext cx="4757234" cy="2244820"/>
          </a:xfrm>
          <a:prstGeom prst="rect">
            <a:avLst/>
          </a:prstGeom>
        </p:spPr>
      </p:pic>
      <p:pic>
        <p:nvPicPr>
          <p:cNvPr id="32" name="Bo_25ak_0.55beta_0.01">
            <a:hlinkClick r:id="" action="ppaction://media"/>
            <a:extLst>
              <a:ext uri="{FF2B5EF4-FFF2-40B4-BE49-F238E27FC236}">
                <a16:creationId xmlns:a16="http://schemas.microsoft.com/office/drawing/2014/main" id="{8873DB85-D94A-28EF-B331-BB211A07362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374322" y="118222"/>
            <a:ext cx="4793877" cy="2262111"/>
          </a:xfrm>
          <a:prstGeom prst="rect">
            <a:avLst/>
          </a:prstGeom>
        </p:spPr>
      </p:pic>
      <p:sp>
        <p:nvSpPr>
          <p:cNvPr id="14" name="Title 1">
            <a:extLst>
              <a:ext uri="{FF2B5EF4-FFF2-40B4-BE49-F238E27FC236}">
                <a16:creationId xmlns:a16="http://schemas.microsoft.com/office/drawing/2014/main" id="{9A4F3E64-9528-A4A9-2411-65D4F2A8CC64}"/>
              </a:ext>
            </a:extLst>
          </p:cNvPr>
          <p:cNvSpPr txBox="1">
            <a:spLocks/>
          </p:cNvSpPr>
          <p:nvPr/>
        </p:nvSpPr>
        <p:spPr>
          <a:xfrm>
            <a:off x="626806" y="-975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Results</a:t>
            </a:r>
          </a:p>
        </p:txBody>
      </p:sp>
      <p:sp>
        <p:nvSpPr>
          <p:cNvPr id="16" name="TextBox 15">
            <a:extLst>
              <a:ext uri="{FF2B5EF4-FFF2-40B4-BE49-F238E27FC236}">
                <a16:creationId xmlns:a16="http://schemas.microsoft.com/office/drawing/2014/main" id="{9681CA7F-D63B-C2C7-9FA4-306E88720536}"/>
              </a:ext>
            </a:extLst>
          </p:cNvPr>
          <p:cNvSpPr txBox="1"/>
          <p:nvPr/>
        </p:nvSpPr>
        <p:spPr>
          <a:xfrm>
            <a:off x="7521810" y="5473287"/>
            <a:ext cx="4517552" cy="584775"/>
          </a:xfrm>
          <a:prstGeom prst="rect">
            <a:avLst/>
          </a:prstGeom>
          <a:solidFill>
            <a:schemeClr val="bg1"/>
          </a:solidFill>
        </p:spPr>
        <p:txBody>
          <a:bodyPr wrap="square">
            <a:spAutoFit/>
          </a:bodyPr>
          <a:lstStyle/>
          <a:p>
            <a:r>
              <a:rPr lang="en-US" sz="3200" dirty="0">
                <a:solidFill>
                  <a:srgbClr val="C00000"/>
                </a:solidFill>
              </a:rPr>
              <a:t>Surfactants shift SB to PB</a:t>
            </a:r>
          </a:p>
        </p:txBody>
      </p:sp>
      <p:sp>
        <p:nvSpPr>
          <p:cNvPr id="27" name="TextBox 26">
            <a:extLst>
              <a:ext uri="{FF2B5EF4-FFF2-40B4-BE49-F238E27FC236}">
                <a16:creationId xmlns:a16="http://schemas.microsoft.com/office/drawing/2014/main" id="{24128CF2-1744-5CA5-EA90-7D6A53DA49CB}"/>
              </a:ext>
            </a:extLst>
          </p:cNvPr>
          <p:cNvSpPr txBox="1"/>
          <p:nvPr/>
        </p:nvSpPr>
        <p:spPr>
          <a:xfrm>
            <a:off x="8485632" y="1661617"/>
            <a:ext cx="2589908" cy="369332"/>
          </a:xfrm>
          <a:prstGeom prst="rect">
            <a:avLst/>
          </a:prstGeom>
          <a:noFill/>
        </p:spPr>
        <p:txBody>
          <a:bodyPr wrap="square">
            <a:spAutoFit/>
          </a:bodyPr>
          <a:lstStyle/>
          <a:p>
            <a:r>
              <a:rPr lang="en-US" sz="1800" dirty="0"/>
              <a:t>No/little surfactants (SB)</a:t>
            </a:r>
          </a:p>
        </p:txBody>
      </p:sp>
      <p:sp>
        <p:nvSpPr>
          <p:cNvPr id="28" name="TextBox 27">
            <a:extLst>
              <a:ext uri="{FF2B5EF4-FFF2-40B4-BE49-F238E27FC236}">
                <a16:creationId xmlns:a16="http://schemas.microsoft.com/office/drawing/2014/main" id="{14828F8E-F3C8-D3A9-801D-F8D40924573B}"/>
              </a:ext>
            </a:extLst>
          </p:cNvPr>
          <p:cNvSpPr txBox="1"/>
          <p:nvPr/>
        </p:nvSpPr>
        <p:spPr>
          <a:xfrm>
            <a:off x="8587242" y="3903094"/>
            <a:ext cx="3210817" cy="369332"/>
          </a:xfrm>
          <a:prstGeom prst="rect">
            <a:avLst/>
          </a:prstGeom>
          <a:noFill/>
        </p:spPr>
        <p:txBody>
          <a:bodyPr wrap="square">
            <a:spAutoFit/>
          </a:bodyPr>
          <a:lstStyle/>
          <a:p>
            <a:r>
              <a:rPr lang="en-US" dirty="0"/>
              <a:t>Many</a:t>
            </a:r>
            <a:r>
              <a:rPr lang="en-US" sz="1800" dirty="0"/>
              <a:t> surfactants (PB)</a:t>
            </a:r>
          </a:p>
        </p:txBody>
      </p:sp>
      <p:sp>
        <p:nvSpPr>
          <p:cNvPr id="30" name="Star: 4 Points 29">
            <a:extLst>
              <a:ext uri="{FF2B5EF4-FFF2-40B4-BE49-F238E27FC236}">
                <a16:creationId xmlns:a16="http://schemas.microsoft.com/office/drawing/2014/main" id="{DD718D49-5BE8-ECCF-ABEB-54AD9A5D25E6}"/>
              </a:ext>
            </a:extLst>
          </p:cNvPr>
          <p:cNvSpPr/>
          <p:nvPr/>
        </p:nvSpPr>
        <p:spPr>
          <a:xfrm>
            <a:off x="3587496" y="3340625"/>
            <a:ext cx="390144" cy="454152"/>
          </a:xfrm>
          <a:prstGeom prst="star4">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3B35538-800D-61A8-F068-17F65CFA8D9E}"/>
              </a:ext>
            </a:extLst>
          </p:cNvPr>
          <p:cNvSpPr>
            <a:spLocks noGrp="1"/>
          </p:cNvSpPr>
          <p:nvPr>
            <p:ph type="sldNum" sz="quarter" idx="12"/>
          </p:nvPr>
        </p:nvSpPr>
        <p:spPr/>
        <p:txBody>
          <a:bodyPr/>
          <a:lstStyle/>
          <a:p>
            <a:fld id="{8CBEAAC4-C35F-4088-81CF-1FAC318D4FD5}" type="slidenum">
              <a:rPr lang="en-US" smtClean="0"/>
              <a:t>10</a:t>
            </a:fld>
            <a:endParaRPr lang="en-US"/>
          </a:p>
        </p:txBody>
      </p:sp>
      <p:sp>
        <p:nvSpPr>
          <p:cNvPr id="5" name="TextBox 4">
            <a:extLst>
              <a:ext uri="{FF2B5EF4-FFF2-40B4-BE49-F238E27FC236}">
                <a16:creationId xmlns:a16="http://schemas.microsoft.com/office/drawing/2014/main" id="{2165041A-603E-A50A-8D9A-C22500A72070}"/>
              </a:ext>
            </a:extLst>
          </p:cNvPr>
          <p:cNvSpPr txBox="1"/>
          <p:nvPr/>
        </p:nvSpPr>
        <p:spPr>
          <a:xfrm>
            <a:off x="7473462" y="4776150"/>
            <a:ext cx="4426567" cy="707886"/>
          </a:xfrm>
          <a:prstGeom prst="rect">
            <a:avLst/>
          </a:prstGeom>
          <a:solidFill>
            <a:schemeClr val="bg1"/>
          </a:solidFill>
        </p:spPr>
        <p:txBody>
          <a:bodyPr wrap="square">
            <a:spAutoFit/>
          </a:bodyPr>
          <a:lstStyle/>
          <a:p>
            <a:pPr algn="ctr"/>
            <a:r>
              <a:rPr lang="en-US" sz="2000" dirty="0"/>
              <a:t>Surfactant concentration color-coded</a:t>
            </a:r>
          </a:p>
          <a:p>
            <a:pPr algn="ctr"/>
            <a:endParaRPr lang="en-US" sz="2000" dirty="0"/>
          </a:p>
        </p:txBody>
      </p:sp>
      <p:sp>
        <p:nvSpPr>
          <p:cNvPr id="7" name="Rectangle 6">
            <a:extLst>
              <a:ext uri="{FF2B5EF4-FFF2-40B4-BE49-F238E27FC236}">
                <a16:creationId xmlns:a16="http://schemas.microsoft.com/office/drawing/2014/main" id="{5D1616AE-239A-EA28-EA79-A7F17F0ED476}"/>
              </a:ext>
            </a:extLst>
          </p:cNvPr>
          <p:cNvSpPr/>
          <p:nvPr/>
        </p:nvSpPr>
        <p:spPr>
          <a:xfrm>
            <a:off x="1503485" y="4497265"/>
            <a:ext cx="2657190" cy="1039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66D053-77FA-9654-FA92-30CD1F4BB5D2}"/>
              </a:ext>
            </a:extLst>
          </p:cNvPr>
          <p:cNvSpPr/>
          <p:nvPr/>
        </p:nvSpPr>
        <p:spPr>
          <a:xfrm>
            <a:off x="4310992" y="4578231"/>
            <a:ext cx="2766815" cy="1039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370394-FAD1-7181-1AEE-2AF08510928B}"/>
              </a:ext>
            </a:extLst>
          </p:cNvPr>
          <p:cNvSpPr/>
          <p:nvPr/>
        </p:nvSpPr>
        <p:spPr>
          <a:xfrm>
            <a:off x="1532368" y="3508130"/>
            <a:ext cx="1698805" cy="356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6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0"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77" fill="hold"/>
                                        <p:tgtEl>
                                          <p:spTgt spid="31"/>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2"/>
                </p:tgtEl>
              </p:cMediaNode>
            </p:video>
            <p:video>
              <p:cMediaNode vol="80000">
                <p:cTn id="16" repeatCount="indefinite" fill="hold" display="0">
                  <p:stCondLst>
                    <p:cond delay="indefinite"/>
                  </p:stCondLst>
                </p:cTn>
                <p:tgtEl>
                  <p:spTgt spid="31"/>
                </p:tgtEl>
              </p:cMediaNode>
            </p:video>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82AC52D-C1F0-8F21-7F42-3D1C6E2B69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300"/>
          <a:stretch>
            <a:fillRect/>
          </a:stretch>
        </p:blipFill>
        <p:spPr bwMode="auto">
          <a:xfrm>
            <a:off x="291971" y="1239841"/>
            <a:ext cx="8295271" cy="5499937"/>
          </a:xfrm>
          <a:prstGeom prst="rect">
            <a:avLst/>
          </a:prstGeom>
          <a:noFill/>
          <a:ln>
            <a:noFill/>
          </a:ln>
          <a:effectLst/>
          <a:extLst>
            <a:ext uri="{909E8E84-426E-40DD-AFC4-6F175D3DCCD1}">
              <a14:hiddenFill xmlns:a14="http://schemas.microsoft.com/office/drawing/2010/main">
                <a:blipFill dpi="0" rotWithShape="0">
                  <a:blip/>
                  <a:srcRect t="1330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Title 1">
            <a:extLst>
              <a:ext uri="{FF2B5EF4-FFF2-40B4-BE49-F238E27FC236}">
                <a16:creationId xmlns:a16="http://schemas.microsoft.com/office/drawing/2014/main" id="{9A4F3E64-9528-A4A9-2411-65D4F2A8CC64}"/>
              </a:ext>
            </a:extLst>
          </p:cNvPr>
          <p:cNvSpPr txBox="1">
            <a:spLocks/>
          </p:cNvSpPr>
          <p:nvPr/>
        </p:nvSpPr>
        <p:spPr>
          <a:xfrm>
            <a:off x="626806" y="-975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Results</a:t>
            </a:r>
          </a:p>
        </p:txBody>
      </p:sp>
      <p:sp>
        <p:nvSpPr>
          <p:cNvPr id="27" name="TextBox 26">
            <a:extLst>
              <a:ext uri="{FF2B5EF4-FFF2-40B4-BE49-F238E27FC236}">
                <a16:creationId xmlns:a16="http://schemas.microsoft.com/office/drawing/2014/main" id="{24128CF2-1744-5CA5-EA90-7D6A53DA49CB}"/>
              </a:ext>
            </a:extLst>
          </p:cNvPr>
          <p:cNvSpPr txBox="1"/>
          <p:nvPr/>
        </p:nvSpPr>
        <p:spPr>
          <a:xfrm>
            <a:off x="8437274" y="2171288"/>
            <a:ext cx="2768522" cy="369332"/>
          </a:xfrm>
          <a:prstGeom prst="rect">
            <a:avLst/>
          </a:prstGeom>
          <a:noFill/>
        </p:spPr>
        <p:txBody>
          <a:bodyPr wrap="square">
            <a:spAutoFit/>
          </a:bodyPr>
          <a:lstStyle/>
          <a:p>
            <a:r>
              <a:rPr lang="en-US" sz="1800" dirty="0"/>
              <a:t>No/little surfactants (</a:t>
            </a:r>
            <a:r>
              <a:rPr lang="en-US" dirty="0"/>
              <a:t>PCW</a:t>
            </a:r>
            <a:r>
              <a:rPr lang="en-US" sz="1800" dirty="0"/>
              <a:t>)</a:t>
            </a:r>
          </a:p>
        </p:txBody>
      </p:sp>
      <p:sp>
        <p:nvSpPr>
          <p:cNvPr id="30" name="Star: 4 Points 29">
            <a:extLst>
              <a:ext uri="{FF2B5EF4-FFF2-40B4-BE49-F238E27FC236}">
                <a16:creationId xmlns:a16="http://schemas.microsoft.com/office/drawing/2014/main" id="{DD718D49-5BE8-ECCF-ABEB-54AD9A5D25E6}"/>
              </a:ext>
            </a:extLst>
          </p:cNvPr>
          <p:cNvSpPr/>
          <p:nvPr/>
        </p:nvSpPr>
        <p:spPr>
          <a:xfrm>
            <a:off x="3611511" y="4182802"/>
            <a:ext cx="390144" cy="454152"/>
          </a:xfrm>
          <a:prstGeom prst="star4">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3B35538-800D-61A8-F068-17F65CFA8D9E}"/>
              </a:ext>
            </a:extLst>
          </p:cNvPr>
          <p:cNvSpPr>
            <a:spLocks noGrp="1"/>
          </p:cNvSpPr>
          <p:nvPr>
            <p:ph type="sldNum" sz="quarter" idx="12"/>
          </p:nvPr>
        </p:nvSpPr>
        <p:spPr/>
        <p:txBody>
          <a:bodyPr/>
          <a:lstStyle/>
          <a:p>
            <a:fld id="{8CBEAAC4-C35F-4088-81CF-1FAC318D4FD5}" type="slidenum">
              <a:rPr lang="en-US" smtClean="0"/>
              <a:t>11</a:t>
            </a:fld>
            <a:endParaRPr lang="en-US"/>
          </a:p>
        </p:txBody>
      </p:sp>
      <p:sp>
        <p:nvSpPr>
          <p:cNvPr id="3" name="Rectangle 2">
            <a:extLst>
              <a:ext uri="{FF2B5EF4-FFF2-40B4-BE49-F238E27FC236}">
                <a16:creationId xmlns:a16="http://schemas.microsoft.com/office/drawing/2014/main" id="{609599EE-EB6C-D7C4-5EBA-571BFB0E0649}"/>
              </a:ext>
            </a:extLst>
          </p:cNvPr>
          <p:cNvSpPr/>
          <p:nvPr/>
        </p:nvSpPr>
        <p:spPr>
          <a:xfrm>
            <a:off x="4281854" y="2410763"/>
            <a:ext cx="2723133" cy="1039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2006B-B125-CDAA-228C-326B58D4D2FB}"/>
              </a:ext>
            </a:extLst>
          </p:cNvPr>
          <p:cNvSpPr/>
          <p:nvPr/>
        </p:nvSpPr>
        <p:spPr>
          <a:xfrm>
            <a:off x="1488831" y="1367204"/>
            <a:ext cx="2723133"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9704B6-445B-BC8F-3EBB-96349DB09DAA}"/>
              </a:ext>
            </a:extLst>
          </p:cNvPr>
          <p:cNvSpPr/>
          <p:nvPr/>
        </p:nvSpPr>
        <p:spPr>
          <a:xfrm>
            <a:off x="7469517" y="4503906"/>
            <a:ext cx="1117725"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o_25ak_0.3beta_0.01">
            <a:hlinkClick r:id="" action="ppaction://media"/>
            <a:extLst>
              <a:ext uri="{FF2B5EF4-FFF2-40B4-BE49-F238E27FC236}">
                <a16:creationId xmlns:a16="http://schemas.microsoft.com/office/drawing/2014/main" id="{B9A85024-815C-AF05-B49B-FCD9486B90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3677" y="136525"/>
            <a:ext cx="3960938" cy="1869067"/>
          </a:xfrm>
          <a:prstGeom prst="rect">
            <a:avLst/>
          </a:prstGeom>
        </p:spPr>
      </p:pic>
      <p:sp>
        <p:nvSpPr>
          <p:cNvPr id="9" name="TextBox 8">
            <a:extLst>
              <a:ext uri="{FF2B5EF4-FFF2-40B4-BE49-F238E27FC236}">
                <a16:creationId xmlns:a16="http://schemas.microsoft.com/office/drawing/2014/main" id="{02D85A29-1B4B-946A-8297-33E3DBF38328}"/>
              </a:ext>
            </a:extLst>
          </p:cNvPr>
          <p:cNvSpPr txBox="1"/>
          <p:nvPr/>
        </p:nvSpPr>
        <p:spPr>
          <a:xfrm>
            <a:off x="8139963" y="2640434"/>
            <a:ext cx="2928366" cy="1015663"/>
          </a:xfrm>
          <a:prstGeom prst="rect">
            <a:avLst/>
          </a:prstGeom>
          <a:noFill/>
        </p:spPr>
        <p:txBody>
          <a:bodyPr wrap="square">
            <a:spAutoFit/>
          </a:bodyPr>
          <a:lstStyle/>
          <a:p>
            <a:pPr algn="ctr"/>
            <a:r>
              <a:rPr lang="en-US" sz="2000" dirty="0"/>
              <a:t>No Marangoni stresses</a:t>
            </a:r>
          </a:p>
          <a:p>
            <a:pPr algn="ctr"/>
            <a:r>
              <a:rPr lang="en-US" sz="2000" dirty="0"/>
              <a:t>Color-coded the surfactant concentration</a:t>
            </a:r>
          </a:p>
        </p:txBody>
      </p:sp>
      <p:sp>
        <p:nvSpPr>
          <p:cNvPr id="11" name="TextBox 10">
            <a:extLst>
              <a:ext uri="{FF2B5EF4-FFF2-40B4-BE49-F238E27FC236}">
                <a16:creationId xmlns:a16="http://schemas.microsoft.com/office/drawing/2014/main" id="{0C6D770A-3119-6826-BC0B-45D0174997F3}"/>
              </a:ext>
            </a:extLst>
          </p:cNvPr>
          <p:cNvSpPr txBox="1"/>
          <p:nvPr/>
        </p:nvSpPr>
        <p:spPr>
          <a:xfrm>
            <a:off x="7756665" y="3792452"/>
            <a:ext cx="3827950" cy="707886"/>
          </a:xfrm>
          <a:prstGeom prst="rect">
            <a:avLst/>
          </a:prstGeom>
          <a:noFill/>
        </p:spPr>
        <p:txBody>
          <a:bodyPr wrap="square">
            <a:spAutoFit/>
          </a:bodyPr>
          <a:lstStyle/>
          <a:p>
            <a:pPr algn="ctr"/>
            <a:r>
              <a:rPr lang="en-US" sz="2000" dirty="0"/>
              <a:t>Surfactants transported purely by waves (surface compression) </a:t>
            </a:r>
          </a:p>
        </p:txBody>
      </p:sp>
      <p:sp>
        <p:nvSpPr>
          <p:cNvPr id="13" name="TextBox 12">
            <a:extLst>
              <a:ext uri="{FF2B5EF4-FFF2-40B4-BE49-F238E27FC236}">
                <a16:creationId xmlns:a16="http://schemas.microsoft.com/office/drawing/2014/main" id="{73239513-8491-F064-6282-4E9CEE034D6C}"/>
              </a:ext>
            </a:extLst>
          </p:cNvPr>
          <p:cNvSpPr txBox="1"/>
          <p:nvPr/>
        </p:nvSpPr>
        <p:spPr>
          <a:xfrm>
            <a:off x="6684595" y="4741291"/>
            <a:ext cx="6095266" cy="707886"/>
          </a:xfrm>
          <a:prstGeom prst="rect">
            <a:avLst/>
          </a:prstGeom>
          <a:noFill/>
        </p:spPr>
        <p:txBody>
          <a:bodyPr wrap="square">
            <a:spAutoFit/>
          </a:bodyPr>
          <a:lstStyle/>
          <a:p>
            <a:pPr algn="ctr"/>
            <a:r>
              <a:rPr lang="en-US" sz="2000" dirty="0"/>
              <a:t>Surfactants concentrated on wave crest</a:t>
            </a:r>
          </a:p>
          <a:p>
            <a:pPr algn="ctr"/>
            <a:r>
              <a:rPr lang="en-US" sz="2000" dirty="0"/>
              <a:t>Small-scale capillary waves </a:t>
            </a:r>
          </a:p>
        </p:txBody>
      </p:sp>
    </p:spTree>
    <p:extLst>
      <p:ext uri="{BB962C8B-B14F-4D97-AF65-F5344CB8AC3E}">
        <p14:creationId xmlns:p14="http://schemas.microsoft.com/office/powerpoint/2010/main" val="20234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8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9"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4F3E64-9528-A4A9-2411-65D4F2A8CC64}"/>
              </a:ext>
            </a:extLst>
          </p:cNvPr>
          <p:cNvSpPr txBox="1">
            <a:spLocks/>
          </p:cNvSpPr>
          <p:nvPr/>
        </p:nvSpPr>
        <p:spPr>
          <a:xfrm>
            <a:off x="277677" y="-513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Results</a:t>
            </a:r>
          </a:p>
        </p:txBody>
      </p:sp>
      <p:sp>
        <p:nvSpPr>
          <p:cNvPr id="4" name="Slide Number Placeholder 3">
            <a:extLst>
              <a:ext uri="{FF2B5EF4-FFF2-40B4-BE49-F238E27FC236}">
                <a16:creationId xmlns:a16="http://schemas.microsoft.com/office/drawing/2014/main" id="{F3B35538-800D-61A8-F068-17F65CFA8D9E}"/>
              </a:ext>
            </a:extLst>
          </p:cNvPr>
          <p:cNvSpPr>
            <a:spLocks noGrp="1"/>
          </p:cNvSpPr>
          <p:nvPr>
            <p:ph type="sldNum" sz="quarter" idx="12"/>
          </p:nvPr>
        </p:nvSpPr>
        <p:spPr>
          <a:xfrm>
            <a:off x="7643447" y="6453873"/>
            <a:ext cx="2743200" cy="365125"/>
          </a:xfrm>
        </p:spPr>
        <p:txBody>
          <a:bodyPr/>
          <a:lstStyle/>
          <a:p>
            <a:fld id="{8CBEAAC4-C35F-4088-81CF-1FAC318D4FD5}" type="slidenum">
              <a:rPr lang="en-US" smtClean="0"/>
              <a:t>12</a:t>
            </a:fld>
            <a:endParaRPr lang="en-US"/>
          </a:p>
        </p:txBody>
      </p:sp>
      <p:grpSp>
        <p:nvGrpSpPr>
          <p:cNvPr id="17" name="Group 16">
            <a:extLst>
              <a:ext uri="{FF2B5EF4-FFF2-40B4-BE49-F238E27FC236}">
                <a16:creationId xmlns:a16="http://schemas.microsoft.com/office/drawing/2014/main" id="{ADEDACDB-8066-515B-C1F2-D0D3A5A39B4F}"/>
              </a:ext>
            </a:extLst>
          </p:cNvPr>
          <p:cNvGrpSpPr/>
          <p:nvPr/>
        </p:nvGrpSpPr>
        <p:grpSpPr>
          <a:xfrm>
            <a:off x="573325" y="1347764"/>
            <a:ext cx="5088921" cy="3543774"/>
            <a:chOff x="291971" y="1239841"/>
            <a:chExt cx="8295271" cy="5499937"/>
          </a:xfrm>
        </p:grpSpPr>
        <p:grpSp>
          <p:nvGrpSpPr>
            <p:cNvPr id="16" name="Group 15">
              <a:extLst>
                <a:ext uri="{FF2B5EF4-FFF2-40B4-BE49-F238E27FC236}">
                  <a16:creationId xmlns:a16="http://schemas.microsoft.com/office/drawing/2014/main" id="{897184B2-53AC-4343-2A5F-0231D9F0AA5A}"/>
                </a:ext>
              </a:extLst>
            </p:cNvPr>
            <p:cNvGrpSpPr/>
            <p:nvPr/>
          </p:nvGrpSpPr>
          <p:grpSpPr>
            <a:xfrm>
              <a:off x="291971" y="1239841"/>
              <a:ext cx="8295271" cy="5499937"/>
              <a:chOff x="291971" y="1239841"/>
              <a:chExt cx="8295271" cy="5499937"/>
            </a:xfrm>
          </p:grpSpPr>
          <p:pic>
            <p:nvPicPr>
              <p:cNvPr id="2" name="Picture 4">
                <a:extLst>
                  <a:ext uri="{FF2B5EF4-FFF2-40B4-BE49-F238E27FC236}">
                    <a16:creationId xmlns:a16="http://schemas.microsoft.com/office/drawing/2014/main" id="{482AC52D-C1F0-8F21-7F42-3D1C6E2B6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3300"/>
              <a:stretch>
                <a:fillRect/>
              </a:stretch>
            </p:blipFill>
            <p:spPr bwMode="auto">
              <a:xfrm>
                <a:off x="291971" y="1239841"/>
                <a:ext cx="8295271" cy="5499937"/>
              </a:xfrm>
              <a:prstGeom prst="rect">
                <a:avLst/>
              </a:prstGeom>
              <a:noFill/>
              <a:ln>
                <a:noFill/>
              </a:ln>
              <a:effectLst/>
              <a:extLst>
                <a:ext uri="{909E8E84-426E-40DD-AFC4-6F175D3DCCD1}">
                  <a14:hiddenFill xmlns:a14="http://schemas.microsoft.com/office/drawing/2010/main">
                    <a:blipFill dpi="0" rotWithShape="0">
                      <a:blip/>
                      <a:srcRect t="1330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 name="Star: 4 Points 29">
                <a:extLst>
                  <a:ext uri="{FF2B5EF4-FFF2-40B4-BE49-F238E27FC236}">
                    <a16:creationId xmlns:a16="http://schemas.microsoft.com/office/drawing/2014/main" id="{DD718D49-5BE8-ECCF-ABEB-54AD9A5D25E6}"/>
                  </a:ext>
                </a:extLst>
              </p:cNvPr>
              <p:cNvSpPr/>
              <p:nvPr/>
            </p:nvSpPr>
            <p:spPr>
              <a:xfrm>
                <a:off x="3611511" y="4182802"/>
                <a:ext cx="390144" cy="454152"/>
              </a:xfrm>
              <a:prstGeom prst="star4">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609599EE-EB6C-D7C4-5EBA-571BFB0E0649}"/>
                </a:ext>
              </a:extLst>
            </p:cNvPr>
            <p:cNvSpPr/>
            <p:nvPr/>
          </p:nvSpPr>
          <p:spPr>
            <a:xfrm>
              <a:off x="4281854" y="2410763"/>
              <a:ext cx="2723133" cy="1039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2006B-B125-CDAA-228C-326B58D4D2FB}"/>
                </a:ext>
              </a:extLst>
            </p:cNvPr>
            <p:cNvSpPr/>
            <p:nvPr/>
          </p:nvSpPr>
          <p:spPr>
            <a:xfrm>
              <a:off x="1488831" y="1367204"/>
              <a:ext cx="2723133"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9704B6-445B-BC8F-3EBB-96349DB09DAA}"/>
                </a:ext>
              </a:extLst>
            </p:cNvPr>
            <p:cNvSpPr/>
            <p:nvPr/>
          </p:nvSpPr>
          <p:spPr>
            <a:xfrm>
              <a:off x="7469517" y="4503906"/>
              <a:ext cx="1117725"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Bo_25ak_0.3beta_0.01">
            <a:hlinkClick r:id="" action="ppaction://media"/>
            <a:extLst>
              <a:ext uri="{FF2B5EF4-FFF2-40B4-BE49-F238E27FC236}">
                <a16:creationId xmlns:a16="http://schemas.microsoft.com/office/drawing/2014/main" id="{B9A85024-815C-AF05-B49B-FCD9486B901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656524" y="234048"/>
            <a:ext cx="3960938" cy="1869067"/>
          </a:xfrm>
          <a:prstGeom prst="rect">
            <a:avLst/>
          </a:prstGeom>
        </p:spPr>
      </p:pic>
      <p:pic>
        <p:nvPicPr>
          <p:cNvPr id="10" name="Bo_25ak_0.3beta_0.3">
            <a:hlinkClick r:id="" action="ppaction://media"/>
            <a:extLst>
              <a:ext uri="{FF2B5EF4-FFF2-40B4-BE49-F238E27FC236}">
                <a16:creationId xmlns:a16="http://schemas.microsoft.com/office/drawing/2014/main" id="{EF89D6EF-2AE7-4AFC-BA3F-1989F92D597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56524" y="2185117"/>
            <a:ext cx="3960938" cy="1869068"/>
          </a:xfrm>
          <a:prstGeom prst="rect">
            <a:avLst/>
          </a:prstGeom>
        </p:spPr>
      </p:pic>
      <p:sp>
        <p:nvSpPr>
          <p:cNvPr id="15" name="TextBox 14">
            <a:extLst>
              <a:ext uri="{FF2B5EF4-FFF2-40B4-BE49-F238E27FC236}">
                <a16:creationId xmlns:a16="http://schemas.microsoft.com/office/drawing/2014/main" id="{C18C7FEC-A791-6FEC-735A-33005CA6976F}"/>
              </a:ext>
            </a:extLst>
          </p:cNvPr>
          <p:cNvSpPr txBox="1"/>
          <p:nvPr/>
        </p:nvSpPr>
        <p:spPr>
          <a:xfrm>
            <a:off x="6058385" y="4304304"/>
            <a:ext cx="5157216" cy="1015663"/>
          </a:xfrm>
          <a:prstGeom prst="rect">
            <a:avLst/>
          </a:prstGeom>
          <a:noFill/>
        </p:spPr>
        <p:txBody>
          <a:bodyPr wrap="square">
            <a:spAutoFit/>
          </a:bodyPr>
          <a:lstStyle/>
          <a:p>
            <a:r>
              <a:rPr lang="en-US" sz="2000" dirty="0"/>
              <a:t>Surfactants transported</a:t>
            </a:r>
          </a:p>
          <a:p>
            <a:pPr marL="800100" lvl="1" indent="-342900">
              <a:buFont typeface="Arial" panose="020B0604020202020204" pitchFamily="34" charset="0"/>
              <a:buChar char="•"/>
            </a:pPr>
            <a:r>
              <a:rPr lang="en-US" sz="2000" dirty="0"/>
              <a:t>By waves (more concentrated)</a:t>
            </a:r>
          </a:p>
          <a:p>
            <a:pPr marL="800100" lvl="1" indent="-342900">
              <a:buFont typeface="Arial" panose="020B0604020202020204" pitchFamily="34" charset="0"/>
              <a:buChar char="•"/>
            </a:pPr>
            <a:r>
              <a:rPr lang="en-US" sz="2000" dirty="0"/>
              <a:t>By Marangoni-induced flow (more even)</a:t>
            </a:r>
          </a:p>
        </p:txBody>
      </p:sp>
      <p:sp>
        <p:nvSpPr>
          <p:cNvPr id="27" name="TextBox 26">
            <a:extLst>
              <a:ext uri="{FF2B5EF4-FFF2-40B4-BE49-F238E27FC236}">
                <a16:creationId xmlns:a16="http://schemas.microsoft.com/office/drawing/2014/main" id="{24128CF2-1744-5CA5-EA90-7D6A53DA49CB}"/>
              </a:ext>
            </a:extLst>
          </p:cNvPr>
          <p:cNvSpPr txBox="1"/>
          <p:nvPr/>
        </p:nvSpPr>
        <p:spPr>
          <a:xfrm>
            <a:off x="7262257" y="1473366"/>
            <a:ext cx="2916526" cy="369332"/>
          </a:xfrm>
          <a:prstGeom prst="rect">
            <a:avLst/>
          </a:prstGeom>
          <a:noFill/>
        </p:spPr>
        <p:txBody>
          <a:bodyPr wrap="square">
            <a:spAutoFit/>
          </a:bodyPr>
          <a:lstStyle/>
          <a:p>
            <a:r>
              <a:rPr lang="en-US" sz="1800" dirty="0"/>
              <a:t>No/little surfactants (</a:t>
            </a:r>
            <a:r>
              <a:rPr lang="en-US" dirty="0"/>
              <a:t>PCW</a:t>
            </a:r>
            <a:r>
              <a:rPr lang="en-US" sz="1800" dirty="0"/>
              <a:t>)</a:t>
            </a:r>
          </a:p>
        </p:txBody>
      </p:sp>
      <p:sp>
        <p:nvSpPr>
          <p:cNvPr id="12" name="TextBox 11">
            <a:extLst>
              <a:ext uri="{FF2B5EF4-FFF2-40B4-BE49-F238E27FC236}">
                <a16:creationId xmlns:a16="http://schemas.microsoft.com/office/drawing/2014/main" id="{CD1CF3C2-2891-65F6-A5A2-D4B6095ED42C}"/>
              </a:ext>
            </a:extLst>
          </p:cNvPr>
          <p:cNvSpPr txBox="1"/>
          <p:nvPr/>
        </p:nvSpPr>
        <p:spPr>
          <a:xfrm>
            <a:off x="7336288" y="3450899"/>
            <a:ext cx="2916526" cy="369332"/>
          </a:xfrm>
          <a:prstGeom prst="rect">
            <a:avLst/>
          </a:prstGeom>
          <a:noFill/>
        </p:spPr>
        <p:txBody>
          <a:bodyPr wrap="square">
            <a:spAutoFit/>
          </a:bodyPr>
          <a:lstStyle/>
          <a:p>
            <a:r>
              <a:rPr lang="en-US" sz="1800" dirty="0"/>
              <a:t>Moderate surfactants (NB)</a:t>
            </a:r>
          </a:p>
        </p:txBody>
      </p:sp>
      <p:sp>
        <p:nvSpPr>
          <p:cNvPr id="19" name="TextBox 18">
            <a:extLst>
              <a:ext uri="{FF2B5EF4-FFF2-40B4-BE49-F238E27FC236}">
                <a16:creationId xmlns:a16="http://schemas.microsoft.com/office/drawing/2014/main" id="{21631EA6-5435-7655-E738-B88E23931473}"/>
              </a:ext>
            </a:extLst>
          </p:cNvPr>
          <p:cNvSpPr txBox="1"/>
          <p:nvPr/>
        </p:nvSpPr>
        <p:spPr>
          <a:xfrm>
            <a:off x="5134604" y="5449434"/>
            <a:ext cx="6618351" cy="707886"/>
          </a:xfrm>
          <a:prstGeom prst="rect">
            <a:avLst/>
          </a:prstGeom>
          <a:noFill/>
        </p:spPr>
        <p:txBody>
          <a:bodyPr wrap="square">
            <a:spAutoFit/>
          </a:bodyPr>
          <a:lstStyle/>
          <a:p>
            <a:pPr algn="ctr"/>
            <a:r>
              <a:rPr lang="en-US" sz="2000" dirty="0"/>
              <a:t>High Marangoni stresses distribute surfactants more evenly</a:t>
            </a:r>
          </a:p>
          <a:p>
            <a:pPr algn="ctr"/>
            <a:r>
              <a:rPr lang="en-US" sz="2000" dirty="0"/>
              <a:t>Marangoni stress damp capillary waves</a:t>
            </a:r>
          </a:p>
        </p:txBody>
      </p:sp>
    </p:spTree>
    <p:extLst>
      <p:ext uri="{BB962C8B-B14F-4D97-AF65-F5344CB8AC3E}">
        <p14:creationId xmlns:p14="http://schemas.microsoft.com/office/powerpoint/2010/main" val="126756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80" fill="hold"/>
                                        <p:tgtEl>
                                          <p:spTgt spid="8"/>
                                        </p:tgtEl>
                                      </p:cBhvr>
                                    </p:cmd>
                                  </p:childTnLst>
                                </p:cTn>
                              </p:par>
                              <p:par>
                                <p:cTn id="7" presetID="1" presetClass="mediacall" presetSubtype="0" fill="hold" nodeType="withEffect">
                                  <p:stCondLst>
                                    <p:cond delay="0"/>
                                  </p:stCondLst>
                                  <p:childTnLst>
                                    <p:cmd type="call" cmd="playFrom(0.0)">
                                      <p:cBhvr>
                                        <p:cTn id="8" dur="30440" fill="hold"/>
                                        <p:tgtEl>
                                          <p:spTgt spid="10"/>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8"/>
                </p:tgtEl>
              </p:cMediaNode>
            </p:video>
            <p:video>
              <p:cMediaNode vol="80000">
                <p:cTn id="18" fill="hold" display="0">
                  <p:stCondLst>
                    <p:cond delay="indefinite"/>
                  </p:stCondLst>
                </p:cTn>
                <p:tgtEl>
                  <p:spTgt spid="10"/>
                </p:tgtEl>
              </p:cMediaNode>
            </p:video>
          </p:childTnLst>
        </p:cTn>
      </p:par>
    </p:tnLst>
    <p:bldLst>
      <p:bldP spid="1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4F3E64-9528-A4A9-2411-65D4F2A8CC64}"/>
              </a:ext>
            </a:extLst>
          </p:cNvPr>
          <p:cNvSpPr txBox="1">
            <a:spLocks/>
          </p:cNvSpPr>
          <p:nvPr/>
        </p:nvSpPr>
        <p:spPr>
          <a:xfrm>
            <a:off x="277677" y="-513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Results</a:t>
            </a:r>
          </a:p>
        </p:txBody>
      </p:sp>
      <p:sp>
        <p:nvSpPr>
          <p:cNvPr id="4" name="Slide Number Placeholder 3">
            <a:extLst>
              <a:ext uri="{FF2B5EF4-FFF2-40B4-BE49-F238E27FC236}">
                <a16:creationId xmlns:a16="http://schemas.microsoft.com/office/drawing/2014/main" id="{F3B35538-800D-61A8-F068-17F65CFA8D9E}"/>
              </a:ext>
            </a:extLst>
          </p:cNvPr>
          <p:cNvSpPr>
            <a:spLocks noGrp="1"/>
          </p:cNvSpPr>
          <p:nvPr>
            <p:ph type="sldNum" sz="quarter" idx="12"/>
          </p:nvPr>
        </p:nvSpPr>
        <p:spPr>
          <a:xfrm>
            <a:off x="7643447" y="6453873"/>
            <a:ext cx="2743200" cy="365125"/>
          </a:xfrm>
        </p:spPr>
        <p:txBody>
          <a:bodyPr/>
          <a:lstStyle/>
          <a:p>
            <a:fld id="{8CBEAAC4-C35F-4088-81CF-1FAC318D4FD5}" type="slidenum">
              <a:rPr lang="en-US" smtClean="0"/>
              <a:t>13</a:t>
            </a:fld>
            <a:endParaRPr lang="en-US"/>
          </a:p>
        </p:txBody>
      </p:sp>
      <p:grpSp>
        <p:nvGrpSpPr>
          <p:cNvPr id="17" name="Group 16">
            <a:extLst>
              <a:ext uri="{FF2B5EF4-FFF2-40B4-BE49-F238E27FC236}">
                <a16:creationId xmlns:a16="http://schemas.microsoft.com/office/drawing/2014/main" id="{ADEDACDB-8066-515B-C1F2-D0D3A5A39B4F}"/>
              </a:ext>
            </a:extLst>
          </p:cNvPr>
          <p:cNvGrpSpPr/>
          <p:nvPr/>
        </p:nvGrpSpPr>
        <p:grpSpPr>
          <a:xfrm>
            <a:off x="573325" y="1347764"/>
            <a:ext cx="5088921" cy="3543774"/>
            <a:chOff x="291971" y="1239841"/>
            <a:chExt cx="8295271" cy="5499937"/>
          </a:xfrm>
        </p:grpSpPr>
        <p:grpSp>
          <p:nvGrpSpPr>
            <p:cNvPr id="16" name="Group 15">
              <a:extLst>
                <a:ext uri="{FF2B5EF4-FFF2-40B4-BE49-F238E27FC236}">
                  <a16:creationId xmlns:a16="http://schemas.microsoft.com/office/drawing/2014/main" id="{897184B2-53AC-4343-2A5F-0231D9F0AA5A}"/>
                </a:ext>
              </a:extLst>
            </p:cNvPr>
            <p:cNvGrpSpPr/>
            <p:nvPr/>
          </p:nvGrpSpPr>
          <p:grpSpPr>
            <a:xfrm>
              <a:off x="291971" y="1239841"/>
              <a:ext cx="8295271" cy="5499937"/>
              <a:chOff x="291971" y="1239841"/>
              <a:chExt cx="8295271" cy="5499937"/>
            </a:xfrm>
          </p:grpSpPr>
          <p:pic>
            <p:nvPicPr>
              <p:cNvPr id="2" name="Picture 4">
                <a:extLst>
                  <a:ext uri="{FF2B5EF4-FFF2-40B4-BE49-F238E27FC236}">
                    <a16:creationId xmlns:a16="http://schemas.microsoft.com/office/drawing/2014/main" id="{482AC52D-C1F0-8F21-7F42-3D1C6E2B69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3300"/>
              <a:stretch>
                <a:fillRect/>
              </a:stretch>
            </p:blipFill>
            <p:spPr bwMode="auto">
              <a:xfrm>
                <a:off x="291971" y="1239841"/>
                <a:ext cx="8295271" cy="5499937"/>
              </a:xfrm>
              <a:prstGeom prst="rect">
                <a:avLst/>
              </a:prstGeom>
              <a:noFill/>
              <a:ln>
                <a:noFill/>
              </a:ln>
              <a:effectLst/>
              <a:extLst>
                <a:ext uri="{909E8E84-426E-40DD-AFC4-6F175D3DCCD1}">
                  <a14:hiddenFill xmlns:a14="http://schemas.microsoft.com/office/drawing/2010/main">
                    <a:blipFill dpi="0" rotWithShape="0">
                      <a:blip/>
                      <a:srcRect t="1330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 name="Star: 4 Points 29">
                <a:extLst>
                  <a:ext uri="{FF2B5EF4-FFF2-40B4-BE49-F238E27FC236}">
                    <a16:creationId xmlns:a16="http://schemas.microsoft.com/office/drawing/2014/main" id="{DD718D49-5BE8-ECCF-ABEB-54AD9A5D25E6}"/>
                  </a:ext>
                </a:extLst>
              </p:cNvPr>
              <p:cNvSpPr/>
              <p:nvPr/>
            </p:nvSpPr>
            <p:spPr>
              <a:xfrm>
                <a:off x="3611511" y="4182802"/>
                <a:ext cx="390144" cy="454152"/>
              </a:xfrm>
              <a:prstGeom prst="star4">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609599EE-EB6C-D7C4-5EBA-571BFB0E0649}"/>
                </a:ext>
              </a:extLst>
            </p:cNvPr>
            <p:cNvSpPr/>
            <p:nvPr/>
          </p:nvSpPr>
          <p:spPr>
            <a:xfrm>
              <a:off x="4281854" y="2410763"/>
              <a:ext cx="2723133" cy="1039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2006B-B125-CDAA-228C-326B58D4D2FB}"/>
                </a:ext>
              </a:extLst>
            </p:cNvPr>
            <p:cNvSpPr/>
            <p:nvPr/>
          </p:nvSpPr>
          <p:spPr>
            <a:xfrm>
              <a:off x="1488831" y="1367204"/>
              <a:ext cx="2723133"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9704B6-445B-BC8F-3EBB-96349DB09DAA}"/>
                </a:ext>
              </a:extLst>
            </p:cNvPr>
            <p:cNvSpPr/>
            <p:nvPr/>
          </p:nvSpPr>
          <p:spPr>
            <a:xfrm>
              <a:off x="7469517" y="4503906"/>
              <a:ext cx="1117725"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Bo_25ak_0.3beta_0.01">
            <a:hlinkClick r:id="" action="ppaction://media"/>
            <a:extLst>
              <a:ext uri="{FF2B5EF4-FFF2-40B4-BE49-F238E27FC236}">
                <a16:creationId xmlns:a16="http://schemas.microsoft.com/office/drawing/2014/main" id="{B9A85024-815C-AF05-B49B-FCD9486B901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535477" y="234048"/>
            <a:ext cx="3960938" cy="1869067"/>
          </a:xfrm>
          <a:prstGeom prst="rect">
            <a:avLst/>
          </a:prstGeom>
        </p:spPr>
      </p:pic>
      <p:pic>
        <p:nvPicPr>
          <p:cNvPr id="10" name="Bo_25ak_0.3beta_0.3">
            <a:hlinkClick r:id="" action="ppaction://media"/>
            <a:extLst>
              <a:ext uri="{FF2B5EF4-FFF2-40B4-BE49-F238E27FC236}">
                <a16:creationId xmlns:a16="http://schemas.microsoft.com/office/drawing/2014/main" id="{EF89D6EF-2AE7-4AFC-BA3F-1989F92D5975}"/>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535477" y="2102224"/>
            <a:ext cx="3960938" cy="1869068"/>
          </a:xfrm>
          <a:prstGeom prst="rect">
            <a:avLst/>
          </a:prstGeom>
        </p:spPr>
      </p:pic>
      <p:sp>
        <p:nvSpPr>
          <p:cNvPr id="27" name="TextBox 26">
            <a:extLst>
              <a:ext uri="{FF2B5EF4-FFF2-40B4-BE49-F238E27FC236}">
                <a16:creationId xmlns:a16="http://schemas.microsoft.com/office/drawing/2014/main" id="{24128CF2-1744-5CA5-EA90-7D6A53DA49CB}"/>
              </a:ext>
            </a:extLst>
          </p:cNvPr>
          <p:cNvSpPr txBox="1"/>
          <p:nvPr/>
        </p:nvSpPr>
        <p:spPr>
          <a:xfrm>
            <a:off x="6141210" y="1473366"/>
            <a:ext cx="2916526" cy="369332"/>
          </a:xfrm>
          <a:prstGeom prst="rect">
            <a:avLst/>
          </a:prstGeom>
          <a:noFill/>
        </p:spPr>
        <p:txBody>
          <a:bodyPr wrap="square">
            <a:spAutoFit/>
          </a:bodyPr>
          <a:lstStyle/>
          <a:p>
            <a:r>
              <a:rPr lang="en-US" sz="1800" dirty="0"/>
              <a:t>No/little surfactants (</a:t>
            </a:r>
            <a:r>
              <a:rPr lang="en-US" dirty="0"/>
              <a:t>PCW</a:t>
            </a:r>
            <a:r>
              <a:rPr lang="en-US" sz="1800" dirty="0"/>
              <a:t>)</a:t>
            </a:r>
          </a:p>
        </p:txBody>
      </p:sp>
      <p:sp>
        <p:nvSpPr>
          <p:cNvPr id="12" name="TextBox 11">
            <a:extLst>
              <a:ext uri="{FF2B5EF4-FFF2-40B4-BE49-F238E27FC236}">
                <a16:creationId xmlns:a16="http://schemas.microsoft.com/office/drawing/2014/main" id="{CD1CF3C2-2891-65F6-A5A2-D4B6095ED42C}"/>
              </a:ext>
            </a:extLst>
          </p:cNvPr>
          <p:cNvSpPr txBox="1"/>
          <p:nvPr/>
        </p:nvSpPr>
        <p:spPr>
          <a:xfrm>
            <a:off x="6221171" y="3366490"/>
            <a:ext cx="2916526" cy="369332"/>
          </a:xfrm>
          <a:prstGeom prst="rect">
            <a:avLst/>
          </a:prstGeom>
          <a:noFill/>
        </p:spPr>
        <p:txBody>
          <a:bodyPr wrap="square">
            <a:spAutoFit/>
          </a:bodyPr>
          <a:lstStyle/>
          <a:p>
            <a:r>
              <a:rPr lang="en-US" sz="1800" dirty="0"/>
              <a:t>Moderate surfactants (NB)</a:t>
            </a:r>
          </a:p>
        </p:txBody>
      </p:sp>
      <p:sp>
        <p:nvSpPr>
          <p:cNvPr id="5" name="TextBox 4">
            <a:extLst>
              <a:ext uri="{FF2B5EF4-FFF2-40B4-BE49-F238E27FC236}">
                <a16:creationId xmlns:a16="http://schemas.microsoft.com/office/drawing/2014/main" id="{CDFDC565-B1C5-591B-D3C2-2379D32CB42E}"/>
              </a:ext>
            </a:extLst>
          </p:cNvPr>
          <p:cNvSpPr txBox="1"/>
          <p:nvPr/>
        </p:nvSpPr>
        <p:spPr>
          <a:xfrm>
            <a:off x="762233" y="5476328"/>
            <a:ext cx="4517552" cy="584775"/>
          </a:xfrm>
          <a:prstGeom prst="rect">
            <a:avLst/>
          </a:prstGeom>
          <a:solidFill>
            <a:schemeClr val="bg1"/>
          </a:solidFill>
        </p:spPr>
        <p:txBody>
          <a:bodyPr wrap="square">
            <a:spAutoFit/>
          </a:bodyPr>
          <a:lstStyle/>
          <a:p>
            <a:r>
              <a:rPr lang="en-US" sz="3200" dirty="0">
                <a:solidFill>
                  <a:srgbClr val="C00000"/>
                </a:solidFill>
              </a:rPr>
              <a:t>Surfactants damp PCW</a:t>
            </a:r>
          </a:p>
        </p:txBody>
      </p:sp>
      <p:pic>
        <p:nvPicPr>
          <p:cNvPr id="9" name="Bo_25ak_0.3beta_2">
            <a:hlinkClick r:id="" action="ppaction://media"/>
            <a:extLst>
              <a:ext uri="{FF2B5EF4-FFF2-40B4-BE49-F238E27FC236}">
                <a16:creationId xmlns:a16="http://schemas.microsoft.com/office/drawing/2014/main" id="{46239F2E-54D7-8060-53CD-323DF420C5E9}"/>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535475" y="3971292"/>
            <a:ext cx="3960940" cy="1869068"/>
          </a:xfrm>
          <a:prstGeom prst="rect">
            <a:avLst/>
          </a:prstGeom>
        </p:spPr>
      </p:pic>
      <p:sp>
        <p:nvSpPr>
          <p:cNvPr id="11" name="TextBox 10">
            <a:extLst>
              <a:ext uri="{FF2B5EF4-FFF2-40B4-BE49-F238E27FC236}">
                <a16:creationId xmlns:a16="http://schemas.microsoft.com/office/drawing/2014/main" id="{3633B881-5C74-458C-F00B-BFEA4C4B26D1}"/>
              </a:ext>
            </a:extLst>
          </p:cNvPr>
          <p:cNvSpPr txBox="1"/>
          <p:nvPr/>
        </p:nvSpPr>
        <p:spPr>
          <a:xfrm>
            <a:off x="6285598" y="5106996"/>
            <a:ext cx="3210817" cy="369332"/>
          </a:xfrm>
          <a:prstGeom prst="rect">
            <a:avLst/>
          </a:prstGeom>
          <a:noFill/>
        </p:spPr>
        <p:txBody>
          <a:bodyPr wrap="square">
            <a:spAutoFit/>
          </a:bodyPr>
          <a:lstStyle/>
          <a:p>
            <a:r>
              <a:rPr lang="en-US" dirty="0"/>
              <a:t>Many</a:t>
            </a:r>
            <a:r>
              <a:rPr lang="en-US" sz="1800" dirty="0"/>
              <a:t> surfactants (NB)</a:t>
            </a:r>
          </a:p>
        </p:txBody>
      </p:sp>
      <p:sp>
        <p:nvSpPr>
          <p:cNvPr id="18" name="TextBox 17">
            <a:extLst>
              <a:ext uri="{FF2B5EF4-FFF2-40B4-BE49-F238E27FC236}">
                <a16:creationId xmlns:a16="http://schemas.microsoft.com/office/drawing/2014/main" id="{81D1C701-F5CC-C0DE-EACE-CF23019D8876}"/>
              </a:ext>
            </a:extLst>
          </p:cNvPr>
          <p:cNvSpPr txBox="1"/>
          <p:nvPr/>
        </p:nvSpPr>
        <p:spPr>
          <a:xfrm>
            <a:off x="9611064" y="4795535"/>
            <a:ext cx="2430001" cy="369332"/>
          </a:xfrm>
          <a:prstGeom prst="rect">
            <a:avLst/>
          </a:prstGeom>
          <a:noFill/>
        </p:spPr>
        <p:txBody>
          <a:bodyPr wrap="square">
            <a:spAutoFit/>
          </a:bodyPr>
          <a:lstStyle/>
          <a:p>
            <a:r>
              <a:rPr lang="en-US" sz="1800" dirty="0"/>
              <a:t>Low Marangoni stresses</a:t>
            </a:r>
          </a:p>
        </p:txBody>
      </p:sp>
      <p:sp>
        <p:nvSpPr>
          <p:cNvPr id="20" name="TextBox 19">
            <a:extLst>
              <a:ext uri="{FF2B5EF4-FFF2-40B4-BE49-F238E27FC236}">
                <a16:creationId xmlns:a16="http://schemas.microsoft.com/office/drawing/2014/main" id="{44438E12-589B-17C0-E507-A33CE64064DC}"/>
              </a:ext>
            </a:extLst>
          </p:cNvPr>
          <p:cNvSpPr txBox="1"/>
          <p:nvPr/>
        </p:nvSpPr>
        <p:spPr>
          <a:xfrm>
            <a:off x="9582228" y="2874670"/>
            <a:ext cx="2458837" cy="369332"/>
          </a:xfrm>
          <a:prstGeom prst="rect">
            <a:avLst/>
          </a:prstGeom>
          <a:noFill/>
        </p:spPr>
        <p:txBody>
          <a:bodyPr wrap="square">
            <a:spAutoFit/>
          </a:bodyPr>
          <a:lstStyle/>
          <a:p>
            <a:r>
              <a:rPr lang="en-US" dirty="0"/>
              <a:t>High</a:t>
            </a:r>
            <a:r>
              <a:rPr lang="en-US" sz="1800" dirty="0"/>
              <a:t> Marangoni stresses</a:t>
            </a:r>
          </a:p>
        </p:txBody>
      </p:sp>
      <p:sp>
        <p:nvSpPr>
          <p:cNvPr id="21" name="TextBox 20">
            <a:extLst>
              <a:ext uri="{FF2B5EF4-FFF2-40B4-BE49-F238E27FC236}">
                <a16:creationId xmlns:a16="http://schemas.microsoft.com/office/drawing/2014/main" id="{F5CB86CF-97C4-2896-31E4-FB0A96339FB8}"/>
              </a:ext>
            </a:extLst>
          </p:cNvPr>
          <p:cNvSpPr txBox="1"/>
          <p:nvPr/>
        </p:nvSpPr>
        <p:spPr>
          <a:xfrm>
            <a:off x="9563858" y="983915"/>
            <a:ext cx="2458837" cy="369332"/>
          </a:xfrm>
          <a:prstGeom prst="rect">
            <a:avLst/>
          </a:prstGeom>
          <a:noFill/>
        </p:spPr>
        <p:txBody>
          <a:bodyPr wrap="square">
            <a:spAutoFit/>
          </a:bodyPr>
          <a:lstStyle/>
          <a:p>
            <a:r>
              <a:rPr lang="en-US" sz="1800" dirty="0"/>
              <a:t>Low Marangoni stresses</a:t>
            </a:r>
          </a:p>
        </p:txBody>
      </p:sp>
    </p:spTree>
    <p:extLst>
      <p:ext uri="{BB962C8B-B14F-4D97-AF65-F5344CB8AC3E}">
        <p14:creationId xmlns:p14="http://schemas.microsoft.com/office/powerpoint/2010/main" val="251234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80" fill="hold"/>
                                        <p:tgtEl>
                                          <p:spTgt spid="8"/>
                                        </p:tgtEl>
                                      </p:cBhvr>
                                    </p:cmd>
                                  </p:childTnLst>
                                </p:cTn>
                              </p:par>
                              <p:par>
                                <p:cTn id="7" presetID="1" presetClass="mediacall" presetSubtype="0" fill="hold" nodeType="withEffect">
                                  <p:stCondLst>
                                    <p:cond delay="0"/>
                                  </p:stCondLst>
                                  <p:childTnLst>
                                    <p:cmd type="call" cmd="playFrom(0.0)">
                                      <p:cBhvr>
                                        <p:cTn id="8" dur="30440" fill="hold"/>
                                        <p:tgtEl>
                                          <p:spTgt spid="10"/>
                                        </p:tgtEl>
                                      </p:cBhvr>
                                    </p:cmd>
                                  </p:childTnLst>
                                </p:cTn>
                              </p:par>
                              <p:par>
                                <p:cTn id="9" presetID="1" presetClass="mediacall" presetSubtype="0" fill="hold" nodeType="withEffect">
                                  <p:stCondLst>
                                    <p:cond delay="0"/>
                                  </p:stCondLst>
                                  <p:childTnLst>
                                    <p:cmd type="call" cmd="playFrom(0.0)">
                                      <p:cBhvr>
                                        <p:cTn id="10" dur="3120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video>
              <p:cMediaNode vol="80000">
                <p:cTn id="16" fill="hold" display="0">
                  <p:stCondLst>
                    <p:cond delay="indefinite"/>
                  </p:stCondLst>
                </p:cTn>
                <p:tgtEl>
                  <p:spTgt spid="10"/>
                </p:tgtEl>
              </p:cMediaNode>
            </p:video>
            <p:video>
              <p:cMediaNode vol="80000">
                <p:cTn id="17" fill="hold" display="0">
                  <p:stCondLst>
                    <p:cond delay="indefinite"/>
                  </p:stCondLst>
                </p:cTn>
                <p:tgtEl>
                  <p:spTgt spid="9"/>
                </p:tgtEl>
              </p:cMediaNode>
            </p:vide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A4F3E64-9528-A4A9-2411-65D4F2A8CC64}"/>
              </a:ext>
            </a:extLst>
          </p:cNvPr>
          <p:cNvSpPr txBox="1">
            <a:spLocks/>
          </p:cNvSpPr>
          <p:nvPr/>
        </p:nvSpPr>
        <p:spPr>
          <a:xfrm>
            <a:off x="626806" y="-975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Conclusions</a:t>
            </a:r>
          </a:p>
        </p:txBody>
      </p:sp>
      <p:sp>
        <p:nvSpPr>
          <p:cNvPr id="15" name="Content Placeholder 2">
            <a:extLst>
              <a:ext uri="{FF2B5EF4-FFF2-40B4-BE49-F238E27FC236}">
                <a16:creationId xmlns:a16="http://schemas.microsoft.com/office/drawing/2014/main" id="{DF4961DE-6D03-6186-3502-3985B32E2B20}"/>
              </a:ext>
            </a:extLst>
          </p:cNvPr>
          <p:cNvSpPr txBox="1">
            <a:spLocks/>
          </p:cNvSpPr>
          <p:nvPr/>
        </p:nvSpPr>
        <p:spPr>
          <a:xfrm>
            <a:off x="626806" y="1091481"/>
            <a:ext cx="9884646" cy="2332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Surfactants change the wave shape: shift SB to PB and damp parasitic capillary waves</a:t>
            </a:r>
          </a:p>
          <a:p>
            <a:r>
              <a:rPr lang="en-US" sz="2400" dirty="0"/>
              <a:t>Surfactants influence wave dynamics through Marangoni stresses (surface tension variation) and reduced surface tension</a:t>
            </a:r>
          </a:p>
          <a:p>
            <a:r>
              <a:rPr lang="en-US" sz="2400" dirty="0"/>
              <a:t>Understand how surfactant influence the surface profile will help interpret the </a:t>
            </a:r>
            <a:r>
              <a:rPr lang="en-US" sz="2400" dirty="0" err="1"/>
              <a:t>scatterometer</a:t>
            </a:r>
            <a:r>
              <a:rPr lang="en-US" sz="2400" dirty="0"/>
              <a:t> data</a:t>
            </a:r>
          </a:p>
          <a:p>
            <a:pPr marL="0" indent="0">
              <a:buNone/>
            </a:pPr>
            <a:endParaRPr lang="en-US" sz="2000" dirty="0"/>
          </a:p>
          <a:p>
            <a:pPr lvl="1"/>
            <a:endParaRPr lang="en-US" sz="2000" dirty="0"/>
          </a:p>
        </p:txBody>
      </p:sp>
      <p:sp>
        <p:nvSpPr>
          <p:cNvPr id="2" name="Slide Number Placeholder 1">
            <a:extLst>
              <a:ext uri="{FF2B5EF4-FFF2-40B4-BE49-F238E27FC236}">
                <a16:creationId xmlns:a16="http://schemas.microsoft.com/office/drawing/2014/main" id="{7F8F3D91-0DD1-C18F-2EF8-46EF73C31520}"/>
              </a:ext>
            </a:extLst>
          </p:cNvPr>
          <p:cNvSpPr>
            <a:spLocks noGrp="1"/>
          </p:cNvSpPr>
          <p:nvPr>
            <p:ph type="sldNum" sz="quarter" idx="12"/>
          </p:nvPr>
        </p:nvSpPr>
        <p:spPr/>
        <p:txBody>
          <a:bodyPr/>
          <a:lstStyle/>
          <a:p>
            <a:fld id="{8CBEAAC4-C35F-4088-81CF-1FAC318D4FD5}" type="slidenum">
              <a:rPr lang="en-US" smtClean="0"/>
              <a:t>14</a:t>
            </a:fld>
            <a:endParaRPr lang="en-US" dirty="0"/>
          </a:p>
        </p:txBody>
      </p:sp>
      <p:sp>
        <p:nvSpPr>
          <p:cNvPr id="16" name="TextBox 15">
            <a:extLst>
              <a:ext uri="{FF2B5EF4-FFF2-40B4-BE49-F238E27FC236}">
                <a16:creationId xmlns:a16="http://schemas.microsoft.com/office/drawing/2014/main" id="{248308EF-4CD3-CD2F-9058-739F83957D04}"/>
              </a:ext>
            </a:extLst>
          </p:cNvPr>
          <p:cNvSpPr txBox="1"/>
          <p:nvPr/>
        </p:nvSpPr>
        <p:spPr>
          <a:xfrm>
            <a:off x="5030299" y="3865314"/>
            <a:ext cx="1708609" cy="369332"/>
          </a:xfrm>
          <a:prstGeom prst="rect">
            <a:avLst/>
          </a:prstGeom>
          <a:noFill/>
        </p:spPr>
        <p:txBody>
          <a:bodyPr wrap="none" rtlCol="0">
            <a:spAutoFit/>
          </a:bodyPr>
          <a:lstStyle/>
          <a:p>
            <a:r>
              <a:rPr lang="en-US" dirty="0" err="1"/>
              <a:t>Scatteromemter</a:t>
            </a:r>
            <a:endParaRPr lang="en-US" dirty="0"/>
          </a:p>
        </p:txBody>
      </p:sp>
      <p:sp>
        <p:nvSpPr>
          <p:cNvPr id="18" name="Rectangle 17">
            <a:extLst>
              <a:ext uri="{FF2B5EF4-FFF2-40B4-BE49-F238E27FC236}">
                <a16:creationId xmlns:a16="http://schemas.microsoft.com/office/drawing/2014/main" id="{0B33830B-3402-FFCC-E8AC-AD610DF34A16}"/>
              </a:ext>
            </a:extLst>
          </p:cNvPr>
          <p:cNvSpPr/>
          <p:nvPr/>
        </p:nvSpPr>
        <p:spPr>
          <a:xfrm>
            <a:off x="1762108" y="3908181"/>
            <a:ext cx="278791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Ocean roughness</a:t>
            </a:r>
          </a:p>
        </p:txBody>
      </p:sp>
      <p:sp>
        <p:nvSpPr>
          <p:cNvPr id="19" name="Rectangle 18">
            <a:extLst>
              <a:ext uri="{FF2B5EF4-FFF2-40B4-BE49-F238E27FC236}">
                <a16:creationId xmlns:a16="http://schemas.microsoft.com/office/drawing/2014/main" id="{3AD75422-1ED9-C395-1685-022E583E8406}"/>
              </a:ext>
            </a:extLst>
          </p:cNvPr>
          <p:cNvSpPr/>
          <p:nvPr/>
        </p:nvSpPr>
        <p:spPr>
          <a:xfrm>
            <a:off x="1762106" y="5441950"/>
            <a:ext cx="278791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Surfactants distribution</a:t>
            </a:r>
          </a:p>
        </p:txBody>
      </p:sp>
      <p:sp>
        <p:nvSpPr>
          <p:cNvPr id="20" name="Arrow: Right 19">
            <a:extLst>
              <a:ext uri="{FF2B5EF4-FFF2-40B4-BE49-F238E27FC236}">
                <a16:creationId xmlns:a16="http://schemas.microsoft.com/office/drawing/2014/main" id="{9A086405-1C38-B722-E227-6D5F52CB3E28}"/>
              </a:ext>
            </a:extLst>
          </p:cNvPr>
          <p:cNvSpPr/>
          <p:nvPr/>
        </p:nvSpPr>
        <p:spPr>
          <a:xfrm rot="360742">
            <a:off x="4874393" y="4339443"/>
            <a:ext cx="202042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71CE7B8-10E0-70B8-CD06-DC215179FE14}"/>
              </a:ext>
            </a:extLst>
          </p:cNvPr>
          <p:cNvSpPr/>
          <p:nvPr/>
        </p:nvSpPr>
        <p:spPr>
          <a:xfrm rot="20563211">
            <a:off x="4874394" y="5548518"/>
            <a:ext cx="2020422" cy="306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FB8A26E-EC00-529A-F5D7-12EAA14A8C55}"/>
              </a:ext>
            </a:extLst>
          </p:cNvPr>
          <p:cNvSpPr txBox="1"/>
          <p:nvPr/>
        </p:nvSpPr>
        <p:spPr>
          <a:xfrm>
            <a:off x="5186074" y="6051123"/>
            <a:ext cx="1620444" cy="369332"/>
          </a:xfrm>
          <a:prstGeom prst="rect">
            <a:avLst/>
          </a:prstGeom>
          <a:noFill/>
        </p:spPr>
        <p:txBody>
          <a:bodyPr wrap="none" rtlCol="0">
            <a:spAutoFit/>
          </a:bodyPr>
          <a:lstStyle/>
          <a:p>
            <a:r>
              <a:rPr lang="en-US" dirty="0"/>
              <a:t>Optical Sensors</a:t>
            </a:r>
          </a:p>
        </p:txBody>
      </p:sp>
      <p:sp>
        <p:nvSpPr>
          <p:cNvPr id="23" name="Rectangle 22">
            <a:extLst>
              <a:ext uri="{FF2B5EF4-FFF2-40B4-BE49-F238E27FC236}">
                <a16:creationId xmlns:a16="http://schemas.microsoft.com/office/drawing/2014/main" id="{2B5DD438-0FB3-BDBB-9F32-61B968B03F1F}"/>
              </a:ext>
            </a:extLst>
          </p:cNvPr>
          <p:cNvSpPr/>
          <p:nvPr/>
        </p:nvSpPr>
        <p:spPr>
          <a:xfrm>
            <a:off x="7316071" y="4523865"/>
            <a:ext cx="278791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Better interpretation</a:t>
            </a:r>
          </a:p>
        </p:txBody>
      </p:sp>
      <p:sp>
        <p:nvSpPr>
          <p:cNvPr id="24" name="TextBox 23">
            <a:extLst>
              <a:ext uri="{FF2B5EF4-FFF2-40B4-BE49-F238E27FC236}">
                <a16:creationId xmlns:a16="http://schemas.microsoft.com/office/drawing/2014/main" id="{B20F832F-287F-8658-F7DB-9CC5E6C6FDDD}"/>
              </a:ext>
            </a:extLst>
          </p:cNvPr>
          <p:cNvSpPr txBox="1"/>
          <p:nvPr/>
        </p:nvSpPr>
        <p:spPr>
          <a:xfrm>
            <a:off x="7219193" y="5595538"/>
            <a:ext cx="3905877" cy="369332"/>
          </a:xfrm>
          <a:prstGeom prst="rect">
            <a:avLst/>
          </a:prstGeom>
          <a:noFill/>
        </p:spPr>
        <p:txBody>
          <a:bodyPr wrap="none" rtlCol="0">
            <a:spAutoFit/>
          </a:bodyPr>
          <a:lstStyle/>
          <a:p>
            <a:r>
              <a:rPr lang="en-US" dirty="0"/>
              <a:t>For wind speed, direction, sea state etc.</a:t>
            </a:r>
          </a:p>
        </p:txBody>
      </p:sp>
    </p:spTree>
    <p:extLst>
      <p:ext uri="{BB962C8B-B14F-4D97-AF65-F5344CB8AC3E}">
        <p14:creationId xmlns:p14="http://schemas.microsoft.com/office/powerpoint/2010/main" val="41471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P spid="19" grpId="0" animBg="1"/>
      <p:bldP spid="20" grpId="0" animBg="1"/>
      <p:bldP spid="21" grpId="0" animBg="1"/>
      <p:bldP spid="22" grpId="0"/>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82AC52D-C1F0-8F21-7F42-3D1C6E2B69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300"/>
          <a:stretch>
            <a:fillRect/>
          </a:stretch>
        </p:blipFill>
        <p:spPr bwMode="auto">
          <a:xfrm>
            <a:off x="291971" y="1239841"/>
            <a:ext cx="8295271" cy="5499937"/>
          </a:xfrm>
          <a:prstGeom prst="rect">
            <a:avLst/>
          </a:prstGeom>
          <a:noFill/>
          <a:ln>
            <a:noFill/>
          </a:ln>
          <a:effectLst/>
          <a:extLst>
            <a:ext uri="{909E8E84-426E-40DD-AFC4-6F175D3DCCD1}">
              <a14:hiddenFill xmlns:a14="http://schemas.microsoft.com/office/drawing/2010/main">
                <a:blipFill dpi="0" rotWithShape="0">
                  <a:blip/>
                  <a:srcRect t="1330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Title 1">
            <a:extLst>
              <a:ext uri="{FF2B5EF4-FFF2-40B4-BE49-F238E27FC236}">
                <a16:creationId xmlns:a16="http://schemas.microsoft.com/office/drawing/2014/main" id="{9A4F3E64-9528-A4A9-2411-65D4F2A8CC64}"/>
              </a:ext>
            </a:extLst>
          </p:cNvPr>
          <p:cNvSpPr txBox="1">
            <a:spLocks/>
          </p:cNvSpPr>
          <p:nvPr/>
        </p:nvSpPr>
        <p:spPr>
          <a:xfrm>
            <a:off x="626806" y="-975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Results</a:t>
            </a:r>
          </a:p>
        </p:txBody>
      </p:sp>
      <p:sp>
        <p:nvSpPr>
          <p:cNvPr id="16" name="TextBox 15">
            <a:extLst>
              <a:ext uri="{FF2B5EF4-FFF2-40B4-BE49-F238E27FC236}">
                <a16:creationId xmlns:a16="http://schemas.microsoft.com/office/drawing/2014/main" id="{9681CA7F-D63B-C2C7-9FA4-306E88720536}"/>
              </a:ext>
            </a:extLst>
          </p:cNvPr>
          <p:cNvSpPr txBox="1"/>
          <p:nvPr/>
        </p:nvSpPr>
        <p:spPr>
          <a:xfrm>
            <a:off x="7521810" y="5473287"/>
            <a:ext cx="4517552" cy="584775"/>
          </a:xfrm>
          <a:prstGeom prst="rect">
            <a:avLst/>
          </a:prstGeom>
          <a:solidFill>
            <a:schemeClr val="bg1"/>
          </a:solidFill>
        </p:spPr>
        <p:txBody>
          <a:bodyPr wrap="square">
            <a:spAutoFit/>
          </a:bodyPr>
          <a:lstStyle/>
          <a:p>
            <a:r>
              <a:rPr lang="en-US" sz="3200" dirty="0">
                <a:solidFill>
                  <a:srgbClr val="C00000"/>
                </a:solidFill>
              </a:rPr>
              <a:t>Surfactants damp PCW</a:t>
            </a:r>
          </a:p>
        </p:txBody>
      </p:sp>
      <p:sp>
        <p:nvSpPr>
          <p:cNvPr id="27" name="TextBox 26">
            <a:extLst>
              <a:ext uri="{FF2B5EF4-FFF2-40B4-BE49-F238E27FC236}">
                <a16:creationId xmlns:a16="http://schemas.microsoft.com/office/drawing/2014/main" id="{24128CF2-1744-5CA5-EA90-7D6A53DA49CB}"/>
              </a:ext>
            </a:extLst>
          </p:cNvPr>
          <p:cNvSpPr txBox="1"/>
          <p:nvPr/>
        </p:nvSpPr>
        <p:spPr>
          <a:xfrm>
            <a:off x="8437274" y="2171288"/>
            <a:ext cx="2589908" cy="369332"/>
          </a:xfrm>
          <a:prstGeom prst="rect">
            <a:avLst/>
          </a:prstGeom>
          <a:noFill/>
        </p:spPr>
        <p:txBody>
          <a:bodyPr wrap="square">
            <a:spAutoFit/>
          </a:bodyPr>
          <a:lstStyle/>
          <a:p>
            <a:r>
              <a:rPr lang="en-US" sz="1800" dirty="0"/>
              <a:t>No/little surfactants (SB)</a:t>
            </a:r>
          </a:p>
        </p:txBody>
      </p:sp>
      <p:sp>
        <p:nvSpPr>
          <p:cNvPr id="28" name="TextBox 27">
            <a:extLst>
              <a:ext uri="{FF2B5EF4-FFF2-40B4-BE49-F238E27FC236}">
                <a16:creationId xmlns:a16="http://schemas.microsoft.com/office/drawing/2014/main" id="{14828F8E-F3C8-D3A9-801D-F8D40924573B}"/>
              </a:ext>
            </a:extLst>
          </p:cNvPr>
          <p:cNvSpPr txBox="1"/>
          <p:nvPr/>
        </p:nvSpPr>
        <p:spPr>
          <a:xfrm>
            <a:off x="8587242" y="3903094"/>
            <a:ext cx="3210817" cy="369332"/>
          </a:xfrm>
          <a:prstGeom prst="rect">
            <a:avLst/>
          </a:prstGeom>
          <a:noFill/>
        </p:spPr>
        <p:txBody>
          <a:bodyPr wrap="square">
            <a:spAutoFit/>
          </a:bodyPr>
          <a:lstStyle/>
          <a:p>
            <a:r>
              <a:rPr lang="en-US" dirty="0"/>
              <a:t>Many</a:t>
            </a:r>
            <a:r>
              <a:rPr lang="en-US" sz="1800" dirty="0"/>
              <a:t> surfactants (PB)</a:t>
            </a:r>
          </a:p>
        </p:txBody>
      </p:sp>
      <p:sp>
        <p:nvSpPr>
          <p:cNvPr id="30" name="Star: 4 Points 29">
            <a:extLst>
              <a:ext uri="{FF2B5EF4-FFF2-40B4-BE49-F238E27FC236}">
                <a16:creationId xmlns:a16="http://schemas.microsoft.com/office/drawing/2014/main" id="{DD718D49-5BE8-ECCF-ABEB-54AD9A5D25E6}"/>
              </a:ext>
            </a:extLst>
          </p:cNvPr>
          <p:cNvSpPr/>
          <p:nvPr/>
        </p:nvSpPr>
        <p:spPr>
          <a:xfrm>
            <a:off x="3611511" y="4182802"/>
            <a:ext cx="390144" cy="454152"/>
          </a:xfrm>
          <a:prstGeom prst="star4">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3B35538-800D-61A8-F068-17F65CFA8D9E}"/>
              </a:ext>
            </a:extLst>
          </p:cNvPr>
          <p:cNvSpPr>
            <a:spLocks noGrp="1"/>
          </p:cNvSpPr>
          <p:nvPr>
            <p:ph type="sldNum" sz="quarter" idx="12"/>
          </p:nvPr>
        </p:nvSpPr>
        <p:spPr/>
        <p:txBody>
          <a:bodyPr/>
          <a:lstStyle/>
          <a:p>
            <a:fld id="{8CBEAAC4-C35F-4088-81CF-1FAC318D4FD5}" type="slidenum">
              <a:rPr lang="en-US" smtClean="0"/>
              <a:t>15</a:t>
            </a:fld>
            <a:endParaRPr lang="en-US"/>
          </a:p>
        </p:txBody>
      </p:sp>
      <p:sp>
        <p:nvSpPr>
          <p:cNvPr id="3" name="Rectangle 2">
            <a:extLst>
              <a:ext uri="{FF2B5EF4-FFF2-40B4-BE49-F238E27FC236}">
                <a16:creationId xmlns:a16="http://schemas.microsoft.com/office/drawing/2014/main" id="{609599EE-EB6C-D7C4-5EBA-571BFB0E0649}"/>
              </a:ext>
            </a:extLst>
          </p:cNvPr>
          <p:cNvSpPr/>
          <p:nvPr/>
        </p:nvSpPr>
        <p:spPr>
          <a:xfrm>
            <a:off x="4281854" y="2410763"/>
            <a:ext cx="2723133" cy="1039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2006B-B125-CDAA-228C-326B58D4D2FB}"/>
              </a:ext>
            </a:extLst>
          </p:cNvPr>
          <p:cNvSpPr/>
          <p:nvPr/>
        </p:nvSpPr>
        <p:spPr>
          <a:xfrm>
            <a:off x="1488831" y="1367204"/>
            <a:ext cx="2723133"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9704B6-445B-BC8F-3EBB-96349DB09DAA}"/>
              </a:ext>
            </a:extLst>
          </p:cNvPr>
          <p:cNvSpPr/>
          <p:nvPr/>
        </p:nvSpPr>
        <p:spPr>
          <a:xfrm>
            <a:off x="7469517" y="4503906"/>
            <a:ext cx="1117725" cy="769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65041A-603E-A50A-8D9A-C22500A72070}"/>
              </a:ext>
            </a:extLst>
          </p:cNvPr>
          <p:cNvSpPr txBox="1"/>
          <p:nvPr/>
        </p:nvSpPr>
        <p:spPr>
          <a:xfrm>
            <a:off x="7371492" y="4973150"/>
            <a:ext cx="4426567" cy="400110"/>
          </a:xfrm>
          <a:prstGeom prst="rect">
            <a:avLst/>
          </a:prstGeom>
          <a:solidFill>
            <a:schemeClr val="bg1"/>
          </a:solidFill>
        </p:spPr>
        <p:txBody>
          <a:bodyPr wrap="square">
            <a:spAutoFit/>
          </a:bodyPr>
          <a:lstStyle/>
          <a:p>
            <a:pPr algn="ctr"/>
            <a:r>
              <a:rPr lang="en-US" sz="2000" dirty="0"/>
              <a:t>Surfactant concentration color-coded</a:t>
            </a:r>
          </a:p>
        </p:txBody>
      </p:sp>
      <p:pic>
        <p:nvPicPr>
          <p:cNvPr id="8" name="Bo_25ak_0.3beta_0.01">
            <a:hlinkClick r:id="" action="ppaction://media"/>
            <a:extLst>
              <a:ext uri="{FF2B5EF4-FFF2-40B4-BE49-F238E27FC236}">
                <a16:creationId xmlns:a16="http://schemas.microsoft.com/office/drawing/2014/main" id="{B9A85024-815C-AF05-B49B-FCD9486B90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3677" y="136525"/>
            <a:ext cx="3960938" cy="1869067"/>
          </a:xfrm>
          <a:prstGeom prst="rect">
            <a:avLst/>
          </a:prstGeom>
        </p:spPr>
      </p:pic>
    </p:spTree>
    <p:extLst>
      <p:ext uri="{BB962C8B-B14F-4D97-AF65-F5344CB8AC3E}">
        <p14:creationId xmlns:p14="http://schemas.microsoft.com/office/powerpoint/2010/main" val="19929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8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 name="stBo_25ak_0.3beta_0.01">
            <a:hlinkClick r:id="" action="ppaction://media"/>
            <a:extLst>
              <a:ext uri="{FF2B5EF4-FFF2-40B4-BE49-F238E27FC236}">
                <a16:creationId xmlns:a16="http://schemas.microsoft.com/office/drawing/2014/main" id="{C8474E4E-92D5-08BF-8EB5-1F5EE273729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50075" y="1647118"/>
            <a:ext cx="4255888" cy="2008247"/>
          </a:xfrm>
          <a:prstGeom prst="rect">
            <a:avLst/>
          </a:prstGeom>
        </p:spPr>
      </p:pic>
      <p:sp>
        <p:nvSpPr>
          <p:cNvPr id="2" name="Title 1">
            <a:extLst>
              <a:ext uri="{FF2B5EF4-FFF2-40B4-BE49-F238E27FC236}">
                <a16:creationId xmlns:a16="http://schemas.microsoft.com/office/drawing/2014/main" id="{86C591D2-92B7-E8B9-73BC-C537F7706C20}"/>
              </a:ext>
            </a:extLst>
          </p:cNvPr>
          <p:cNvSpPr>
            <a:spLocks noGrp="1"/>
          </p:cNvSpPr>
          <p:nvPr>
            <p:ph type="title"/>
          </p:nvPr>
        </p:nvSpPr>
        <p:spPr>
          <a:xfrm>
            <a:off x="266783" y="128877"/>
            <a:ext cx="4867763" cy="1325563"/>
          </a:xfrm>
        </p:spPr>
        <p:txBody>
          <a:bodyPr/>
          <a:lstStyle/>
          <a:p>
            <a:r>
              <a:rPr lang="en-US" dirty="0"/>
              <a:t>Dynamic features (surface tension)</a:t>
            </a:r>
          </a:p>
        </p:txBody>
      </p:sp>
      <p:cxnSp>
        <p:nvCxnSpPr>
          <p:cNvPr id="5" name="Straight Arrow Connector 4">
            <a:extLst>
              <a:ext uri="{FF2B5EF4-FFF2-40B4-BE49-F238E27FC236}">
                <a16:creationId xmlns:a16="http://schemas.microsoft.com/office/drawing/2014/main" id="{E550B14B-3BF1-F6B9-C00E-DDC42224313D}"/>
              </a:ext>
            </a:extLst>
          </p:cNvPr>
          <p:cNvCxnSpPr>
            <a:cxnSpLocks/>
          </p:cNvCxnSpPr>
          <p:nvPr/>
        </p:nvCxnSpPr>
        <p:spPr>
          <a:xfrm flipV="1">
            <a:off x="1086928" y="1483744"/>
            <a:ext cx="0" cy="35195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37CCAC5-B059-05F4-4908-29084604CB39}"/>
              </a:ext>
            </a:extLst>
          </p:cNvPr>
          <p:cNvCxnSpPr>
            <a:cxnSpLocks/>
          </p:cNvCxnSpPr>
          <p:nvPr/>
        </p:nvCxnSpPr>
        <p:spPr>
          <a:xfrm>
            <a:off x="1086928" y="5003321"/>
            <a:ext cx="51844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608112-A563-1FDE-12C5-35984A711ABC}"/>
                  </a:ext>
                </a:extLst>
              </p:cNvPr>
              <p:cNvSpPr txBox="1"/>
              <p:nvPr/>
            </p:nvSpPr>
            <p:spPr>
              <a:xfrm>
                <a:off x="341980" y="2951144"/>
                <a:ext cx="74494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𝑎𝑘</m:t>
                      </m:r>
                    </m:oMath>
                  </m:oMathPara>
                </a14:m>
                <a:endParaRPr lang="en-US" sz="3200" dirty="0"/>
              </a:p>
            </p:txBody>
          </p:sp>
        </mc:Choice>
        <mc:Fallback xmlns="">
          <p:sp>
            <p:nvSpPr>
              <p:cNvPr id="7" name="TextBox 6">
                <a:extLst>
                  <a:ext uri="{FF2B5EF4-FFF2-40B4-BE49-F238E27FC236}">
                    <a16:creationId xmlns:a16="http://schemas.microsoft.com/office/drawing/2014/main" id="{A5608112-A563-1FDE-12C5-35984A711ABC}"/>
                  </a:ext>
                </a:extLst>
              </p:cNvPr>
              <p:cNvSpPr txBox="1">
                <a:spLocks noRot="1" noChangeAspect="1" noMove="1" noResize="1" noEditPoints="1" noAdjustHandles="1" noChangeArrowheads="1" noChangeShapeType="1" noTextEdit="1"/>
              </p:cNvSpPr>
              <p:nvPr/>
            </p:nvSpPr>
            <p:spPr>
              <a:xfrm>
                <a:off x="341980" y="2951144"/>
                <a:ext cx="744948"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EFB7FB-60D4-1B6E-997E-D1450075096B}"/>
                  </a:ext>
                </a:extLst>
              </p:cNvPr>
              <p:cNvSpPr txBox="1"/>
              <p:nvPr/>
            </p:nvSpPr>
            <p:spPr>
              <a:xfrm>
                <a:off x="2876493" y="5621366"/>
                <a:ext cx="53854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𝛽</m:t>
                      </m:r>
                    </m:oMath>
                  </m:oMathPara>
                </a14:m>
                <a:endParaRPr lang="en-US" sz="3200" dirty="0"/>
              </a:p>
            </p:txBody>
          </p:sp>
        </mc:Choice>
        <mc:Fallback xmlns="">
          <p:sp>
            <p:nvSpPr>
              <p:cNvPr id="8" name="TextBox 7">
                <a:extLst>
                  <a:ext uri="{FF2B5EF4-FFF2-40B4-BE49-F238E27FC236}">
                    <a16:creationId xmlns:a16="http://schemas.microsoft.com/office/drawing/2014/main" id="{3EEFB7FB-60D4-1B6E-997E-D1450075096B}"/>
                  </a:ext>
                </a:extLst>
              </p:cNvPr>
              <p:cNvSpPr txBox="1">
                <a:spLocks noRot="1" noChangeAspect="1" noMove="1" noResize="1" noEditPoints="1" noAdjustHandles="1" noChangeArrowheads="1" noChangeShapeType="1" noTextEdit="1"/>
              </p:cNvSpPr>
              <p:nvPr/>
            </p:nvSpPr>
            <p:spPr>
              <a:xfrm>
                <a:off x="2876493" y="5621366"/>
                <a:ext cx="538544" cy="584775"/>
              </a:xfrm>
              <a:prstGeom prst="rect">
                <a:avLst/>
              </a:prstGeom>
              <a:blipFill>
                <a:blip r:embed="rId10"/>
                <a:stretch>
                  <a:fillRect/>
                </a:stretch>
              </a:blipFill>
            </p:spPr>
            <p:txBody>
              <a:bodyPr/>
              <a:lstStyle/>
              <a:p>
                <a:r>
                  <a:rPr lang="en-US">
                    <a:noFill/>
                  </a:rPr>
                  <a:t> </a:t>
                </a:r>
              </a:p>
            </p:txBody>
          </p:sp>
        </mc:Fallback>
      </mc:AlternateContent>
      <p:sp>
        <p:nvSpPr>
          <p:cNvPr id="9" name="Google Shape;111;g1f4e216d741_0_24">
            <a:extLst>
              <a:ext uri="{FF2B5EF4-FFF2-40B4-BE49-F238E27FC236}">
                <a16:creationId xmlns:a16="http://schemas.microsoft.com/office/drawing/2014/main" id="{80FB2310-0D42-9D5C-B8C3-E9DEB8B983A3}"/>
              </a:ext>
            </a:extLst>
          </p:cNvPr>
          <p:cNvSpPr/>
          <p:nvPr/>
        </p:nvSpPr>
        <p:spPr>
          <a:xfrm>
            <a:off x="1022845" y="4396852"/>
            <a:ext cx="244076" cy="234642"/>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955D66-AE48-48A9-0EF5-E8A2402BFE01}"/>
                  </a:ext>
                </a:extLst>
              </p:cNvPr>
              <p:cNvSpPr txBox="1"/>
              <p:nvPr/>
            </p:nvSpPr>
            <p:spPr>
              <a:xfrm>
                <a:off x="305527" y="4201262"/>
                <a:ext cx="81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0.3</m:t>
                      </m:r>
                    </m:oMath>
                  </m:oMathPara>
                </a14:m>
                <a:endParaRPr lang="en-US" sz="3200" dirty="0"/>
              </a:p>
            </p:txBody>
          </p:sp>
        </mc:Choice>
        <mc:Fallback xmlns="">
          <p:sp>
            <p:nvSpPr>
              <p:cNvPr id="10" name="TextBox 9">
                <a:extLst>
                  <a:ext uri="{FF2B5EF4-FFF2-40B4-BE49-F238E27FC236}">
                    <a16:creationId xmlns:a16="http://schemas.microsoft.com/office/drawing/2014/main" id="{58955D66-AE48-48A9-0EF5-E8A2402BFE01}"/>
                  </a:ext>
                </a:extLst>
              </p:cNvPr>
              <p:cNvSpPr txBox="1">
                <a:spLocks noRot="1" noChangeAspect="1" noMove="1" noResize="1" noEditPoints="1" noAdjustHandles="1" noChangeArrowheads="1" noChangeShapeType="1" noTextEdit="1"/>
              </p:cNvSpPr>
              <p:nvPr/>
            </p:nvSpPr>
            <p:spPr>
              <a:xfrm>
                <a:off x="305527" y="4201262"/>
                <a:ext cx="817853" cy="584775"/>
              </a:xfrm>
              <a:prstGeom prst="rect">
                <a:avLst/>
              </a:prstGeom>
              <a:blipFill>
                <a:blip r:embed="rId11"/>
                <a:stretch>
                  <a:fillRect/>
                </a:stretch>
              </a:blipFill>
            </p:spPr>
            <p:txBody>
              <a:bodyPr/>
              <a:lstStyle/>
              <a:p>
                <a:r>
                  <a:rPr lang="en-US">
                    <a:noFill/>
                  </a:rPr>
                  <a:t> </a:t>
                </a:r>
              </a:p>
            </p:txBody>
          </p:sp>
        </mc:Fallback>
      </mc:AlternateContent>
      <p:sp>
        <p:nvSpPr>
          <p:cNvPr id="11" name="Google Shape;111;g1f4e216d741_0_24">
            <a:extLst>
              <a:ext uri="{FF2B5EF4-FFF2-40B4-BE49-F238E27FC236}">
                <a16:creationId xmlns:a16="http://schemas.microsoft.com/office/drawing/2014/main" id="{DB955E96-9696-1C31-4014-A68B78BB5B6F}"/>
              </a:ext>
            </a:extLst>
          </p:cNvPr>
          <p:cNvSpPr/>
          <p:nvPr/>
        </p:nvSpPr>
        <p:spPr>
          <a:xfrm>
            <a:off x="1631516" y="4396852"/>
            <a:ext cx="244076" cy="234642"/>
          </a:xfrm>
          <a:prstGeom prst="ellipse">
            <a:avLst/>
          </a:prstGeom>
          <a:solidFill>
            <a:srgbClr val="FFC000"/>
          </a:solidFill>
          <a:ln w="9525"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 name="Google Shape;111;g1f4e216d741_0_24">
            <a:extLst>
              <a:ext uri="{FF2B5EF4-FFF2-40B4-BE49-F238E27FC236}">
                <a16:creationId xmlns:a16="http://schemas.microsoft.com/office/drawing/2014/main" id="{9F274D1B-B57B-F631-BC01-B8E09FAD3889}"/>
              </a:ext>
            </a:extLst>
          </p:cNvPr>
          <p:cNvSpPr/>
          <p:nvPr/>
        </p:nvSpPr>
        <p:spPr>
          <a:xfrm>
            <a:off x="2456589" y="4399410"/>
            <a:ext cx="244076" cy="234642"/>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 name="Google Shape;111;g1f4e216d741_0_24">
            <a:extLst>
              <a:ext uri="{FF2B5EF4-FFF2-40B4-BE49-F238E27FC236}">
                <a16:creationId xmlns:a16="http://schemas.microsoft.com/office/drawing/2014/main" id="{742237DB-291F-37F2-CD42-9DC6669FFA58}"/>
              </a:ext>
            </a:extLst>
          </p:cNvPr>
          <p:cNvSpPr/>
          <p:nvPr/>
        </p:nvSpPr>
        <p:spPr>
          <a:xfrm>
            <a:off x="5926647" y="4396852"/>
            <a:ext cx="244076" cy="234642"/>
          </a:xfrm>
          <a:prstGeom prst="ellipse">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1636CF-A207-0923-3507-7DB49A3697DF}"/>
                  </a:ext>
                </a:extLst>
              </p:cNvPr>
              <p:cNvSpPr txBox="1"/>
              <p:nvPr/>
            </p:nvSpPr>
            <p:spPr>
              <a:xfrm>
                <a:off x="600640" y="5115464"/>
                <a:ext cx="104547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0.01</m:t>
                      </m:r>
                    </m:oMath>
                  </m:oMathPara>
                </a14:m>
                <a:endParaRPr lang="en-US" sz="3200" dirty="0"/>
              </a:p>
            </p:txBody>
          </p:sp>
        </mc:Choice>
        <mc:Fallback xmlns="">
          <p:sp>
            <p:nvSpPr>
              <p:cNvPr id="14" name="TextBox 13">
                <a:extLst>
                  <a:ext uri="{FF2B5EF4-FFF2-40B4-BE49-F238E27FC236}">
                    <a16:creationId xmlns:a16="http://schemas.microsoft.com/office/drawing/2014/main" id="{1B1636CF-A207-0923-3507-7DB49A3697DF}"/>
                  </a:ext>
                </a:extLst>
              </p:cNvPr>
              <p:cNvSpPr txBox="1">
                <a:spLocks noRot="1" noChangeAspect="1" noMove="1" noResize="1" noEditPoints="1" noAdjustHandles="1" noChangeArrowheads="1" noChangeShapeType="1" noTextEdit="1"/>
              </p:cNvSpPr>
              <p:nvPr/>
            </p:nvSpPr>
            <p:spPr>
              <a:xfrm>
                <a:off x="600640" y="5115464"/>
                <a:ext cx="1045479" cy="58477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401DF61-D4BB-5504-10D5-4CB0A6B307F5}"/>
                  </a:ext>
                </a:extLst>
              </p:cNvPr>
              <p:cNvSpPr txBox="1"/>
              <p:nvPr/>
            </p:nvSpPr>
            <p:spPr>
              <a:xfrm>
                <a:off x="5796052" y="5082761"/>
                <a:ext cx="5052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2</m:t>
                      </m:r>
                    </m:oMath>
                  </m:oMathPara>
                </a14:m>
                <a:endParaRPr lang="en-US" sz="3200" dirty="0"/>
              </a:p>
            </p:txBody>
          </p:sp>
        </mc:Choice>
        <mc:Fallback xmlns="">
          <p:sp>
            <p:nvSpPr>
              <p:cNvPr id="15" name="TextBox 14">
                <a:extLst>
                  <a:ext uri="{FF2B5EF4-FFF2-40B4-BE49-F238E27FC236}">
                    <a16:creationId xmlns:a16="http://schemas.microsoft.com/office/drawing/2014/main" id="{B401DF61-D4BB-5504-10D5-4CB0A6B307F5}"/>
                  </a:ext>
                </a:extLst>
              </p:cNvPr>
              <p:cNvSpPr txBox="1">
                <a:spLocks noRot="1" noChangeAspect="1" noMove="1" noResize="1" noEditPoints="1" noAdjustHandles="1" noChangeArrowheads="1" noChangeShapeType="1" noTextEdit="1"/>
              </p:cNvSpPr>
              <p:nvPr/>
            </p:nvSpPr>
            <p:spPr>
              <a:xfrm>
                <a:off x="5796052" y="5082761"/>
                <a:ext cx="505267" cy="584775"/>
              </a:xfrm>
              <a:prstGeom prst="rect">
                <a:avLst/>
              </a:prstGeom>
              <a:blipFill>
                <a:blip r:embed="rId13"/>
                <a:stretch>
                  <a:fillRect/>
                </a:stretch>
              </a:blipFill>
            </p:spPr>
            <p:txBody>
              <a:bodyPr/>
              <a:lstStyle/>
              <a:p>
                <a:r>
                  <a:rPr lang="en-US">
                    <a:noFill/>
                  </a:rPr>
                  <a:t> </a:t>
                </a:r>
              </a:p>
            </p:txBody>
          </p:sp>
        </mc:Fallback>
      </mc:AlternateContent>
      <p:sp>
        <p:nvSpPr>
          <p:cNvPr id="16" name="Google Shape;111;g1f4e216d741_0_24">
            <a:extLst>
              <a:ext uri="{FF2B5EF4-FFF2-40B4-BE49-F238E27FC236}">
                <a16:creationId xmlns:a16="http://schemas.microsoft.com/office/drawing/2014/main" id="{23341BB5-A44F-E025-A3D8-9B34EA8EF837}"/>
              </a:ext>
            </a:extLst>
          </p:cNvPr>
          <p:cNvSpPr/>
          <p:nvPr/>
        </p:nvSpPr>
        <p:spPr>
          <a:xfrm>
            <a:off x="3717660" y="4402212"/>
            <a:ext cx="244076" cy="234642"/>
          </a:xfrm>
          <a:prstGeom prst="ellipse">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A0CC778-073A-AC7C-4F3C-94572DFA83E7}"/>
                  </a:ext>
                </a:extLst>
              </p:cNvPr>
              <p:cNvSpPr txBox="1"/>
              <p:nvPr/>
            </p:nvSpPr>
            <p:spPr>
              <a:xfrm>
                <a:off x="3679165" y="5077401"/>
                <a:ext cx="5052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1</m:t>
                      </m:r>
                    </m:oMath>
                  </m:oMathPara>
                </a14:m>
                <a:endParaRPr lang="en-US" sz="3200" dirty="0"/>
              </a:p>
            </p:txBody>
          </p:sp>
        </mc:Choice>
        <mc:Fallback xmlns="">
          <p:sp>
            <p:nvSpPr>
              <p:cNvPr id="17" name="TextBox 16">
                <a:extLst>
                  <a:ext uri="{FF2B5EF4-FFF2-40B4-BE49-F238E27FC236}">
                    <a16:creationId xmlns:a16="http://schemas.microsoft.com/office/drawing/2014/main" id="{1A0CC778-073A-AC7C-4F3C-94572DFA83E7}"/>
                  </a:ext>
                </a:extLst>
              </p:cNvPr>
              <p:cNvSpPr txBox="1">
                <a:spLocks noRot="1" noChangeAspect="1" noMove="1" noResize="1" noEditPoints="1" noAdjustHandles="1" noChangeArrowheads="1" noChangeShapeType="1" noTextEdit="1"/>
              </p:cNvSpPr>
              <p:nvPr/>
            </p:nvSpPr>
            <p:spPr>
              <a:xfrm>
                <a:off x="3679165" y="5077401"/>
                <a:ext cx="505267"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3BA73A4-37A8-C680-1718-8D494900354B}"/>
                  </a:ext>
                </a:extLst>
              </p:cNvPr>
              <p:cNvSpPr txBox="1"/>
              <p:nvPr/>
            </p:nvSpPr>
            <p:spPr>
              <a:xfrm>
                <a:off x="1443178" y="5115464"/>
                <a:ext cx="104547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0.06</m:t>
                      </m:r>
                    </m:oMath>
                  </m:oMathPara>
                </a14:m>
                <a:endParaRPr lang="en-US" sz="3200" dirty="0"/>
              </a:p>
            </p:txBody>
          </p:sp>
        </mc:Choice>
        <mc:Fallback xmlns="">
          <p:sp>
            <p:nvSpPr>
              <p:cNvPr id="18" name="TextBox 17">
                <a:extLst>
                  <a:ext uri="{FF2B5EF4-FFF2-40B4-BE49-F238E27FC236}">
                    <a16:creationId xmlns:a16="http://schemas.microsoft.com/office/drawing/2014/main" id="{43BA73A4-37A8-C680-1718-8D494900354B}"/>
                  </a:ext>
                </a:extLst>
              </p:cNvPr>
              <p:cNvSpPr txBox="1">
                <a:spLocks noRot="1" noChangeAspect="1" noMove="1" noResize="1" noEditPoints="1" noAdjustHandles="1" noChangeArrowheads="1" noChangeShapeType="1" noTextEdit="1"/>
              </p:cNvSpPr>
              <p:nvPr/>
            </p:nvSpPr>
            <p:spPr>
              <a:xfrm>
                <a:off x="1443178" y="5115464"/>
                <a:ext cx="1045479" cy="5847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A194C8C-3CFA-12E2-071D-1343DF4A10A6}"/>
                  </a:ext>
                </a:extLst>
              </p:cNvPr>
              <p:cNvSpPr txBox="1"/>
              <p:nvPr/>
            </p:nvSpPr>
            <p:spPr>
              <a:xfrm>
                <a:off x="2322031" y="5115464"/>
                <a:ext cx="81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0.3</m:t>
                      </m:r>
                    </m:oMath>
                  </m:oMathPara>
                </a14:m>
                <a:endParaRPr lang="en-US" sz="3200" dirty="0"/>
              </a:p>
            </p:txBody>
          </p:sp>
        </mc:Choice>
        <mc:Fallback xmlns="">
          <p:sp>
            <p:nvSpPr>
              <p:cNvPr id="19" name="TextBox 18">
                <a:extLst>
                  <a:ext uri="{FF2B5EF4-FFF2-40B4-BE49-F238E27FC236}">
                    <a16:creationId xmlns:a16="http://schemas.microsoft.com/office/drawing/2014/main" id="{4A194C8C-3CFA-12E2-071D-1343DF4A10A6}"/>
                  </a:ext>
                </a:extLst>
              </p:cNvPr>
              <p:cNvSpPr txBox="1">
                <a:spLocks noRot="1" noChangeAspect="1" noMove="1" noResize="1" noEditPoints="1" noAdjustHandles="1" noChangeArrowheads="1" noChangeShapeType="1" noTextEdit="1"/>
              </p:cNvSpPr>
              <p:nvPr/>
            </p:nvSpPr>
            <p:spPr>
              <a:xfrm>
                <a:off x="2322031" y="5115464"/>
                <a:ext cx="817853" cy="58477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C730F4B-C4A9-1299-F2E7-DA226565A98E}"/>
                  </a:ext>
                </a:extLst>
              </p:cNvPr>
              <p:cNvSpPr txBox="1"/>
              <p:nvPr/>
            </p:nvSpPr>
            <p:spPr>
              <a:xfrm>
                <a:off x="3558280" y="5809842"/>
                <a:ext cx="3470117" cy="1077218"/>
              </a:xfrm>
              <a:prstGeom prst="rect">
                <a:avLst/>
              </a:prstGeom>
              <a:noFill/>
            </p:spPr>
            <p:txBody>
              <a:bodyPr wrap="none" rtlCol="0">
                <a:spAutoFit/>
              </a:bodyPr>
              <a:lstStyle/>
              <a:p>
                <a14:m>
                  <m:oMath xmlns:m="http://schemas.openxmlformats.org/officeDocument/2006/math">
                    <m:r>
                      <a:rPr lang="en-US" sz="3200" b="0" i="1" smtClean="0">
                        <a:latin typeface="Cambria Math" panose="02040503050406030204" pitchFamily="18" charset="0"/>
                      </a:rPr>
                      <m:t>@ </m:t>
                    </m:r>
                    <m:r>
                      <a:rPr lang="en-US" sz="3200" b="0" i="1" smtClean="0">
                        <a:latin typeface="Cambria Math" panose="02040503050406030204" pitchFamily="18" charset="0"/>
                      </a:rPr>
                      <m:t>𝐵𝑜</m:t>
                    </m:r>
                    <m:r>
                      <a:rPr lang="en-US" sz="3200" b="0" i="1" smtClean="0">
                        <a:latin typeface="Cambria Math" panose="02040503050406030204" pitchFamily="18" charset="0"/>
                      </a:rPr>
                      <m:t>=25</m:t>
                    </m:r>
                  </m:oMath>
                </a14:m>
                <a:r>
                  <a:rPr lang="en-US" sz="3200" dirty="0"/>
                  <a:t> (L10)</a:t>
                </a:r>
              </a:p>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𝑀𝑎</m:t>
                      </m:r>
                      <m:r>
                        <a:rPr lang="en-US" sz="3200" b="0" i="1" smtClean="0">
                          <a:latin typeface="Cambria Math" panose="02040503050406030204" pitchFamily="18" charset="0"/>
                        </a:rPr>
                        <m:t>=0,4,20,10,1</m:t>
                      </m:r>
                    </m:oMath>
                  </m:oMathPara>
                </a14:m>
                <a:endParaRPr lang="en-US" sz="3200" b="1" dirty="0"/>
              </a:p>
            </p:txBody>
          </p:sp>
        </mc:Choice>
        <mc:Fallback xmlns="">
          <p:sp>
            <p:nvSpPr>
              <p:cNvPr id="20" name="TextBox 19">
                <a:extLst>
                  <a:ext uri="{FF2B5EF4-FFF2-40B4-BE49-F238E27FC236}">
                    <a16:creationId xmlns:a16="http://schemas.microsoft.com/office/drawing/2014/main" id="{AC730F4B-C4A9-1299-F2E7-DA226565A98E}"/>
                  </a:ext>
                </a:extLst>
              </p:cNvPr>
              <p:cNvSpPr txBox="1">
                <a:spLocks noRot="1" noChangeAspect="1" noMove="1" noResize="1" noEditPoints="1" noAdjustHandles="1" noChangeArrowheads="1" noChangeShapeType="1" noTextEdit="1"/>
              </p:cNvSpPr>
              <p:nvPr/>
            </p:nvSpPr>
            <p:spPr>
              <a:xfrm>
                <a:off x="3558280" y="5809842"/>
                <a:ext cx="3470117" cy="1077218"/>
              </a:xfrm>
              <a:prstGeom prst="rect">
                <a:avLst/>
              </a:prstGeom>
              <a:blipFill>
                <a:blip r:embed="rId17"/>
                <a:stretch>
                  <a:fillRect t="-678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2187FB04-4F77-2BA2-EDD5-B961FD25B0E2}"/>
              </a:ext>
            </a:extLst>
          </p:cNvPr>
          <p:cNvSpPr txBox="1"/>
          <p:nvPr/>
        </p:nvSpPr>
        <p:spPr>
          <a:xfrm>
            <a:off x="761118" y="4604685"/>
            <a:ext cx="631904" cy="369332"/>
          </a:xfrm>
          <a:prstGeom prst="rect">
            <a:avLst/>
          </a:prstGeom>
          <a:noFill/>
        </p:spPr>
        <p:txBody>
          <a:bodyPr wrap="none" rtlCol="0">
            <a:spAutoFit/>
          </a:bodyPr>
          <a:lstStyle/>
          <a:p>
            <a:r>
              <a:rPr lang="en-US" dirty="0"/>
              <a:t>PCW</a:t>
            </a:r>
          </a:p>
        </p:txBody>
      </p:sp>
      <p:sp>
        <p:nvSpPr>
          <p:cNvPr id="22" name="TextBox 21">
            <a:extLst>
              <a:ext uri="{FF2B5EF4-FFF2-40B4-BE49-F238E27FC236}">
                <a16:creationId xmlns:a16="http://schemas.microsoft.com/office/drawing/2014/main" id="{F935C6FA-D8F8-40F0-D598-5E7BEE38F1A9}"/>
              </a:ext>
            </a:extLst>
          </p:cNvPr>
          <p:cNvSpPr txBox="1"/>
          <p:nvPr/>
        </p:nvSpPr>
        <p:spPr>
          <a:xfrm>
            <a:off x="1472020" y="4588275"/>
            <a:ext cx="631904" cy="369332"/>
          </a:xfrm>
          <a:prstGeom prst="rect">
            <a:avLst/>
          </a:prstGeom>
          <a:noFill/>
        </p:spPr>
        <p:txBody>
          <a:bodyPr wrap="none" rtlCol="0">
            <a:spAutoFit/>
          </a:bodyPr>
          <a:lstStyle/>
          <a:p>
            <a:r>
              <a:rPr lang="en-US" dirty="0"/>
              <a:t>PCW</a:t>
            </a:r>
          </a:p>
        </p:txBody>
      </p:sp>
      <p:sp>
        <p:nvSpPr>
          <p:cNvPr id="23" name="TextBox 22">
            <a:extLst>
              <a:ext uri="{FF2B5EF4-FFF2-40B4-BE49-F238E27FC236}">
                <a16:creationId xmlns:a16="http://schemas.microsoft.com/office/drawing/2014/main" id="{5E86F53C-0E8A-8E78-68A1-B8ABB005DE1A}"/>
              </a:ext>
            </a:extLst>
          </p:cNvPr>
          <p:cNvSpPr txBox="1"/>
          <p:nvPr/>
        </p:nvSpPr>
        <p:spPr>
          <a:xfrm>
            <a:off x="3605243" y="4596949"/>
            <a:ext cx="534698" cy="369332"/>
          </a:xfrm>
          <a:prstGeom prst="rect">
            <a:avLst/>
          </a:prstGeom>
          <a:noFill/>
        </p:spPr>
        <p:txBody>
          <a:bodyPr wrap="none" rtlCol="0">
            <a:spAutoFit/>
          </a:bodyPr>
          <a:lstStyle/>
          <a:p>
            <a:r>
              <a:rPr lang="en-US" dirty="0"/>
              <a:t>GW</a:t>
            </a:r>
          </a:p>
        </p:txBody>
      </p:sp>
      <p:sp>
        <p:nvSpPr>
          <p:cNvPr id="24" name="TextBox 23">
            <a:extLst>
              <a:ext uri="{FF2B5EF4-FFF2-40B4-BE49-F238E27FC236}">
                <a16:creationId xmlns:a16="http://schemas.microsoft.com/office/drawing/2014/main" id="{B72209E8-CC6A-90C3-0887-B85C50C32055}"/>
              </a:ext>
            </a:extLst>
          </p:cNvPr>
          <p:cNvSpPr txBox="1"/>
          <p:nvPr/>
        </p:nvSpPr>
        <p:spPr>
          <a:xfrm>
            <a:off x="2493727" y="4596949"/>
            <a:ext cx="534698" cy="369332"/>
          </a:xfrm>
          <a:prstGeom prst="rect">
            <a:avLst/>
          </a:prstGeom>
          <a:noFill/>
        </p:spPr>
        <p:txBody>
          <a:bodyPr wrap="none" rtlCol="0">
            <a:spAutoFit/>
          </a:bodyPr>
          <a:lstStyle/>
          <a:p>
            <a:r>
              <a:rPr lang="en-US" dirty="0"/>
              <a:t>GW</a:t>
            </a:r>
          </a:p>
        </p:txBody>
      </p:sp>
      <p:sp>
        <p:nvSpPr>
          <p:cNvPr id="26" name="TextBox 25">
            <a:extLst>
              <a:ext uri="{FF2B5EF4-FFF2-40B4-BE49-F238E27FC236}">
                <a16:creationId xmlns:a16="http://schemas.microsoft.com/office/drawing/2014/main" id="{943D5DF7-75C7-8196-F42B-ECB37432D542}"/>
              </a:ext>
            </a:extLst>
          </p:cNvPr>
          <p:cNvSpPr txBox="1"/>
          <p:nvPr/>
        </p:nvSpPr>
        <p:spPr>
          <a:xfrm>
            <a:off x="5791014" y="4604685"/>
            <a:ext cx="631903" cy="369332"/>
          </a:xfrm>
          <a:prstGeom prst="rect">
            <a:avLst/>
          </a:prstGeom>
          <a:noFill/>
        </p:spPr>
        <p:txBody>
          <a:bodyPr wrap="square" rtlCol="0">
            <a:spAutoFit/>
          </a:bodyPr>
          <a:lstStyle/>
          <a:p>
            <a:r>
              <a:rPr lang="en-US" dirty="0"/>
              <a:t>GW</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1755808-7B6F-E451-5699-0C3E977C4D48}"/>
                  </a:ext>
                </a:extLst>
              </p:cNvPr>
              <p:cNvSpPr txBox="1"/>
              <p:nvPr/>
            </p:nvSpPr>
            <p:spPr>
              <a:xfrm>
                <a:off x="4246758" y="619872"/>
                <a:ext cx="2700195" cy="923330"/>
              </a:xfrm>
              <a:prstGeom prst="rect">
                <a:avLst/>
              </a:prstGeom>
              <a:noFill/>
            </p:spPr>
            <p:txBody>
              <a:bodyPr wrap="square">
                <a:spAutoFit/>
              </a:bodyPr>
              <a:lstStyle/>
              <a:p>
                <a:r>
                  <a:rPr lang="en-US" dirty="0"/>
                  <a:t>Normalized by the static surface (when </a:t>
                </a:r>
                <a14:m>
                  <m:oMath xmlns:m="http://schemas.openxmlformats.org/officeDocument/2006/math">
                    <m:r>
                      <m:rPr>
                        <m:sty m:val="p"/>
                      </m:rPr>
                      <a:rPr lang="en-US" b="0" i="0" smtClean="0">
                        <a:latin typeface="Cambria Math" panose="02040503050406030204" pitchFamily="18" charset="0"/>
                      </a:rPr>
                      <m:t>Γ</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Γ</m:t>
                        </m:r>
                      </m:e>
                      <m:sub>
                        <m:r>
                          <a:rPr lang="en-US" b="0" i="1" smtClean="0">
                            <a:latin typeface="Cambria Math" panose="02040503050406030204" pitchFamily="18" charset="0"/>
                          </a:rPr>
                          <m:t>0</m:t>
                        </m:r>
                      </m:sub>
                    </m:sSub>
                  </m:oMath>
                </a14:m>
                <a:r>
                  <a:rPr lang="en-US" dirty="0"/>
                  <a:t>)</a:t>
                </a:r>
                <a:br>
                  <a:rPr lang="en-US" dirty="0"/>
                </a:b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0</m:t>
                        </m:r>
                      </m:sub>
                    </m:sSub>
                    <m:r>
                      <a:rPr lang="en-US" b="0" i="1" smtClean="0">
                        <a:latin typeface="Cambria Math" panose="02040503050406030204" pitchFamily="18" charset="0"/>
                      </a:rPr>
                      <m:t>(1−</m:t>
                    </m:r>
                    <m:r>
                      <m:rPr>
                        <m:sty m:val="p"/>
                      </m:rPr>
                      <a:rPr lang="en-US" b="0" i="0" smtClean="0">
                        <a:latin typeface="Cambria Math" panose="02040503050406030204" pitchFamily="18" charset="0"/>
                      </a:rPr>
                      <m:t>tanh</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m:t>
                    </m:r>
                  </m:oMath>
                </a14:m>
                <a:r>
                  <a:rPr lang="en-US" dirty="0"/>
                  <a:t> </a:t>
                </a:r>
              </a:p>
            </p:txBody>
          </p:sp>
        </mc:Choice>
        <mc:Fallback xmlns="">
          <p:sp>
            <p:nvSpPr>
              <p:cNvPr id="29" name="TextBox 28">
                <a:extLst>
                  <a:ext uri="{FF2B5EF4-FFF2-40B4-BE49-F238E27FC236}">
                    <a16:creationId xmlns:a16="http://schemas.microsoft.com/office/drawing/2014/main" id="{D1755808-7B6F-E451-5699-0C3E977C4D48}"/>
                  </a:ext>
                </a:extLst>
              </p:cNvPr>
              <p:cNvSpPr txBox="1">
                <a:spLocks noRot="1" noChangeAspect="1" noMove="1" noResize="1" noEditPoints="1" noAdjustHandles="1" noChangeArrowheads="1" noChangeShapeType="1" noTextEdit="1"/>
              </p:cNvSpPr>
              <p:nvPr/>
            </p:nvSpPr>
            <p:spPr>
              <a:xfrm>
                <a:off x="4246758" y="619872"/>
                <a:ext cx="2700195" cy="923330"/>
              </a:xfrm>
              <a:prstGeom prst="rect">
                <a:avLst/>
              </a:prstGeom>
              <a:blipFill>
                <a:blip r:embed="rId18"/>
                <a:stretch>
                  <a:fillRect l="-2032" t="-3974" b="-4636"/>
                </a:stretch>
              </a:blipFill>
            </p:spPr>
            <p:txBody>
              <a:bodyPr/>
              <a:lstStyle/>
              <a:p>
                <a:r>
                  <a:rPr lang="en-US">
                    <a:noFill/>
                  </a:rPr>
                  <a:t> </a:t>
                </a:r>
              </a:p>
            </p:txBody>
          </p:sp>
        </mc:Fallback>
      </mc:AlternateContent>
      <p:pic>
        <p:nvPicPr>
          <p:cNvPr id="30" name="Google Shape;104;g1f4e216d741_0_93">
            <a:extLst>
              <a:ext uri="{FF2B5EF4-FFF2-40B4-BE49-F238E27FC236}">
                <a16:creationId xmlns:a16="http://schemas.microsoft.com/office/drawing/2014/main" id="{25B484F3-DA36-4E11-E892-C425CF695A6B}"/>
              </a:ext>
            </a:extLst>
          </p:cNvPr>
          <p:cNvPicPr preferRelativeResize="0"/>
          <p:nvPr/>
        </p:nvPicPr>
        <p:blipFill>
          <a:blip r:embed="rId19">
            <a:alphaModFix/>
          </a:blip>
          <a:stretch>
            <a:fillRect/>
          </a:stretch>
        </p:blipFill>
        <p:spPr>
          <a:xfrm>
            <a:off x="6902530" y="5003321"/>
            <a:ext cx="5038350" cy="646290"/>
          </a:xfrm>
          <a:prstGeom prst="rect">
            <a:avLst/>
          </a:prstGeom>
          <a:noFill/>
          <a:ln>
            <a:noFill/>
          </a:ln>
        </p:spPr>
      </p:pic>
      <p:sp>
        <p:nvSpPr>
          <p:cNvPr id="32" name="Google Shape;111;g1f4e216d741_0_24">
            <a:extLst>
              <a:ext uri="{FF2B5EF4-FFF2-40B4-BE49-F238E27FC236}">
                <a16:creationId xmlns:a16="http://schemas.microsoft.com/office/drawing/2014/main" id="{50480B9C-0844-B5A9-7725-93D90ED9DB5E}"/>
              </a:ext>
            </a:extLst>
          </p:cNvPr>
          <p:cNvSpPr/>
          <p:nvPr/>
        </p:nvSpPr>
        <p:spPr>
          <a:xfrm>
            <a:off x="1524081" y="1685509"/>
            <a:ext cx="244076" cy="234642"/>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5" name="stBo_25ak_0.3beta_0.3">
            <a:hlinkClick r:id="" action="ppaction://media"/>
            <a:extLst>
              <a:ext uri="{FF2B5EF4-FFF2-40B4-BE49-F238E27FC236}">
                <a16:creationId xmlns:a16="http://schemas.microsoft.com/office/drawing/2014/main" id="{D5C904F9-9B5B-C95C-92AB-2D9D065EDBC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898033" y="204266"/>
            <a:ext cx="4255885" cy="2008246"/>
          </a:xfrm>
          <a:prstGeom prst="rect">
            <a:avLst/>
          </a:prstGeom>
        </p:spPr>
      </p:pic>
      <p:pic>
        <p:nvPicPr>
          <p:cNvPr id="36" name="stBo_25ak_0.3beta_2">
            <a:hlinkClick r:id="" action="ppaction://media"/>
            <a:extLst>
              <a:ext uri="{FF2B5EF4-FFF2-40B4-BE49-F238E27FC236}">
                <a16:creationId xmlns:a16="http://schemas.microsoft.com/office/drawing/2014/main" id="{EEB31125-E4EA-79A0-6824-6B45FD422BF5}"/>
              </a:ext>
            </a:extLst>
          </p:cNvPr>
          <p:cNvPicPr>
            <a:picLocks noChangeAspect="1"/>
          </p:cNvPicPr>
          <p:nvPr>
            <a:videoFile r:link="rId6"/>
            <p:extLst>
              <p:ext uri="{DAA4B4D4-6D71-4841-9C94-3DE7FCFB9230}">
                <p14:media xmlns:p14="http://schemas.microsoft.com/office/powerpoint/2010/main" r:embed="rId5"/>
              </p:ext>
            </p:extLst>
          </p:nvPr>
        </p:nvPicPr>
        <p:blipFill>
          <a:blip r:embed="rId8"/>
          <a:stretch>
            <a:fillRect/>
          </a:stretch>
        </p:blipFill>
        <p:spPr>
          <a:xfrm>
            <a:off x="6946954" y="2675685"/>
            <a:ext cx="4472267" cy="2110351"/>
          </a:xfrm>
          <a:prstGeom prst="rect">
            <a:avLst/>
          </a:prstGeom>
        </p:spPr>
      </p:pic>
      <p:sp>
        <p:nvSpPr>
          <p:cNvPr id="37" name="Google Shape;111;g1f4e216d741_0_24">
            <a:extLst>
              <a:ext uri="{FF2B5EF4-FFF2-40B4-BE49-F238E27FC236}">
                <a16:creationId xmlns:a16="http://schemas.microsoft.com/office/drawing/2014/main" id="{48022447-C20D-2BA9-5C44-CE0D380626B5}"/>
              </a:ext>
            </a:extLst>
          </p:cNvPr>
          <p:cNvSpPr/>
          <p:nvPr/>
        </p:nvSpPr>
        <p:spPr>
          <a:xfrm>
            <a:off x="7023436" y="351002"/>
            <a:ext cx="244076" cy="234642"/>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 name="Google Shape;111;g1f4e216d741_0_24">
            <a:extLst>
              <a:ext uri="{FF2B5EF4-FFF2-40B4-BE49-F238E27FC236}">
                <a16:creationId xmlns:a16="http://schemas.microsoft.com/office/drawing/2014/main" id="{E4F94ECB-C7CE-7485-DC24-0122153A3D53}"/>
              </a:ext>
            </a:extLst>
          </p:cNvPr>
          <p:cNvSpPr/>
          <p:nvPr/>
        </p:nvSpPr>
        <p:spPr>
          <a:xfrm>
            <a:off x="6946953" y="2813695"/>
            <a:ext cx="244076" cy="234642"/>
          </a:xfrm>
          <a:prstGeom prst="ellipse">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C23C3D-2C8A-2B3B-F3DA-17F0FFC14388}"/>
                  </a:ext>
                </a:extLst>
              </p:cNvPr>
              <p:cNvSpPr txBox="1"/>
              <p:nvPr/>
            </p:nvSpPr>
            <p:spPr>
              <a:xfrm>
                <a:off x="7848195" y="5729568"/>
                <a:ext cx="3743165" cy="923330"/>
              </a:xfrm>
              <a:prstGeom prst="rect">
                <a:avLst/>
              </a:prstGeom>
              <a:noFill/>
            </p:spPr>
            <p:txBody>
              <a:bodyPr wrap="square">
                <a:spAutoFit/>
              </a:bodyPr>
              <a:lstStyle/>
              <a:p>
                <a:r>
                  <a:rPr lang="en-US" dirty="0"/>
                  <a:t>Note that </a:t>
                </a:r>
                <a14:m>
                  <m:oMath xmlns:m="http://schemas.openxmlformats.org/officeDocument/2006/math">
                    <m:r>
                      <a:rPr lang="en-US" b="0" i="1" smtClean="0">
                        <a:latin typeface="Cambria Math" panose="02040503050406030204" pitchFamily="18" charset="0"/>
                      </a:rPr>
                      <m:t>𝛽</m:t>
                    </m:r>
                    <m:r>
                      <a:rPr lang="en-US" b="0" i="1" smtClean="0">
                        <a:latin typeface="Cambria Math" panose="02040503050406030204" pitchFamily="18" charset="0"/>
                      </a:rPr>
                      <m:t>=2</m:t>
                    </m:r>
                  </m:oMath>
                </a14:m>
                <a:r>
                  <a:rPr lang="en-US" dirty="0"/>
                  <a:t> seems to have huge relative variation, but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𝑠</m:t>
                        </m:r>
                      </m:sub>
                    </m:sSub>
                  </m:oMath>
                </a14:m>
                <a:r>
                  <a:rPr lang="en-US" dirty="0"/>
                  <a:t> is smallest, so Marangoni stress is low</a:t>
                </a:r>
              </a:p>
            </p:txBody>
          </p:sp>
        </mc:Choice>
        <mc:Fallback xmlns="">
          <p:sp>
            <p:nvSpPr>
              <p:cNvPr id="39" name="TextBox 38">
                <a:extLst>
                  <a:ext uri="{FF2B5EF4-FFF2-40B4-BE49-F238E27FC236}">
                    <a16:creationId xmlns:a16="http://schemas.microsoft.com/office/drawing/2014/main" id="{ECC23C3D-2C8A-2B3B-F3DA-17F0FFC14388}"/>
                  </a:ext>
                </a:extLst>
              </p:cNvPr>
              <p:cNvSpPr txBox="1">
                <a:spLocks noRot="1" noChangeAspect="1" noMove="1" noResize="1" noEditPoints="1" noAdjustHandles="1" noChangeArrowheads="1" noChangeShapeType="1" noTextEdit="1"/>
              </p:cNvSpPr>
              <p:nvPr/>
            </p:nvSpPr>
            <p:spPr>
              <a:xfrm>
                <a:off x="7848195" y="5729568"/>
                <a:ext cx="3743165" cy="923330"/>
              </a:xfrm>
              <a:prstGeom prst="rect">
                <a:avLst/>
              </a:prstGeom>
              <a:blipFill>
                <a:blip r:embed="rId20"/>
                <a:stretch>
                  <a:fillRect l="-1303" t="-3974" b="-993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DBD1C4F-C8FB-B8ED-A616-A3CDEDBC3319}"/>
              </a:ext>
            </a:extLst>
          </p:cNvPr>
          <p:cNvSpPr>
            <a:spLocks noGrp="1"/>
          </p:cNvSpPr>
          <p:nvPr>
            <p:ph type="sldNum" sz="quarter" idx="12"/>
          </p:nvPr>
        </p:nvSpPr>
        <p:spPr/>
        <p:txBody>
          <a:bodyPr/>
          <a:lstStyle/>
          <a:p>
            <a:fld id="{8CBEAAC4-C35F-4088-81CF-1FAC318D4FD5}" type="slidenum">
              <a:rPr lang="en-US" smtClean="0"/>
              <a:t>16</a:t>
            </a:fld>
            <a:endParaRPr lang="en-US"/>
          </a:p>
        </p:txBody>
      </p:sp>
    </p:spTree>
    <p:extLst>
      <p:ext uri="{BB962C8B-B14F-4D97-AF65-F5344CB8AC3E}">
        <p14:creationId xmlns:p14="http://schemas.microsoft.com/office/powerpoint/2010/main" val="11767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100" fill="hold"/>
                                        <p:tgtEl>
                                          <p:spTgt spid="3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00" fill="hold"/>
                                        <p:tgtEl>
                                          <p:spTgt spid="3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6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4"/>
                </p:tgtEl>
              </p:cMediaNode>
            </p:video>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4"/>
                                        </p:tgtEl>
                                      </p:cBhvr>
                                    </p:cmd>
                                  </p:childTnLst>
                                </p:cTn>
                              </p:par>
                            </p:childTnLst>
                          </p:cTn>
                        </p:par>
                      </p:childTnLst>
                    </p:cTn>
                  </p:par>
                </p:childTnLst>
              </p:cTn>
              <p:nextCondLst>
                <p:cond evt="onClick" delay="0">
                  <p:tgtEl>
                    <p:spTgt spid="34"/>
                  </p:tgtEl>
                </p:cond>
              </p:nextCondLst>
            </p:seq>
            <p:video>
              <p:cMediaNode vol="80000">
                <p:cTn id="25" fill="hold" display="0">
                  <p:stCondLst>
                    <p:cond delay="indefinite"/>
                  </p:stCondLst>
                </p:cTn>
                <p:tgtEl>
                  <p:spTgt spid="35"/>
                </p:tgtEl>
              </p:cMediaNode>
            </p:video>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5"/>
                                        </p:tgtEl>
                                      </p:cBhvr>
                                    </p:cmd>
                                  </p:childTnLst>
                                </p:cTn>
                              </p:par>
                            </p:childTnLst>
                          </p:cTn>
                        </p:par>
                      </p:childTnLst>
                    </p:cTn>
                  </p:par>
                </p:childTnLst>
              </p:cTn>
              <p:nextCondLst>
                <p:cond evt="onClick" delay="0">
                  <p:tgtEl>
                    <p:spTgt spid="35"/>
                  </p:tgtEl>
                </p:cond>
              </p:nextCondLst>
            </p:seq>
            <p:video>
              <p:cMediaNode vol="80000">
                <p:cTn id="31" fill="hold" display="0">
                  <p:stCondLst>
                    <p:cond delay="indefinite"/>
                  </p:stCondLst>
                </p:cTn>
                <p:tgtEl>
                  <p:spTgt spid="36"/>
                </p:tgtEl>
              </p:cMediaNode>
            </p:video>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91D2-92B7-E8B9-73BC-C537F7706C20}"/>
              </a:ext>
            </a:extLst>
          </p:cNvPr>
          <p:cNvSpPr>
            <a:spLocks noGrp="1"/>
          </p:cNvSpPr>
          <p:nvPr>
            <p:ph type="title"/>
          </p:nvPr>
        </p:nvSpPr>
        <p:spPr>
          <a:xfrm>
            <a:off x="95404" y="49437"/>
            <a:ext cx="10515600" cy="1325563"/>
          </a:xfrm>
        </p:spPr>
        <p:txBody>
          <a:bodyPr/>
          <a:lstStyle/>
          <a:p>
            <a:r>
              <a:rPr lang="en-US" dirty="0"/>
              <a:t>Dynamic features (Marangoni stresses)</a:t>
            </a:r>
          </a:p>
        </p:txBody>
      </p:sp>
      <p:cxnSp>
        <p:nvCxnSpPr>
          <p:cNvPr id="5" name="Straight Arrow Connector 4">
            <a:extLst>
              <a:ext uri="{FF2B5EF4-FFF2-40B4-BE49-F238E27FC236}">
                <a16:creationId xmlns:a16="http://schemas.microsoft.com/office/drawing/2014/main" id="{E550B14B-3BF1-F6B9-C00E-DDC42224313D}"/>
              </a:ext>
            </a:extLst>
          </p:cNvPr>
          <p:cNvCxnSpPr>
            <a:cxnSpLocks/>
          </p:cNvCxnSpPr>
          <p:nvPr/>
        </p:nvCxnSpPr>
        <p:spPr>
          <a:xfrm flipV="1">
            <a:off x="1086928" y="1483744"/>
            <a:ext cx="0" cy="35195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37CCAC5-B059-05F4-4908-29084604CB39}"/>
              </a:ext>
            </a:extLst>
          </p:cNvPr>
          <p:cNvCxnSpPr>
            <a:cxnSpLocks/>
          </p:cNvCxnSpPr>
          <p:nvPr/>
        </p:nvCxnSpPr>
        <p:spPr>
          <a:xfrm>
            <a:off x="1086928" y="5003321"/>
            <a:ext cx="51844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608112-A563-1FDE-12C5-35984A711ABC}"/>
                  </a:ext>
                </a:extLst>
              </p:cNvPr>
              <p:cNvSpPr txBox="1"/>
              <p:nvPr/>
            </p:nvSpPr>
            <p:spPr>
              <a:xfrm>
                <a:off x="341980" y="2951144"/>
                <a:ext cx="744948"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𝑎𝑘</m:t>
                      </m:r>
                    </m:oMath>
                  </m:oMathPara>
                </a14:m>
                <a:endParaRPr lang="en-US" sz="3200" dirty="0"/>
              </a:p>
            </p:txBody>
          </p:sp>
        </mc:Choice>
        <mc:Fallback xmlns="">
          <p:sp>
            <p:nvSpPr>
              <p:cNvPr id="7" name="TextBox 6">
                <a:extLst>
                  <a:ext uri="{FF2B5EF4-FFF2-40B4-BE49-F238E27FC236}">
                    <a16:creationId xmlns:a16="http://schemas.microsoft.com/office/drawing/2014/main" id="{A5608112-A563-1FDE-12C5-35984A711ABC}"/>
                  </a:ext>
                </a:extLst>
              </p:cNvPr>
              <p:cNvSpPr txBox="1">
                <a:spLocks noRot="1" noChangeAspect="1" noMove="1" noResize="1" noEditPoints="1" noAdjustHandles="1" noChangeArrowheads="1" noChangeShapeType="1" noTextEdit="1"/>
              </p:cNvSpPr>
              <p:nvPr/>
            </p:nvSpPr>
            <p:spPr>
              <a:xfrm>
                <a:off x="341980" y="2951144"/>
                <a:ext cx="744948"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EFB7FB-60D4-1B6E-997E-D1450075096B}"/>
                  </a:ext>
                </a:extLst>
              </p:cNvPr>
              <p:cNvSpPr txBox="1"/>
              <p:nvPr/>
            </p:nvSpPr>
            <p:spPr>
              <a:xfrm>
                <a:off x="2876493" y="5621366"/>
                <a:ext cx="53854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𝛽</m:t>
                      </m:r>
                    </m:oMath>
                  </m:oMathPara>
                </a14:m>
                <a:endParaRPr lang="en-US" sz="3200" dirty="0"/>
              </a:p>
            </p:txBody>
          </p:sp>
        </mc:Choice>
        <mc:Fallback xmlns="">
          <p:sp>
            <p:nvSpPr>
              <p:cNvPr id="8" name="TextBox 7">
                <a:extLst>
                  <a:ext uri="{FF2B5EF4-FFF2-40B4-BE49-F238E27FC236}">
                    <a16:creationId xmlns:a16="http://schemas.microsoft.com/office/drawing/2014/main" id="{3EEFB7FB-60D4-1B6E-997E-D1450075096B}"/>
                  </a:ext>
                </a:extLst>
              </p:cNvPr>
              <p:cNvSpPr txBox="1">
                <a:spLocks noRot="1" noChangeAspect="1" noMove="1" noResize="1" noEditPoints="1" noAdjustHandles="1" noChangeArrowheads="1" noChangeShapeType="1" noTextEdit="1"/>
              </p:cNvSpPr>
              <p:nvPr/>
            </p:nvSpPr>
            <p:spPr>
              <a:xfrm>
                <a:off x="2876493" y="5621366"/>
                <a:ext cx="538544" cy="584775"/>
              </a:xfrm>
              <a:prstGeom prst="rect">
                <a:avLst/>
              </a:prstGeom>
              <a:blipFill>
                <a:blip r:embed="rId9"/>
                <a:stretch>
                  <a:fillRect/>
                </a:stretch>
              </a:blipFill>
            </p:spPr>
            <p:txBody>
              <a:bodyPr/>
              <a:lstStyle/>
              <a:p>
                <a:r>
                  <a:rPr lang="en-US">
                    <a:noFill/>
                  </a:rPr>
                  <a:t> </a:t>
                </a:r>
              </a:p>
            </p:txBody>
          </p:sp>
        </mc:Fallback>
      </mc:AlternateContent>
      <p:sp>
        <p:nvSpPr>
          <p:cNvPr id="9" name="Google Shape;111;g1f4e216d741_0_24">
            <a:extLst>
              <a:ext uri="{FF2B5EF4-FFF2-40B4-BE49-F238E27FC236}">
                <a16:creationId xmlns:a16="http://schemas.microsoft.com/office/drawing/2014/main" id="{80FB2310-0D42-9D5C-B8C3-E9DEB8B983A3}"/>
              </a:ext>
            </a:extLst>
          </p:cNvPr>
          <p:cNvSpPr/>
          <p:nvPr/>
        </p:nvSpPr>
        <p:spPr>
          <a:xfrm>
            <a:off x="1022845" y="4396852"/>
            <a:ext cx="244076" cy="234642"/>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955D66-AE48-48A9-0EF5-E8A2402BFE01}"/>
                  </a:ext>
                </a:extLst>
              </p:cNvPr>
              <p:cNvSpPr txBox="1"/>
              <p:nvPr/>
            </p:nvSpPr>
            <p:spPr>
              <a:xfrm>
                <a:off x="305527" y="4201262"/>
                <a:ext cx="81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0.3</m:t>
                      </m:r>
                    </m:oMath>
                  </m:oMathPara>
                </a14:m>
                <a:endParaRPr lang="en-US" sz="3200" dirty="0"/>
              </a:p>
            </p:txBody>
          </p:sp>
        </mc:Choice>
        <mc:Fallback xmlns="">
          <p:sp>
            <p:nvSpPr>
              <p:cNvPr id="10" name="TextBox 9">
                <a:extLst>
                  <a:ext uri="{FF2B5EF4-FFF2-40B4-BE49-F238E27FC236}">
                    <a16:creationId xmlns:a16="http://schemas.microsoft.com/office/drawing/2014/main" id="{58955D66-AE48-48A9-0EF5-E8A2402BFE01}"/>
                  </a:ext>
                </a:extLst>
              </p:cNvPr>
              <p:cNvSpPr txBox="1">
                <a:spLocks noRot="1" noChangeAspect="1" noMove="1" noResize="1" noEditPoints="1" noAdjustHandles="1" noChangeArrowheads="1" noChangeShapeType="1" noTextEdit="1"/>
              </p:cNvSpPr>
              <p:nvPr/>
            </p:nvSpPr>
            <p:spPr>
              <a:xfrm>
                <a:off x="305527" y="4201262"/>
                <a:ext cx="817853" cy="584775"/>
              </a:xfrm>
              <a:prstGeom prst="rect">
                <a:avLst/>
              </a:prstGeom>
              <a:blipFill>
                <a:blip r:embed="rId10"/>
                <a:stretch>
                  <a:fillRect/>
                </a:stretch>
              </a:blipFill>
            </p:spPr>
            <p:txBody>
              <a:bodyPr/>
              <a:lstStyle/>
              <a:p>
                <a:r>
                  <a:rPr lang="en-US">
                    <a:noFill/>
                  </a:rPr>
                  <a:t> </a:t>
                </a:r>
              </a:p>
            </p:txBody>
          </p:sp>
        </mc:Fallback>
      </mc:AlternateContent>
      <p:sp>
        <p:nvSpPr>
          <p:cNvPr id="11" name="Google Shape;111;g1f4e216d741_0_24">
            <a:extLst>
              <a:ext uri="{FF2B5EF4-FFF2-40B4-BE49-F238E27FC236}">
                <a16:creationId xmlns:a16="http://schemas.microsoft.com/office/drawing/2014/main" id="{DB955E96-9696-1C31-4014-A68B78BB5B6F}"/>
              </a:ext>
            </a:extLst>
          </p:cNvPr>
          <p:cNvSpPr/>
          <p:nvPr/>
        </p:nvSpPr>
        <p:spPr>
          <a:xfrm>
            <a:off x="1631516" y="4396852"/>
            <a:ext cx="244076" cy="234642"/>
          </a:xfrm>
          <a:prstGeom prst="ellipse">
            <a:avLst/>
          </a:prstGeom>
          <a:solidFill>
            <a:srgbClr val="FFC000"/>
          </a:solidFill>
          <a:ln w="9525" cap="flat"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 name="Google Shape;111;g1f4e216d741_0_24">
            <a:extLst>
              <a:ext uri="{FF2B5EF4-FFF2-40B4-BE49-F238E27FC236}">
                <a16:creationId xmlns:a16="http://schemas.microsoft.com/office/drawing/2014/main" id="{9F274D1B-B57B-F631-BC01-B8E09FAD3889}"/>
              </a:ext>
            </a:extLst>
          </p:cNvPr>
          <p:cNvSpPr/>
          <p:nvPr/>
        </p:nvSpPr>
        <p:spPr>
          <a:xfrm>
            <a:off x="2456589" y="4399410"/>
            <a:ext cx="244076" cy="234642"/>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 name="Google Shape;111;g1f4e216d741_0_24">
            <a:extLst>
              <a:ext uri="{FF2B5EF4-FFF2-40B4-BE49-F238E27FC236}">
                <a16:creationId xmlns:a16="http://schemas.microsoft.com/office/drawing/2014/main" id="{742237DB-291F-37F2-CD42-9DC6669FFA58}"/>
              </a:ext>
            </a:extLst>
          </p:cNvPr>
          <p:cNvSpPr/>
          <p:nvPr/>
        </p:nvSpPr>
        <p:spPr>
          <a:xfrm>
            <a:off x="5926647" y="4396852"/>
            <a:ext cx="244076" cy="234642"/>
          </a:xfrm>
          <a:prstGeom prst="ellipse">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1636CF-A207-0923-3507-7DB49A3697DF}"/>
                  </a:ext>
                </a:extLst>
              </p:cNvPr>
              <p:cNvSpPr txBox="1"/>
              <p:nvPr/>
            </p:nvSpPr>
            <p:spPr>
              <a:xfrm>
                <a:off x="600640" y="5115464"/>
                <a:ext cx="104547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0.01</m:t>
                      </m:r>
                    </m:oMath>
                  </m:oMathPara>
                </a14:m>
                <a:endParaRPr lang="en-US" sz="3200" dirty="0"/>
              </a:p>
            </p:txBody>
          </p:sp>
        </mc:Choice>
        <mc:Fallback xmlns="">
          <p:sp>
            <p:nvSpPr>
              <p:cNvPr id="14" name="TextBox 13">
                <a:extLst>
                  <a:ext uri="{FF2B5EF4-FFF2-40B4-BE49-F238E27FC236}">
                    <a16:creationId xmlns:a16="http://schemas.microsoft.com/office/drawing/2014/main" id="{1B1636CF-A207-0923-3507-7DB49A3697DF}"/>
                  </a:ext>
                </a:extLst>
              </p:cNvPr>
              <p:cNvSpPr txBox="1">
                <a:spLocks noRot="1" noChangeAspect="1" noMove="1" noResize="1" noEditPoints="1" noAdjustHandles="1" noChangeArrowheads="1" noChangeShapeType="1" noTextEdit="1"/>
              </p:cNvSpPr>
              <p:nvPr/>
            </p:nvSpPr>
            <p:spPr>
              <a:xfrm>
                <a:off x="600640" y="5115464"/>
                <a:ext cx="1045479"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401DF61-D4BB-5504-10D5-4CB0A6B307F5}"/>
                  </a:ext>
                </a:extLst>
              </p:cNvPr>
              <p:cNvSpPr txBox="1"/>
              <p:nvPr/>
            </p:nvSpPr>
            <p:spPr>
              <a:xfrm>
                <a:off x="5796052" y="5082761"/>
                <a:ext cx="5052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2</m:t>
                      </m:r>
                    </m:oMath>
                  </m:oMathPara>
                </a14:m>
                <a:endParaRPr lang="en-US" sz="3200" dirty="0"/>
              </a:p>
            </p:txBody>
          </p:sp>
        </mc:Choice>
        <mc:Fallback xmlns="">
          <p:sp>
            <p:nvSpPr>
              <p:cNvPr id="15" name="TextBox 14">
                <a:extLst>
                  <a:ext uri="{FF2B5EF4-FFF2-40B4-BE49-F238E27FC236}">
                    <a16:creationId xmlns:a16="http://schemas.microsoft.com/office/drawing/2014/main" id="{B401DF61-D4BB-5504-10D5-4CB0A6B307F5}"/>
                  </a:ext>
                </a:extLst>
              </p:cNvPr>
              <p:cNvSpPr txBox="1">
                <a:spLocks noRot="1" noChangeAspect="1" noMove="1" noResize="1" noEditPoints="1" noAdjustHandles="1" noChangeArrowheads="1" noChangeShapeType="1" noTextEdit="1"/>
              </p:cNvSpPr>
              <p:nvPr/>
            </p:nvSpPr>
            <p:spPr>
              <a:xfrm>
                <a:off x="5796052" y="5082761"/>
                <a:ext cx="505267" cy="584775"/>
              </a:xfrm>
              <a:prstGeom prst="rect">
                <a:avLst/>
              </a:prstGeom>
              <a:blipFill>
                <a:blip r:embed="rId12"/>
                <a:stretch>
                  <a:fillRect/>
                </a:stretch>
              </a:blipFill>
            </p:spPr>
            <p:txBody>
              <a:bodyPr/>
              <a:lstStyle/>
              <a:p>
                <a:r>
                  <a:rPr lang="en-US">
                    <a:noFill/>
                  </a:rPr>
                  <a:t> </a:t>
                </a:r>
              </a:p>
            </p:txBody>
          </p:sp>
        </mc:Fallback>
      </mc:AlternateContent>
      <p:sp>
        <p:nvSpPr>
          <p:cNvPr id="16" name="Google Shape;111;g1f4e216d741_0_24">
            <a:extLst>
              <a:ext uri="{FF2B5EF4-FFF2-40B4-BE49-F238E27FC236}">
                <a16:creationId xmlns:a16="http://schemas.microsoft.com/office/drawing/2014/main" id="{23341BB5-A44F-E025-A3D8-9B34EA8EF837}"/>
              </a:ext>
            </a:extLst>
          </p:cNvPr>
          <p:cNvSpPr/>
          <p:nvPr/>
        </p:nvSpPr>
        <p:spPr>
          <a:xfrm>
            <a:off x="3717660" y="4402212"/>
            <a:ext cx="244076" cy="234642"/>
          </a:xfrm>
          <a:prstGeom prst="ellipse">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A0CC778-073A-AC7C-4F3C-94572DFA83E7}"/>
                  </a:ext>
                </a:extLst>
              </p:cNvPr>
              <p:cNvSpPr txBox="1"/>
              <p:nvPr/>
            </p:nvSpPr>
            <p:spPr>
              <a:xfrm>
                <a:off x="3679165" y="5077401"/>
                <a:ext cx="5052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1</m:t>
                      </m:r>
                    </m:oMath>
                  </m:oMathPara>
                </a14:m>
                <a:endParaRPr lang="en-US" sz="3200" dirty="0"/>
              </a:p>
            </p:txBody>
          </p:sp>
        </mc:Choice>
        <mc:Fallback xmlns="">
          <p:sp>
            <p:nvSpPr>
              <p:cNvPr id="17" name="TextBox 16">
                <a:extLst>
                  <a:ext uri="{FF2B5EF4-FFF2-40B4-BE49-F238E27FC236}">
                    <a16:creationId xmlns:a16="http://schemas.microsoft.com/office/drawing/2014/main" id="{1A0CC778-073A-AC7C-4F3C-94572DFA83E7}"/>
                  </a:ext>
                </a:extLst>
              </p:cNvPr>
              <p:cNvSpPr txBox="1">
                <a:spLocks noRot="1" noChangeAspect="1" noMove="1" noResize="1" noEditPoints="1" noAdjustHandles="1" noChangeArrowheads="1" noChangeShapeType="1" noTextEdit="1"/>
              </p:cNvSpPr>
              <p:nvPr/>
            </p:nvSpPr>
            <p:spPr>
              <a:xfrm>
                <a:off x="3679165" y="5077401"/>
                <a:ext cx="505267" cy="58477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3BA73A4-37A8-C680-1718-8D494900354B}"/>
                  </a:ext>
                </a:extLst>
              </p:cNvPr>
              <p:cNvSpPr txBox="1"/>
              <p:nvPr/>
            </p:nvSpPr>
            <p:spPr>
              <a:xfrm>
                <a:off x="1443178" y="5115464"/>
                <a:ext cx="104547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0.06</m:t>
                      </m:r>
                    </m:oMath>
                  </m:oMathPara>
                </a14:m>
                <a:endParaRPr lang="en-US" sz="3200" dirty="0"/>
              </a:p>
            </p:txBody>
          </p:sp>
        </mc:Choice>
        <mc:Fallback xmlns="">
          <p:sp>
            <p:nvSpPr>
              <p:cNvPr id="18" name="TextBox 17">
                <a:extLst>
                  <a:ext uri="{FF2B5EF4-FFF2-40B4-BE49-F238E27FC236}">
                    <a16:creationId xmlns:a16="http://schemas.microsoft.com/office/drawing/2014/main" id="{43BA73A4-37A8-C680-1718-8D494900354B}"/>
                  </a:ext>
                </a:extLst>
              </p:cNvPr>
              <p:cNvSpPr txBox="1">
                <a:spLocks noRot="1" noChangeAspect="1" noMove="1" noResize="1" noEditPoints="1" noAdjustHandles="1" noChangeArrowheads="1" noChangeShapeType="1" noTextEdit="1"/>
              </p:cNvSpPr>
              <p:nvPr/>
            </p:nvSpPr>
            <p:spPr>
              <a:xfrm>
                <a:off x="1443178" y="5115464"/>
                <a:ext cx="1045479" cy="5847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A194C8C-3CFA-12E2-071D-1343DF4A10A6}"/>
                  </a:ext>
                </a:extLst>
              </p:cNvPr>
              <p:cNvSpPr txBox="1"/>
              <p:nvPr/>
            </p:nvSpPr>
            <p:spPr>
              <a:xfrm>
                <a:off x="2322031" y="5115464"/>
                <a:ext cx="81785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0.3</m:t>
                      </m:r>
                    </m:oMath>
                  </m:oMathPara>
                </a14:m>
                <a:endParaRPr lang="en-US" sz="3200" dirty="0"/>
              </a:p>
            </p:txBody>
          </p:sp>
        </mc:Choice>
        <mc:Fallback xmlns="">
          <p:sp>
            <p:nvSpPr>
              <p:cNvPr id="19" name="TextBox 18">
                <a:extLst>
                  <a:ext uri="{FF2B5EF4-FFF2-40B4-BE49-F238E27FC236}">
                    <a16:creationId xmlns:a16="http://schemas.microsoft.com/office/drawing/2014/main" id="{4A194C8C-3CFA-12E2-071D-1343DF4A10A6}"/>
                  </a:ext>
                </a:extLst>
              </p:cNvPr>
              <p:cNvSpPr txBox="1">
                <a:spLocks noRot="1" noChangeAspect="1" noMove="1" noResize="1" noEditPoints="1" noAdjustHandles="1" noChangeArrowheads="1" noChangeShapeType="1" noTextEdit="1"/>
              </p:cNvSpPr>
              <p:nvPr/>
            </p:nvSpPr>
            <p:spPr>
              <a:xfrm>
                <a:off x="2322031" y="5115464"/>
                <a:ext cx="817853" cy="5847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C730F4B-C4A9-1299-F2E7-DA226565A98E}"/>
                  </a:ext>
                </a:extLst>
              </p:cNvPr>
              <p:cNvSpPr txBox="1"/>
              <p:nvPr/>
            </p:nvSpPr>
            <p:spPr>
              <a:xfrm>
                <a:off x="3558280" y="5809842"/>
                <a:ext cx="3470117" cy="1077218"/>
              </a:xfrm>
              <a:prstGeom prst="rect">
                <a:avLst/>
              </a:prstGeom>
              <a:noFill/>
            </p:spPr>
            <p:txBody>
              <a:bodyPr wrap="none" rtlCol="0">
                <a:spAutoFit/>
              </a:bodyPr>
              <a:lstStyle/>
              <a:p>
                <a14:m>
                  <m:oMath xmlns:m="http://schemas.openxmlformats.org/officeDocument/2006/math">
                    <m:r>
                      <a:rPr lang="en-US" sz="3200" b="0" i="1" smtClean="0">
                        <a:latin typeface="Cambria Math" panose="02040503050406030204" pitchFamily="18" charset="0"/>
                      </a:rPr>
                      <m:t>@ </m:t>
                    </m:r>
                    <m:r>
                      <a:rPr lang="en-US" sz="3200" b="0" i="1" smtClean="0">
                        <a:latin typeface="Cambria Math" panose="02040503050406030204" pitchFamily="18" charset="0"/>
                      </a:rPr>
                      <m:t>𝐵𝑜</m:t>
                    </m:r>
                    <m:r>
                      <a:rPr lang="en-US" sz="3200" b="0" i="1" smtClean="0">
                        <a:latin typeface="Cambria Math" panose="02040503050406030204" pitchFamily="18" charset="0"/>
                      </a:rPr>
                      <m:t>=25</m:t>
                    </m:r>
                  </m:oMath>
                </a14:m>
                <a:r>
                  <a:rPr lang="en-US" sz="3200" dirty="0"/>
                  <a:t> (L10)</a:t>
                </a:r>
              </a:p>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𝑀𝑎</m:t>
                      </m:r>
                      <m:r>
                        <a:rPr lang="en-US" sz="3200" b="0" i="1" smtClean="0">
                          <a:latin typeface="Cambria Math" panose="02040503050406030204" pitchFamily="18" charset="0"/>
                        </a:rPr>
                        <m:t>=0,4,20,10,1</m:t>
                      </m:r>
                    </m:oMath>
                  </m:oMathPara>
                </a14:m>
                <a:endParaRPr lang="en-US" sz="3200" b="1" dirty="0"/>
              </a:p>
            </p:txBody>
          </p:sp>
        </mc:Choice>
        <mc:Fallback xmlns="">
          <p:sp>
            <p:nvSpPr>
              <p:cNvPr id="20" name="TextBox 19">
                <a:extLst>
                  <a:ext uri="{FF2B5EF4-FFF2-40B4-BE49-F238E27FC236}">
                    <a16:creationId xmlns:a16="http://schemas.microsoft.com/office/drawing/2014/main" id="{AC730F4B-C4A9-1299-F2E7-DA226565A98E}"/>
                  </a:ext>
                </a:extLst>
              </p:cNvPr>
              <p:cNvSpPr txBox="1">
                <a:spLocks noRot="1" noChangeAspect="1" noMove="1" noResize="1" noEditPoints="1" noAdjustHandles="1" noChangeArrowheads="1" noChangeShapeType="1" noTextEdit="1"/>
              </p:cNvSpPr>
              <p:nvPr/>
            </p:nvSpPr>
            <p:spPr>
              <a:xfrm>
                <a:off x="3558280" y="5809842"/>
                <a:ext cx="3470117" cy="1077218"/>
              </a:xfrm>
              <a:prstGeom prst="rect">
                <a:avLst/>
              </a:prstGeom>
              <a:blipFill>
                <a:blip r:embed="rId16"/>
                <a:stretch>
                  <a:fillRect t="-678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2187FB04-4F77-2BA2-EDD5-B961FD25B0E2}"/>
              </a:ext>
            </a:extLst>
          </p:cNvPr>
          <p:cNvSpPr txBox="1"/>
          <p:nvPr/>
        </p:nvSpPr>
        <p:spPr>
          <a:xfrm>
            <a:off x="761118" y="4604685"/>
            <a:ext cx="631904" cy="369332"/>
          </a:xfrm>
          <a:prstGeom prst="rect">
            <a:avLst/>
          </a:prstGeom>
          <a:noFill/>
        </p:spPr>
        <p:txBody>
          <a:bodyPr wrap="none" rtlCol="0">
            <a:spAutoFit/>
          </a:bodyPr>
          <a:lstStyle/>
          <a:p>
            <a:r>
              <a:rPr lang="en-US" dirty="0"/>
              <a:t>PCW</a:t>
            </a:r>
          </a:p>
        </p:txBody>
      </p:sp>
      <p:sp>
        <p:nvSpPr>
          <p:cNvPr id="22" name="TextBox 21">
            <a:extLst>
              <a:ext uri="{FF2B5EF4-FFF2-40B4-BE49-F238E27FC236}">
                <a16:creationId xmlns:a16="http://schemas.microsoft.com/office/drawing/2014/main" id="{F935C6FA-D8F8-40F0-D598-5E7BEE38F1A9}"/>
              </a:ext>
            </a:extLst>
          </p:cNvPr>
          <p:cNvSpPr txBox="1"/>
          <p:nvPr/>
        </p:nvSpPr>
        <p:spPr>
          <a:xfrm>
            <a:off x="1472020" y="4588275"/>
            <a:ext cx="631904" cy="369332"/>
          </a:xfrm>
          <a:prstGeom prst="rect">
            <a:avLst/>
          </a:prstGeom>
          <a:noFill/>
        </p:spPr>
        <p:txBody>
          <a:bodyPr wrap="none" rtlCol="0">
            <a:spAutoFit/>
          </a:bodyPr>
          <a:lstStyle/>
          <a:p>
            <a:r>
              <a:rPr lang="en-US" dirty="0"/>
              <a:t>PCW</a:t>
            </a:r>
          </a:p>
        </p:txBody>
      </p:sp>
      <p:sp>
        <p:nvSpPr>
          <p:cNvPr id="23" name="TextBox 22">
            <a:extLst>
              <a:ext uri="{FF2B5EF4-FFF2-40B4-BE49-F238E27FC236}">
                <a16:creationId xmlns:a16="http://schemas.microsoft.com/office/drawing/2014/main" id="{5E86F53C-0E8A-8E78-68A1-B8ABB005DE1A}"/>
              </a:ext>
            </a:extLst>
          </p:cNvPr>
          <p:cNvSpPr txBox="1"/>
          <p:nvPr/>
        </p:nvSpPr>
        <p:spPr>
          <a:xfrm>
            <a:off x="3605243" y="4596949"/>
            <a:ext cx="534698" cy="369332"/>
          </a:xfrm>
          <a:prstGeom prst="rect">
            <a:avLst/>
          </a:prstGeom>
          <a:noFill/>
        </p:spPr>
        <p:txBody>
          <a:bodyPr wrap="none" rtlCol="0">
            <a:spAutoFit/>
          </a:bodyPr>
          <a:lstStyle/>
          <a:p>
            <a:r>
              <a:rPr lang="en-US" dirty="0"/>
              <a:t>GW</a:t>
            </a:r>
          </a:p>
        </p:txBody>
      </p:sp>
      <p:sp>
        <p:nvSpPr>
          <p:cNvPr id="24" name="TextBox 23">
            <a:extLst>
              <a:ext uri="{FF2B5EF4-FFF2-40B4-BE49-F238E27FC236}">
                <a16:creationId xmlns:a16="http://schemas.microsoft.com/office/drawing/2014/main" id="{B72209E8-CC6A-90C3-0887-B85C50C32055}"/>
              </a:ext>
            </a:extLst>
          </p:cNvPr>
          <p:cNvSpPr txBox="1"/>
          <p:nvPr/>
        </p:nvSpPr>
        <p:spPr>
          <a:xfrm>
            <a:off x="2493727" y="4596949"/>
            <a:ext cx="534698" cy="369332"/>
          </a:xfrm>
          <a:prstGeom prst="rect">
            <a:avLst/>
          </a:prstGeom>
          <a:noFill/>
        </p:spPr>
        <p:txBody>
          <a:bodyPr wrap="none" rtlCol="0">
            <a:spAutoFit/>
          </a:bodyPr>
          <a:lstStyle/>
          <a:p>
            <a:r>
              <a:rPr lang="en-US" dirty="0"/>
              <a:t>GW</a:t>
            </a:r>
          </a:p>
        </p:txBody>
      </p:sp>
      <p:sp>
        <p:nvSpPr>
          <p:cNvPr id="26" name="TextBox 25">
            <a:extLst>
              <a:ext uri="{FF2B5EF4-FFF2-40B4-BE49-F238E27FC236}">
                <a16:creationId xmlns:a16="http://schemas.microsoft.com/office/drawing/2014/main" id="{943D5DF7-75C7-8196-F42B-ECB37432D542}"/>
              </a:ext>
            </a:extLst>
          </p:cNvPr>
          <p:cNvSpPr txBox="1"/>
          <p:nvPr/>
        </p:nvSpPr>
        <p:spPr>
          <a:xfrm>
            <a:off x="5791014" y="4604685"/>
            <a:ext cx="631903" cy="369332"/>
          </a:xfrm>
          <a:prstGeom prst="rect">
            <a:avLst/>
          </a:prstGeom>
          <a:noFill/>
        </p:spPr>
        <p:txBody>
          <a:bodyPr wrap="square" rtlCol="0">
            <a:spAutoFit/>
          </a:bodyPr>
          <a:lstStyle/>
          <a:p>
            <a:r>
              <a:rPr lang="en-US" dirty="0"/>
              <a:t>GW</a:t>
            </a:r>
          </a:p>
        </p:txBody>
      </p:sp>
      <p:pic>
        <p:nvPicPr>
          <p:cNvPr id="29" name="stBo_25ak_0.3beta_0.01">
            <a:hlinkClick r:id="" action="ppaction://media"/>
            <a:extLst>
              <a:ext uri="{FF2B5EF4-FFF2-40B4-BE49-F238E27FC236}">
                <a16:creationId xmlns:a16="http://schemas.microsoft.com/office/drawing/2014/main" id="{E71E3A45-788A-C36D-0A04-B86380F98F6A}"/>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681586" y="1389866"/>
            <a:ext cx="4414414" cy="2083051"/>
          </a:xfrm>
          <a:prstGeom prst="rect">
            <a:avLst/>
          </a:prstGeom>
        </p:spPr>
      </p:pic>
      <p:sp>
        <p:nvSpPr>
          <p:cNvPr id="3" name="Google Shape;111;g1f4e216d741_0_24">
            <a:extLst>
              <a:ext uri="{FF2B5EF4-FFF2-40B4-BE49-F238E27FC236}">
                <a16:creationId xmlns:a16="http://schemas.microsoft.com/office/drawing/2014/main" id="{70BFF2FE-9AF9-EA83-4646-20ABF7002816}"/>
              </a:ext>
            </a:extLst>
          </p:cNvPr>
          <p:cNvSpPr/>
          <p:nvPr/>
        </p:nvSpPr>
        <p:spPr>
          <a:xfrm>
            <a:off x="1831877" y="1426297"/>
            <a:ext cx="244076" cy="234642"/>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0" name="stBo_25ak_0.3beta_0.3">
            <a:hlinkClick r:id="" action="ppaction://media"/>
            <a:extLst>
              <a:ext uri="{FF2B5EF4-FFF2-40B4-BE49-F238E27FC236}">
                <a16:creationId xmlns:a16="http://schemas.microsoft.com/office/drawing/2014/main" id="{CFDC3FDC-1C67-A394-3FD7-93DC6ACCD5EF}"/>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6675767" y="1389866"/>
            <a:ext cx="4367949" cy="2061126"/>
          </a:xfrm>
          <a:prstGeom prst="rect">
            <a:avLst/>
          </a:prstGeom>
        </p:spPr>
      </p:pic>
      <p:sp>
        <p:nvSpPr>
          <p:cNvPr id="31" name="Google Shape;111;g1f4e216d741_0_24">
            <a:extLst>
              <a:ext uri="{FF2B5EF4-FFF2-40B4-BE49-F238E27FC236}">
                <a16:creationId xmlns:a16="http://schemas.microsoft.com/office/drawing/2014/main" id="{5578F509-07EA-6392-FF0A-180657293984}"/>
              </a:ext>
            </a:extLst>
          </p:cNvPr>
          <p:cNvSpPr/>
          <p:nvPr/>
        </p:nvSpPr>
        <p:spPr>
          <a:xfrm>
            <a:off x="6784321" y="1660939"/>
            <a:ext cx="244076" cy="234642"/>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2" name="stBo_25ak_0.3beta_2">
            <a:hlinkClick r:id="" action="ppaction://media"/>
            <a:extLst>
              <a:ext uri="{FF2B5EF4-FFF2-40B4-BE49-F238E27FC236}">
                <a16:creationId xmlns:a16="http://schemas.microsoft.com/office/drawing/2014/main" id="{22838272-C4BE-BBCE-0858-1DD3A7B4A1FC}"/>
              </a:ext>
            </a:extLst>
          </p:cNvPr>
          <p:cNvPicPr>
            <a:picLocks noChangeAspect="1"/>
          </p:cNvPicPr>
          <p:nvPr>
            <a:videoFile r:link="rId6"/>
            <p:extLst>
              <p:ext uri="{DAA4B4D4-6D71-4841-9C94-3DE7FCFB9230}">
                <p14:media xmlns:p14="http://schemas.microsoft.com/office/powerpoint/2010/main" r:embed="rId5"/>
              </p:ext>
            </p:extLst>
          </p:nvPr>
        </p:nvPicPr>
        <p:blipFill>
          <a:blip r:embed="rId19"/>
          <a:stretch>
            <a:fillRect/>
          </a:stretch>
        </p:blipFill>
        <p:spPr>
          <a:xfrm>
            <a:off x="6749625" y="3785218"/>
            <a:ext cx="4572793" cy="2157787"/>
          </a:xfrm>
          <a:prstGeom prst="rect">
            <a:avLst/>
          </a:prstGeom>
        </p:spPr>
      </p:pic>
      <p:sp>
        <p:nvSpPr>
          <p:cNvPr id="33" name="Google Shape;111;g1f4e216d741_0_24">
            <a:extLst>
              <a:ext uri="{FF2B5EF4-FFF2-40B4-BE49-F238E27FC236}">
                <a16:creationId xmlns:a16="http://schemas.microsoft.com/office/drawing/2014/main" id="{7FE0A53A-D6FA-8D3A-50EF-2C08A9A83901}"/>
              </a:ext>
            </a:extLst>
          </p:cNvPr>
          <p:cNvSpPr/>
          <p:nvPr/>
        </p:nvSpPr>
        <p:spPr>
          <a:xfrm>
            <a:off x="7028397" y="3876734"/>
            <a:ext cx="244076" cy="234642"/>
          </a:xfrm>
          <a:prstGeom prst="ellipse">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0A2801DE-CBCF-2222-2E7A-AD855BC21057}"/>
              </a:ext>
            </a:extLst>
          </p:cNvPr>
          <p:cNvSpPr>
            <a:spLocks noGrp="1"/>
          </p:cNvSpPr>
          <p:nvPr>
            <p:ph type="sldNum" sz="quarter" idx="12"/>
          </p:nvPr>
        </p:nvSpPr>
        <p:spPr/>
        <p:txBody>
          <a:bodyPr/>
          <a:lstStyle/>
          <a:p>
            <a:fld id="{8CBEAAC4-C35F-4088-81CF-1FAC318D4FD5}" type="slidenum">
              <a:rPr lang="en-US" smtClean="0"/>
              <a:t>17</a:t>
            </a:fld>
            <a:endParaRPr lang="en-US"/>
          </a:p>
        </p:txBody>
      </p:sp>
    </p:spTree>
    <p:extLst>
      <p:ext uri="{BB962C8B-B14F-4D97-AF65-F5344CB8AC3E}">
        <p14:creationId xmlns:p14="http://schemas.microsoft.com/office/powerpoint/2010/main" val="20889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0" fill="hold"/>
                                        <p:tgtEl>
                                          <p:spTgt spid="3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0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9"/>
                </p:tgtEl>
              </p:cMediaNode>
            </p:video>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9"/>
                                        </p:tgtEl>
                                      </p:cBhvr>
                                    </p:cmd>
                                  </p:childTnLst>
                                </p:cTn>
                              </p:par>
                            </p:childTnLst>
                          </p:cTn>
                        </p:par>
                      </p:childTnLst>
                    </p:cTn>
                  </p:par>
                </p:childTnLst>
              </p:cTn>
              <p:nextCondLst>
                <p:cond evt="onClick" delay="0">
                  <p:tgtEl>
                    <p:spTgt spid="29"/>
                  </p:tgtEl>
                </p:cond>
              </p:nextCondLst>
            </p:seq>
            <p:video>
              <p:cMediaNode vol="80000">
                <p:cTn id="21" fill="hold" display="0">
                  <p:stCondLst>
                    <p:cond delay="indefinite"/>
                  </p:stCondLst>
                </p:cTn>
                <p:tgtEl>
                  <p:spTgt spid="30"/>
                </p:tgtEl>
              </p:cMediaNode>
            </p:video>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0"/>
                                        </p:tgtEl>
                                      </p:cBhvr>
                                    </p:cmd>
                                  </p:childTnLst>
                                </p:cTn>
                              </p:par>
                            </p:childTnLst>
                          </p:cTn>
                        </p:par>
                      </p:childTnLst>
                    </p:cTn>
                  </p:par>
                </p:childTnLst>
              </p:cTn>
              <p:nextCondLst>
                <p:cond evt="onClick" delay="0">
                  <p:tgtEl>
                    <p:spTgt spid="30"/>
                  </p:tgtEl>
                </p:cond>
              </p:nextCondLst>
            </p:seq>
            <p:video>
              <p:cMediaNode vol="80000">
                <p:cTn id="27" fill="hold" display="0">
                  <p:stCondLst>
                    <p:cond delay="indefinite"/>
                  </p:stCondLst>
                </p:cTn>
                <p:tgtEl>
                  <p:spTgt spid="32"/>
                </p:tgtEl>
              </p:cMediaNode>
            </p:video>
            <p:seq concurrent="1" nextAc="seek">
              <p:cTn id="28" restart="whenNotActive" fill="hold" evtFilter="cancelBubble" nodeType="interactiveSeq">
                <p:stCondLst>
                  <p:cond evt="onClick" delay="0">
                    <p:tgtEl>
                      <p:spTgt spid="3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E1E6-50A8-11E6-C62E-AEE2CD54D97A}"/>
              </a:ext>
            </a:extLst>
          </p:cNvPr>
          <p:cNvSpPr>
            <a:spLocks noGrp="1"/>
          </p:cNvSpPr>
          <p:nvPr>
            <p:ph type="title"/>
          </p:nvPr>
        </p:nvSpPr>
        <p:spPr>
          <a:xfrm>
            <a:off x="651510" y="2377440"/>
            <a:ext cx="10515600" cy="2320131"/>
          </a:xfrm>
        </p:spPr>
        <p:txBody>
          <a:bodyPr>
            <a:noAutofit/>
          </a:bodyPr>
          <a:lstStyle/>
          <a:p>
            <a:br>
              <a:rPr lang="en-US" sz="1800" dirty="0"/>
            </a:br>
            <a:br>
              <a:rPr lang="en-US" sz="1800" dirty="0"/>
            </a:br>
            <a:r>
              <a:rPr lang="en-US" sz="1800" dirty="0"/>
              <a:t>1. </a:t>
            </a:r>
            <a:r>
              <a:rPr lang="en-US" sz="1800" b="1" dirty="0"/>
              <a:t>Reduced Backscatter Signal.</a:t>
            </a:r>
            <a:r>
              <a:rPr lang="en-US" sz="1800" dirty="0"/>
              <a:t> </a:t>
            </a:r>
            <a:br>
              <a:rPr lang="en-US" sz="1800" dirty="0"/>
            </a:br>
            <a:r>
              <a:rPr lang="en-US" sz="1800" dirty="0"/>
              <a:t>Surfactants dampen the small capillary waves on the ocean surface, the radar pulses sent by the </a:t>
            </a:r>
            <a:r>
              <a:rPr lang="en-US" sz="1800" dirty="0" err="1"/>
              <a:t>scatterometer</a:t>
            </a:r>
            <a:r>
              <a:rPr lang="en-US" sz="1800" dirty="0"/>
              <a:t> will have a weaker backscatter signal because a smoother surface reflects less energy.</a:t>
            </a:r>
            <a:br>
              <a:rPr lang="en-US" sz="1800" dirty="0"/>
            </a:br>
            <a:br>
              <a:rPr lang="en-US" sz="1800" dirty="0"/>
            </a:br>
            <a:r>
              <a:rPr lang="en-US" sz="1800" dirty="0"/>
              <a:t>2. </a:t>
            </a:r>
            <a:r>
              <a:rPr lang="en-US" sz="1800" b="1" dirty="0"/>
              <a:t>Altered Wind Speed Measurements.</a:t>
            </a:r>
            <a:br>
              <a:rPr lang="en-US" sz="1800" b="1" dirty="0"/>
            </a:br>
            <a:r>
              <a:rPr lang="en-US" sz="1800" b="1" dirty="0" err="1"/>
              <a:t>S</a:t>
            </a:r>
            <a:r>
              <a:rPr lang="en-US" sz="1800" dirty="0" err="1"/>
              <a:t>catterometers</a:t>
            </a:r>
            <a:r>
              <a:rPr lang="en-US" sz="1800" dirty="0"/>
              <a:t> estimate wind speed based on the roughness of the ocean surface, a surfactant-dampened surface can lead to an underestimation of wind speed. The </a:t>
            </a:r>
            <a:r>
              <a:rPr lang="en-US" sz="1800" dirty="0" err="1"/>
              <a:t>scatterometer</a:t>
            </a:r>
            <a:r>
              <a:rPr lang="en-US" sz="1800" dirty="0"/>
              <a:t> might interpret the smoother surface caused by surfactants as a sign of lighter winds.</a:t>
            </a:r>
            <a:br>
              <a:rPr lang="en-US" sz="1800" dirty="0"/>
            </a:br>
            <a:br>
              <a:rPr lang="en-US" sz="1800" dirty="0"/>
            </a:br>
            <a:r>
              <a:rPr lang="en-US" sz="1800" dirty="0"/>
              <a:t>3. </a:t>
            </a:r>
            <a:r>
              <a:rPr lang="en-US" sz="1800" b="1" dirty="0"/>
              <a:t>Impacted Wind Direction Data.</a:t>
            </a:r>
            <a:br>
              <a:rPr lang="en-US" sz="1800" b="1" dirty="0"/>
            </a:br>
            <a:r>
              <a:rPr lang="en-US" sz="1800" dirty="0"/>
              <a:t>Similarly, the pattern of waves is used to determine wind direction. If surfactants alter the wave patterns, this could also affect the accuracy of the measured wind direction.</a:t>
            </a:r>
            <a:br>
              <a:rPr lang="en-US" sz="1800" dirty="0"/>
            </a:br>
            <a:br>
              <a:rPr lang="en-US" sz="1800" dirty="0"/>
            </a:br>
            <a:r>
              <a:rPr lang="en-US" sz="1800" dirty="0"/>
              <a:t>4. </a:t>
            </a:r>
            <a:r>
              <a:rPr lang="en-US" sz="1800" b="1" dirty="0"/>
              <a:t>Misinterpretation of Sea State</a:t>
            </a:r>
            <a:r>
              <a:rPr lang="en-US" sz="1800" dirty="0"/>
              <a:t>.</a:t>
            </a:r>
            <a:br>
              <a:rPr lang="en-US" sz="1800" dirty="0"/>
            </a:br>
            <a:r>
              <a:rPr lang="en-US" sz="1800" dirty="0"/>
              <a:t>Researchers using </a:t>
            </a:r>
            <a:r>
              <a:rPr lang="en-US" sz="1800" dirty="0" err="1"/>
              <a:t>scatterometer</a:t>
            </a:r>
            <a:r>
              <a:rPr lang="en-US" sz="1800" dirty="0"/>
              <a:t> data need to account for the presence of surfactants. If they're not considered, the sea state could be misinterpreted.</a:t>
            </a:r>
          </a:p>
        </p:txBody>
      </p:sp>
      <p:sp>
        <p:nvSpPr>
          <p:cNvPr id="3" name="Title 1">
            <a:extLst>
              <a:ext uri="{FF2B5EF4-FFF2-40B4-BE49-F238E27FC236}">
                <a16:creationId xmlns:a16="http://schemas.microsoft.com/office/drawing/2014/main" id="{2E940499-A882-958A-48CB-B64CF42840A7}"/>
              </a:ext>
            </a:extLst>
          </p:cNvPr>
          <p:cNvSpPr txBox="1">
            <a:spLocks/>
          </p:cNvSpPr>
          <p:nvPr/>
        </p:nvSpPr>
        <p:spPr>
          <a:xfrm>
            <a:off x="506917" y="222544"/>
            <a:ext cx="8317043"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More about how surfactants influence </a:t>
            </a:r>
            <a:r>
              <a:rPr lang="en-US" dirty="0" err="1"/>
              <a:t>scatterometer</a:t>
            </a:r>
            <a:r>
              <a:rPr lang="en-US" dirty="0"/>
              <a:t> measurements</a:t>
            </a:r>
          </a:p>
        </p:txBody>
      </p:sp>
      <p:sp>
        <p:nvSpPr>
          <p:cNvPr id="4" name="Slide Number Placeholder 3">
            <a:extLst>
              <a:ext uri="{FF2B5EF4-FFF2-40B4-BE49-F238E27FC236}">
                <a16:creationId xmlns:a16="http://schemas.microsoft.com/office/drawing/2014/main" id="{424F34C2-6A04-22B9-13B5-A796AA504256}"/>
              </a:ext>
            </a:extLst>
          </p:cNvPr>
          <p:cNvSpPr>
            <a:spLocks noGrp="1"/>
          </p:cNvSpPr>
          <p:nvPr>
            <p:ph type="sldNum" sz="quarter" idx="12"/>
          </p:nvPr>
        </p:nvSpPr>
        <p:spPr/>
        <p:txBody>
          <a:bodyPr/>
          <a:lstStyle/>
          <a:p>
            <a:fld id="{8CBEAAC4-C35F-4088-81CF-1FAC318D4FD5}" type="slidenum">
              <a:rPr lang="en-US" smtClean="0"/>
              <a:t>18</a:t>
            </a:fld>
            <a:endParaRPr lang="en-US"/>
          </a:p>
        </p:txBody>
      </p:sp>
    </p:spTree>
    <p:extLst>
      <p:ext uri="{BB962C8B-B14F-4D97-AF65-F5344CB8AC3E}">
        <p14:creationId xmlns:p14="http://schemas.microsoft.com/office/powerpoint/2010/main" val="131092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940499-A882-958A-48CB-B64CF42840A7}"/>
              </a:ext>
            </a:extLst>
          </p:cNvPr>
          <p:cNvSpPr txBox="1">
            <a:spLocks/>
          </p:cNvSpPr>
          <p:nvPr/>
        </p:nvSpPr>
        <p:spPr>
          <a:xfrm>
            <a:off x="506917" y="222544"/>
            <a:ext cx="96429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More about sea surface microlayer (SML)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9D3861F-5657-9F03-5271-A5B213AC2214}"/>
                  </a:ext>
                </a:extLst>
              </p:cNvPr>
              <p:cNvSpPr txBox="1"/>
              <p:nvPr/>
            </p:nvSpPr>
            <p:spPr>
              <a:xfrm>
                <a:off x="506917" y="1363441"/>
                <a:ext cx="7469609" cy="369332"/>
              </a:xfrm>
              <a:prstGeom prst="rect">
                <a:avLst/>
              </a:prstGeom>
              <a:noFill/>
            </p:spPr>
            <p:txBody>
              <a:bodyPr wrap="none" rtlCol="0">
                <a:spAutoFit/>
              </a:bodyPr>
              <a:lstStyle/>
              <a:p>
                <a:r>
                  <a:rPr lang="en-US" dirty="0"/>
                  <a:t>SML is the boundary between atmosphere and ocean; thickness 1</a:t>
                </a:r>
                <a14:m>
                  <m:oMath xmlns:m="http://schemas.openxmlformats.org/officeDocument/2006/math">
                    <m:r>
                      <a:rPr lang="en-US" b="0" i="1" smtClean="0">
                        <a:latin typeface="Cambria Math" panose="02040503050406030204" pitchFamily="18" charset="0"/>
                      </a:rPr>
                      <m:t>𝜇</m:t>
                    </m:r>
                    <m:r>
                      <a:rPr lang="en-US" b="0" i="1" smtClean="0">
                        <a:latin typeface="Cambria Math" panose="02040503050406030204" pitchFamily="18" charset="0"/>
                      </a:rPr>
                      <m:t>𝑚</m:t>
                    </m:r>
                  </m:oMath>
                </a14:m>
                <a:r>
                  <a:rPr lang="en-US" dirty="0"/>
                  <a:t> to 1mm;</a:t>
                </a:r>
              </a:p>
            </p:txBody>
          </p:sp>
        </mc:Choice>
        <mc:Fallback xmlns="">
          <p:sp>
            <p:nvSpPr>
              <p:cNvPr id="4" name="TextBox 3">
                <a:extLst>
                  <a:ext uri="{FF2B5EF4-FFF2-40B4-BE49-F238E27FC236}">
                    <a16:creationId xmlns:a16="http://schemas.microsoft.com/office/drawing/2014/main" id="{09D3861F-5657-9F03-5271-A5B213AC2214}"/>
                  </a:ext>
                </a:extLst>
              </p:cNvPr>
              <p:cNvSpPr txBox="1">
                <a:spLocks noRot="1" noChangeAspect="1" noMove="1" noResize="1" noEditPoints="1" noAdjustHandles="1" noChangeArrowheads="1" noChangeShapeType="1" noTextEdit="1"/>
              </p:cNvSpPr>
              <p:nvPr/>
            </p:nvSpPr>
            <p:spPr>
              <a:xfrm>
                <a:off x="506917" y="1363441"/>
                <a:ext cx="7469609" cy="369332"/>
              </a:xfrm>
              <a:prstGeom prst="rect">
                <a:avLst/>
              </a:prstGeom>
              <a:blipFill>
                <a:blip r:embed="rId2"/>
                <a:stretch>
                  <a:fillRect l="-653" t="-10000" r="-653" b="-26667"/>
                </a:stretch>
              </a:blipFill>
            </p:spPr>
            <p:txBody>
              <a:bodyPr/>
              <a:lstStyle/>
              <a:p>
                <a:r>
                  <a:rPr lang="en-US">
                    <a:noFill/>
                  </a:rPr>
                  <a:t> </a:t>
                </a:r>
              </a:p>
            </p:txBody>
          </p:sp>
        </mc:Fallback>
      </mc:AlternateContent>
      <p:pic>
        <p:nvPicPr>
          <p:cNvPr id="1026" name="Picture 2" descr="Sea surface microlayer as a biochemical microreactor [1] (I) Unique chemical orientation, reaction and aggregation [9] (II) Distinct microbial communities processing dissolved and particulate organic matter [6] (III) Highest exposure of solar radiation drives photochemical reactions and formation of radicals [11]">
            <a:extLst>
              <a:ext uri="{FF2B5EF4-FFF2-40B4-BE49-F238E27FC236}">
                <a16:creationId xmlns:a16="http://schemas.microsoft.com/office/drawing/2014/main" id="{A6C682FC-0BAB-1FDE-5572-4000D389B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2138363"/>
            <a:ext cx="6096000" cy="35909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812A37E-7621-3E96-F914-B995C8D3E9B0}"/>
              </a:ext>
            </a:extLst>
          </p:cNvPr>
          <p:cNvSpPr txBox="1"/>
          <p:nvPr/>
        </p:nvSpPr>
        <p:spPr>
          <a:xfrm>
            <a:off x="506917" y="2138363"/>
            <a:ext cx="4979484" cy="3416320"/>
          </a:xfrm>
          <a:prstGeom prst="rect">
            <a:avLst/>
          </a:prstGeom>
          <a:noFill/>
        </p:spPr>
        <p:txBody>
          <a:bodyPr wrap="square">
            <a:spAutoFit/>
          </a:bodyPr>
          <a:lstStyle/>
          <a:p>
            <a:r>
              <a:rPr lang="en-US" b="1" dirty="0"/>
              <a:t>Chemical Composition</a:t>
            </a:r>
            <a:r>
              <a:rPr lang="en-US" dirty="0"/>
              <a:t>: The SML often contains higher concentrations of organic compounds</a:t>
            </a:r>
          </a:p>
          <a:p>
            <a:r>
              <a:rPr lang="en-US" b="1" dirty="0"/>
              <a:t>Biological Activity</a:t>
            </a:r>
            <a:r>
              <a:rPr lang="en-US" dirty="0"/>
              <a:t>: This layer is rich in microbial life and serves as a habitat for bacteria, viruses, and phytoplankton. </a:t>
            </a:r>
          </a:p>
          <a:p>
            <a:r>
              <a:rPr lang="en-US" b="1" dirty="0"/>
              <a:t>Environmental Interactions</a:t>
            </a:r>
            <a:r>
              <a:rPr lang="en-US" dirty="0"/>
              <a:t>: The SML plays a pivotal role in the exchange of gases (like carbon dioxide and oxygen), heat, and momentum between the ocean and the atmosphere. </a:t>
            </a:r>
          </a:p>
          <a:p>
            <a:r>
              <a:rPr lang="en-US" b="1" dirty="0"/>
              <a:t>Pollutant Accumulation</a:t>
            </a:r>
            <a:r>
              <a:rPr lang="en-US" dirty="0"/>
              <a:t>: The SML has been observed to accumulate pollutants, including heavy metals, organic pollutants, and microplastics.</a:t>
            </a:r>
          </a:p>
        </p:txBody>
      </p:sp>
      <p:sp>
        <p:nvSpPr>
          <p:cNvPr id="2" name="Slide Number Placeholder 1">
            <a:extLst>
              <a:ext uri="{FF2B5EF4-FFF2-40B4-BE49-F238E27FC236}">
                <a16:creationId xmlns:a16="http://schemas.microsoft.com/office/drawing/2014/main" id="{E86821FD-AC45-1DBD-8031-53651F44D95B}"/>
              </a:ext>
            </a:extLst>
          </p:cNvPr>
          <p:cNvSpPr>
            <a:spLocks noGrp="1"/>
          </p:cNvSpPr>
          <p:nvPr>
            <p:ph type="sldNum" sz="quarter" idx="12"/>
          </p:nvPr>
        </p:nvSpPr>
        <p:spPr/>
        <p:txBody>
          <a:bodyPr/>
          <a:lstStyle/>
          <a:p>
            <a:fld id="{8CBEAAC4-C35F-4088-81CF-1FAC318D4FD5}" type="slidenum">
              <a:rPr lang="en-US" smtClean="0"/>
              <a:t>19</a:t>
            </a:fld>
            <a:endParaRPr lang="en-US"/>
          </a:p>
        </p:txBody>
      </p:sp>
    </p:spTree>
    <p:extLst>
      <p:ext uri="{BB962C8B-B14F-4D97-AF65-F5344CB8AC3E}">
        <p14:creationId xmlns:p14="http://schemas.microsoft.com/office/powerpoint/2010/main" val="257375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atellite with solar panels&#10;&#10;Description automatically generated">
            <a:extLst>
              <a:ext uri="{FF2B5EF4-FFF2-40B4-BE49-F238E27FC236}">
                <a16:creationId xmlns:a16="http://schemas.microsoft.com/office/drawing/2014/main" id="{5F316A44-01F7-9CD2-AAB4-3378DD107682}"/>
              </a:ext>
            </a:extLst>
          </p:cNvPr>
          <p:cNvPicPr>
            <a:picLocks noChangeAspect="1"/>
          </p:cNvPicPr>
          <p:nvPr/>
        </p:nvPicPr>
        <p:blipFill rotWithShape="1">
          <a:blip r:embed="rId4">
            <a:extLst>
              <a:ext uri="{28A0092B-C50C-407E-A947-70E740481C1C}">
                <a14:useLocalDpi xmlns:a14="http://schemas.microsoft.com/office/drawing/2010/main" val="0"/>
              </a:ext>
            </a:extLst>
          </a:blip>
          <a:srcRect l="29616" t="16805" r="28436" b="28195"/>
          <a:stretch/>
        </p:blipFill>
        <p:spPr>
          <a:xfrm>
            <a:off x="396012" y="3181914"/>
            <a:ext cx="1698235" cy="1252511"/>
          </a:xfrm>
          <a:prstGeom prst="rect">
            <a:avLst/>
          </a:prstGeom>
        </p:spPr>
      </p:pic>
      <p:sp>
        <p:nvSpPr>
          <p:cNvPr id="30" name="Freeform: Shape 29">
            <a:extLst>
              <a:ext uri="{FF2B5EF4-FFF2-40B4-BE49-F238E27FC236}">
                <a16:creationId xmlns:a16="http://schemas.microsoft.com/office/drawing/2014/main" id="{67D3A55A-05D1-F687-95D0-8287A10127E6}"/>
              </a:ext>
            </a:extLst>
          </p:cNvPr>
          <p:cNvSpPr/>
          <p:nvPr/>
        </p:nvSpPr>
        <p:spPr>
          <a:xfrm>
            <a:off x="-1409699" y="4543425"/>
            <a:ext cx="14620874" cy="2550217"/>
          </a:xfrm>
          <a:custGeom>
            <a:avLst/>
            <a:gdLst>
              <a:gd name="connsiteX0" fmla="*/ 939470 w 14040588"/>
              <a:gd name="connsiteY0" fmla="*/ 269118 h 2495485"/>
              <a:gd name="connsiteX1" fmla="*/ 1282370 w 14040588"/>
              <a:gd name="connsiteY1" fmla="*/ 135768 h 2495485"/>
              <a:gd name="connsiteX2" fmla="*/ 1682420 w 14040588"/>
              <a:gd name="connsiteY2" fmla="*/ 440568 h 2495485"/>
              <a:gd name="connsiteX3" fmla="*/ 2225345 w 14040588"/>
              <a:gd name="connsiteY3" fmla="*/ 126243 h 2495485"/>
              <a:gd name="connsiteX4" fmla="*/ 2692070 w 14040588"/>
              <a:gd name="connsiteY4" fmla="*/ 392943 h 2495485"/>
              <a:gd name="connsiteX5" fmla="*/ 3130220 w 14040588"/>
              <a:gd name="connsiteY5" fmla="*/ 126243 h 2495485"/>
              <a:gd name="connsiteX6" fmla="*/ 3558845 w 14040588"/>
              <a:gd name="connsiteY6" fmla="*/ 354843 h 2495485"/>
              <a:gd name="connsiteX7" fmla="*/ 3835070 w 14040588"/>
              <a:gd name="connsiteY7" fmla="*/ 250068 h 2495485"/>
              <a:gd name="connsiteX8" fmla="*/ 4568495 w 14040588"/>
              <a:gd name="connsiteY8" fmla="*/ 250068 h 2495485"/>
              <a:gd name="connsiteX9" fmla="*/ 5749595 w 14040588"/>
              <a:gd name="connsiteY9" fmla="*/ 231018 h 2495485"/>
              <a:gd name="connsiteX10" fmla="*/ 6540170 w 14040588"/>
              <a:gd name="connsiteY10" fmla="*/ 231018 h 2495485"/>
              <a:gd name="connsiteX11" fmla="*/ 7559345 w 14040588"/>
              <a:gd name="connsiteY11" fmla="*/ 211968 h 2495485"/>
              <a:gd name="connsiteX12" fmla="*/ 8321345 w 14040588"/>
              <a:gd name="connsiteY12" fmla="*/ 211968 h 2495485"/>
              <a:gd name="connsiteX13" fmla="*/ 9473870 w 14040588"/>
              <a:gd name="connsiteY13" fmla="*/ 211968 h 2495485"/>
              <a:gd name="connsiteX14" fmla="*/ 10045370 w 14040588"/>
              <a:gd name="connsiteY14" fmla="*/ 192918 h 2495485"/>
              <a:gd name="connsiteX15" fmla="*/ 10302545 w 14040588"/>
              <a:gd name="connsiteY15" fmla="*/ 21468 h 2495485"/>
              <a:gd name="connsiteX16" fmla="*/ 10902620 w 14040588"/>
              <a:gd name="connsiteY16" fmla="*/ 326268 h 2495485"/>
              <a:gd name="connsiteX17" fmla="*/ 11436020 w 14040588"/>
              <a:gd name="connsiteY17" fmla="*/ 59568 h 2495485"/>
              <a:gd name="connsiteX18" fmla="*/ 12045620 w 14040588"/>
              <a:gd name="connsiteY18" fmla="*/ 316743 h 2495485"/>
              <a:gd name="connsiteX19" fmla="*/ 12721895 w 14040588"/>
              <a:gd name="connsiteY19" fmla="*/ 2418 h 2495485"/>
              <a:gd name="connsiteX20" fmla="*/ 13093370 w 14040588"/>
              <a:gd name="connsiteY20" fmla="*/ 183393 h 2495485"/>
              <a:gd name="connsiteX21" fmla="*/ 13112420 w 14040588"/>
              <a:gd name="connsiteY21" fmla="*/ 402468 h 2495485"/>
              <a:gd name="connsiteX22" fmla="*/ 13140995 w 14040588"/>
              <a:gd name="connsiteY22" fmla="*/ 831093 h 2495485"/>
              <a:gd name="connsiteX23" fmla="*/ 13131470 w 14040588"/>
              <a:gd name="connsiteY23" fmla="*/ 2250318 h 2495485"/>
              <a:gd name="connsiteX24" fmla="*/ 910895 w 14040588"/>
              <a:gd name="connsiteY24" fmla="*/ 2297943 h 2495485"/>
              <a:gd name="connsiteX25" fmla="*/ 939470 w 14040588"/>
              <a:gd name="connsiteY25" fmla="*/ 269118 h 249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40588" h="2495485">
                <a:moveTo>
                  <a:pt x="939470" y="269118"/>
                </a:moveTo>
                <a:cubicBezTo>
                  <a:pt x="1001382" y="-91244"/>
                  <a:pt x="1158545" y="107193"/>
                  <a:pt x="1282370" y="135768"/>
                </a:cubicBezTo>
                <a:cubicBezTo>
                  <a:pt x="1406195" y="164343"/>
                  <a:pt x="1525258" y="442155"/>
                  <a:pt x="1682420" y="440568"/>
                </a:cubicBezTo>
                <a:cubicBezTo>
                  <a:pt x="1839582" y="438981"/>
                  <a:pt x="2057070" y="134180"/>
                  <a:pt x="2225345" y="126243"/>
                </a:cubicBezTo>
                <a:cubicBezTo>
                  <a:pt x="2393620" y="118306"/>
                  <a:pt x="2541258" y="392943"/>
                  <a:pt x="2692070" y="392943"/>
                </a:cubicBezTo>
                <a:cubicBezTo>
                  <a:pt x="2842882" y="392943"/>
                  <a:pt x="2985758" y="132593"/>
                  <a:pt x="3130220" y="126243"/>
                </a:cubicBezTo>
                <a:cubicBezTo>
                  <a:pt x="3274682" y="119893"/>
                  <a:pt x="3441370" y="334206"/>
                  <a:pt x="3558845" y="354843"/>
                </a:cubicBezTo>
                <a:cubicBezTo>
                  <a:pt x="3676320" y="375480"/>
                  <a:pt x="3666795" y="267530"/>
                  <a:pt x="3835070" y="250068"/>
                </a:cubicBezTo>
                <a:cubicBezTo>
                  <a:pt x="4003345" y="232605"/>
                  <a:pt x="4568495" y="250068"/>
                  <a:pt x="4568495" y="250068"/>
                </a:cubicBezTo>
                <a:lnTo>
                  <a:pt x="5749595" y="231018"/>
                </a:lnTo>
                <a:lnTo>
                  <a:pt x="6540170" y="231018"/>
                </a:lnTo>
                <a:lnTo>
                  <a:pt x="7559345" y="211968"/>
                </a:lnTo>
                <a:cubicBezTo>
                  <a:pt x="7856208" y="208793"/>
                  <a:pt x="8321345" y="211968"/>
                  <a:pt x="8321345" y="211968"/>
                </a:cubicBezTo>
                <a:lnTo>
                  <a:pt x="9473870" y="211968"/>
                </a:lnTo>
                <a:cubicBezTo>
                  <a:pt x="9761207" y="208793"/>
                  <a:pt x="9907257" y="224668"/>
                  <a:pt x="10045370" y="192918"/>
                </a:cubicBezTo>
                <a:cubicBezTo>
                  <a:pt x="10183483" y="161168"/>
                  <a:pt x="10159670" y="-757"/>
                  <a:pt x="10302545" y="21468"/>
                </a:cubicBezTo>
                <a:cubicBezTo>
                  <a:pt x="10445420" y="43693"/>
                  <a:pt x="10713708" y="319918"/>
                  <a:pt x="10902620" y="326268"/>
                </a:cubicBezTo>
                <a:cubicBezTo>
                  <a:pt x="11091532" y="332618"/>
                  <a:pt x="11245520" y="61155"/>
                  <a:pt x="11436020" y="59568"/>
                </a:cubicBezTo>
                <a:cubicBezTo>
                  <a:pt x="11626520" y="57981"/>
                  <a:pt x="11831308" y="326268"/>
                  <a:pt x="12045620" y="316743"/>
                </a:cubicBezTo>
                <a:cubicBezTo>
                  <a:pt x="12259932" y="307218"/>
                  <a:pt x="12547270" y="24643"/>
                  <a:pt x="12721895" y="2418"/>
                </a:cubicBezTo>
                <a:cubicBezTo>
                  <a:pt x="12896520" y="-19807"/>
                  <a:pt x="13028283" y="116718"/>
                  <a:pt x="13093370" y="183393"/>
                </a:cubicBezTo>
                <a:cubicBezTo>
                  <a:pt x="13158457" y="250068"/>
                  <a:pt x="13104483" y="294518"/>
                  <a:pt x="13112420" y="402468"/>
                </a:cubicBezTo>
                <a:cubicBezTo>
                  <a:pt x="13120358" y="510418"/>
                  <a:pt x="13137820" y="523118"/>
                  <a:pt x="13140995" y="831093"/>
                </a:cubicBezTo>
                <a:cubicBezTo>
                  <a:pt x="13144170" y="1139068"/>
                  <a:pt x="15169820" y="2005843"/>
                  <a:pt x="13131470" y="2250318"/>
                </a:cubicBezTo>
                <a:cubicBezTo>
                  <a:pt x="11093120" y="2494793"/>
                  <a:pt x="2946070" y="2629731"/>
                  <a:pt x="910895" y="2297943"/>
                </a:cubicBezTo>
                <a:cubicBezTo>
                  <a:pt x="-1124280" y="1966156"/>
                  <a:pt x="877558" y="629480"/>
                  <a:pt x="939470" y="269118"/>
                </a:cubicBezTo>
                <a:close/>
              </a:path>
            </a:pathLst>
          </a:custGeom>
          <a:gradFill flip="none" rotWithShape="1">
            <a:gsLst>
              <a:gs pos="0">
                <a:schemeClr val="accent1">
                  <a:lumMod val="67000"/>
                </a:schemeClr>
              </a:gs>
              <a:gs pos="33000">
                <a:schemeClr val="accent1"/>
              </a:gs>
              <a:gs pos="100000">
                <a:schemeClr val="accent1">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7" name="Group 6">
            <a:extLst>
              <a:ext uri="{FF2B5EF4-FFF2-40B4-BE49-F238E27FC236}">
                <a16:creationId xmlns:a16="http://schemas.microsoft.com/office/drawing/2014/main" id="{28689CA7-0ED1-11CB-68B9-4069066DCEB0}"/>
              </a:ext>
            </a:extLst>
          </p:cNvPr>
          <p:cNvGrpSpPr/>
          <p:nvPr/>
        </p:nvGrpSpPr>
        <p:grpSpPr>
          <a:xfrm>
            <a:off x="2661363" y="4384780"/>
            <a:ext cx="259701" cy="786881"/>
            <a:chOff x="3564294" y="2789853"/>
            <a:chExt cx="399661" cy="1281404"/>
          </a:xfrm>
        </p:grpSpPr>
        <p:sp>
          <p:nvSpPr>
            <p:cNvPr id="4" name="Oval 3">
              <a:extLst>
                <a:ext uri="{FF2B5EF4-FFF2-40B4-BE49-F238E27FC236}">
                  <a16:creationId xmlns:a16="http://schemas.microsoft.com/office/drawing/2014/main" id="{150A5838-2575-81A7-F09F-B7C4D5DDA90E}"/>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Freeform: Shape 5">
              <a:extLst>
                <a:ext uri="{FF2B5EF4-FFF2-40B4-BE49-F238E27FC236}">
                  <a16:creationId xmlns:a16="http://schemas.microsoft.com/office/drawing/2014/main" id="{F0B48866-7A2B-9673-9A56-BCBF06127EF1}"/>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31" name="Group 30">
            <a:extLst>
              <a:ext uri="{FF2B5EF4-FFF2-40B4-BE49-F238E27FC236}">
                <a16:creationId xmlns:a16="http://schemas.microsoft.com/office/drawing/2014/main" id="{30C99D12-8CE5-40EA-CAF5-F8C49CAB83C2}"/>
              </a:ext>
            </a:extLst>
          </p:cNvPr>
          <p:cNvGrpSpPr/>
          <p:nvPr/>
        </p:nvGrpSpPr>
        <p:grpSpPr>
          <a:xfrm>
            <a:off x="3642438" y="4387842"/>
            <a:ext cx="259701" cy="786881"/>
            <a:chOff x="3564294" y="2789853"/>
            <a:chExt cx="399661" cy="1281404"/>
          </a:xfrm>
        </p:grpSpPr>
        <p:sp>
          <p:nvSpPr>
            <p:cNvPr id="32" name="Oval 31">
              <a:extLst>
                <a:ext uri="{FF2B5EF4-FFF2-40B4-BE49-F238E27FC236}">
                  <a16:creationId xmlns:a16="http://schemas.microsoft.com/office/drawing/2014/main" id="{D11D8178-C65D-E4B7-C2CF-3C0D0A367E92}"/>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3" name="Freeform: Shape 32">
              <a:extLst>
                <a:ext uri="{FF2B5EF4-FFF2-40B4-BE49-F238E27FC236}">
                  <a16:creationId xmlns:a16="http://schemas.microsoft.com/office/drawing/2014/main" id="{22E054BA-31A7-B480-72CD-8644A1DDC239}"/>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34" name="Group 33">
            <a:extLst>
              <a:ext uri="{FF2B5EF4-FFF2-40B4-BE49-F238E27FC236}">
                <a16:creationId xmlns:a16="http://schemas.microsoft.com/office/drawing/2014/main" id="{22404A1C-2E3E-D229-18F6-B1E438C95340}"/>
              </a:ext>
            </a:extLst>
          </p:cNvPr>
          <p:cNvGrpSpPr/>
          <p:nvPr/>
        </p:nvGrpSpPr>
        <p:grpSpPr>
          <a:xfrm>
            <a:off x="4766793" y="4384780"/>
            <a:ext cx="259701" cy="786881"/>
            <a:chOff x="3564294" y="2789853"/>
            <a:chExt cx="399661" cy="1281404"/>
          </a:xfrm>
        </p:grpSpPr>
        <p:sp>
          <p:nvSpPr>
            <p:cNvPr id="35" name="Oval 34">
              <a:extLst>
                <a:ext uri="{FF2B5EF4-FFF2-40B4-BE49-F238E27FC236}">
                  <a16:creationId xmlns:a16="http://schemas.microsoft.com/office/drawing/2014/main" id="{F4218206-9D0C-A880-0E2B-E203486FFC79}"/>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Freeform: Shape 35">
              <a:extLst>
                <a:ext uri="{FF2B5EF4-FFF2-40B4-BE49-F238E27FC236}">
                  <a16:creationId xmlns:a16="http://schemas.microsoft.com/office/drawing/2014/main" id="{1A53E911-C6A1-14C4-94B6-A13770732443}"/>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37" name="Group 36">
            <a:extLst>
              <a:ext uri="{FF2B5EF4-FFF2-40B4-BE49-F238E27FC236}">
                <a16:creationId xmlns:a16="http://schemas.microsoft.com/office/drawing/2014/main" id="{DDAB0E23-07C0-1932-26B2-A0364F4D4110}"/>
              </a:ext>
            </a:extLst>
          </p:cNvPr>
          <p:cNvGrpSpPr/>
          <p:nvPr/>
        </p:nvGrpSpPr>
        <p:grpSpPr>
          <a:xfrm>
            <a:off x="5741857" y="4384780"/>
            <a:ext cx="259701" cy="786881"/>
            <a:chOff x="3564294" y="2789853"/>
            <a:chExt cx="399661" cy="1281404"/>
          </a:xfrm>
        </p:grpSpPr>
        <p:sp>
          <p:nvSpPr>
            <p:cNvPr id="38" name="Oval 37">
              <a:extLst>
                <a:ext uri="{FF2B5EF4-FFF2-40B4-BE49-F238E27FC236}">
                  <a16:creationId xmlns:a16="http://schemas.microsoft.com/office/drawing/2014/main" id="{EDAF80E8-A8EE-2EE0-7707-6408F5B01943}"/>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9" name="Freeform: Shape 38">
              <a:extLst>
                <a:ext uri="{FF2B5EF4-FFF2-40B4-BE49-F238E27FC236}">
                  <a16:creationId xmlns:a16="http://schemas.microsoft.com/office/drawing/2014/main" id="{036DFB94-8D9B-0376-B67F-B577B2295A5B}"/>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40" name="Group 39">
            <a:extLst>
              <a:ext uri="{FF2B5EF4-FFF2-40B4-BE49-F238E27FC236}">
                <a16:creationId xmlns:a16="http://schemas.microsoft.com/office/drawing/2014/main" id="{D7B04F28-CFE7-28D6-D9A8-D3AD73CA3835}"/>
              </a:ext>
            </a:extLst>
          </p:cNvPr>
          <p:cNvGrpSpPr/>
          <p:nvPr/>
        </p:nvGrpSpPr>
        <p:grpSpPr>
          <a:xfrm>
            <a:off x="6779323" y="4384780"/>
            <a:ext cx="259701" cy="786881"/>
            <a:chOff x="3564294" y="2789853"/>
            <a:chExt cx="399661" cy="1281404"/>
          </a:xfrm>
        </p:grpSpPr>
        <p:sp>
          <p:nvSpPr>
            <p:cNvPr id="41" name="Oval 40">
              <a:extLst>
                <a:ext uri="{FF2B5EF4-FFF2-40B4-BE49-F238E27FC236}">
                  <a16:creationId xmlns:a16="http://schemas.microsoft.com/office/drawing/2014/main" id="{2BBE2046-56FB-615B-DF06-56F389045520}"/>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2" name="Freeform: Shape 41">
              <a:extLst>
                <a:ext uri="{FF2B5EF4-FFF2-40B4-BE49-F238E27FC236}">
                  <a16:creationId xmlns:a16="http://schemas.microsoft.com/office/drawing/2014/main" id="{145E6214-BFF4-6550-D460-14EF67033894}"/>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43" name="Group 42">
            <a:extLst>
              <a:ext uri="{FF2B5EF4-FFF2-40B4-BE49-F238E27FC236}">
                <a16:creationId xmlns:a16="http://schemas.microsoft.com/office/drawing/2014/main" id="{435EDF04-0E75-5D36-4DF3-864FCF64565C}"/>
              </a:ext>
            </a:extLst>
          </p:cNvPr>
          <p:cNvGrpSpPr/>
          <p:nvPr/>
        </p:nvGrpSpPr>
        <p:grpSpPr>
          <a:xfrm>
            <a:off x="7739752" y="4384780"/>
            <a:ext cx="259701" cy="786881"/>
            <a:chOff x="3564294" y="2789853"/>
            <a:chExt cx="399661" cy="1281404"/>
          </a:xfrm>
        </p:grpSpPr>
        <p:sp>
          <p:nvSpPr>
            <p:cNvPr id="44" name="Oval 43">
              <a:extLst>
                <a:ext uri="{FF2B5EF4-FFF2-40B4-BE49-F238E27FC236}">
                  <a16:creationId xmlns:a16="http://schemas.microsoft.com/office/drawing/2014/main" id="{418F0322-22D7-394B-FAA6-3D2DA667F861}"/>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5" name="Freeform: Shape 44">
              <a:extLst>
                <a:ext uri="{FF2B5EF4-FFF2-40B4-BE49-F238E27FC236}">
                  <a16:creationId xmlns:a16="http://schemas.microsoft.com/office/drawing/2014/main" id="{F937996F-EC75-818F-8921-227016902515}"/>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46" name="Group 45">
            <a:extLst>
              <a:ext uri="{FF2B5EF4-FFF2-40B4-BE49-F238E27FC236}">
                <a16:creationId xmlns:a16="http://schemas.microsoft.com/office/drawing/2014/main" id="{14330BCC-CC45-26F4-1558-A8B51FCAE62D}"/>
              </a:ext>
            </a:extLst>
          </p:cNvPr>
          <p:cNvGrpSpPr/>
          <p:nvPr/>
        </p:nvGrpSpPr>
        <p:grpSpPr>
          <a:xfrm>
            <a:off x="8600494" y="4384780"/>
            <a:ext cx="259701" cy="786881"/>
            <a:chOff x="3564294" y="2789853"/>
            <a:chExt cx="399661" cy="1281404"/>
          </a:xfrm>
        </p:grpSpPr>
        <p:sp>
          <p:nvSpPr>
            <p:cNvPr id="47" name="Oval 46">
              <a:extLst>
                <a:ext uri="{FF2B5EF4-FFF2-40B4-BE49-F238E27FC236}">
                  <a16:creationId xmlns:a16="http://schemas.microsoft.com/office/drawing/2014/main" id="{AD081477-57C0-830C-45D0-456127428D9B}"/>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8" name="Freeform: Shape 47">
              <a:extLst>
                <a:ext uri="{FF2B5EF4-FFF2-40B4-BE49-F238E27FC236}">
                  <a16:creationId xmlns:a16="http://schemas.microsoft.com/office/drawing/2014/main" id="{3BF5770D-C266-A8B8-EC63-C38CAA259735}"/>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49" name="Content Placeholder 2">
            <a:extLst>
              <a:ext uri="{FF2B5EF4-FFF2-40B4-BE49-F238E27FC236}">
                <a16:creationId xmlns:a16="http://schemas.microsoft.com/office/drawing/2014/main" id="{B519F80A-AFE1-5EE1-AE1A-64E95DB72F38}"/>
              </a:ext>
            </a:extLst>
          </p:cNvPr>
          <p:cNvSpPr>
            <a:spLocks noGrp="1"/>
          </p:cNvSpPr>
          <p:nvPr>
            <p:ph idx="1"/>
          </p:nvPr>
        </p:nvSpPr>
        <p:spPr>
          <a:xfrm>
            <a:off x="572430" y="1223595"/>
            <a:ext cx="11704237" cy="1958320"/>
          </a:xfrm>
        </p:spPr>
        <p:txBody>
          <a:bodyPr>
            <a:normAutofit/>
          </a:bodyPr>
          <a:lstStyle/>
          <a:p>
            <a:r>
              <a:rPr lang="en-US" sz="2600" dirty="0"/>
              <a:t>Sea surface is smoother in surfactant-concentrated area</a:t>
            </a:r>
          </a:p>
          <a:p>
            <a:r>
              <a:rPr lang="en-US" sz="2600" dirty="0"/>
              <a:t>Surfactants influence the data collected by a </a:t>
            </a:r>
            <a:r>
              <a:rPr lang="en-US" sz="2600" dirty="0" err="1"/>
              <a:t>scatterometer</a:t>
            </a:r>
            <a:r>
              <a:rPr lang="en-US" sz="2600" dirty="0"/>
              <a:t> and its interpretation</a:t>
            </a:r>
          </a:p>
          <a:p>
            <a:r>
              <a:rPr lang="en-US" sz="2600" dirty="0"/>
              <a:t>Goal:  understand how surfactants influence the small-scale wave</a:t>
            </a:r>
            <a:r>
              <a:rPr lang="en-US" altLang="zh-CN" sz="2600" dirty="0"/>
              <a:t>s</a:t>
            </a:r>
            <a:r>
              <a:rPr lang="en-US" sz="2600" dirty="0"/>
              <a:t> </a:t>
            </a:r>
          </a:p>
          <a:p>
            <a:pPr marL="457200" lvl="1" indent="0">
              <a:buNone/>
            </a:pPr>
            <a:endParaRPr lang="en-US" sz="2600" dirty="0"/>
          </a:p>
        </p:txBody>
      </p:sp>
      <p:sp>
        <p:nvSpPr>
          <p:cNvPr id="50" name="Content Placeholder 2">
            <a:extLst>
              <a:ext uri="{FF2B5EF4-FFF2-40B4-BE49-F238E27FC236}">
                <a16:creationId xmlns:a16="http://schemas.microsoft.com/office/drawing/2014/main" id="{1BCAC3FC-A037-EE21-EA50-39DDE12A8A48}"/>
              </a:ext>
            </a:extLst>
          </p:cNvPr>
          <p:cNvSpPr txBox="1">
            <a:spLocks/>
          </p:cNvSpPr>
          <p:nvPr/>
        </p:nvSpPr>
        <p:spPr>
          <a:xfrm>
            <a:off x="4038567" y="5448850"/>
            <a:ext cx="3583327" cy="859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dirty="0">
                <a:solidFill>
                  <a:schemeClr val="bg1"/>
                </a:solidFill>
              </a:rPr>
              <a:t>Smoother surface</a:t>
            </a:r>
          </a:p>
        </p:txBody>
      </p:sp>
      <p:sp>
        <p:nvSpPr>
          <p:cNvPr id="56" name="Title 1">
            <a:extLst>
              <a:ext uri="{FF2B5EF4-FFF2-40B4-BE49-F238E27FC236}">
                <a16:creationId xmlns:a16="http://schemas.microsoft.com/office/drawing/2014/main" id="{187379C3-ADFA-BADB-6BBF-4237C4C2DA7E}"/>
              </a:ext>
            </a:extLst>
          </p:cNvPr>
          <p:cNvSpPr>
            <a:spLocks noGrp="1"/>
          </p:cNvSpPr>
          <p:nvPr>
            <p:ph type="title"/>
          </p:nvPr>
        </p:nvSpPr>
        <p:spPr>
          <a:xfrm>
            <a:off x="484057" y="-28916"/>
            <a:ext cx="10515600" cy="1325563"/>
          </a:xfrm>
        </p:spPr>
        <p:txBody>
          <a:bodyPr/>
          <a:lstStyle/>
          <a:p>
            <a:r>
              <a:rPr lang="en-US" dirty="0"/>
              <a:t>Motivation</a:t>
            </a:r>
          </a:p>
        </p:txBody>
      </p:sp>
      <p:sp>
        <p:nvSpPr>
          <p:cNvPr id="59" name="Content Placeholder 2">
            <a:extLst>
              <a:ext uri="{FF2B5EF4-FFF2-40B4-BE49-F238E27FC236}">
                <a16:creationId xmlns:a16="http://schemas.microsoft.com/office/drawing/2014/main" id="{5A0FE7A8-4C56-894E-6FC8-7302F6C59A92}"/>
              </a:ext>
            </a:extLst>
          </p:cNvPr>
          <p:cNvSpPr txBox="1">
            <a:spLocks/>
          </p:cNvSpPr>
          <p:nvPr/>
        </p:nvSpPr>
        <p:spPr>
          <a:xfrm>
            <a:off x="1832460" y="3628558"/>
            <a:ext cx="3583327" cy="859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altLang="zh-CN" sz="2800" dirty="0"/>
              <a:t>Remote sensing</a:t>
            </a:r>
            <a:endParaRPr lang="en-US" sz="2800" dirty="0"/>
          </a:p>
        </p:txBody>
      </p:sp>
      <p:sp>
        <p:nvSpPr>
          <p:cNvPr id="61" name="TextBox 60">
            <a:extLst>
              <a:ext uri="{FF2B5EF4-FFF2-40B4-BE49-F238E27FC236}">
                <a16:creationId xmlns:a16="http://schemas.microsoft.com/office/drawing/2014/main" id="{A00C09F7-B6EC-9383-7AB5-AD73CD338D9D}"/>
              </a:ext>
            </a:extLst>
          </p:cNvPr>
          <p:cNvSpPr txBox="1"/>
          <p:nvPr/>
        </p:nvSpPr>
        <p:spPr>
          <a:xfrm>
            <a:off x="6686550" y="173037"/>
            <a:ext cx="5505450" cy="830997"/>
          </a:xfrm>
          <a:prstGeom prst="rect">
            <a:avLst/>
          </a:prstGeom>
          <a:noFill/>
        </p:spPr>
        <p:txBody>
          <a:bodyPr wrap="square">
            <a:spAutoFit/>
          </a:bodyPr>
          <a:lstStyle/>
          <a:p>
            <a:r>
              <a:rPr lang="en-US" sz="1600" dirty="0" err="1"/>
              <a:t>Kurata</a:t>
            </a:r>
            <a:r>
              <a:rPr lang="en-US" sz="1600" dirty="0"/>
              <a:t>, N., Vella, K., Hamilton, B., </a:t>
            </a:r>
            <a:r>
              <a:rPr lang="en-US" sz="1600" dirty="0" err="1"/>
              <a:t>Shivji</a:t>
            </a:r>
            <a:r>
              <a:rPr lang="en-US" sz="1600" dirty="0"/>
              <a:t>, M., Soloviev, A., Matt, S., Tartar, A., &amp; Perrie, W. (2016). Surfactant-associated bacteria in the near-surface layer of the ocean. </a:t>
            </a:r>
            <a:r>
              <a:rPr lang="en-US" sz="1600" i="1" dirty="0"/>
              <a:t>Scientific Reports</a:t>
            </a:r>
            <a:r>
              <a:rPr lang="en-US" sz="1600" dirty="0"/>
              <a:t>, </a:t>
            </a:r>
            <a:r>
              <a:rPr lang="en-US" sz="1600" i="1" dirty="0"/>
              <a:t>6</a:t>
            </a:r>
            <a:r>
              <a:rPr lang="en-US" sz="1600" dirty="0"/>
              <a:t>. </a:t>
            </a:r>
          </a:p>
        </p:txBody>
      </p:sp>
      <p:pic>
        <p:nvPicPr>
          <p:cNvPr id="3" name="Graphic 2" descr="Wi-Fi outline">
            <a:extLst>
              <a:ext uri="{FF2B5EF4-FFF2-40B4-BE49-F238E27FC236}">
                <a16:creationId xmlns:a16="http://schemas.microsoft.com/office/drawing/2014/main" id="{8453EBD8-28EA-448A-D2A2-9A3E74BEF7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47124">
            <a:off x="1081576" y="3574311"/>
            <a:ext cx="1485938" cy="1372102"/>
          </a:xfrm>
          <a:prstGeom prst="rect">
            <a:avLst/>
          </a:prstGeom>
        </p:spPr>
      </p:pic>
      <p:sp>
        <p:nvSpPr>
          <p:cNvPr id="2" name="Slide Number Placeholder 1">
            <a:extLst>
              <a:ext uri="{FF2B5EF4-FFF2-40B4-BE49-F238E27FC236}">
                <a16:creationId xmlns:a16="http://schemas.microsoft.com/office/drawing/2014/main" id="{26B5DC95-2E53-39D6-9373-EC5BEC14BC1D}"/>
              </a:ext>
            </a:extLst>
          </p:cNvPr>
          <p:cNvSpPr>
            <a:spLocks noGrp="1"/>
          </p:cNvSpPr>
          <p:nvPr>
            <p:ph type="sldNum" sz="quarter" idx="12"/>
          </p:nvPr>
        </p:nvSpPr>
        <p:spPr/>
        <p:txBody>
          <a:bodyPr/>
          <a:lstStyle/>
          <a:p>
            <a:fld id="{8CBEAAC4-C35F-4088-81CF-1FAC318D4FD5}" type="slidenum">
              <a:rPr lang="en-US" smtClean="0"/>
              <a:t>2</a:t>
            </a:fld>
            <a:endParaRPr lang="en-US"/>
          </a:p>
        </p:txBody>
      </p:sp>
    </p:spTree>
    <p:custDataLst>
      <p:tags r:id="rId1"/>
    </p:custDataLst>
    <p:extLst>
      <p:ext uri="{BB962C8B-B14F-4D97-AF65-F5344CB8AC3E}">
        <p14:creationId xmlns:p14="http://schemas.microsoft.com/office/powerpoint/2010/main" val="75568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64CC-34A9-2251-3949-FC800C70F493}"/>
              </a:ext>
            </a:extLst>
          </p:cNvPr>
          <p:cNvSpPr>
            <a:spLocks noGrp="1"/>
          </p:cNvSpPr>
          <p:nvPr>
            <p:ph type="title"/>
          </p:nvPr>
        </p:nvSpPr>
        <p:spPr>
          <a:xfrm>
            <a:off x="739878" y="-3157"/>
            <a:ext cx="10515600" cy="1325563"/>
          </a:xfrm>
        </p:spPr>
        <p:txBody>
          <a:bodyPr/>
          <a:lstStyle/>
          <a:p>
            <a:r>
              <a:rPr lang="en-US" dirty="0"/>
              <a:t>Parasitic capillary wave</a:t>
            </a:r>
          </a:p>
        </p:txBody>
      </p:sp>
      <p:sp>
        <p:nvSpPr>
          <p:cNvPr id="4" name="Freeform: Shape 3">
            <a:extLst>
              <a:ext uri="{FF2B5EF4-FFF2-40B4-BE49-F238E27FC236}">
                <a16:creationId xmlns:a16="http://schemas.microsoft.com/office/drawing/2014/main" id="{F40C64C9-D1C3-68DC-1A10-C45D4FDDED61}"/>
              </a:ext>
            </a:extLst>
          </p:cNvPr>
          <p:cNvSpPr/>
          <p:nvPr/>
        </p:nvSpPr>
        <p:spPr>
          <a:xfrm>
            <a:off x="2467872" y="3551303"/>
            <a:ext cx="7486649" cy="2351111"/>
          </a:xfrm>
          <a:custGeom>
            <a:avLst/>
            <a:gdLst>
              <a:gd name="connsiteX0" fmla="*/ 131693 w 7486649"/>
              <a:gd name="connsiteY0" fmla="*/ 2202025 h 2351111"/>
              <a:gd name="connsiteX1" fmla="*/ 201267 w 7486649"/>
              <a:gd name="connsiteY1" fmla="*/ 2092694 h 2351111"/>
              <a:gd name="connsiteX2" fmla="*/ 2040006 w 7486649"/>
              <a:gd name="connsiteY2" fmla="*/ 5477 h 2351111"/>
              <a:gd name="connsiteX3" fmla="*/ 3491119 w 7486649"/>
              <a:gd name="connsiteY3" fmla="*/ 1476468 h 2351111"/>
              <a:gd name="connsiteX4" fmla="*/ 4176919 w 7486649"/>
              <a:gd name="connsiteY4" fmla="*/ 1208111 h 2351111"/>
              <a:gd name="connsiteX5" fmla="*/ 4544667 w 7486649"/>
              <a:gd name="connsiteY5" fmla="*/ 1764703 h 2351111"/>
              <a:gd name="connsiteX6" fmla="*/ 4942232 w 7486649"/>
              <a:gd name="connsiteY6" fmla="*/ 1436711 h 2351111"/>
              <a:gd name="connsiteX7" fmla="*/ 5210588 w 7486649"/>
              <a:gd name="connsiteY7" fmla="*/ 2003242 h 2351111"/>
              <a:gd name="connsiteX8" fmla="*/ 5548519 w 7486649"/>
              <a:gd name="connsiteY8" fmla="*/ 1794520 h 2351111"/>
              <a:gd name="connsiteX9" fmla="*/ 5846693 w 7486649"/>
              <a:gd name="connsiteY9" fmla="*/ 2211964 h 2351111"/>
              <a:gd name="connsiteX10" fmla="*/ 6144867 w 7486649"/>
              <a:gd name="connsiteY10" fmla="*/ 2013181 h 2351111"/>
              <a:gd name="connsiteX11" fmla="*/ 6542432 w 7486649"/>
              <a:gd name="connsiteY11" fmla="*/ 2291477 h 2351111"/>
              <a:gd name="connsiteX12" fmla="*/ 6731275 w 7486649"/>
              <a:gd name="connsiteY12" fmla="*/ 2132451 h 2351111"/>
              <a:gd name="connsiteX13" fmla="*/ 6969814 w 7486649"/>
              <a:gd name="connsiteY13" fmla="*/ 2301416 h 2351111"/>
              <a:gd name="connsiteX14" fmla="*/ 7188475 w 7486649"/>
              <a:gd name="connsiteY14" fmla="*/ 2182146 h 2351111"/>
              <a:gd name="connsiteX15" fmla="*/ 7486649 w 7486649"/>
              <a:gd name="connsiteY15" fmla="*/ 2351111 h 23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6649" h="2351111">
                <a:moveTo>
                  <a:pt x="131693" y="2202025"/>
                </a:moveTo>
                <a:cubicBezTo>
                  <a:pt x="7454" y="2330405"/>
                  <a:pt x="-116785" y="2458785"/>
                  <a:pt x="201267" y="2092694"/>
                </a:cubicBezTo>
                <a:cubicBezTo>
                  <a:pt x="519319" y="1726603"/>
                  <a:pt x="1491697" y="108181"/>
                  <a:pt x="2040006" y="5477"/>
                </a:cubicBezTo>
                <a:cubicBezTo>
                  <a:pt x="2588315" y="-97227"/>
                  <a:pt x="3134967" y="1276029"/>
                  <a:pt x="3491119" y="1476468"/>
                </a:cubicBezTo>
                <a:cubicBezTo>
                  <a:pt x="3847271" y="1676907"/>
                  <a:pt x="4001328" y="1160072"/>
                  <a:pt x="4176919" y="1208111"/>
                </a:cubicBezTo>
                <a:cubicBezTo>
                  <a:pt x="4352510" y="1256150"/>
                  <a:pt x="4417115" y="1726603"/>
                  <a:pt x="4544667" y="1764703"/>
                </a:cubicBezTo>
                <a:cubicBezTo>
                  <a:pt x="4672219" y="1802803"/>
                  <a:pt x="4831245" y="1396954"/>
                  <a:pt x="4942232" y="1436711"/>
                </a:cubicBezTo>
                <a:cubicBezTo>
                  <a:pt x="5053219" y="1476467"/>
                  <a:pt x="5109540" y="1943607"/>
                  <a:pt x="5210588" y="2003242"/>
                </a:cubicBezTo>
                <a:cubicBezTo>
                  <a:pt x="5311636" y="2062877"/>
                  <a:pt x="5442502" y="1759733"/>
                  <a:pt x="5548519" y="1794520"/>
                </a:cubicBezTo>
                <a:cubicBezTo>
                  <a:pt x="5654536" y="1829307"/>
                  <a:pt x="5747302" y="2175520"/>
                  <a:pt x="5846693" y="2211964"/>
                </a:cubicBezTo>
                <a:cubicBezTo>
                  <a:pt x="5946084" y="2248408"/>
                  <a:pt x="6028911" y="1999929"/>
                  <a:pt x="6144867" y="2013181"/>
                </a:cubicBezTo>
                <a:cubicBezTo>
                  <a:pt x="6260823" y="2026433"/>
                  <a:pt x="6444698" y="2271599"/>
                  <a:pt x="6542432" y="2291477"/>
                </a:cubicBezTo>
                <a:cubicBezTo>
                  <a:pt x="6640166" y="2311355"/>
                  <a:pt x="6660045" y="2130795"/>
                  <a:pt x="6731275" y="2132451"/>
                </a:cubicBezTo>
                <a:cubicBezTo>
                  <a:pt x="6802505" y="2134107"/>
                  <a:pt x="6893614" y="2293134"/>
                  <a:pt x="6969814" y="2301416"/>
                </a:cubicBezTo>
                <a:cubicBezTo>
                  <a:pt x="7046014" y="2309698"/>
                  <a:pt x="7102336" y="2173864"/>
                  <a:pt x="7188475" y="2182146"/>
                </a:cubicBezTo>
                <a:cubicBezTo>
                  <a:pt x="7274614" y="2190428"/>
                  <a:pt x="7380631" y="2270769"/>
                  <a:pt x="7486649" y="235111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DF8A7704-B821-4379-EDED-0850DBC88D76}"/>
              </a:ext>
            </a:extLst>
          </p:cNvPr>
          <p:cNvSpPr txBox="1">
            <a:spLocks/>
          </p:cNvSpPr>
          <p:nvPr/>
        </p:nvSpPr>
        <p:spPr>
          <a:xfrm>
            <a:off x="739878" y="1149191"/>
            <a:ext cx="9884646" cy="25379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effectLst/>
                <a:latin typeface="Söhne"/>
              </a:rPr>
              <a:t>Small ripples (~cm) that ride on the crests of larger gravity waves</a:t>
            </a:r>
          </a:p>
          <a:p>
            <a:r>
              <a:rPr lang="en-US" dirty="0">
                <a:latin typeface="Söhne"/>
              </a:rPr>
              <a:t>Parasitic: they derive energy from larger waves instead of direct interaction with wind</a:t>
            </a:r>
          </a:p>
          <a:p>
            <a:r>
              <a:rPr lang="en-US" dirty="0">
                <a:latin typeface="Söhne"/>
              </a:rPr>
              <a:t>Reason for the choice</a:t>
            </a:r>
          </a:p>
          <a:p>
            <a:pPr lvl="1"/>
            <a:r>
              <a:rPr lang="en-US" b="0" i="0" dirty="0">
                <a:effectLst/>
                <a:latin typeface="Söhne"/>
              </a:rPr>
              <a:t>See how large-scale waves transport surfactants</a:t>
            </a:r>
          </a:p>
          <a:p>
            <a:pPr lvl="1"/>
            <a:r>
              <a:rPr lang="en-US" dirty="0">
                <a:latin typeface="Söhne"/>
              </a:rPr>
              <a:t>Find out how surfactants influence the small-scale wave patterns</a:t>
            </a:r>
            <a:endParaRPr lang="en-US" dirty="0"/>
          </a:p>
          <a:p>
            <a:pPr lvl="1"/>
            <a:endParaRPr lang="en-US" dirty="0"/>
          </a:p>
        </p:txBody>
      </p:sp>
      <p:sp>
        <p:nvSpPr>
          <p:cNvPr id="8" name="TextBox 7">
            <a:extLst>
              <a:ext uri="{FF2B5EF4-FFF2-40B4-BE49-F238E27FC236}">
                <a16:creationId xmlns:a16="http://schemas.microsoft.com/office/drawing/2014/main" id="{C38A2C1E-B4E8-0C0F-318E-BB3E66B191AD}"/>
              </a:ext>
            </a:extLst>
          </p:cNvPr>
          <p:cNvSpPr txBox="1"/>
          <p:nvPr/>
        </p:nvSpPr>
        <p:spPr>
          <a:xfrm>
            <a:off x="3556008" y="4900830"/>
            <a:ext cx="1912127" cy="461665"/>
          </a:xfrm>
          <a:prstGeom prst="rect">
            <a:avLst/>
          </a:prstGeom>
          <a:noFill/>
        </p:spPr>
        <p:txBody>
          <a:bodyPr wrap="none" rtlCol="0">
            <a:spAutoFit/>
          </a:bodyPr>
          <a:lstStyle/>
          <a:p>
            <a:r>
              <a:rPr lang="en-US" sz="2400" dirty="0"/>
              <a:t>Gravity waves</a:t>
            </a:r>
          </a:p>
        </p:txBody>
      </p:sp>
      <p:sp>
        <p:nvSpPr>
          <p:cNvPr id="9" name="TextBox 8">
            <a:extLst>
              <a:ext uri="{FF2B5EF4-FFF2-40B4-BE49-F238E27FC236}">
                <a16:creationId xmlns:a16="http://schemas.microsoft.com/office/drawing/2014/main" id="{FB4EE42F-1919-E9CF-E9FF-8E8044B3CB78}"/>
              </a:ext>
            </a:extLst>
          </p:cNvPr>
          <p:cNvSpPr txBox="1"/>
          <p:nvPr/>
        </p:nvSpPr>
        <p:spPr>
          <a:xfrm>
            <a:off x="7297183" y="5978755"/>
            <a:ext cx="3057312" cy="461665"/>
          </a:xfrm>
          <a:prstGeom prst="rect">
            <a:avLst/>
          </a:prstGeom>
          <a:noFill/>
        </p:spPr>
        <p:txBody>
          <a:bodyPr wrap="none" rtlCol="0">
            <a:spAutoFit/>
          </a:bodyPr>
          <a:lstStyle/>
          <a:p>
            <a:r>
              <a:rPr lang="en-US" sz="2400" dirty="0"/>
              <a:t>Parasitic capillary wave</a:t>
            </a:r>
          </a:p>
        </p:txBody>
      </p:sp>
      <p:sp>
        <p:nvSpPr>
          <p:cNvPr id="3" name="TextBox 2">
            <a:extLst>
              <a:ext uri="{FF2B5EF4-FFF2-40B4-BE49-F238E27FC236}">
                <a16:creationId xmlns:a16="http://schemas.microsoft.com/office/drawing/2014/main" id="{C8752AB1-F840-1B34-E175-20997CAF8FE2}"/>
              </a:ext>
            </a:extLst>
          </p:cNvPr>
          <p:cNvSpPr txBox="1"/>
          <p:nvPr/>
        </p:nvSpPr>
        <p:spPr>
          <a:xfrm>
            <a:off x="6066528" y="3924631"/>
            <a:ext cx="7511800" cy="369332"/>
          </a:xfrm>
          <a:prstGeom prst="rect">
            <a:avLst/>
          </a:prstGeom>
          <a:noFill/>
        </p:spPr>
        <p:txBody>
          <a:bodyPr wrap="none" rtlCol="0">
            <a:spAutoFit/>
          </a:bodyPr>
          <a:lstStyle/>
          <a:p>
            <a:r>
              <a:rPr lang="en-US" dirty="0">
                <a:solidFill>
                  <a:srgbClr val="C00000"/>
                </a:solidFill>
              </a:rPr>
              <a:t>Add scales here, showing main wave is O(0.1-0.5m) and capillaries are mm-cm</a:t>
            </a:r>
          </a:p>
        </p:txBody>
      </p:sp>
      <p:sp>
        <p:nvSpPr>
          <p:cNvPr id="5" name="Slide Number Placeholder 4">
            <a:extLst>
              <a:ext uri="{FF2B5EF4-FFF2-40B4-BE49-F238E27FC236}">
                <a16:creationId xmlns:a16="http://schemas.microsoft.com/office/drawing/2014/main" id="{19E5CFB1-91C8-BBAB-676B-1C314A26BAD6}"/>
              </a:ext>
            </a:extLst>
          </p:cNvPr>
          <p:cNvSpPr>
            <a:spLocks noGrp="1"/>
          </p:cNvSpPr>
          <p:nvPr>
            <p:ph type="sldNum" sz="quarter" idx="12"/>
          </p:nvPr>
        </p:nvSpPr>
        <p:spPr/>
        <p:txBody>
          <a:bodyPr/>
          <a:lstStyle/>
          <a:p>
            <a:fld id="{8CBEAAC4-C35F-4088-81CF-1FAC318D4FD5}" type="slidenum">
              <a:rPr lang="en-US" smtClean="0"/>
              <a:t>20</a:t>
            </a:fld>
            <a:endParaRPr lang="en-US"/>
          </a:p>
        </p:txBody>
      </p:sp>
    </p:spTree>
    <p:extLst>
      <p:ext uri="{BB962C8B-B14F-4D97-AF65-F5344CB8AC3E}">
        <p14:creationId xmlns:p14="http://schemas.microsoft.com/office/powerpoint/2010/main" val="1157339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 name="Google Shape;114;g1f4e216d741_0_24"/>
              <p:cNvSpPr txBox="1"/>
              <p:nvPr/>
            </p:nvSpPr>
            <p:spPr>
              <a:xfrm>
                <a:off x="395031" y="249731"/>
                <a:ext cx="303632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mj-lt"/>
                  </a:rPr>
                  <a:t>Understand </a:t>
                </a:r>
                <a14:m>
                  <m:oMath xmlns:m="http://schemas.openxmlformats.org/officeDocument/2006/math">
                    <m:r>
                      <a:rPr lang="en-US" sz="3600" b="0" i="1" smtClean="0">
                        <a:latin typeface="Cambria Math" panose="02040503050406030204" pitchFamily="18" charset="0"/>
                      </a:rPr>
                      <m:t>𝛽</m:t>
                    </m:r>
                  </m:oMath>
                </a14:m>
                <a:endParaRPr sz="3600" dirty="0">
                  <a:latin typeface="+mj-lt"/>
                </a:endParaRPr>
              </a:p>
            </p:txBody>
          </p:sp>
        </mc:Choice>
        <mc:Fallback xmlns="">
          <p:sp>
            <p:nvSpPr>
              <p:cNvPr id="114" name="Google Shape;114;g1f4e216d741_0_24"/>
              <p:cNvSpPr txBox="1">
                <a:spLocks noRot="1" noChangeAspect="1" noMove="1" noResize="1" noEditPoints="1" noAdjustHandles="1" noChangeArrowheads="1" noChangeShapeType="1" noTextEdit="1"/>
              </p:cNvSpPr>
              <p:nvPr/>
            </p:nvSpPr>
            <p:spPr>
              <a:xfrm>
                <a:off x="395031" y="249731"/>
                <a:ext cx="3036326" cy="646290"/>
              </a:xfrm>
              <a:prstGeom prst="rect">
                <a:avLst/>
              </a:prstGeom>
              <a:blipFill>
                <a:blip r:embed="rId3"/>
                <a:stretch>
                  <a:fillRect l="-6225" t="-15094" b="-34906"/>
                </a:stretch>
              </a:blipFill>
              <a:ln>
                <a:noFill/>
              </a:ln>
            </p:spPr>
            <p:txBody>
              <a:bodyPr/>
              <a:lstStyle/>
              <a:p>
                <a:r>
                  <a:rPr lang="en-US">
                    <a:noFill/>
                  </a:rPr>
                  <a:t> </a:t>
                </a:r>
              </a:p>
            </p:txBody>
          </p:sp>
        </mc:Fallback>
      </mc:AlternateContent>
      <p:sp>
        <p:nvSpPr>
          <p:cNvPr id="20" name="Google Shape;114;g1f4e216d741_0_24">
            <a:extLst>
              <a:ext uri="{FF2B5EF4-FFF2-40B4-BE49-F238E27FC236}">
                <a16:creationId xmlns:a16="http://schemas.microsoft.com/office/drawing/2014/main" id="{2B45A3D4-7EBA-7922-3FD5-4A1B268BE54D}"/>
              </a:ext>
            </a:extLst>
          </p:cNvPr>
          <p:cNvSpPr txBox="1"/>
          <p:nvPr/>
        </p:nvSpPr>
        <p:spPr>
          <a:xfrm>
            <a:off x="6751517" y="4653916"/>
            <a:ext cx="3860671"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t>Surface tension change when compress interface</a:t>
            </a:r>
            <a:endParaRPr sz="2400" dirty="0"/>
          </a:p>
        </p:txBody>
      </p:sp>
      <p:grpSp>
        <p:nvGrpSpPr>
          <p:cNvPr id="7" name="Group 6">
            <a:extLst>
              <a:ext uri="{FF2B5EF4-FFF2-40B4-BE49-F238E27FC236}">
                <a16:creationId xmlns:a16="http://schemas.microsoft.com/office/drawing/2014/main" id="{F4F5370E-E1D1-FF40-702C-66DEA23B376F}"/>
              </a:ext>
            </a:extLst>
          </p:cNvPr>
          <p:cNvGrpSpPr/>
          <p:nvPr/>
        </p:nvGrpSpPr>
        <p:grpSpPr>
          <a:xfrm>
            <a:off x="6096000" y="1236980"/>
            <a:ext cx="5151374" cy="3500279"/>
            <a:chOff x="6618023" y="450070"/>
            <a:chExt cx="5023350" cy="3156628"/>
          </a:xfrm>
        </p:grpSpPr>
        <p:pic>
          <p:nvPicPr>
            <p:cNvPr id="8" name="Picture 7">
              <a:extLst>
                <a:ext uri="{FF2B5EF4-FFF2-40B4-BE49-F238E27FC236}">
                  <a16:creationId xmlns:a16="http://schemas.microsoft.com/office/drawing/2014/main" id="{D9CCDB26-C738-599F-D100-E2CFFB32F50C}"/>
                </a:ext>
              </a:extLst>
            </p:cNvPr>
            <p:cNvPicPr>
              <a:picLocks noChangeAspect="1"/>
            </p:cNvPicPr>
            <p:nvPr/>
          </p:nvPicPr>
          <p:blipFill rotWithShape="1">
            <a:blip r:embed="rId4"/>
            <a:srcRect l="1182" t="6918"/>
            <a:stretch/>
          </p:blipFill>
          <p:spPr>
            <a:xfrm>
              <a:off x="6618023" y="450070"/>
              <a:ext cx="4409438" cy="3156628"/>
            </a:xfrm>
            <a:prstGeom prst="rect">
              <a:avLst/>
            </a:prstGeom>
          </p:spPr>
        </p:pic>
        <p:pic>
          <p:nvPicPr>
            <p:cNvPr id="9" name="Picture 8">
              <a:extLst>
                <a:ext uri="{FF2B5EF4-FFF2-40B4-BE49-F238E27FC236}">
                  <a16:creationId xmlns:a16="http://schemas.microsoft.com/office/drawing/2014/main" id="{89AD5B32-C5D4-187C-5E26-12A3DCB76655}"/>
                </a:ext>
              </a:extLst>
            </p:cNvPr>
            <p:cNvPicPr>
              <a:picLocks noChangeAspect="1"/>
            </p:cNvPicPr>
            <p:nvPr/>
          </p:nvPicPr>
          <p:blipFill rotWithShape="1">
            <a:blip r:embed="rId5"/>
            <a:srcRect l="5244"/>
            <a:stretch/>
          </p:blipFill>
          <p:spPr>
            <a:xfrm>
              <a:off x="10792577" y="659425"/>
              <a:ext cx="848796" cy="2011616"/>
            </a:xfrm>
            <a:prstGeom prst="rect">
              <a:avLst/>
            </a:prstGeom>
          </p:spPr>
        </p:pic>
      </p:grpSp>
      <p:sp>
        <p:nvSpPr>
          <p:cNvPr id="10" name="TextBox 9">
            <a:extLst>
              <a:ext uri="{FF2B5EF4-FFF2-40B4-BE49-F238E27FC236}">
                <a16:creationId xmlns:a16="http://schemas.microsoft.com/office/drawing/2014/main" id="{B61AE980-C857-5400-CBD1-EFF37D981765}"/>
              </a:ext>
            </a:extLst>
          </p:cNvPr>
          <p:cNvSpPr txBox="1"/>
          <p:nvPr/>
        </p:nvSpPr>
        <p:spPr>
          <a:xfrm>
            <a:off x="7645138" y="0"/>
            <a:ext cx="4546862" cy="830997"/>
          </a:xfrm>
          <a:prstGeom prst="rect">
            <a:avLst/>
          </a:prstGeom>
          <a:noFill/>
        </p:spPr>
        <p:txBody>
          <a:bodyPr wrap="square">
            <a:spAutoFit/>
          </a:bodyPr>
          <a:lstStyle/>
          <a:p>
            <a:r>
              <a:rPr lang="en-US" sz="1600" dirty="0" err="1"/>
              <a:t>Erinin</a:t>
            </a:r>
            <a:r>
              <a:rPr lang="en-US" sz="1600" dirty="0"/>
              <a:t>, M. A., Liu, C., Liu, X., Mostert, W., Deike, L., &amp; Duncan, J. H. (2023). The effects of surfactants on plunging breakers. </a:t>
            </a:r>
            <a:r>
              <a:rPr lang="en-US" sz="1600" i="1" dirty="0"/>
              <a:t>Journal of Fluid Mechanics</a:t>
            </a:r>
            <a:r>
              <a:rPr lang="en-US" sz="1600" dirty="0"/>
              <a:t>, </a:t>
            </a:r>
            <a:r>
              <a:rPr lang="en-US" sz="1600" i="1" dirty="0"/>
              <a:t>972</a:t>
            </a:r>
            <a:r>
              <a:rPr lang="en-US" sz="1600" dirty="0"/>
              <a:t>. </a:t>
            </a:r>
          </a:p>
        </p:txBody>
      </p:sp>
      <p:cxnSp>
        <p:nvCxnSpPr>
          <p:cNvPr id="21" name="Straight Arrow Connector 20">
            <a:extLst>
              <a:ext uri="{FF2B5EF4-FFF2-40B4-BE49-F238E27FC236}">
                <a16:creationId xmlns:a16="http://schemas.microsoft.com/office/drawing/2014/main" id="{21C4D266-E956-77D7-3E42-CEAD3DFF8F1A}"/>
              </a:ext>
            </a:extLst>
          </p:cNvPr>
          <p:cNvCxnSpPr>
            <a:cxnSpLocks/>
          </p:cNvCxnSpPr>
          <p:nvPr/>
        </p:nvCxnSpPr>
        <p:spPr>
          <a:xfrm>
            <a:off x="7176851" y="1754253"/>
            <a:ext cx="2696122" cy="208019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6" name="Google Shape;104;g1f4e216d741_0_93">
            <a:extLst>
              <a:ext uri="{FF2B5EF4-FFF2-40B4-BE49-F238E27FC236}">
                <a16:creationId xmlns:a16="http://schemas.microsoft.com/office/drawing/2014/main" id="{F06CE7FF-B4A1-D6A7-0D20-926895E46D7A}"/>
              </a:ext>
            </a:extLst>
          </p:cNvPr>
          <p:cNvPicPr preferRelativeResize="0"/>
          <p:nvPr/>
        </p:nvPicPr>
        <p:blipFill>
          <a:blip r:embed="rId6">
            <a:alphaModFix/>
          </a:blip>
          <a:stretch>
            <a:fillRect/>
          </a:stretch>
        </p:blipFill>
        <p:spPr>
          <a:xfrm>
            <a:off x="6437635" y="758376"/>
            <a:ext cx="4174553" cy="609535"/>
          </a:xfrm>
          <a:prstGeom prst="rect">
            <a:avLst/>
          </a:prstGeom>
          <a:noFill/>
          <a:ln>
            <a:noFill/>
          </a:ln>
        </p:spPr>
      </p:pic>
      <mc:AlternateContent xmlns:mc="http://schemas.openxmlformats.org/markup-compatibility/2006" xmlns:a14="http://schemas.microsoft.com/office/drawing/2010/main">
        <mc:Choice Requires="a14">
          <p:sp>
            <p:nvSpPr>
              <p:cNvPr id="27" name="Google Shape;114;g1f4e216d741_0_24">
                <a:extLst>
                  <a:ext uri="{FF2B5EF4-FFF2-40B4-BE49-F238E27FC236}">
                    <a16:creationId xmlns:a16="http://schemas.microsoft.com/office/drawing/2014/main" id="{2F893E5A-50BA-7DCC-514F-D5A4CF6B0E9E}"/>
                  </a:ext>
                </a:extLst>
              </p:cNvPr>
              <p:cNvSpPr txBox="1"/>
              <p:nvPr/>
            </p:nvSpPr>
            <p:spPr>
              <a:xfrm>
                <a:off x="7725404" y="1862690"/>
                <a:ext cx="278939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t>Increasing </a:t>
                </a:r>
                <a14:m>
                  <m:oMath xmlns:m="http://schemas.openxmlformats.org/officeDocument/2006/math">
                    <m:r>
                      <a:rPr lang="en-US" sz="3200" b="0" i="1" smtClean="0">
                        <a:latin typeface="Cambria Math" panose="02040503050406030204" pitchFamily="18" charset="0"/>
                      </a:rPr>
                      <m:t>𝛽</m:t>
                    </m:r>
                  </m:oMath>
                </a14:m>
                <a:endParaRPr sz="3200" dirty="0"/>
              </a:p>
            </p:txBody>
          </p:sp>
        </mc:Choice>
        <mc:Fallback xmlns="">
          <p:sp>
            <p:nvSpPr>
              <p:cNvPr id="27" name="Google Shape;114;g1f4e216d741_0_24">
                <a:extLst>
                  <a:ext uri="{FF2B5EF4-FFF2-40B4-BE49-F238E27FC236}">
                    <a16:creationId xmlns:a16="http://schemas.microsoft.com/office/drawing/2014/main" id="{2F893E5A-50BA-7DCC-514F-D5A4CF6B0E9E}"/>
                  </a:ext>
                </a:extLst>
              </p:cNvPr>
              <p:cNvSpPr txBox="1">
                <a:spLocks noRot="1" noChangeAspect="1" noMove="1" noResize="1" noEditPoints="1" noAdjustHandles="1" noChangeArrowheads="1" noChangeShapeType="1" noTextEdit="1"/>
              </p:cNvSpPr>
              <p:nvPr/>
            </p:nvSpPr>
            <p:spPr>
              <a:xfrm>
                <a:off x="7725404" y="1862690"/>
                <a:ext cx="2789394" cy="584735"/>
              </a:xfrm>
              <a:prstGeom prst="rect">
                <a:avLst/>
              </a:prstGeom>
              <a:blipFill>
                <a:blip r:embed="rId7"/>
                <a:stretch>
                  <a:fillRect t="-12632" b="-35789"/>
                </a:stretch>
              </a:blipFill>
              <a:ln>
                <a:noFill/>
              </a:ln>
            </p:spPr>
            <p:txBody>
              <a:bodyPr/>
              <a:lstStyle/>
              <a:p>
                <a:r>
                  <a:rPr lang="en-US">
                    <a:noFill/>
                  </a:rPr>
                  <a:t> </a:t>
                </a:r>
              </a:p>
            </p:txBody>
          </p:sp>
        </mc:Fallback>
      </mc:AlternateContent>
      <p:pic>
        <p:nvPicPr>
          <p:cNvPr id="32" name="Picture 31">
            <a:extLst>
              <a:ext uri="{FF2B5EF4-FFF2-40B4-BE49-F238E27FC236}">
                <a16:creationId xmlns:a16="http://schemas.microsoft.com/office/drawing/2014/main" id="{D0633165-3BE1-675F-4016-DE3BF15F9CDC}"/>
              </a:ext>
            </a:extLst>
          </p:cNvPr>
          <p:cNvPicPr>
            <a:picLocks noChangeAspect="1"/>
          </p:cNvPicPr>
          <p:nvPr/>
        </p:nvPicPr>
        <p:blipFill>
          <a:blip r:embed="rId8"/>
          <a:stretch>
            <a:fillRect/>
          </a:stretch>
        </p:blipFill>
        <p:spPr>
          <a:xfrm>
            <a:off x="805222" y="1236980"/>
            <a:ext cx="4079762" cy="2932864"/>
          </a:xfrm>
          <a:prstGeom prst="rect">
            <a:avLst/>
          </a:prstGeom>
        </p:spPr>
      </p:pic>
      <p:sp>
        <p:nvSpPr>
          <p:cNvPr id="33" name="Google Shape;114;g1f4e216d741_0_24">
            <a:extLst>
              <a:ext uri="{FF2B5EF4-FFF2-40B4-BE49-F238E27FC236}">
                <a16:creationId xmlns:a16="http://schemas.microsoft.com/office/drawing/2014/main" id="{6C15C7F2-1B0B-6C7C-FF18-42B0F08084A8}"/>
              </a:ext>
            </a:extLst>
          </p:cNvPr>
          <p:cNvSpPr txBox="1"/>
          <p:nvPr/>
        </p:nvSpPr>
        <p:spPr>
          <a:xfrm>
            <a:off x="914767" y="5102238"/>
            <a:ext cx="3860671"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t>Experimental setup</a:t>
            </a:r>
            <a:endParaRPr sz="2400"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3D735D6-B25C-DAC5-7B70-B2BE7CF85835}"/>
                  </a:ext>
                </a:extLst>
              </p:cNvPr>
              <p:cNvSpPr txBox="1"/>
              <p:nvPr/>
            </p:nvSpPr>
            <p:spPr>
              <a:xfrm>
                <a:off x="2030263" y="4405208"/>
                <a:ext cx="16296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Γ</m:t>
                      </m:r>
                      <m:r>
                        <a:rPr lang="en-US" sz="2400" b="0" i="1" smtClean="0">
                          <a:latin typeface="Cambria Math" panose="02040503050406030204" pitchFamily="18" charset="0"/>
                        </a:rPr>
                        <m:t>𝐴</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Γ</m:t>
                          </m:r>
                        </m:e>
                        <m:sub>
                          <m:r>
                            <a:rPr lang="en-US" sz="2400" b="0" i="1" smtClean="0">
                              <a:latin typeface="Cambria Math" panose="02040503050406030204" pitchFamily="18" charset="0"/>
                            </a:rPr>
                            <m:t>0</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p>
            </p:txBody>
          </p:sp>
        </mc:Choice>
        <mc:Fallback xmlns="">
          <p:sp>
            <p:nvSpPr>
              <p:cNvPr id="28" name="TextBox 27">
                <a:extLst>
                  <a:ext uri="{FF2B5EF4-FFF2-40B4-BE49-F238E27FC236}">
                    <a16:creationId xmlns:a16="http://schemas.microsoft.com/office/drawing/2014/main" id="{23D735D6-B25C-DAC5-7B70-B2BE7CF85835}"/>
                  </a:ext>
                </a:extLst>
              </p:cNvPr>
              <p:cNvSpPr txBox="1">
                <a:spLocks noRot="1" noChangeAspect="1" noMove="1" noResize="1" noEditPoints="1" noAdjustHandles="1" noChangeArrowheads="1" noChangeShapeType="1" noTextEdit="1"/>
              </p:cNvSpPr>
              <p:nvPr/>
            </p:nvSpPr>
            <p:spPr>
              <a:xfrm>
                <a:off x="2030263" y="4405208"/>
                <a:ext cx="1629677" cy="461665"/>
              </a:xfrm>
              <a:prstGeom prst="rect">
                <a:avLst/>
              </a:prstGeom>
              <a:blipFill>
                <a:blip r:embed="rId9"/>
                <a:stretch>
                  <a:fillRect b="-1333"/>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764C3EEE-FBDD-6A41-5B11-EA62D537477A}"/>
              </a:ext>
            </a:extLst>
          </p:cNvPr>
          <p:cNvSpPr txBox="1"/>
          <p:nvPr/>
        </p:nvSpPr>
        <p:spPr>
          <a:xfrm>
            <a:off x="6437635" y="5563862"/>
            <a:ext cx="6099048" cy="464871"/>
          </a:xfrm>
          <a:prstGeom prst="rect">
            <a:avLst/>
          </a:prstGeom>
          <a:noFill/>
        </p:spPr>
        <p:txBody>
          <a:bodyPr wrap="square">
            <a:spAutoFit/>
          </a:bodyPr>
          <a:lstStyle/>
          <a:p>
            <a:pPr>
              <a:lnSpc>
                <a:spcPct val="150000"/>
              </a:lnSpc>
            </a:pPr>
            <a:r>
              <a:rPr lang="en-US" sz="1800" dirty="0"/>
              <a:t>TX: Triton X (one type of surfactant used in the lab)</a:t>
            </a:r>
          </a:p>
        </p:txBody>
      </p:sp>
      <p:sp>
        <p:nvSpPr>
          <p:cNvPr id="2" name="Slide Number Placeholder 1">
            <a:extLst>
              <a:ext uri="{FF2B5EF4-FFF2-40B4-BE49-F238E27FC236}">
                <a16:creationId xmlns:a16="http://schemas.microsoft.com/office/drawing/2014/main" id="{B740320C-BB5D-D407-E503-A5D03EFE86B3}"/>
              </a:ext>
            </a:extLst>
          </p:cNvPr>
          <p:cNvSpPr>
            <a:spLocks noGrp="1"/>
          </p:cNvSpPr>
          <p:nvPr>
            <p:ph type="sldNum" sz="quarter" idx="12"/>
          </p:nvPr>
        </p:nvSpPr>
        <p:spPr/>
        <p:txBody>
          <a:bodyPr/>
          <a:lstStyle/>
          <a:p>
            <a:fld id="{8CBEAAC4-C35F-4088-81CF-1FAC318D4FD5}" type="slidenum">
              <a:rPr lang="en-US" smtClean="0"/>
              <a:t>21</a:t>
            </a:fld>
            <a:endParaRPr lang="en-US"/>
          </a:p>
        </p:txBody>
      </p:sp>
    </p:spTree>
    <p:extLst>
      <p:ext uri="{BB962C8B-B14F-4D97-AF65-F5344CB8AC3E}">
        <p14:creationId xmlns:p14="http://schemas.microsoft.com/office/powerpoint/2010/main" val="566195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33" grpId="0"/>
      <p:bldP spid="28"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 name="Google Shape;114;g1f4e216d741_0_24"/>
              <p:cNvSpPr txBox="1"/>
              <p:nvPr/>
            </p:nvSpPr>
            <p:spPr>
              <a:xfrm>
                <a:off x="395031" y="249731"/>
                <a:ext cx="303632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mj-lt"/>
                  </a:rPr>
                  <a:t>Understand </a:t>
                </a:r>
                <a14:m>
                  <m:oMath xmlns:m="http://schemas.openxmlformats.org/officeDocument/2006/math">
                    <m:r>
                      <a:rPr lang="en-US" sz="3600" b="0" i="1" smtClean="0">
                        <a:latin typeface="Cambria Math" panose="02040503050406030204" pitchFamily="18" charset="0"/>
                      </a:rPr>
                      <m:t>𝛽</m:t>
                    </m:r>
                  </m:oMath>
                </a14:m>
                <a:endParaRPr sz="3600" dirty="0">
                  <a:latin typeface="+mj-lt"/>
                </a:endParaRPr>
              </a:p>
            </p:txBody>
          </p:sp>
        </mc:Choice>
        <mc:Fallback xmlns="">
          <p:sp>
            <p:nvSpPr>
              <p:cNvPr id="114" name="Google Shape;114;g1f4e216d741_0_24"/>
              <p:cNvSpPr txBox="1">
                <a:spLocks noRot="1" noChangeAspect="1" noMove="1" noResize="1" noEditPoints="1" noAdjustHandles="1" noChangeArrowheads="1" noChangeShapeType="1" noTextEdit="1"/>
              </p:cNvSpPr>
              <p:nvPr/>
            </p:nvSpPr>
            <p:spPr>
              <a:xfrm>
                <a:off x="395031" y="249731"/>
                <a:ext cx="3036326" cy="646290"/>
              </a:xfrm>
              <a:prstGeom prst="rect">
                <a:avLst/>
              </a:prstGeom>
              <a:blipFill>
                <a:blip r:embed="rId3"/>
                <a:stretch>
                  <a:fillRect l="-6225" t="-15094" b="-34906"/>
                </a:stretch>
              </a:blipFill>
              <a:ln>
                <a:noFill/>
              </a:ln>
            </p:spPr>
            <p:txBody>
              <a:bodyPr/>
              <a:lstStyle/>
              <a:p>
                <a:r>
                  <a:rPr lang="en-US">
                    <a:noFill/>
                  </a:rPr>
                  <a:t> </a:t>
                </a:r>
              </a:p>
            </p:txBody>
          </p:sp>
        </mc:Fallback>
      </mc:AlternateContent>
      <p:sp>
        <p:nvSpPr>
          <p:cNvPr id="20" name="Google Shape;114;g1f4e216d741_0_24">
            <a:extLst>
              <a:ext uri="{FF2B5EF4-FFF2-40B4-BE49-F238E27FC236}">
                <a16:creationId xmlns:a16="http://schemas.microsoft.com/office/drawing/2014/main" id="{2B45A3D4-7EBA-7922-3FD5-4A1B268BE54D}"/>
              </a:ext>
            </a:extLst>
          </p:cNvPr>
          <p:cNvSpPr txBox="1"/>
          <p:nvPr/>
        </p:nvSpPr>
        <p:spPr>
          <a:xfrm>
            <a:off x="549128" y="4371660"/>
            <a:ext cx="3860671"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t>Surface tension change when compress interface</a:t>
            </a:r>
            <a:endParaRPr sz="2400" dirty="0"/>
          </a:p>
        </p:txBody>
      </p:sp>
      <p:sp>
        <p:nvSpPr>
          <p:cNvPr id="10" name="TextBox 9">
            <a:extLst>
              <a:ext uri="{FF2B5EF4-FFF2-40B4-BE49-F238E27FC236}">
                <a16:creationId xmlns:a16="http://schemas.microsoft.com/office/drawing/2014/main" id="{B61AE980-C857-5400-CBD1-EFF37D981765}"/>
              </a:ext>
            </a:extLst>
          </p:cNvPr>
          <p:cNvSpPr txBox="1"/>
          <p:nvPr/>
        </p:nvSpPr>
        <p:spPr>
          <a:xfrm>
            <a:off x="7645138" y="0"/>
            <a:ext cx="4546862" cy="830997"/>
          </a:xfrm>
          <a:prstGeom prst="rect">
            <a:avLst/>
          </a:prstGeom>
          <a:noFill/>
        </p:spPr>
        <p:txBody>
          <a:bodyPr wrap="square">
            <a:spAutoFit/>
          </a:bodyPr>
          <a:lstStyle/>
          <a:p>
            <a:r>
              <a:rPr lang="en-US" sz="1600" dirty="0" err="1"/>
              <a:t>Erinin</a:t>
            </a:r>
            <a:r>
              <a:rPr lang="en-US" sz="1600" dirty="0"/>
              <a:t>, M. A., Liu, C., Liu, X., Mostert, W., Deike, L., &amp; Duncan, J. H. (2023). The effects of surfactants on plunging breakers. </a:t>
            </a:r>
            <a:r>
              <a:rPr lang="en-US" sz="1600" i="1" dirty="0"/>
              <a:t>Journal of Fluid Mechanics</a:t>
            </a:r>
            <a:r>
              <a:rPr lang="en-US" sz="1600" dirty="0"/>
              <a:t>, </a:t>
            </a:r>
            <a:r>
              <a:rPr lang="en-US" sz="1600" i="1" dirty="0"/>
              <a:t>972</a:t>
            </a:r>
            <a:r>
              <a:rPr lang="en-US" sz="1600" dirty="0"/>
              <a:t>. </a:t>
            </a:r>
          </a:p>
        </p:txBody>
      </p:sp>
      <p:pic>
        <p:nvPicPr>
          <p:cNvPr id="26" name="Google Shape;104;g1f4e216d741_0_93">
            <a:extLst>
              <a:ext uri="{FF2B5EF4-FFF2-40B4-BE49-F238E27FC236}">
                <a16:creationId xmlns:a16="http://schemas.microsoft.com/office/drawing/2014/main" id="{F06CE7FF-B4A1-D6A7-0D20-926895E46D7A}"/>
              </a:ext>
            </a:extLst>
          </p:cNvPr>
          <p:cNvPicPr preferRelativeResize="0"/>
          <p:nvPr/>
        </p:nvPicPr>
        <p:blipFill>
          <a:blip r:embed="rId4">
            <a:alphaModFix/>
          </a:blip>
          <a:stretch>
            <a:fillRect/>
          </a:stretch>
        </p:blipFill>
        <p:spPr>
          <a:xfrm>
            <a:off x="372748" y="1079946"/>
            <a:ext cx="4174553" cy="609535"/>
          </a:xfrm>
          <a:prstGeom prst="rect">
            <a:avLst/>
          </a:prstGeom>
          <a:noFill/>
          <a:ln>
            <a:noFill/>
          </a:ln>
        </p:spPr>
      </p:pic>
      <p:pic>
        <p:nvPicPr>
          <p:cNvPr id="22" name="Picture 21">
            <a:extLst>
              <a:ext uri="{FF2B5EF4-FFF2-40B4-BE49-F238E27FC236}">
                <a16:creationId xmlns:a16="http://schemas.microsoft.com/office/drawing/2014/main" id="{967F8AF3-E2AC-6128-5F8B-D1957D205AF6}"/>
              </a:ext>
            </a:extLst>
          </p:cNvPr>
          <p:cNvPicPr>
            <a:picLocks noChangeAspect="1"/>
          </p:cNvPicPr>
          <p:nvPr/>
        </p:nvPicPr>
        <p:blipFill>
          <a:blip r:embed="rId5"/>
          <a:stretch>
            <a:fillRect/>
          </a:stretch>
        </p:blipFill>
        <p:spPr>
          <a:xfrm>
            <a:off x="4909847" y="1204697"/>
            <a:ext cx="7282153" cy="4448606"/>
          </a:xfrm>
          <a:prstGeom prst="rect">
            <a:avLst/>
          </a:prstGeom>
        </p:spPr>
      </p:pic>
      <p:sp>
        <p:nvSpPr>
          <p:cNvPr id="23" name="Google Shape;114;g1f4e216d741_0_24">
            <a:extLst>
              <a:ext uri="{FF2B5EF4-FFF2-40B4-BE49-F238E27FC236}">
                <a16:creationId xmlns:a16="http://schemas.microsoft.com/office/drawing/2014/main" id="{51D59B66-D59F-EB2C-6099-4D706FAEF664}"/>
              </a:ext>
            </a:extLst>
          </p:cNvPr>
          <p:cNvSpPr txBox="1"/>
          <p:nvPr/>
        </p:nvSpPr>
        <p:spPr>
          <a:xfrm>
            <a:off x="5684520" y="5657712"/>
            <a:ext cx="448818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t>How fast the surface tension change when compress interface (derivative of the left)</a:t>
            </a:r>
            <a:endParaRPr sz="2400" dirty="0"/>
          </a:p>
        </p:txBody>
      </p:sp>
      <p:grpSp>
        <p:nvGrpSpPr>
          <p:cNvPr id="30" name="Group 29">
            <a:extLst>
              <a:ext uri="{FF2B5EF4-FFF2-40B4-BE49-F238E27FC236}">
                <a16:creationId xmlns:a16="http://schemas.microsoft.com/office/drawing/2014/main" id="{EE5328A6-732E-C9E4-FB2B-A6E0F1653640}"/>
              </a:ext>
            </a:extLst>
          </p:cNvPr>
          <p:cNvGrpSpPr/>
          <p:nvPr/>
        </p:nvGrpSpPr>
        <p:grpSpPr>
          <a:xfrm>
            <a:off x="508754" y="1702337"/>
            <a:ext cx="3901045" cy="2669323"/>
            <a:chOff x="6618023" y="450070"/>
            <a:chExt cx="5023350" cy="3156628"/>
          </a:xfrm>
        </p:grpSpPr>
        <p:pic>
          <p:nvPicPr>
            <p:cNvPr id="31" name="Picture 30">
              <a:extLst>
                <a:ext uri="{FF2B5EF4-FFF2-40B4-BE49-F238E27FC236}">
                  <a16:creationId xmlns:a16="http://schemas.microsoft.com/office/drawing/2014/main" id="{81A9D0A1-E710-F9A5-F32A-2FD58DB05D55}"/>
                </a:ext>
              </a:extLst>
            </p:cNvPr>
            <p:cNvPicPr>
              <a:picLocks noChangeAspect="1"/>
            </p:cNvPicPr>
            <p:nvPr/>
          </p:nvPicPr>
          <p:blipFill rotWithShape="1">
            <a:blip r:embed="rId6"/>
            <a:srcRect l="1182" t="6918"/>
            <a:stretch/>
          </p:blipFill>
          <p:spPr>
            <a:xfrm>
              <a:off x="6618023" y="450070"/>
              <a:ext cx="4409438" cy="3156628"/>
            </a:xfrm>
            <a:prstGeom prst="rect">
              <a:avLst/>
            </a:prstGeom>
          </p:spPr>
        </p:pic>
        <p:pic>
          <p:nvPicPr>
            <p:cNvPr id="32" name="Picture 31">
              <a:extLst>
                <a:ext uri="{FF2B5EF4-FFF2-40B4-BE49-F238E27FC236}">
                  <a16:creationId xmlns:a16="http://schemas.microsoft.com/office/drawing/2014/main" id="{54D71DB6-4F18-93AF-CFA8-E3DB84FF075F}"/>
                </a:ext>
              </a:extLst>
            </p:cNvPr>
            <p:cNvPicPr>
              <a:picLocks noChangeAspect="1"/>
            </p:cNvPicPr>
            <p:nvPr/>
          </p:nvPicPr>
          <p:blipFill rotWithShape="1">
            <a:blip r:embed="rId7"/>
            <a:srcRect l="5244"/>
            <a:stretch/>
          </p:blipFill>
          <p:spPr>
            <a:xfrm>
              <a:off x="10792577" y="659425"/>
              <a:ext cx="848796" cy="2011616"/>
            </a:xfrm>
            <a:prstGeom prst="rect">
              <a:avLst/>
            </a:prstGeom>
          </p:spPr>
        </p:pic>
      </p:grpSp>
      <p:cxnSp>
        <p:nvCxnSpPr>
          <p:cNvPr id="33" name="Straight Arrow Connector 32">
            <a:extLst>
              <a:ext uri="{FF2B5EF4-FFF2-40B4-BE49-F238E27FC236}">
                <a16:creationId xmlns:a16="http://schemas.microsoft.com/office/drawing/2014/main" id="{FF6C5F3B-AEE0-72D4-89AB-9E88B85EB5F8}"/>
              </a:ext>
            </a:extLst>
          </p:cNvPr>
          <p:cNvCxnSpPr>
            <a:cxnSpLocks/>
          </p:cNvCxnSpPr>
          <p:nvPr/>
        </p:nvCxnSpPr>
        <p:spPr>
          <a:xfrm>
            <a:off x="1389631" y="2008896"/>
            <a:ext cx="2041726" cy="158636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Google Shape;114;g1f4e216d741_0_24">
                <a:extLst>
                  <a:ext uri="{FF2B5EF4-FFF2-40B4-BE49-F238E27FC236}">
                    <a16:creationId xmlns:a16="http://schemas.microsoft.com/office/drawing/2014/main" id="{3FEACC8D-C884-4828-C6DB-C0B6A370B79A}"/>
                  </a:ext>
                </a:extLst>
              </p:cNvPr>
              <p:cNvSpPr txBox="1"/>
              <p:nvPr/>
            </p:nvSpPr>
            <p:spPr>
              <a:xfrm>
                <a:off x="1939995" y="2280661"/>
                <a:ext cx="211235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t>Increasing </a:t>
                </a:r>
                <a14:m>
                  <m:oMath xmlns:m="http://schemas.openxmlformats.org/officeDocument/2006/math">
                    <m:r>
                      <a:rPr lang="en-US" sz="2000" b="0" i="1" smtClean="0">
                        <a:latin typeface="Cambria Math" panose="02040503050406030204" pitchFamily="18" charset="0"/>
                      </a:rPr>
                      <m:t>𝛽</m:t>
                    </m:r>
                  </m:oMath>
                </a14:m>
                <a:endParaRPr sz="2000" dirty="0"/>
              </a:p>
            </p:txBody>
          </p:sp>
        </mc:Choice>
        <mc:Fallback xmlns="">
          <p:sp>
            <p:nvSpPr>
              <p:cNvPr id="34" name="Google Shape;114;g1f4e216d741_0_24">
                <a:extLst>
                  <a:ext uri="{FF2B5EF4-FFF2-40B4-BE49-F238E27FC236}">
                    <a16:creationId xmlns:a16="http://schemas.microsoft.com/office/drawing/2014/main" id="{3FEACC8D-C884-4828-C6DB-C0B6A370B79A}"/>
                  </a:ext>
                </a:extLst>
              </p:cNvPr>
              <p:cNvSpPr txBox="1">
                <a:spLocks noRot="1" noChangeAspect="1" noMove="1" noResize="1" noEditPoints="1" noAdjustHandles="1" noChangeArrowheads="1" noChangeShapeType="1" noTextEdit="1"/>
              </p:cNvSpPr>
              <p:nvPr/>
            </p:nvSpPr>
            <p:spPr>
              <a:xfrm>
                <a:off x="1939995" y="2280661"/>
                <a:ext cx="2112359" cy="400069"/>
              </a:xfrm>
              <a:prstGeom prst="rect">
                <a:avLst/>
              </a:prstGeom>
              <a:blipFill>
                <a:blip r:embed="rId8"/>
                <a:stretch>
                  <a:fillRect t="-7576" b="-25758"/>
                </a:stretch>
              </a:blipFill>
              <a:ln>
                <a:no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CDD81CA9-3265-AEC4-D5B6-2E6077CBE470}"/>
              </a:ext>
            </a:extLst>
          </p:cNvPr>
          <p:cNvSpPr>
            <a:spLocks noGrp="1"/>
          </p:cNvSpPr>
          <p:nvPr>
            <p:ph type="sldNum" sz="quarter" idx="12"/>
          </p:nvPr>
        </p:nvSpPr>
        <p:spPr/>
        <p:txBody>
          <a:bodyPr/>
          <a:lstStyle/>
          <a:p>
            <a:fld id="{8CBEAAC4-C35F-4088-81CF-1FAC318D4FD5}" type="slidenum">
              <a:rPr lang="en-US" smtClean="0"/>
              <a:t>22</a:t>
            </a:fld>
            <a:endParaRPr lang="en-US"/>
          </a:p>
        </p:txBody>
      </p:sp>
    </p:spTree>
    <p:extLst>
      <p:ext uri="{BB962C8B-B14F-4D97-AF65-F5344CB8AC3E}">
        <p14:creationId xmlns:p14="http://schemas.microsoft.com/office/powerpoint/2010/main" val="6491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940499-A882-958A-48CB-B64CF42840A7}"/>
              </a:ext>
            </a:extLst>
          </p:cNvPr>
          <p:cNvSpPr txBox="1">
            <a:spLocks/>
          </p:cNvSpPr>
          <p:nvPr/>
        </p:nvSpPr>
        <p:spPr>
          <a:xfrm>
            <a:off x="0" y="488014"/>
            <a:ext cx="110876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More about the meaning of Marangoni number</a:t>
            </a:r>
          </a:p>
          <a:p>
            <a:endParaRPr lang="en-US" dirty="0"/>
          </a:p>
        </p:txBody>
      </p:sp>
      <p:sp>
        <p:nvSpPr>
          <p:cNvPr id="13" name="Content Placeholder 2">
            <a:extLst>
              <a:ext uri="{FF2B5EF4-FFF2-40B4-BE49-F238E27FC236}">
                <a16:creationId xmlns:a16="http://schemas.microsoft.com/office/drawing/2014/main" id="{AE1044A2-968D-67EC-40D2-12F58BFF74FC}"/>
              </a:ext>
            </a:extLst>
          </p:cNvPr>
          <p:cNvSpPr txBox="1">
            <a:spLocks/>
          </p:cNvSpPr>
          <p:nvPr/>
        </p:nvSpPr>
        <p:spPr>
          <a:xfrm>
            <a:off x="398521" y="1607053"/>
            <a:ext cx="11019091" cy="19583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Transport speed due to surface tension gradient</a:t>
            </a:r>
            <a:r>
              <a:rPr lang="en-US" sz="1400" dirty="0"/>
              <a:t>/Advective transport speed</a:t>
            </a:r>
          </a:p>
          <a:p>
            <a:r>
              <a:rPr lang="en-US" sz="1800" b="1" dirty="0"/>
              <a:t>Estimating the Marangoni Number for a Simple Liquid</a:t>
            </a:r>
            <a:endParaRPr lang="en-US" sz="1800" dirty="0"/>
          </a:p>
          <a:p>
            <a:r>
              <a:rPr lang="en-US" sz="1800" b="1" dirty="0"/>
              <a:t>Viscosity of Liquid:</a:t>
            </a:r>
            <a:r>
              <a:rPr lang="en-US" sz="1800" dirty="0"/>
              <a:t> 𝜇</a:t>
            </a:r>
          </a:p>
          <a:p>
            <a:r>
              <a:rPr lang="en-US" sz="1800" b="1" dirty="0"/>
              <a:t>Change in Surface Tension:</a:t>
            </a:r>
            <a:r>
              <a:rPr lang="en-US" sz="1800" dirty="0"/>
              <a:t> Δ𝛾</a:t>
            </a:r>
          </a:p>
          <a:p>
            <a:r>
              <a:rPr lang="en-US" sz="1800" b="1" dirty="0"/>
              <a:t>Characteristic Length (Distance over which surface tension changes):</a:t>
            </a:r>
            <a:r>
              <a:rPr lang="en-US" sz="1800" dirty="0"/>
              <a:t> 𝐿</a:t>
            </a:r>
          </a:p>
          <a:p>
            <a:r>
              <a:rPr lang="en-US" sz="1800" b="1" dirty="0"/>
              <a:t>Assumption:</a:t>
            </a:r>
            <a:endParaRPr lang="en-US" sz="1800" dirty="0"/>
          </a:p>
          <a:p>
            <a:r>
              <a:rPr lang="en-US" sz="1800" dirty="0"/>
              <a:t>The liquid depth is at least 𝐿, with 𝐿 being the only length scale in the problem.</a:t>
            </a:r>
          </a:p>
          <a:p>
            <a:r>
              <a:rPr lang="en-US" sz="1800" b="1" dirty="0"/>
              <a:t>Transport Rate Estimation:</a:t>
            </a:r>
            <a:endParaRPr lang="en-US" sz="1800" dirty="0"/>
          </a:p>
          <a:p>
            <a:r>
              <a:rPr lang="en-US" sz="1800" b="1" dirty="0"/>
              <a:t>Using Stokes Flow Equations:</a:t>
            </a:r>
            <a:r>
              <a:rPr lang="en-US" sz="1800" dirty="0"/>
              <a:t> Fluid velocity is derived by balancing the stress gradient against viscous dissipation.</a:t>
            </a:r>
          </a:p>
          <a:p>
            <a:r>
              <a:rPr lang="en-US" sz="1800" b="1" dirty="0"/>
              <a:t>Surface Tension as Force per Unit Length:</a:t>
            </a:r>
            <a:r>
              <a:rPr lang="en-US" sz="1800" dirty="0"/>
              <a:t> Stress from surface tension change scales as Δ𝛾/𝐿​.</a:t>
            </a:r>
          </a:p>
          <a:p>
            <a:r>
              <a:rPr lang="en-US" sz="1800" b="1" dirty="0"/>
              <a:t>Viscous Stress Scaling:</a:t>
            </a:r>
            <a:r>
              <a:rPr lang="en-US" sz="1800" dirty="0"/>
              <a:t> Scales as 𝜇𝑢/</a:t>
            </a:r>
            <a:r>
              <a:rPr lang="en-US" sz="1800" i="1" dirty="0"/>
              <a:t>L</a:t>
            </a:r>
            <a:r>
              <a:rPr lang="en-US" sz="1800" dirty="0"/>
              <a:t>​ where 𝑢 is the speed of the Marangoni flow.</a:t>
            </a:r>
          </a:p>
          <a:p>
            <a:r>
              <a:rPr lang="en-US" sz="1800" b="1" dirty="0"/>
              <a:t>Equation for Flow Speed:</a:t>
            </a:r>
            <a:r>
              <a:rPr lang="en-US" sz="1800" dirty="0"/>
              <a:t> 𝑢=</a:t>
            </a:r>
            <a:r>
              <a:rPr lang="en-US" sz="1800" dirty="0" err="1"/>
              <a:t>Δ</a:t>
            </a:r>
            <a:r>
              <a:rPr lang="en-US" sz="1800" i="1" dirty="0" err="1"/>
              <a:t>γ</a:t>
            </a:r>
            <a:r>
              <a:rPr lang="en-US" sz="1800" i="1" dirty="0"/>
              <a:t>/</a:t>
            </a:r>
            <a:r>
              <a:rPr lang="en-US" sz="1800" dirty="0"/>
              <a:t>​</a:t>
            </a:r>
            <a:r>
              <a:rPr lang="en-US" sz="1800" i="1" dirty="0"/>
              <a:t>μ</a:t>
            </a:r>
            <a:endParaRPr lang="en-US" sz="1800" dirty="0"/>
          </a:p>
        </p:txBody>
      </p:sp>
      <p:sp>
        <p:nvSpPr>
          <p:cNvPr id="2" name="Slide Number Placeholder 1">
            <a:extLst>
              <a:ext uri="{FF2B5EF4-FFF2-40B4-BE49-F238E27FC236}">
                <a16:creationId xmlns:a16="http://schemas.microsoft.com/office/drawing/2014/main" id="{745F7E24-7BEB-19FF-28FD-B8EAE8273A41}"/>
              </a:ext>
            </a:extLst>
          </p:cNvPr>
          <p:cNvSpPr>
            <a:spLocks noGrp="1"/>
          </p:cNvSpPr>
          <p:nvPr>
            <p:ph type="sldNum" sz="quarter" idx="12"/>
          </p:nvPr>
        </p:nvSpPr>
        <p:spPr/>
        <p:txBody>
          <a:bodyPr/>
          <a:lstStyle/>
          <a:p>
            <a:fld id="{8CBEAAC4-C35F-4088-81CF-1FAC318D4FD5}" type="slidenum">
              <a:rPr lang="en-US" smtClean="0"/>
              <a:t>23</a:t>
            </a:fld>
            <a:endParaRPr lang="en-US"/>
          </a:p>
        </p:txBody>
      </p:sp>
    </p:spTree>
    <p:extLst>
      <p:ext uri="{BB962C8B-B14F-4D97-AF65-F5344CB8AC3E}">
        <p14:creationId xmlns:p14="http://schemas.microsoft.com/office/powerpoint/2010/main" val="367441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0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4" name="Google Shape;114;g1f4e216d741_0_24"/>
              <p:cNvSpPr txBox="1"/>
              <p:nvPr/>
            </p:nvSpPr>
            <p:spPr>
              <a:xfrm>
                <a:off x="233274" y="0"/>
                <a:ext cx="545960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t>Understand </a:t>
                </a:r>
                <a14:m>
                  <m:oMath xmlns:m="http://schemas.openxmlformats.org/officeDocument/2006/math">
                    <m:r>
                      <a:rPr lang="en-US" sz="2800" b="0" i="1" smtClean="0">
                        <a:latin typeface="Cambria Math" panose="02040503050406030204" pitchFamily="18" charset="0"/>
                      </a:rPr>
                      <m:t>𝛽</m:t>
                    </m:r>
                  </m:oMath>
                </a14:m>
                <a:r>
                  <a:rPr lang="en-US" sz="2800" dirty="0"/>
                  <a:t>: surface tension variation when compress interface</a:t>
                </a:r>
                <a:endParaRPr sz="2800" dirty="0"/>
              </a:p>
            </p:txBody>
          </p:sp>
        </mc:Choice>
        <mc:Fallback xmlns="">
          <p:sp>
            <p:nvSpPr>
              <p:cNvPr id="114" name="Google Shape;114;g1f4e216d741_0_24"/>
              <p:cNvSpPr txBox="1">
                <a:spLocks noRot="1" noChangeAspect="1" noMove="1" noResize="1" noEditPoints="1" noAdjustHandles="1" noChangeArrowheads="1" noChangeShapeType="1" noTextEdit="1"/>
              </p:cNvSpPr>
              <p:nvPr/>
            </p:nvSpPr>
            <p:spPr>
              <a:xfrm>
                <a:off x="233274" y="0"/>
                <a:ext cx="5459603" cy="954067"/>
              </a:xfrm>
              <a:prstGeom prst="rect">
                <a:avLst/>
              </a:prstGeom>
              <a:blipFill>
                <a:blip r:embed="rId3"/>
                <a:stretch>
                  <a:fillRect l="-2232" t="-6369" b="-17197"/>
                </a:stretch>
              </a:blipFill>
              <a:ln>
                <a:noFill/>
              </a:ln>
            </p:spPr>
            <p:txBody>
              <a:bodyPr/>
              <a:lstStyle/>
              <a:p>
                <a:r>
                  <a:rPr lang="en-US">
                    <a:noFill/>
                  </a:rPr>
                  <a:t> </a:t>
                </a:r>
              </a:p>
            </p:txBody>
          </p:sp>
        </mc:Fallback>
      </mc:AlternateContent>
      <p:pic>
        <p:nvPicPr>
          <p:cNvPr id="4" name="Google Shape;129;g1f4e216d741_0_10">
            <a:extLst>
              <a:ext uri="{FF2B5EF4-FFF2-40B4-BE49-F238E27FC236}">
                <a16:creationId xmlns:a16="http://schemas.microsoft.com/office/drawing/2014/main" id="{31640CCA-3978-719F-CD2B-C07DF5EAF749}"/>
              </a:ext>
            </a:extLst>
          </p:cNvPr>
          <p:cNvPicPr preferRelativeResize="0"/>
          <p:nvPr/>
        </p:nvPicPr>
        <p:blipFill>
          <a:blip r:embed="rId4">
            <a:alphaModFix/>
          </a:blip>
          <a:stretch>
            <a:fillRect/>
          </a:stretch>
        </p:blipFill>
        <p:spPr>
          <a:xfrm>
            <a:off x="374164" y="5540863"/>
            <a:ext cx="5407623" cy="689701"/>
          </a:xfrm>
          <a:prstGeom prst="rect">
            <a:avLst/>
          </a:prstGeom>
          <a:noFill/>
          <a:ln>
            <a:noFill/>
          </a:ln>
        </p:spPr>
      </p:pic>
      <p:grpSp>
        <p:nvGrpSpPr>
          <p:cNvPr id="8" name="Group 7">
            <a:extLst>
              <a:ext uri="{FF2B5EF4-FFF2-40B4-BE49-F238E27FC236}">
                <a16:creationId xmlns:a16="http://schemas.microsoft.com/office/drawing/2014/main" id="{A1BC05FD-2CB2-9A52-9933-5C4C0187EC03}"/>
              </a:ext>
            </a:extLst>
          </p:cNvPr>
          <p:cNvGrpSpPr/>
          <p:nvPr/>
        </p:nvGrpSpPr>
        <p:grpSpPr>
          <a:xfrm>
            <a:off x="374164" y="1343449"/>
            <a:ext cx="5023350" cy="3156628"/>
            <a:chOff x="6618023" y="450070"/>
            <a:chExt cx="5023350" cy="3156628"/>
          </a:xfrm>
        </p:grpSpPr>
        <p:pic>
          <p:nvPicPr>
            <p:cNvPr id="2" name="Picture 1">
              <a:extLst>
                <a:ext uri="{FF2B5EF4-FFF2-40B4-BE49-F238E27FC236}">
                  <a16:creationId xmlns:a16="http://schemas.microsoft.com/office/drawing/2014/main" id="{D8EBC3F8-B70A-6AC4-138D-1C15E162A203}"/>
                </a:ext>
              </a:extLst>
            </p:cNvPr>
            <p:cNvPicPr>
              <a:picLocks noChangeAspect="1"/>
            </p:cNvPicPr>
            <p:nvPr/>
          </p:nvPicPr>
          <p:blipFill rotWithShape="1">
            <a:blip r:embed="rId5"/>
            <a:srcRect l="1182" t="6918"/>
            <a:stretch/>
          </p:blipFill>
          <p:spPr>
            <a:xfrm>
              <a:off x="6618023" y="450070"/>
              <a:ext cx="4409438" cy="3156628"/>
            </a:xfrm>
            <a:prstGeom prst="rect">
              <a:avLst/>
            </a:prstGeom>
          </p:spPr>
        </p:pic>
        <p:pic>
          <p:nvPicPr>
            <p:cNvPr id="5" name="Picture 4">
              <a:extLst>
                <a:ext uri="{FF2B5EF4-FFF2-40B4-BE49-F238E27FC236}">
                  <a16:creationId xmlns:a16="http://schemas.microsoft.com/office/drawing/2014/main" id="{2A256EC7-5413-95B3-27B3-72A0B1180ABD}"/>
                </a:ext>
              </a:extLst>
            </p:cNvPr>
            <p:cNvPicPr>
              <a:picLocks noChangeAspect="1"/>
            </p:cNvPicPr>
            <p:nvPr/>
          </p:nvPicPr>
          <p:blipFill rotWithShape="1">
            <a:blip r:embed="rId6"/>
            <a:srcRect l="5244"/>
            <a:stretch/>
          </p:blipFill>
          <p:spPr>
            <a:xfrm>
              <a:off x="10792577" y="659425"/>
              <a:ext cx="848796" cy="2011616"/>
            </a:xfrm>
            <a:prstGeom prst="rect">
              <a:avLst/>
            </a:prstGeom>
          </p:spPr>
        </p:pic>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0E8168-E2AD-2631-A581-215CAF8E75B2}"/>
                  </a:ext>
                </a:extLst>
              </p:cNvPr>
              <p:cNvSpPr txBox="1"/>
              <p:nvPr/>
            </p:nvSpPr>
            <p:spPr>
              <a:xfrm>
                <a:off x="2057358" y="6151044"/>
                <a:ext cx="187224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Γ</m:t>
                      </m:r>
                      <m:r>
                        <a:rPr lang="en-US" sz="2800" b="0" i="1" smtClean="0">
                          <a:latin typeface="Cambria Math" panose="02040503050406030204" pitchFamily="18" charset="0"/>
                        </a:rPr>
                        <m:t>𝐴</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Γ</m:t>
                          </m:r>
                        </m:e>
                        <m:sub>
                          <m:r>
                            <a:rPr lang="en-US" sz="2800" b="0" i="1" smtClean="0">
                              <a:latin typeface="Cambria Math" panose="02040503050406030204" pitchFamily="18" charset="0"/>
                            </a:rPr>
                            <m:t>0</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𝐴</m:t>
                          </m:r>
                        </m:e>
                        <m:sub>
                          <m:r>
                            <a:rPr lang="en-US" sz="2800" b="0" i="1" smtClean="0">
                              <a:latin typeface="Cambria Math" panose="02040503050406030204" pitchFamily="18" charset="0"/>
                            </a:rPr>
                            <m:t>0</m:t>
                          </m:r>
                        </m:sub>
                      </m:sSub>
                    </m:oMath>
                  </m:oMathPara>
                </a14:m>
                <a:endParaRPr lang="en-US" sz="2800" dirty="0"/>
              </a:p>
            </p:txBody>
          </p:sp>
        </mc:Choice>
        <mc:Fallback xmlns="">
          <p:sp>
            <p:nvSpPr>
              <p:cNvPr id="6" name="TextBox 5">
                <a:extLst>
                  <a:ext uri="{FF2B5EF4-FFF2-40B4-BE49-F238E27FC236}">
                    <a16:creationId xmlns:a16="http://schemas.microsoft.com/office/drawing/2014/main" id="{D10E8168-E2AD-2631-A581-215CAF8E75B2}"/>
                  </a:ext>
                </a:extLst>
              </p:cNvPr>
              <p:cNvSpPr txBox="1">
                <a:spLocks noRot="1" noChangeAspect="1" noMove="1" noResize="1" noEditPoints="1" noAdjustHandles="1" noChangeArrowheads="1" noChangeShapeType="1" noTextEdit="1"/>
              </p:cNvSpPr>
              <p:nvPr/>
            </p:nvSpPr>
            <p:spPr>
              <a:xfrm>
                <a:off x="2057358" y="6151044"/>
                <a:ext cx="1872244"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C1B2484-31F2-EB6A-3FDB-FBC1E00CD2E6}"/>
                  </a:ext>
                </a:extLst>
              </p:cNvPr>
              <p:cNvSpPr txBox="1"/>
              <p:nvPr/>
            </p:nvSpPr>
            <p:spPr>
              <a:xfrm>
                <a:off x="5874768" y="1779316"/>
                <a:ext cx="5943068" cy="2246769"/>
              </a:xfrm>
              <a:prstGeom prst="rect">
                <a:avLst/>
              </a:prstGeom>
              <a:noFill/>
            </p:spPr>
            <p:txBody>
              <a:bodyPr wrap="square">
                <a:spAutoFit/>
              </a:bodyPr>
              <a:lstStyle/>
              <a:p>
                <a:pPr>
                  <a:lnSpc>
                    <a:spcPct val="150000"/>
                  </a:lnSpc>
                </a:pPr>
                <a:r>
                  <a:rPr lang="en-US" sz="2000" dirty="0"/>
                  <a:t>TX: Triton X (one type of surfactant used in the lab)</a:t>
                </a:r>
              </a:p>
              <a:p>
                <a:pPr>
                  <a:lnSpc>
                    <a:spcPct val="150000"/>
                  </a:lnSpc>
                </a:pPr>
                <a:r>
                  <a:rPr lang="en-US" sz="2000" dirty="0"/>
                  <a:t>Small </a:t>
                </a:r>
                <a14:m>
                  <m:oMath xmlns:m="http://schemas.openxmlformats.org/officeDocument/2006/math">
                    <m:r>
                      <a:rPr lang="en-US" sz="2000" b="0" i="1" smtClean="0">
                        <a:latin typeface="Cambria Math" panose="02040503050406030204" pitchFamily="18" charset="0"/>
                      </a:rPr>
                      <m:t>𝛽</m:t>
                    </m:r>
                    <m:r>
                      <a:rPr lang="en-US" sz="2000" b="0" i="0" smtClean="0">
                        <a:latin typeface="Cambria Math" panose="02040503050406030204" pitchFamily="18" charset="0"/>
                      </a:rPr>
                      <m:t>~0.01</m:t>
                    </m:r>
                  </m:oMath>
                </a14:m>
                <a:r>
                  <a:rPr lang="en-US" sz="2000" dirty="0"/>
                  <a:t>: clean water, small Marangoni stresses</a:t>
                </a:r>
              </a:p>
              <a:p>
                <a:pPr>
                  <a:lnSpc>
                    <a:spcPct val="150000"/>
                  </a:lnSpc>
                </a:pPr>
                <a:r>
                  <a:rPr lang="en-US" sz="2000" dirty="0"/>
                  <a:t>Intermediate </a:t>
                </a:r>
                <a14:m>
                  <m:oMath xmlns:m="http://schemas.openxmlformats.org/officeDocument/2006/math">
                    <m:r>
                      <a:rPr lang="en-US" sz="2000" b="0" i="1" smtClean="0">
                        <a:latin typeface="Cambria Math" panose="02040503050406030204" pitchFamily="18" charset="0"/>
                      </a:rPr>
                      <m:t>𝛽</m:t>
                    </m:r>
                    <m:r>
                      <a:rPr lang="en-US" sz="2000" b="0" i="1" smtClean="0">
                        <a:latin typeface="Cambria Math" panose="02040503050406030204" pitchFamily="18" charset="0"/>
                      </a:rPr>
                      <m:t>~0.3</m:t>
                    </m:r>
                  </m:oMath>
                </a14:m>
                <a:r>
                  <a:rPr lang="en-US" sz="2000" dirty="0"/>
                  <a:t>: TX1, maximal Marangoni stresses</a:t>
                </a:r>
              </a:p>
              <a:p>
                <a:pPr>
                  <a:lnSpc>
                    <a:spcPct val="150000"/>
                  </a:lnSpc>
                </a:pPr>
                <a:r>
                  <a:rPr lang="en-US" sz="2000" dirty="0"/>
                  <a:t>Large </a:t>
                </a:r>
                <a14:m>
                  <m:oMath xmlns:m="http://schemas.openxmlformats.org/officeDocument/2006/math">
                    <m:r>
                      <a:rPr lang="en-US" sz="2000" b="0" i="1" smtClean="0">
                        <a:latin typeface="Cambria Math" panose="02040503050406030204" pitchFamily="18" charset="0"/>
                      </a:rPr>
                      <m:t>𝛽</m:t>
                    </m:r>
                    <m:r>
                      <a:rPr lang="en-US" sz="2000" b="0" i="1" smtClean="0">
                        <a:latin typeface="Cambria Math" panose="02040503050406030204" pitchFamily="18" charset="0"/>
                      </a:rPr>
                      <m:t>~2</m:t>
                    </m:r>
                  </m:oMath>
                </a14:m>
                <a:r>
                  <a:rPr lang="en-US" sz="2000" dirty="0"/>
                  <a:t>: TX6, small Marangoni stresses</a:t>
                </a:r>
              </a:p>
              <a:p>
                <a:endParaRPr lang="en-US" sz="2000" dirty="0"/>
              </a:p>
            </p:txBody>
          </p:sp>
        </mc:Choice>
        <mc:Fallback xmlns="">
          <p:sp>
            <p:nvSpPr>
              <p:cNvPr id="7" name="TextBox 6">
                <a:extLst>
                  <a:ext uri="{FF2B5EF4-FFF2-40B4-BE49-F238E27FC236}">
                    <a16:creationId xmlns:a16="http://schemas.microsoft.com/office/drawing/2014/main" id="{DC1B2484-31F2-EB6A-3FDB-FBC1E00CD2E6}"/>
                  </a:ext>
                </a:extLst>
              </p:cNvPr>
              <p:cNvSpPr txBox="1">
                <a:spLocks noRot="1" noChangeAspect="1" noMove="1" noResize="1" noEditPoints="1" noAdjustHandles="1" noChangeArrowheads="1" noChangeShapeType="1" noTextEdit="1"/>
              </p:cNvSpPr>
              <p:nvPr/>
            </p:nvSpPr>
            <p:spPr>
              <a:xfrm>
                <a:off x="5874768" y="1779316"/>
                <a:ext cx="5943068" cy="2246769"/>
              </a:xfrm>
              <a:prstGeom prst="rect">
                <a:avLst/>
              </a:prstGeom>
              <a:blipFill>
                <a:blip r:embed="rId9"/>
                <a:stretch>
                  <a:fillRect l="-106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E80BDF5-E08A-5156-6BB4-A6E463859FED}"/>
              </a:ext>
            </a:extLst>
          </p:cNvPr>
          <p:cNvSpPr txBox="1"/>
          <p:nvPr/>
        </p:nvSpPr>
        <p:spPr>
          <a:xfrm>
            <a:off x="7092778" y="5934670"/>
            <a:ext cx="5054200" cy="830997"/>
          </a:xfrm>
          <a:prstGeom prst="rect">
            <a:avLst/>
          </a:prstGeom>
          <a:noFill/>
        </p:spPr>
        <p:txBody>
          <a:bodyPr wrap="square">
            <a:spAutoFit/>
          </a:bodyPr>
          <a:lstStyle/>
          <a:p>
            <a:r>
              <a:rPr lang="en-US" sz="1600" dirty="0" err="1"/>
              <a:t>Erinin</a:t>
            </a:r>
            <a:r>
              <a:rPr lang="en-US" sz="1600" dirty="0"/>
              <a:t>, M. A., Liu, C., Liu, X., Mostert, W., Deike, L., &amp; Duncan, J. H. (2023). The effects of surfactants on plunging breakers. </a:t>
            </a:r>
            <a:r>
              <a:rPr lang="en-US" sz="1600" i="1" dirty="0"/>
              <a:t>Journal of Fluid Mechanics</a:t>
            </a:r>
            <a:r>
              <a:rPr lang="en-US" sz="1600" dirty="0"/>
              <a:t>, </a:t>
            </a:r>
            <a:r>
              <a:rPr lang="en-US" sz="1600" i="1" dirty="0"/>
              <a:t>972</a:t>
            </a:r>
            <a:r>
              <a:rPr lang="en-US" sz="1600" dirty="0"/>
              <a:t>. </a:t>
            </a:r>
          </a:p>
        </p:txBody>
      </p:sp>
      <p:sp>
        <p:nvSpPr>
          <p:cNvPr id="9" name="TextBox 8">
            <a:extLst>
              <a:ext uri="{FF2B5EF4-FFF2-40B4-BE49-F238E27FC236}">
                <a16:creationId xmlns:a16="http://schemas.microsoft.com/office/drawing/2014/main" id="{E3850319-0E5F-915B-F3C7-F24723F0BD19}"/>
              </a:ext>
            </a:extLst>
          </p:cNvPr>
          <p:cNvSpPr txBox="1"/>
          <p:nvPr/>
        </p:nvSpPr>
        <p:spPr>
          <a:xfrm>
            <a:off x="669168" y="4978407"/>
            <a:ext cx="6209070" cy="369332"/>
          </a:xfrm>
          <a:prstGeom prst="rect">
            <a:avLst/>
          </a:prstGeom>
          <a:noFill/>
        </p:spPr>
        <p:txBody>
          <a:bodyPr wrap="square">
            <a:spAutoFit/>
          </a:bodyPr>
          <a:lstStyle/>
          <a:p>
            <a:r>
              <a:rPr lang="en-US" dirty="0">
                <a:solidFill>
                  <a:srgbClr val="C00000"/>
                </a:solidFill>
              </a:rPr>
              <a:t>Experimental measurements can be modeled by:</a:t>
            </a:r>
          </a:p>
        </p:txBody>
      </p:sp>
      <p:sp>
        <p:nvSpPr>
          <p:cNvPr id="3" name="Slide Number Placeholder 2">
            <a:extLst>
              <a:ext uri="{FF2B5EF4-FFF2-40B4-BE49-F238E27FC236}">
                <a16:creationId xmlns:a16="http://schemas.microsoft.com/office/drawing/2014/main" id="{857E2426-7802-A344-23AA-8C8F324E6BAA}"/>
              </a:ext>
            </a:extLst>
          </p:cNvPr>
          <p:cNvSpPr>
            <a:spLocks noGrp="1"/>
          </p:cNvSpPr>
          <p:nvPr>
            <p:ph type="sldNum" sz="quarter" idx="12"/>
          </p:nvPr>
        </p:nvSpPr>
        <p:spPr/>
        <p:txBody>
          <a:bodyPr/>
          <a:lstStyle/>
          <a:p>
            <a:fld id="{8CBEAAC4-C35F-4088-81CF-1FAC318D4FD5}" type="slidenum">
              <a:rPr lang="en-US" smtClean="0"/>
              <a:t>24</a:t>
            </a:fld>
            <a:endParaRPr lang="en-US"/>
          </a:p>
        </p:txBody>
      </p:sp>
    </p:spTree>
    <p:extLst>
      <p:ext uri="{BB962C8B-B14F-4D97-AF65-F5344CB8AC3E}">
        <p14:creationId xmlns:p14="http://schemas.microsoft.com/office/powerpoint/2010/main" val="2384209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D3A55A-05D1-F687-95D0-8287A10127E6}"/>
              </a:ext>
            </a:extLst>
          </p:cNvPr>
          <p:cNvSpPr/>
          <p:nvPr/>
        </p:nvSpPr>
        <p:spPr>
          <a:xfrm>
            <a:off x="-1409699" y="4543425"/>
            <a:ext cx="14620874" cy="2550217"/>
          </a:xfrm>
          <a:custGeom>
            <a:avLst/>
            <a:gdLst>
              <a:gd name="connsiteX0" fmla="*/ 939470 w 14040588"/>
              <a:gd name="connsiteY0" fmla="*/ 269118 h 2495485"/>
              <a:gd name="connsiteX1" fmla="*/ 1282370 w 14040588"/>
              <a:gd name="connsiteY1" fmla="*/ 135768 h 2495485"/>
              <a:gd name="connsiteX2" fmla="*/ 1682420 w 14040588"/>
              <a:gd name="connsiteY2" fmla="*/ 440568 h 2495485"/>
              <a:gd name="connsiteX3" fmla="*/ 2225345 w 14040588"/>
              <a:gd name="connsiteY3" fmla="*/ 126243 h 2495485"/>
              <a:gd name="connsiteX4" fmla="*/ 2692070 w 14040588"/>
              <a:gd name="connsiteY4" fmla="*/ 392943 h 2495485"/>
              <a:gd name="connsiteX5" fmla="*/ 3130220 w 14040588"/>
              <a:gd name="connsiteY5" fmla="*/ 126243 h 2495485"/>
              <a:gd name="connsiteX6" fmla="*/ 3558845 w 14040588"/>
              <a:gd name="connsiteY6" fmla="*/ 354843 h 2495485"/>
              <a:gd name="connsiteX7" fmla="*/ 3835070 w 14040588"/>
              <a:gd name="connsiteY7" fmla="*/ 250068 h 2495485"/>
              <a:gd name="connsiteX8" fmla="*/ 4568495 w 14040588"/>
              <a:gd name="connsiteY8" fmla="*/ 250068 h 2495485"/>
              <a:gd name="connsiteX9" fmla="*/ 5749595 w 14040588"/>
              <a:gd name="connsiteY9" fmla="*/ 231018 h 2495485"/>
              <a:gd name="connsiteX10" fmla="*/ 6540170 w 14040588"/>
              <a:gd name="connsiteY10" fmla="*/ 231018 h 2495485"/>
              <a:gd name="connsiteX11" fmla="*/ 7559345 w 14040588"/>
              <a:gd name="connsiteY11" fmla="*/ 211968 h 2495485"/>
              <a:gd name="connsiteX12" fmla="*/ 8321345 w 14040588"/>
              <a:gd name="connsiteY12" fmla="*/ 211968 h 2495485"/>
              <a:gd name="connsiteX13" fmla="*/ 9473870 w 14040588"/>
              <a:gd name="connsiteY13" fmla="*/ 211968 h 2495485"/>
              <a:gd name="connsiteX14" fmla="*/ 10045370 w 14040588"/>
              <a:gd name="connsiteY14" fmla="*/ 192918 h 2495485"/>
              <a:gd name="connsiteX15" fmla="*/ 10302545 w 14040588"/>
              <a:gd name="connsiteY15" fmla="*/ 21468 h 2495485"/>
              <a:gd name="connsiteX16" fmla="*/ 10902620 w 14040588"/>
              <a:gd name="connsiteY16" fmla="*/ 326268 h 2495485"/>
              <a:gd name="connsiteX17" fmla="*/ 11436020 w 14040588"/>
              <a:gd name="connsiteY17" fmla="*/ 59568 h 2495485"/>
              <a:gd name="connsiteX18" fmla="*/ 12045620 w 14040588"/>
              <a:gd name="connsiteY18" fmla="*/ 316743 h 2495485"/>
              <a:gd name="connsiteX19" fmla="*/ 12721895 w 14040588"/>
              <a:gd name="connsiteY19" fmla="*/ 2418 h 2495485"/>
              <a:gd name="connsiteX20" fmla="*/ 13093370 w 14040588"/>
              <a:gd name="connsiteY20" fmla="*/ 183393 h 2495485"/>
              <a:gd name="connsiteX21" fmla="*/ 13112420 w 14040588"/>
              <a:gd name="connsiteY21" fmla="*/ 402468 h 2495485"/>
              <a:gd name="connsiteX22" fmla="*/ 13140995 w 14040588"/>
              <a:gd name="connsiteY22" fmla="*/ 831093 h 2495485"/>
              <a:gd name="connsiteX23" fmla="*/ 13131470 w 14040588"/>
              <a:gd name="connsiteY23" fmla="*/ 2250318 h 2495485"/>
              <a:gd name="connsiteX24" fmla="*/ 910895 w 14040588"/>
              <a:gd name="connsiteY24" fmla="*/ 2297943 h 2495485"/>
              <a:gd name="connsiteX25" fmla="*/ 939470 w 14040588"/>
              <a:gd name="connsiteY25" fmla="*/ 269118 h 249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40588" h="2495485">
                <a:moveTo>
                  <a:pt x="939470" y="269118"/>
                </a:moveTo>
                <a:cubicBezTo>
                  <a:pt x="1001382" y="-91244"/>
                  <a:pt x="1158545" y="107193"/>
                  <a:pt x="1282370" y="135768"/>
                </a:cubicBezTo>
                <a:cubicBezTo>
                  <a:pt x="1406195" y="164343"/>
                  <a:pt x="1525258" y="442155"/>
                  <a:pt x="1682420" y="440568"/>
                </a:cubicBezTo>
                <a:cubicBezTo>
                  <a:pt x="1839582" y="438981"/>
                  <a:pt x="2057070" y="134180"/>
                  <a:pt x="2225345" y="126243"/>
                </a:cubicBezTo>
                <a:cubicBezTo>
                  <a:pt x="2393620" y="118306"/>
                  <a:pt x="2541258" y="392943"/>
                  <a:pt x="2692070" y="392943"/>
                </a:cubicBezTo>
                <a:cubicBezTo>
                  <a:pt x="2842882" y="392943"/>
                  <a:pt x="2985758" y="132593"/>
                  <a:pt x="3130220" y="126243"/>
                </a:cubicBezTo>
                <a:cubicBezTo>
                  <a:pt x="3274682" y="119893"/>
                  <a:pt x="3441370" y="334206"/>
                  <a:pt x="3558845" y="354843"/>
                </a:cubicBezTo>
                <a:cubicBezTo>
                  <a:pt x="3676320" y="375480"/>
                  <a:pt x="3666795" y="267530"/>
                  <a:pt x="3835070" y="250068"/>
                </a:cubicBezTo>
                <a:cubicBezTo>
                  <a:pt x="4003345" y="232605"/>
                  <a:pt x="4568495" y="250068"/>
                  <a:pt x="4568495" y="250068"/>
                </a:cubicBezTo>
                <a:lnTo>
                  <a:pt x="5749595" y="231018"/>
                </a:lnTo>
                <a:lnTo>
                  <a:pt x="6540170" y="231018"/>
                </a:lnTo>
                <a:lnTo>
                  <a:pt x="7559345" y="211968"/>
                </a:lnTo>
                <a:cubicBezTo>
                  <a:pt x="7856208" y="208793"/>
                  <a:pt x="8321345" y="211968"/>
                  <a:pt x="8321345" y="211968"/>
                </a:cubicBezTo>
                <a:lnTo>
                  <a:pt x="9473870" y="211968"/>
                </a:lnTo>
                <a:cubicBezTo>
                  <a:pt x="9761207" y="208793"/>
                  <a:pt x="9907257" y="224668"/>
                  <a:pt x="10045370" y="192918"/>
                </a:cubicBezTo>
                <a:cubicBezTo>
                  <a:pt x="10183483" y="161168"/>
                  <a:pt x="10159670" y="-757"/>
                  <a:pt x="10302545" y="21468"/>
                </a:cubicBezTo>
                <a:cubicBezTo>
                  <a:pt x="10445420" y="43693"/>
                  <a:pt x="10713708" y="319918"/>
                  <a:pt x="10902620" y="326268"/>
                </a:cubicBezTo>
                <a:cubicBezTo>
                  <a:pt x="11091532" y="332618"/>
                  <a:pt x="11245520" y="61155"/>
                  <a:pt x="11436020" y="59568"/>
                </a:cubicBezTo>
                <a:cubicBezTo>
                  <a:pt x="11626520" y="57981"/>
                  <a:pt x="11831308" y="326268"/>
                  <a:pt x="12045620" y="316743"/>
                </a:cubicBezTo>
                <a:cubicBezTo>
                  <a:pt x="12259932" y="307218"/>
                  <a:pt x="12547270" y="24643"/>
                  <a:pt x="12721895" y="2418"/>
                </a:cubicBezTo>
                <a:cubicBezTo>
                  <a:pt x="12896520" y="-19807"/>
                  <a:pt x="13028283" y="116718"/>
                  <a:pt x="13093370" y="183393"/>
                </a:cubicBezTo>
                <a:cubicBezTo>
                  <a:pt x="13158457" y="250068"/>
                  <a:pt x="13104483" y="294518"/>
                  <a:pt x="13112420" y="402468"/>
                </a:cubicBezTo>
                <a:cubicBezTo>
                  <a:pt x="13120358" y="510418"/>
                  <a:pt x="13137820" y="523118"/>
                  <a:pt x="13140995" y="831093"/>
                </a:cubicBezTo>
                <a:cubicBezTo>
                  <a:pt x="13144170" y="1139068"/>
                  <a:pt x="15169820" y="2005843"/>
                  <a:pt x="13131470" y="2250318"/>
                </a:cubicBezTo>
                <a:cubicBezTo>
                  <a:pt x="11093120" y="2494793"/>
                  <a:pt x="2946070" y="2629731"/>
                  <a:pt x="910895" y="2297943"/>
                </a:cubicBezTo>
                <a:cubicBezTo>
                  <a:pt x="-1124280" y="1966156"/>
                  <a:pt x="877558" y="629480"/>
                  <a:pt x="939470" y="269118"/>
                </a:cubicBezTo>
                <a:close/>
              </a:path>
            </a:pathLst>
          </a:custGeom>
          <a:gradFill flip="none" rotWithShape="1">
            <a:gsLst>
              <a:gs pos="0">
                <a:schemeClr val="accent1">
                  <a:lumMod val="67000"/>
                </a:schemeClr>
              </a:gs>
              <a:gs pos="33000">
                <a:schemeClr val="accent1"/>
              </a:gs>
              <a:gs pos="100000">
                <a:schemeClr val="accent1">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7" name="Group 6">
            <a:extLst>
              <a:ext uri="{FF2B5EF4-FFF2-40B4-BE49-F238E27FC236}">
                <a16:creationId xmlns:a16="http://schemas.microsoft.com/office/drawing/2014/main" id="{28689CA7-0ED1-11CB-68B9-4069066DCEB0}"/>
              </a:ext>
            </a:extLst>
          </p:cNvPr>
          <p:cNvGrpSpPr/>
          <p:nvPr/>
        </p:nvGrpSpPr>
        <p:grpSpPr>
          <a:xfrm>
            <a:off x="2661363" y="4384780"/>
            <a:ext cx="259701" cy="786881"/>
            <a:chOff x="3564294" y="2789853"/>
            <a:chExt cx="399661" cy="1281404"/>
          </a:xfrm>
        </p:grpSpPr>
        <p:sp>
          <p:nvSpPr>
            <p:cNvPr id="4" name="Oval 3">
              <a:extLst>
                <a:ext uri="{FF2B5EF4-FFF2-40B4-BE49-F238E27FC236}">
                  <a16:creationId xmlns:a16="http://schemas.microsoft.com/office/drawing/2014/main" id="{150A5838-2575-81A7-F09F-B7C4D5DDA90E}"/>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Freeform: Shape 5">
              <a:extLst>
                <a:ext uri="{FF2B5EF4-FFF2-40B4-BE49-F238E27FC236}">
                  <a16:creationId xmlns:a16="http://schemas.microsoft.com/office/drawing/2014/main" id="{F0B48866-7A2B-9673-9A56-BCBF06127EF1}"/>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31" name="Group 30">
            <a:extLst>
              <a:ext uri="{FF2B5EF4-FFF2-40B4-BE49-F238E27FC236}">
                <a16:creationId xmlns:a16="http://schemas.microsoft.com/office/drawing/2014/main" id="{30C99D12-8CE5-40EA-CAF5-F8C49CAB83C2}"/>
              </a:ext>
            </a:extLst>
          </p:cNvPr>
          <p:cNvGrpSpPr/>
          <p:nvPr/>
        </p:nvGrpSpPr>
        <p:grpSpPr>
          <a:xfrm>
            <a:off x="3642438" y="4387842"/>
            <a:ext cx="259701" cy="786881"/>
            <a:chOff x="3564294" y="2789853"/>
            <a:chExt cx="399661" cy="1281404"/>
          </a:xfrm>
        </p:grpSpPr>
        <p:sp>
          <p:nvSpPr>
            <p:cNvPr id="32" name="Oval 31">
              <a:extLst>
                <a:ext uri="{FF2B5EF4-FFF2-40B4-BE49-F238E27FC236}">
                  <a16:creationId xmlns:a16="http://schemas.microsoft.com/office/drawing/2014/main" id="{D11D8178-C65D-E4B7-C2CF-3C0D0A367E92}"/>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3" name="Freeform: Shape 32">
              <a:extLst>
                <a:ext uri="{FF2B5EF4-FFF2-40B4-BE49-F238E27FC236}">
                  <a16:creationId xmlns:a16="http://schemas.microsoft.com/office/drawing/2014/main" id="{22E054BA-31A7-B480-72CD-8644A1DDC239}"/>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34" name="Group 33">
            <a:extLst>
              <a:ext uri="{FF2B5EF4-FFF2-40B4-BE49-F238E27FC236}">
                <a16:creationId xmlns:a16="http://schemas.microsoft.com/office/drawing/2014/main" id="{22404A1C-2E3E-D229-18F6-B1E438C95340}"/>
              </a:ext>
            </a:extLst>
          </p:cNvPr>
          <p:cNvGrpSpPr/>
          <p:nvPr/>
        </p:nvGrpSpPr>
        <p:grpSpPr>
          <a:xfrm>
            <a:off x="4766793" y="4384780"/>
            <a:ext cx="259701" cy="786881"/>
            <a:chOff x="3564294" y="2789853"/>
            <a:chExt cx="399661" cy="1281404"/>
          </a:xfrm>
        </p:grpSpPr>
        <p:sp>
          <p:nvSpPr>
            <p:cNvPr id="35" name="Oval 34">
              <a:extLst>
                <a:ext uri="{FF2B5EF4-FFF2-40B4-BE49-F238E27FC236}">
                  <a16:creationId xmlns:a16="http://schemas.microsoft.com/office/drawing/2014/main" id="{F4218206-9D0C-A880-0E2B-E203486FFC79}"/>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Freeform: Shape 35">
              <a:extLst>
                <a:ext uri="{FF2B5EF4-FFF2-40B4-BE49-F238E27FC236}">
                  <a16:creationId xmlns:a16="http://schemas.microsoft.com/office/drawing/2014/main" id="{1A53E911-C6A1-14C4-94B6-A13770732443}"/>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37" name="Group 36">
            <a:extLst>
              <a:ext uri="{FF2B5EF4-FFF2-40B4-BE49-F238E27FC236}">
                <a16:creationId xmlns:a16="http://schemas.microsoft.com/office/drawing/2014/main" id="{DDAB0E23-07C0-1932-26B2-A0364F4D4110}"/>
              </a:ext>
            </a:extLst>
          </p:cNvPr>
          <p:cNvGrpSpPr/>
          <p:nvPr/>
        </p:nvGrpSpPr>
        <p:grpSpPr>
          <a:xfrm>
            <a:off x="5741857" y="4384780"/>
            <a:ext cx="259701" cy="786881"/>
            <a:chOff x="3564294" y="2789853"/>
            <a:chExt cx="399661" cy="1281404"/>
          </a:xfrm>
        </p:grpSpPr>
        <p:sp>
          <p:nvSpPr>
            <p:cNvPr id="38" name="Oval 37">
              <a:extLst>
                <a:ext uri="{FF2B5EF4-FFF2-40B4-BE49-F238E27FC236}">
                  <a16:creationId xmlns:a16="http://schemas.microsoft.com/office/drawing/2014/main" id="{EDAF80E8-A8EE-2EE0-7707-6408F5B01943}"/>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9" name="Freeform: Shape 38">
              <a:extLst>
                <a:ext uri="{FF2B5EF4-FFF2-40B4-BE49-F238E27FC236}">
                  <a16:creationId xmlns:a16="http://schemas.microsoft.com/office/drawing/2014/main" id="{036DFB94-8D9B-0376-B67F-B577B2295A5B}"/>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40" name="Group 39">
            <a:extLst>
              <a:ext uri="{FF2B5EF4-FFF2-40B4-BE49-F238E27FC236}">
                <a16:creationId xmlns:a16="http://schemas.microsoft.com/office/drawing/2014/main" id="{D7B04F28-CFE7-28D6-D9A8-D3AD73CA3835}"/>
              </a:ext>
            </a:extLst>
          </p:cNvPr>
          <p:cNvGrpSpPr/>
          <p:nvPr/>
        </p:nvGrpSpPr>
        <p:grpSpPr>
          <a:xfrm>
            <a:off x="6779323" y="4384780"/>
            <a:ext cx="259701" cy="786881"/>
            <a:chOff x="3564294" y="2789853"/>
            <a:chExt cx="399661" cy="1281404"/>
          </a:xfrm>
        </p:grpSpPr>
        <p:sp>
          <p:nvSpPr>
            <p:cNvPr id="41" name="Oval 40">
              <a:extLst>
                <a:ext uri="{FF2B5EF4-FFF2-40B4-BE49-F238E27FC236}">
                  <a16:creationId xmlns:a16="http://schemas.microsoft.com/office/drawing/2014/main" id="{2BBE2046-56FB-615B-DF06-56F389045520}"/>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2" name="Freeform: Shape 41">
              <a:extLst>
                <a:ext uri="{FF2B5EF4-FFF2-40B4-BE49-F238E27FC236}">
                  <a16:creationId xmlns:a16="http://schemas.microsoft.com/office/drawing/2014/main" id="{145E6214-BFF4-6550-D460-14EF67033894}"/>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43" name="Group 42">
            <a:extLst>
              <a:ext uri="{FF2B5EF4-FFF2-40B4-BE49-F238E27FC236}">
                <a16:creationId xmlns:a16="http://schemas.microsoft.com/office/drawing/2014/main" id="{435EDF04-0E75-5D36-4DF3-864FCF64565C}"/>
              </a:ext>
            </a:extLst>
          </p:cNvPr>
          <p:cNvGrpSpPr/>
          <p:nvPr/>
        </p:nvGrpSpPr>
        <p:grpSpPr>
          <a:xfrm>
            <a:off x="7739752" y="4384780"/>
            <a:ext cx="259701" cy="786881"/>
            <a:chOff x="3564294" y="2789853"/>
            <a:chExt cx="399661" cy="1281404"/>
          </a:xfrm>
        </p:grpSpPr>
        <p:sp>
          <p:nvSpPr>
            <p:cNvPr id="44" name="Oval 43">
              <a:extLst>
                <a:ext uri="{FF2B5EF4-FFF2-40B4-BE49-F238E27FC236}">
                  <a16:creationId xmlns:a16="http://schemas.microsoft.com/office/drawing/2014/main" id="{418F0322-22D7-394B-FAA6-3D2DA667F861}"/>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5" name="Freeform: Shape 44">
              <a:extLst>
                <a:ext uri="{FF2B5EF4-FFF2-40B4-BE49-F238E27FC236}">
                  <a16:creationId xmlns:a16="http://schemas.microsoft.com/office/drawing/2014/main" id="{F937996F-EC75-818F-8921-227016902515}"/>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46" name="Group 45">
            <a:extLst>
              <a:ext uri="{FF2B5EF4-FFF2-40B4-BE49-F238E27FC236}">
                <a16:creationId xmlns:a16="http://schemas.microsoft.com/office/drawing/2014/main" id="{14330BCC-CC45-26F4-1558-A8B51FCAE62D}"/>
              </a:ext>
            </a:extLst>
          </p:cNvPr>
          <p:cNvGrpSpPr/>
          <p:nvPr/>
        </p:nvGrpSpPr>
        <p:grpSpPr>
          <a:xfrm>
            <a:off x="8600494" y="4384780"/>
            <a:ext cx="259701" cy="786881"/>
            <a:chOff x="3564294" y="2789853"/>
            <a:chExt cx="399661" cy="1281404"/>
          </a:xfrm>
        </p:grpSpPr>
        <p:sp>
          <p:nvSpPr>
            <p:cNvPr id="47" name="Oval 46">
              <a:extLst>
                <a:ext uri="{FF2B5EF4-FFF2-40B4-BE49-F238E27FC236}">
                  <a16:creationId xmlns:a16="http://schemas.microsoft.com/office/drawing/2014/main" id="{AD081477-57C0-830C-45D0-456127428D9B}"/>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8" name="Freeform: Shape 47">
              <a:extLst>
                <a:ext uri="{FF2B5EF4-FFF2-40B4-BE49-F238E27FC236}">
                  <a16:creationId xmlns:a16="http://schemas.microsoft.com/office/drawing/2014/main" id="{3BF5770D-C266-A8B8-EC63-C38CAA259735}"/>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50" name="Content Placeholder 2">
            <a:extLst>
              <a:ext uri="{FF2B5EF4-FFF2-40B4-BE49-F238E27FC236}">
                <a16:creationId xmlns:a16="http://schemas.microsoft.com/office/drawing/2014/main" id="{1BCAC3FC-A037-EE21-EA50-39DDE12A8A48}"/>
              </a:ext>
            </a:extLst>
          </p:cNvPr>
          <p:cNvSpPr txBox="1">
            <a:spLocks/>
          </p:cNvSpPr>
          <p:nvPr/>
        </p:nvSpPr>
        <p:spPr>
          <a:xfrm>
            <a:off x="3950193" y="6422205"/>
            <a:ext cx="3583327" cy="859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altLang="zh-CN" sz="2800" dirty="0">
                <a:solidFill>
                  <a:schemeClr val="bg1"/>
                </a:solidFill>
              </a:rPr>
              <a:t>Biological activities</a:t>
            </a:r>
            <a:endParaRPr lang="en-US" sz="2800" dirty="0">
              <a:solidFill>
                <a:schemeClr val="bg1"/>
              </a:solidFill>
            </a:endParaRPr>
          </a:p>
        </p:txBody>
      </p:sp>
      <p:sp>
        <p:nvSpPr>
          <p:cNvPr id="51" name="Arrow: Up 50">
            <a:extLst>
              <a:ext uri="{FF2B5EF4-FFF2-40B4-BE49-F238E27FC236}">
                <a16:creationId xmlns:a16="http://schemas.microsoft.com/office/drawing/2014/main" id="{29EFAEED-E774-4ECA-44E5-46ADC081C0B0}"/>
              </a:ext>
            </a:extLst>
          </p:cNvPr>
          <p:cNvSpPr/>
          <p:nvPr/>
        </p:nvSpPr>
        <p:spPr>
          <a:xfrm>
            <a:off x="5287389" y="5422115"/>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Up 51">
            <a:extLst>
              <a:ext uri="{FF2B5EF4-FFF2-40B4-BE49-F238E27FC236}">
                <a16:creationId xmlns:a16="http://schemas.microsoft.com/office/drawing/2014/main" id="{32787A2C-6194-1E50-65E7-3B9D3F5DBD67}"/>
              </a:ext>
            </a:extLst>
          </p:cNvPr>
          <p:cNvSpPr/>
          <p:nvPr/>
        </p:nvSpPr>
        <p:spPr>
          <a:xfrm rot="10800000">
            <a:off x="6036952" y="5478585"/>
            <a:ext cx="484632" cy="978408"/>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2">
            <a:extLst>
              <a:ext uri="{FF2B5EF4-FFF2-40B4-BE49-F238E27FC236}">
                <a16:creationId xmlns:a16="http://schemas.microsoft.com/office/drawing/2014/main" id="{71D76295-1AB4-14DE-5C92-B314B9A20D5D}"/>
              </a:ext>
            </a:extLst>
          </p:cNvPr>
          <p:cNvSpPr txBox="1">
            <a:spLocks/>
          </p:cNvSpPr>
          <p:nvPr/>
        </p:nvSpPr>
        <p:spPr>
          <a:xfrm>
            <a:off x="6279267" y="5755531"/>
            <a:ext cx="3583327" cy="859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altLang="zh-CN" sz="2800" dirty="0"/>
              <a:t>Decomposition</a:t>
            </a:r>
            <a:endParaRPr lang="en-US" sz="2800" dirty="0"/>
          </a:p>
        </p:txBody>
      </p:sp>
      <p:sp>
        <p:nvSpPr>
          <p:cNvPr id="57" name="Arrow: Up 56">
            <a:extLst>
              <a:ext uri="{FF2B5EF4-FFF2-40B4-BE49-F238E27FC236}">
                <a16:creationId xmlns:a16="http://schemas.microsoft.com/office/drawing/2014/main" id="{823CC83D-6ECE-2443-86AF-2036A558EA76}"/>
              </a:ext>
            </a:extLst>
          </p:cNvPr>
          <p:cNvSpPr/>
          <p:nvPr/>
        </p:nvSpPr>
        <p:spPr>
          <a:xfrm rot="16200000">
            <a:off x="9538924" y="4241238"/>
            <a:ext cx="484632" cy="978408"/>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ontent Placeholder 2">
            <a:extLst>
              <a:ext uri="{FF2B5EF4-FFF2-40B4-BE49-F238E27FC236}">
                <a16:creationId xmlns:a16="http://schemas.microsoft.com/office/drawing/2014/main" id="{BAB38354-DDE0-AA28-EC7D-9A7B5E8A9022}"/>
              </a:ext>
            </a:extLst>
          </p:cNvPr>
          <p:cNvSpPr txBox="1">
            <a:spLocks/>
          </p:cNvSpPr>
          <p:nvPr/>
        </p:nvSpPr>
        <p:spPr>
          <a:xfrm>
            <a:off x="8630658" y="4039440"/>
            <a:ext cx="3583327" cy="859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altLang="zh-CN" sz="2800" dirty="0">
                <a:solidFill>
                  <a:srgbClr val="00B050"/>
                </a:solidFill>
              </a:rPr>
              <a:t>Pollution</a:t>
            </a:r>
            <a:endParaRPr lang="en-US" sz="2800" dirty="0">
              <a:solidFill>
                <a:srgbClr val="00B050"/>
              </a:solidFill>
            </a:endParaRPr>
          </a:p>
        </p:txBody>
      </p:sp>
      <p:sp>
        <p:nvSpPr>
          <p:cNvPr id="59" name="Content Placeholder 2">
            <a:extLst>
              <a:ext uri="{FF2B5EF4-FFF2-40B4-BE49-F238E27FC236}">
                <a16:creationId xmlns:a16="http://schemas.microsoft.com/office/drawing/2014/main" id="{5A0FE7A8-4C56-894E-6FC8-7302F6C59A92}"/>
              </a:ext>
            </a:extLst>
          </p:cNvPr>
          <p:cNvSpPr txBox="1">
            <a:spLocks/>
          </p:cNvSpPr>
          <p:nvPr/>
        </p:nvSpPr>
        <p:spPr>
          <a:xfrm>
            <a:off x="3590639" y="3874330"/>
            <a:ext cx="4646556" cy="532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dirty="0"/>
              <a:t>Reduced surface tension</a:t>
            </a:r>
          </a:p>
        </p:txBody>
      </p:sp>
      <p:sp>
        <p:nvSpPr>
          <p:cNvPr id="5" name="Title 1">
            <a:extLst>
              <a:ext uri="{FF2B5EF4-FFF2-40B4-BE49-F238E27FC236}">
                <a16:creationId xmlns:a16="http://schemas.microsoft.com/office/drawing/2014/main" id="{1D325D9E-146A-7E5D-3D17-EA49C4A6172B}"/>
              </a:ext>
            </a:extLst>
          </p:cNvPr>
          <p:cNvSpPr>
            <a:spLocks noGrp="1"/>
          </p:cNvSpPr>
          <p:nvPr>
            <p:ph type="title"/>
          </p:nvPr>
        </p:nvSpPr>
        <p:spPr>
          <a:xfrm>
            <a:off x="514350" y="134154"/>
            <a:ext cx="10515600" cy="1034733"/>
          </a:xfrm>
        </p:spPr>
        <p:txBody>
          <a:bodyPr/>
          <a:lstStyle/>
          <a:p>
            <a:r>
              <a:rPr lang="en-US" altLang="zh-CN" dirty="0"/>
              <a:t>What are surfactants?</a:t>
            </a:r>
            <a:endParaRPr lang="en-US" dirty="0"/>
          </a:p>
        </p:txBody>
      </p:sp>
      <p:sp>
        <p:nvSpPr>
          <p:cNvPr id="8" name="Content Placeholder 2">
            <a:extLst>
              <a:ext uri="{FF2B5EF4-FFF2-40B4-BE49-F238E27FC236}">
                <a16:creationId xmlns:a16="http://schemas.microsoft.com/office/drawing/2014/main" id="{EB879ECF-B841-F1F2-1E42-9ED276D984D6}"/>
              </a:ext>
            </a:extLst>
          </p:cNvPr>
          <p:cNvSpPr txBox="1">
            <a:spLocks/>
          </p:cNvSpPr>
          <p:nvPr/>
        </p:nvSpPr>
        <p:spPr>
          <a:xfrm>
            <a:off x="557212" y="1091048"/>
            <a:ext cx="11077575" cy="205896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Compounds that lower the surface tension between two substances</a:t>
            </a:r>
          </a:p>
          <a:p>
            <a:r>
              <a:rPr lang="en-US" dirty="0"/>
              <a:t>Unique molecular structures with hydrophilic head and hydrophobic tail</a:t>
            </a:r>
          </a:p>
          <a:p>
            <a:r>
              <a:rPr lang="en-US" dirty="0"/>
              <a:t>Surfactants come from </a:t>
            </a:r>
          </a:p>
          <a:p>
            <a:pPr lvl="1"/>
            <a:r>
              <a:rPr lang="en-US" dirty="0"/>
              <a:t>active biological production in the sea surface microlayer</a:t>
            </a:r>
          </a:p>
          <a:p>
            <a:pPr lvl="1"/>
            <a:r>
              <a:rPr lang="en-US" dirty="0"/>
              <a:t>human-made pollution</a:t>
            </a:r>
          </a:p>
          <a:p>
            <a:pPr lvl="1"/>
            <a:endParaRPr lang="en-US" dirty="0"/>
          </a:p>
        </p:txBody>
      </p:sp>
      <p:sp>
        <p:nvSpPr>
          <p:cNvPr id="2" name="Rectangle 1">
            <a:extLst>
              <a:ext uri="{FF2B5EF4-FFF2-40B4-BE49-F238E27FC236}">
                <a16:creationId xmlns:a16="http://schemas.microsoft.com/office/drawing/2014/main" id="{9A50A47C-7B13-B070-4A80-97E9D35CBBA5}"/>
              </a:ext>
            </a:extLst>
          </p:cNvPr>
          <p:cNvSpPr/>
          <p:nvPr/>
        </p:nvSpPr>
        <p:spPr>
          <a:xfrm>
            <a:off x="2495316" y="4655322"/>
            <a:ext cx="6580800" cy="299213"/>
          </a:xfrm>
          <a:prstGeom prst="rect">
            <a:avLst/>
          </a:prstGeom>
          <a:solidFill>
            <a:srgbClr val="F8CBAD">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4901FE-793D-FAB8-FCB5-A0A271936908}"/>
              </a:ext>
            </a:extLst>
          </p:cNvPr>
          <p:cNvSpPr txBox="1">
            <a:spLocks/>
          </p:cNvSpPr>
          <p:nvPr/>
        </p:nvSpPr>
        <p:spPr>
          <a:xfrm>
            <a:off x="2938257" y="5802636"/>
            <a:ext cx="3583327" cy="4587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800" dirty="0">
                <a:solidFill>
                  <a:srgbClr val="FF0000"/>
                </a:solidFill>
              </a:rPr>
              <a:t>Production</a:t>
            </a:r>
          </a:p>
        </p:txBody>
      </p:sp>
      <p:sp>
        <p:nvSpPr>
          <p:cNvPr id="9" name="Slide Number Placeholder 8">
            <a:extLst>
              <a:ext uri="{FF2B5EF4-FFF2-40B4-BE49-F238E27FC236}">
                <a16:creationId xmlns:a16="http://schemas.microsoft.com/office/drawing/2014/main" id="{311D0009-CEE8-85E7-1EE5-43B7C33D5753}"/>
              </a:ext>
            </a:extLst>
          </p:cNvPr>
          <p:cNvSpPr>
            <a:spLocks noGrp="1"/>
          </p:cNvSpPr>
          <p:nvPr>
            <p:ph type="sldNum" sz="quarter" idx="12"/>
          </p:nvPr>
        </p:nvSpPr>
        <p:spPr/>
        <p:txBody>
          <a:bodyPr/>
          <a:lstStyle/>
          <a:p>
            <a:fld id="{8CBEAAC4-C35F-4088-81CF-1FAC318D4FD5}" type="slidenum">
              <a:rPr lang="en-US" smtClean="0"/>
              <a:t>3</a:t>
            </a:fld>
            <a:endParaRPr lang="en-US"/>
          </a:p>
        </p:txBody>
      </p:sp>
    </p:spTree>
    <p:custDataLst>
      <p:tags r:id="rId1"/>
    </p:custDataLst>
    <p:extLst>
      <p:ext uri="{BB962C8B-B14F-4D97-AF65-F5344CB8AC3E}">
        <p14:creationId xmlns:p14="http://schemas.microsoft.com/office/powerpoint/2010/main" val="383174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animBg="1"/>
      <p:bldP spid="55" grpId="0"/>
      <p:bldP spid="57" grpId="0" animBg="1"/>
      <p:bldP spid="58" grpId="0"/>
      <p:bldP spid="59"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F13C-1598-4A8D-8FAC-FA502F97AEA3}"/>
              </a:ext>
            </a:extLst>
          </p:cNvPr>
          <p:cNvSpPr>
            <a:spLocks noGrp="1"/>
          </p:cNvSpPr>
          <p:nvPr>
            <p:ph type="title"/>
          </p:nvPr>
        </p:nvSpPr>
        <p:spPr>
          <a:xfrm>
            <a:off x="514350" y="134154"/>
            <a:ext cx="10515600" cy="1325563"/>
          </a:xfrm>
        </p:spPr>
        <p:txBody>
          <a:bodyPr/>
          <a:lstStyle/>
          <a:p>
            <a:r>
              <a:rPr lang="en-US" dirty="0"/>
              <a:t>Dynamic effects of surfactants</a:t>
            </a:r>
          </a:p>
        </p:txBody>
      </p:sp>
      <p:sp>
        <p:nvSpPr>
          <p:cNvPr id="3" name="Content Placeholder 2">
            <a:extLst>
              <a:ext uri="{FF2B5EF4-FFF2-40B4-BE49-F238E27FC236}">
                <a16:creationId xmlns:a16="http://schemas.microsoft.com/office/drawing/2014/main" id="{E5417222-31B1-2231-91B6-0072B3381D93}"/>
              </a:ext>
            </a:extLst>
          </p:cNvPr>
          <p:cNvSpPr>
            <a:spLocks noGrp="1"/>
          </p:cNvSpPr>
          <p:nvPr>
            <p:ph idx="1"/>
          </p:nvPr>
        </p:nvSpPr>
        <p:spPr>
          <a:xfrm>
            <a:off x="600076" y="1266982"/>
            <a:ext cx="4048124" cy="677196"/>
          </a:xfrm>
        </p:spPr>
        <p:txBody>
          <a:bodyPr/>
          <a:lstStyle/>
          <a:p>
            <a:r>
              <a:rPr lang="en-US" dirty="0"/>
              <a:t>Tears of wine</a:t>
            </a:r>
          </a:p>
          <a:p>
            <a:pPr marL="0" indent="0">
              <a:buNone/>
            </a:pPr>
            <a:endParaRPr lang="en-US" dirty="0"/>
          </a:p>
        </p:txBody>
      </p:sp>
      <p:pic>
        <p:nvPicPr>
          <p:cNvPr id="8" name="Picture 7">
            <a:extLst>
              <a:ext uri="{FF2B5EF4-FFF2-40B4-BE49-F238E27FC236}">
                <a16:creationId xmlns:a16="http://schemas.microsoft.com/office/drawing/2014/main" id="{29E0C8F5-4137-148F-60B8-C3A93903FF41}"/>
              </a:ext>
            </a:extLst>
          </p:cNvPr>
          <p:cNvPicPr>
            <a:picLocks noChangeAspect="1"/>
          </p:cNvPicPr>
          <p:nvPr/>
        </p:nvPicPr>
        <p:blipFill>
          <a:blip r:embed="rId6"/>
          <a:stretch>
            <a:fillRect/>
          </a:stretch>
        </p:blipFill>
        <p:spPr>
          <a:xfrm>
            <a:off x="952880" y="1944178"/>
            <a:ext cx="4207545" cy="3158464"/>
          </a:xfrm>
          <a:prstGeom prst="rect">
            <a:avLst/>
          </a:prstGeom>
        </p:spPr>
      </p:pic>
      <p:sp>
        <p:nvSpPr>
          <p:cNvPr id="10" name="TextBox 9">
            <a:extLst>
              <a:ext uri="{FF2B5EF4-FFF2-40B4-BE49-F238E27FC236}">
                <a16:creationId xmlns:a16="http://schemas.microsoft.com/office/drawing/2014/main" id="{A336E21E-7FC8-F135-874F-F653B96999BB}"/>
              </a:ext>
            </a:extLst>
          </p:cNvPr>
          <p:cNvSpPr txBox="1"/>
          <p:nvPr/>
        </p:nvSpPr>
        <p:spPr>
          <a:xfrm>
            <a:off x="1029527" y="4744546"/>
            <a:ext cx="3913947" cy="338554"/>
          </a:xfrm>
          <a:prstGeom prst="rect">
            <a:avLst/>
          </a:prstGeom>
          <a:noFill/>
        </p:spPr>
        <p:txBody>
          <a:bodyPr wrap="square">
            <a:spAutoFit/>
          </a:bodyPr>
          <a:lstStyle/>
          <a:p>
            <a:r>
              <a:rPr lang="en-US" sz="1600" b="0" i="0" cap="all" dirty="0">
                <a:solidFill>
                  <a:schemeClr val="bg1"/>
                </a:solidFill>
                <a:effectLst/>
                <a:latin typeface="Open Sans" panose="020B0606030504020204" pitchFamily="34" charset="0"/>
              </a:rPr>
              <a:t>PHOTO: SLOW IMAGES/GETTY IMAGES</a:t>
            </a:r>
            <a:endParaRPr lang="en-US" sz="1600" dirty="0">
              <a:solidFill>
                <a:schemeClr val="bg1"/>
              </a:solidFill>
            </a:endParaRPr>
          </a:p>
        </p:txBody>
      </p:sp>
      <p:sp>
        <p:nvSpPr>
          <p:cNvPr id="11" name="Content Placeholder 2">
            <a:extLst>
              <a:ext uri="{FF2B5EF4-FFF2-40B4-BE49-F238E27FC236}">
                <a16:creationId xmlns:a16="http://schemas.microsoft.com/office/drawing/2014/main" id="{56BDD5B3-02C2-D5A8-BA5E-7FB8ED400F19}"/>
              </a:ext>
            </a:extLst>
          </p:cNvPr>
          <p:cNvSpPr txBox="1">
            <a:spLocks/>
          </p:cNvSpPr>
          <p:nvPr/>
        </p:nvSpPr>
        <p:spPr>
          <a:xfrm>
            <a:off x="6096000" y="1266982"/>
            <a:ext cx="4048124" cy="6771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Marangoni flow</a:t>
            </a:r>
          </a:p>
          <a:p>
            <a:endParaRPr lang="en-US" dirty="0"/>
          </a:p>
          <a:p>
            <a:pPr marL="0" indent="0">
              <a:buNone/>
            </a:pPr>
            <a:endParaRPr lang="en-US" dirty="0"/>
          </a:p>
          <a:p>
            <a:pPr marL="0" indent="0">
              <a:buFont typeface="Arial" panose="020B0604020202020204" pitchFamily="34" charset="0"/>
              <a:buNone/>
            </a:pPr>
            <a:endParaRPr lang="en-US" dirty="0"/>
          </a:p>
        </p:txBody>
      </p:sp>
      <p:sp>
        <p:nvSpPr>
          <p:cNvPr id="13" name="TextBox 12">
            <a:extLst>
              <a:ext uri="{FF2B5EF4-FFF2-40B4-BE49-F238E27FC236}">
                <a16:creationId xmlns:a16="http://schemas.microsoft.com/office/drawing/2014/main" id="{6BB122F7-758D-B9A4-CE53-76562F529D92}"/>
              </a:ext>
            </a:extLst>
          </p:cNvPr>
          <p:cNvSpPr txBox="1"/>
          <p:nvPr/>
        </p:nvSpPr>
        <p:spPr>
          <a:xfrm>
            <a:off x="1029527" y="5524573"/>
            <a:ext cx="3810000" cy="1200329"/>
          </a:xfrm>
          <a:prstGeom prst="rect">
            <a:avLst/>
          </a:prstGeom>
          <a:noFill/>
          <a:ln w="28575">
            <a:solidFill>
              <a:schemeClr val="tx1"/>
            </a:solidFill>
            <a:prstDash val="sysDash"/>
          </a:ln>
        </p:spPr>
        <p:txBody>
          <a:bodyPr wrap="square">
            <a:spAutoFit/>
          </a:bodyPr>
          <a:lstStyle/>
          <a:p>
            <a:pPr algn="ctr"/>
            <a:r>
              <a:rPr lang="en-US" sz="2400" dirty="0"/>
              <a:t>Surfactants distribution cause gradients in surface tension along the interface</a:t>
            </a:r>
          </a:p>
        </p:txBody>
      </p:sp>
      <p:pic>
        <p:nvPicPr>
          <p:cNvPr id="14" name="Marangoni_effect_experimental_demonstration.ogv.720p.vp9">
            <a:hlinkClick r:id="" action="ppaction://media"/>
            <a:extLst>
              <a:ext uri="{FF2B5EF4-FFF2-40B4-BE49-F238E27FC236}">
                <a16:creationId xmlns:a16="http://schemas.microsoft.com/office/drawing/2014/main" id="{A66713B9-44CF-7A2B-7CFF-F79A08732DB9}"/>
              </a:ext>
            </a:extLst>
          </p:cNvPr>
          <p:cNvPicPr>
            <a:picLocks noChangeAspect="1"/>
          </p:cNvPicPr>
          <p:nvPr>
            <a:videoFile r:link="rId2"/>
            <p:extLst>
              <p:ext uri="{DAA4B4D4-6D71-4841-9C94-3DE7FCFB9230}">
                <p14:media xmlns:p14="http://schemas.microsoft.com/office/powerpoint/2010/main" r:embed="rId3">
                  <p14:trim st="14288" end="9035"/>
                </p14:media>
              </p:ext>
            </p:extLst>
          </p:nvPr>
        </p:nvPicPr>
        <p:blipFill>
          <a:blip r:embed="rId7"/>
          <a:stretch>
            <a:fillRect/>
          </a:stretch>
        </p:blipFill>
        <p:spPr>
          <a:xfrm>
            <a:off x="6275325" y="1944178"/>
            <a:ext cx="5615049" cy="3158465"/>
          </a:xfrm>
          <a:prstGeom prst="rect">
            <a:avLst/>
          </a:prstGeom>
        </p:spPr>
      </p:pic>
      <p:sp>
        <p:nvSpPr>
          <p:cNvPr id="15" name="TextBox 14">
            <a:extLst>
              <a:ext uri="{FF2B5EF4-FFF2-40B4-BE49-F238E27FC236}">
                <a16:creationId xmlns:a16="http://schemas.microsoft.com/office/drawing/2014/main" id="{E64B06B8-438E-2614-C8D2-C17BEEC7D5F9}"/>
              </a:ext>
            </a:extLst>
          </p:cNvPr>
          <p:cNvSpPr txBox="1"/>
          <p:nvPr/>
        </p:nvSpPr>
        <p:spPr>
          <a:xfrm>
            <a:off x="6682666" y="2059307"/>
            <a:ext cx="2110065" cy="369332"/>
          </a:xfrm>
          <a:prstGeom prst="rect">
            <a:avLst/>
          </a:prstGeom>
          <a:noFill/>
        </p:spPr>
        <p:txBody>
          <a:bodyPr wrap="none" rtlCol="0">
            <a:spAutoFit/>
          </a:bodyPr>
          <a:lstStyle/>
          <a:p>
            <a:r>
              <a:rPr lang="en-US" dirty="0"/>
              <a:t>Water (pepper on it)</a:t>
            </a:r>
          </a:p>
        </p:txBody>
      </p:sp>
      <p:sp>
        <p:nvSpPr>
          <p:cNvPr id="16" name="TextBox 15">
            <a:extLst>
              <a:ext uri="{FF2B5EF4-FFF2-40B4-BE49-F238E27FC236}">
                <a16:creationId xmlns:a16="http://schemas.microsoft.com/office/drawing/2014/main" id="{8BD713D5-D93B-4EA0-FC9B-991C60741D45}"/>
              </a:ext>
            </a:extLst>
          </p:cNvPr>
          <p:cNvSpPr txBox="1"/>
          <p:nvPr/>
        </p:nvSpPr>
        <p:spPr>
          <a:xfrm>
            <a:off x="9907631" y="2059307"/>
            <a:ext cx="1560492" cy="369332"/>
          </a:xfrm>
          <a:prstGeom prst="rect">
            <a:avLst/>
          </a:prstGeom>
          <a:noFill/>
        </p:spPr>
        <p:txBody>
          <a:bodyPr wrap="none" rtlCol="0">
            <a:spAutoFit/>
          </a:bodyPr>
          <a:lstStyle/>
          <a:p>
            <a:r>
              <a:rPr lang="en-US" dirty="0"/>
              <a:t>Soapy solution</a:t>
            </a:r>
          </a:p>
        </p:txBody>
      </p:sp>
      <p:sp>
        <p:nvSpPr>
          <p:cNvPr id="17" name="Arrow: Right 16">
            <a:extLst>
              <a:ext uri="{FF2B5EF4-FFF2-40B4-BE49-F238E27FC236}">
                <a16:creationId xmlns:a16="http://schemas.microsoft.com/office/drawing/2014/main" id="{E648286A-6931-648A-AC1B-2CC1271F69A4}"/>
              </a:ext>
            </a:extLst>
          </p:cNvPr>
          <p:cNvSpPr/>
          <p:nvPr/>
        </p:nvSpPr>
        <p:spPr>
          <a:xfrm>
            <a:off x="5117096" y="5910552"/>
            <a:ext cx="784478" cy="387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CA15096-E9C8-33C3-1670-C58AB58C5A87}"/>
              </a:ext>
            </a:extLst>
          </p:cNvPr>
          <p:cNvSpPr txBox="1"/>
          <p:nvPr/>
        </p:nvSpPr>
        <p:spPr>
          <a:xfrm>
            <a:off x="6682665" y="5504309"/>
            <a:ext cx="4785457" cy="1200329"/>
          </a:xfrm>
          <a:prstGeom prst="rect">
            <a:avLst/>
          </a:prstGeom>
          <a:noFill/>
          <a:ln w="28575">
            <a:solidFill>
              <a:schemeClr val="tx1"/>
            </a:solidFill>
            <a:prstDash val="sysDash"/>
          </a:ln>
        </p:spPr>
        <p:txBody>
          <a:bodyPr wrap="square">
            <a:spAutoFit/>
          </a:bodyPr>
          <a:lstStyle/>
          <a:p>
            <a:pPr algn="ctr"/>
            <a:r>
              <a:rPr lang="en-US" sz="2400" b="1" dirty="0"/>
              <a:t>Marangoni stresses </a:t>
            </a:r>
            <a:r>
              <a:rPr lang="en-US" sz="2400" dirty="0"/>
              <a:t>that move fluids from area of many surfactants to fewer surfactants</a:t>
            </a:r>
          </a:p>
        </p:txBody>
      </p:sp>
      <p:sp>
        <p:nvSpPr>
          <p:cNvPr id="4" name="TextBox 3">
            <a:extLst>
              <a:ext uri="{FF2B5EF4-FFF2-40B4-BE49-F238E27FC236}">
                <a16:creationId xmlns:a16="http://schemas.microsoft.com/office/drawing/2014/main" id="{BAE05A9F-D162-C0E4-698C-F5126415633F}"/>
              </a:ext>
            </a:extLst>
          </p:cNvPr>
          <p:cNvSpPr txBox="1"/>
          <p:nvPr/>
        </p:nvSpPr>
        <p:spPr>
          <a:xfrm>
            <a:off x="6259408" y="4795645"/>
            <a:ext cx="3913947" cy="338554"/>
          </a:xfrm>
          <a:prstGeom prst="rect">
            <a:avLst/>
          </a:prstGeom>
          <a:noFill/>
        </p:spPr>
        <p:txBody>
          <a:bodyPr wrap="square">
            <a:spAutoFit/>
          </a:bodyPr>
          <a:lstStyle/>
          <a:p>
            <a:r>
              <a:rPr lang="en-US" sz="1600" cap="all" dirty="0">
                <a:solidFill>
                  <a:schemeClr val="bg1"/>
                </a:solidFill>
                <a:latin typeface="Open Sans" panose="020B0606030504020204" pitchFamily="34" charset="0"/>
              </a:rPr>
              <a:t>Credit</a:t>
            </a:r>
            <a:r>
              <a:rPr lang="en-US" sz="1600" b="0" i="0" cap="all" dirty="0">
                <a:solidFill>
                  <a:schemeClr val="bg1"/>
                </a:solidFill>
                <a:effectLst/>
                <a:latin typeface="Open Sans" panose="020B0606030504020204" pitchFamily="34" charset="0"/>
              </a:rPr>
              <a:t>: </a:t>
            </a:r>
            <a:r>
              <a:rPr lang="en-US" sz="1600" b="0" i="0" cap="all" dirty="0" err="1">
                <a:solidFill>
                  <a:schemeClr val="bg1"/>
                </a:solidFill>
                <a:effectLst/>
                <a:latin typeface="Open Sans" panose="020B0606030504020204" pitchFamily="34" charset="0"/>
              </a:rPr>
              <a:t>J</a:t>
            </a:r>
            <a:r>
              <a:rPr lang="en-US" sz="1600" b="0" i="0" dirty="0" err="1">
                <a:solidFill>
                  <a:schemeClr val="bg1"/>
                </a:solidFill>
                <a:effectLst/>
                <a:latin typeface="Open Sans" panose="020B0606030504020204" pitchFamily="34" charset="0"/>
              </a:rPr>
              <a:t>ubobroff</a:t>
            </a:r>
            <a:endParaRPr lang="en-US" sz="1600" dirty="0">
              <a:solidFill>
                <a:schemeClr val="bg1"/>
              </a:solidFill>
            </a:endParaRPr>
          </a:p>
        </p:txBody>
      </p:sp>
      <p:sp>
        <p:nvSpPr>
          <p:cNvPr id="5" name="Slide Number Placeholder 4">
            <a:extLst>
              <a:ext uri="{FF2B5EF4-FFF2-40B4-BE49-F238E27FC236}">
                <a16:creationId xmlns:a16="http://schemas.microsoft.com/office/drawing/2014/main" id="{93EF4502-9B74-AB98-67DB-90C8F2329414}"/>
              </a:ext>
            </a:extLst>
          </p:cNvPr>
          <p:cNvSpPr>
            <a:spLocks noGrp="1"/>
          </p:cNvSpPr>
          <p:nvPr>
            <p:ph type="sldNum" sz="quarter" idx="12"/>
          </p:nvPr>
        </p:nvSpPr>
        <p:spPr/>
        <p:txBody>
          <a:bodyPr/>
          <a:lstStyle/>
          <a:p>
            <a:fld id="{8CBEAAC4-C35F-4088-81CF-1FAC318D4FD5}" type="slidenum">
              <a:rPr lang="en-US" smtClean="0"/>
              <a:t>4</a:t>
            </a:fld>
            <a:endParaRPr lang="en-US"/>
          </a:p>
        </p:txBody>
      </p:sp>
    </p:spTree>
    <p:custDataLst>
      <p:tags r:id="rId1"/>
    </p:custDataLst>
    <p:extLst>
      <p:ext uri="{BB962C8B-B14F-4D97-AF65-F5344CB8AC3E}">
        <p14:creationId xmlns:p14="http://schemas.microsoft.com/office/powerpoint/2010/main" val="11875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5778" fill="hold"/>
                                        <p:tgtEl>
                                          <p:spTgt spid="14"/>
                                        </p:tgtEl>
                                      </p:cBhvr>
                                    </p:cmd>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14"/>
                </p:tgtEl>
              </p:cMediaNode>
            </p:video>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4"/>
                                        </p:tgtEl>
                                      </p:cBhvr>
                                    </p:cmd>
                                  </p:childTnLst>
                                </p:cTn>
                              </p:par>
                            </p:childTnLst>
                          </p:cTn>
                        </p:par>
                      </p:childTnLst>
                    </p:cTn>
                  </p:par>
                </p:childTnLst>
              </p:cTn>
              <p:nextCondLst>
                <p:cond evt="onClick" delay="0">
                  <p:tgtEl>
                    <p:spTgt spid="14"/>
                  </p:tgtEl>
                </p:cond>
              </p:nextCondLst>
            </p:seq>
          </p:childTnLst>
        </p:cTn>
      </p:par>
    </p:tnLst>
    <p:bldLst>
      <p:bldP spid="3" grpId="0" build="p"/>
      <p:bldP spid="10" grpId="0"/>
      <p:bldP spid="11" grpId="0"/>
      <p:bldP spid="13" grpId="0" animBg="1"/>
      <p:bldP spid="15" grpId="0"/>
      <p:bldP spid="16" grpId="0"/>
      <p:bldP spid="17" grpId="0" animBg="1"/>
      <p:bldP spid="1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f4e216d741_0_93"/>
          <p:cNvSpPr/>
          <p:nvPr/>
        </p:nvSpPr>
        <p:spPr>
          <a:xfrm>
            <a:off x="1272129" y="1751785"/>
            <a:ext cx="8898413" cy="2084235"/>
          </a:xfrm>
          <a:custGeom>
            <a:avLst/>
            <a:gdLst/>
            <a:ahLst/>
            <a:cxnLst/>
            <a:rect l="l" t="t" r="r" b="b"/>
            <a:pathLst>
              <a:path w="377933" h="128839" extrusionOk="0">
                <a:moveTo>
                  <a:pt x="0" y="71136"/>
                </a:moveTo>
                <a:cubicBezTo>
                  <a:pt x="15200" y="59285"/>
                  <a:pt x="62538" y="547"/>
                  <a:pt x="91199" y="32"/>
                </a:cubicBezTo>
                <a:cubicBezTo>
                  <a:pt x="119860" y="-483"/>
                  <a:pt x="141243" y="46597"/>
                  <a:pt x="171964" y="68044"/>
                </a:cubicBezTo>
                <a:cubicBezTo>
                  <a:pt x="202686" y="89491"/>
                  <a:pt x="241200" y="130711"/>
                  <a:pt x="275528" y="128714"/>
                </a:cubicBezTo>
                <a:cubicBezTo>
                  <a:pt x="309856" y="126718"/>
                  <a:pt x="360866" y="68173"/>
                  <a:pt x="377933" y="56065"/>
                </a:cubicBezTo>
              </a:path>
            </a:pathLst>
          </a:custGeom>
          <a:noFill/>
          <a:ln w="76200" cap="flat" cmpd="sng">
            <a:solidFill>
              <a:schemeClr val="accent6">
                <a:lumMod val="60000"/>
                <a:lumOff val="40000"/>
              </a:schemeClr>
            </a:solidFill>
            <a:prstDash val="solid"/>
            <a:round/>
            <a:headEnd type="none" w="med" len="med"/>
            <a:tailEnd type="none" w="med" len="med"/>
          </a:ln>
        </p:spPr>
      </p:sp>
      <p:cxnSp>
        <p:nvCxnSpPr>
          <p:cNvPr id="97" name="Google Shape;97;g1f4e216d741_0_93"/>
          <p:cNvCxnSpPr>
            <a:cxnSpLocks/>
          </p:cNvCxnSpPr>
          <p:nvPr/>
        </p:nvCxnSpPr>
        <p:spPr>
          <a:xfrm flipV="1">
            <a:off x="3480658" y="1751785"/>
            <a:ext cx="0" cy="1032478"/>
          </a:xfrm>
          <a:prstGeom prst="straightConnector1">
            <a:avLst/>
          </a:prstGeom>
          <a:noFill/>
          <a:ln w="9525" cap="flat" cmpd="sng">
            <a:solidFill>
              <a:schemeClr val="dk2"/>
            </a:solidFill>
            <a:prstDash val="solid"/>
            <a:round/>
            <a:headEnd type="stealth" w="med" len="med"/>
            <a:tailEnd type="triangle" w="med" len="med"/>
          </a:ln>
        </p:spPr>
      </p:cxnSp>
      <mc:AlternateContent xmlns:mc="http://schemas.openxmlformats.org/markup-compatibility/2006" xmlns:a14="http://schemas.microsoft.com/office/drawing/2010/main">
        <mc:Choice Requires="a14">
          <p:sp>
            <p:nvSpPr>
              <p:cNvPr id="98" name="Google Shape;98;g1f4e216d741_0_93"/>
              <p:cNvSpPr txBox="1"/>
              <p:nvPr/>
            </p:nvSpPr>
            <p:spPr>
              <a:xfrm>
                <a:off x="756358" y="1654451"/>
                <a:ext cx="2562914"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800" b="0" i="1" smtClean="0">
                          <a:solidFill>
                            <a:schemeClr val="dk1"/>
                          </a:solidFill>
                          <a:latin typeface="Cambria Math" panose="02040503050406030204" pitchFamily="18" charset="0"/>
                          <a:ea typeface="Calibri"/>
                          <a:cs typeface="Calibri"/>
                          <a:sym typeface="Calibri"/>
                        </a:rPr>
                        <m:t>𝑎</m:t>
                      </m:r>
                    </m:oMath>
                  </m:oMathPara>
                </a14:m>
                <a:endParaRPr lang="en-US" sz="2800" dirty="0">
                  <a:solidFill>
                    <a:schemeClr val="dk1"/>
                  </a:solidFill>
                  <a:latin typeface="Calibri"/>
                  <a:ea typeface="Calibri"/>
                  <a:cs typeface="Calibri"/>
                  <a:sym typeface="Calibri"/>
                </a:endParaRPr>
              </a:p>
              <a:p>
                <a:pPr marL="0" lvl="0" indent="0" algn="ctr" rtl="0">
                  <a:spcBef>
                    <a:spcPts val="0"/>
                  </a:spcBef>
                  <a:spcAft>
                    <a:spcPts val="0"/>
                  </a:spcAft>
                  <a:buNone/>
                </a:pPr>
                <a:r>
                  <a:rPr lang="en-US" sz="2800" dirty="0">
                    <a:solidFill>
                      <a:schemeClr val="dk1"/>
                    </a:solidFill>
                    <a:latin typeface="Calibri"/>
                    <a:ea typeface="Calibri"/>
                    <a:cs typeface="Calibri"/>
                    <a:sym typeface="Calibri"/>
                  </a:rPr>
                  <a:t>Wave amplitude </a:t>
                </a:r>
                <a:endParaRPr sz="2800" dirty="0">
                  <a:solidFill>
                    <a:schemeClr val="dk1"/>
                  </a:solidFill>
                  <a:latin typeface="Calibri"/>
                  <a:ea typeface="Calibri"/>
                  <a:cs typeface="Calibri"/>
                  <a:sym typeface="Calibri"/>
                </a:endParaRPr>
              </a:p>
            </p:txBody>
          </p:sp>
        </mc:Choice>
        <mc:Fallback xmlns="">
          <p:sp>
            <p:nvSpPr>
              <p:cNvPr id="98" name="Google Shape;98;g1f4e216d741_0_93"/>
              <p:cNvSpPr txBox="1">
                <a:spLocks noRot="1" noChangeAspect="1" noMove="1" noResize="1" noEditPoints="1" noAdjustHandles="1" noChangeArrowheads="1" noChangeShapeType="1" noTextEdit="1"/>
              </p:cNvSpPr>
              <p:nvPr/>
            </p:nvSpPr>
            <p:spPr>
              <a:xfrm>
                <a:off x="756358" y="1654451"/>
                <a:ext cx="2562914" cy="1046410"/>
              </a:xfrm>
              <a:prstGeom prst="rect">
                <a:avLst/>
              </a:prstGeom>
              <a:blipFill>
                <a:blip r:embed="rId3"/>
                <a:stretch>
                  <a:fillRect l="-4038" r="-7838" b="-116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Google Shape;100;g1f4e216d741_0_93"/>
              <p:cNvSpPr txBox="1"/>
              <p:nvPr/>
            </p:nvSpPr>
            <p:spPr>
              <a:xfrm>
                <a:off x="2753494" y="3185022"/>
                <a:ext cx="27243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800" b="0" i="1" smtClean="0">
                          <a:solidFill>
                            <a:schemeClr val="dk1"/>
                          </a:solidFill>
                          <a:latin typeface="Cambria Math" panose="02040503050406030204" pitchFamily="18" charset="0"/>
                          <a:ea typeface="Calibri"/>
                          <a:cs typeface="Calibri"/>
                          <a:sym typeface="Calibri"/>
                        </a:rPr>
                        <m:t>𝑘</m:t>
                      </m:r>
                      <m:r>
                        <a:rPr lang="en-US" sz="2800" b="0" i="1" smtClean="0">
                          <a:solidFill>
                            <a:schemeClr val="dk1"/>
                          </a:solidFill>
                          <a:latin typeface="Cambria Math" panose="02040503050406030204" pitchFamily="18" charset="0"/>
                          <a:ea typeface="Calibri"/>
                          <a:cs typeface="Calibri"/>
                          <a:sym typeface="Calibri"/>
                        </a:rPr>
                        <m:t>=2</m:t>
                      </m:r>
                      <m:r>
                        <a:rPr lang="en-US" sz="2800" b="0" i="1" smtClean="0">
                          <a:solidFill>
                            <a:schemeClr val="dk1"/>
                          </a:solidFill>
                          <a:latin typeface="Cambria Math" panose="02040503050406030204" pitchFamily="18" charset="0"/>
                          <a:ea typeface="Calibri"/>
                          <a:cs typeface="Calibri"/>
                          <a:sym typeface="Calibri"/>
                        </a:rPr>
                        <m:t>𝜋</m:t>
                      </m:r>
                      <m:r>
                        <a:rPr lang="en-US" sz="2800" b="0" i="1" smtClean="0">
                          <a:solidFill>
                            <a:schemeClr val="dk1"/>
                          </a:solidFill>
                          <a:latin typeface="Cambria Math" panose="02040503050406030204" pitchFamily="18" charset="0"/>
                          <a:ea typeface="Calibri"/>
                          <a:cs typeface="Calibri"/>
                          <a:sym typeface="Calibri"/>
                        </a:rPr>
                        <m:t>/</m:t>
                      </m:r>
                      <m:r>
                        <a:rPr lang="en-US" sz="2800" b="0" i="1" smtClean="0">
                          <a:solidFill>
                            <a:schemeClr val="dk1"/>
                          </a:solidFill>
                          <a:latin typeface="Cambria Math" panose="02040503050406030204" pitchFamily="18" charset="0"/>
                          <a:ea typeface="Calibri"/>
                          <a:cs typeface="Calibri"/>
                          <a:sym typeface="Calibri"/>
                        </a:rPr>
                        <m:t>𝜆</m:t>
                      </m:r>
                    </m:oMath>
                  </m:oMathPara>
                </a14:m>
                <a:endParaRPr lang="en-US" sz="2800" dirty="0">
                  <a:solidFill>
                    <a:schemeClr val="dk1"/>
                  </a:solidFill>
                  <a:latin typeface="Calibri"/>
                  <a:ea typeface="Calibri"/>
                  <a:cs typeface="Calibri"/>
                  <a:sym typeface="Calibri"/>
                </a:endParaRPr>
              </a:p>
              <a:p>
                <a:pPr marL="0" lvl="0" indent="0" algn="ctr" rtl="0">
                  <a:spcBef>
                    <a:spcPts val="0"/>
                  </a:spcBef>
                  <a:spcAft>
                    <a:spcPts val="0"/>
                  </a:spcAft>
                  <a:buNone/>
                </a:pPr>
                <a:r>
                  <a:rPr lang="en-US" sz="2800" dirty="0">
                    <a:solidFill>
                      <a:schemeClr val="dk1"/>
                    </a:solidFill>
                    <a:latin typeface="Calibri"/>
                    <a:ea typeface="Calibri"/>
                    <a:cs typeface="Calibri"/>
                    <a:sym typeface="Calibri"/>
                  </a:rPr>
                  <a:t>Wavenumber </a:t>
                </a:r>
                <a:endParaRPr sz="2800" dirty="0">
                  <a:solidFill>
                    <a:schemeClr val="dk1"/>
                  </a:solidFill>
                  <a:latin typeface="Calibri"/>
                  <a:ea typeface="Calibri"/>
                  <a:cs typeface="Calibri"/>
                  <a:sym typeface="Calibri"/>
                </a:endParaRPr>
              </a:p>
            </p:txBody>
          </p:sp>
        </mc:Choice>
        <mc:Fallback xmlns="">
          <p:sp>
            <p:nvSpPr>
              <p:cNvPr id="100" name="Google Shape;100;g1f4e216d741_0_93"/>
              <p:cNvSpPr txBox="1">
                <a:spLocks noRot="1" noChangeAspect="1" noMove="1" noResize="1" noEditPoints="1" noAdjustHandles="1" noChangeArrowheads="1" noChangeShapeType="1" noTextEdit="1"/>
              </p:cNvSpPr>
              <p:nvPr/>
            </p:nvSpPr>
            <p:spPr>
              <a:xfrm>
                <a:off x="2753494" y="3185022"/>
                <a:ext cx="2724300" cy="1046410"/>
              </a:xfrm>
              <a:prstGeom prst="rect">
                <a:avLst/>
              </a:prstGeom>
              <a:blipFill>
                <a:blip r:embed="rId4"/>
                <a:stretch>
                  <a:fillRect b="-11628"/>
                </a:stretch>
              </a:blipFill>
              <a:ln>
                <a:noFill/>
              </a:ln>
            </p:spPr>
            <p:txBody>
              <a:bodyPr/>
              <a:lstStyle/>
              <a:p>
                <a:r>
                  <a:rPr lang="en-US">
                    <a:noFill/>
                  </a:rPr>
                  <a:t> </a:t>
                </a:r>
              </a:p>
            </p:txBody>
          </p:sp>
        </mc:Fallback>
      </mc:AlternateContent>
      <p:pic>
        <p:nvPicPr>
          <p:cNvPr id="101" name="Google Shape;101;g1f4e216d741_0_93"/>
          <p:cNvPicPr preferRelativeResize="0"/>
          <p:nvPr/>
        </p:nvPicPr>
        <p:blipFill>
          <a:blip r:embed="rId5">
            <a:alphaModFix/>
          </a:blip>
          <a:stretch>
            <a:fillRect/>
          </a:stretch>
        </p:blipFill>
        <p:spPr>
          <a:xfrm>
            <a:off x="8555250" y="5544832"/>
            <a:ext cx="2731687" cy="461665"/>
          </a:xfrm>
          <a:prstGeom prst="rect">
            <a:avLst/>
          </a:prstGeom>
          <a:noFill/>
          <a:ln>
            <a:noFill/>
          </a:ln>
        </p:spPr>
      </p:pic>
      <p:pic>
        <p:nvPicPr>
          <p:cNvPr id="102" name="Google Shape;102;g1f4e216d741_0_93"/>
          <p:cNvPicPr preferRelativeResize="0"/>
          <p:nvPr/>
        </p:nvPicPr>
        <p:blipFill>
          <a:blip r:embed="rId6">
            <a:alphaModFix/>
          </a:blip>
          <a:stretch>
            <a:fillRect/>
          </a:stretch>
        </p:blipFill>
        <p:spPr>
          <a:xfrm>
            <a:off x="8941013" y="5053323"/>
            <a:ext cx="1095375" cy="438150"/>
          </a:xfrm>
          <a:prstGeom prst="rect">
            <a:avLst/>
          </a:prstGeom>
          <a:noFill/>
          <a:ln>
            <a:noFill/>
          </a:ln>
        </p:spPr>
      </p:pic>
      <p:cxnSp>
        <p:nvCxnSpPr>
          <p:cNvPr id="5" name="Google Shape;97;g1f4e216d741_0_93">
            <a:extLst>
              <a:ext uri="{FF2B5EF4-FFF2-40B4-BE49-F238E27FC236}">
                <a16:creationId xmlns:a16="http://schemas.microsoft.com/office/drawing/2014/main" id="{9EB9B886-E089-411B-050E-B67309BBB8D2}"/>
              </a:ext>
            </a:extLst>
          </p:cNvPr>
          <p:cNvCxnSpPr>
            <a:cxnSpLocks/>
          </p:cNvCxnSpPr>
          <p:nvPr/>
        </p:nvCxnSpPr>
        <p:spPr>
          <a:xfrm flipH="1">
            <a:off x="1184976" y="2784263"/>
            <a:ext cx="8424850" cy="0"/>
          </a:xfrm>
          <a:prstGeom prst="straightConnector1">
            <a:avLst/>
          </a:prstGeom>
          <a:noFill/>
          <a:ln w="9525" cap="flat" cmpd="sng">
            <a:solidFill>
              <a:schemeClr val="dk2"/>
            </a:solidFill>
            <a:prstDash val="solid"/>
            <a:round/>
            <a:headEnd type="stealth" w="med" len="med"/>
            <a:tailEnd type="triangle" w="med" len="med"/>
          </a:ln>
        </p:spPr>
      </p:cxnSp>
      <p:sp>
        <p:nvSpPr>
          <p:cNvPr id="8" name="TextBox 7">
            <a:extLst>
              <a:ext uri="{FF2B5EF4-FFF2-40B4-BE49-F238E27FC236}">
                <a16:creationId xmlns:a16="http://schemas.microsoft.com/office/drawing/2014/main" id="{D11976CA-CA07-079C-8399-8D8EA56C938E}"/>
              </a:ext>
            </a:extLst>
          </p:cNvPr>
          <p:cNvSpPr txBox="1"/>
          <p:nvPr/>
        </p:nvSpPr>
        <p:spPr>
          <a:xfrm flipH="1">
            <a:off x="6289860" y="5006221"/>
            <a:ext cx="3437372" cy="523220"/>
          </a:xfrm>
          <a:prstGeom prst="rect">
            <a:avLst/>
          </a:prstGeom>
          <a:noFill/>
        </p:spPr>
        <p:txBody>
          <a:bodyPr wrap="square" rtlCol="0">
            <a:spAutoFit/>
          </a:bodyPr>
          <a:lstStyle/>
          <a:p>
            <a:r>
              <a:rPr lang="en-US" sz="2800" dirty="0"/>
              <a:t>Wave steepness</a:t>
            </a:r>
          </a:p>
        </p:txBody>
      </p:sp>
      <p:sp>
        <p:nvSpPr>
          <p:cNvPr id="9" name="TextBox 8">
            <a:extLst>
              <a:ext uri="{FF2B5EF4-FFF2-40B4-BE49-F238E27FC236}">
                <a16:creationId xmlns:a16="http://schemas.microsoft.com/office/drawing/2014/main" id="{44DAC458-0ECB-3F17-23F5-B534116FF8DF}"/>
              </a:ext>
            </a:extLst>
          </p:cNvPr>
          <p:cNvSpPr txBox="1"/>
          <p:nvPr/>
        </p:nvSpPr>
        <p:spPr>
          <a:xfrm flipH="1">
            <a:off x="6333435" y="5514054"/>
            <a:ext cx="3437372" cy="523220"/>
          </a:xfrm>
          <a:prstGeom prst="rect">
            <a:avLst/>
          </a:prstGeom>
          <a:noFill/>
        </p:spPr>
        <p:txBody>
          <a:bodyPr wrap="square" rtlCol="0">
            <a:spAutoFit/>
          </a:bodyPr>
          <a:lstStyle/>
          <a:p>
            <a:r>
              <a:rPr lang="en-US" sz="2800" dirty="0"/>
              <a:t>Bond number</a:t>
            </a:r>
          </a:p>
        </p:txBody>
      </p:sp>
      <p:sp>
        <p:nvSpPr>
          <p:cNvPr id="16" name="Google Shape;114;g1f4e216d741_0_24">
            <a:extLst>
              <a:ext uri="{FF2B5EF4-FFF2-40B4-BE49-F238E27FC236}">
                <a16:creationId xmlns:a16="http://schemas.microsoft.com/office/drawing/2014/main" id="{2CFD8002-FB6D-FB24-FDBE-F27CFA617F43}"/>
              </a:ext>
            </a:extLst>
          </p:cNvPr>
          <p:cNvSpPr txBox="1"/>
          <p:nvPr/>
        </p:nvSpPr>
        <p:spPr>
          <a:xfrm>
            <a:off x="233274" y="122327"/>
            <a:ext cx="114081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latin typeface="+mj-lt"/>
              </a:rPr>
              <a:t>Problem set-up: first without the surfactant</a:t>
            </a:r>
            <a:endParaRPr sz="4400" dirty="0">
              <a:latin typeface="+mj-lt"/>
            </a:endParaRPr>
          </a:p>
        </p:txBody>
      </p:sp>
      <p:sp>
        <p:nvSpPr>
          <p:cNvPr id="4" name="Google Shape;100;g1f4e216d741_0_93">
            <a:extLst>
              <a:ext uri="{FF2B5EF4-FFF2-40B4-BE49-F238E27FC236}">
                <a16:creationId xmlns:a16="http://schemas.microsoft.com/office/drawing/2014/main" id="{A6BC5C40-06CB-D42A-8F64-B97D82531F9F}"/>
              </a:ext>
            </a:extLst>
          </p:cNvPr>
          <p:cNvSpPr txBox="1"/>
          <p:nvPr/>
        </p:nvSpPr>
        <p:spPr>
          <a:xfrm>
            <a:off x="233274" y="4798996"/>
            <a:ext cx="4822593" cy="1046410"/>
          </a:xfrm>
          <a:prstGeom prst="rect">
            <a:avLst/>
          </a:prstGeom>
          <a:noFill/>
          <a:ln>
            <a:noFill/>
          </a:ln>
        </p:spPr>
        <p:txBody>
          <a:bodyPr spcFirstLastPara="1" wrap="square" lIns="91425" tIns="91425" rIns="91425" bIns="91425" anchor="t" anchorCtr="0">
            <a:spAutoFit/>
          </a:bodyPr>
          <a:lstStyle/>
          <a:p>
            <a:pPr lvl="0" rtl="0">
              <a:spcBef>
                <a:spcPts val="0"/>
              </a:spcBef>
              <a:spcAft>
                <a:spcPts val="0"/>
              </a:spcAft>
            </a:pPr>
            <a:r>
              <a:rPr lang="en-US" sz="2800" dirty="0">
                <a:solidFill>
                  <a:schemeClr val="dk1"/>
                </a:solidFill>
                <a:latin typeface="Calibri"/>
                <a:ea typeface="Calibri"/>
                <a:cs typeface="Calibri"/>
                <a:sym typeface="Calibri"/>
              </a:rPr>
              <a:t>Initial condition:</a:t>
            </a:r>
          </a:p>
          <a:p>
            <a:pPr marL="457200" lvl="0" indent="-457200" rtl="0">
              <a:spcBef>
                <a:spcPts val="0"/>
              </a:spcBef>
              <a:spcAft>
                <a:spcPts val="0"/>
              </a:spcAft>
              <a:buFont typeface="Arial" panose="020B0604020202020204" pitchFamily="34" charset="0"/>
              <a:buChar char="•"/>
            </a:pPr>
            <a:r>
              <a:rPr lang="en-US" sz="2800" dirty="0">
                <a:solidFill>
                  <a:schemeClr val="dk1"/>
                </a:solidFill>
                <a:latin typeface="Calibri"/>
                <a:ea typeface="Calibri"/>
                <a:cs typeface="Calibri"/>
                <a:sym typeface="Calibri"/>
              </a:rPr>
              <a:t>3</a:t>
            </a:r>
            <a:r>
              <a:rPr lang="en-US" sz="2800" baseline="30000" dirty="0">
                <a:solidFill>
                  <a:schemeClr val="dk1"/>
                </a:solidFill>
                <a:latin typeface="Calibri"/>
                <a:ea typeface="Calibri"/>
                <a:cs typeface="Calibri"/>
                <a:sym typeface="Calibri"/>
              </a:rPr>
              <a:t>rd</a:t>
            </a:r>
            <a:r>
              <a:rPr lang="en-US" sz="2800" dirty="0">
                <a:solidFill>
                  <a:schemeClr val="dk1"/>
                </a:solidFill>
                <a:latin typeface="Calibri"/>
                <a:ea typeface="Calibri"/>
                <a:cs typeface="Calibri"/>
                <a:sym typeface="Calibri"/>
              </a:rPr>
              <a:t> order stokes wave</a:t>
            </a:r>
          </a:p>
        </p:txBody>
      </p:sp>
      <p:sp>
        <p:nvSpPr>
          <p:cNvPr id="24" name="TextBox 23">
            <a:extLst>
              <a:ext uri="{FF2B5EF4-FFF2-40B4-BE49-F238E27FC236}">
                <a16:creationId xmlns:a16="http://schemas.microsoft.com/office/drawing/2014/main" id="{FEC37081-82BB-DB57-89B2-FD835D0FD424}"/>
              </a:ext>
            </a:extLst>
          </p:cNvPr>
          <p:cNvSpPr txBox="1"/>
          <p:nvPr/>
        </p:nvSpPr>
        <p:spPr>
          <a:xfrm>
            <a:off x="6096000" y="4387215"/>
            <a:ext cx="5190937" cy="523220"/>
          </a:xfrm>
          <a:prstGeom prst="rect">
            <a:avLst/>
          </a:prstGeom>
          <a:noFill/>
        </p:spPr>
        <p:txBody>
          <a:bodyPr wrap="square">
            <a:spAutoFit/>
          </a:bodyPr>
          <a:lstStyle/>
          <a:p>
            <a:pPr lvl="0" rtl="0">
              <a:spcBef>
                <a:spcPts val="0"/>
              </a:spcBef>
              <a:spcAft>
                <a:spcPts val="0"/>
              </a:spcAft>
            </a:pPr>
            <a:r>
              <a:rPr lang="en-US" sz="2800" dirty="0">
                <a:solidFill>
                  <a:schemeClr val="dk1"/>
                </a:solidFill>
                <a:ea typeface="Calibri"/>
                <a:cs typeface="Calibri"/>
                <a:sym typeface="Calibri"/>
              </a:rPr>
              <a:t>Controlling parameters:</a:t>
            </a:r>
          </a:p>
        </p:txBody>
      </p:sp>
      <p:sp>
        <p:nvSpPr>
          <p:cNvPr id="25" name="TextBox 24">
            <a:extLst>
              <a:ext uri="{FF2B5EF4-FFF2-40B4-BE49-F238E27FC236}">
                <a16:creationId xmlns:a16="http://schemas.microsoft.com/office/drawing/2014/main" id="{E58F3775-EE95-D9B2-79F4-507227F1AF34}"/>
              </a:ext>
            </a:extLst>
          </p:cNvPr>
          <p:cNvSpPr txBox="1"/>
          <p:nvPr/>
        </p:nvSpPr>
        <p:spPr>
          <a:xfrm flipH="1">
            <a:off x="8703578" y="3304379"/>
            <a:ext cx="3713651" cy="523220"/>
          </a:xfrm>
          <a:prstGeom prst="rect">
            <a:avLst/>
          </a:prstGeom>
          <a:noFill/>
        </p:spPr>
        <p:txBody>
          <a:bodyPr wrap="square" rtlCol="0">
            <a:spAutoFit/>
          </a:bodyPr>
          <a:lstStyle/>
          <a:p>
            <a:r>
              <a:rPr lang="en-US" sz="2800" dirty="0"/>
              <a:t>Reynolds number fixed</a:t>
            </a:r>
          </a:p>
        </p:txBody>
      </p:sp>
      <p:pic>
        <p:nvPicPr>
          <p:cNvPr id="28" name="Picture 27">
            <a:extLst>
              <a:ext uri="{FF2B5EF4-FFF2-40B4-BE49-F238E27FC236}">
                <a16:creationId xmlns:a16="http://schemas.microsoft.com/office/drawing/2014/main" id="{0A109B4D-4B90-5310-D842-3EC9AA89F1D4}"/>
              </a:ext>
            </a:extLst>
          </p:cNvPr>
          <p:cNvPicPr>
            <a:picLocks noChangeAspect="1"/>
          </p:cNvPicPr>
          <p:nvPr/>
        </p:nvPicPr>
        <p:blipFill>
          <a:blip r:embed="rId7"/>
          <a:stretch>
            <a:fillRect/>
          </a:stretch>
        </p:blipFill>
        <p:spPr>
          <a:xfrm>
            <a:off x="9609826" y="3870838"/>
            <a:ext cx="1737511" cy="381033"/>
          </a:xfrm>
          <a:prstGeom prst="rect">
            <a:avLst/>
          </a:prstGeom>
        </p:spPr>
      </p:pic>
      <p:sp>
        <p:nvSpPr>
          <p:cNvPr id="33" name="TextBox 32">
            <a:extLst>
              <a:ext uri="{FF2B5EF4-FFF2-40B4-BE49-F238E27FC236}">
                <a16:creationId xmlns:a16="http://schemas.microsoft.com/office/drawing/2014/main" id="{971494C1-3B85-5992-35AE-A22BF7DB413B}"/>
              </a:ext>
            </a:extLst>
          </p:cNvPr>
          <p:cNvSpPr txBox="1"/>
          <p:nvPr/>
        </p:nvSpPr>
        <p:spPr>
          <a:xfrm>
            <a:off x="6155593" y="1161476"/>
            <a:ext cx="6209070" cy="646331"/>
          </a:xfrm>
          <a:prstGeom prst="rect">
            <a:avLst/>
          </a:prstGeom>
          <a:noFill/>
        </p:spPr>
        <p:txBody>
          <a:bodyPr wrap="square">
            <a:spAutoFit/>
          </a:bodyPr>
          <a:lstStyle/>
          <a:p>
            <a:r>
              <a:rPr lang="en-US" dirty="0"/>
              <a:t>Deike, L., Popinet, S., &amp; Melville, W. K. (2015). Capillary effects on wave breaking. </a:t>
            </a:r>
            <a:r>
              <a:rPr lang="en-US" i="1" dirty="0"/>
              <a:t>Journal of Fluid Mechanics</a:t>
            </a:r>
            <a:r>
              <a:rPr lang="en-US" dirty="0"/>
              <a:t>, </a:t>
            </a:r>
            <a:r>
              <a:rPr lang="en-US" i="1" dirty="0"/>
              <a:t>769</a:t>
            </a:r>
            <a:r>
              <a:rPr lang="en-US" dirty="0"/>
              <a:t>, 541–569. </a:t>
            </a:r>
          </a:p>
        </p:txBody>
      </p:sp>
      <mc:AlternateContent xmlns:mc="http://schemas.openxmlformats.org/markup-compatibility/2006" xmlns:a14="http://schemas.microsoft.com/office/drawing/2010/main">
        <mc:Choice Requires="a14">
          <p:sp>
            <p:nvSpPr>
              <p:cNvPr id="6" name="Google Shape;100;g1f4e216d741_0_93">
                <a:extLst>
                  <a:ext uri="{FF2B5EF4-FFF2-40B4-BE49-F238E27FC236}">
                    <a16:creationId xmlns:a16="http://schemas.microsoft.com/office/drawing/2014/main" id="{D7976E15-B82B-71C9-FEC8-9DF7126F9520}"/>
                  </a:ext>
                </a:extLst>
              </p:cNvPr>
              <p:cNvSpPr txBox="1"/>
              <p:nvPr/>
            </p:nvSpPr>
            <p:spPr>
              <a:xfrm>
                <a:off x="6216713" y="2661817"/>
                <a:ext cx="27243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sz="2800" b="0" i="1" smtClean="0">
                              <a:solidFill>
                                <a:schemeClr val="dk1"/>
                              </a:solidFill>
                              <a:latin typeface="Cambria Math" panose="02040503050406030204" pitchFamily="18" charset="0"/>
                              <a:ea typeface="Calibri"/>
                              <a:cs typeface="Calibri"/>
                              <a:sym typeface="Calibri"/>
                            </a:rPr>
                          </m:ctrlPr>
                        </m:sSubPr>
                        <m:e>
                          <m:r>
                            <a:rPr lang="en-US" sz="2800" b="0" i="1" smtClean="0">
                              <a:solidFill>
                                <a:schemeClr val="dk1"/>
                              </a:solidFill>
                              <a:latin typeface="Cambria Math" panose="02040503050406030204" pitchFamily="18" charset="0"/>
                              <a:ea typeface="Calibri"/>
                              <a:cs typeface="Calibri"/>
                              <a:sym typeface="Calibri"/>
                            </a:rPr>
                            <m:t>𝜎</m:t>
                          </m:r>
                        </m:e>
                        <m:sub>
                          <m:r>
                            <a:rPr lang="en-US" sz="2800" b="0" i="1" smtClean="0">
                              <a:solidFill>
                                <a:schemeClr val="dk1"/>
                              </a:solidFill>
                              <a:latin typeface="Cambria Math" panose="02040503050406030204" pitchFamily="18" charset="0"/>
                              <a:ea typeface="Calibri"/>
                              <a:cs typeface="Calibri"/>
                              <a:sym typeface="Calibri"/>
                            </a:rPr>
                            <m:t>0</m:t>
                          </m:r>
                        </m:sub>
                      </m:sSub>
                    </m:oMath>
                  </m:oMathPara>
                </a14:m>
                <a:endParaRPr lang="en-US" sz="2800" dirty="0">
                  <a:solidFill>
                    <a:schemeClr val="dk1"/>
                  </a:solidFill>
                  <a:latin typeface="Calibri"/>
                  <a:ea typeface="Calibri"/>
                  <a:cs typeface="Calibri"/>
                  <a:sym typeface="Calibri"/>
                </a:endParaRPr>
              </a:p>
              <a:p>
                <a:pPr marL="0" lvl="0" indent="0" algn="ctr" rtl="0">
                  <a:spcBef>
                    <a:spcPts val="0"/>
                  </a:spcBef>
                  <a:spcAft>
                    <a:spcPts val="0"/>
                  </a:spcAft>
                  <a:buNone/>
                </a:pPr>
                <a:r>
                  <a:rPr lang="en-US" sz="2800" dirty="0">
                    <a:solidFill>
                      <a:schemeClr val="dk1"/>
                    </a:solidFill>
                    <a:latin typeface="Calibri"/>
                    <a:ea typeface="Calibri"/>
                    <a:cs typeface="Calibri"/>
                    <a:sym typeface="Calibri"/>
                  </a:rPr>
                  <a:t>Surface tension</a:t>
                </a:r>
                <a:endParaRPr sz="2800" dirty="0">
                  <a:solidFill>
                    <a:schemeClr val="dk1"/>
                  </a:solidFill>
                  <a:latin typeface="Calibri"/>
                  <a:ea typeface="Calibri"/>
                  <a:cs typeface="Calibri"/>
                  <a:sym typeface="Calibri"/>
                </a:endParaRPr>
              </a:p>
            </p:txBody>
          </p:sp>
        </mc:Choice>
        <mc:Fallback xmlns="">
          <p:sp>
            <p:nvSpPr>
              <p:cNvPr id="6" name="Google Shape;100;g1f4e216d741_0_93">
                <a:extLst>
                  <a:ext uri="{FF2B5EF4-FFF2-40B4-BE49-F238E27FC236}">
                    <a16:creationId xmlns:a16="http://schemas.microsoft.com/office/drawing/2014/main" id="{D7976E15-B82B-71C9-FEC8-9DF7126F9520}"/>
                  </a:ext>
                </a:extLst>
              </p:cNvPr>
              <p:cNvSpPr txBox="1">
                <a:spLocks noRot="1" noChangeAspect="1" noMove="1" noResize="1" noEditPoints="1" noAdjustHandles="1" noChangeArrowheads="1" noChangeShapeType="1" noTextEdit="1"/>
              </p:cNvSpPr>
              <p:nvPr/>
            </p:nvSpPr>
            <p:spPr>
              <a:xfrm>
                <a:off x="6216713" y="2661817"/>
                <a:ext cx="2724300" cy="1046410"/>
              </a:xfrm>
              <a:prstGeom prst="rect">
                <a:avLst/>
              </a:prstGeom>
              <a:blipFill>
                <a:blip r:embed="rId8"/>
                <a:stretch>
                  <a:fillRect b="-11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0;g1f4e216d741_0_93">
                <a:extLst>
                  <a:ext uri="{FF2B5EF4-FFF2-40B4-BE49-F238E27FC236}">
                    <a16:creationId xmlns:a16="http://schemas.microsoft.com/office/drawing/2014/main" id="{4DC08355-330E-5C15-D687-5F131E415D79}"/>
                  </a:ext>
                </a:extLst>
              </p:cNvPr>
              <p:cNvSpPr txBox="1"/>
              <p:nvPr/>
            </p:nvSpPr>
            <p:spPr>
              <a:xfrm>
                <a:off x="9679932" y="2229779"/>
                <a:ext cx="27243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800" b="0" i="1" smtClean="0">
                          <a:solidFill>
                            <a:schemeClr val="dk1"/>
                          </a:solidFill>
                          <a:latin typeface="Cambria Math" panose="02040503050406030204" pitchFamily="18" charset="0"/>
                          <a:ea typeface="Calibri"/>
                          <a:cs typeface="Calibri"/>
                          <a:sym typeface="Calibri"/>
                        </a:rPr>
                        <m:t>𝜈</m:t>
                      </m:r>
                    </m:oMath>
                  </m:oMathPara>
                </a14:m>
                <a:endParaRPr lang="en-US" sz="2800" dirty="0">
                  <a:solidFill>
                    <a:schemeClr val="dk1"/>
                  </a:solidFill>
                  <a:latin typeface="Calibri"/>
                  <a:ea typeface="Calibri"/>
                  <a:cs typeface="Calibri"/>
                  <a:sym typeface="Calibri"/>
                </a:endParaRPr>
              </a:p>
              <a:p>
                <a:pPr marL="0" lvl="0" indent="0" algn="ctr" rtl="0">
                  <a:spcBef>
                    <a:spcPts val="0"/>
                  </a:spcBef>
                  <a:spcAft>
                    <a:spcPts val="0"/>
                  </a:spcAft>
                  <a:buNone/>
                </a:pPr>
                <a:r>
                  <a:rPr lang="en-US" sz="2800" dirty="0">
                    <a:solidFill>
                      <a:schemeClr val="dk1"/>
                    </a:solidFill>
                    <a:latin typeface="Calibri"/>
                    <a:ea typeface="Calibri"/>
                    <a:cs typeface="Calibri"/>
                    <a:sym typeface="Calibri"/>
                  </a:rPr>
                  <a:t>Liquid viscosity</a:t>
                </a:r>
              </a:p>
            </p:txBody>
          </p:sp>
        </mc:Choice>
        <mc:Fallback xmlns="">
          <p:sp>
            <p:nvSpPr>
              <p:cNvPr id="7" name="Google Shape;100;g1f4e216d741_0_93">
                <a:extLst>
                  <a:ext uri="{FF2B5EF4-FFF2-40B4-BE49-F238E27FC236}">
                    <a16:creationId xmlns:a16="http://schemas.microsoft.com/office/drawing/2014/main" id="{4DC08355-330E-5C15-D687-5F131E415D79}"/>
                  </a:ext>
                </a:extLst>
              </p:cNvPr>
              <p:cNvSpPr txBox="1">
                <a:spLocks noRot="1" noChangeAspect="1" noMove="1" noResize="1" noEditPoints="1" noAdjustHandles="1" noChangeArrowheads="1" noChangeShapeType="1" noTextEdit="1"/>
              </p:cNvSpPr>
              <p:nvPr/>
            </p:nvSpPr>
            <p:spPr>
              <a:xfrm>
                <a:off x="9679932" y="2229779"/>
                <a:ext cx="2724300" cy="1046410"/>
              </a:xfrm>
              <a:prstGeom prst="rect">
                <a:avLst/>
              </a:prstGeom>
              <a:blipFill>
                <a:blip r:embed="rId9"/>
                <a:stretch>
                  <a:fillRect b="-11696"/>
                </a:stretch>
              </a:blipFill>
              <a:ln>
                <a:no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531FCA2-0077-B7C4-EDCA-1C3DFB79A3CA}"/>
              </a:ext>
            </a:extLst>
          </p:cNvPr>
          <p:cNvSpPr>
            <a:spLocks noGrp="1"/>
          </p:cNvSpPr>
          <p:nvPr>
            <p:ph type="sldNum" sz="quarter" idx="12"/>
          </p:nvPr>
        </p:nvSpPr>
        <p:spPr/>
        <p:txBody>
          <a:bodyPr/>
          <a:lstStyle/>
          <a:p>
            <a:fld id="{8CBEAAC4-C35F-4088-81CF-1FAC318D4FD5}" type="slidenum">
              <a:rPr lang="en-US" smtClean="0"/>
              <a:t>5</a:t>
            </a:fld>
            <a:endParaRPr lang="en-US"/>
          </a:p>
        </p:txBody>
      </p:sp>
    </p:spTree>
    <p:extLst>
      <p:ext uri="{BB962C8B-B14F-4D97-AF65-F5344CB8AC3E}">
        <p14:creationId xmlns:p14="http://schemas.microsoft.com/office/powerpoint/2010/main" val="215621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0" grpId="0"/>
      <p:bldP spid="8" grpId="0"/>
      <p:bldP spid="9" grpId="0"/>
      <p:bldP spid="4" grpId="0"/>
      <p:bldP spid="24" grpId="0"/>
      <p:bldP spid="2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idx="4294967295"/>
          </p:nvPr>
        </p:nvSpPr>
        <p:spPr>
          <a:xfrm>
            <a:off x="87230" y="77289"/>
            <a:ext cx="9221351" cy="810805"/>
          </a:xfrm>
          <a:ln/>
        </p:spPr>
        <p:txBody>
          <a:bodyPr vert="horz" lIns="91440" tIns="25474" rIns="91440" bIns="45720" rtlCol="0" anchor="ctr">
            <a:noAutofit/>
          </a:bodyPr>
          <a:lstStyle/>
          <a:p>
            <a:pP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US" altLang="x-none" sz="3600" dirty="0"/>
              <a:t>Slope and Bond number control the wave shape</a:t>
            </a:r>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t="13300"/>
          <a:stretch>
            <a:fillRect/>
          </a:stretch>
        </p:blipFill>
        <p:spPr bwMode="auto">
          <a:xfrm>
            <a:off x="3896729" y="888094"/>
            <a:ext cx="8295271" cy="5499937"/>
          </a:xfrm>
          <a:prstGeom prst="rect">
            <a:avLst/>
          </a:prstGeom>
          <a:noFill/>
          <a:ln>
            <a:noFill/>
          </a:ln>
          <a:effectLst/>
          <a:extLst>
            <a:ext uri="{909E8E84-426E-40DD-AFC4-6F175D3DCCD1}">
              <a14:hiddenFill xmlns:a14="http://schemas.microsoft.com/office/drawing/2010/main">
                <a:blipFill dpi="0" rotWithShape="0">
                  <a:blip/>
                  <a:srcRect t="1330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mc:AlternateContent xmlns:mc="http://schemas.openxmlformats.org/markup-compatibility/2006" xmlns:a14="http://schemas.microsoft.com/office/drawing/2010/main">
        <mc:Choice Requires="a14">
          <p:sp>
            <p:nvSpPr>
              <p:cNvPr id="3" name="TextBox 2"/>
              <p:cNvSpPr txBox="1"/>
              <p:nvPr/>
            </p:nvSpPr>
            <p:spPr>
              <a:xfrm>
                <a:off x="169922" y="1228368"/>
                <a:ext cx="4004301" cy="6943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177" i="1">
                          <a:latin typeface="Cambria Math" charset="0"/>
                          <a:ea typeface="Arial" charset="0"/>
                          <a:cs typeface="Arial" charset="0"/>
                        </a:rPr>
                        <m:t>𝑊𝑎𝑣𝑒</m:t>
                      </m:r>
                      <m:r>
                        <a:rPr lang="en-US" sz="2177" i="1">
                          <a:latin typeface="Cambria Math" charset="0"/>
                          <a:ea typeface="Arial" charset="0"/>
                          <a:cs typeface="Arial" charset="0"/>
                        </a:rPr>
                        <m:t> </m:t>
                      </m:r>
                      <m:r>
                        <a:rPr lang="en-US" sz="2177" i="1">
                          <a:latin typeface="Cambria Math" charset="0"/>
                          <a:ea typeface="Arial" charset="0"/>
                          <a:cs typeface="Arial" charset="0"/>
                        </a:rPr>
                        <m:t>𝑠𝑙𝑜𝑝𝑒</m:t>
                      </m:r>
                      <m:r>
                        <a:rPr lang="en-US" sz="2177" i="1">
                          <a:latin typeface="Cambria Math" charset="0"/>
                          <a:ea typeface="Arial" charset="0"/>
                          <a:cs typeface="Arial" charset="0"/>
                        </a:rPr>
                        <m:t>= </m:t>
                      </m:r>
                      <m:f>
                        <m:fPr>
                          <m:ctrlPr>
                            <a:rPr lang="mr-IN" sz="2177" i="1">
                              <a:latin typeface="Cambria Math" panose="02040503050406030204" pitchFamily="18" charset="0"/>
                              <a:ea typeface="Arial" charset="0"/>
                              <a:cs typeface="Arial" charset="0"/>
                            </a:rPr>
                          </m:ctrlPr>
                        </m:fPr>
                        <m:num>
                          <m:r>
                            <a:rPr lang="en-US" sz="2177" i="1">
                              <a:latin typeface="Cambria Math" charset="0"/>
                              <a:ea typeface="Arial" charset="0"/>
                              <a:cs typeface="Arial" charset="0"/>
                            </a:rPr>
                            <m:t>𝑊𝑎𝑣𝑒</m:t>
                          </m:r>
                          <m:r>
                            <a:rPr lang="en-US" sz="2177" i="1">
                              <a:latin typeface="Cambria Math" charset="0"/>
                              <a:ea typeface="Arial" charset="0"/>
                              <a:cs typeface="Arial" charset="0"/>
                            </a:rPr>
                            <m:t> </m:t>
                          </m:r>
                          <m:r>
                            <a:rPr lang="en-US" sz="2177" i="1">
                              <a:latin typeface="Cambria Math" charset="0"/>
                              <a:ea typeface="Arial" charset="0"/>
                              <a:cs typeface="Arial" charset="0"/>
                            </a:rPr>
                            <m:t>𝑎𝑚𝑝𝑙𝑖𝑡𝑢𝑑𝑒</m:t>
                          </m:r>
                        </m:num>
                        <m:den>
                          <m:r>
                            <a:rPr lang="en-US" sz="2177" i="1">
                              <a:latin typeface="Cambria Math" charset="0"/>
                              <a:ea typeface="Arial" charset="0"/>
                              <a:cs typeface="Arial" charset="0"/>
                            </a:rPr>
                            <m:t>𝑊𝑎𝑣𝑒𝑙𝑒𝑛𝑔𝑡h</m:t>
                          </m:r>
                        </m:den>
                      </m:f>
                    </m:oMath>
                  </m:oMathPara>
                </a14:m>
                <a:endParaRPr lang="en-US" sz="2177" dirty="0">
                  <a:ea typeface="Arial" charset="0"/>
                  <a:cs typeface="Arial"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69922" y="1228368"/>
                <a:ext cx="4004301" cy="694357"/>
              </a:xfrm>
              <a:prstGeom prst="rect">
                <a:avLst/>
              </a:prstGeom>
              <a:blipFill>
                <a:blip r:embed="rId4"/>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464A7B9-8A48-77D5-49F2-8E9D9BB909D4}"/>
              </a:ext>
            </a:extLst>
          </p:cNvPr>
          <p:cNvSpPr txBox="1"/>
          <p:nvPr/>
        </p:nvSpPr>
        <p:spPr>
          <a:xfrm>
            <a:off x="128844" y="6203010"/>
            <a:ext cx="6209070" cy="646331"/>
          </a:xfrm>
          <a:prstGeom prst="rect">
            <a:avLst/>
          </a:prstGeom>
          <a:noFill/>
        </p:spPr>
        <p:txBody>
          <a:bodyPr wrap="square">
            <a:spAutoFit/>
          </a:bodyPr>
          <a:lstStyle/>
          <a:p>
            <a:r>
              <a:rPr lang="en-US" dirty="0"/>
              <a:t>Deike, L., Popinet, S., &amp; Melville, W. K. (2015). Capillary effects on wave breaking. </a:t>
            </a:r>
            <a:r>
              <a:rPr lang="en-US" i="1" dirty="0"/>
              <a:t>Journal of Fluid Mechanics</a:t>
            </a:r>
            <a:r>
              <a:rPr lang="en-US" dirty="0"/>
              <a:t>, </a:t>
            </a:r>
            <a:r>
              <a:rPr lang="en-US" i="1" dirty="0"/>
              <a:t>769</a:t>
            </a:r>
            <a:r>
              <a:rPr lang="en-US" dirty="0"/>
              <a:t>, 541–569. </a:t>
            </a:r>
          </a:p>
        </p:txBody>
      </p:sp>
      <p:sp>
        <p:nvSpPr>
          <p:cNvPr id="5" name="TextBox 4">
            <a:extLst>
              <a:ext uri="{FF2B5EF4-FFF2-40B4-BE49-F238E27FC236}">
                <a16:creationId xmlns:a16="http://schemas.microsoft.com/office/drawing/2014/main" id="{91263769-D5E3-6083-5A49-F9312AA4FF60}"/>
              </a:ext>
            </a:extLst>
          </p:cNvPr>
          <p:cNvSpPr txBox="1"/>
          <p:nvPr/>
        </p:nvSpPr>
        <p:spPr>
          <a:xfrm>
            <a:off x="248962" y="4012015"/>
            <a:ext cx="4498257" cy="1077218"/>
          </a:xfrm>
          <a:prstGeom prst="rect">
            <a:avLst/>
          </a:prstGeom>
          <a:noFill/>
        </p:spPr>
        <p:txBody>
          <a:bodyPr wrap="square">
            <a:spAutoFit/>
          </a:bodyPr>
          <a:lstStyle/>
          <a:p>
            <a:r>
              <a:rPr lang="en-US" sz="3200" dirty="0">
                <a:solidFill>
                  <a:srgbClr val="C00000"/>
                </a:solidFill>
              </a:rPr>
              <a:t>Modification of wave patterns by surfactant?</a:t>
            </a:r>
          </a:p>
        </p:txBody>
      </p:sp>
      <p:pic>
        <p:nvPicPr>
          <p:cNvPr id="4" name="Google Shape;102;g1f4e216d741_0_93">
            <a:extLst>
              <a:ext uri="{FF2B5EF4-FFF2-40B4-BE49-F238E27FC236}">
                <a16:creationId xmlns:a16="http://schemas.microsoft.com/office/drawing/2014/main" id="{6C00586B-5E55-FA1C-9005-CB80809287EE}"/>
              </a:ext>
            </a:extLst>
          </p:cNvPr>
          <p:cNvPicPr preferRelativeResize="0"/>
          <p:nvPr/>
        </p:nvPicPr>
        <p:blipFill>
          <a:blip r:embed="rId5">
            <a:alphaModFix/>
          </a:blip>
          <a:stretch>
            <a:fillRect/>
          </a:stretch>
        </p:blipFill>
        <p:spPr>
          <a:xfrm>
            <a:off x="3439338" y="3074540"/>
            <a:ext cx="1228841" cy="500571"/>
          </a:xfrm>
          <a:prstGeom prst="rect">
            <a:avLst/>
          </a:prstGeom>
          <a:noFill/>
          <a:ln>
            <a:noFill/>
          </a:ln>
        </p:spPr>
      </p:pic>
      <p:sp>
        <p:nvSpPr>
          <p:cNvPr id="6" name="Freeform: Shape 5">
            <a:extLst>
              <a:ext uri="{FF2B5EF4-FFF2-40B4-BE49-F238E27FC236}">
                <a16:creationId xmlns:a16="http://schemas.microsoft.com/office/drawing/2014/main" id="{BBB1431A-5D40-FD2C-A2F4-8F3B14AFA7A1}"/>
              </a:ext>
            </a:extLst>
          </p:cNvPr>
          <p:cNvSpPr/>
          <p:nvPr/>
        </p:nvSpPr>
        <p:spPr>
          <a:xfrm>
            <a:off x="6395571" y="4840447"/>
            <a:ext cx="2098424" cy="179610"/>
          </a:xfrm>
          <a:custGeom>
            <a:avLst/>
            <a:gdLst>
              <a:gd name="connsiteX0" fmla="*/ 131693 w 7486649"/>
              <a:gd name="connsiteY0" fmla="*/ 2202025 h 2351111"/>
              <a:gd name="connsiteX1" fmla="*/ 201267 w 7486649"/>
              <a:gd name="connsiteY1" fmla="*/ 2092694 h 2351111"/>
              <a:gd name="connsiteX2" fmla="*/ 2040006 w 7486649"/>
              <a:gd name="connsiteY2" fmla="*/ 5477 h 2351111"/>
              <a:gd name="connsiteX3" fmla="*/ 3491119 w 7486649"/>
              <a:gd name="connsiteY3" fmla="*/ 1476468 h 2351111"/>
              <a:gd name="connsiteX4" fmla="*/ 4176919 w 7486649"/>
              <a:gd name="connsiteY4" fmla="*/ 1208111 h 2351111"/>
              <a:gd name="connsiteX5" fmla="*/ 4544667 w 7486649"/>
              <a:gd name="connsiteY5" fmla="*/ 1764703 h 2351111"/>
              <a:gd name="connsiteX6" fmla="*/ 4942232 w 7486649"/>
              <a:gd name="connsiteY6" fmla="*/ 1436711 h 2351111"/>
              <a:gd name="connsiteX7" fmla="*/ 5210588 w 7486649"/>
              <a:gd name="connsiteY7" fmla="*/ 2003242 h 2351111"/>
              <a:gd name="connsiteX8" fmla="*/ 5548519 w 7486649"/>
              <a:gd name="connsiteY8" fmla="*/ 1794520 h 2351111"/>
              <a:gd name="connsiteX9" fmla="*/ 5846693 w 7486649"/>
              <a:gd name="connsiteY9" fmla="*/ 2211964 h 2351111"/>
              <a:gd name="connsiteX10" fmla="*/ 6144867 w 7486649"/>
              <a:gd name="connsiteY10" fmla="*/ 2013181 h 2351111"/>
              <a:gd name="connsiteX11" fmla="*/ 6542432 w 7486649"/>
              <a:gd name="connsiteY11" fmla="*/ 2291477 h 2351111"/>
              <a:gd name="connsiteX12" fmla="*/ 6731275 w 7486649"/>
              <a:gd name="connsiteY12" fmla="*/ 2132451 h 2351111"/>
              <a:gd name="connsiteX13" fmla="*/ 6969814 w 7486649"/>
              <a:gd name="connsiteY13" fmla="*/ 2301416 h 2351111"/>
              <a:gd name="connsiteX14" fmla="*/ 7188475 w 7486649"/>
              <a:gd name="connsiteY14" fmla="*/ 2182146 h 2351111"/>
              <a:gd name="connsiteX15" fmla="*/ 7486649 w 7486649"/>
              <a:gd name="connsiteY15" fmla="*/ 2351111 h 23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6649" h="2351111">
                <a:moveTo>
                  <a:pt x="131693" y="2202025"/>
                </a:moveTo>
                <a:cubicBezTo>
                  <a:pt x="7454" y="2330405"/>
                  <a:pt x="-116785" y="2458785"/>
                  <a:pt x="201267" y="2092694"/>
                </a:cubicBezTo>
                <a:cubicBezTo>
                  <a:pt x="519319" y="1726603"/>
                  <a:pt x="1491697" y="108181"/>
                  <a:pt x="2040006" y="5477"/>
                </a:cubicBezTo>
                <a:cubicBezTo>
                  <a:pt x="2588315" y="-97227"/>
                  <a:pt x="3134967" y="1276029"/>
                  <a:pt x="3491119" y="1476468"/>
                </a:cubicBezTo>
                <a:cubicBezTo>
                  <a:pt x="3847271" y="1676907"/>
                  <a:pt x="4001328" y="1160072"/>
                  <a:pt x="4176919" y="1208111"/>
                </a:cubicBezTo>
                <a:cubicBezTo>
                  <a:pt x="4352510" y="1256150"/>
                  <a:pt x="4417115" y="1726603"/>
                  <a:pt x="4544667" y="1764703"/>
                </a:cubicBezTo>
                <a:cubicBezTo>
                  <a:pt x="4672219" y="1802803"/>
                  <a:pt x="4831245" y="1396954"/>
                  <a:pt x="4942232" y="1436711"/>
                </a:cubicBezTo>
                <a:cubicBezTo>
                  <a:pt x="5053219" y="1476467"/>
                  <a:pt x="5109540" y="1943607"/>
                  <a:pt x="5210588" y="2003242"/>
                </a:cubicBezTo>
                <a:cubicBezTo>
                  <a:pt x="5311636" y="2062877"/>
                  <a:pt x="5442502" y="1759733"/>
                  <a:pt x="5548519" y="1794520"/>
                </a:cubicBezTo>
                <a:cubicBezTo>
                  <a:pt x="5654536" y="1829307"/>
                  <a:pt x="5747302" y="2175520"/>
                  <a:pt x="5846693" y="2211964"/>
                </a:cubicBezTo>
                <a:cubicBezTo>
                  <a:pt x="5946084" y="2248408"/>
                  <a:pt x="6028911" y="1999929"/>
                  <a:pt x="6144867" y="2013181"/>
                </a:cubicBezTo>
                <a:cubicBezTo>
                  <a:pt x="6260823" y="2026433"/>
                  <a:pt x="6444698" y="2271599"/>
                  <a:pt x="6542432" y="2291477"/>
                </a:cubicBezTo>
                <a:cubicBezTo>
                  <a:pt x="6640166" y="2311355"/>
                  <a:pt x="6660045" y="2130795"/>
                  <a:pt x="6731275" y="2132451"/>
                </a:cubicBezTo>
                <a:cubicBezTo>
                  <a:pt x="6802505" y="2134107"/>
                  <a:pt x="6893614" y="2293134"/>
                  <a:pt x="6969814" y="2301416"/>
                </a:cubicBezTo>
                <a:cubicBezTo>
                  <a:pt x="7046014" y="2309698"/>
                  <a:pt x="7102336" y="2173864"/>
                  <a:pt x="7188475" y="2182146"/>
                </a:cubicBezTo>
                <a:cubicBezTo>
                  <a:pt x="7274614" y="2190428"/>
                  <a:pt x="7380631" y="2270769"/>
                  <a:pt x="7486649" y="235111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CCD7313B-D440-FDB9-D45B-13D9A975D74E}"/>
              </a:ext>
            </a:extLst>
          </p:cNvPr>
          <p:cNvSpPr/>
          <p:nvPr/>
        </p:nvSpPr>
        <p:spPr>
          <a:xfrm>
            <a:off x="7268328" y="3951215"/>
            <a:ext cx="352909" cy="32525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510B33-D3D8-6B43-318E-74B583EA0974}"/>
              </a:ext>
            </a:extLst>
          </p:cNvPr>
          <p:cNvSpPr txBox="1"/>
          <p:nvPr/>
        </p:nvSpPr>
        <p:spPr>
          <a:xfrm>
            <a:off x="5253498" y="4144240"/>
            <a:ext cx="3801830" cy="584775"/>
          </a:xfrm>
          <a:prstGeom prst="rect">
            <a:avLst/>
          </a:prstGeom>
          <a:noFill/>
        </p:spPr>
        <p:txBody>
          <a:bodyPr wrap="square">
            <a:spAutoFit/>
          </a:bodyPr>
          <a:lstStyle/>
          <a:p>
            <a:r>
              <a:rPr lang="en-US" sz="3200" dirty="0">
                <a:solidFill>
                  <a:srgbClr val="ED7D31"/>
                </a:solidFill>
              </a:rPr>
              <a:t>Current results</a:t>
            </a:r>
          </a:p>
        </p:txBody>
      </p:sp>
      <p:sp>
        <p:nvSpPr>
          <p:cNvPr id="10" name="TextBox 9">
            <a:extLst>
              <a:ext uri="{FF2B5EF4-FFF2-40B4-BE49-F238E27FC236}">
                <a16:creationId xmlns:a16="http://schemas.microsoft.com/office/drawing/2014/main" id="{4B4F5135-8936-2D63-FF1D-628001E27F3F}"/>
              </a:ext>
            </a:extLst>
          </p:cNvPr>
          <p:cNvSpPr txBox="1"/>
          <p:nvPr/>
        </p:nvSpPr>
        <p:spPr>
          <a:xfrm>
            <a:off x="931950" y="5292355"/>
            <a:ext cx="2736083" cy="646331"/>
          </a:xfrm>
          <a:prstGeom prst="rect">
            <a:avLst/>
          </a:prstGeom>
          <a:noFill/>
        </p:spPr>
        <p:txBody>
          <a:bodyPr wrap="square">
            <a:spAutoFit/>
          </a:bodyPr>
          <a:lstStyle/>
          <a:p>
            <a:r>
              <a:rPr lang="en-US" dirty="0">
                <a:solidFill>
                  <a:srgbClr val="C00000"/>
                </a:solidFill>
              </a:rPr>
              <a:t>main wave is O(0.1-0.5m) </a:t>
            </a:r>
            <a:br>
              <a:rPr lang="en-US" dirty="0">
                <a:solidFill>
                  <a:srgbClr val="C00000"/>
                </a:solidFill>
              </a:rPr>
            </a:br>
            <a:r>
              <a:rPr lang="en-US" dirty="0">
                <a:solidFill>
                  <a:srgbClr val="C00000"/>
                </a:solidFill>
              </a:rPr>
              <a:t>capillaries are mm-cm</a:t>
            </a:r>
            <a:endParaRPr lang="en-US" dirty="0"/>
          </a:p>
        </p:txBody>
      </p:sp>
      <p:sp>
        <p:nvSpPr>
          <p:cNvPr id="9" name="Slide Number Placeholder 8">
            <a:extLst>
              <a:ext uri="{FF2B5EF4-FFF2-40B4-BE49-F238E27FC236}">
                <a16:creationId xmlns:a16="http://schemas.microsoft.com/office/drawing/2014/main" id="{C0512342-1D9F-6DBC-5F6C-0205E67C316B}"/>
              </a:ext>
            </a:extLst>
          </p:cNvPr>
          <p:cNvSpPr>
            <a:spLocks noGrp="1"/>
          </p:cNvSpPr>
          <p:nvPr>
            <p:ph type="sldNum" idx="12"/>
          </p:nvPr>
        </p:nvSpPr>
        <p:spPr/>
        <p:txBody>
          <a:bodyPr/>
          <a:lstStyle/>
          <a:p>
            <a:fld id="{685C84DE-6CFB-FD4F-A77C-69958644FC60}" type="slidenum">
              <a:rPr lang="en-US" altLang="x-none" smtClean="0"/>
              <a:pPr/>
              <a:t>6</a:t>
            </a:fld>
            <a:endParaRPr lang="en-US" altLang="x-none"/>
          </a:p>
        </p:txBody>
      </p:sp>
      <p:sp>
        <p:nvSpPr>
          <p:cNvPr id="12" name="Star: 4 Points 11">
            <a:extLst>
              <a:ext uri="{FF2B5EF4-FFF2-40B4-BE49-F238E27FC236}">
                <a16:creationId xmlns:a16="http://schemas.microsoft.com/office/drawing/2014/main" id="{873300F1-60E0-FC16-3B4A-8945955FCFC8}"/>
              </a:ext>
            </a:extLst>
          </p:cNvPr>
          <p:cNvSpPr/>
          <p:nvPr/>
        </p:nvSpPr>
        <p:spPr>
          <a:xfrm>
            <a:off x="7268328" y="3120959"/>
            <a:ext cx="390144" cy="454152"/>
          </a:xfrm>
          <a:prstGeom prst="star4">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f4e216d741_0_93"/>
          <p:cNvSpPr/>
          <p:nvPr/>
        </p:nvSpPr>
        <p:spPr>
          <a:xfrm>
            <a:off x="1272129" y="1337095"/>
            <a:ext cx="8898413" cy="2498926"/>
          </a:xfrm>
          <a:custGeom>
            <a:avLst/>
            <a:gdLst/>
            <a:ahLst/>
            <a:cxnLst/>
            <a:rect l="l" t="t" r="r" b="b"/>
            <a:pathLst>
              <a:path w="377933" h="128839" extrusionOk="0">
                <a:moveTo>
                  <a:pt x="0" y="71136"/>
                </a:moveTo>
                <a:cubicBezTo>
                  <a:pt x="15200" y="59285"/>
                  <a:pt x="62538" y="547"/>
                  <a:pt x="91199" y="32"/>
                </a:cubicBezTo>
                <a:cubicBezTo>
                  <a:pt x="119860" y="-483"/>
                  <a:pt x="141243" y="46597"/>
                  <a:pt x="171964" y="68044"/>
                </a:cubicBezTo>
                <a:cubicBezTo>
                  <a:pt x="202686" y="89491"/>
                  <a:pt x="241200" y="130711"/>
                  <a:pt x="275528" y="128714"/>
                </a:cubicBezTo>
                <a:cubicBezTo>
                  <a:pt x="309856" y="126718"/>
                  <a:pt x="360866" y="68173"/>
                  <a:pt x="377933" y="56065"/>
                </a:cubicBezTo>
              </a:path>
            </a:pathLst>
          </a:custGeom>
          <a:noFill/>
          <a:ln w="76200" cap="flat" cmpd="sng">
            <a:solidFill>
              <a:schemeClr val="accent6">
                <a:lumMod val="60000"/>
                <a:lumOff val="40000"/>
              </a:schemeClr>
            </a:solidFill>
            <a:prstDash val="solid"/>
            <a:round/>
            <a:headEnd type="none" w="med" len="med"/>
            <a:tailEnd type="none" w="med" len="med"/>
          </a:ln>
        </p:spPr>
      </p:sp>
      <p:cxnSp>
        <p:nvCxnSpPr>
          <p:cNvPr id="97" name="Google Shape;97;g1f4e216d741_0_93"/>
          <p:cNvCxnSpPr>
            <a:cxnSpLocks/>
          </p:cNvCxnSpPr>
          <p:nvPr/>
        </p:nvCxnSpPr>
        <p:spPr>
          <a:xfrm flipV="1">
            <a:off x="3480658" y="1343867"/>
            <a:ext cx="0" cy="1440396"/>
          </a:xfrm>
          <a:prstGeom prst="straightConnector1">
            <a:avLst/>
          </a:prstGeom>
          <a:noFill/>
          <a:ln w="9525" cap="flat" cmpd="sng">
            <a:solidFill>
              <a:schemeClr val="dk2"/>
            </a:solidFill>
            <a:prstDash val="solid"/>
            <a:round/>
            <a:headEnd type="stealth" w="med" len="med"/>
            <a:tailEnd type="triangle" w="med" len="med"/>
          </a:ln>
        </p:spPr>
      </p:cxnSp>
      <mc:AlternateContent xmlns:mc="http://schemas.openxmlformats.org/markup-compatibility/2006" xmlns:a14="http://schemas.microsoft.com/office/drawing/2010/main">
        <mc:Choice Requires="a14">
          <p:sp>
            <p:nvSpPr>
              <p:cNvPr id="98" name="Google Shape;98;g1f4e216d741_0_93"/>
              <p:cNvSpPr txBox="1"/>
              <p:nvPr/>
            </p:nvSpPr>
            <p:spPr>
              <a:xfrm>
                <a:off x="1920534" y="1751786"/>
                <a:ext cx="27243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800" b="0" i="1" smtClean="0">
                          <a:solidFill>
                            <a:schemeClr val="dk1"/>
                          </a:solidFill>
                          <a:latin typeface="Cambria Math" panose="02040503050406030204" pitchFamily="18" charset="0"/>
                          <a:ea typeface="Calibri"/>
                          <a:cs typeface="Calibri"/>
                          <a:sym typeface="Calibri"/>
                        </a:rPr>
                        <m:t>𝑎</m:t>
                      </m:r>
                    </m:oMath>
                  </m:oMathPara>
                </a14:m>
                <a:endParaRPr lang="en-US" sz="2800" dirty="0">
                  <a:solidFill>
                    <a:schemeClr val="dk1"/>
                  </a:solidFill>
                  <a:latin typeface="Calibri"/>
                  <a:ea typeface="Calibri"/>
                  <a:cs typeface="Calibri"/>
                  <a:sym typeface="Calibri"/>
                </a:endParaRPr>
              </a:p>
              <a:p>
                <a:pPr marL="0" lvl="0" indent="0" algn="ctr" rtl="0">
                  <a:spcBef>
                    <a:spcPts val="0"/>
                  </a:spcBef>
                  <a:spcAft>
                    <a:spcPts val="0"/>
                  </a:spcAft>
                  <a:buNone/>
                </a:pPr>
                <a:r>
                  <a:rPr lang="en-US" sz="2800" dirty="0">
                    <a:solidFill>
                      <a:schemeClr val="dk1"/>
                    </a:solidFill>
                    <a:latin typeface="Calibri"/>
                    <a:ea typeface="Calibri"/>
                    <a:cs typeface="Calibri"/>
                    <a:sym typeface="Calibri"/>
                  </a:rPr>
                  <a:t>wave amplitude </a:t>
                </a:r>
                <a:endParaRPr sz="2800" dirty="0">
                  <a:solidFill>
                    <a:schemeClr val="dk1"/>
                  </a:solidFill>
                  <a:latin typeface="Calibri"/>
                  <a:ea typeface="Calibri"/>
                  <a:cs typeface="Calibri"/>
                  <a:sym typeface="Calibri"/>
                </a:endParaRPr>
              </a:p>
            </p:txBody>
          </p:sp>
        </mc:Choice>
        <mc:Fallback xmlns="">
          <p:sp>
            <p:nvSpPr>
              <p:cNvPr id="98" name="Google Shape;98;g1f4e216d741_0_93"/>
              <p:cNvSpPr txBox="1">
                <a:spLocks noRot="1" noChangeAspect="1" noMove="1" noResize="1" noEditPoints="1" noAdjustHandles="1" noChangeArrowheads="1" noChangeShapeType="1" noTextEdit="1"/>
              </p:cNvSpPr>
              <p:nvPr/>
            </p:nvSpPr>
            <p:spPr>
              <a:xfrm>
                <a:off x="1920534" y="1751786"/>
                <a:ext cx="2724300" cy="1046410"/>
              </a:xfrm>
              <a:prstGeom prst="rect">
                <a:avLst/>
              </a:prstGeom>
              <a:blipFill>
                <a:blip r:embed="rId3"/>
                <a:stretch>
                  <a:fillRect r="-3579" b="-116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Google Shape;100;g1f4e216d741_0_93"/>
              <p:cNvSpPr txBox="1"/>
              <p:nvPr/>
            </p:nvSpPr>
            <p:spPr>
              <a:xfrm>
                <a:off x="2753494" y="3185022"/>
                <a:ext cx="27243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2800" b="0" i="1" smtClean="0">
                          <a:solidFill>
                            <a:schemeClr val="dk1"/>
                          </a:solidFill>
                          <a:latin typeface="Cambria Math" panose="02040503050406030204" pitchFamily="18" charset="0"/>
                          <a:ea typeface="Calibri"/>
                          <a:cs typeface="Calibri"/>
                          <a:sym typeface="Calibri"/>
                        </a:rPr>
                        <m:t>𝑘</m:t>
                      </m:r>
                      <m:r>
                        <a:rPr lang="en-US" sz="2800" b="0" i="1" smtClean="0">
                          <a:solidFill>
                            <a:schemeClr val="dk1"/>
                          </a:solidFill>
                          <a:latin typeface="Cambria Math" panose="02040503050406030204" pitchFamily="18" charset="0"/>
                          <a:ea typeface="Calibri"/>
                          <a:cs typeface="Calibri"/>
                          <a:sym typeface="Calibri"/>
                        </a:rPr>
                        <m:t>=2</m:t>
                      </m:r>
                      <m:r>
                        <a:rPr lang="en-US" sz="2800" b="0" i="1" smtClean="0">
                          <a:solidFill>
                            <a:schemeClr val="dk1"/>
                          </a:solidFill>
                          <a:latin typeface="Cambria Math" panose="02040503050406030204" pitchFamily="18" charset="0"/>
                          <a:ea typeface="Calibri"/>
                          <a:cs typeface="Calibri"/>
                          <a:sym typeface="Calibri"/>
                        </a:rPr>
                        <m:t>𝜋</m:t>
                      </m:r>
                      <m:r>
                        <a:rPr lang="en-US" sz="2800" b="0" i="1" smtClean="0">
                          <a:solidFill>
                            <a:schemeClr val="dk1"/>
                          </a:solidFill>
                          <a:latin typeface="Cambria Math" panose="02040503050406030204" pitchFamily="18" charset="0"/>
                          <a:ea typeface="Calibri"/>
                          <a:cs typeface="Calibri"/>
                          <a:sym typeface="Calibri"/>
                        </a:rPr>
                        <m:t>/</m:t>
                      </m:r>
                      <m:r>
                        <a:rPr lang="en-US" sz="2800" b="0" i="1" smtClean="0">
                          <a:solidFill>
                            <a:schemeClr val="dk1"/>
                          </a:solidFill>
                          <a:latin typeface="Cambria Math" panose="02040503050406030204" pitchFamily="18" charset="0"/>
                          <a:ea typeface="Calibri"/>
                          <a:cs typeface="Calibri"/>
                          <a:sym typeface="Calibri"/>
                        </a:rPr>
                        <m:t>𝜆</m:t>
                      </m:r>
                    </m:oMath>
                  </m:oMathPara>
                </a14:m>
                <a:endParaRPr lang="en-US" sz="2800" dirty="0">
                  <a:solidFill>
                    <a:schemeClr val="dk1"/>
                  </a:solidFill>
                  <a:latin typeface="Calibri"/>
                  <a:ea typeface="Calibri"/>
                  <a:cs typeface="Calibri"/>
                  <a:sym typeface="Calibri"/>
                </a:endParaRPr>
              </a:p>
              <a:p>
                <a:pPr marL="0" lvl="0" indent="0" algn="ctr" rtl="0">
                  <a:spcBef>
                    <a:spcPts val="0"/>
                  </a:spcBef>
                  <a:spcAft>
                    <a:spcPts val="0"/>
                  </a:spcAft>
                  <a:buNone/>
                </a:pPr>
                <a:r>
                  <a:rPr lang="en-US" sz="2800" dirty="0">
                    <a:solidFill>
                      <a:schemeClr val="dk1"/>
                    </a:solidFill>
                    <a:latin typeface="Calibri"/>
                    <a:ea typeface="Calibri"/>
                    <a:cs typeface="Calibri"/>
                    <a:sym typeface="Calibri"/>
                  </a:rPr>
                  <a:t>wavenumber </a:t>
                </a:r>
                <a:endParaRPr sz="2800" dirty="0">
                  <a:solidFill>
                    <a:schemeClr val="dk1"/>
                  </a:solidFill>
                  <a:latin typeface="Calibri"/>
                  <a:ea typeface="Calibri"/>
                  <a:cs typeface="Calibri"/>
                  <a:sym typeface="Calibri"/>
                </a:endParaRPr>
              </a:p>
            </p:txBody>
          </p:sp>
        </mc:Choice>
        <mc:Fallback xmlns="">
          <p:sp>
            <p:nvSpPr>
              <p:cNvPr id="100" name="Google Shape;100;g1f4e216d741_0_93"/>
              <p:cNvSpPr txBox="1">
                <a:spLocks noRot="1" noChangeAspect="1" noMove="1" noResize="1" noEditPoints="1" noAdjustHandles="1" noChangeArrowheads="1" noChangeShapeType="1" noTextEdit="1"/>
              </p:cNvSpPr>
              <p:nvPr/>
            </p:nvSpPr>
            <p:spPr>
              <a:xfrm>
                <a:off x="2753494" y="3185022"/>
                <a:ext cx="2724300" cy="1046410"/>
              </a:xfrm>
              <a:prstGeom prst="rect">
                <a:avLst/>
              </a:prstGeom>
              <a:blipFill>
                <a:blip r:embed="rId4"/>
                <a:stretch>
                  <a:fillRect b="-11628"/>
                </a:stretch>
              </a:blipFill>
              <a:ln>
                <a:noFill/>
              </a:ln>
            </p:spPr>
            <p:txBody>
              <a:bodyPr/>
              <a:lstStyle/>
              <a:p>
                <a:r>
                  <a:rPr lang="en-US">
                    <a:noFill/>
                  </a:rPr>
                  <a:t> </a:t>
                </a:r>
              </a:p>
            </p:txBody>
          </p:sp>
        </mc:Fallback>
      </mc:AlternateContent>
      <p:pic>
        <p:nvPicPr>
          <p:cNvPr id="102" name="Google Shape;102;g1f4e216d741_0_93"/>
          <p:cNvPicPr preferRelativeResize="0"/>
          <p:nvPr/>
        </p:nvPicPr>
        <p:blipFill>
          <a:blip r:embed="rId5">
            <a:alphaModFix/>
          </a:blip>
          <a:stretch>
            <a:fillRect/>
          </a:stretch>
        </p:blipFill>
        <p:spPr>
          <a:xfrm>
            <a:off x="8941013" y="5053323"/>
            <a:ext cx="1095375" cy="438150"/>
          </a:xfrm>
          <a:prstGeom prst="rect">
            <a:avLst/>
          </a:prstGeom>
          <a:noFill/>
          <a:ln>
            <a:noFill/>
          </a:ln>
        </p:spPr>
      </p:pic>
      <p:cxnSp>
        <p:nvCxnSpPr>
          <p:cNvPr id="5" name="Google Shape;97;g1f4e216d741_0_93">
            <a:extLst>
              <a:ext uri="{FF2B5EF4-FFF2-40B4-BE49-F238E27FC236}">
                <a16:creationId xmlns:a16="http://schemas.microsoft.com/office/drawing/2014/main" id="{9EB9B886-E089-411B-050E-B67309BBB8D2}"/>
              </a:ext>
            </a:extLst>
          </p:cNvPr>
          <p:cNvCxnSpPr>
            <a:cxnSpLocks/>
          </p:cNvCxnSpPr>
          <p:nvPr/>
        </p:nvCxnSpPr>
        <p:spPr>
          <a:xfrm flipH="1">
            <a:off x="1184976" y="2784263"/>
            <a:ext cx="8424850" cy="0"/>
          </a:xfrm>
          <a:prstGeom prst="straightConnector1">
            <a:avLst/>
          </a:prstGeom>
          <a:noFill/>
          <a:ln w="9525" cap="flat" cmpd="sng">
            <a:solidFill>
              <a:schemeClr val="dk2"/>
            </a:solidFill>
            <a:prstDash val="solid"/>
            <a:round/>
            <a:headEnd type="stealth" w="med" len="med"/>
            <a:tailEnd type="triangle" w="med" len="med"/>
          </a:ln>
        </p:spPr>
      </p:cxnSp>
      <p:sp>
        <p:nvSpPr>
          <p:cNvPr id="8" name="TextBox 7">
            <a:extLst>
              <a:ext uri="{FF2B5EF4-FFF2-40B4-BE49-F238E27FC236}">
                <a16:creationId xmlns:a16="http://schemas.microsoft.com/office/drawing/2014/main" id="{D11976CA-CA07-079C-8399-8D8EA56C938E}"/>
              </a:ext>
            </a:extLst>
          </p:cNvPr>
          <p:cNvSpPr txBox="1"/>
          <p:nvPr/>
        </p:nvSpPr>
        <p:spPr>
          <a:xfrm flipH="1">
            <a:off x="6235332" y="4999964"/>
            <a:ext cx="3437372" cy="523220"/>
          </a:xfrm>
          <a:prstGeom prst="rect">
            <a:avLst/>
          </a:prstGeom>
          <a:noFill/>
        </p:spPr>
        <p:txBody>
          <a:bodyPr wrap="square" rtlCol="0">
            <a:spAutoFit/>
          </a:bodyPr>
          <a:lstStyle/>
          <a:p>
            <a:r>
              <a:rPr lang="en-US" sz="2800" dirty="0"/>
              <a:t>Wave steepness</a:t>
            </a:r>
          </a:p>
        </p:txBody>
      </p:sp>
      <p:sp>
        <p:nvSpPr>
          <p:cNvPr id="9" name="TextBox 8">
            <a:extLst>
              <a:ext uri="{FF2B5EF4-FFF2-40B4-BE49-F238E27FC236}">
                <a16:creationId xmlns:a16="http://schemas.microsoft.com/office/drawing/2014/main" id="{44DAC458-0ECB-3F17-23F5-B534116FF8DF}"/>
              </a:ext>
            </a:extLst>
          </p:cNvPr>
          <p:cNvSpPr txBox="1"/>
          <p:nvPr/>
        </p:nvSpPr>
        <p:spPr>
          <a:xfrm flipH="1">
            <a:off x="6308268" y="5491473"/>
            <a:ext cx="3437372" cy="523220"/>
          </a:xfrm>
          <a:prstGeom prst="rect">
            <a:avLst/>
          </a:prstGeom>
          <a:noFill/>
        </p:spPr>
        <p:txBody>
          <a:bodyPr wrap="square" rtlCol="0">
            <a:spAutoFit/>
          </a:bodyPr>
          <a:lstStyle/>
          <a:p>
            <a:r>
              <a:rPr lang="en-US" sz="2800" dirty="0"/>
              <a:t>Bond number</a:t>
            </a:r>
          </a:p>
        </p:txBody>
      </p:sp>
      <p:sp>
        <p:nvSpPr>
          <p:cNvPr id="16" name="Google Shape;114;g1f4e216d741_0_24">
            <a:extLst>
              <a:ext uri="{FF2B5EF4-FFF2-40B4-BE49-F238E27FC236}">
                <a16:creationId xmlns:a16="http://schemas.microsoft.com/office/drawing/2014/main" id="{2CFD8002-FB6D-FB24-FDBE-F27CFA617F43}"/>
              </a:ext>
            </a:extLst>
          </p:cNvPr>
          <p:cNvSpPr txBox="1"/>
          <p:nvPr/>
        </p:nvSpPr>
        <p:spPr>
          <a:xfrm>
            <a:off x="233274" y="122327"/>
            <a:ext cx="114081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mj-lt"/>
              </a:rPr>
              <a:t>Problem set-up: with surfactant</a:t>
            </a:r>
            <a:endParaRPr sz="3600" dirty="0">
              <a:latin typeface="+mj-lt"/>
            </a:endParaRPr>
          </a:p>
        </p:txBody>
      </p:sp>
      <p:pic>
        <p:nvPicPr>
          <p:cNvPr id="2" name="Google Shape;104;g1f4e216d741_0_93">
            <a:extLst>
              <a:ext uri="{FF2B5EF4-FFF2-40B4-BE49-F238E27FC236}">
                <a16:creationId xmlns:a16="http://schemas.microsoft.com/office/drawing/2014/main" id="{04B0E58B-6B88-1AF0-CECD-A7BA32F8C726}"/>
              </a:ext>
            </a:extLst>
          </p:cNvPr>
          <p:cNvPicPr preferRelativeResize="0"/>
          <p:nvPr/>
        </p:nvPicPr>
        <p:blipFill>
          <a:blip r:embed="rId6">
            <a:alphaModFix/>
          </a:blip>
          <a:stretch>
            <a:fillRect/>
          </a:stretch>
        </p:blipFill>
        <p:spPr>
          <a:xfrm>
            <a:off x="5957958" y="1429587"/>
            <a:ext cx="5038350" cy="646290"/>
          </a:xfrm>
          <a:prstGeom prst="rect">
            <a:avLst/>
          </a:prstGeom>
          <a:noFill/>
          <a:ln>
            <a:noFill/>
          </a:ln>
        </p:spPr>
      </p:pic>
      <mc:AlternateContent xmlns:mc="http://schemas.openxmlformats.org/markup-compatibility/2006" xmlns:a14="http://schemas.microsoft.com/office/drawing/2010/main">
        <mc:Choice Requires="a14">
          <p:sp>
            <p:nvSpPr>
              <p:cNvPr id="4" name="Google Shape;100;g1f4e216d741_0_93">
                <a:extLst>
                  <a:ext uri="{FF2B5EF4-FFF2-40B4-BE49-F238E27FC236}">
                    <a16:creationId xmlns:a16="http://schemas.microsoft.com/office/drawing/2014/main" id="{A6BC5C40-06CB-D42A-8F64-B97D82531F9F}"/>
                  </a:ext>
                </a:extLst>
              </p:cNvPr>
              <p:cNvSpPr txBox="1"/>
              <p:nvPr/>
            </p:nvSpPr>
            <p:spPr>
              <a:xfrm>
                <a:off x="233274" y="4798996"/>
                <a:ext cx="4822593" cy="1477297"/>
              </a:xfrm>
              <a:prstGeom prst="rect">
                <a:avLst/>
              </a:prstGeom>
              <a:noFill/>
              <a:ln>
                <a:noFill/>
              </a:ln>
            </p:spPr>
            <p:txBody>
              <a:bodyPr spcFirstLastPara="1" wrap="square" lIns="91425" tIns="91425" rIns="91425" bIns="91425" anchor="t" anchorCtr="0">
                <a:spAutoFit/>
              </a:bodyPr>
              <a:lstStyle/>
              <a:p>
                <a:pPr lvl="0" rtl="0">
                  <a:spcBef>
                    <a:spcPts val="0"/>
                  </a:spcBef>
                  <a:spcAft>
                    <a:spcPts val="0"/>
                  </a:spcAft>
                </a:pPr>
                <a:r>
                  <a:rPr lang="en-US" sz="2800" dirty="0">
                    <a:solidFill>
                      <a:schemeClr val="dk1"/>
                    </a:solidFill>
                    <a:latin typeface="Calibri"/>
                    <a:ea typeface="Calibri"/>
                    <a:cs typeface="Calibri"/>
                    <a:sym typeface="Calibri"/>
                  </a:rPr>
                  <a:t>Initial condition:</a:t>
                </a:r>
              </a:p>
              <a:p>
                <a:pPr marL="457200" lvl="0" indent="-457200" rtl="0">
                  <a:spcBef>
                    <a:spcPts val="0"/>
                  </a:spcBef>
                  <a:spcAft>
                    <a:spcPts val="0"/>
                  </a:spcAft>
                  <a:buFont typeface="Arial" panose="020B0604020202020204" pitchFamily="34" charset="0"/>
                  <a:buChar char="•"/>
                </a:pPr>
                <a:r>
                  <a:rPr lang="en-US" sz="2800" dirty="0">
                    <a:solidFill>
                      <a:schemeClr val="dk1"/>
                    </a:solidFill>
                    <a:latin typeface="Calibri"/>
                    <a:ea typeface="Calibri"/>
                    <a:cs typeface="Calibri"/>
                    <a:sym typeface="Calibri"/>
                  </a:rPr>
                  <a:t>Uniform distribution of surfactants </a:t>
                </a:r>
                <a14:m>
                  <m:oMath xmlns:m="http://schemas.openxmlformats.org/officeDocument/2006/math">
                    <m:r>
                      <m:rPr>
                        <m:sty m:val="p"/>
                      </m:rPr>
                      <a:rPr lang="en-US" sz="2800" b="0" i="0" smtClean="0">
                        <a:solidFill>
                          <a:schemeClr val="dk1"/>
                        </a:solidFill>
                        <a:latin typeface="Cambria Math" panose="02040503050406030204" pitchFamily="18" charset="0"/>
                        <a:ea typeface="Calibri"/>
                        <a:cs typeface="Calibri"/>
                        <a:sym typeface="Calibri"/>
                      </a:rPr>
                      <m:t>Γ</m:t>
                    </m:r>
                    <m:d>
                      <m:dPr>
                        <m:ctrlPr>
                          <a:rPr lang="en-US" sz="2800" b="0" i="1" smtClean="0">
                            <a:solidFill>
                              <a:schemeClr val="dk1"/>
                            </a:solidFill>
                            <a:latin typeface="Cambria Math" panose="02040503050406030204" pitchFamily="18" charset="0"/>
                            <a:ea typeface="Calibri"/>
                            <a:cs typeface="Calibri"/>
                            <a:sym typeface="Calibri"/>
                          </a:rPr>
                        </m:ctrlPr>
                      </m:dPr>
                      <m:e>
                        <m:r>
                          <a:rPr lang="en-US" sz="2800" b="1" i="1" smtClean="0">
                            <a:solidFill>
                              <a:schemeClr val="dk1"/>
                            </a:solidFill>
                            <a:latin typeface="Cambria Math" panose="02040503050406030204" pitchFamily="18" charset="0"/>
                            <a:ea typeface="Calibri"/>
                            <a:cs typeface="Calibri"/>
                            <a:sym typeface="Calibri"/>
                          </a:rPr>
                          <m:t>𝒙</m:t>
                        </m:r>
                        <m:r>
                          <a:rPr lang="en-US" sz="2800" b="0" i="1" smtClean="0">
                            <a:solidFill>
                              <a:schemeClr val="dk1"/>
                            </a:solidFill>
                            <a:latin typeface="Cambria Math" panose="02040503050406030204" pitchFamily="18" charset="0"/>
                            <a:ea typeface="Calibri"/>
                            <a:cs typeface="Calibri"/>
                            <a:sym typeface="Calibri"/>
                          </a:rPr>
                          <m:t>,</m:t>
                        </m:r>
                        <m:r>
                          <a:rPr lang="en-US" sz="2800" b="0" i="1" smtClean="0">
                            <a:solidFill>
                              <a:schemeClr val="dk1"/>
                            </a:solidFill>
                            <a:latin typeface="Cambria Math" panose="02040503050406030204" pitchFamily="18" charset="0"/>
                            <a:ea typeface="Calibri"/>
                            <a:cs typeface="Calibri"/>
                            <a:sym typeface="Calibri"/>
                          </a:rPr>
                          <m:t>𝑡</m:t>
                        </m:r>
                      </m:e>
                    </m:d>
                    <m:r>
                      <a:rPr lang="en-US" sz="2800" b="0" i="1" smtClean="0">
                        <a:solidFill>
                          <a:schemeClr val="dk1"/>
                        </a:solidFill>
                        <a:latin typeface="Cambria Math" panose="02040503050406030204" pitchFamily="18" charset="0"/>
                        <a:ea typeface="Calibri"/>
                        <a:cs typeface="Calibri"/>
                        <a:sym typeface="Calibri"/>
                      </a:rPr>
                      <m:t>=</m:t>
                    </m:r>
                    <m:sSub>
                      <m:sSubPr>
                        <m:ctrlPr>
                          <a:rPr lang="en-US" sz="2800" b="0" i="1" smtClean="0">
                            <a:solidFill>
                              <a:schemeClr val="dk1"/>
                            </a:solidFill>
                            <a:latin typeface="Cambria Math" panose="02040503050406030204" pitchFamily="18" charset="0"/>
                            <a:ea typeface="Calibri"/>
                            <a:cs typeface="Calibri"/>
                            <a:sym typeface="Calibri"/>
                          </a:rPr>
                        </m:ctrlPr>
                      </m:sSubPr>
                      <m:e>
                        <m:r>
                          <m:rPr>
                            <m:sty m:val="p"/>
                          </m:rPr>
                          <a:rPr lang="en-US" sz="2800" b="0" i="0" smtClean="0">
                            <a:solidFill>
                              <a:schemeClr val="dk1"/>
                            </a:solidFill>
                            <a:latin typeface="Cambria Math" panose="02040503050406030204" pitchFamily="18" charset="0"/>
                            <a:ea typeface="Calibri"/>
                            <a:cs typeface="Calibri"/>
                            <a:sym typeface="Calibri"/>
                          </a:rPr>
                          <m:t>Γ</m:t>
                        </m:r>
                      </m:e>
                      <m:sub>
                        <m:r>
                          <a:rPr lang="en-US" sz="2800" b="0" i="1" smtClean="0">
                            <a:solidFill>
                              <a:schemeClr val="dk1"/>
                            </a:solidFill>
                            <a:latin typeface="Cambria Math" panose="02040503050406030204" pitchFamily="18" charset="0"/>
                            <a:ea typeface="Calibri"/>
                            <a:cs typeface="Calibri"/>
                            <a:sym typeface="Calibri"/>
                          </a:rPr>
                          <m:t>0</m:t>
                        </m:r>
                      </m:sub>
                    </m:sSub>
                  </m:oMath>
                </a14:m>
                <a:endParaRPr sz="2800" dirty="0">
                  <a:solidFill>
                    <a:schemeClr val="dk1"/>
                  </a:solidFill>
                  <a:latin typeface="Calibri"/>
                  <a:ea typeface="Calibri"/>
                  <a:cs typeface="Calibri"/>
                  <a:sym typeface="Calibri"/>
                </a:endParaRPr>
              </a:p>
            </p:txBody>
          </p:sp>
        </mc:Choice>
        <mc:Fallback xmlns="">
          <p:sp>
            <p:nvSpPr>
              <p:cNvPr id="4" name="Google Shape;100;g1f4e216d741_0_93">
                <a:extLst>
                  <a:ext uri="{FF2B5EF4-FFF2-40B4-BE49-F238E27FC236}">
                    <a16:creationId xmlns:a16="http://schemas.microsoft.com/office/drawing/2014/main" id="{A6BC5C40-06CB-D42A-8F64-B97D82531F9F}"/>
                  </a:ext>
                </a:extLst>
              </p:cNvPr>
              <p:cNvSpPr txBox="1">
                <a:spLocks noRot="1" noChangeAspect="1" noMove="1" noResize="1" noEditPoints="1" noAdjustHandles="1" noChangeArrowheads="1" noChangeShapeType="1" noTextEdit="1"/>
              </p:cNvSpPr>
              <p:nvPr/>
            </p:nvSpPr>
            <p:spPr>
              <a:xfrm>
                <a:off x="233274" y="4798996"/>
                <a:ext cx="4822593" cy="1477297"/>
              </a:xfrm>
              <a:prstGeom prst="rect">
                <a:avLst/>
              </a:prstGeom>
              <a:blipFill>
                <a:blip r:embed="rId8"/>
                <a:stretch>
                  <a:fillRect l="-2528" t="-823" b="-7819"/>
                </a:stretch>
              </a:blipFill>
              <a:ln>
                <a:no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4E990B08-493D-B971-612C-01BB8CF23CD4}"/>
              </a:ext>
            </a:extLst>
          </p:cNvPr>
          <p:cNvGrpSpPr/>
          <p:nvPr/>
        </p:nvGrpSpPr>
        <p:grpSpPr>
          <a:xfrm rot="19342321">
            <a:off x="1227930" y="2086473"/>
            <a:ext cx="259701" cy="786883"/>
            <a:chOff x="3564292" y="2789853"/>
            <a:chExt cx="399661" cy="1281407"/>
          </a:xfrm>
        </p:grpSpPr>
        <p:sp>
          <p:nvSpPr>
            <p:cNvPr id="6" name="Oval 5">
              <a:extLst>
                <a:ext uri="{FF2B5EF4-FFF2-40B4-BE49-F238E27FC236}">
                  <a16:creationId xmlns:a16="http://schemas.microsoft.com/office/drawing/2014/main" id="{E6008DC6-8EF8-FFCC-2DAF-37DE4BC2805F}"/>
                </a:ext>
              </a:extLst>
            </p:cNvPr>
            <p:cNvSpPr/>
            <p:nvPr/>
          </p:nvSpPr>
          <p:spPr>
            <a:xfrm>
              <a:off x="3564292" y="3648272"/>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7" name="Freeform: Shape 6">
              <a:extLst>
                <a:ext uri="{FF2B5EF4-FFF2-40B4-BE49-F238E27FC236}">
                  <a16:creationId xmlns:a16="http://schemas.microsoft.com/office/drawing/2014/main" id="{B67E23B3-4FAE-3AB9-CD92-04FE4286267B}"/>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10" name="Group 9">
            <a:extLst>
              <a:ext uri="{FF2B5EF4-FFF2-40B4-BE49-F238E27FC236}">
                <a16:creationId xmlns:a16="http://schemas.microsoft.com/office/drawing/2014/main" id="{2F4F072D-1B51-F0E2-4782-99DD2AC2B34C}"/>
              </a:ext>
            </a:extLst>
          </p:cNvPr>
          <p:cNvGrpSpPr/>
          <p:nvPr/>
        </p:nvGrpSpPr>
        <p:grpSpPr>
          <a:xfrm rot="21346746">
            <a:off x="3080043" y="865869"/>
            <a:ext cx="259701" cy="786881"/>
            <a:chOff x="3564294" y="2789853"/>
            <a:chExt cx="399661" cy="1281404"/>
          </a:xfrm>
        </p:grpSpPr>
        <p:sp>
          <p:nvSpPr>
            <p:cNvPr id="11" name="Oval 10">
              <a:extLst>
                <a:ext uri="{FF2B5EF4-FFF2-40B4-BE49-F238E27FC236}">
                  <a16:creationId xmlns:a16="http://schemas.microsoft.com/office/drawing/2014/main" id="{4B51CFB9-67B9-FF1B-EB02-83006E6733F2}"/>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Freeform: Shape 11">
              <a:extLst>
                <a:ext uri="{FF2B5EF4-FFF2-40B4-BE49-F238E27FC236}">
                  <a16:creationId xmlns:a16="http://schemas.microsoft.com/office/drawing/2014/main" id="{25AC0562-090E-3DA0-6E98-52501308682C}"/>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13" name="Group 12">
            <a:extLst>
              <a:ext uri="{FF2B5EF4-FFF2-40B4-BE49-F238E27FC236}">
                <a16:creationId xmlns:a16="http://schemas.microsoft.com/office/drawing/2014/main" id="{5B8B62BA-BEEF-124D-73AC-F67078753CC7}"/>
              </a:ext>
            </a:extLst>
          </p:cNvPr>
          <p:cNvGrpSpPr/>
          <p:nvPr/>
        </p:nvGrpSpPr>
        <p:grpSpPr>
          <a:xfrm rot="1840256">
            <a:off x="5468467" y="2334035"/>
            <a:ext cx="259701" cy="786881"/>
            <a:chOff x="3564294" y="2789853"/>
            <a:chExt cx="399661" cy="1281404"/>
          </a:xfrm>
        </p:grpSpPr>
        <p:sp>
          <p:nvSpPr>
            <p:cNvPr id="14" name="Oval 13">
              <a:extLst>
                <a:ext uri="{FF2B5EF4-FFF2-40B4-BE49-F238E27FC236}">
                  <a16:creationId xmlns:a16="http://schemas.microsoft.com/office/drawing/2014/main" id="{A726EDF7-608B-5E9D-C251-82BD9E35E45F}"/>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Freeform: Shape 14">
              <a:extLst>
                <a:ext uri="{FF2B5EF4-FFF2-40B4-BE49-F238E27FC236}">
                  <a16:creationId xmlns:a16="http://schemas.microsoft.com/office/drawing/2014/main" id="{882078CF-8F51-43E4-9EBC-3BD6D9C75CFE}"/>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17" name="Group 16">
            <a:extLst>
              <a:ext uri="{FF2B5EF4-FFF2-40B4-BE49-F238E27FC236}">
                <a16:creationId xmlns:a16="http://schemas.microsoft.com/office/drawing/2014/main" id="{E605EADB-54D0-E8E2-6156-2651DCB1D35B}"/>
              </a:ext>
            </a:extLst>
          </p:cNvPr>
          <p:cNvGrpSpPr/>
          <p:nvPr/>
        </p:nvGrpSpPr>
        <p:grpSpPr>
          <a:xfrm>
            <a:off x="7694317" y="3338472"/>
            <a:ext cx="259701" cy="786881"/>
            <a:chOff x="3564294" y="2789853"/>
            <a:chExt cx="399661" cy="1281404"/>
          </a:xfrm>
        </p:grpSpPr>
        <p:sp>
          <p:nvSpPr>
            <p:cNvPr id="18" name="Oval 17">
              <a:extLst>
                <a:ext uri="{FF2B5EF4-FFF2-40B4-BE49-F238E27FC236}">
                  <a16:creationId xmlns:a16="http://schemas.microsoft.com/office/drawing/2014/main" id="{41561A43-78E6-6096-C8B8-214348CEDC1B}"/>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Freeform: Shape 18">
              <a:extLst>
                <a:ext uri="{FF2B5EF4-FFF2-40B4-BE49-F238E27FC236}">
                  <a16:creationId xmlns:a16="http://schemas.microsoft.com/office/drawing/2014/main" id="{3DAEB1E1-05E5-AC9A-01AD-9661E6C6CFFC}"/>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grpSp>
        <p:nvGrpSpPr>
          <p:cNvPr id="20" name="Group 19">
            <a:extLst>
              <a:ext uri="{FF2B5EF4-FFF2-40B4-BE49-F238E27FC236}">
                <a16:creationId xmlns:a16="http://schemas.microsoft.com/office/drawing/2014/main" id="{4E674CFB-A26C-824F-50B0-7104B3475DBE}"/>
              </a:ext>
            </a:extLst>
          </p:cNvPr>
          <p:cNvGrpSpPr/>
          <p:nvPr/>
        </p:nvGrpSpPr>
        <p:grpSpPr>
          <a:xfrm rot="20385362">
            <a:off x="9441712" y="2425273"/>
            <a:ext cx="259701" cy="786881"/>
            <a:chOff x="3564294" y="2789853"/>
            <a:chExt cx="399661" cy="1281404"/>
          </a:xfrm>
        </p:grpSpPr>
        <p:sp>
          <p:nvSpPr>
            <p:cNvPr id="21" name="Oval 20">
              <a:extLst>
                <a:ext uri="{FF2B5EF4-FFF2-40B4-BE49-F238E27FC236}">
                  <a16:creationId xmlns:a16="http://schemas.microsoft.com/office/drawing/2014/main" id="{6472DEE6-75EE-4D08-75CA-CA0D16CF5376}"/>
                </a:ext>
              </a:extLst>
            </p:cNvPr>
            <p:cNvSpPr/>
            <p:nvPr/>
          </p:nvSpPr>
          <p:spPr>
            <a:xfrm>
              <a:off x="3564294" y="3648269"/>
              <a:ext cx="399661" cy="422988"/>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Freeform: Shape 21">
              <a:extLst>
                <a:ext uri="{FF2B5EF4-FFF2-40B4-BE49-F238E27FC236}">
                  <a16:creationId xmlns:a16="http://schemas.microsoft.com/office/drawing/2014/main" id="{66DE295F-60A1-C049-63E7-F226084D57F9}"/>
                </a:ext>
              </a:extLst>
            </p:cNvPr>
            <p:cNvSpPr/>
            <p:nvPr/>
          </p:nvSpPr>
          <p:spPr>
            <a:xfrm>
              <a:off x="3610714" y="2789853"/>
              <a:ext cx="179164" cy="867747"/>
            </a:xfrm>
            <a:custGeom>
              <a:avLst/>
              <a:gdLst>
                <a:gd name="connsiteX0" fmla="*/ 158853 w 179164"/>
                <a:gd name="connsiteY0" fmla="*/ 867747 h 867747"/>
                <a:gd name="connsiteX1" fmla="*/ 140192 w 179164"/>
                <a:gd name="connsiteY1" fmla="*/ 821094 h 867747"/>
                <a:gd name="connsiteX2" fmla="*/ 233 w 179164"/>
                <a:gd name="connsiteY2" fmla="*/ 774441 h 867747"/>
                <a:gd name="connsiteX3" fmla="*/ 177515 w 179164"/>
                <a:gd name="connsiteY3" fmla="*/ 699796 h 867747"/>
                <a:gd name="connsiteX4" fmla="*/ 93539 w 179164"/>
                <a:gd name="connsiteY4" fmla="*/ 606490 h 867747"/>
                <a:gd name="connsiteX5" fmla="*/ 177515 w 179164"/>
                <a:gd name="connsiteY5" fmla="*/ 466531 h 867747"/>
                <a:gd name="connsiteX6" fmla="*/ 46886 w 179164"/>
                <a:gd name="connsiteY6" fmla="*/ 317241 h 867747"/>
                <a:gd name="connsiteX7" fmla="*/ 177515 w 179164"/>
                <a:gd name="connsiteY7" fmla="*/ 186612 h 867747"/>
                <a:gd name="connsiteX8" fmla="*/ 37555 w 179164"/>
                <a:gd name="connsiteY8" fmla="*/ 74645 h 867747"/>
                <a:gd name="connsiteX9" fmla="*/ 121531 w 179164"/>
                <a:gd name="connsiteY9" fmla="*/ 0 h 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64" h="867747">
                  <a:moveTo>
                    <a:pt x="158853" y="867747"/>
                  </a:moveTo>
                  <a:cubicBezTo>
                    <a:pt x="162741" y="852196"/>
                    <a:pt x="166629" y="836645"/>
                    <a:pt x="140192" y="821094"/>
                  </a:cubicBezTo>
                  <a:cubicBezTo>
                    <a:pt x="113755" y="805543"/>
                    <a:pt x="-5988" y="794657"/>
                    <a:pt x="233" y="774441"/>
                  </a:cubicBezTo>
                  <a:cubicBezTo>
                    <a:pt x="6453" y="754225"/>
                    <a:pt x="161964" y="727788"/>
                    <a:pt x="177515" y="699796"/>
                  </a:cubicBezTo>
                  <a:cubicBezTo>
                    <a:pt x="193066" y="671804"/>
                    <a:pt x="93539" y="645367"/>
                    <a:pt x="93539" y="606490"/>
                  </a:cubicBezTo>
                  <a:cubicBezTo>
                    <a:pt x="93539" y="567613"/>
                    <a:pt x="185291" y="514739"/>
                    <a:pt x="177515" y="466531"/>
                  </a:cubicBezTo>
                  <a:cubicBezTo>
                    <a:pt x="169740" y="418323"/>
                    <a:pt x="46886" y="363894"/>
                    <a:pt x="46886" y="317241"/>
                  </a:cubicBezTo>
                  <a:cubicBezTo>
                    <a:pt x="46886" y="270588"/>
                    <a:pt x="179070" y="227045"/>
                    <a:pt x="177515" y="186612"/>
                  </a:cubicBezTo>
                  <a:cubicBezTo>
                    <a:pt x="175960" y="146179"/>
                    <a:pt x="46886" y="105747"/>
                    <a:pt x="37555" y="74645"/>
                  </a:cubicBezTo>
                  <a:cubicBezTo>
                    <a:pt x="28224" y="43543"/>
                    <a:pt x="74877" y="21771"/>
                    <a:pt x="121531"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24" name="TextBox 23">
            <a:extLst>
              <a:ext uri="{FF2B5EF4-FFF2-40B4-BE49-F238E27FC236}">
                <a16:creationId xmlns:a16="http://schemas.microsoft.com/office/drawing/2014/main" id="{FEC37081-82BB-DB57-89B2-FD835D0FD424}"/>
              </a:ext>
            </a:extLst>
          </p:cNvPr>
          <p:cNvSpPr txBox="1"/>
          <p:nvPr/>
        </p:nvSpPr>
        <p:spPr>
          <a:xfrm>
            <a:off x="6096000" y="4387215"/>
            <a:ext cx="5190937" cy="523220"/>
          </a:xfrm>
          <a:prstGeom prst="rect">
            <a:avLst/>
          </a:prstGeom>
          <a:noFill/>
        </p:spPr>
        <p:txBody>
          <a:bodyPr wrap="square">
            <a:spAutoFit/>
          </a:bodyPr>
          <a:lstStyle/>
          <a:p>
            <a:pPr lvl="0" rtl="0">
              <a:spcBef>
                <a:spcPts val="0"/>
              </a:spcBef>
              <a:spcAft>
                <a:spcPts val="0"/>
              </a:spcAft>
            </a:pPr>
            <a:r>
              <a:rPr lang="en-US" sz="2800" dirty="0">
                <a:solidFill>
                  <a:schemeClr val="dk1"/>
                </a:solidFill>
                <a:latin typeface="Calibri"/>
                <a:ea typeface="Calibri"/>
                <a:cs typeface="Calibri"/>
                <a:sym typeface="Calibri"/>
              </a:rPr>
              <a:t>Controlling parameters:</a:t>
            </a:r>
          </a:p>
        </p:txBody>
      </p:sp>
      <p:sp>
        <p:nvSpPr>
          <p:cNvPr id="26" name="TextBox 25">
            <a:extLst>
              <a:ext uri="{FF2B5EF4-FFF2-40B4-BE49-F238E27FC236}">
                <a16:creationId xmlns:a16="http://schemas.microsoft.com/office/drawing/2014/main" id="{CB21FEB7-A51E-6D02-3892-24BCB51EE237}"/>
              </a:ext>
            </a:extLst>
          </p:cNvPr>
          <p:cNvSpPr txBox="1"/>
          <p:nvPr/>
        </p:nvSpPr>
        <p:spPr>
          <a:xfrm>
            <a:off x="6878788" y="962438"/>
            <a:ext cx="3625359" cy="523220"/>
          </a:xfrm>
          <a:prstGeom prst="rect">
            <a:avLst/>
          </a:prstGeom>
          <a:noFill/>
        </p:spPr>
        <p:txBody>
          <a:bodyPr wrap="square">
            <a:spAutoFit/>
          </a:bodyPr>
          <a:lstStyle/>
          <a:p>
            <a:pPr lvl="0" rtl="0">
              <a:spcBef>
                <a:spcPts val="0"/>
              </a:spcBef>
              <a:spcAft>
                <a:spcPts val="0"/>
              </a:spcAft>
            </a:pPr>
            <a:r>
              <a:rPr lang="en-US" sz="2800" dirty="0">
                <a:solidFill>
                  <a:schemeClr val="dk1"/>
                </a:solidFill>
                <a:latin typeface="Calibri"/>
                <a:ea typeface="Calibri"/>
                <a:cs typeface="Calibri"/>
                <a:sym typeface="Calibri"/>
              </a:rPr>
              <a:t>Surfactant isotherm</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0FB94DA-357A-AF36-7A50-4C845EA78CCC}"/>
                  </a:ext>
                </a:extLst>
              </p:cNvPr>
              <p:cNvSpPr txBox="1"/>
              <p:nvPr/>
            </p:nvSpPr>
            <p:spPr>
              <a:xfrm flipH="1">
                <a:off x="6634403" y="6027003"/>
                <a:ext cx="4279674" cy="830997"/>
              </a:xfrm>
              <a:prstGeom prst="rect">
                <a:avLst/>
              </a:prstGeom>
              <a:noFill/>
            </p:spPr>
            <p:txBody>
              <a:bodyPr wrap="square" rtlCol="0">
                <a:spAutoFit/>
              </a:bodyPr>
              <a:lstStyle/>
              <a:p>
                <a14:m>
                  <m:oMath xmlns:m="http://schemas.openxmlformats.org/officeDocument/2006/math">
                    <m:r>
                      <a:rPr lang="en-US" sz="2400" b="0" i="1" dirty="0" smtClean="0">
                        <a:latin typeface="Cambria Math" panose="02040503050406030204" pitchFamily="18" charset="0"/>
                      </a:rPr>
                      <m:t>𝛽</m:t>
                    </m:r>
                  </m:oMath>
                </a14:m>
                <a:r>
                  <a:rPr lang="en-US" sz="2400" dirty="0"/>
                  <a:t> reflects how surfactants change surface tension</a:t>
                </a:r>
              </a:p>
            </p:txBody>
          </p:sp>
        </mc:Choice>
        <mc:Fallback xmlns="">
          <p:sp>
            <p:nvSpPr>
              <p:cNvPr id="29" name="TextBox 28">
                <a:extLst>
                  <a:ext uri="{FF2B5EF4-FFF2-40B4-BE49-F238E27FC236}">
                    <a16:creationId xmlns:a16="http://schemas.microsoft.com/office/drawing/2014/main" id="{A0FB94DA-357A-AF36-7A50-4C845EA78CCC}"/>
                  </a:ext>
                </a:extLst>
              </p:cNvPr>
              <p:cNvSpPr txBox="1">
                <a:spLocks noRot="1" noChangeAspect="1" noMove="1" noResize="1" noEditPoints="1" noAdjustHandles="1" noChangeArrowheads="1" noChangeShapeType="1" noTextEdit="1"/>
              </p:cNvSpPr>
              <p:nvPr/>
            </p:nvSpPr>
            <p:spPr>
              <a:xfrm flipH="1">
                <a:off x="6634403" y="6027003"/>
                <a:ext cx="4279674" cy="830997"/>
              </a:xfrm>
              <a:prstGeom prst="rect">
                <a:avLst/>
              </a:prstGeom>
              <a:blipFill>
                <a:blip r:embed="rId9"/>
                <a:stretch>
                  <a:fillRect l="-2137" t="-5882" b="-16176"/>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267DC749-7F06-ED56-92DA-A4E6BB6B4C20}"/>
              </a:ext>
            </a:extLst>
          </p:cNvPr>
          <p:cNvSpPr/>
          <p:nvPr/>
        </p:nvSpPr>
        <p:spPr>
          <a:xfrm>
            <a:off x="128016" y="4798996"/>
            <a:ext cx="4325112" cy="1565228"/>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3E12B23-7B91-1583-069B-D9469194E1F2}"/>
              </a:ext>
            </a:extLst>
          </p:cNvPr>
          <p:cNvSpPr/>
          <p:nvPr/>
        </p:nvSpPr>
        <p:spPr>
          <a:xfrm>
            <a:off x="5967336" y="896229"/>
            <a:ext cx="5115191" cy="126186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408D943-2247-CDC6-60F3-7DC13652A6EE}"/>
              </a:ext>
            </a:extLst>
          </p:cNvPr>
          <p:cNvSpPr/>
          <p:nvPr/>
        </p:nvSpPr>
        <p:spPr>
          <a:xfrm>
            <a:off x="6390499" y="6041011"/>
            <a:ext cx="4517135" cy="75892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oogle Shape;101;g1f4e216d741_0_93">
            <a:extLst>
              <a:ext uri="{FF2B5EF4-FFF2-40B4-BE49-F238E27FC236}">
                <a16:creationId xmlns:a16="http://schemas.microsoft.com/office/drawing/2014/main" id="{E19F8190-F778-9DCC-4B7C-17D7152A09EC}"/>
              </a:ext>
            </a:extLst>
          </p:cNvPr>
          <p:cNvPicPr preferRelativeResize="0"/>
          <p:nvPr/>
        </p:nvPicPr>
        <p:blipFill>
          <a:blip r:embed="rId10">
            <a:alphaModFix/>
          </a:blip>
          <a:stretch>
            <a:fillRect/>
          </a:stretch>
        </p:blipFill>
        <p:spPr>
          <a:xfrm>
            <a:off x="8555250" y="5544832"/>
            <a:ext cx="2731687" cy="461665"/>
          </a:xfrm>
          <a:prstGeom prst="rect">
            <a:avLst/>
          </a:prstGeom>
          <a:noFill/>
          <a:ln>
            <a:noFill/>
          </a:ln>
        </p:spPr>
      </p:pic>
      <p:sp>
        <p:nvSpPr>
          <p:cNvPr id="25" name="Slide Number Placeholder 24">
            <a:extLst>
              <a:ext uri="{FF2B5EF4-FFF2-40B4-BE49-F238E27FC236}">
                <a16:creationId xmlns:a16="http://schemas.microsoft.com/office/drawing/2014/main" id="{396ADEC5-96C7-CE83-696C-0AE0EC7F7A6B}"/>
              </a:ext>
            </a:extLst>
          </p:cNvPr>
          <p:cNvSpPr>
            <a:spLocks noGrp="1"/>
          </p:cNvSpPr>
          <p:nvPr>
            <p:ph type="sldNum" sz="quarter" idx="12"/>
          </p:nvPr>
        </p:nvSpPr>
        <p:spPr/>
        <p:txBody>
          <a:bodyPr/>
          <a:lstStyle/>
          <a:p>
            <a:fld id="{8CBEAAC4-C35F-4088-81CF-1FAC318D4FD5}" type="slidenum">
              <a:rPr lang="en-US" smtClean="0"/>
              <a:t>7</a:t>
            </a:fld>
            <a:endParaRPr lang="en-US"/>
          </a:p>
        </p:txBody>
      </p:sp>
    </p:spTree>
    <p:extLst>
      <p:ext uri="{BB962C8B-B14F-4D97-AF65-F5344CB8AC3E}">
        <p14:creationId xmlns:p14="http://schemas.microsoft.com/office/powerpoint/2010/main" val="330926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9" grpId="0"/>
      <p:bldP spid="27"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 name="TextBox 9">
            <a:extLst>
              <a:ext uri="{FF2B5EF4-FFF2-40B4-BE49-F238E27FC236}">
                <a16:creationId xmlns:a16="http://schemas.microsoft.com/office/drawing/2014/main" id="{B61AE980-C857-5400-CBD1-EFF37D981765}"/>
              </a:ext>
            </a:extLst>
          </p:cNvPr>
          <p:cNvSpPr txBox="1"/>
          <p:nvPr/>
        </p:nvSpPr>
        <p:spPr>
          <a:xfrm>
            <a:off x="7645138" y="0"/>
            <a:ext cx="4546862" cy="830997"/>
          </a:xfrm>
          <a:prstGeom prst="rect">
            <a:avLst/>
          </a:prstGeom>
          <a:noFill/>
        </p:spPr>
        <p:txBody>
          <a:bodyPr wrap="square">
            <a:spAutoFit/>
          </a:bodyPr>
          <a:lstStyle/>
          <a:p>
            <a:r>
              <a:rPr lang="en-US" sz="1600" dirty="0" err="1"/>
              <a:t>Erinin</a:t>
            </a:r>
            <a:r>
              <a:rPr lang="en-US" sz="1600" dirty="0"/>
              <a:t>, M. A., Liu, C., Liu, X., Mostert, W., Deike, L., &amp; Duncan, J. H. (2023). The effects of surfactants on plunging breakers. </a:t>
            </a:r>
            <a:r>
              <a:rPr lang="en-US" sz="1600" i="1" dirty="0"/>
              <a:t>Journal of Fluid Mechanics</a:t>
            </a:r>
            <a:r>
              <a:rPr lang="en-US" sz="1600" dirty="0"/>
              <a:t>, </a:t>
            </a:r>
            <a:r>
              <a:rPr lang="en-US" sz="1600" i="1" dirty="0"/>
              <a:t>972</a:t>
            </a:r>
            <a:r>
              <a:rPr lang="en-US" sz="1600" dirty="0"/>
              <a:t>. </a:t>
            </a:r>
          </a:p>
        </p:txBody>
      </p:sp>
      <p:pic>
        <p:nvPicPr>
          <p:cNvPr id="26" name="Google Shape;104;g1f4e216d741_0_93">
            <a:extLst>
              <a:ext uri="{FF2B5EF4-FFF2-40B4-BE49-F238E27FC236}">
                <a16:creationId xmlns:a16="http://schemas.microsoft.com/office/drawing/2014/main" id="{F06CE7FF-B4A1-D6A7-0D20-926895E46D7A}"/>
              </a:ext>
            </a:extLst>
          </p:cNvPr>
          <p:cNvPicPr preferRelativeResize="0"/>
          <p:nvPr/>
        </p:nvPicPr>
        <p:blipFill>
          <a:blip r:embed="rId3">
            <a:alphaModFix/>
          </a:blip>
          <a:stretch>
            <a:fillRect/>
          </a:stretch>
        </p:blipFill>
        <p:spPr>
          <a:xfrm>
            <a:off x="461247" y="67894"/>
            <a:ext cx="4174553" cy="609535"/>
          </a:xfrm>
          <a:prstGeom prst="rect">
            <a:avLst/>
          </a:prstGeom>
          <a:noFill/>
          <a:ln>
            <a:noFill/>
          </a:ln>
        </p:spPr>
      </p:pic>
      <p:grpSp>
        <p:nvGrpSpPr>
          <p:cNvPr id="11" name="Group 10">
            <a:extLst>
              <a:ext uri="{FF2B5EF4-FFF2-40B4-BE49-F238E27FC236}">
                <a16:creationId xmlns:a16="http://schemas.microsoft.com/office/drawing/2014/main" id="{8E0643AD-03C9-8879-AAC5-A17393A842A6}"/>
              </a:ext>
            </a:extLst>
          </p:cNvPr>
          <p:cNvGrpSpPr/>
          <p:nvPr/>
        </p:nvGrpSpPr>
        <p:grpSpPr>
          <a:xfrm>
            <a:off x="501120" y="2053539"/>
            <a:ext cx="5751421" cy="3858487"/>
            <a:chOff x="549128" y="1163828"/>
            <a:chExt cx="5151374" cy="3500279"/>
          </a:xfrm>
        </p:grpSpPr>
        <p:grpSp>
          <p:nvGrpSpPr>
            <p:cNvPr id="7" name="Group 6">
              <a:extLst>
                <a:ext uri="{FF2B5EF4-FFF2-40B4-BE49-F238E27FC236}">
                  <a16:creationId xmlns:a16="http://schemas.microsoft.com/office/drawing/2014/main" id="{F4F5370E-E1D1-FF40-702C-66DEA23B376F}"/>
                </a:ext>
              </a:extLst>
            </p:cNvPr>
            <p:cNvGrpSpPr/>
            <p:nvPr/>
          </p:nvGrpSpPr>
          <p:grpSpPr>
            <a:xfrm>
              <a:off x="549128" y="1163828"/>
              <a:ext cx="5151374" cy="3500279"/>
              <a:chOff x="6618023" y="450070"/>
              <a:chExt cx="5023350" cy="3156628"/>
            </a:xfrm>
          </p:grpSpPr>
          <p:pic>
            <p:nvPicPr>
              <p:cNvPr id="8" name="Picture 7">
                <a:extLst>
                  <a:ext uri="{FF2B5EF4-FFF2-40B4-BE49-F238E27FC236}">
                    <a16:creationId xmlns:a16="http://schemas.microsoft.com/office/drawing/2014/main" id="{D9CCDB26-C738-599F-D100-E2CFFB32F50C}"/>
                  </a:ext>
                </a:extLst>
              </p:cNvPr>
              <p:cNvPicPr>
                <a:picLocks noChangeAspect="1"/>
              </p:cNvPicPr>
              <p:nvPr/>
            </p:nvPicPr>
            <p:blipFill rotWithShape="1">
              <a:blip r:embed="rId4"/>
              <a:srcRect l="1182" t="6918"/>
              <a:stretch/>
            </p:blipFill>
            <p:spPr>
              <a:xfrm>
                <a:off x="6618023" y="450070"/>
                <a:ext cx="4409438" cy="3156628"/>
              </a:xfrm>
              <a:prstGeom prst="rect">
                <a:avLst/>
              </a:prstGeom>
            </p:spPr>
          </p:pic>
          <p:pic>
            <p:nvPicPr>
              <p:cNvPr id="9" name="Picture 8">
                <a:extLst>
                  <a:ext uri="{FF2B5EF4-FFF2-40B4-BE49-F238E27FC236}">
                    <a16:creationId xmlns:a16="http://schemas.microsoft.com/office/drawing/2014/main" id="{89AD5B32-C5D4-187C-5E26-12A3DCB76655}"/>
                  </a:ext>
                </a:extLst>
              </p:cNvPr>
              <p:cNvPicPr>
                <a:picLocks noChangeAspect="1"/>
              </p:cNvPicPr>
              <p:nvPr/>
            </p:nvPicPr>
            <p:blipFill rotWithShape="1">
              <a:blip r:embed="rId5"/>
              <a:srcRect l="5244"/>
              <a:stretch/>
            </p:blipFill>
            <p:spPr>
              <a:xfrm>
                <a:off x="10792577" y="659425"/>
                <a:ext cx="848796" cy="2011616"/>
              </a:xfrm>
              <a:prstGeom prst="rect">
                <a:avLst/>
              </a:prstGeom>
            </p:spPr>
          </p:pic>
        </p:grpSp>
        <p:cxnSp>
          <p:nvCxnSpPr>
            <p:cNvPr id="21" name="Straight Arrow Connector 20">
              <a:extLst>
                <a:ext uri="{FF2B5EF4-FFF2-40B4-BE49-F238E27FC236}">
                  <a16:creationId xmlns:a16="http://schemas.microsoft.com/office/drawing/2014/main" id="{21C4D266-E956-77D7-3E42-CEAD3DFF8F1A}"/>
                </a:ext>
              </a:extLst>
            </p:cNvPr>
            <p:cNvCxnSpPr>
              <a:cxnSpLocks/>
            </p:cNvCxnSpPr>
            <p:nvPr/>
          </p:nvCxnSpPr>
          <p:spPr>
            <a:xfrm>
              <a:off x="1629979" y="1681101"/>
              <a:ext cx="2696122" cy="208019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Google Shape;114;g1f4e216d741_0_24">
                  <a:extLst>
                    <a:ext uri="{FF2B5EF4-FFF2-40B4-BE49-F238E27FC236}">
                      <a16:creationId xmlns:a16="http://schemas.microsoft.com/office/drawing/2014/main" id="{2F893E5A-50BA-7DCC-514F-D5A4CF6B0E9E}"/>
                    </a:ext>
                  </a:extLst>
                </p:cNvPr>
                <p:cNvSpPr txBox="1"/>
                <p:nvPr/>
              </p:nvSpPr>
              <p:spPr>
                <a:xfrm>
                  <a:off x="2178533" y="1789538"/>
                  <a:ext cx="2789394" cy="5092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t>Increasing </a:t>
                  </a:r>
                  <a14:m>
                    <m:oMath xmlns:m="http://schemas.openxmlformats.org/officeDocument/2006/math">
                      <m:r>
                        <a:rPr lang="en-US" sz="2000" b="0" i="1" smtClean="0">
                          <a:latin typeface="Cambria Math" panose="02040503050406030204" pitchFamily="18" charset="0"/>
                        </a:rPr>
                        <m:t>𝛽</m:t>
                      </m:r>
                    </m:oMath>
                  </a14:m>
                  <a:endParaRPr sz="2000" dirty="0"/>
                </a:p>
              </p:txBody>
            </p:sp>
          </mc:Choice>
          <mc:Fallback xmlns="">
            <p:sp>
              <p:nvSpPr>
                <p:cNvPr id="27" name="Google Shape;114;g1f4e216d741_0_24">
                  <a:extLst>
                    <a:ext uri="{FF2B5EF4-FFF2-40B4-BE49-F238E27FC236}">
                      <a16:creationId xmlns:a16="http://schemas.microsoft.com/office/drawing/2014/main" id="{2F893E5A-50BA-7DCC-514F-D5A4CF6B0E9E}"/>
                    </a:ext>
                  </a:extLst>
                </p:cNvPr>
                <p:cNvSpPr txBox="1">
                  <a:spLocks noRot="1" noChangeAspect="1" noMove="1" noResize="1" noEditPoints="1" noAdjustHandles="1" noChangeArrowheads="1" noChangeShapeType="1" noTextEdit="1"/>
                </p:cNvSpPr>
                <p:nvPr/>
              </p:nvSpPr>
              <p:spPr>
                <a:xfrm>
                  <a:off x="2178533" y="1789538"/>
                  <a:ext cx="2789394" cy="509256"/>
                </a:xfrm>
                <a:prstGeom prst="rect">
                  <a:avLst/>
                </a:prstGeom>
                <a:blipFill>
                  <a:blip r:embed="rId6"/>
                  <a:stretch>
                    <a:fillRect t="-9231" b="-27692"/>
                  </a:stretch>
                </a:blipFill>
                <a:ln>
                  <a:noFill/>
                </a:ln>
              </p:spPr>
              <p:txBody>
                <a:bodyPr/>
                <a:lstStyle/>
                <a:p>
                  <a:r>
                    <a:rPr lang="en-US">
                      <a:noFill/>
                    </a:rPr>
                    <a:t> </a:t>
                  </a:r>
                </a:p>
              </p:txBody>
            </p:sp>
          </mc:Fallback>
        </mc:AlternateContent>
      </p:grpSp>
      <p:sp>
        <p:nvSpPr>
          <p:cNvPr id="20" name="Google Shape;114;g1f4e216d741_0_24">
            <a:extLst>
              <a:ext uri="{FF2B5EF4-FFF2-40B4-BE49-F238E27FC236}">
                <a16:creationId xmlns:a16="http://schemas.microsoft.com/office/drawing/2014/main" id="{2B45A3D4-7EBA-7922-3FD5-4A1B268BE54D}"/>
              </a:ext>
            </a:extLst>
          </p:cNvPr>
          <p:cNvSpPr txBox="1"/>
          <p:nvPr/>
        </p:nvSpPr>
        <p:spPr>
          <a:xfrm>
            <a:off x="843745" y="865735"/>
            <a:ext cx="457951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t>Surface tension change when compress interface</a:t>
            </a:r>
            <a:endParaRPr sz="2800" dirty="0"/>
          </a:p>
        </p:txBody>
      </p:sp>
      <p:grpSp>
        <p:nvGrpSpPr>
          <p:cNvPr id="2" name="Group 1">
            <a:extLst>
              <a:ext uri="{FF2B5EF4-FFF2-40B4-BE49-F238E27FC236}">
                <a16:creationId xmlns:a16="http://schemas.microsoft.com/office/drawing/2014/main" id="{188314A3-6915-CD42-29D0-81B535135C4F}"/>
              </a:ext>
            </a:extLst>
          </p:cNvPr>
          <p:cNvGrpSpPr/>
          <p:nvPr/>
        </p:nvGrpSpPr>
        <p:grpSpPr>
          <a:xfrm>
            <a:off x="6328129" y="1819802"/>
            <a:ext cx="5106092" cy="3540868"/>
            <a:chOff x="6096000" y="1911927"/>
            <a:chExt cx="5889399" cy="4119420"/>
          </a:xfrm>
        </p:grpSpPr>
        <p:pic>
          <p:nvPicPr>
            <p:cNvPr id="3" name="Google Shape;139;g1f4e216d741_0_19">
              <a:extLst>
                <a:ext uri="{FF2B5EF4-FFF2-40B4-BE49-F238E27FC236}">
                  <a16:creationId xmlns:a16="http://schemas.microsoft.com/office/drawing/2014/main" id="{B34EEF79-CA32-EB86-3056-75E463EA29C6}"/>
                </a:ext>
              </a:extLst>
            </p:cNvPr>
            <p:cNvPicPr preferRelativeResize="0"/>
            <p:nvPr/>
          </p:nvPicPr>
          <p:blipFill>
            <a:blip r:embed="rId7">
              <a:alphaModFix/>
            </a:blip>
            <a:stretch>
              <a:fillRect/>
            </a:stretch>
          </p:blipFill>
          <p:spPr>
            <a:xfrm>
              <a:off x="6096000" y="1911927"/>
              <a:ext cx="5790245" cy="4119420"/>
            </a:xfrm>
            <a:prstGeom prst="rect">
              <a:avLst/>
            </a:prstGeom>
            <a:noFill/>
            <a:ln>
              <a:noFill/>
            </a:ln>
          </p:spPr>
        </p:pic>
        <p:sp>
          <p:nvSpPr>
            <p:cNvPr id="4" name="Google Shape;111;g1f4e216d741_0_24">
              <a:extLst>
                <a:ext uri="{FF2B5EF4-FFF2-40B4-BE49-F238E27FC236}">
                  <a16:creationId xmlns:a16="http://schemas.microsoft.com/office/drawing/2014/main" id="{1A2BE42D-93D0-BDAE-B0FD-2FA73BD20EB9}"/>
                </a:ext>
              </a:extLst>
            </p:cNvPr>
            <p:cNvSpPr/>
            <p:nvPr/>
          </p:nvSpPr>
          <p:spPr>
            <a:xfrm>
              <a:off x="7364709" y="2008125"/>
              <a:ext cx="376859" cy="351461"/>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 name="Google Shape;111;g1f4e216d741_0_24">
              <a:extLst>
                <a:ext uri="{FF2B5EF4-FFF2-40B4-BE49-F238E27FC236}">
                  <a16:creationId xmlns:a16="http://schemas.microsoft.com/office/drawing/2014/main" id="{5F10E85D-CB2F-916F-2E95-8B522A8B01F1}"/>
                </a:ext>
              </a:extLst>
            </p:cNvPr>
            <p:cNvSpPr/>
            <p:nvPr/>
          </p:nvSpPr>
          <p:spPr>
            <a:xfrm>
              <a:off x="6567360" y="5189899"/>
              <a:ext cx="376859" cy="351461"/>
            </a:xfrm>
            <a:prstGeom prst="ellipse">
              <a:avLst/>
            </a:prstGeom>
            <a:solidFill>
              <a:srgbClr val="000000">
                <a:alpha val="5019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 name="Google Shape;111;g1f4e216d741_0_24">
              <a:extLst>
                <a:ext uri="{FF2B5EF4-FFF2-40B4-BE49-F238E27FC236}">
                  <a16:creationId xmlns:a16="http://schemas.microsoft.com/office/drawing/2014/main" id="{B8A5921C-44E6-AD7C-241D-0ED1BDFC4830}"/>
                </a:ext>
              </a:extLst>
            </p:cNvPr>
            <p:cNvSpPr/>
            <p:nvPr/>
          </p:nvSpPr>
          <p:spPr>
            <a:xfrm>
              <a:off x="6637215" y="4603604"/>
              <a:ext cx="376859" cy="351461"/>
            </a:xfrm>
            <a:prstGeom prst="ellipse">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 name="Google Shape;111;g1f4e216d741_0_24">
              <a:extLst>
                <a:ext uri="{FF2B5EF4-FFF2-40B4-BE49-F238E27FC236}">
                  <a16:creationId xmlns:a16="http://schemas.microsoft.com/office/drawing/2014/main" id="{FCCEB361-50A3-D65A-02A2-522E1B8B3D3F}"/>
                </a:ext>
              </a:extLst>
            </p:cNvPr>
            <p:cNvSpPr/>
            <p:nvPr/>
          </p:nvSpPr>
          <p:spPr>
            <a:xfrm>
              <a:off x="9156896" y="3643003"/>
              <a:ext cx="376859" cy="351461"/>
            </a:xfrm>
            <a:prstGeom prst="ellipse">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 name="Google Shape;111;g1f4e216d741_0_24">
              <a:extLst>
                <a:ext uri="{FF2B5EF4-FFF2-40B4-BE49-F238E27FC236}">
                  <a16:creationId xmlns:a16="http://schemas.microsoft.com/office/drawing/2014/main" id="{C4A877F7-1CA8-346B-FFAC-2A639E3DE0E7}"/>
                </a:ext>
              </a:extLst>
            </p:cNvPr>
            <p:cNvSpPr/>
            <p:nvPr/>
          </p:nvSpPr>
          <p:spPr>
            <a:xfrm>
              <a:off x="11608540" y="4955065"/>
              <a:ext cx="376859" cy="351461"/>
            </a:xfrm>
            <a:prstGeom prst="ellipse">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14" name="Google Shape;114;g1f4e216d741_0_24">
            <a:extLst>
              <a:ext uri="{FF2B5EF4-FFF2-40B4-BE49-F238E27FC236}">
                <a16:creationId xmlns:a16="http://schemas.microsoft.com/office/drawing/2014/main" id="{D8D874DB-67CA-33AD-2324-D4A6BC85CDEB}"/>
              </a:ext>
            </a:extLst>
          </p:cNvPr>
          <p:cNvSpPr txBox="1"/>
          <p:nvPr/>
        </p:nvSpPr>
        <p:spPr>
          <a:xfrm>
            <a:off x="6202915" y="848366"/>
            <a:ext cx="5391509"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t>Effective Marangoni stress due to the surface tension gradient</a:t>
            </a:r>
            <a:endParaRPr sz="28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A67781C-3C2D-F7E0-B312-174F14386138}"/>
                  </a:ext>
                </a:extLst>
              </p:cNvPr>
              <p:cNvSpPr txBox="1"/>
              <p:nvPr/>
            </p:nvSpPr>
            <p:spPr>
              <a:xfrm>
                <a:off x="6328129" y="5283555"/>
                <a:ext cx="5943068" cy="1785104"/>
              </a:xfrm>
              <a:prstGeom prst="rect">
                <a:avLst/>
              </a:prstGeom>
              <a:noFill/>
            </p:spPr>
            <p:txBody>
              <a:bodyPr wrap="square">
                <a:spAutoFit/>
              </a:bodyPr>
              <a:lstStyle/>
              <a:p>
                <a:pPr>
                  <a:lnSpc>
                    <a:spcPct val="150000"/>
                  </a:lnSpc>
                </a:pPr>
                <a:r>
                  <a:rPr lang="en-US" sz="2000" dirty="0"/>
                  <a:t>Small </a:t>
                </a:r>
                <a14:m>
                  <m:oMath xmlns:m="http://schemas.openxmlformats.org/officeDocument/2006/math">
                    <m:r>
                      <a:rPr lang="en-US" sz="2000" b="0" i="1" smtClean="0">
                        <a:latin typeface="Cambria Math" panose="02040503050406030204" pitchFamily="18" charset="0"/>
                      </a:rPr>
                      <m:t>𝛽</m:t>
                    </m:r>
                    <m:r>
                      <a:rPr lang="en-US" sz="2000" b="0" i="0" smtClean="0">
                        <a:latin typeface="Cambria Math" panose="02040503050406030204" pitchFamily="18" charset="0"/>
                      </a:rPr>
                      <m:t>~0.01</m:t>
                    </m:r>
                  </m:oMath>
                </a14:m>
                <a:r>
                  <a:rPr lang="en-US" sz="2000" dirty="0"/>
                  <a:t>: clean water, small Marangoni stresses</a:t>
                </a:r>
              </a:p>
              <a:p>
                <a:pPr>
                  <a:lnSpc>
                    <a:spcPct val="150000"/>
                  </a:lnSpc>
                </a:pPr>
                <a:r>
                  <a:rPr lang="en-US" sz="2000" dirty="0"/>
                  <a:t>Intermediate </a:t>
                </a:r>
                <a14:m>
                  <m:oMath xmlns:m="http://schemas.openxmlformats.org/officeDocument/2006/math">
                    <m:r>
                      <a:rPr lang="en-US" sz="2000" b="0" i="1" smtClean="0">
                        <a:latin typeface="Cambria Math" panose="02040503050406030204" pitchFamily="18" charset="0"/>
                      </a:rPr>
                      <m:t>𝛽</m:t>
                    </m:r>
                    <m:r>
                      <a:rPr lang="en-US" sz="2000" b="0" i="1" smtClean="0">
                        <a:latin typeface="Cambria Math" panose="02040503050406030204" pitchFamily="18" charset="0"/>
                      </a:rPr>
                      <m:t>~0.3</m:t>
                    </m:r>
                  </m:oMath>
                </a14:m>
                <a:r>
                  <a:rPr lang="en-US" sz="2000" dirty="0"/>
                  <a:t>: TX1, maximal Marangoni stresses</a:t>
                </a:r>
              </a:p>
              <a:p>
                <a:pPr>
                  <a:lnSpc>
                    <a:spcPct val="150000"/>
                  </a:lnSpc>
                </a:pPr>
                <a:r>
                  <a:rPr lang="en-US" sz="2000" dirty="0"/>
                  <a:t>Large </a:t>
                </a:r>
                <a14:m>
                  <m:oMath xmlns:m="http://schemas.openxmlformats.org/officeDocument/2006/math">
                    <m:r>
                      <a:rPr lang="en-US" sz="2000" b="0" i="1" smtClean="0">
                        <a:latin typeface="Cambria Math" panose="02040503050406030204" pitchFamily="18" charset="0"/>
                      </a:rPr>
                      <m:t>𝛽</m:t>
                    </m:r>
                    <m:r>
                      <a:rPr lang="en-US" sz="2000" b="0" i="1" smtClean="0">
                        <a:latin typeface="Cambria Math" panose="02040503050406030204" pitchFamily="18" charset="0"/>
                      </a:rPr>
                      <m:t>~2</m:t>
                    </m:r>
                  </m:oMath>
                </a14:m>
                <a:r>
                  <a:rPr lang="en-US" sz="2000" dirty="0"/>
                  <a:t>: TX6, small Marangoni stresses</a:t>
                </a:r>
              </a:p>
              <a:p>
                <a:endParaRPr lang="en-US" sz="2000" dirty="0"/>
              </a:p>
            </p:txBody>
          </p:sp>
        </mc:Choice>
        <mc:Fallback xmlns="">
          <p:sp>
            <p:nvSpPr>
              <p:cNvPr id="15" name="TextBox 14">
                <a:extLst>
                  <a:ext uri="{FF2B5EF4-FFF2-40B4-BE49-F238E27FC236}">
                    <a16:creationId xmlns:a16="http://schemas.microsoft.com/office/drawing/2014/main" id="{4A67781C-3C2D-F7E0-B312-174F14386138}"/>
                  </a:ext>
                </a:extLst>
              </p:cNvPr>
              <p:cNvSpPr txBox="1">
                <a:spLocks noRot="1" noChangeAspect="1" noMove="1" noResize="1" noEditPoints="1" noAdjustHandles="1" noChangeArrowheads="1" noChangeShapeType="1" noTextEdit="1"/>
              </p:cNvSpPr>
              <p:nvPr/>
            </p:nvSpPr>
            <p:spPr>
              <a:xfrm>
                <a:off x="6328129" y="5283555"/>
                <a:ext cx="5943068" cy="1785104"/>
              </a:xfrm>
              <a:prstGeom prst="rect">
                <a:avLst/>
              </a:prstGeom>
              <a:blipFill>
                <a:blip r:embed="rId9"/>
                <a:stretch>
                  <a:fillRect l="-1026"/>
                </a:stretch>
              </a:blipFill>
            </p:spPr>
            <p:txBody>
              <a:bodyPr/>
              <a:lstStyle/>
              <a:p>
                <a:r>
                  <a:rPr lang="en-US">
                    <a:noFill/>
                  </a:rPr>
                  <a:t> </a:t>
                </a:r>
              </a:p>
            </p:txBody>
          </p:sp>
        </mc:Fallback>
      </mc:AlternateContent>
      <p:sp>
        <p:nvSpPr>
          <p:cNvPr id="16" name="Slide Number Placeholder 15">
            <a:extLst>
              <a:ext uri="{FF2B5EF4-FFF2-40B4-BE49-F238E27FC236}">
                <a16:creationId xmlns:a16="http://schemas.microsoft.com/office/drawing/2014/main" id="{11BD6DDC-A60D-61CB-5F97-5B71D195992E}"/>
              </a:ext>
            </a:extLst>
          </p:cNvPr>
          <p:cNvSpPr>
            <a:spLocks noGrp="1"/>
          </p:cNvSpPr>
          <p:nvPr>
            <p:ph type="sldNum" sz="quarter" idx="12"/>
          </p:nvPr>
        </p:nvSpPr>
        <p:spPr/>
        <p:txBody>
          <a:bodyPr/>
          <a:lstStyle/>
          <a:p>
            <a:fld id="{8CBEAAC4-C35F-4088-81CF-1FAC318D4FD5}" type="slidenum">
              <a:rPr lang="en-US" smtClean="0"/>
              <a:t>8</a:t>
            </a:fld>
            <a:endParaRPr lang="en-US"/>
          </a:p>
        </p:txBody>
      </p:sp>
      <p:sp>
        <p:nvSpPr>
          <p:cNvPr id="17" name="TextBox 16">
            <a:extLst>
              <a:ext uri="{FF2B5EF4-FFF2-40B4-BE49-F238E27FC236}">
                <a16:creationId xmlns:a16="http://schemas.microsoft.com/office/drawing/2014/main" id="{C622807A-0FCA-D8C6-A18B-885AF2BFB235}"/>
              </a:ext>
            </a:extLst>
          </p:cNvPr>
          <p:cNvSpPr txBox="1"/>
          <p:nvPr/>
        </p:nvSpPr>
        <p:spPr>
          <a:xfrm>
            <a:off x="861681" y="5954165"/>
            <a:ext cx="6099048" cy="464871"/>
          </a:xfrm>
          <a:prstGeom prst="rect">
            <a:avLst/>
          </a:prstGeom>
          <a:noFill/>
        </p:spPr>
        <p:txBody>
          <a:bodyPr wrap="square">
            <a:spAutoFit/>
          </a:bodyPr>
          <a:lstStyle/>
          <a:p>
            <a:pPr>
              <a:lnSpc>
                <a:spcPct val="150000"/>
              </a:lnSpc>
            </a:pPr>
            <a:r>
              <a:rPr lang="en-US" sz="1800" dirty="0"/>
              <a:t>TX: Triton X (one type of surfactant used in the lab)</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583CF52-D383-6FD3-69C8-C1DF4C116C7F}"/>
                  </a:ext>
                </a:extLst>
              </p:cNvPr>
              <p:cNvSpPr txBox="1"/>
              <p:nvPr/>
            </p:nvSpPr>
            <p:spPr>
              <a:xfrm>
                <a:off x="2427332" y="1754037"/>
                <a:ext cx="15712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Γ</m:t>
                      </m:r>
                      <m:r>
                        <a:rPr lang="en-US" sz="2400" b="0" i="1" smtClean="0">
                          <a:latin typeface="Cambria Math" panose="02040503050406030204" pitchFamily="18" charset="0"/>
                        </a:rPr>
                        <m:t>𝐴</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Γ</m:t>
                          </m:r>
                        </m:e>
                        <m:sub>
                          <m:r>
                            <a:rPr lang="en-US" sz="2400" b="0" i="1" smtClean="0">
                              <a:latin typeface="Cambria Math" panose="02040503050406030204" pitchFamily="18" charset="0"/>
                            </a:rPr>
                            <m:t>0</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p>
            </p:txBody>
          </p:sp>
        </mc:Choice>
        <mc:Fallback xmlns="">
          <p:sp>
            <p:nvSpPr>
              <p:cNvPr id="18" name="TextBox 17">
                <a:extLst>
                  <a:ext uri="{FF2B5EF4-FFF2-40B4-BE49-F238E27FC236}">
                    <a16:creationId xmlns:a16="http://schemas.microsoft.com/office/drawing/2014/main" id="{5583CF52-D383-6FD3-69C8-C1DF4C116C7F}"/>
                  </a:ext>
                </a:extLst>
              </p:cNvPr>
              <p:cNvSpPr txBox="1">
                <a:spLocks noRot="1" noChangeAspect="1" noMove="1" noResize="1" noEditPoints="1" noAdjustHandles="1" noChangeArrowheads="1" noChangeShapeType="1" noTextEdit="1"/>
              </p:cNvSpPr>
              <p:nvPr/>
            </p:nvSpPr>
            <p:spPr>
              <a:xfrm>
                <a:off x="2427332" y="1754037"/>
                <a:ext cx="1571253" cy="461665"/>
              </a:xfrm>
              <a:prstGeom prst="rect">
                <a:avLst/>
              </a:prstGeom>
              <a:blipFill>
                <a:blip r:embed="rId10"/>
                <a:stretch>
                  <a:fillRect b="-1333"/>
                </a:stretch>
              </a:blipFill>
            </p:spPr>
            <p:txBody>
              <a:bodyPr/>
              <a:lstStyle/>
              <a:p>
                <a:r>
                  <a:rPr lang="en-US">
                    <a:noFill/>
                  </a:rPr>
                  <a:t> </a:t>
                </a:r>
              </a:p>
            </p:txBody>
          </p:sp>
        </mc:Fallback>
      </mc:AlternateContent>
    </p:spTree>
    <p:extLst>
      <p:ext uri="{BB962C8B-B14F-4D97-AF65-F5344CB8AC3E}">
        <p14:creationId xmlns:p14="http://schemas.microsoft.com/office/powerpoint/2010/main" val="139192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5"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7141-BB2A-716E-E651-9BCCFD3ED91D}"/>
              </a:ext>
            </a:extLst>
          </p:cNvPr>
          <p:cNvSpPr>
            <a:spLocks noGrp="1"/>
          </p:cNvSpPr>
          <p:nvPr>
            <p:ph type="title"/>
          </p:nvPr>
        </p:nvSpPr>
        <p:spPr>
          <a:xfrm>
            <a:off x="838200" y="256970"/>
            <a:ext cx="10515600" cy="1325563"/>
          </a:xfrm>
        </p:spPr>
        <p:txBody>
          <a:bodyPr/>
          <a:lstStyle/>
          <a:p>
            <a:r>
              <a:rPr lang="en-US" dirty="0"/>
              <a:t>Approach: direct numerical simulations </a:t>
            </a:r>
          </a:p>
        </p:txBody>
      </p:sp>
      <p:sp>
        <p:nvSpPr>
          <p:cNvPr id="3" name="Content Placeholder 2">
            <a:extLst>
              <a:ext uri="{FF2B5EF4-FFF2-40B4-BE49-F238E27FC236}">
                <a16:creationId xmlns:a16="http://schemas.microsoft.com/office/drawing/2014/main" id="{4EC9C8FB-3CE4-EF26-AC91-6EBDF87430F8}"/>
              </a:ext>
            </a:extLst>
          </p:cNvPr>
          <p:cNvSpPr>
            <a:spLocks noGrp="1"/>
          </p:cNvSpPr>
          <p:nvPr>
            <p:ph idx="1"/>
          </p:nvPr>
        </p:nvSpPr>
        <p:spPr>
          <a:xfrm>
            <a:off x="936523" y="1491328"/>
            <a:ext cx="5670755" cy="829085"/>
          </a:xfrm>
        </p:spPr>
        <p:txBody>
          <a:bodyPr/>
          <a:lstStyle/>
          <a:p>
            <a:pPr marL="0" indent="0">
              <a:buNone/>
            </a:pPr>
            <a:r>
              <a:rPr lang="en-US" dirty="0"/>
              <a:t>Two phase Navier-Stokes equation:</a:t>
            </a:r>
          </a:p>
        </p:txBody>
      </p:sp>
      <p:pic>
        <p:nvPicPr>
          <p:cNvPr id="9" name="Picture 8">
            <a:extLst>
              <a:ext uri="{FF2B5EF4-FFF2-40B4-BE49-F238E27FC236}">
                <a16:creationId xmlns:a16="http://schemas.microsoft.com/office/drawing/2014/main" id="{A2433B51-1153-F895-E146-FF217FC9A32C}"/>
              </a:ext>
            </a:extLst>
          </p:cNvPr>
          <p:cNvPicPr>
            <a:picLocks noChangeAspect="1"/>
          </p:cNvPicPr>
          <p:nvPr/>
        </p:nvPicPr>
        <p:blipFill>
          <a:blip r:embed="rId2"/>
          <a:stretch>
            <a:fillRect/>
          </a:stretch>
        </p:blipFill>
        <p:spPr>
          <a:xfrm>
            <a:off x="936523" y="2102578"/>
            <a:ext cx="8359864" cy="1158340"/>
          </a:xfrm>
          <a:prstGeom prst="rect">
            <a:avLst/>
          </a:prstGeom>
        </p:spPr>
      </p:pic>
      <p:sp>
        <p:nvSpPr>
          <p:cNvPr id="11" name="Rectangle 10">
            <a:extLst>
              <a:ext uri="{FF2B5EF4-FFF2-40B4-BE49-F238E27FC236}">
                <a16:creationId xmlns:a16="http://schemas.microsoft.com/office/drawing/2014/main" id="{FE54A85D-4C8A-AA28-44E0-5BA44A7AD690}"/>
              </a:ext>
            </a:extLst>
          </p:cNvPr>
          <p:cNvSpPr/>
          <p:nvPr/>
        </p:nvSpPr>
        <p:spPr>
          <a:xfrm>
            <a:off x="7048553" y="2320413"/>
            <a:ext cx="886079" cy="63909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4508F3-58A1-0A9D-9134-5C4F3402029D}"/>
              </a:ext>
            </a:extLst>
          </p:cNvPr>
          <p:cNvSpPr/>
          <p:nvPr/>
        </p:nvSpPr>
        <p:spPr>
          <a:xfrm>
            <a:off x="8172470" y="2320413"/>
            <a:ext cx="886079" cy="63909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53E2031-F545-1016-5DCE-BF5B0A683FA4}"/>
              </a:ext>
            </a:extLst>
          </p:cNvPr>
          <p:cNvSpPr txBox="1"/>
          <p:nvPr/>
        </p:nvSpPr>
        <p:spPr>
          <a:xfrm>
            <a:off x="6434924" y="3093106"/>
            <a:ext cx="2113335" cy="461665"/>
          </a:xfrm>
          <a:prstGeom prst="rect">
            <a:avLst/>
          </a:prstGeom>
          <a:noFill/>
        </p:spPr>
        <p:txBody>
          <a:bodyPr wrap="none" rtlCol="0">
            <a:spAutoFit/>
          </a:bodyPr>
          <a:lstStyle/>
          <a:p>
            <a:r>
              <a:rPr lang="en-US" sz="2400" dirty="0"/>
              <a:t>Surface tension</a:t>
            </a:r>
          </a:p>
        </p:txBody>
      </p:sp>
      <p:sp>
        <p:nvSpPr>
          <p:cNvPr id="14" name="TextBox 13">
            <a:extLst>
              <a:ext uri="{FF2B5EF4-FFF2-40B4-BE49-F238E27FC236}">
                <a16:creationId xmlns:a16="http://schemas.microsoft.com/office/drawing/2014/main" id="{D59C946F-C39F-BA1D-078F-0BCF564B3FF2}"/>
              </a:ext>
            </a:extLst>
          </p:cNvPr>
          <p:cNvSpPr txBox="1"/>
          <p:nvPr/>
        </p:nvSpPr>
        <p:spPr>
          <a:xfrm>
            <a:off x="9296387" y="2409129"/>
            <a:ext cx="2602123" cy="461665"/>
          </a:xfrm>
          <a:prstGeom prst="rect">
            <a:avLst/>
          </a:prstGeom>
          <a:noFill/>
        </p:spPr>
        <p:txBody>
          <a:bodyPr wrap="none" rtlCol="0">
            <a:spAutoFit/>
          </a:bodyPr>
          <a:lstStyle/>
          <a:p>
            <a:r>
              <a:rPr lang="en-US" sz="2400" dirty="0"/>
              <a:t>Marangoni stresses</a:t>
            </a:r>
          </a:p>
        </p:txBody>
      </p:sp>
      <p:pic>
        <p:nvPicPr>
          <p:cNvPr id="16" name="Picture 15">
            <a:extLst>
              <a:ext uri="{FF2B5EF4-FFF2-40B4-BE49-F238E27FC236}">
                <a16:creationId xmlns:a16="http://schemas.microsoft.com/office/drawing/2014/main" id="{55531441-9C86-6604-0D87-6A2F42EC7232}"/>
              </a:ext>
            </a:extLst>
          </p:cNvPr>
          <p:cNvPicPr>
            <a:picLocks noChangeAspect="1"/>
          </p:cNvPicPr>
          <p:nvPr/>
        </p:nvPicPr>
        <p:blipFill>
          <a:blip r:embed="rId3"/>
          <a:stretch>
            <a:fillRect/>
          </a:stretch>
        </p:blipFill>
        <p:spPr>
          <a:xfrm>
            <a:off x="1023554" y="4038947"/>
            <a:ext cx="2287493" cy="690369"/>
          </a:xfrm>
          <a:prstGeom prst="rect">
            <a:avLst/>
          </a:prstGeom>
        </p:spPr>
      </p:pic>
      <p:sp>
        <p:nvSpPr>
          <p:cNvPr id="17" name="TextBox 16">
            <a:extLst>
              <a:ext uri="{FF2B5EF4-FFF2-40B4-BE49-F238E27FC236}">
                <a16:creationId xmlns:a16="http://schemas.microsoft.com/office/drawing/2014/main" id="{DCDC5E23-3A5B-1EA8-60BA-4524BF0B036B}"/>
              </a:ext>
            </a:extLst>
          </p:cNvPr>
          <p:cNvSpPr txBox="1"/>
          <p:nvPr/>
        </p:nvSpPr>
        <p:spPr>
          <a:xfrm>
            <a:off x="9465584" y="6479992"/>
            <a:ext cx="2697595" cy="276999"/>
          </a:xfrm>
          <a:prstGeom prst="rect">
            <a:avLst/>
          </a:prstGeom>
          <a:noFill/>
        </p:spPr>
        <p:txBody>
          <a:bodyPr wrap="square" rtlCol="0">
            <a:spAutoFit/>
          </a:bodyPr>
          <a:lstStyle/>
          <a:p>
            <a:r>
              <a:rPr lang="en-US" sz="12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Popinet, S. (2009) J. Comput. Phys.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A picture containing reptile, lizard, green, dark&#10;&#10;Description automatically generated">
            <a:extLst>
              <a:ext uri="{FF2B5EF4-FFF2-40B4-BE49-F238E27FC236}">
                <a16:creationId xmlns:a16="http://schemas.microsoft.com/office/drawing/2014/main" id="{624EDC37-69AB-B85A-C3DF-CE063B9DD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6802" y="4288361"/>
            <a:ext cx="1498413" cy="1269841"/>
          </a:xfrm>
          <a:prstGeom prst="rect">
            <a:avLst/>
          </a:prstGeom>
        </p:spPr>
      </p:pic>
      <p:sp>
        <p:nvSpPr>
          <p:cNvPr id="20" name="TextBox 19">
            <a:extLst>
              <a:ext uri="{FF2B5EF4-FFF2-40B4-BE49-F238E27FC236}">
                <a16:creationId xmlns:a16="http://schemas.microsoft.com/office/drawing/2014/main" id="{00C06842-C92A-9241-D2B3-C53420C05CA8}"/>
              </a:ext>
            </a:extLst>
          </p:cNvPr>
          <p:cNvSpPr txBox="1"/>
          <p:nvPr/>
        </p:nvSpPr>
        <p:spPr>
          <a:xfrm>
            <a:off x="10320496" y="5625482"/>
            <a:ext cx="1813186" cy="830997"/>
          </a:xfrm>
          <a:prstGeom prst="rect">
            <a:avLst/>
          </a:prstGeom>
          <a:noFill/>
        </p:spPr>
        <p:txBody>
          <a:bodyPr wrap="square" rtlCol="0">
            <a:spAutoFit/>
          </a:bodyPr>
          <a:lstStyle/>
          <a:p>
            <a:r>
              <a:rPr lang="en-US" sz="1600" b="1" dirty="0"/>
              <a:t>Basilisk</a:t>
            </a:r>
            <a:r>
              <a:rPr lang="en-US" sz="1600" dirty="0"/>
              <a:t>, Partial Differential Equations solver</a:t>
            </a:r>
          </a:p>
        </p:txBody>
      </p:sp>
      <p:sp>
        <p:nvSpPr>
          <p:cNvPr id="22" name="Content Placeholder 2">
            <a:extLst>
              <a:ext uri="{FF2B5EF4-FFF2-40B4-BE49-F238E27FC236}">
                <a16:creationId xmlns:a16="http://schemas.microsoft.com/office/drawing/2014/main" id="{A54A52AF-1F1E-4D1C-58E4-DC261B7C8CED}"/>
              </a:ext>
            </a:extLst>
          </p:cNvPr>
          <p:cNvSpPr txBox="1">
            <a:spLocks/>
          </p:cNvSpPr>
          <p:nvPr/>
        </p:nvSpPr>
        <p:spPr>
          <a:xfrm>
            <a:off x="936523" y="3459276"/>
            <a:ext cx="6683477" cy="829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Volume of fluid method to resolve interface:</a:t>
            </a:r>
          </a:p>
        </p:txBody>
      </p:sp>
      <p:sp>
        <p:nvSpPr>
          <p:cNvPr id="23" name="Content Placeholder 2">
            <a:extLst>
              <a:ext uri="{FF2B5EF4-FFF2-40B4-BE49-F238E27FC236}">
                <a16:creationId xmlns:a16="http://schemas.microsoft.com/office/drawing/2014/main" id="{9AA1A072-35AA-75B5-6E20-0D736CAEDC53}"/>
              </a:ext>
            </a:extLst>
          </p:cNvPr>
          <p:cNvSpPr txBox="1">
            <a:spLocks/>
          </p:cNvSpPr>
          <p:nvPr/>
        </p:nvSpPr>
        <p:spPr>
          <a:xfrm>
            <a:off x="936523" y="4796397"/>
            <a:ext cx="8122026" cy="829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Advection-diffusion equation for surfactant transport:</a:t>
            </a:r>
          </a:p>
        </p:txBody>
      </p:sp>
      <p:pic>
        <p:nvPicPr>
          <p:cNvPr id="25" name="Picture 24">
            <a:extLst>
              <a:ext uri="{FF2B5EF4-FFF2-40B4-BE49-F238E27FC236}">
                <a16:creationId xmlns:a16="http://schemas.microsoft.com/office/drawing/2014/main" id="{4CE1B540-DF17-06E9-9F0F-D2AE6B333DD0}"/>
              </a:ext>
            </a:extLst>
          </p:cNvPr>
          <p:cNvPicPr>
            <a:picLocks noChangeAspect="1"/>
          </p:cNvPicPr>
          <p:nvPr/>
        </p:nvPicPr>
        <p:blipFill>
          <a:blip r:embed="rId5"/>
          <a:stretch>
            <a:fillRect/>
          </a:stretch>
        </p:blipFill>
        <p:spPr>
          <a:xfrm>
            <a:off x="982739" y="5255880"/>
            <a:ext cx="5578323" cy="739204"/>
          </a:xfrm>
          <a:prstGeom prst="rect">
            <a:avLst/>
          </a:prstGeom>
        </p:spPr>
      </p:pic>
      <p:sp>
        <p:nvSpPr>
          <p:cNvPr id="26" name="TextBox 25">
            <a:extLst>
              <a:ext uri="{FF2B5EF4-FFF2-40B4-BE49-F238E27FC236}">
                <a16:creationId xmlns:a16="http://schemas.microsoft.com/office/drawing/2014/main" id="{AC1EF570-28B8-1A5A-C51A-196B031E6A7F}"/>
              </a:ext>
            </a:extLst>
          </p:cNvPr>
          <p:cNvSpPr txBox="1"/>
          <p:nvPr/>
        </p:nvSpPr>
        <p:spPr>
          <a:xfrm>
            <a:off x="6561062" y="5461730"/>
            <a:ext cx="3057632" cy="461665"/>
          </a:xfrm>
          <a:prstGeom prst="rect">
            <a:avLst/>
          </a:prstGeom>
          <a:noFill/>
        </p:spPr>
        <p:txBody>
          <a:bodyPr wrap="none" rtlCol="0">
            <a:spAutoFit/>
          </a:bodyPr>
          <a:lstStyle/>
          <a:p>
            <a:r>
              <a:rPr lang="en-US" sz="2400" dirty="0"/>
              <a:t>(Advection dominated)</a:t>
            </a:r>
          </a:p>
        </p:txBody>
      </p:sp>
      <p:sp>
        <p:nvSpPr>
          <p:cNvPr id="27" name="TextBox 26">
            <a:extLst>
              <a:ext uri="{FF2B5EF4-FFF2-40B4-BE49-F238E27FC236}">
                <a16:creationId xmlns:a16="http://schemas.microsoft.com/office/drawing/2014/main" id="{22337905-0EAA-11E3-A8DF-313EF715B4F9}"/>
              </a:ext>
            </a:extLst>
          </p:cNvPr>
          <p:cNvSpPr txBox="1"/>
          <p:nvPr/>
        </p:nvSpPr>
        <p:spPr>
          <a:xfrm>
            <a:off x="4207785" y="6200934"/>
            <a:ext cx="5257799" cy="646331"/>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Farsoiya</a:t>
            </a:r>
            <a:r>
              <a:rPr lang="en-US" sz="1200" b="0" i="0" dirty="0">
                <a:solidFill>
                  <a:srgbClr val="222222"/>
                </a:solidFill>
                <a:effectLst/>
                <a:latin typeface="Arial" panose="020B0604020202020204" pitchFamily="34" charset="0"/>
              </a:rPr>
              <a:t>, P.K., Popinet, S., Stone, H.A. and Deike, L., 2024. A coupled Volume of Fluid-Phase Field method for direct numerical simulation of insoluble surfactant-laden interfacial flows and application to rising bubbles.</a:t>
            </a:r>
            <a:endParaRPr lang="en-US" sz="1200" dirty="0"/>
          </a:p>
        </p:txBody>
      </p:sp>
      <p:sp>
        <p:nvSpPr>
          <p:cNvPr id="4" name="Slide Number Placeholder 3">
            <a:extLst>
              <a:ext uri="{FF2B5EF4-FFF2-40B4-BE49-F238E27FC236}">
                <a16:creationId xmlns:a16="http://schemas.microsoft.com/office/drawing/2014/main" id="{E718716A-C0CD-AEE5-F5C9-83B500B4FEF7}"/>
              </a:ext>
            </a:extLst>
          </p:cNvPr>
          <p:cNvSpPr>
            <a:spLocks noGrp="1"/>
          </p:cNvSpPr>
          <p:nvPr>
            <p:ph type="sldNum" sz="quarter" idx="12"/>
          </p:nvPr>
        </p:nvSpPr>
        <p:spPr/>
        <p:txBody>
          <a:bodyPr/>
          <a:lstStyle/>
          <a:p>
            <a:fld id="{8CBEAAC4-C35F-4088-81CF-1FAC318D4FD5}" type="slidenum">
              <a:rPr lang="en-US" smtClean="0"/>
              <a:t>9</a:t>
            </a:fld>
            <a:endParaRPr lang="en-US"/>
          </a:p>
        </p:txBody>
      </p:sp>
    </p:spTree>
    <p:extLst>
      <p:ext uri="{BB962C8B-B14F-4D97-AF65-F5344CB8AC3E}">
        <p14:creationId xmlns:p14="http://schemas.microsoft.com/office/powerpoint/2010/main" val="24412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2" grpId="0" animBg="1"/>
      <p:bldP spid="13" grpId="0"/>
      <p:bldP spid="14" grpId="0"/>
      <p:bldP spid="17" grpId="0"/>
      <p:bldP spid="20" grpId="0"/>
      <p:bldP spid="22" grpId="0"/>
      <p:bldP spid="23"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6|11.3|18.2|9.2"/>
</p:tagLst>
</file>

<file path=ppt/tags/tag2.xml><?xml version="1.0" encoding="utf-8"?>
<p:tagLst xmlns:a="http://schemas.openxmlformats.org/drawingml/2006/main" xmlns:r="http://schemas.openxmlformats.org/officeDocument/2006/relationships" xmlns:p="http://schemas.openxmlformats.org/presentationml/2006/main">
  <p:tag name="TIMING" val="|3.7|14.4|9.4|6.1|15.8"/>
</p:tagLst>
</file>

<file path=ppt/tags/tag3.xml><?xml version="1.0" encoding="utf-8"?>
<p:tagLst xmlns:a="http://schemas.openxmlformats.org/drawingml/2006/main" xmlns:r="http://schemas.openxmlformats.org/officeDocument/2006/relationships" xmlns:p="http://schemas.openxmlformats.org/presentationml/2006/main">
  <p:tag name="TIMING" val="|17.6|38.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1933</Words>
  <Application>Microsoft Office PowerPoint</Application>
  <PresentationFormat>Widescreen</PresentationFormat>
  <Paragraphs>264</Paragraphs>
  <Slides>24</Slides>
  <Notes>16</Notes>
  <HiddenSlides>10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-apple-system</vt:lpstr>
      <vt:lpstr>Söhne</vt:lpstr>
      <vt:lpstr>Arial</vt:lpstr>
      <vt:lpstr>Calibri</vt:lpstr>
      <vt:lpstr>Calibri Light</vt:lpstr>
      <vt:lpstr>Cambria Math</vt:lpstr>
      <vt:lpstr>Open Sans</vt:lpstr>
      <vt:lpstr>Office Theme</vt:lpstr>
      <vt:lpstr>Surfactant effects on parasitic capillary wave dynamics</vt:lpstr>
      <vt:lpstr>Motivation</vt:lpstr>
      <vt:lpstr>What are surfactants?</vt:lpstr>
      <vt:lpstr>Dynamic effects of surfactants</vt:lpstr>
      <vt:lpstr>PowerPoint Presentation</vt:lpstr>
      <vt:lpstr>Slope and Bond number control the wave shape</vt:lpstr>
      <vt:lpstr>PowerPoint Presentation</vt:lpstr>
      <vt:lpstr>PowerPoint Presentation</vt:lpstr>
      <vt:lpstr>Approach: direct numerical simulations </vt:lpstr>
      <vt:lpstr>PowerPoint Presentation</vt:lpstr>
      <vt:lpstr>PowerPoint Presentation</vt:lpstr>
      <vt:lpstr>PowerPoint Presentation</vt:lpstr>
      <vt:lpstr>PowerPoint Presentation</vt:lpstr>
      <vt:lpstr>PowerPoint Presentation</vt:lpstr>
      <vt:lpstr>PowerPoint Presentation</vt:lpstr>
      <vt:lpstr>Dynamic features (surface tension)</vt:lpstr>
      <vt:lpstr>Dynamic features (Marangoni stresses)</vt:lpstr>
      <vt:lpstr>  1. Reduced Backscatter Signal.  Surfactants dampen the small capillary waves on the ocean surface, the radar pulses sent by the scatterometer will have a weaker backscatter signal because a smoother surface reflects less energy.  2. Altered Wind Speed Measurements. Scatterometers estimate wind speed based on the roughness of the ocean surface, a surfactant-dampened surface can lead to an underestimation of wind speed. The scatterometer might interpret the smoother surface caused by surfactants as a sign of lighter winds.  3. Impacted Wind Direction Data. Similarly, the pattern of waves is used to determine wind direction. If surfactants alter the wave patterns, this could also affect the accuracy of the measured wind direction.  4. Misinterpretation of Sea State. Researchers using scatterometer data need to account for the presence of surfactants. If they're not considered, the sea state could be misinterpreted.</vt:lpstr>
      <vt:lpstr>PowerPoint Presentation</vt:lpstr>
      <vt:lpstr>Parasitic capillary wave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Surfactant effects on parasitic capillary wave dynamics</dc:title>
  <dc:creator>Zehua Liu</dc:creator>
  <cp:lastModifiedBy>Zehua Liu</cp:lastModifiedBy>
  <cp:revision>24</cp:revision>
  <dcterms:created xsi:type="dcterms:W3CDTF">2024-04-29T11:59:14Z</dcterms:created>
  <dcterms:modified xsi:type="dcterms:W3CDTF">2024-05-29T19:59:33Z</dcterms:modified>
</cp:coreProperties>
</file>