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82" r:id="rId3"/>
    <p:sldId id="308" r:id="rId4"/>
    <p:sldId id="315" r:id="rId5"/>
    <p:sldId id="319" r:id="rId6"/>
    <p:sldId id="318" r:id="rId7"/>
    <p:sldId id="317" r:id="rId8"/>
    <p:sldId id="316" r:id="rId9"/>
    <p:sldId id="321" r:id="rId10"/>
    <p:sldId id="32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3A2D9"/>
    <a:srgbClr val="C886FE"/>
    <a:srgbClr val="D3A0FE"/>
    <a:srgbClr val="FF0066"/>
    <a:srgbClr val="864393"/>
    <a:srgbClr val="FFFF66"/>
    <a:srgbClr val="FFFF99"/>
    <a:srgbClr val="DEB8FE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0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09713-59FB-47EF-B956-5BC55536B03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E0249-8A2A-48E3-B5E8-22C06147D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0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35A18-2049-46B2-80AB-3DAF5F873D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3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2D6C5-1413-4BAA-B4DE-E5A662CC29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57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2D6C5-1413-4BAA-B4DE-E5A662CC29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78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2D6C5-1413-4BAA-B4DE-E5A662CC29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59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2D6C5-1413-4BAA-B4DE-E5A662CC29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2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2D6C5-1413-4BAA-B4DE-E5A662CC29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66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2D6C5-1413-4BAA-B4DE-E5A662CC29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5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A88662-46B0-4F97-9BDA-09E54FFE4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46AB90E-4A64-4E0D-B7C1-4CC1CA9BF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149621-DF20-4C0F-BD34-359AA598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A549-60C9-47B9-B36D-94E39B303847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7D5432-61B5-4977-AD9F-0950545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8F3FD5-F67C-47C8-A3EE-58B880C4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3DAB-851F-48E7-95DB-A5E25B047D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2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C750BC-3900-4ADC-8113-155C90F7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8CC06C9-2694-47F2-9206-D094C9EDD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81082A-A0CA-47F2-B925-DC1AB46E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2C60-FFD4-4BDC-A84F-02F8FA83907E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82326C-29DA-4B12-95A6-9691EDBF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988299-1174-4734-8534-124CD213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3DAB-851F-48E7-95DB-A5E25B04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9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F821654-1CF2-4459-90C0-8510270E41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073FCB-571F-4F72-A7BF-FBC4A8266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287A90-4DD8-4E95-8317-DEE9C19B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675C-8788-479D-A69B-2E3EB68F1874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39F909-35F4-4641-97CE-42665D21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6FDCC6-C40A-43AD-875E-F2AE9650C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3DAB-851F-48E7-95DB-A5E25B04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99B53A-CD24-4D3C-926B-E69490BFC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322"/>
            <a:ext cx="12192000" cy="7801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C6061-F3A2-4D57-8AF2-8D948504D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218"/>
            <a:ext cx="10515600" cy="50547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F5AE4F-5D65-456B-A7CD-ED5AD389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9434-563F-42AC-9079-5386ACE6C098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DC8C42-9E35-4C7E-A92A-3E8FD3FD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32C509-7DAE-438C-8DAE-5832C754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3DAB-851F-48E7-95DB-A5E25B04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1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32B4EC-1E46-4702-99C6-FB91960F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44EF92-63E5-428B-8BEE-BE8D7015A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91F0A1-4ECE-4793-8A75-7A3F534E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4B4F-170A-4E30-AAF1-90BACABE7E12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DEDB24-14F9-4487-A1BA-9BA7D97A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92F337-B170-4446-B431-788C03B53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3DAB-851F-48E7-95DB-A5E25B04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6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8F4F78-9EA3-4A09-A50C-5CB1D5CDC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DB6213-9D4A-4CAB-86F0-0B6E12B19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64029"/>
            <a:ext cx="5181600" cy="5112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F00EDD-B7FD-4DDC-9226-715C8EB8A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64029"/>
            <a:ext cx="5181600" cy="5112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B3528A7-3917-4531-880D-BB8375CE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CFFE-B6AB-477A-8360-469BBE04F36E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233ED7C-A523-4295-A5E7-1E7E52F5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7A25CF-9187-42F4-ADA3-02ADD824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3DAB-851F-48E7-95DB-A5E25B04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9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8649BE-73D9-4484-A968-6C7006C5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1251988-AFED-4E21-B045-8062FE80B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E184436-DD21-47E9-B584-137980B23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DB7B17D-AA5F-4370-9528-E9A2A07D1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80B3E04-912C-41E3-B338-46A7A21B7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3939702-D06B-42F8-8D60-15FEBB66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9F22-C2F4-45A7-BA13-69A859AD9732}" type="datetime1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189B0C6-EEFE-4673-8E86-4F9A840D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A12D286-F75B-464A-B88D-4F79159D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3DAB-851F-48E7-95DB-A5E25B04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7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43DAD8-0F84-4EF3-8BAB-7A2591709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BFB43EC-D2BB-42D1-8490-E22D43CE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1136-5696-4E7B-82E4-7E0048E58641}" type="datetime1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3AFD24-0290-4E16-9707-24184E3A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D3695E-F3BB-4473-9814-BA5AD1D4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3DAB-851F-48E7-95DB-A5E25B04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5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33EE12D-3309-49B1-8E9C-C7B2678A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2059-32A4-46C9-8D9A-3B48E6589B6F}" type="datetime1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A12CD00-9D8B-4127-A698-00AA5EE4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761F8E-943E-4F14-AA46-DC8FB74E9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3DAB-851F-48E7-95DB-A5E25B04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1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909C66-6D68-4518-8527-DE1FED2A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EEF94D-A7D6-4B00-A252-804426586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DC8E883-F965-4F92-B66E-0272C1012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A58889E-F9B9-4E66-AA45-776C2AF4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896F-C98A-4275-A412-659BE671722D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0C92AB5-5A19-472D-9DCE-5648F061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B3B296-BFAA-4E1E-AC39-7BFB1A7BD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3DAB-851F-48E7-95DB-A5E25B04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00CB8F-C2B3-4D5F-870D-C1C41481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1BDAB2B-603A-4C56-84B2-464AF8A24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86DA1B-F9AD-4B47-9153-E74D28810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08B5F93-9444-47F1-AA61-894FA511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BBE9-FAAE-41CC-8E61-AFECD6B22BE0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A5E08C-8A1B-4C1E-8A98-93A02F7B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E1982E-2A32-4109-B9E6-AA1A07E5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3DAB-851F-48E7-95DB-A5E25B04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2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accent3">
                <a:lumMod val="5000"/>
                <a:lumOff val="95000"/>
                <a:alpha val="10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4D408D8-07C6-4665-9811-3ED63912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322"/>
            <a:ext cx="12192000" cy="685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6D5011-21E0-4637-A7BA-B65341C2F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676B97B-364B-49A6-8D4A-666F85855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232BF-FDDD-4F13-AD9C-121F4A18A90F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58C256-EA9B-41D3-A8C4-4F3CCF81F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64EA1E-7F2F-43BB-8A63-C02A58D2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C3DAB-851F-48E7-95DB-A5E25B047D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4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2">
                <a:lumMod val="2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75314" y="1936091"/>
            <a:ext cx="5524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Lucrezia Ricciardulli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Andrew </a:t>
            </a:r>
            <a:r>
              <a:rPr lang="en-US" b="1" dirty="0">
                <a:solidFill>
                  <a:schemeClr val="bg1"/>
                </a:solidFill>
              </a:rPr>
              <a:t>Manaster, </a:t>
            </a:r>
            <a:r>
              <a:rPr lang="en-US" b="1" dirty="0" smtClean="0">
                <a:solidFill>
                  <a:schemeClr val="bg1"/>
                </a:solidFill>
              </a:rPr>
              <a:t>Richard </a:t>
            </a:r>
            <a:r>
              <a:rPr lang="en-US" b="1" dirty="0" err="1" smtClean="0">
                <a:solidFill>
                  <a:schemeClr val="bg1"/>
                </a:solidFill>
              </a:rPr>
              <a:t>Lindsley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1600" b="1" i="1" dirty="0">
                <a:solidFill>
                  <a:schemeClr val="bg1"/>
                </a:solidFill>
              </a:rPr>
              <a:t>Remote Sensing Systems, Santa Rosa, CA, USA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46770" y="82505"/>
            <a:ext cx="10516899" cy="178026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FF66"/>
                </a:solidFill>
                <a:latin typeface="+mn-lt"/>
              </a:rPr>
              <a:t>Investigation of </a:t>
            </a:r>
            <a:r>
              <a:rPr lang="en-US" sz="4000" b="1" dirty="0" smtClean="0">
                <a:solidFill>
                  <a:srgbClr val="FFFF66"/>
                </a:solidFill>
                <a:latin typeface="+mn-lt"/>
              </a:rPr>
              <a:t>Calibration </a:t>
            </a:r>
            <a:r>
              <a:rPr lang="en-US" sz="4000" b="1" dirty="0">
                <a:solidFill>
                  <a:srgbClr val="FFFF66"/>
                </a:solidFill>
                <a:latin typeface="+mn-lt"/>
              </a:rPr>
              <a:t>C</a:t>
            </a:r>
            <a:r>
              <a:rPr lang="en-US" sz="4000" b="1" dirty="0" smtClean="0">
                <a:solidFill>
                  <a:srgbClr val="FFFF66"/>
                </a:solidFill>
                <a:latin typeface="+mn-lt"/>
              </a:rPr>
              <a:t>hange in</a:t>
            </a:r>
            <a:br>
              <a:rPr lang="en-US" sz="4000" b="1" dirty="0" smtClean="0">
                <a:solidFill>
                  <a:srgbClr val="FFFF66"/>
                </a:solidFill>
                <a:latin typeface="+mn-lt"/>
              </a:rPr>
            </a:br>
            <a:r>
              <a:rPr lang="en-US" sz="4000" b="1" dirty="0" smtClean="0">
                <a:solidFill>
                  <a:srgbClr val="FFFF66"/>
                </a:solidFill>
                <a:latin typeface="+mn-lt"/>
              </a:rPr>
              <a:t> </a:t>
            </a:r>
            <a:r>
              <a:rPr lang="en-US" sz="4000" b="1" dirty="0">
                <a:solidFill>
                  <a:srgbClr val="FFFF66"/>
                </a:solidFill>
                <a:latin typeface="+mn-lt"/>
              </a:rPr>
              <a:t>O</a:t>
            </a:r>
            <a:r>
              <a:rPr lang="en-US" sz="4000" b="1" dirty="0" smtClean="0">
                <a:solidFill>
                  <a:srgbClr val="FFFF66"/>
                </a:solidFill>
                <a:latin typeface="+mn-lt"/>
              </a:rPr>
              <a:t>cean </a:t>
            </a:r>
            <a:r>
              <a:rPr lang="en-US" sz="4000" b="1" dirty="0">
                <a:solidFill>
                  <a:srgbClr val="FFFF66"/>
                </a:solidFill>
                <a:latin typeface="+mn-lt"/>
              </a:rPr>
              <a:t>S</a:t>
            </a:r>
            <a:r>
              <a:rPr lang="en-US" sz="4000" b="1" dirty="0" smtClean="0">
                <a:solidFill>
                  <a:srgbClr val="FFFF66"/>
                </a:solidFill>
                <a:latin typeface="+mn-lt"/>
              </a:rPr>
              <a:t>urface </a:t>
            </a:r>
            <a:r>
              <a:rPr lang="en-US" sz="4000" b="1" dirty="0">
                <a:solidFill>
                  <a:srgbClr val="FFFF66"/>
                </a:solidFill>
                <a:latin typeface="+mn-lt"/>
              </a:rPr>
              <a:t>W</a:t>
            </a:r>
            <a:r>
              <a:rPr lang="en-US" sz="4000" b="1" dirty="0" smtClean="0">
                <a:solidFill>
                  <a:srgbClr val="FFFF66"/>
                </a:solidFill>
                <a:latin typeface="+mn-lt"/>
              </a:rPr>
              <a:t>ind Measurements </a:t>
            </a:r>
            <a:r>
              <a:rPr lang="en-US" sz="4000" b="1" dirty="0">
                <a:solidFill>
                  <a:srgbClr val="FFFF66"/>
                </a:solidFill>
                <a:latin typeface="+mn-lt"/>
              </a:rPr>
              <a:t>from the </a:t>
            </a:r>
            <a:r>
              <a:rPr lang="en-US" sz="4000" b="1" dirty="0" smtClean="0">
                <a:solidFill>
                  <a:srgbClr val="FFFF66"/>
                </a:solidFill>
                <a:latin typeface="+mn-lt"/>
              </a:rPr>
              <a:t/>
            </a:r>
            <a:br>
              <a:rPr lang="en-US" sz="4000" b="1" dirty="0" smtClean="0">
                <a:solidFill>
                  <a:srgbClr val="FFFF66"/>
                </a:solidFill>
                <a:latin typeface="+mn-lt"/>
              </a:rPr>
            </a:br>
            <a:r>
              <a:rPr lang="en-US" sz="4000" b="1" dirty="0" smtClean="0">
                <a:solidFill>
                  <a:srgbClr val="FFFF66"/>
                </a:solidFill>
                <a:latin typeface="+mn-lt"/>
              </a:rPr>
              <a:t>TAO Buoy Array</a:t>
            </a:r>
            <a:endParaRPr lang="en-US" sz="4000" b="1" dirty="0">
              <a:solidFill>
                <a:srgbClr val="FFFF66"/>
              </a:solidFill>
              <a:latin typeface="+mn-lt"/>
            </a:endParaRPr>
          </a:p>
        </p:txBody>
      </p:sp>
      <p:pic>
        <p:nvPicPr>
          <p:cNvPr id="23" name="Picture 9" descr="Logo_white">
            <a:extLst>
              <a:ext uri="{FF2B5EF4-FFF2-40B4-BE49-F238E27FC236}">
                <a16:creationId xmlns="" xmlns:a16="http://schemas.microsoft.com/office/drawing/2014/main" id="{D8CB4387-13D4-5362-FE9C-FDFC5270B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8922" y="82504"/>
            <a:ext cx="1622904" cy="56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4F645D5-3B64-CF2C-4C16-B3EFE3533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61" y="191216"/>
            <a:ext cx="782503" cy="6674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C957F0B-4714-4B0D-820D-3AA4945CD685}"/>
              </a:ext>
            </a:extLst>
          </p:cNvPr>
          <p:cNvSpPr txBox="1"/>
          <p:nvPr/>
        </p:nvSpPr>
        <p:spPr>
          <a:xfrm>
            <a:off x="266461" y="6477273"/>
            <a:ext cx="40602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dirty="0" smtClean="0"/>
              <a:t>This study is </a:t>
            </a:r>
            <a:r>
              <a:rPr lang="en-US" sz="1600" b="1" dirty="0"/>
              <a:t>supported by NASA </a:t>
            </a:r>
            <a:r>
              <a:rPr lang="en-US" sz="1600" b="1" dirty="0" smtClean="0"/>
              <a:t>OVWST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"/>
          <a:stretch/>
        </p:blipFill>
        <p:spPr>
          <a:xfrm>
            <a:off x="4670694" y="2721090"/>
            <a:ext cx="3118989" cy="38021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889E5A14-D844-47B2-814F-9B998874BCE8}"/>
              </a:ext>
            </a:extLst>
          </p:cNvPr>
          <p:cNvSpPr/>
          <p:nvPr/>
        </p:nvSpPr>
        <p:spPr>
          <a:xfrm>
            <a:off x="7789683" y="6508050"/>
            <a:ext cx="440231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IOVWST meeting, </a:t>
            </a:r>
            <a:r>
              <a:rPr lang="en-US" sz="1400" b="1" dirty="0">
                <a:solidFill>
                  <a:srgbClr val="0070C0"/>
                </a:solidFill>
              </a:rPr>
              <a:t>May </a:t>
            </a:r>
            <a:r>
              <a:rPr lang="en-US" sz="1400" b="1" dirty="0" smtClean="0">
                <a:solidFill>
                  <a:srgbClr val="0070C0"/>
                </a:solidFill>
              </a:rPr>
              <a:t>29-31, </a:t>
            </a:r>
            <a:r>
              <a:rPr lang="en-US" sz="1400" b="1" dirty="0">
                <a:solidFill>
                  <a:srgbClr val="0070C0"/>
                </a:solidFill>
              </a:rPr>
              <a:t>2024, </a:t>
            </a:r>
            <a:r>
              <a:rPr lang="en-US" sz="1400" b="1" dirty="0" smtClean="0">
                <a:solidFill>
                  <a:srgbClr val="0070C0"/>
                </a:solidFill>
              </a:rPr>
              <a:t>Salt Lake City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90"/>
    </mc:Choice>
    <mc:Fallback xmlns="">
      <p:transition spd="slow" advTm="1869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3DAB-851F-48E7-95DB-A5E25B047D35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507" y="1041827"/>
            <a:ext cx="7954462" cy="5679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595" y="4783873"/>
            <a:ext cx="3089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Buoy-GMI</a:t>
            </a:r>
          </a:p>
          <a:p>
            <a:r>
              <a:rPr lang="en-US" dirty="0" smtClean="0"/>
              <a:t>Bias as function of wind speed,</a:t>
            </a:r>
          </a:p>
          <a:p>
            <a:r>
              <a:rPr lang="en-US" dirty="0" smtClean="0"/>
              <a:t>Before (L) and after service (R)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228EE742-7C55-82D5-8522-8E62EA4B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190" y="-3741"/>
            <a:ext cx="12209189" cy="81283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Comparison TAO Buoy Wind speeds vs Satellites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27077BA-FFAF-B019-CD07-ABC05C54B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686"/>
            <a:ext cx="12192000" cy="158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662F5A0-D7D0-A5BE-590E-84E97CB5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3DAB-851F-48E7-95DB-A5E25B047D35}" type="slidenum">
              <a:rPr lang="en-US" smtClean="0"/>
              <a:t>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8180" y="2561015"/>
            <a:ext cx="10835640" cy="3795335"/>
            <a:chOff x="881940" y="1206557"/>
            <a:chExt cx="10835640" cy="37953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95102"/>
            <a:stretch/>
          </p:blipFill>
          <p:spPr>
            <a:xfrm>
              <a:off x="886488" y="4727863"/>
              <a:ext cx="10831092" cy="27402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9"/>
            <a:stretch/>
          </p:blipFill>
          <p:spPr>
            <a:xfrm>
              <a:off x="881940" y="1206557"/>
              <a:ext cx="10835640" cy="355460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669584" y="1230269"/>
            <a:ext cx="1083564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a typeface="Times New Roman" panose="02020603050405020304" pitchFamily="18" charset="0"/>
              </a:rPr>
              <a:t>During routine analyses of satellite winds’ stability, a large </a:t>
            </a:r>
            <a:r>
              <a:rPr lang="en-US" sz="2400" dirty="0">
                <a:ea typeface="Times New Roman" panose="02020603050405020304" pitchFamily="18" charset="0"/>
              </a:rPr>
              <a:t>sudden temporal instability in the TAO buoy wind timeseries has been detected: </a:t>
            </a:r>
            <a:r>
              <a:rPr lang="en-US" sz="2400" dirty="0" smtClean="0">
                <a:ea typeface="Times New Roman" panose="02020603050405020304" pitchFamily="18" charset="0"/>
              </a:rPr>
              <a:t>0.5-0.8 </a:t>
            </a:r>
            <a:r>
              <a:rPr lang="en-US" sz="2400" dirty="0">
                <a:ea typeface="Times New Roman" panose="02020603050405020304" pitchFamily="18" charset="0"/>
              </a:rPr>
              <a:t>m/s (10%) since </a:t>
            </a:r>
            <a:r>
              <a:rPr lang="en-US" sz="2400" dirty="0" smtClean="0">
                <a:ea typeface="Times New Roman" panose="02020603050405020304" pitchFamily="18" charset="0"/>
              </a:rPr>
              <a:t>mid-2020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28156" y="2230244"/>
            <a:ext cx="1360449" cy="1550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5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27077BA-FFAF-B019-CD07-ABC05C54B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6686"/>
            <a:ext cx="12192000" cy="158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EE25463-44C7-0DC5-242A-7546D101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3DAB-851F-48E7-95DB-A5E25B047D35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61"/>
          <a:stretch/>
        </p:blipFill>
        <p:spPr>
          <a:xfrm>
            <a:off x="0" y="4851381"/>
            <a:ext cx="9153162" cy="17011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2769" y="58200"/>
            <a:ext cx="10598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+mj-lt"/>
              </a:rPr>
              <a:t>TAO Wind Sudden Change after Buoy Were Serviced</a:t>
            </a:r>
            <a:endParaRPr lang="en-US" sz="4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5863" y="1070398"/>
            <a:ext cx="468371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Average over all TAO buoys: incremental change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44722" y="5332610"/>
            <a:ext cx="273204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for sample buoy:</a:t>
            </a:r>
          </a:p>
          <a:p>
            <a:pPr algn="ctr"/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Sudden change 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408" y="1407499"/>
            <a:ext cx="44591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The timing of the buoys’ wind change corresponds to a period when the TAO buoys were serviced, starting from </a:t>
            </a:r>
            <a:r>
              <a:rPr lang="en-US" sz="2000" u="sng" dirty="0" smtClean="0"/>
              <a:t>mid-2020,</a:t>
            </a:r>
            <a:r>
              <a:rPr lang="en-US" sz="2000" dirty="0" smtClean="0"/>
              <a:t> for the following 2 years</a:t>
            </a:r>
          </a:p>
          <a:p>
            <a:pPr algn="just"/>
            <a:endParaRPr lang="en-U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We informed NDBC in 2022: they confirmed a change in calibration coefficients in the new anemometers, still under investigation as of 2024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766433" y="1090478"/>
            <a:ext cx="7139201" cy="3565511"/>
            <a:chOff x="4766433" y="1090478"/>
            <a:chExt cx="7139201" cy="35655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6433" y="1090478"/>
              <a:ext cx="7139201" cy="3565511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7861610" y="1573572"/>
              <a:ext cx="11151" cy="2630438"/>
            </a:xfrm>
            <a:prstGeom prst="line">
              <a:avLst/>
            </a:prstGeom>
            <a:ln w="19050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344722" y="3769113"/>
              <a:ext cx="19913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30-min; 25 km matchups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09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_white">
            <a:extLst>
              <a:ext uri="{FF2B5EF4-FFF2-40B4-BE49-F238E27FC236}">
                <a16:creationId xmlns="" xmlns:a16="http://schemas.microsoft.com/office/drawing/2014/main" id="{13B65CC5-1535-70D6-BF66-E4A87A7C4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1688" y="58200"/>
            <a:ext cx="2195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27077BA-FFAF-B019-CD07-ABC05C54B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86"/>
            <a:ext cx="12192000" cy="158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EE25463-44C7-0DC5-242A-7546D101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3DAB-851F-48E7-95DB-A5E25B047D35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2769" y="58200"/>
            <a:ext cx="11590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+mj-lt"/>
              </a:rPr>
              <a:t>TAO Wind Sudden Change is Proportional to Wind 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S</a:t>
            </a:r>
            <a:r>
              <a:rPr lang="en-US" sz="4000" b="1" dirty="0" smtClean="0">
                <a:solidFill>
                  <a:srgbClr val="0070C0"/>
                </a:solidFill>
                <a:latin typeface="+mj-lt"/>
              </a:rPr>
              <a:t>peed</a:t>
            </a:r>
            <a:endParaRPr lang="en-US" sz="4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238" y="1147866"/>
            <a:ext cx="114175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 change is not a simple shift, rather it seems proportional to wind speed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Present in both components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stimated ~10% </a:t>
            </a:r>
            <a:r>
              <a:rPr lang="en-US" sz="2400" dirty="0" smtClean="0"/>
              <a:t>increase</a:t>
            </a:r>
            <a:endParaRPr lang="en-U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onsistent with the estimated change in calibration coefficients of the anemometers </a:t>
            </a:r>
          </a:p>
          <a:p>
            <a:pPr algn="just"/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dirty="0" smtClean="0"/>
              <a:t>(</a:t>
            </a:r>
            <a:r>
              <a:rPr lang="en-US" dirty="0" smtClean="0"/>
              <a:t>Steve </a:t>
            </a:r>
            <a:r>
              <a:rPr lang="en-US" dirty="0" err="1" smtClean="0"/>
              <a:t>DiNapoli</a:t>
            </a:r>
            <a:r>
              <a:rPr lang="en-US" dirty="0" smtClean="0"/>
              <a:t>, NDBC, personal communication)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152185" y="3234769"/>
            <a:ext cx="8991526" cy="3486706"/>
            <a:chOff x="2152185" y="3234769"/>
            <a:chExt cx="8991526" cy="34867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691"/>
            <a:stretch/>
          </p:blipFill>
          <p:spPr>
            <a:xfrm>
              <a:off x="2152185" y="3234769"/>
              <a:ext cx="8991526" cy="348670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78696" y="3988118"/>
              <a:ext cx="8050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1-1 line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64848" y="3312936"/>
              <a:ext cx="12800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9900"/>
                  </a:solidFill>
                </a:rPr>
                <a:t>10% increase</a:t>
              </a:r>
              <a:endParaRPr lang="en-US" sz="1600" dirty="0">
                <a:solidFill>
                  <a:srgbClr val="0099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9659815" y="3602335"/>
              <a:ext cx="178419" cy="256479"/>
            </a:xfrm>
            <a:prstGeom prst="straightConnector1">
              <a:avLst/>
            </a:prstGeom>
            <a:ln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82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_white">
            <a:extLst>
              <a:ext uri="{FF2B5EF4-FFF2-40B4-BE49-F238E27FC236}">
                <a16:creationId xmlns="" xmlns:a16="http://schemas.microsoft.com/office/drawing/2014/main" id="{13B65CC5-1535-70D6-BF66-E4A87A7C4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1688" y="58200"/>
            <a:ext cx="2195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27077BA-FFAF-B019-CD07-ABC05C54B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86"/>
            <a:ext cx="12192000" cy="158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EE25463-44C7-0DC5-242A-7546D101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3DAB-851F-48E7-95DB-A5E25B047D35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25" y="1303051"/>
            <a:ext cx="8266537" cy="50532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5608" y="43500"/>
            <a:ext cx="5550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+mj-lt"/>
              </a:rPr>
              <a:t>All TAO Buoys Are Affected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98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_white">
            <a:extLst>
              <a:ext uri="{FF2B5EF4-FFF2-40B4-BE49-F238E27FC236}">
                <a16:creationId xmlns="" xmlns:a16="http://schemas.microsoft.com/office/drawing/2014/main" id="{13B65CC5-1535-70D6-BF66-E4A87A7C4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1688" y="58200"/>
            <a:ext cx="2195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27077BA-FFAF-B019-CD07-ABC05C54B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86"/>
            <a:ext cx="12192000" cy="158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EE25463-44C7-0DC5-242A-7546D101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3DAB-851F-48E7-95DB-A5E25B047D35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1" b="17259"/>
          <a:stretch/>
        </p:blipFill>
        <p:spPr>
          <a:xfrm>
            <a:off x="5311718" y="1198578"/>
            <a:ext cx="6707032" cy="2491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3" b="16490"/>
          <a:stretch/>
        </p:blipFill>
        <p:spPr>
          <a:xfrm>
            <a:off x="5311718" y="3994015"/>
            <a:ext cx="6707032" cy="24768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228EE742-7C55-82D5-8522-8E62EA4B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190" y="-3741"/>
            <a:ext cx="12209189" cy="81283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Is the TAO wind sudden change significant?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3205" y="2228939"/>
            <a:ext cx="2928429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002060"/>
                </a:solidFill>
              </a:rPr>
              <a:t>Wind anomaly</a:t>
            </a:r>
            <a:endParaRPr lang="en-US" sz="2000" u="sng" dirty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Typically &lt; 0.8 m/s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(except intense ENSO events)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6148" y="4586126"/>
            <a:ext cx="136909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002060"/>
                </a:solidFill>
              </a:rPr>
              <a:t>Wind trend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&lt; 0.2 m/s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081" y="1133638"/>
            <a:ext cx="497867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TAO wind change is larger than climate signals</a:t>
            </a:r>
          </a:p>
          <a:p>
            <a:pPr algn="ctr"/>
            <a:r>
              <a:rPr lang="en-US" sz="2000" dirty="0" smtClean="0"/>
              <a:t>In the Tropical Pacific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81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_white">
            <a:extLst>
              <a:ext uri="{FF2B5EF4-FFF2-40B4-BE49-F238E27FC236}">
                <a16:creationId xmlns="" xmlns:a16="http://schemas.microsoft.com/office/drawing/2014/main" id="{13B65CC5-1535-70D6-BF66-E4A87A7C4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1688" y="58200"/>
            <a:ext cx="2195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27077BA-FFAF-B019-CD07-ABC05C54B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86"/>
            <a:ext cx="12192000" cy="158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EE25463-44C7-0DC5-242A-7546D101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3DAB-851F-48E7-95DB-A5E25B047D35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228EE742-7C55-82D5-8522-8E62EA4B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190" y="-3741"/>
            <a:ext cx="12209189" cy="81283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Impact on Users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552" y="1487581"/>
            <a:ext cx="110141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Misalignment with other buoy arrays: What is the “ground truth”?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Any other observationally-based method using buoys for verification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(i.e. Saildrones, CCMP)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Satellite calibration/validation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Climate Data </a:t>
            </a:r>
            <a:r>
              <a:rPr lang="en-US" sz="2400" dirty="0" smtClean="0"/>
              <a:t>Record </a:t>
            </a:r>
            <a:r>
              <a:rPr lang="en-US" sz="2400" dirty="0" smtClean="0"/>
              <a:t>developers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Data assimilation in NWP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Surface </a:t>
            </a:r>
            <a:r>
              <a:rPr lang="en-US" sz="2400" smtClean="0"/>
              <a:t>Heat </a:t>
            </a:r>
            <a:r>
              <a:rPr lang="en-US" sz="2400" smtClean="0"/>
              <a:t>Fluxes: </a:t>
            </a:r>
            <a:r>
              <a:rPr lang="en-US" sz="2400" dirty="0" smtClean="0"/>
              <a:t>dataset development </a:t>
            </a:r>
            <a:r>
              <a:rPr lang="en-US" sz="2400" dirty="0" smtClean="0"/>
              <a:t>and 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Tropical climate variability analyses </a:t>
            </a:r>
            <a:r>
              <a:rPr lang="en-US" sz="2400" dirty="0" smtClean="0">
                <a:sym typeface="Wingdings" panose="05000000000000000000" pitchFamily="2" charset="2"/>
              </a:rPr>
              <a:t> need to account for spurious signal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12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Logo_white">
            <a:extLst>
              <a:ext uri="{FF2B5EF4-FFF2-40B4-BE49-F238E27FC236}">
                <a16:creationId xmlns="" xmlns:a16="http://schemas.microsoft.com/office/drawing/2014/main" id="{13B65CC5-1535-70D6-BF66-E4A87A7C4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1688" y="58200"/>
            <a:ext cx="2195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27077BA-FFAF-B019-CD07-ABC05C54B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86"/>
            <a:ext cx="12192000" cy="158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EE25463-44C7-0DC5-242A-7546D101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3DAB-851F-48E7-95DB-A5E25B047D35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228EE742-7C55-82D5-8522-8E62EA4B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190" y="-3741"/>
            <a:ext cx="12209189" cy="81283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Summary and Topics for Discussion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302" y="1164415"/>
            <a:ext cx="110694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Times New Roman" panose="02020603050405020304" pitchFamily="18" charset="0"/>
              </a:rPr>
              <a:t>Large sudden temporal </a:t>
            </a:r>
            <a:r>
              <a:rPr lang="en-US" sz="2400" dirty="0">
                <a:ea typeface="Times New Roman" panose="02020603050405020304" pitchFamily="18" charset="0"/>
              </a:rPr>
              <a:t>instability in the TAO buoy wind timeseries has been </a:t>
            </a:r>
            <a:r>
              <a:rPr lang="en-US" sz="2400" dirty="0" smtClean="0">
                <a:ea typeface="Times New Roman" panose="02020603050405020304" pitchFamily="18" charset="0"/>
              </a:rPr>
              <a:t>detected: 0.5-0.8 m/s (10%) since mid-2020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Cross-calibrated satellite data proved very useful for detecting this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Times New Roman" panose="02020603050405020304" pitchFamily="18" charset="0"/>
              </a:rPr>
              <a:t>Changes are of the order or larger than climate signals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Times New Roman" panose="02020603050405020304" pitchFamily="18" charset="0"/>
              </a:rPr>
              <a:t>No official statement from NDBC whether this is temporary or permanent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Times New Roman" panose="02020603050405020304" pitchFamily="18" charset="0"/>
              </a:rPr>
              <a:t>Users need to be aware and decide how to deal with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Times New Roman" panose="02020603050405020304" pitchFamily="18" charset="0"/>
              </a:rPr>
              <a:t>Manuscript to be submitted to BAMS in June</a:t>
            </a:r>
          </a:p>
          <a:p>
            <a:endParaRPr lang="en-US" sz="2400" dirty="0" smtClean="0">
              <a:ea typeface="Times New Roman" panose="02020603050405020304" pitchFamily="18" charset="0"/>
            </a:endParaRPr>
          </a:p>
          <a:p>
            <a:endParaRPr lang="en-US" sz="2400" dirty="0" smtClean="0">
              <a:ea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ea typeface="Times New Roman" panose="02020603050405020304" pitchFamily="18" charset="0"/>
              </a:rPr>
              <a:t>Use satellite data to develop near real time monitoring of buoy quality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ea typeface="Times New Roman" panose="02020603050405020304" pitchFamily="18" charset="0"/>
              </a:rPr>
              <a:t>Ask NDBC to provide clear communication and guidance to users.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ea typeface="Times New Roman" panose="02020603050405020304" pitchFamily="18" charset="0"/>
              </a:rPr>
              <a:t>Ask NDBC to coordinate any such major changes at the global level with other observing systems </a:t>
            </a:r>
            <a:r>
              <a:rPr lang="en-US" sz="2400" dirty="0">
                <a:ea typeface="Times New Roman" panose="02020603050405020304" pitchFamily="18" charset="0"/>
              </a:rPr>
              <a:t>in the future </a:t>
            </a:r>
            <a:endParaRPr lang="en-US" sz="2400" dirty="0" smtClean="0">
              <a:ea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ea typeface="Times New Roman" panose="02020603050405020304" pitchFamily="18" charset="0"/>
              </a:rPr>
              <a:t>Discard TAO buoys for new satellite verification (post-2020) until the mismatch with other buoy arrays is resolved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5042" y="3891104"/>
            <a:ext cx="512191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ea typeface="Times New Roman" panose="02020603050405020304" pitchFamily="18" charset="0"/>
              </a:rPr>
              <a:t>Suggestions for future course of action: </a:t>
            </a:r>
          </a:p>
        </p:txBody>
      </p:sp>
    </p:spTree>
    <p:extLst>
      <p:ext uri="{BB962C8B-B14F-4D97-AF65-F5344CB8AC3E}">
        <p14:creationId xmlns:p14="http://schemas.microsoft.com/office/powerpoint/2010/main" val="1993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 figures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3DAB-851F-48E7-95DB-A5E25B047D35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75" y="1195406"/>
            <a:ext cx="9409195" cy="4846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595" y="4783873"/>
            <a:ext cx="1399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Number</a:t>
            </a:r>
          </a:p>
          <a:p>
            <a:pPr algn="ctr"/>
            <a:r>
              <a:rPr lang="en-US" b="1" dirty="0" smtClean="0"/>
              <a:t>Of matchups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75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6542</TotalTime>
  <Words>470</Words>
  <Application>Microsoft Office PowerPoint</Application>
  <PresentationFormat>Widescreen</PresentationFormat>
  <Paragraphs>78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Investigation of Calibration Change in  Ocean Surface Wind Measurements from the  TAO Buoy Array</vt:lpstr>
      <vt:lpstr>Comparison TAO Buoy Wind speeds vs Satellites</vt:lpstr>
      <vt:lpstr>PowerPoint Presentation</vt:lpstr>
      <vt:lpstr>PowerPoint Presentation</vt:lpstr>
      <vt:lpstr>PowerPoint Presentation</vt:lpstr>
      <vt:lpstr>Is the TAO wind sudden change significant? </vt:lpstr>
      <vt:lpstr>Impact on Users</vt:lpstr>
      <vt:lpstr>Summary and Topics for Discussion</vt:lpstr>
      <vt:lpstr>Extra figures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TC surface winds with MW Radiometers</dc:title>
  <dc:creator>Lucrezia Ricciardulli</dc:creator>
  <cp:lastModifiedBy>User</cp:lastModifiedBy>
  <cp:revision>302</cp:revision>
  <dcterms:created xsi:type="dcterms:W3CDTF">2019-09-06T18:42:26Z</dcterms:created>
  <dcterms:modified xsi:type="dcterms:W3CDTF">2024-05-23T16:31:30Z</dcterms:modified>
</cp:coreProperties>
</file>