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1" r:id="rId5"/>
  </p:sldMasterIdLst>
  <p:notesMasterIdLst>
    <p:notesMasterId r:id="rId23"/>
  </p:notesMasterIdLst>
  <p:sldIdLst>
    <p:sldId id="479" r:id="rId6"/>
    <p:sldId id="620" r:id="rId7"/>
    <p:sldId id="462" r:id="rId8"/>
    <p:sldId id="672" r:id="rId9"/>
    <p:sldId id="671" r:id="rId10"/>
    <p:sldId id="731" r:id="rId11"/>
    <p:sldId id="737" r:id="rId12"/>
    <p:sldId id="735" r:id="rId13"/>
    <p:sldId id="732" r:id="rId14"/>
    <p:sldId id="736" r:id="rId15"/>
    <p:sldId id="730" r:id="rId16"/>
    <p:sldId id="478" r:id="rId17"/>
    <p:sldId id="278" r:id="rId18"/>
    <p:sldId id="629" r:id="rId19"/>
    <p:sldId id="626" r:id="rId20"/>
    <p:sldId id="631" r:id="rId21"/>
    <p:sldId id="63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7EC"/>
    <a:srgbClr val="33CC33"/>
    <a:srgbClr val="66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748" autoAdjust="0"/>
  </p:normalViewPr>
  <p:slideViewPr>
    <p:cSldViewPr snapToGrid="0">
      <p:cViewPr varScale="1">
        <p:scale>
          <a:sx n="102" d="100"/>
          <a:sy n="102" d="100"/>
        </p:scale>
        <p:origin x="45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DA1E4-EC9C-4E00-8E83-3F07838AD7B4}" type="datetimeFigureOut">
              <a:rPr lang="en-US" smtClean="0"/>
              <a:t>5/25/24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105D8-8F6A-4AA9-9E60-DD46BF577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1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9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Radar scatterometers were originally designed to measure winds over the ocean from space. (This is what I used to do when I worked for NASA – design satellite radars.)  The animation shows scatterometer-measured winds blowing around a hurricane off the East Coast. </a:t>
            </a:r>
            <a:r>
              <a:rPr lang="en-US" u="sng">
                <a:cs typeface="+mn-cs"/>
              </a:rPr>
              <a:t>In the picture</a:t>
            </a:r>
            <a:r>
              <a:rPr lang="en-US">
                <a:cs typeface="+mn-cs"/>
              </a:rPr>
              <a:t>, colors over the ocean are wind speed, while the lines are the wind direction. Red and yellows denote high wind speeds, while blue shows calmer winds.   [</a:t>
            </a:r>
            <a:r>
              <a:rPr lang="en-US" i="1">
                <a:cs typeface="+mn-cs"/>
              </a:rPr>
              <a:t>pause</a:t>
            </a:r>
            <a:r>
              <a:rPr lang="en-US">
                <a:cs typeface="+mn-cs"/>
              </a:rPr>
              <a:t>] </a:t>
            </a:r>
            <a:r>
              <a:rPr lang="en-US" u="sng">
                <a:cs typeface="+mn-cs"/>
              </a:rPr>
              <a:t>Scatterometers measure</a:t>
            </a:r>
            <a:r>
              <a:rPr lang="en-US">
                <a:cs typeface="+mn-cs"/>
              </a:rPr>
              <a:t> the wind by measuring small ocean waves called “cat’s paws”.  </a:t>
            </a:r>
            <a:r>
              <a:rPr lang="en-US" u="sng">
                <a:cs typeface="+mn-cs"/>
              </a:rPr>
              <a:t>Cat’s paws are</a:t>
            </a:r>
            <a:r>
              <a:rPr lang="en-US">
                <a:cs typeface="+mn-cs"/>
              </a:rPr>
              <a:t> the small waves you see when a gust of wind blows over the water and roughens up the surface.  From the roughness measurements made by the scatterometer, the wind speed and direction can be estimated. [</a:t>
            </a:r>
            <a:r>
              <a:rPr lang="en-US" i="1">
                <a:cs typeface="+mn-cs"/>
              </a:rPr>
              <a:t>pause</a:t>
            </a:r>
            <a:r>
              <a:rPr lang="en-US">
                <a:cs typeface="+mn-cs"/>
              </a:rPr>
              <a:t>] </a:t>
            </a:r>
            <a:r>
              <a:rPr lang="en-US" u="sng">
                <a:cs typeface="+mn-cs"/>
              </a:rPr>
              <a:t>The scatterometer also collects data over land</a:t>
            </a:r>
            <a:r>
              <a:rPr lang="en-US">
                <a:cs typeface="+mn-cs"/>
              </a:rPr>
              <a:t>. My engineering students and I have developed computer techniques to make radar pictures from the scatterometer data. These pictures have proven remarkably useful in studying the Earth. </a:t>
            </a:r>
            <a:r>
              <a:rPr lang="en-US" i="1">
                <a:cs typeface="+mn-cs"/>
              </a:rPr>
              <a:t>(slow down)</a:t>
            </a:r>
          </a:p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28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>
            <a:extLst>
              <a:ext uri="{FF2B5EF4-FFF2-40B4-BE49-F238E27FC236}">
                <a16:creationId xmlns:a16="http://schemas.microsoft.com/office/drawing/2014/main" id="{F6F74AB7-A15B-434B-A0F6-D68C8AD6FB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38" y="6178601"/>
            <a:ext cx="734166" cy="61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E8D83-BC09-4431-8387-C54456751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40" t="21661" r="22930" b="47485"/>
          <a:stretch/>
        </p:blipFill>
        <p:spPr>
          <a:xfrm>
            <a:off x="1586303" y="6165108"/>
            <a:ext cx="2034324" cy="657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A9F912-328D-4A9E-8811-5F1ADE60E8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6521" y="6286705"/>
            <a:ext cx="1171580" cy="45561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78B4537-6438-4AF0-81AC-B75AE035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703" y="539931"/>
            <a:ext cx="9614264" cy="1150757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76DD0-C2C9-4A60-BEA8-73309819B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FFA6396-CFA1-497F-B0FC-C0D387EC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21" descr="MERSlogo163CnbT">
            <a:extLst>
              <a:ext uri="{FF2B5EF4-FFF2-40B4-BE49-F238E27FC236}">
                <a16:creationId xmlns:a16="http://schemas.microsoft.com/office/drawing/2014/main" id="{12AEC913-91FF-46CE-A7BD-0B53AB45C8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3" y="5955670"/>
            <a:ext cx="696651" cy="80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11ED42B-C640-4662-B3D9-F9148B455DEF}"/>
              </a:ext>
            </a:extLst>
          </p:cNvPr>
          <p:cNvSpPr txBox="1"/>
          <p:nvPr userDrawn="1"/>
        </p:nvSpPr>
        <p:spPr>
          <a:xfrm>
            <a:off x="2339175" y="76397"/>
            <a:ext cx="7534855" cy="369332"/>
          </a:xfrm>
          <a:prstGeom prst="rect">
            <a:avLst/>
          </a:prstGeom>
          <a:solidFill>
            <a:srgbClr val="CCE7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Global L-band Active/Passive Observatory for Water Cycle Studies (GLOWS)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DEB221-00B3-4518-AC4F-7EC8E545F752}"/>
              </a:ext>
            </a:extLst>
          </p:cNvPr>
          <p:cNvCxnSpPr>
            <a:cxnSpLocks/>
          </p:cNvCxnSpPr>
          <p:nvPr userDrawn="1"/>
        </p:nvCxnSpPr>
        <p:spPr>
          <a:xfrm>
            <a:off x="1502799" y="512855"/>
            <a:ext cx="92076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Radar chart&#10;&#10;Description automatically generated">
            <a:extLst>
              <a:ext uri="{FF2B5EF4-FFF2-40B4-BE49-F238E27FC236}">
                <a16:creationId xmlns:a16="http://schemas.microsoft.com/office/drawing/2014/main" id="{499DFF40-40EC-4A0D-B567-0CBE7D5E9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2" t="7669" r="12235" b="2542"/>
          <a:stretch/>
        </p:blipFill>
        <p:spPr>
          <a:xfrm>
            <a:off x="10992207" y="279349"/>
            <a:ext cx="1027079" cy="1317384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27F72D48-6034-4C49-B845-045DB7D97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6" t="13393" r="27929" b="9930"/>
          <a:stretch/>
        </p:blipFill>
        <p:spPr>
          <a:xfrm rot="6679494">
            <a:off x="48047" y="126918"/>
            <a:ext cx="1047741" cy="12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6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FFD0-AB4A-4B9F-B0AE-DB3353AC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5B8E7-E1EE-4B86-A831-769C56EF2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66D65-CD2E-44EE-ABC5-36A0F4016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289DAF-605D-4877-999A-157BBEE94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ABFB60-28B0-4A2A-80CD-200B4BB0E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CB122-2532-483A-9FB3-146EB278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CC4E0C-B1AD-474B-A641-554FDEDD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C05D15-2510-4332-9AB6-F90F27D0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335767-354B-4FB9-8AD0-D475FBB7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0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E991-1E80-4C5D-B9F8-3036A8BD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8C81B-67BC-4ABD-8E85-D7F4D7CB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F0DB5-FA5F-4E6F-A17A-E971EC1C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EDEB3-BA97-4844-9FE6-B68541DD7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335767-354B-4FB9-8AD0-D475FBB7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7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2ADD7-F21F-4583-B887-1C89210B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573EAE-8305-4D45-9DF3-77A25CF5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10DE8-CB3B-4293-8D11-A4CA9DFD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335767-354B-4FB9-8AD0-D475FBB7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01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FDAD-F6E6-4360-A3AC-3013F64F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50155-EF17-4B9C-9B22-53D9C7B31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0AC0D-4E13-4DF0-8609-EB416AB23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B2A8C-D7DB-4E54-B5CB-FF74C497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AA63C-4B3F-428B-957A-8E104DBB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3F440-8868-4C8D-99B6-51BE4711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335767-354B-4FB9-8AD0-D475FBB7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13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B564-24BD-47FB-BB32-D98E2FFD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4D6C10-EE4E-48CC-8E21-125487004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95F5F-BD8C-4BD9-8AFC-7055B7573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C514B-167E-44A4-881E-4509B75E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029AF-FAAA-4628-83F6-4AE415C1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E3404-0DEB-422B-839E-06AEB3DC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335767-354B-4FB9-8AD0-D475FBB7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2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1F17-A371-4094-9B90-A9C5C54B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3A606-E5BE-4BD6-B2A4-23A173922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179EC-11D6-4B7B-87CB-B5713017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70017-44E3-4E1F-85B8-76956EEA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F0E43-DAC0-43CD-BD01-1B70DEDD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335767-354B-4FB9-8AD0-D475FBB7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79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590602-B8B6-4121-895B-FED8CAAC3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9ABA3-AE77-4F0B-88E9-97F307D7D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843C5-6EA6-4A6C-A957-C12BD3A1F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834B5-F201-4C33-B74F-EE10B7AD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867E8-0C09-4258-A72E-4D9950DB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335767-354B-4FB9-8AD0-D475FBB7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7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EC2B-9849-46E4-8FF8-EE761643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DE5B-8BD0-4493-B8FF-EDBB1A53B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A057D-776C-4F91-8500-A0954E88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28F5F-CE11-4C0E-AA7D-6070A250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3C445-0E88-4AC9-AED0-7F301E26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5BE3-9694-4B39-9CA3-9ACC93CE5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5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68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59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6548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683E-4BCD-4C91-B838-077821E1C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0F105-D28C-4E31-B130-D3C80DC97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0C669-1AB7-4D9E-B2FC-ED08797F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1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01189-CE38-495F-944A-18449709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703" y="539931"/>
            <a:ext cx="9614264" cy="1150757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8C841-3865-4FB9-8842-A0B438F3A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705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39227-6C61-43E9-A1DE-D753D90B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F7E48-A0B2-4142-9D31-A2ECCF2B9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ECDD9-A9BA-433C-80F1-46563468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1AEF1-E322-4180-8C0E-AD5EBAEF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22434-F79A-4F13-8002-712E13D9C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335767-354B-4FB9-8AD0-D475FBB7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759A-58C6-4F92-8777-E2AFF30C1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68" y="557349"/>
            <a:ext cx="9631681" cy="1133339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C02C-A0CC-4F99-B8E4-EED94602D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8BEC3-FEAB-47C2-B982-C610F8C64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3ABDE-0242-445E-827E-3EBE20BF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49A25-7CC7-49ED-9B8C-217DF2FA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B2647-04A9-46F2-BEA2-95C2384B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335767-354B-4FB9-8AD0-D475FBB79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8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A8395-A378-4767-829F-B09E3521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72FC0-9118-476C-AD29-F8269D92B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0973F-A29B-4992-8942-F9165251C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AD67-6432-4403-BE8C-D99775BAF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F58A5-3B53-45EC-BFD0-AFF509628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EEDEC-AA76-4649-B98B-010AF2085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26982C-AC84-4F6E-8083-13D7790B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ABE8E-4A86-4096-A4A3-1FC2AE81F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F3D87-BD06-490B-87AD-9FC2A04D7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80A98C-5F86-45AB-A801-1AF2469C7DD8}"/>
              </a:ext>
            </a:extLst>
          </p:cNvPr>
          <p:cNvSpPr txBox="1"/>
          <p:nvPr userDrawn="1"/>
        </p:nvSpPr>
        <p:spPr>
          <a:xfrm>
            <a:off x="2339175" y="76397"/>
            <a:ext cx="7534855" cy="369332"/>
          </a:xfrm>
          <a:prstGeom prst="rect">
            <a:avLst/>
          </a:prstGeom>
          <a:solidFill>
            <a:srgbClr val="CCE7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Global L-band Active/Passive Observatory for Water Cycle Studies (GLOWS)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98C94B00-84DB-4874-8344-50ED912ED8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38" y="6178601"/>
            <a:ext cx="734166" cy="61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E70252-EC83-4082-B9B0-EAE1DAA7EE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40" t="21661" r="22930" b="47485"/>
          <a:stretch/>
        </p:blipFill>
        <p:spPr>
          <a:xfrm>
            <a:off x="1586303" y="6165108"/>
            <a:ext cx="2034324" cy="6571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1E1499-B180-43D0-8B35-BEB4F63C728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616521" y="6286705"/>
            <a:ext cx="1171580" cy="455614"/>
          </a:xfrm>
          <a:prstGeom prst="rect">
            <a:avLst/>
          </a:prstGeom>
        </p:spPr>
      </p:pic>
      <p:pic>
        <p:nvPicPr>
          <p:cNvPr id="21" name="Picture 21" descr="MERSlogo163CnbT">
            <a:extLst>
              <a:ext uri="{FF2B5EF4-FFF2-40B4-BE49-F238E27FC236}">
                <a16:creationId xmlns:a16="http://schemas.microsoft.com/office/drawing/2014/main" id="{3099C024-018F-404D-A487-FB4E761FDD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3" y="5955670"/>
            <a:ext cx="696651" cy="80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A47A8C-DF69-4FA5-AC2C-3A8FFB75641A}"/>
              </a:ext>
            </a:extLst>
          </p:cNvPr>
          <p:cNvCxnSpPr>
            <a:cxnSpLocks/>
          </p:cNvCxnSpPr>
          <p:nvPr userDrawn="1"/>
        </p:nvCxnSpPr>
        <p:spPr>
          <a:xfrm>
            <a:off x="1502799" y="512855"/>
            <a:ext cx="92076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Radar chart&#10;&#10;Description automatically generated">
            <a:extLst>
              <a:ext uri="{FF2B5EF4-FFF2-40B4-BE49-F238E27FC236}">
                <a16:creationId xmlns:a16="http://schemas.microsoft.com/office/drawing/2014/main" id="{F7E5D3FE-ECC2-4C90-BBCB-E75F41804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2" t="7669" r="12235" b="2542"/>
          <a:stretch/>
        </p:blipFill>
        <p:spPr>
          <a:xfrm>
            <a:off x="10992207" y="279349"/>
            <a:ext cx="1027079" cy="1317384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C139757C-503F-4F1C-8642-1ADE4C6FD0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6" t="13393" r="27929" b="9930"/>
          <a:stretch/>
        </p:blipFill>
        <p:spPr>
          <a:xfrm rot="6894026">
            <a:off x="-69965" y="126332"/>
            <a:ext cx="1047741" cy="12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4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9.png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8.wmf"/><Relationship Id="rId26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image" Target="../media/image10.wmf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4.png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Relationship Id="rId27" Type="http://schemas.openxmlformats.org/officeDocument/2006/relationships/image" Target="../media/image9.png"/><Relationship Id="rId30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olorful planet with different colors&#10;&#10;Description automatically generated">
            <a:extLst>
              <a:ext uri="{FF2B5EF4-FFF2-40B4-BE49-F238E27FC236}">
                <a16:creationId xmlns:a16="http://schemas.microsoft.com/office/drawing/2014/main" id="{22F59D39-35BA-7388-0A2D-3732BE54D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51" y="-42779"/>
            <a:ext cx="7027778" cy="70277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FCA33C-6184-41CC-B346-DB84A34CAA45}"/>
              </a:ext>
            </a:extLst>
          </p:cNvPr>
          <p:cNvSpPr txBox="1"/>
          <p:nvPr/>
        </p:nvSpPr>
        <p:spPr>
          <a:xfrm>
            <a:off x="462129" y="676715"/>
            <a:ext cx="6837029" cy="646331"/>
          </a:xfrm>
          <a:prstGeom prst="rect">
            <a:avLst/>
          </a:prstGeom>
          <a:solidFill>
            <a:schemeClr val="accent5">
              <a:lumMod val="75000"/>
              <a:alpha val="44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Introduction to Scatterometry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05E8B-D514-2E48-DCF4-64A1CBF99A46}"/>
              </a:ext>
            </a:extLst>
          </p:cNvPr>
          <p:cNvSpPr txBox="1"/>
          <p:nvPr/>
        </p:nvSpPr>
        <p:spPr>
          <a:xfrm>
            <a:off x="-489357" y="2013807"/>
            <a:ext cx="68987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International Ocean Vector Wind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Science Team (IOVWST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Meeting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29 May 2024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CF58EC-594B-4B75-AC41-92C29685F0F0}"/>
              </a:ext>
            </a:extLst>
          </p:cNvPr>
          <p:cNvSpPr txBox="1"/>
          <p:nvPr/>
        </p:nvSpPr>
        <p:spPr>
          <a:xfrm>
            <a:off x="564871" y="4438194"/>
            <a:ext cx="4035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Prof. David Long</a:t>
            </a: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long@ee.byu.edu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D5A2A-6D28-56C0-CBFC-D1A7AC25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5BE3-9694-4B39-9CA3-9ACC93CE59A2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9F56F-47FF-5B86-AFBE-4364C640132F}"/>
              </a:ext>
            </a:extLst>
          </p:cNvPr>
          <p:cNvSpPr txBox="1"/>
          <p:nvPr/>
        </p:nvSpPr>
        <p:spPr>
          <a:xfrm>
            <a:off x="564871" y="5781175"/>
            <a:ext cx="29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Brigham Young University </a:t>
            </a:r>
          </a:p>
        </p:txBody>
      </p:sp>
    </p:spTree>
    <p:extLst>
      <p:ext uri="{BB962C8B-B14F-4D97-AF65-F5344CB8AC3E}">
        <p14:creationId xmlns:p14="http://schemas.microsoft.com/office/powerpoint/2010/main" val="335717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C139C3-BA35-DCA7-7289-830A73378B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7" t="3985" r="17027" b="7149"/>
          <a:stretch/>
        </p:blipFill>
        <p:spPr>
          <a:xfrm>
            <a:off x="6822040" y="791109"/>
            <a:ext cx="4982968" cy="50598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29BDDB-A4E1-D342-89B7-1650B127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287" y="8642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Ambiguity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0C5DD-21A8-B4DD-F129-F463E439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15" y="1243904"/>
            <a:ext cx="6518097" cy="5013899"/>
          </a:xfrm>
        </p:spPr>
        <p:txBody>
          <a:bodyPr>
            <a:normAutofit/>
          </a:bodyPr>
          <a:lstStyle/>
          <a:p>
            <a:r>
              <a:rPr lang="en-US" dirty="0"/>
              <a:t>Ambiguities generally have similar speeds</a:t>
            </a:r>
          </a:p>
          <a:p>
            <a:pPr lvl="1"/>
            <a:r>
              <a:rPr lang="en-US" dirty="0"/>
              <a:t>First and second differ by ~180°</a:t>
            </a:r>
          </a:p>
          <a:p>
            <a:pPr lvl="1"/>
            <a:r>
              <a:rPr lang="en-US" dirty="0"/>
              <a:t>Mostly 2, sometimes 3 or 4</a:t>
            </a:r>
          </a:p>
          <a:p>
            <a:r>
              <a:rPr lang="en-US" dirty="0"/>
              <a:t>Many different methods to select 	unique vector at each WVC</a:t>
            </a:r>
          </a:p>
          <a:p>
            <a:r>
              <a:rPr lang="en-US" dirty="0"/>
              <a:t>One: Median filter-based</a:t>
            </a:r>
          </a:p>
          <a:p>
            <a:pPr lvl="1"/>
            <a:r>
              <a:rPr lang="en-US" dirty="0"/>
              <a:t>Start with 1</a:t>
            </a:r>
            <a:r>
              <a:rPr lang="en-US" baseline="30000" dirty="0"/>
              <a:t>st</a:t>
            </a:r>
            <a:r>
              <a:rPr lang="en-US" dirty="0"/>
              <a:t> ambiguities</a:t>
            </a:r>
          </a:p>
          <a:p>
            <a:pPr lvl="1"/>
            <a:r>
              <a:rPr lang="en-US" dirty="0"/>
              <a:t>Compute median of nearby area</a:t>
            </a:r>
          </a:p>
          <a:p>
            <a:pPr lvl="1"/>
            <a:r>
              <a:rPr lang="en-US" dirty="0"/>
              <a:t>Choose ambiguity closest to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8C814-78CC-FA39-AEC3-40969FFC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1224" y="6356350"/>
            <a:ext cx="2743200" cy="365125"/>
          </a:xfrm>
        </p:spPr>
        <p:txBody>
          <a:bodyPr/>
          <a:lstStyle/>
          <a:p>
            <a:r>
              <a:rPr lang="en-US" dirty="0" err="1"/>
              <a:t>D.Long</a:t>
            </a:r>
            <a:r>
              <a:rPr lang="en-US" dirty="0"/>
              <a:t> </a:t>
            </a:r>
            <a:fld id="{7EB95BE3-9694-4B39-9CA3-9ACC93CE59A2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B893AB-9290-2AE2-325B-3E9C717E429D}"/>
              </a:ext>
            </a:extLst>
          </p:cNvPr>
          <p:cNvSpPr txBox="1"/>
          <p:nvPr/>
        </p:nvSpPr>
        <p:spPr>
          <a:xfrm>
            <a:off x="7171358" y="5850924"/>
            <a:ext cx="400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Red: First-ranked (most likely) ambiguity</a:t>
            </a:r>
          </a:p>
          <a:p>
            <a:r>
              <a:rPr lang="en-US" dirty="0"/>
              <a:t>Black: Other ambiguities</a:t>
            </a:r>
          </a:p>
        </p:txBody>
      </p:sp>
      <p:pic>
        <p:nvPicPr>
          <p:cNvPr id="9" name="Picture 8" descr="MERSlogo325CnbT">
            <a:extLst>
              <a:ext uri="{FF2B5EF4-FFF2-40B4-BE49-F238E27FC236}">
                <a16:creationId xmlns:a16="http://schemas.microsoft.com/office/drawing/2014/main" id="{AD72D0B0-D45D-3906-DD97-6BAEBFA18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3" y="178852"/>
            <a:ext cx="805119" cy="9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BC06FE0-DBE1-C99A-5113-1E0B6A49F37D}"/>
              </a:ext>
            </a:extLst>
          </p:cNvPr>
          <p:cNvGrpSpPr/>
          <p:nvPr/>
        </p:nvGrpSpPr>
        <p:grpSpPr>
          <a:xfrm>
            <a:off x="357187" y="5237033"/>
            <a:ext cx="6143605" cy="1534545"/>
            <a:chOff x="698500" y="2330450"/>
            <a:chExt cx="7734300" cy="1931867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16F39211-689E-9EBB-9F40-FB2342565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50" y="2330450"/>
              <a:ext cx="3962400" cy="193186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358B681C-06AC-4E19-F7DC-D21770276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100" y="2794000"/>
              <a:ext cx="1765300" cy="1244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9A8F6957-60BD-0E3E-5D37-820FE39A8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2870200"/>
              <a:ext cx="1638300" cy="1295400"/>
            </a:xfrm>
            <a:prstGeom prst="rect">
              <a:avLst/>
            </a:prstGeom>
            <a:noFill/>
            <a:ln w="25400">
              <a:solidFill>
                <a:srgbClr val="CB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EA9361FF-9E49-3ED8-CD02-5E964D001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" y="2933700"/>
              <a:ext cx="1245946" cy="1258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altLang="en-US" sz="1400" dirty="0">
                  <a:cs typeface="Times New Roman" panose="02020603050405020304" pitchFamily="18" charset="0"/>
                </a:rPr>
                <a:t>MEASURE</a:t>
              </a:r>
            </a:p>
            <a:p>
              <a:pPr algn="ctr">
                <a:lnSpc>
                  <a:spcPct val="88000"/>
                </a:lnSpc>
              </a:pPr>
              <a:r>
                <a:rPr lang="en-US" altLang="en-US" sz="1400" dirty="0">
                  <a:cs typeface="Times New Roman" panose="02020603050405020304" pitchFamily="18" charset="0"/>
                </a:rPr>
                <a:t>SIGMA-0 AT</a:t>
              </a:r>
            </a:p>
            <a:p>
              <a:pPr algn="ctr">
                <a:lnSpc>
                  <a:spcPct val="88000"/>
                </a:lnSpc>
              </a:pPr>
              <a:r>
                <a:rPr lang="en-US" altLang="en-US" sz="1400" dirty="0">
                  <a:cs typeface="Times New Roman" panose="02020603050405020304" pitchFamily="18" charset="0"/>
                </a:rPr>
                <a:t>SEVERAL</a:t>
              </a:r>
            </a:p>
            <a:p>
              <a:pPr algn="ctr">
                <a:lnSpc>
                  <a:spcPct val="88000"/>
                </a:lnSpc>
              </a:pPr>
              <a:r>
                <a:rPr lang="en-US" altLang="en-US" sz="1400" dirty="0">
                  <a:cs typeface="Times New Roman" panose="02020603050405020304" pitchFamily="18" charset="0"/>
                </a:rPr>
                <a:t>AZIMUTH</a:t>
              </a:r>
            </a:p>
            <a:p>
              <a:pPr algn="ctr">
                <a:lnSpc>
                  <a:spcPct val="88000"/>
                </a:lnSpc>
              </a:pPr>
              <a:r>
                <a:rPr lang="en-US" altLang="en-US" sz="1400" dirty="0">
                  <a:cs typeface="Times New Roman" panose="02020603050405020304" pitchFamily="18" charset="0"/>
                </a:rPr>
                <a:t>ANGLES</a:t>
              </a: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9325EE04-4D7F-951D-2B2F-FADD8CC40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2781300"/>
              <a:ext cx="1498600" cy="1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AE8C62F5-DC6D-9DAD-824A-9162AAC8A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022600"/>
              <a:ext cx="1139310" cy="780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altLang="en-US" sz="1400" dirty="0">
                  <a:cs typeface="Times New Roman" panose="02020603050405020304" pitchFamily="18" charset="0"/>
                </a:rPr>
                <a:t>INVERT</a:t>
              </a:r>
            </a:p>
            <a:p>
              <a:pPr algn="ctr">
                <a:lnSpc>
                  <a:spcPct val="88000"/>
                </a:lnSpc>
              </a:pPr>
              <a:r>
                <a:rPr lang="en-US" altLang="en-US" sz="1400" dirty="0">
                  <a:cs typeface="Times New Roman" panose="02020603050405020304" pitchFamily="18" charset="0"/>
                </a:rPr>
                <a:t>MODEL</a:t>
              </a:r>
            </a:p>
            <a:p>
              <a:pPr algn="ctr">
                <a:lnSpc>
                  <a:spcPct val="88000"/>
                </a:lnSpc>
              </a:pPr>
              <a:r>
                <a:rPr lang="en-US" altLang="en-US" sz="1400" dirty="0">
                  <a:cs typeface="Times New Roman" panose="02020603050405020304" pitchFamily="18" charset="0"/>
                </a:rPr>
                <a:t>FUNCTION</a:t>
              </a:r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72DBA642-3D9F-29D6-1D14-BEC5C1253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600" y="3200400"/>
              <a:ext cx="998129" cy="541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altLang="en-US" sz="1400">
                  <a:cs typeface="Times New Roman" panose="02020603050405020304" pitchFamily="18" charset="0"/>
                </a:rPr>
                <a:t>WIND</a:t>
              </a:r>
            </a:p>
            <a:p>
              <a:pPr algn="ctr">
                <a:lnSpc>
                  <a:spcPct val="88000"/>
                </a:lnSpc>
              </a:pPr>
              <a:r>
                <a:rPr lang="en-US" altLang="en-US" sz="1400">
                  <a:cs typeface="Times New Roman" panose="02020603050405020304" pitchFamily="18" charset="0"/>
                </a:rPr>
                <a:t>VECTORS</a:t>
              </a:r>
            </a:p>
          </p:txBody>
        </p: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EE6A86FA-BEA0-743B-DD2F-CC3219DA2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7400" y="2806700"/>
              <a:ext cx="1295400" cy="1244600"/>
            </a:xfrm>
            <a:prstGeom prst="rect">
              <a:avLst/>
            </a:prstGeom>
            <a:noFill/>
            <a:ln w="25400">
              <a:solidFill>
                <a:srgbClr val="CB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cs typeface="Times New Roman" panose="02020603050405020304" pitchFamily="18" charset="0"/>
              </a:endParaRPr>
            </a:p>
          </p:txBody>
        </p:sp>
        <p:sp>
          <p:nvSpPr>
            <p:cNvPr id="25" name="Line 11">
              <a:extLst>
                <a:ext uri="{FF2B5EF4-FFF2-40B4-BE49-F238E27FC236}">
                  <a16:creationId xmlns:a16="http://schemas.microsoft.com/office/drawing/2014/main" id="{21CACB6C-816D-125E-D30C-F9F83CB31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479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cs typeface="Times New Roman" panose="02020603050405020304" pitchFamily="18" charset="0"/>
              </a:endParaRPr>
            </a:p>
          </p:txBody>
        </p:sp>
        <p:sp>
          <p:nvSpPr>
            <p:cNvPr id="26" name="Line 12">
              <a:extLst>
                <a:ext uri="{FF2B5EF4-FFF2-40B4-BE49-F238E27FC236}">
                  <a16:creationId xmlns:a16="http://schemas.microsoft.com/office/drawing/2014/main" id="{F412B128-0BBE-51B1-86CC-70467C10D7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4200" y="3441700"/>
              <a:ext cx="279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cs typeface="Times New Roman" panose="02020603050405020304" pitchFamily="18" charset="0"/>
              </a:endParaRPr>
            </a:p>
          </p:txBody>
        </p:sp>
        <p:sp>
          <p:nvSpPr>
            <p:cNvPr id="27" name="Line 13">
              <a:extLst>
                <a:ext uri="{FF2B5EF4-FFF2-40B4-BE49-F238E27FC236}">
                  <a16:creationId xmlns:a16="http://schemas.microsoft.com/office/drawing/2014/main" id="{BACC7036-B043-29AB-0E63-1DF2C64775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7800" y="3467100"/>
              <a:ext cx="596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A51CEF5D-8E00-DEB0-2279-4E8DE76C3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400" y="2844800"/>
              <a:ext cx="1321823" cy="1019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ctr">
                <a:lnSpc>
                  <a:spcPct val="88000"/>
                </a:lnSpc>
              </a:pPr>
              <a:endParaRPr lang="en-US" altLang="en-US" sz="1400">
                <a:cs typeface="Times New Roman" panose="02020603050405020304" pitchFamily="18" charset="0"/>
              </a:endParaRPr>
            </a:p>
            <a:p>
              <a:pPr algn="ctr">
                <a:lnSpc>
                  <a:spcPct val="88000"/>
                </a:lnSpc>
              </a:pPr>
              <a:r>
                <a:rPr lang="en-US" altLang="en-US" sz="1400">
                  <a:cs typeface="Times New Roman" panose="02020603050405020304" pitchFamily="18" charset="0"/>
                </a:rPr>
                <a:t>AMBUGUITY</a:t>
              </a:r>
            </a:p>
            <a:p>
              <a:pPr algn="ctr">
                <a:lnSpc>
                  <a:spcPct val="88000"/>
                </a:lnSpc>
              </a:pPr>
              <a:r>
                <a:rPr lang="en-US" altLang="en-US" sz="1400">
                  <a:cs typeface="Times New Roman" panose="02020603050405020304" pitchFamily="18" charset="0"/>
                </a:rPr>
                <a:t>SELECTION</a:t>
              </a:r>
            </a:p>
            <a:p>
              <a:pPr algn="ctr">
                <a:lnSpc>
                  <a:spcPct val="88000"/>
                </a:lnSpc>
              </a:pPr>
              <a:r>
                <a:rPr lang="en-US" altLang="en-US" sz="1400">
                  <a:cs typeface="Times New Roman" panose="02020603050405020304" pitchFamily="18" charset="0"/>
                </a:rPr>
                <a:t>(Removal)</a:t>
              </a:r>
            </a:p>
          </p:txBody>
        </p:sp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E84CE36C-86ED-0699-812C-15A5F5F89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300" y="2425700"/>
              <a:ext cx="1735039" cy="30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altLang="en-US" sz="1400">
                  <a:cs typeface="Times New Roman" panose="02020603050405020304" pitchFamily="18" charset="0"/>
                </a:rPr>
                <a:t>WIND RETRIEVAL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050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C00AE-E573-0F60-8E13-BE068CC4A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786" y="352195"/>
            <a:ext cx="4244082" cy="763600"/>
          </a:xfrm>
        </p:spPr>
        <p:txBody>
          <a:bodyPr>
            <a:normAutofit fontScale="90000"/>
          </a:bodyPr>
          <a:lstStyle/>
          <a:p>
            <a:r>
              <a:rPr lang="en-US" dirty="0"/>
              <a:t>More information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68199-23BE-6E73-914B-4FC8D6DFB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422" y="1467990"/>
            <a:ext cx="6369879" cy="4555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F.T. </a:t>
            </a:r>
            <a:r>
              <a:rPr lang="en-US" sz="2400" dirty="0" err="1"/>
              <a:t>Ulaby</a:t>
            </a:r>
            <a:r>
              <a:rPr lang="en-US" sz="2400" dirty="0"/>
              <a:t> and D.G. Long, </a:t>
            </a:r>
            <a:r>
              <a:rPr lang="en-US" sz="2400" i="1" dirty="0"/>
              <a:t>Microwave Radar and Radiometric Remote Sensing, </a:t>
            </a:r>
            <a:r>
              <a:rPr lang="en-US" sz="2400" dirty="0"/>
              <a:t>University of Michigan Press, 2014.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1200" dirty="0"/>
              <a:t>https://us.artechhouse.com/Microwave-Radar-And-Radiometric-Remote-Sensing-P1738.aspx</a:t>
            </a:r>
          </a:p>
          <a:p>
            <a:r>
              <a:rPr lang="en-US" sz="1200" dirty="0"/>
              <a:t>https://www.amazon.com/Microwave-Radar-Radiometric-Remote-Sensing/dp/0472119354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r>
              <a:rPr lang="en-US" sz="1600" dirty="0"/>
              <a:t>David Long </a:t>
            </a:r>
            <a:r>
              <a:rPr lang="en-US" sz="1600" dirty="0" err="1"/>
              <a:t>long@ee.byu.edu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04320-9221-48C0-16EA-C5D7D2F664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C013D-D092-815E-6B25-5EBB3C354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23" y="0"/>
            <a:ext cx="5888877" cy="6858000"/>
          </a:xfrm>
          <a:prstGeom prst="rect">
            <a:avLst/>
          </a:prstGeom>
        </p:spPr>
      </p:pic>
      <p:pic>
        <p:nvPicPr>
          <p:cNvPr id="5" name="Picture 4" descr="MERSlogo325CnbT">
            <a:extLst>
              <a:ext uri="{FF2B5EF4-FFF2-40B4-BE49-F238E27FC236}">
                <a16:creationId xmlns:a16="http://schemas.microsoft.com/office/drawing/2014/main" id="{9F176F18-2B03-5B6B-2DFE-4F460B34B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3" y="178852"/>
            <a:ext cx="805119" cy="9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5DF10D4-3469-DBD1-C6BF-BA07D576EB25}"/>
              </a:ext>
            </a:extLst>
          </p:cNvPr>
          <p:cNvSpPr txBox="1">
            <a:spLocks/>
          </p:cNvSpPr>
          <p:nvPr/>
        </p:nvSpPr>
        <p:spPr>
          <a:xfrm>
            <a:off x="163791" y="63232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C007B-EA4C-4A28-A060-DFBE1CF73486}" type="slidenum">
              <a:rPr lang="en-US" altLang="en-US" sz="12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r>
              <a:rPr lang="en-US" alt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sz="1200" dirty="0" err="1">
                <a:solidFill>
                  <a:schemeClr val="bg1">
                    <a:lumMod val="65000"/>
                  </a:schemeClr>
                </a:solidFill>
              </a:rPr>
              <a:t>D.Long</a:t>
            </a:r>
            <a:endParaRPr lang="en-US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10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920999" y="182757"/>
            <a:ext cx="8919681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Non-Wind Scatterometer Applications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304799" y="2417549"/>
            <a:ext cx="4038600" cy="24384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  <a:buFontTx/>
              <a:buChar char="-"/>
            </a:pPr>
            <a:r>
              <a:rPr lang="en-US" altLang="en-US" sz="2400" dirty="0">
                <a:latin typeface="Times" panose="02020603050405020304" pitchFamily="18" charset="0"/>
              </a:rPr>
              <a:t>Sea ice extent, age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Char char="-"/>
            </a:pPr>
            <a:r>
              <a:rPr lang="en-US" altLang="en-US" sz="2400" dirty="0">
                <a:latin typeface="Times" panose="02020603050405020304" pitchFamily="18" charset="0"/>
              </a:rPr>
              <a:t>Freeze/Thaw conditions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Char char="-"/>
            </a:pPr>
            <a:r>
              <a:rPr lang="en-US" altLang="en-US" sz="2400" dirty="0">
                <a:latin typeface="Times" panose="02020603050405020304" pitchFamily="18" charset="0"/>
              </a:rPr>
              <a:t>Flooding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Char char="-"/>
            </a:pPr>
            <a:r>
              <a:rPr lang="en-US" altLang="en-US" sz="2400" dirty="0">
                <a:latin typeface="Times" panose="02020603050405020304" pitchFamily="18" charset="0"/>
              </a:rPr>
              <a:t>Oil spills 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Char char="-"/>
            </a:pPr>
            <a:r>
              <a:rPr lang="en-US" altLang="en-US" sz="2400" dirty="0">
                <a:latin typeface="Times" panose="02020603050405020304" pitchFamily="18" charset="0"/>
              </a:rPr>
              <a:t>Vegetation mapping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304799" y="4498740"/>
            <a:ext cx="3411020" cy="2438401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  <a:buFontTx/>
              <a:buChar char="-"/>
            </a:pPr>
            <a:r>
              <a:rPr lang="en-US" altLang="en-US" sz="2400" dirty="0">
                <a:latin typeface="Times" panose="02020603050405020304" pitchFamily="18" charset="0"/>
              </a:rPr>
              <a:t>Urban growth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Char char="-"/>
            </a:pPr>
            <a:r>
              <a:rPr lang="en-US" altLang="en-US" sz="2400" dirty="0">
                <a:latin typeface="Times" panose="02020603050405020304" pitchFamily="18" charset="0"/>
              </a:rPr>
              <a:t>“Land/ice winds” (via sand and snow dunes)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Char char="-"/>
            </a:pPr>
            <a:r>
              <a:rPr lang="en-US" altLang="en-US" sz="2400" dirty="0">
                <a:latin typeface="Times" panose="02020603050405020304" pitchFamily="18" charset="0"/>
              </a:rPr>
              <a:t>Greenland &amp; Antarctica accumulation and melt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endParaRPr lang="en-US" altLang="en-US" dirty="0">
              <a:latin typeface="Times" panose="02020603050405020304" pitchFamily="18" charset="0"/>
              <a:ea typeface="Arial" panose="020B0604020202020204" pitchFamily="34" charset="0"/>
            </a:endParaRPr>
          </a:p>
          <a:p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26122" y="1217220"/>
            <a:ext cx="5674758" cy="1200329"/>
          </a:xfrm>
          <a:prstGeom prst="rect">
            <a:avLst/>
          </a:prstGeom>
          <a:solidFill>
            <a:srgbClr val="CCE7EC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Key advantages of scatterometry:</a:t>
            </a:r>
          </a:p>
          <a:p>
            <a:r>
              <a:rPr lang="en-US" sz="2400" dirty="0"/>
              <a:t>  - Frequent global coverage</a:t>
            </a:r>
          </a:p>
          <a:p>
            <a:r>
              <a:rPr lang="en-US" sz="2400" dirty="0"/>
              <a:t>  - Multiple azimuth angles and polarizations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63200" y="6457890"/>
            <a:ext cx="15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8</a:t>
            </a: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02742"/>
            <a:ext cx="2256518" cy="225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6B0406-37BC-B66E-D3C6-CF28752AC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19" y="2543710"/>
            <a:ext cx="4238091" cy="42380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4A72D9-D157-6E39-D948-3C1AF2AC4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10" y="2543710"/>
            <a:ext cx="4238090" cy="423809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FC5189D-D9AC-37E4-65F2-BB2B8808BCA9}"/>
              </a:ext>
            </a:extLst>
          </p:cNvPr>
          <p:cNvSpPr txBox="1">
            <a:spLocks/>
          </p:cNvSpPr>
          <p:nvPr/>
        </p:nvSpPr>
        <p:spPr>
          <a:xfrm>
            <a:off x="163791" y="63232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C007B-EA4C-4A28-A060-DFBE1CF73486}" type="slidenum">
              <a:rPr lang="en-US" altLang="en-US" sz="12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r>
              <a:rPr lang="en-US" alt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sz="1200" dirty="0" err="1">
                <a:solidFill>
                  <a:schemeClr val="bg1">
                    <a:lumMod val="65000"/>
                  </a:schemeClr>
                </a:solidFill>
              </a:rPr>
              <a:t>D.Long</a:t>
            </a:r>
            <a:endParaRPr lang="en-US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QS_S1B005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-381000"/>
            <a:ext cx="62896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82751" y="2492376"/>
            <a:ext cx="95891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UHR</a:t>
            </a:r>
          </a:p>
          <a:p>
            <a:r>
              <a:rPr lang="en-US" altLang="en-US">
                <a:solidFill>
                  <a:srgbClr val="000000"/>
                </a:solidFill>
              </a:rPr>
              <a:t>(2.5 km)</a:t>
            </a:r>
          </a:p>
          <a:p>
            <a:r>
              <a:rPr lang="en-US" altLang="en-US">
                <a:solidFill>
                  <a:srgbClr val="000000"/>
                </a:solidFill>
              </a:rPr>
              <a:t>wind</a:t>
            </a:r>
          </a:p>
          <a:p>
            <a:r>
              <a:rPr lang="en-US" altLang="en-US">
                <a:solidFill>
                  <a:srgbClr val="000000"/>
                </a:solidFill>
              </a:rPr>
              <a:t>speed</a:t>
            </a:r>
          </a:p>
          <a:p>
            <a:endParaRPr lang="en-US" altLang="en-US">
              <a:solidFill>
                <a:srgbClr val="000000"/>
              </a:solidFill>
            </a:endParaRPr>
          </a:p>
          <a:p>
            <a:r>
              <a:rPr lang="en-US" altLang="en-US">
                <a:solidFill>
                  <a:srgbClr val="000000"/>
                </a:solidFill>
              </a:rPr>
              <a:t>25 km</a:t>
            </a:r>
          </a:p>
          <a:p>
            <a:r>
              <a:rPr lang="en-US" altLang="en-US">
                <a:solidFill>
                  <a:srgbClr val="000000"/>
                </a:solidFill>
              </a:rPr>
              <a:t>barbs</a:t>
            </a: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5303838" y="3733801"/>
            <a:ext cx="647700" cy="576263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340226" y="4292601"/>
            <a:ext cx="9797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</a:rPr>
              <a:t>Thunder</a:t>
            </a:r>
          </a:p>
          <a:p>
            <a:r>
              <a:rPr lang="en-US" altLang="en-US">
                <a:solidFill>
                  <a:srgbClr val="FF3300"/>
                </a:solidFill>
              </a:rPr>
              <a:t>storms</a:t>
            </a:r>
          </a:p>
        </p:txBody>
      </p:sp>
      <p:sp useBgFill="1">
        <p:nvSpPr>
          <p:cNvPr id="30727" name="Rectangle 7"/>
          <p:cNvSpPr>
            <a:spLocks noChangeArrowheads="1"/>
          </p:cNvSpPr>
          <p:nvPr/>
        </p:nvSpPr>
        <p:spPr bwMode="auto">
          <a:xfrm>
            <a:off x="2711451" y="1"/>
            <a:ext cx="6480175" cy="40481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title"/>
          </p:nvPr>
        </p:nvSpPr>
        <p:spPr>
          <a:xfrm>
            <a:off x="1697038" y="0"/>
            <a:ext cx="8970962" cy="1143000"/>
          </a:xfrm>
          <a:solidFill>
            <a:schemeClr val="bg1"/>
          </a:solidFill>
          <a:ln/>
        </p:spPr>
        <p:txBody>
          <a:bodyPr/>
          <a:lstStyle/>
          <a:p>
            <a:r>
              <a:rPr lang="en-US" altLang="en-US" dirty="0"/>
              <a:t>Hawaiian Winds &amp; Rain</a:t>
            </a:r>
            <a:endParaRPr lang="en-US" alt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007B-EA4C-4A28-A060-DFBE1CF73486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10" name="Picture 9" descr="MERSlogo325Cnb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6" y="317770"/>
            <a:ext cx="805119" cy="9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4E391CC-9FED-2353-29BC-2DDBCE6C1CFA}"/>
              </a:ext>
            </a:extLst>
          </p:cNvPr>
          <p:cNvSpPr txBox="1">
            <a:spLocks/>
          </p:cNvSpPr>
          <p:nvPr/>
        </p:nvSpPr>
        <p:spPr>
          <a:xfrm>
            <a:off x="163791" y="63232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C007B-EA4C-4A28-A060-DFBE1CF73486}" type="slidenum">
              <a:rPr lang="en-US" altLang="en-US" sz="12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r>
              <a:rPr lang="en-US" alt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sz="1200" dirty="0" err="1">
                <a:solidFill>
                  <a:schemeClr val="bg1">
                    <a:lumMod val="65000"/>
                  </a:schemeClr>
                </a:solidFill>
              </a:rPr>
              <a:t>D.Long</a:t>
            </a:r>
            <a:endParaRPr lang="en-US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5986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Bragg (Resonant) Scattering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772528" y="1768478"/>
            <a:ext cx="606781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Bragg scattering can occur for periodic surfaces</a:t>
            </a:r>
          </a:p>
          <a:p>
            <a:pPr lvl="1"/>
            <a:r>
              <a:rPr lang="en-US" altLang="en-US" sz="2000" dirty="0"/>
              <a:t>Samples wave spectrum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Reflections from peaks reinforce each other at particular incidence angles and cancel at other angles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Enhanced scattering in particular directions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Scattering is incidence and azimuth angle dependent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Resonance condition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54AF16-3648-BDB3-5F3E-2918512EBBFD}"/>
              </a:ext>
            </a:extLst>
          </p:cNvPr>
          <p:cNvGrpSpPr/>
          <p:nvPr/>
        </p:nvGrpSpPr>
        <p:grpSpPr>
          <a:xfrm>
            <a:off x="8342313" y="4008441"/>
            <a:ext cx="3657600" cy="2652714"/>
            <a:chOff x="6781800" y="3810000"/>
            <a:chExt cx="3657600" cy="2652714"/>
          </a:xfrm>
        </p:grpSpPr>
        <p:sp>
          <p:nvSpPr>
            <p:cNvPr id="145681" name="Rectangle 1297"/>
            <p:cNvSpPr>
              <a:spLocks noChangeArrowheads="1"/>
            </p:cNvSpPr>
            <p:nvPr/>
          </p:nvSpPr>
          <p:spPr bwMode="auto">
            <a:xfrm>
              <a:off x="6781800" y="3810000"/>
              <a:ext cx="3657600" cy="25908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45659" name="Freeform 1275"/>
            <p:cNvSpPr>
              <a:spLocks/>
            </p:cNvSpPr>
            <p:nvPr/>
          </p:nvSpPr>
          <p:spPr bwMode="auto">
            <a:xfrm>
              <a:off x="7239000" y="5130800"/>
              <a:ext cx="2355850" cy="833438"/>
            </a:xfrm>
            <a:custGeom>
              <a:avLst/>
              <a:gdLst>
                <a:gd name="T0" fmla="*/ 0 w 1484"/>
                <a:gd name="T1" fmla="*/ 320 h 525"/>
                <a:gd name="T2" fmla="*/ 192 w 1484"/>
                <a:gd name="T3" fmla="*/ 32 h 525"/>
                <a:gd name="T4" fmla="*/ 480 w 1484"/>
                <a:gd name="T5" fmla="*/ 512 h 525"/>
                <a:gd name="T6" fmla="*/ 768 w 1484"/>
                <a:gd name="T7" fmla="*/ 32 h 525"/>
                <a:gd name="T8" fmla="*/ 1061 w 1484"/>
                <a:gd name="T9" fmla="*/ 520 h 525"/>
                <a:gd name="T10" fmla="*/ 1351 w 1484"/>
                <a:gd name="T11" fmla="*/ 60 h 525"/>
                <a:gd name="T12" fmla="*/ 1484 w 1484"/>
                <a:gd name="T13" fmla="*/ 2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4" h="525">
                  <a:moveTo>
                    <a:pt x="0" y="320"/>
                  </a:moveTo>
                  <a:cubicBezTo>
                    <a:pt x="68" y="176"/>
                    <a:pt x="112" y="0"/>
                    <a:pt x="192" y="32"/>
                  </a:cubicBezTo>
                  <a:cubicBezTo>
                    <a:pt x="272" y="64"/>
                    <a:pt x="384" y="512"/>
                    <a:pt x="480" y="512"/>
                  </a:cubicBezTo>
                  <a:cubicBezTo>
                    <a:pt x="576" y="512"/>
                    <a:pt x="671" y="31"/>
                    <a:pt x="768" y="32"/>
                  </a:cubicBezTo>
                  <a:cubicBezTo>
                    <a:pt x="865" y="33"/>
                    <a:pt x="964" y="515"/>
                    <a:pt x="1061" y="520"/>
                  </a:cubicBezTo>
                  <a:cubicBezTo>
                    <a:pt x="1158" y="525"/>
                    <a:pt x="1280" y="99"/>
                    <a:pt x="1351" y="60"/>
                  </a:cubicBezTo>
                  <a:cubicBezTo>
                    <a:pt x="1422" y="21"/>
                    <a:pt x="1456" y="240"/>
                    <a:pt x="1484" y="28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45660" name="Line 1276"/>
            <p:cNvSpPr>
              <a:spLocks noChangeShapeType="1"/>
            </p:cNvSpPr>
            <p:nvPr/>
          </p:nvSpPr>
          <p:spPr bwMode="auto">
            <a:xfrm>
              <a:off x="7010400" y="4343400"/>
              <a:ext cx="457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45661" name="Line 1277"/>
            <p:cNvSpPr>
              <a:spLocks noChangeShapeType="1"/>
            </p:cNvSpPr>
            <p:nvPr/>
          </p:nvSpPr>
          <p:spPr bwMode="auto">
            <a:xfrm>
              <a:off x="8001000" y="4343400"/>
              <a:ext cx="457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45662" name="Line 1278"/>
            <p:cNvSpPr>
              <a:spLocks noChangeShapeType="1"/>
            </p:cNvSpPr>
            <p:nvPr/>
          </p:nvSpPr>
          <p:spPr bwMode="auto">
            <a:xfrm flipV="1">
              <a:off x="7467600" y="4724400"/>
              <a:ext cx="838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45663" name="Line 1279"/>
            <p:cNvSpPr>
              <a:spLocks noChangeShapeType="1"/>
            </p:cNvSpPr>
            <p:nvPr/>
          </p:nvSpPr>
          <p:spPr bwMode="auto">
            <a:xfrm>
              <a:off x="8382000" y="47244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45664" name="Line 1280"/>
            <p:cNvSpPr>
              <a:spLocks noChangeShapeType="1"/>
            </p:cNvSpPr>
            <p:nvPr/>
          </p:nvSpPr>
          <p:spPr bwMode="auto">
            <a:xfrm flipV="1">
              <a:off x="8458200" y="5105400"/>
              <a:ext cx="1524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45665" name="Text Box 1281"/>
            <p:cNvSpPr txBox="1">
              <a:spLocks noChangeArrowheads="1"/>
            </p:cNvSpPr>
            <p:nvPr/>
          </p:nvSpPr>
          <p:spPr bwMode="auto">
            <a:xfrm>
              <a:off x="8442326" y="4610101"/>
              <a:ext cx="5873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r>
                <a:rPr lang="el-GR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λ</a:t>
              </a: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/2</a:t>
              </a:r>
            </a:p>
          </p:txBody>
        </p:sp>
        <p:sp>
          <p:nvSpPr>
            <p:cNvPr id="145668" name="Line 1284"/>
            <p:cNvSpPr>
              <a:spLocks noChangeShapeType="1"/>
            </p:cNvSpPr>
            <p:nvPr/>
          </p:nvSpPr>
          <p:spPr bwMode="auto">
            <a:xfrm>
              <a:off x="7467600" y="52578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45669" name="Line 1285"/>
            <p:cNvSpPr>
              <a:spLocks noChangeShapeType="1"/>
            </p:cNvSpPr>
            <p:nvPr/>
          </p:nvSpPr>
          <p:spPr bwMode="auto">
            <a:xfrm>
              <a:off x="8458200" y="52578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45670" name="Text Box 1286"/>
            <p:cNvSpPr txBox="1">
              <a:spLocks noChangeArrowheads="1"/>
            </p:cNvSpPr>
            <p:nvPr/>
          </p:nvSpPr>
          <p:spPr bwMode="auto">
            <a:xfrm>
              <a:off x="7778750" y="6096001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45671" name="Text Box 1287"/>
            <p:cNvSpPr txBox="1">
              <a:spLocks noChangeArrowheads="1"/>
            </p:cNvSpPr>
            <p:nvPr/>
          </p:nvSpPr>
          <p:spPr bwMode="auto">
            <a:xfrm>
              <a:off x="6781800" y="3976688"/>
              <a:ext cx="18288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Incident direction</a:t>
              </a:r>
            </a:p>
          </p:txBody>
        </p:sp>
        <p:sp>
          <p:nvSpPr>
            <p:cNvPr id="145672" name="Line 1288"/>
            <p:cNvSpPr>
              <a:spLocks noChangeShapeType="1"/>
            </p:cNvSpPr>
            <p:nvPr/>
          </p:nvSpPr>
          <p:spPr bwMode="auto">
            <a:xfrm>
              <a:off x="7467600" y="44958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45673" name="Freeform 1289"/>
            <p:cNvSpPr>
              <a:spLocks/>
            </p:cNvSpPr>
            <p:nvPr/>
          </p:nvSpPr>
          <p:spPr bwMode="auto">
            <a:xfrm>
              <a:off x="7239000" y="4711700"/>
              <a:ext cx="228600" cy="88900"/>
            </a:xfrm>
            <a:custGeom>
              <a:avLst/>
              <a:gdLst>
                <a:gd name="T0" fmla="*/ 0 w 144"/>
                <a:gd name="T1" fmla="*/ 56 h 56"/>
                <a:gd name="T2" fmla="*/ 96 w 144"/>
                <a:gd name="T3" fmla="*/ 8 h 56"/>
                <a:gd name="T4" fmla="*/ 144 w 144"/>
                <a:gd name="T5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56">
                  <a:moveTo>
                    <a:pt x="0" y="56"/>
                  </a:moveTo>
                  <a:cubicBezTo>
                    <a:pt x="36" y="36"/>
                    <a:pt x="72" y="16"/>
                    <a:pt x="96" y="8"/>
                  </a:cubicBezTo>
                  <a:cubicBezTo>
                    <a:pt x="120" y="0"/>
                    <a:pt x="136" y="8"/>
                    <a:pt x="144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45674" name="Text Box 1290"/>
            <p:cNvSpPr txBox="1">
              <a:spLocks noChangeArrowheads="1"/>
            </p:cNvSpPr>
            <p:nvPr/>
          </p:nvSpPr>
          <p:spPr bwMode="auto">
            <a:xfrm>
              <a:off x="7162800" y="4433888"/>
              <a:ext cx="29368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5676" name="Text Box 1292"/>
            <p:cNvSpPr txBox="1">
              <a:spLocks noChangeArrowheads="1"/>
            </p:cNvSpPr>
            <p:nvPr/>
          </p:nvSpPr>
          <p:spPr bwMode="auto">
            <a:xfrm>
              <a:off x="9594850" y="5348288"/>
              <a:ext cx="8445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surface</a:t>
              </a:r>
            </a:p>
          </p:txBody>
        </p:sp>
      </p:grpSp>
      <p:graphicFrame>
        <p:nvGraphicFramePr>
          <p:cNvPr id="145680" name="Object 12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917173"/>
              </p:ext>
            </p:extLst>
          </p:nvPr>
        </p:nvGraphicFramePr>
        <p:xfrm>
          <a:off x="3806435" y="4975754"/>
          <a:ext cx="18589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177480" progId="Equation.3">
                  <p:embed/>
                </p:oleObj>
              </mc:Choice>
              <mc:Fallback>
                <p:oleObj name="Equation" r:id="rId2" imgW="850680" imgH="177480" progId="Equation.3">
                  <p:embed/>
                  <p:pic>
                    <p:nvPicPr>
                      <p:cNvPr id="145680" name="Object 1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435" y="4975754"/>
                        <a:ext cx="1858963" cy="3889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90000" y="6357939"/>
            <a:ext cx="2743200" cy="365125"/>
          </a:xfrm>
        </p:spPr>
        <p:txBody>
          <a:bodyPr/>
          <a:lstStyle/>
          <a:p>
            <a:fld id="{F71C007B-EA4C-4A28-A060-DFBE1CF73486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3" name="Picture 9" descr="ocean_wind_qscat">
            <a:extLst>
              <a:ext uri="{FF2B5EF4-FFF2-40B4-BE49-F238E27FC236}">
                <a16:creationId xmlns:a16="http://schemas.microsoft.com/office/drawing/2014/main" id="{40870FB9-DCB5-C7CE-38DE-18BFC8FA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75655"/>
            <a:ext cx="4947393" cy="378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MERSlogo325CnbT">
            <a:extLst>
              <a:ext uri="{FF2B5EF4-FFF2-40B4-BE49-F238E27FC236}">
                <a16:creationId xmlns:a16="http://schemas.microsoft.com/office/drawing/2014/main" id="{05B0DBCC-D0EA-0127-2FEC-2555E8FAC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3" y="178852"/>
            <a:ext cx="805119" cy="9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445401-72B7-2224-5473-6080AD89A6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-456237"/>
            <a:ext cx="1872249" cy="2203963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CCBBCE2-AF1C-A6AA-B21B-592B0A0F7D7A}"/>
              </a:ext>
            </a:extLst>
          </p:cNvPr>
          <p:cNvSpPr txBox="1">
            <a:spLocks/>
          </p:cNvSpPr>
          <p:nvPr/>
        </p:nvSpPr>
        <p:spPr>
          <a:xfrm>
            <a:off x="163791" y="63232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C007B-EA4C-4A28-A060-DFBE1CF73486}" type="slidenum">
              <a:rPr lang="en-US" altLang="en-US" sz="12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r>
              <a:rPr lang="en-US" alt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sz="1200" dirty="0" err="1">
                <a:solidFill>
                  <a:schemeClr val="bg1">
                    <a:lumMod val="65000"/>
                  </a:schemeClr>
                </a:solidFill>
              </a:rPr>
              <a:t>D.Long</a:t>
            </a:r>
            <a:endParaRPr lang="en-US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24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150813"/>
            <a:ext cx="10515600" cy="1325563"/>
          </a:xfrm>
        </p:spPr>
        <p:txBody>
          <a:bodyPr/>
          <a:lstStyle/>
          <a:p>
            <a:r>
              <a:rPr lang="en-US" altLang="en-US" dirty="0"/>
              <a:t>Multiscale Rough Surface Scattering</a:t>
            </a:r>
          </a:p>
        </p:txBody>
      </p:sp>
      <p:graphicFrame>
        <p:nvGraphicFramePr>
          <p:cNvPr id="10137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37000" y="3811588"/>
          <a:ext cx="1270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01520" progId="Equation.3">
                  <p:embed/>
                </p:oleObj>
              </mc:Choice>
              <mc:Fallback>
                <p:oleObj name="Equation" r:id="rId2" imgW="126720" imgH="101520" progId="Equation.3">
                  <p:embed/>
                  <p:pic>
                    <p:nvPicPr>
                      <p:cNvPr id="1013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3811588"/>
                        <a:ext cx="1270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133601" y="1371600"/>
            <a:ext cx="30348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dirty="0">
                <a:solidFill>
                  <a:srgbClr val="000000"/>
                </a:solidFill>
                <a:latin typeface="Times" panose="02020603050405020304" pitchFamily="18" charset="0"/>
              </a:rPr>
              <a:t>Scales of roughness</a:t>
            </a:r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1955800" y="3765550"/>
            <a:ext cx="266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>
            <a:off x="2260601" y="2241550"/>
            <a:ext cx="334963" cy="609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 flipV="1">
            <a:off x="3098800" y="2317750"/>
            <a:ext cx="787400" cy="1447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2260600" y="2241550"/>
            <a:ext cx="838200" cy="1524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5029201" y="2241550"/>
            <a:ext cx="334963" cy="609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 flipV="1">
            <a:off x="5867400" y="2317750"/>
            <a:ext cx="787400" cy="1447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5029200" y="2241550"/>
            <a:ext cx="838200" cy="1524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7848601" y="2241550"/>
            <a:ext cx="334963" cy="609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 flipV="1">
            <a:off x="8686800" y="3048000"/>
            <a:ext cx="381000" cy="717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>
            <a:off x="7848600" y="2241550"/>
            <a:ext cx="838200" cy="1524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1391" name="Freeform 15"/>
          <p:cNvSpPr>
            <a:spLocks/>
          </p:cNvSpPr>
          <p:nvPr/>
        </p:nvSpPr>
        <p:spPr bwMode="auto">
          <a:xfrm>
            <a:off x="5829300" y="2489200"/>
            <a:ext cx="863600" cy="1282700"/>
          </a:xfrm>
          <a:custGeom>
            <a:avLst/>
            <a:gdLst>
              <a:gd name="T0" fmla="*/ 24 w 544"/>
              <a:gd name="T1" fmla="*/ 784 h 808"/>
              <a:gd name="T2" fmla="*/ 72 w 544"/>
              <a:gd name="T3" fmla="*/ 496 h 808"/>
              <a:gd name="T4" fmla="*/ 264 w 544"/>
              <a:gd name="T5" fmla="*/ 112 h 808"/>
              <a:gd name="T6" fmla="*/ 456 w 544"/>
              <a:gd name="T7" fmla="*/ 16 h 808"/>
              <a:gd name="T8" fmla="*/ 504 w 544"/>
              <a:gd name="T9" fmla="*/ 208 h 808"/>
              <a:gd name="T10" fmla="*/ 216 w 544"/>
              <a:gd name="T11" fmla="*/ 640 h 808"/>
              <a:gd name="T12" fmla="*/ 24 w 544"/>
              <a:gd name="T13" fmla="*/ 784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" h="808">
                <a:moveTo>
                  <a:pt x="24" y="784"/>
                </a:moveTo>
                <a:cubicBezTo>
                  <a:pt x="0" y="760"/>
                  <a:pt x="32" y="608"/>
                  <a:pt x="72" y="496"/>
                </a:cubicBezTo>
                <a:cubicBezTo>
                  <a:pt x="112" y="384"/>
                  <a:pt x="200" y="192"/>
                  <a:pt x="264" y="112"/>
                </a:cubicBezTo>
                <a:cubicBezTo>
                  <a:pt x="328" y="32"/>
                  <a:pt x="416" y="0"/>
                  <a:pt x="456" y="16"/>
                </a:cubicBezTo>
                <a:cubicBezTo>
                  <a:pt x="496" y="32"/>
                  <a:pt x="544" y="104"/>
                  <a:pt x="504" y="208"/>
                </a:cubicBezTo>
                <a:cubicBezTo>
                  <a:pt x="464" y="312"/>
                  <a:pt x="296" y="544"/>
                  <a:pt x="216" y="640"/>
                </a:cubicBezTo>
                <a:cubicBezTo>
                  <a:pt x="136" y="736"/>
                  <a:pt x="48" y="808"/>
                  <a:pt x="24" y="784"/>
                </a:cubicBezTo>
                <a:close/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1392" name="Freeform 16"/>
          <p:cNvSpPr>
            <a:spLocks/>
          </p:cNvSpPr>
          <p:nvPr/>
        </p:nvSpPr>
        <p:spPr bwMode="auto">
          <a:xfrm rot="909244">
            <a:off x="8305800" y="2971800"/>
            <a:ext cx="838200" cy="787400"/>
          </a:xfrm>
          <a:custGeom>
            <a:avLst/>
            <a:gdLst>
              <a:gd name="T0" fmla="*/ 256 w 792"/>
              <a:gd name="T1" fmla="*/ 576 h 592"/>
              <a:gd name="T2" fmla="*/ 112 w 792"/>
              <a:gd name="T3" fmla="*/ 528 h 592"/>
              <a:gd name="T4" fmla="*/ 16 w 792"/>
              <a:gd name="T5" fmla="*/ 384 h 592"/>
              <a:gd name="T6" fmla="*/ 16 w 792"/>
              <a:gd name="T7" fmla="*/ 192 h 592"/>
              <a:gd name="T8" fmla="*/ 112 w 792"/>
              <a:gd name="T9" fmla="*/ 96 h 592"/>
              <a:gd name="T10" fmla="*/ 304 w 792"/>
              <a:gd name="T11" fmla="*/ 48 h 592"/>
              <a:gd name="T12" fmla="*/ 544 w 792"/>
              <a:gd name="T13" fmla="*/ 0 h 592"/>
              <a:gd name="T14" fmla="*/ 688 w 792"/>
              <a:gd name="T15" fmla="*/ 48 h 592"/>
              <a:gd name="T16" fmla="*/ 784 w 792"/>
              <a:gd name="T17" fmla="*/ 192 h 592"/>
              <a:gd name="T18" fmla="*/ 736 w 792"/>
              <a:gd name="T19" fmla="*/ 384 h 592"/>
              <a:gd name="T20" fmla="*/ 592 w 792"/>
              <a:gd name="T21" fmla="*/ 480 h 592"/>
              <a:gd name="T22" fmla="*/ 448 w 792"/>
              <a:gd name="T23" fmla="*/ 576 h 592"/>
              <a:gd name="T24" fmla="*/ 256 w 792"/>
              <a:gd name="T25" fmla="*/ 576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2" h="592">
                <a:moveTo>
                  <a:pt x="256" y="576"/>
                </a:moveTo>
                <a:cubicBezTo>
                  <a:pt x="200" y="568"/>
                  <a:pt x="152" y="560"/>
                  <a:pt x="112" y="528"/>
                </a:cubicBezTo>
                <a:cubicBezTo>
                  <a:pt x="72" y="496"/>
                  <a:pt x="32" y="440"/>
                  <a:pt x="16" y="384"/>
                </a:cubicBezTo>
                <a:cubicBezTo>
                  <a:pt x="0" y="328"/>
                  <a:pt x="0" y="240"/>
                  <a:pt x="16" y="192"/>
                </a:cubicBezTo>
                <a:cubicBezTo>
                  <a:pt x="32" y="144"/>
                  <a:pt x="64" y="120"/>
                  <a:pt x="112" y="96"/>
                </a:cubicBezTo>
                <a:cubicBezTo>
                  <a:pt x="160" y="72"/>
                  <a:pt x="232" y="64"/>
                  <a:pt x="304" y="48"/>
                </a:cubicBezTo>
                <a:cubicBezTo>
                  <a:pt x="376" y="32"/>
                  <a:pt x="480" y="0"/>
                  <a:pt x="544" y="0"/>
                </a:cubicBezTo>
                <a:cubicBezTo>
                  <a:pt x="608" y="0"/>
                  <a:pt x="648" y="16"/>
                  <a:pt x="688" y="48"/>
                </a:cubicBezTo>
                <a:cubicBezTo>
                  <a:pt x="728" y="80"/>
                  <a:pt x="776" y="136"/>
                  <a:pt x="784" y="192"/>
                </a:cubicBezTo>
                <a:cubicBezTo>
                  <a:pt x="792" y="248"/>
                  <a:pt x="768" y="336"/>
                  <a:pt x="736" y="384"/>
                </a:cubicBezTo>
                <a:cubicBezTo>
                  <a:pt x="704" y="432"/>
                  <a:pt x="640" y="448"/>
                  <a:pt x="592" y="480"/>
                </a:cubicBezTo>
                <a:cubicBezTo>
                  <a:pt x="544" y="512"/>
                  <a:pt x="504" y="560"/>
                  <a:pt x="448" y="576"/>
                </a:cubicBezTo>
                <a:cubicBezTo>
                  <a:pt x="392" y="592"/>
                  <a:pt x="312" y="584"/>
                  <a:pt x="256" y="576"/>
                </a:cubicBezTo>
                <a:close/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1393" name="Freeform 17"/>
          <p:cNvSpPr>
            <a:spLocks/>
          </p:cNvSpPr>
          <p:nvPr/>
        </p:nvSpPr>
        <p:spPr bwMode="auto">
          <a:xfrm>
            <a:off x="4764089" y="3729038"/>
            <a:ext cx="2598737" cy="74612"/>
          </a:xfrm>
          <a:custGeom>
            <a:avLst/>
            <a:gdLst>
              <a:gd name="T0" fmla="*/ 0 w 1637"/>
              <a:gd name="T1" fmla="*/ 18 h 47"/>
              <a:gd name="T2" fmla="*/ 45 w 1637"/>
              <a:gd name="T3" fmla="*/ 0 h 47"/>
              <a:gd name="T4" fmla="*/ 109 w 1637"/>
              <a:gd name="T5" fmla="*/ 23 h 47"/>
              <a:gd name="T6" fmla="*/ 154 w 1637"/>
              <a:gd name="T7" fmla="*/ 28 h 47"/>
              <a:gd name="T8" fmla="*/ 218 w 1637"/>
              <a:gd name="T9" fmla="*/ 9 h 47"/>
              <a:gd name="T10" fmla="*/ 295 w 1637"/>
              <a:gd name="T11" fmla="*/ 23 h 47"/>
              <a:gd name="T12" fmla="*/ 372 w 1637"/>
              <a:gd name="T13" fmla="*/ 28 h 47"/>
              <a:gd name="T14" fmla="*/ 503 w 1637"/>
              <a:gd name="T15" fmla="*/ 46 h 47"/>
              <a:gd name="T16" fmla="*/ 653 w 1637"/>
              <a:gd name="T17" fmla="*/ 28 h 47"/>
              <a:gd name="T18" fmla="*/ 671 w 1637"/>
              <a:gd name="T19" fmla="*/ 23 h 47"/>
              <a:gd name="T20" fmla="*/ 685 w 1637"/>
              <a:gd name="T21" fmla="*/ 37 h 47"/>
              <a:gd name="T22" fmla="*/ 717 w 1637"/>
              <a:gd name="T23" fmla="*/ 28 h 47"/>
              <a:gd name="T24" fmla="*/ 735 w 1637"/>
              <a:gd name="T25" fmla="*/ 32 h 47"/>
              <a:gd name="T26" fmla="*/ 753 w 1637"/>
              <a:gd name="T27" fmla="*/ 28 h 47"/>
              <a:gd name="T28" fmla="*/ 812 w 1637"/>
              <a:gd name="T29" fmla="*/ 0 h 47"/>
              <a:gd name="T30" fmla="*/ 866 w 1637"/>
              <a:gd name="T31" fmla="*/ 9 h 47"/>
              <a:gd name="T32" fmla="*/ 966 w 1637"/>
              <a:gd name="T33" fmla="*/ 37 h 47"/>
              <a:gd name="T34" fmla="*/ 1170 w 1637"/>
              <a:gd name="T35" fmla="*/ 32 h 47"/>
              <a:gd name="T36" fmla="*/ 1215 w 1637"/>
              <a:gd name="T37" fmla="*/ 28 h 47"/>
              <a:gd name="T38" fmla="*/ 1229 w 1637"/>
              <a:gd name="T39" fmla="*/ 23 h 47"/>
              <a:gd name="T40" fmla="*/ 1256 w 1637"/>
              <a:gd name="T41" fmla="*/ 37 h 47"/>
              <a:gd name="T42" fmla="*/ 1374 w 1637"/>
              <a:gd name="T43" fmla="*/ 18 h 47"/>
              <a:gd name="T44" fmla="*/ 1637 w 1637"/>
              <a:gd name="T45" fmla="*/ 2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37" h="47">
                <a:moveTo>
                  <a:pt x="0" y="18"/>
                </a:moveTo>
                <a:cubicBezTo>
                  <a:pt x="17" y="14"/>
                  <a:pt x="29" y="6"/>
                  <a:pt x="45" y="0"/>
                </a:cubicBezTo>
                <a:cubicBezTo>
                  <a:pt x="70" y="7"/>
                  <a:pt x="80" y="16"/>
                  <a:pt x="109" y="23"/>
                </a:cubicBezTo>
                <a:cubicBezTo>
                  <a:pt x="125" y="47"/>
                  <a:pt x="130" y="35"/>
                  <a:pt x="154" y="28"/>
                </a:cubicBezTo>
                <a:cubicBezTo>
                  <a:pt x="177" y="12"/>
                  <a:pt x="188" y="13"/>
                  <a:pt x="218" y="9"/>
                </a:cubicBezTo>
                <a:cubicBezTo>
                  <a:pt x="275" y="20"/>
                  <a:pt x="225" y="32"/>
                  <a:pt x="295" y="23"/>
                </a:cubicBezTo>
                <a:cubicBezTo>
                  <a:pt x="328" y="32"/>
                  <a:pt x="330" y="32"/>
                  <a:pt x="372" y="28"/>
                </a:cubicBezTo>
                <a:cubicBezTo>
                  <a:pt x="416" y="36"/>
                  <a:pt x="465" y="20"/>
                  <a:pt x="503" y="46"/>
                </a:cubicBezTo>
                <a:cubicBezTo>
                  <a:pt x="555" y="42"/>
                  <a:pt x="602" y="34"/>
                  <a:pt x="653" y="28"/>
                </a:cubicBezTo>
                <a:cubicBezTo>
                  <a:pt x="659" y="26"/>
                  <a:pt x="665" y="21"/>
                  <a:pt x="671" y="23"/>
                </a:cubicBezTo>
                <a:cubicBezTo>
                  <a:pt x="677" y="25"/>
                  <a:pt x="678" y="36"/>
                  <a:pt x="685" y="37"/>
                </a:cubicBezTo>
                <a:cubicBezTo>
                  <a:pt x="696" y="38"/>
                  <a:pt x="717" y="28"/>
                  <a:pt x="717" y="28"/>
                </a:cubicBezTo>
                <a:cubicBezTo>
                  <a:pt x="749" y="4"/>
                  <a:pt x="715" y="23"/>
                  <a:pt x="735" y="32"/>
                </a:cubicBezTo>
                <a:cubicBezTo>
                  <a:pt x="741" y="34"/>
                  <a:pt x="747" y="29"/>
                  <a:pt x="753" y="28"/>
                </a:cubicBezTo>
                <a:cubicBezTo>
                  <a:pt x="777" y="35"/>
                  <a:pt x="793" y="13"/>
                  <a:pt x="812" y="0"/>
                </a:cubicBezTo>
                <a:cubicBezTo>
                  <a:pt x="827" y="24"/>
                  <a:pt x="841" y="18"/>
                  <a:pt x="866" y="9"/>
                </a:cubicBezTo>
                <a:cubicBezTo>
                  <a:pt x="899" y="21"/>
                  <a:pt x="931" y="32"/>
                  <a:pt x="966" y="37"/>
                </a:cubicBezTo>
                <a:cubicBezTo>
                  <a:pt x="1027" y="34"/>
                  <a:pt x="1108" y="21"/>
                  <a:pt x="1170" y="32"/>
                </a:cubicBezTo>
                <a:cubicBezTo>
                  <a:pt x="1185" y="31"/>
                  <a:pt x="1200" y="30"/>
                  <a:pt x="1215" y="28"/>
                </a:cubicBezTo>
                <a:cubicBezTo>
                  <a:pt x="1220" y="27"/>
                  <a:pt x="1224" y="22"/>
                  <a:pt x="1229" y="23"/>
                </a:cubicBezTo>
                <a:cubicBezTo>
                  <a:pt x="1239" y="24"/>
                  <a:pt x="1247" y="33"/>
                  <a:pt x="1256" y="37"/>
                </a:cubicBezTo>
                <a:cubicBezTo>
                  <a:pt x="1298" y="30"/>
                  <a:pt x="1330" y="22"/>
                  <a:pt x="1374" y="18"/>
                </a:cubicBezTo>
                <a:cubicBezTo>
                  <a:pt x="1462" y="30"/>
                  <a:pt x="1549" y="23"/>
                  <a:pt x="1637" y="23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1394" name="Freeform 18"/>
          <p:cNvSpPr>
            <a:spLocks/>
          </p:cNvSpPr>
          <p:nvPr/>
        </p:nvSpPr>
        <p:spPr bwMode="auto">
          <a:xfrm>
            <a:off x="7564438" y="3600451"/>
            <a:ext cx="2678112" cy="250825"/>
          </a:xfrm>
          <a:custGeom>
            <a:avLst/>
            <a:gdLst>
              <a:gd name="T0" fmla="*/ 0 w 1687"/>
              <a:gd name="T1" fmla="*/ 109 h 158"/>
              <a:gd name="T2" fmla="*/ 41 w 1687"/>
              <a:gd name="T3" fmla="*/ 104 h 158"/>
              <a:gd name="T4" fmla="*/ 59 w 1687"/>
              <a:gd name="T5" fmla="*/ 113 h 158"/>
              <a:gd name="T6" fmla="*/ 136 w 1687"/>
              <a:gd name="T7" fmla="*/ 109 h 158"/>
              <a:gd name="T8" fmla="*/ 141 w 1687"/>
              <a:gd name="T9" fmla="*/ 122 h 158"/>
              <a:gd name="T10" fmla="*/ 159 w 1687"/>
              <a:gd name="T11" fmla="*/ 127 h 158"/>
              <a:gd name="T12" fmla="*/ 209 w 1687"/>
              <a:gd name="T13" fmla="*/ 95 h 158"/>
              <a:gd name="T14" fmla="*/ 259 w 1687"/>
              <a:gd name="T15" fmla="*/ 81 h 158"/>
              <a:gd name="T16" fmla="*/ 322 w 1687"/>
              <a:gd name="T17" fmla="*/ 77 h 158"/>
              <a:gd name="T18" fmla="*/ 336 w 1687"/>
              <a:gd name="T19" fmla="*/ 131 h 158"/>
              <a:gd name="T20" fmla="*/ 345 w 1687"/>
              <a:gd name="T21" fmla="*/ 118 h 158"/>
              <a:gd name="T22" fmla="*/ 363 w 1687"/>
              <a:gd name="T23" fmla="*/ 81 h 158"/>
              <a:gd name="T24" fmla="*/ 390 w 1687"/>
              <a:gd name="T25" fmla="*/ 113 h 158"/>
              <a:gd name="T26" fmla="*/ 431 w 1687"/>
              <a:gd name="T27" fmla="*/ 90 h 158"/>
              <a:gd name="T28" fmla="*/ 463 w 1687"/>
              <a:gd name="T29" fmla="*/ 59 h 158"/>
              <a:gd name="T30" fmla="*/ 467 w 1687"/>
              <a:gd name="T31" fmla="*/ 136 h 158"/>
              <a:gd name="T32" fmla="*/ 481 w 1687"/>
              <a:gd name="T33" fmla="*/ 131 h 158"/>
              <a:gd name="T34" fmla="*/ 522 w 1687"/>
              <a:gd name="T35" fmla="*/ 86 h 158"/>
              <a:gd name="T36" fmla="*/ 531 w 1687"/>
              <a:gd name="T37" fmla="*/ 72 h 158"/>
              <a:gd name="T38" fmla="*/ 567 w 1687"/>
              <a:gd name="T39" fmla="*/ 118 h 158"/>
              <a:gd name="T40" fmla="*/ 635 w 1687"/>
              <a:gd name="T41" fmla="*/ 72 h 158"/>
              <a:gd name="T42" fmla="*/ 671 w 1687"/>
              <a:gd name="T43" fmla="*/ 149 h 158"/>
              <a:gd name="T44" fmla="*/ 730 w 1687"/>
              <a:gd name="T45" fmla="*/ 95 h 158"/>
              <a:gd name="T46" fmla="*/ 735 w 1687"/>
              <a:gd name="T47" fmla="*/ 81 h 158"/>
              <a:gd name="T48" fmla="*/ 740 w 1687"/>
              <a:gd name="T49" fmla="*/ 99 h 158"/>
              <a:gd name="T50" fmla="*/ 758 w 1687"/>
              <a:gd name="T51" fmla="*/ 140 h 158"/>
              <a:gd name="T52" fmla="*/ 835 w 1687"/>
              <a:gd name="T53" fmla="*/ 59 h 158"/>
              <a:gd name="T54" fmla="*/ 876 w 1687"/>
              <a:gd name="T55" fmla="*/ 145 h 158"/>
              <a:gd name="T56" fmla="*/ 925 w 1687"/>
              <a:gd name="T57" fmla="*/ 99 h 158"/>
              <a:gd name="T58" fmla="*/ 921 w 1687"/>
              <a:gd name="T59" fmla="*/ 113 h 158"/>
              <a:gd name="T60" fmla="*/ 966 w 1687"/>
              <a:gd name="T61" fmla="*/ 158 h 158"/>
              <a:gd name="T62" fmla="*/ 993 w 1687"/>
              <a:gd name="T63" fmla="*/ 109 h 158"/>
              <a:gd name="T64" fmla="*/ 1080 w 1687"/>
              <a:gd name="T65" fmla="*/ 72 h 158"/>
              <a:gd name="T66" fmla="*/ 1134 w 1687"/>
              <a:gd name="T67" fmla="*/ 109 h 158"/>
              <a:gd name="T68" fmla="*/ 1170 w 1687"/>
              <a:gd name="T69" fmla="*/ 63 h 158"/>
              <a:gd name="T70" fmla="*/ 1198 w 1687"/>
              <a:gd name="T71" fmla="*/ 104 h 158"/>
              <a:gd name="T72" fmla="*/ 1225 w 1687"/>
              <a:gd name="T73" fmla="*/ 99 h 158"/>
              <a:gd name="T74" fmla="*/ 1243 w 1687"/>
              <a:gd name="T75" fmla="*/ 99 h 158"/>
              <a:gd name="T76" fmla="*/ 1275 w 1687"/>
              <a:gd name="T77" fmla="*/ 86 h 158"/>
              <a:gd name="T78" fmla="*/ 1311 w 1687"/>
              <a:gd name="T79" fmla="*/ 0 h 158"/>
              <a:gd name="T80" fmla="*/ 1338 w 1687"/>
              <a:gd name="T81" fmla="*/ 45 h 158"/>
              <a:gd name="T82" fmla="*/ 1370 w 1687"/>
              <a:gd name="T83" fmla="*/ 68 h 158"/>
              <a:gd name="T84" fmla="*/ 1415 w 1687"/>
              <a:gd name="T85" fmla="*/ 99 h 158"/>
              <a:gd name="T86" fmla="*/ 1447 w 1687"/>
              <a:gd name="T87" fmla="*/ 54 h 158"/>
              <a:gd name="T88" fmla="*/ 1465 w 1687"/>
              <a:gd name="T89" fmla="*/ 118 h 158"/>
              <a:gd name="T90" fmla="*/ 1501 w 1687"/>
              <a:gd name="T91" fmla="*/ 77 h 158"/>
              <a:gd name="T92" fmla="*/ 1533 w 1687"/>
              <a:gd name="T93" fmla="*/ 118 h 158"/>
              <a:gd name="T94" fmla="*/ 1556 w 1687"/>
              <a:gd name="T95" fmla="*/ 104 h 158"/>
              <a:gd name="T96" fmla="*/ 1560 w 1687"/>
              <a:gd name="T97" fmla="*/ 90 h 158"/>
              <a:gd name="T98" fmla="*/ 1583 w 1687"/>
              <a:gd name="T99" fmla="*/ 122 h 158"/>
              <a:gd name="T100" fmla="*/ 1610 w 1687"/>
              <a:gd name="T101" fmla="*/ 118 h 158"/>
              <a:gd name="T102" fmla="*/ 1619 w 1687"/>
              <a:gd name="T103" fmla="*/ 99 h 158"/>
              <a:gd name="T104" fmla="*/ 1628 w 1687"/>
              <a:gd name="T105" fmla="*/ 118 h 158"/>
              <a:gd name="T106" fmla="*/ 1638 w 1687"/>
              <a:gd name="T107" fmla="*/ 127 h 158"/>
              <a:gd name="T108" fmla="*/ 1665 w 1687"/>
              <a:gd name="T109" fmla="*/ 77 h 158"/>
              <a:gd name="T110" fmla="*/ 1674 w 1687"/>
              <a:gd name="T111" fmla="*/ 95 h 158"/>
              <a:gd name="T112" fmla="*/ 1687 w 1687"/>
              <a:gd name="T113" fmla="*/ 109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87" h="158">
                <a:moveTo>
                  <a:pt x="0" y="109"/>
                </a:moveTo>
                <a:cubicBezTo>
                  <a:pt x="40" y="81"/>
                  <a:pt x="15" y="85"/>
                  <a:pt x="41" y="104"/>
                </a:cubicBezTo>
                <a:cubicBezTo>
                  <a:pt x="46" y="108"/>
                  <a:pt x="53" y="110"/>
                  <a:pt x="59" y="113"/>
                </a:cubicBezTo>
                <a:cubicBezTo>
                  <a:pt x="87" y="95"/>
                  <a:pt x="81" y="95"/>
                  <a:pt x="136" y="109"/>
                </a:cubicBezTo>
                <a:cubicBezTo>
                  <a:pt x="140" y="110"/>
                  <a:pt x="137" y="119"/>
                  <a:pt x="141" y="122"/>
                </a:cubicBezTo>
                <a:cubicBezTo>
                  <a:pt x="146" y="126"/>
                  <a:pt x="153" y="125"/>
                  <a:pt x="159" y="127"/>
                </a:cubicBezTo>
                <a:cubicBezTo>
                  <a:pt x="185" y="118"/>
                  <a:pt x="179" y="102"/>
                  <a:pt x="209" y="95"/>
                </a:cubicBezTo>
                <a:cubicBezTo>
                  <a:pt x="251" y="53"/>
                  <a:pt x="236" y="45"/>
                  <a:pt x="259" y="81"/>
                </a:cubicBezTo>
                <a:cubicBezTo>
                  <a:pt x="270" y="132"/>
                  <a:pt x="299" y="100"/>
                  <a:pt x="322" y="77"/>
                </a:cubicBezTo>
                <a:cubicBezTo>
                  <a:pt x="327" y="95"/>
                  <a:pt x="325" y="116"/>
                  <a:pt x="336" y="131"/>
                </a:cubicBezTo>
                <a:cubicBezTo>
                  <a:pt x="339" y="135"/>
                  <a:pt x="343" y="123"/>
                  <a:pt x="345" y="118"/>
                </a:cubicBezTo>
                <a:cubicBezTo>
                  <a:pt x="370" y="68"/>
                  <a:pt x="340" y="116"/>
                  <a:pt x="363" y="81"/>
                </a:cubicBezTo>
                <a:cubicBezTo>
                  <a:pt x="369" y="98"/>
                  <a:pt x="372" y="107"/>
                  <a:pt x="390" y="113"/>
                </a:cubicBezTo>
                <a:cubicBezTo>
                  <a:pt x="405" y="109"/>
                  <a:pt x="419" y="100"/>
                  <a:pt x="431" y="90"/>
                </a:cubicBezTo>
                <a:cubicBezTo>
                  <a:pt x="442" y="80"/>
                  <a:pt x="463" y="59"/>
                  <a:pt x="463" y="59"/>
                </a:cubicBezTo>
                <a:cubicBezTo>
                  <a:pt x="464" y="85"/>
                  <a:pt x="461" y="111"/>
                  <a:pt x="467" y="136"/>
                </a:cubicBezTo>
                <a:cubicBezTo>
                  <a:pt x="468" y="141"/>
                  <a:pt x="477" y="134"/>
                  <a:pt x="481" y="131"/>
                </a:cubicBezTo>
                <a:cubicBezTo>
                  <a:pt x="506" y="115"/>
                  <a:pt x="505" y="111"/>
                  <a:pt x="522" y="86"/>
                </a:cubicBezTo>
                <a:cubicBezTo>
                  <a:pt x="525" y="81"/>
                  <a:pt x="531" y="72"/>
                  <a:pt x="531" y="72"/>
                </a:cubicBezTo>
                <a:cubicBezTo>
                  <a:pt x="549" y="84"/>
                  <a:pt x="552" y="102"/>
                  <a:pt x="567" y="118"/>
                </a:cubicBezTo>
                <a:cubicBezTo>
                  <a:pt x="601" y="112"/>
                  <a:pt x="616" y="101"/>
                  <a:pt x="635" y="72"/>
                </a:cubicBezTo>
                <a:cubicBezTo>
                  <a:pt x="641" y="98"/>
                  <a:pt x="642" y="140"/>
                  <a:pt x="671" y="149"/>
                </a:cubicBezTo>
                <a:cubicBezTo>
                  <a:pt x="705" y="142"/>
                  <a:pt x="709" y="122"/>
                  <a:pt x="730" y="95"/>
                </a:cubicBezTo>
                <a:cubicBezTo>
                  <a:pt x="732" y="90"/>
                  <a:pt x="730" y="79"/>
                  <a:pt x="735" y="81"/>
                </a:cubicBezTo>
                <a:cubicBezTo>
                  <a:pt x="741" y="83"/>
                  <a:pt x="739" y="93"/>
                  <a:pt x="740" y="99"/>
                </a:cubicBezTo>
                <a:cubicBezTo>
                  <a:pt x="747" y="135"/>
                  <a:pt x="736" y="119"/>
                  <a:pt x="758" y="140"/>
                </a:cubicBezTo>
                <a:cubicBezTo>
                  <a:pt x="801" y="130"/>
                  <a:pt x="812" y="92"/>
                  <a:pt x="835" y="59"/>
                </a:cubicBezTo>
                <a:cubicBezTo>
                  <a:pt x="824" y="106"/>
                  <a:pt x="827" y="134"/>
                  <a:pt x="876" y="145"/>
                </a:cubicBezTo>
                <a:cubicBezTo>
                  <a:pt x="917" y="136"/>
                  <a:pt x="903" y="121"/>
                  <a:pt x="925" y="99"/>
                </a:cubicBezTo>
                <a:cubicBezTo>
                  <a:pt x="928" y="96"/>
                  <a:pt x="922" y="108"/>
                  <a:pt x="921" y="113"/>
                </a:cubicBezTo>
                <a:cubicBezTo>
                  <a:pt x="931" y="149"/>
                  <a:pt x="932" y="150"/>
                  <a:pt x="966" y="158"/>
                </a:cubicBezTo>
                <a:cubicBezTo>
                  <a:pt x="988" y="142"/>
                  <a:pt x="987" y="134"/>
                  <a:pt x="993" y="109"/>
                </a:cubicBezTo>
                <a:cubicBezTo>
                  <a:pt x="1033" y="121"/>
                  <a:pt x="1048" y="88"/>
                  <a:pt x="1080" y="72"/>
                </a:cubicBezTo>
                <a:cubicBezTo>
                  <a:pt x="1086" y="112"/>
                  <a:pt x="1094" y="114"/>
                  <a:pt x="1134" y="109"/>
                </a:cubicBezTo>
                <a:cubicBezTo>
                  <a:pt x="1147" y="95"/>
                  <a:pt x="1170" y="63"/>
                  <a:pt x="1170" y="63"/>
                </a:cubicBezTo>
                <a:cubicBezTo>
                  <a:pt x="1176" y="84"/>
                  <a:pt x="1180" y="92"/>
                  <a:pt x="1198" y="104"/>
                </a:cubicBezTo>
                <a:cubicBezTo>
                  <a:pt x="1207" y="102"/>
                  <a:pt x="1217" y="104"/>
                  <a:pt x="1225" y="99"/>
                </a:cubicBezTo>
                <a:cubicBezTo>
                  <a:pt x="1243" y="87"/>
                  <a:pt x="1225" y="63"/>
                  <a:pt x="1243" y="99"/>
                </a:cubicBezTo>
                <a:cubicBezTo>
                  <a:pt x="1252" y="142"/>
                  <a:pt x="1262" y="104"/>
                  <a:pt x="1275" y="86"/>
                </a:cubicBezTo>
                <a:cubicBezTo>
                  <a:pt x="1282" y="54"/>
                  <a:pt x="1300" y="30"/>
                  <a:pt x="1311" y="0"/>
                </a:cubicBezTo>
                <a:cubicBezTo>
                  <a:pt x="1337" y="7"/>
                  <a:pt x="1325" y="26"/>
                  <a:pt x="1338" y="45"/>
                </a:cubicBezTo>
                <a:cubicBezTo>
                  <a:pt x="1351" y="63"/>
                  <a:pt x="1353" y="62"/>
                  <a:pt x="1370" y="68"/>
                </a:cubicBezTo>
                <a:cubicBezTo>
                  <a:pt x="1385" y="88"/>
                  <a:pt x="1391" y="94"/>
                  <a:pt x="1415" y="99"/>
                </a:cubicBezTo>
                <a:cubicBezTo>
                  <a:pt x="1430" y="85"/>
                  <a:pt x="1438" y="73"/>
                  <a:pt x="1447" y="54"/>
                </a:cubicBezTo>
                <a:cubicBezTo>
                  <a:pt x="1455" y="76"/>
                  <a:pt x="1455" y="97"/>
                  <a:pt x="1465" y="118"/>
                </a:cubicBezTo>
                <a:cubicBezTo>
                  <a:pt x="1490" y="111"/>
                  <a:pt x="1496" y="102"/>
                  <a:pt x="1501" y="77"/>
                </a:cubicBezTo>
                <a:cubicBezTo>
                  <a:pt x="1518" y="88"/>
                  <a:pt x="1522" y="101"/>
                  <a:pt x="1533" y="118"/>
                </a:cubicBezTo>
                <a:cubicBezTo>
                  <a:pt x="1541" y="113"/>
                  <a:pt x="1550" y="110"/>
                  <a:pt x="1556" y="104"/>
                </a:cubicBezTo>
                <a:cubicBezTo>
                  <a:pt x="1559" y="101"/>
                  <a:pt x="1556" y="87"/>
                  <a:pt x="1560" y="90"/>
                </a:cubicBezTo>
                <a:cubicBezTo>
                  <a:pt x="1571" y="97"/>
                  <a:pt x="1583" y="122"/>
                  <a:pt x="1583" y="122"/>
                </a:cubicBezTo>
                <a:cubicBezTo>
                  <a:pt x="1592" y="121"/>
                  <a:pt x="1602" y="123"/>
                  <a:pt x="1610" y="118"/>
                </a:cubicBezTo>
                <a:cubicBezTo>
                  <a:pt x="1616" y="114"/>
                  <a:pt x="1612" y="99"/>
                  <a:pt x="1619" y="99"/>
                </a:cubicBezTo>
                <a:cubicBezTo>
                  <a:pt x="1626" y="99"/>
                  <a:pt x="1624" y="112"/>
                  <a:pt x="1628" y="118"/>
                </a:cubicBezTo>
                <a:cubicBezTo>
                  <a:pt x="1631" y="122"/>
                  <a:pt x="1635" y="124"/>
                  <a:pt x="1638" y="127"/>
                </a:cubicBezTo>
                <a:cubicBezTo>
                  <a:pt x="1653" y="111"/>
                  <a:pt x="1659" y="98"/>
                  <a:pt x="1665" y="77"/>
                </a:cubicBezTo>
                <a:cubicBezTo>
                  <a:pt x="1668" y="83"/>
                  <a:pt x="1670" y="89"/>
                  <a:pt x="1674" y="95"/>
                </a:cubicBezTo>
                <a:cubicBezTo>
                  <a:pt x="1678" y="100"/>
                  <a:pt x="1687" y="109"/>
                  <a:pt x="1687" y="109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 flipV="1">
            <a:off x="3100388" y="2293938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grpSp>
        <p:nvGrpSpPr>
          <p:cNvPr id="101396" name="Group 20"/>
          <p:cNvGrpSpPr>
            <a:grpSpLocks/>
          </p:cNvGrpSpPr>
          <p:nvPr/>
        </p:nvGrpSpPr>
        <p:grpSpPr bwMode="auto">
          <a:xfrm>
            <a:off x="2719388" y="2446338"/>
            <a:ext cx="317500" cy="609600"/>
            <a:chOff x="753" y="1541"/>
            <a:chExt cx="200" cy="384"/>
          </a:xfrm>
        </p:grpSpPr>
        <p:graphicFrame>
          <p:nvGraphicFramePr>
            <p:cNvPr id="101397" name="Object 21"/>
            <p:cNvGraphicFramePr>
              <a:graphicFrameLocks noChangeAspect="1"/>
            </p:cNvGraphicFramePr>
            <p:nvPr/>
          </p:nvGraphicFramePr>
          <p:xfrm>
            <a:off x="753" y="1541"/>
            <a:ext cx="149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6720" imgH="177480" progId="Equation.3">
                    <p:embed/>
                  </p:oleObj>
                </mc:Choice>
                <mc:Fallback>
                  <p:oleObj name="Equation" r:id="rId4" imgW="126720" imgH="177480" progId="Equation.3">
                    <p:embed/>
                    <p:pic>
                      <p:nvPicPr>
                        <p:cNvPr id="101397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" y="1541"/>
                          <a:ext cx="149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398" name="Arc 22"/>
            <p:cNvSpPr>
              <a:spLocks/>
            </p:cNvSpPr>
            <p:nvPr/>
          </p:nvSpPr>
          <p:spPr bwMode="auto">
            <a:xfrm rot="-3490836">
              <a:off x="761" y="1733"/>
              <a:ext cx="1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</p:grpSp>
      <p:sp>
        <p:nvSpPr>
          <p:cNvPr id="101399" name="Freeform 23"/>
          <p:cNvSpPr>
            <a:spLocks/>
          </p:cNvSpPr>
          <p:nvPr/>
        </p:nvSpPr>
        <p:spPr bwMode="auto">
          <a:xfrm>
            <a:off x="8471899" y="4773511"/>
            <a:ext cx="2778125" cy="1038225"/>
          </a:xfrm>
          <a:custGeom>
            <a:avLst/>
            <a:gdLst>
              <a:gd name="T0" fmla="*/ 0 w 2254"/>
              <a:gd name="T1" fmla="*/ 486 h 654"/>
              <a:gd name="T2" fmla="*/ 109 w 2254"/>
              <a:gd name="T3" fmla="*/ 309 h 654"/>
              <a:gd name="T4" fmla="*/ 99 w 2254"/>
              <a:gd name="T5" fmla="*/ 377 h 654"/>
              <a:gd name="T6" fmla="*/ 104 w 2254"/>
              <a:gd name="T7" fmla="*/ 400 h 654"/>
              <a:gd name="T8" fmla="*/ 118 w 2254"/>
              <a:gd name="T9" fmla="*/ 386 h 654"/>
              <a:gd name="T10" fmla="*/ 231 w 2254"/>
              <a:gd name="T11" fmla="*/ 295 h 654"/>
              <a:gd name="T12" fmla="*/ 226 w 2254"/>
              <a:gd name="T13" fmla="*/ 345 h 654"/>
              <a:gd name="T14" fmla="*/ 245 w 2254"/>
              <a:gd name="T15" fmla="*/ 341 h 654"/>
              <a:gd name="T16" fmla="*/ 285 w 2254"/>
              <a:gd name="T17" fmla="*/ 304 h 654"/>
              <a:gd name="T18" fmla="*/ 390 w 2254"/>
              <a:gd name="T19" fmla="*/ 205 h 654"/>
              <a:gd name="T20" fmla="*/ 426 w 2254"/>
              <a:gd name="T21" fmla="*/ 177 h 654"/>
              <a:gd name="T22" fmla="*/ 408 w 2254"/>
              <a:gd name="T23" fmla="*/ 263 h 654"/>
              <a:gd name="T24" fmla="*/ 403 w 2254"/>
              <a:gd name="T25" fmla="*/ 304 h 654"/>
              <a:gd name="T26" fmla="*/ 412 w 2254"/>
              <a:gd name="T27" fmla="*/ 322 h 654"/>
              <a:gd name="T28" fmla="*/ 426 w 2254"/>
              <a:gd name="T29" fmla="*/ 304 h 654"/>
              <a:gd name="T30" fmla="*/ 449 w 2254"/>
              <a:gd name="T31" fmla="*/ 286 h 654"/>
              <a:gd name="T32" fmla="*/ 558 w 2254"/>
              <a:gd name="T33" fmla="*/ 164 h 654"/>
              <a:gd name="T34" fmla="*/ 585 w 2254"/>
              <a:gd name="T35" fmla="*/ 118 h 654"/>
              <a:gd name="T36" fmla="*/ 598 w 2254"/>
              <a:gd name="T37" fmla="*/ 96 h 654"/>
              <a:gd name="T38" fmla="*/ 612 w 2254"/>
              <a:gd name="T39" fmla="*/ 37 h 654"/>
              <a:gd name="T40" fmla="*/ 617 w 2254"/>
              <a:gd name="T41" fmla="*/ 9 h 654"/>
              <a:gd name="T42" fmla="*/ 603 w 2254"/>
              <a:gd name="T43" fmla="*/ 55 h 654"/>
              <a:gd name="T44" fmla="*/ 607 w 2254"/>
              <a:gd name="T45" fmla="*/ 78 h 654"/>
              <a:gd name="T46" fmla="*/ 621 w 2254"/>
              <a:gd name="T47" fmla="*/ 68 h 654"/>
              <a:gd name="T48" fmla="*/ 639 w 2254"/>
              <a:gd name="T49" fmla="*/ 59 h 654"/>
              <a:gd name="T50" fmla="*/ 721 w 2254"/>
              <a:gd name="T51" fmla="*/ 0 h 654"/>
              <a:gd name="T52" fmla="*/ 703 w 2254"/>
              <a:gd name="T53" fmla="*/ 91 h 654"/>
              <a:gd name="T54" fmla="*/ 694 w 2254"/>
              <a:gd name="T55" fmla="*/ 150 h 654"/>
              <a:gd name="T56" fmla="*/ 698 w 2254"/>
              <a:gd name="T57" fmla="*/ 191 h 654"/>
              <a:gd name="T58" fmla="*/ 730 w 2254"/>
              <a:gd name="T59" fmla="*/ 182 h 654"/>
              <a:gd name="T60" fmla="*/ 839 w 2254"/>
              <a:gd name="T61" fmla="*/ 123 h 654"/>
              <a:gd name="T62" fmla="*/ 920 w 2254"/>
              <a:gd name="T63" fmla="*/ 300 h 654"/>
              <a:gd name="T64" fmla="*/ 1079 w 2254"/>
              <a:gd name="T65" fmla="*/ 223 h 654"/>
              <a:gd name="T66" fmla="*/ 1056 w 2254"/>
              <a:gd name="T67" fmla="*/ 313 h 654"/>
              <a:gd name="T68" fmla="*/ 1061 w 2254"/>
              <a:gd name="T69" fmla="*/ 336 h 654"/>
              <a:gd name="T70" fmla="*/ 1106 w 2254"/>
              <a:gd name="T71" fmla="*/ 304 h 654"/>
              <a:gd name="T72" fmla="*/ 1197 w 2254"/>
              <a:gd name="T73" fmla="*/ 468 h 654"/>
              <a:gd name="T74" fmla="*/ 1220 w 2254"/>
              <a:gd name="T75" fmla="*/ 463 h 654"/>
              <a:gd name="T76" fmla="*/ 1233 w 2254"/>
              <a:gd name="T77" fmla="*/ 449 h 654"/>
              <a:gd name="T78" fmla="*/ 1242 w 2254"/>
              <a:gd name="T79" fmla="*/ 459 h 654"/>
              <a:gd name="T80" fmla="*/ 1265 w 2254"/>
              <a:gd name="T81" fmla="*/ 517 h 654"/>
              <a:gd name="T82" fmla="*/ 1333 w 2254"/>
              <a:gd name="T83" fmla="*/ 590 h 654"/>
              <a:gd name="T84" fmla="*/ 1419 w 2254"/>
              <a:gd name="T85" fmla="*/ 567 h 654"/>
              <a:gd name="T86" fmla="*/ 1447 w 2254"/>
              <a:gd name="T87" fmla="*/ 549 h 654"/>
              <a:gd name="T88" fmla="*/ 1492 w 2254"/>
              <a:gd name="T89" fmla="*/ 654 h 654"/>
              <a:gd name="T90" fmla="*/ 1569 w 2254"/>
              <a:gd name="T91" fmla="*/ 563 h 654"/>
              <a:gd name="T92" fmla="*/ 1596 w 2254"/>
              <a:gd name="T93" fmla="*/ 517 h 654"/>
              <a:gd name="T94" fmla="*/ 1632 w 2254"/>
              <a:gd name="T95" fmla="*/ 613 h 654"/>
              <a:gd name="T96" fmla="*/ 1750 w 2254"/>
              <a:gd name="T97" fmla="*/ 540 h 654"/>
              <a:gd name="T98" fmla="*/ 1787 w 2254"/>
              <a:gd name="T99" fmla="*/ 504 h 654"/>
              <a:gd name="T100" fmla="*/ 1814 w 2254"/>
              <a:gd name="T101" fmla="*/ 613 h 654"/>
              <a:gd name="T102" fmla="*/ 1964 w 2254"/>
              <a:gd name="T103" fmla="*/ 463 h 654"/>
              <a:gd name="T104" fmla="*/ 2000 w 2254"/>
              <a:gd name="T105" fmla="*/ 400 h 654"/>
              <a:gd name="T106" fmla="*/ 2086 w 2254"/>
              <a:gd name="T107" fmla="*/ 313 h 654"/>
              <a:gd name="T108" fmla="*/ 2122 w 2254"/>
              <a:gd name="T109" fmla="*/ 277 h 654"/>
              <a:gd name="T110" fmla="*/ 2136 w 2254"/>
              <a:gd name="T111" fmla="*/ 263 h 654"/>
              <a:gd name="T112" fmla="*/ 2122 w 2254"/>
              <a:gd name="T113" fmla="*/ 322 h 654"/>
              <a:gd name="T114" fmla="*/ 2131 w 2254"/>
              <a:gd name="T115" fmla="*/ 363 h 654"/>
              <a:gd name="T116" fmla="*/ 2159 w 2254"/>
              <a:gd name="T117" fmla="*/ 341 h 654"/>
              <a:gd name="T118" fmla="*/ 2218 w 2254"/>
              <a:gd name="T119" fmla="*/ 282 h 654"/>
              <a:gd name="T120" fmla="*/ 2240 w 2254"/>
              <a:gd name="T121" fmla="*/ 313 h 654"/>
              <a:gd name="T122" fmla="*/ 2254 w 2254"/>
              <a:gd name="T123" fmla="*/ 327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54" h="654">
                <a:moveTo>
                  <a:pt x="0" y="486"/>
                </a:moveTo>
                <a:cubicBezTo>
                  <a:pt x="30" y="423"/>
                  <a:pt x="66" y="364"/>
                  <a:pt x="109" y="309"/>
                </a:cubicBezTo>
                <a:cubicBezTo>
                  <a:pt x="115" y="334"/>
                  <a:pt x="107" y="353"/>
                  <a:pt x="99" y="377"/>
                </a:cubicBezTo>
                <a:cubicBezTo>
                  <a:pt x="101" y="385"/>
                  <a:pt x="97" y="397"/>
                  <a:pt x="104" y="400"/>
                </a:cubicBezTo>
                <a:cubicBezTo>
                  <a:pt x="110" y="403"/>
                  <a:pt x="113" y="390"/>
                  <a:pt x="118" y="386"/>
                </a:cubicBezTo>
                <a:cubicBezTo>
                  <a:pt x="155" y="356"/>
                  <a:pt x="192" y="320"/>
                  <a:pt x="231" y="295"/>
                </a:cubicBezTo>
                <a:cubicBezTo>
                  <a:pt x="229" y="312"/>
                  <a:pt x="221" y="329"/>
                  <a:pt x="226" y="345"/>
                </a:cubicBezTo>
                <a:cubicBezTo>
                  <a:pt x="228" y="351"/>
                  <a:pt x="240" y="344"/>
                  <a:pt x="245" y="341"/>
                </a:cubicBezTo>
                <a:cubicBezTo>
                  <a:pt x="260" y="331"/>
                  <a:pt x="271" y="316"/>
                  <a:pt x="285" y="304"/>
                </a:cubicBezTo>
                <a:cubicBezTo>
                  <a:pt x="321" y="272"/>
                  <a:pt x="352" y="234"/>
                  <a:pt x="390" y="205"/>
                </a:cubicBezTo>
                <a:cubicBezTo>
                  <a:pt x="402" y="196"/>
                  <a:pt x="426" y="177"/>
                  <a:pt x="426" y="177"/>
                </a:cubicBezTo>
                <a:cubicBezTo>
                  <a:pt x="422" y="209"/>
                  <a:pt x="420" y="234"/>
                  <a:pt x="408" y="263"/>
                </a:cubicBezTo>
                <a:cubicBezTo>
                  <a:pt x="406" y="277"/>
                  <a:pt x="402" y="290"/>
                  <a:pt x="403" y="304"/>
                </a:cubicBezTo>
                <a:cubicBezTo>
                  <a:pt x="403" y="311"/>
                  <a:pt x="405" y="322"/>
                  <a:pt x="412" y="322"/>
                </a:cubicBezTo>
                <a:cubicBezTo>
                  <a:pt x="420" y="322"/>
                  <a:pt x="421" y="309"/>
                  <a:pt x="426" y="304"/>
                </a:cubicBezTo>
                <a:cubicBezTo>
                  <a:pt x="433" y="297"/>
                  <a:pt x="442" y="293"/>
                  <a:pt x="449" y="286"/>
                </a:cubicBezTo>
                <a:cubicBezTo>
                  <a:pt x="487" y="248"/>
                  <a:pt x="527" y="207"/>
                  <a:pt x="558" y="164"/>
                </a:cubicBezTo>
                <a:cubicBezTo>
                  <a:pt x="569" y="150"/>
                  <a:pt x="576" y="133"/>
                  <a:pt x="585" y="118"/>
                </a:cubicBezTo>
                <a:cubicBezTo>
                  <a:pt x="589" y="111"/>
                  <a:pt x="598" y="96"/>
                  <a:pt x="598" y="96"/>
                </a:cubicBezTo>
                <a:cubicBezTo>
                  <a:pt x="602" y="76"/>
                  <a:pt x="608" y="57"/>
                  <a:pt x="612" y="37"/>
                </a:cubicBezTo>
                <a:cubicBezTo>
                  <a:pt x="614" y="28"/>
                  <a:pt x="626" y="9"/>
                  <a:pt x="617" y="9"/>
                </a:cubicBezTo>
                <a:cubicBezTo>
                  <a:pt x="612" y="9"/>
                  <a:pt x="604" y="48"/>
                  <a:pt x="603" y="55"/>
                </a:cubicBezTo>
                <a:cubicBezTo>
                  <a:pt x="604" y="63"/>
                  <a:pt x="601" y="73"/>
                  <a:pt x="607" y="78"/>
                </a:cubicBezTo>
                <a:cubicBezTo>
                  <a:pt x="612" y="81"/>
                  <a:pt x="616" y="71"/>
                  <a:pt x="621" y="68"/>
                </a:cubicBezTo>
                <a:cubicBezTo>
                  <a:pt x="627" y="65"/>
                  <a:pt x="633" y="63"/>
                  <a:pt x="639" y="59"/>
                </a:cubicBezTo>
                <a:cubicBezTo>
                  <a:pt x="667" y="40"/>
                  <a:pt x="693" y="18"/>
                  <a:pt x="721" y="0"/>
                </a:cubicBezTo>
                <a:cubicBezTo>
                  <a:pt x="730" y="31"/>
                  <a:pt x="709" y="61"/>
                  <a:pt x="703" y="91"/>
                </a:cubicBezTo>
                <a:cubicBezTo>
                  <a:pt x="699" y="111"/>
                  <a:pt x="694" y="150"/>
                  <a:pt x="694" y="150"/>
                </a:cubicBezTo>
                <a:cubicBezTo>
                  <a:pt x="695" y="164"/>
                  <a:pt x="688" y="182"/>
                  <a:pt x="698" y="191"/>
                </a:cubicBezTo>
                <a:cubicBezTo>
                  <a:pt x="706" y="198"/>
                  <a:pt x="720" y="187"/>
                  <a:pt x="730" y="182"/>
                </a:cubicBezTo>
                <a:cubicBezTo>
                  <a:pt x="771" y="160"/>
                  <a:pt x="792" y="133"/>
                  <a:pt x="839" y="123"/>
                </a:cubicBezTo>
                <a:cubicBezTo>
                  <a:pt x="863" y="185"/>
                  <a:pt x="859" y="258"/>
                  <a:pt x="920" y="300"/>
                </a:cubicBezTo>
                <a:cubicBezTo>
                  <a:pt x="996" y="294"/>
                  <a:pt x="1028" y="274"/>
                  <a:pt x="1079" y="223"/>
                </a:cubicBezTo>
                <a:cubicBezTo>
                  <a:pt x="1070" y="253"/>
                  <a:pt x="1063" y="283"/>
                  <a:pt x="1056" y="313"/>
                </a:cubicBezTo>
                <a:cubicBezTo>
                  <a:pt x="1058" y="321"/>
                  <a:pt x="1053" y="335"/>
                  <a:pt x="1061" y="336"/>
                </a:cubicBezTo>
                <a:cubicBezTo>
                  <a:pt x="1065" y="337"/>
                  <a:pt x="1100" y="309"/>
                  <a:pt x="1106" y="304"/>
                </a:cubicBezTo>
                <a:cubicBezTo>
                  <a:pt x="1156" y="343"/>
                  <a:pt x="1140" y="431"/>
                  <a:pt x="1197" y="468"/>
                </a:cubicBezTo>
                <a:cubicBezTo>
                  <a:pt x="1205" y="466"/>
                  <a:pt x="1213" y="467"/>
                  <a:pt x="1220" y="463"/>
                </a:cubicBezTo>
                <a:cubicBezTo>
                  <a:pt x="1226" y="460"/>
                  <a:pt x="1227" y="450"/>
                  <a:pt x="1233" y="449"/>
                </a:cubicBezTo>
                <a:cubicBezTo>
                  <a:pt x="1237" y="448"/>
                  <a:pt x="1240" y="455"/>
                  <a:pt x="1242" y="459"/>
                </a:cubicBezTo>
                <a:cubicBezTo>
                  <a:pt x="1253" y="477"/>
                  <a:pt x="1256" y="498"/>
                  <a:pt x="1265" y="517"/>
                </a:cubicBezTo>
                <a:cubicBezTo>
                  <a:pt x="1284" y="560"/>
                  <a:pt x="1291" y="568"/>
                  <a:pt x="1333" y="590"/>
                </a:cubicBezTo>
                <a:cubicBezTo>
                  <a:pt x="1380" y="585"/>
                  <a:pt x="1381" y="591"/>
                  <a:pt x="1419" y="567"/>
                </a:cubicBezTo>
                <a:cubicBezTo>
                  <a:pt x="1428" y="561"/>
                  <a:pt x="1447" y="549"/>
                  <a:pt x="1447" y="549"/>
                </a:cubicBezTo>
                <a:cubicBezTo>
                  <a:pt x="1471" y="582"/>
                  <a:pt x="1464" y="623"/>
                  <a:pt x="1492" y="654"/>
                </a:cubicBezTo>
                <a:cubicBezTo>
                  <a:pt x="1534" y="636"/>
                  <a:pt x="1549" y="603"/>
                  <a:pt x="1569" y="563"/>
                </a:cubicBezTo>
                <a:cubicBezTo>
                  <a:pt x="1577" y="547"/>
                  <a:pt x="1596" y="517"/>
                  <a:pt x="1596" y="517"/>
                </a:cubicBezTo>
                <a:cubicBezTo>
                  <a:pt x="1600" y="552"/>
                  <a:pt x="1592" y="602"/>
                  <a:pt x="1632" y="613"/>
                </a:cubicBezTo>
                <a:cubicBezTo>
                  <a:pt x="1682" y="605"/>
                  <a:pt x="1714" y="573"/>
                  <a:pt x="1750" y="540"/>
                </a:cubicBezTo>
                <a:cubicBezTo>
                  <a:pt x="1763" y="528"/>
                  <a:pt x="1787" y="504"/>
                  <a:pt x="1787" y="504"/>
                </a:cubicBezTo>
                <a:cubicBezTo>
                  <a:pt x="1791" y="542"/>
                  <a:pt x="1786" y="585"/>
                  <a:pt x="1814" y="613"/>
                </a:cubicBezTo>
                <a:cubicBezTo>
                  <a:pt x="1884" y="593"/>
                  <a:pt x="1932" y="527"/>
                  <a:pt x="1964" y="463"/>
                </a:cubicBezTo>
                <a:cubicBezTo>
                  <a:pt x="1975" y="440"/>
                  <a:pt x="1981" y="419"/>
                  <a:pt x="2000" y="400"/>
                </a:cubicBezTo>
                <a:cubicBezTo>
                  <a:pt x="2029" y="371"/>
                  <a:pt x="2057" y="342"/>
                  <a:pt x="2086" y="313"/>
                </a:cubicBezTo>
                <a:cubicBezTo>
                  <a:pt x="2098" y="301"/>
                  <a:pt x="2110" y="289"/>
                  <a:pt x="2122" y="277"/>
                </a:cubicBezTo>
                <a:cubicBezTo>
                  <a:pt x="2127" y="272"/>
                  <a:pt x="2136" y="263"/>
                  <a:pt x="2136" y="263"/>
                </a:cubicBezTo>
                <a:cubicBezTo>
                  <a:pt x="2132" y="283"/>
                  <a:pt x="2126" y="302"/>
                  <a:pt x="2122" y="322"/>
                </a:cubicBezTo>
                <a:cubicBezTo>
                  <a:pt x="2125" y="336"/>
                  <a:pt x="2123" y="352"/>
                  <a:pt x="2131" y="363"/>
                </a:cubicBezTo>
                <a:cubicBezTo>
                  <a:pt x="2132" y="365"/>
                  <a:pt x="2147" y="353"/>
                  <a:pt x="2159" y="341"/>
                </a:cubicBezTo>
                <a:cubicBezTo>
                  <a:pt x="2179" y="321"/>
                  <a:pt x="2197" y="302"/>
                  <a:pt x="2218" y="282"/>
                </a:cubicBezTo>
                <a:cubicBezTo>
                  <a:pt x="2225" y="292"/>
                  <a:pt x="2233" y="303"/>
                  <a:pt x="2240" y="313"/>
                </a:cubicBezTo>
                <a:cubicBezTo>
                  <a:pt x="2244" y="318"/>
                  <a:pt x="2254" y="327"/>
                  <a:pt x="2254" y="327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1400" name="Freeform 24"/>
          <p:cNvSpPr>
            <a:spLocks/>
          </p:cNvSpPr>
          <p:nvPr/>
        </p:nvSpPr>
        <p:spPr bwMode="auto">
          <a:xfrm>
            <a:off x="5001357" y="5133600"/>
            <a:ext cx="2678112" cy="250825"/>
          </a:xfrm>
          <a:custGeom>
            <a:avLst/>
            <a:gdLst>
              <a:gd name="T0" fmla="*/ 0 w 1687"/>
              <a:gd name="T1" fmla="*/ 109 h 158"/>
              <a:gd name="T2" fmla="*/ 41 w 1687"/>
              <a:gd name="T3" fmla="*/ 104 h 158"/>
              <a:gd name="T4" fmla="*/ 59 w 1687"/>
              <a:gd name="T5" fmla="*/ 113 h 158"/>
              <a:gd name="T6" fmla="*/ 136 w 1687"/>
              <a:gd name="T7" fmla="*/ 109 h 158"/>
              <a:gd name="T8" fmla="*/ 141 w 1687"/>
              <a:gd name="T9" fmla="*/ 122 h 158"/>
              <a:gd name="T10" fmla="*/ 159 w 1687"/>
              <a:gd name="T11" fmla="*/ 127 h 158"/>
              <a:gd name="T12" fmla="*/ 209 w 1687"/>
              <a:gd name="T13" fmla="*/ 95 h 158"/>
              <a:gd name="T14" fmla="*/ 259 w 1687"/>
              <a:gd name="T15" fmla="*/ 81 h 158"/>
              <a:gd name="T16" fmla="*/ 322 w 1687"/>
              <a:gd name="T17" fmla="*/ 77 h 158"/>
              <a:gd name="T18" fmla="*/ 336 w 1687"/>
              <a:gd name="T19" fmla="*/ 131 h 158"/>
              <a:gd name="T20" fmla="*/ 345 w 1687"/>
              <a:gd name="T21" fmla="*/ 118 h 158"/>
              <a:gd name="T22" fmla="*/ 363 w 1687"/>
              <a:gd name="T23" fmla="*/ 81 h 158"/>
              <a:gd name="T24" fmla="*/ 390 w 1687"/>
              <a:gd name="T25" fmla="*/ 113 h 158"/>
              <a:gd name="T26" fmla="*/ 431 w 1687"/>
              <a:gd name="T27" fmla="*/ 90 h 158"/>
              <a:gd name="T28" fmla="*/ 463 w 1687"/>
              <a:gd name="T29" fmla="*/ 59 h 158"/>
              <a:gd name="T30" fmla="*/ 467 w 1687"/>
              <a:gd name="T31" fmla="*/ 136 h 158"/>
              <a:gd name="T32" fmla="*/ 481 w 1687"/>
              <a:gd name="T33" fmla="*/ 131 h 158"/>
              <a:gd name="T34" fmla="*/ 522 w 1687"/>
              <a:gd name="T35" fmla="*/ 86 h 158"/>
              <a:gd name="T36" fmla="*/ 531 w 1687"/>
              <a:gd name="T37" fmla="*/ 72 h 158"/>
              <a:gd name="T38" fmla="*/ 567 w 1687"/>
              <a:gd name="T39" fmla="*/ 118 h 158"/>
              <a:gd name="T40" fmla="*/ 635 w 1687"/>
              <a:gd name="T41" fmla="*/ 72 h 158"/>
              <a:gd name="T42" fmla="*/ 671 w 1687"/>
              <a:gd name="T43" fmla="*/ 149 h 158"/>
              <a:gd name="T44" fmla="*/ 730 w 1687"/>
              <a:gd name="T45" fmla="*/ 95 h 158"/>
              <a:gd name="T46" fmla="*/ 735 w 1687"/>
              <a:gd name="T47" fmla="*/ 81 h 158"/>
              <a:gd name="T48" fmla="*/ 740 w 1687"/>
              <a:gd name="T49" fmla="*/ 99 h 158"/>
              <a:gd name="T50" fmla="*/ 758 w 1687"/>
              <a:gd name="T51" fmla="*/ 140 h 158"/>
              <a:gd name="T52" fmla="*/ 835 w 1687"/>
              <a:gd name="T53" fmla="*/ 59 h 158"/>
              <a:gd name="T54" fmla="*/ 876 w 1687"/>
              <a:gd name="T55" fmla="*/ 145 h 158"/>
              <a:gd name="T56" fmla="*/ 925 w 1687"/>
              <a:gd name="T57" fmla="*/ 99 h 158"/>
              <a:gd name="T58" fmla="*/ 921 w 1687"/>
              <a:gd name="T59" fmla="*/ 113 h 158"/>
              <a:gd name="T60" fmla="*/ 966 w 1687"/>
              <a:gd name="T61" fmla="*/ 158 h 158"/>
              <a:gd name="T62" fmla="*/ 993 w 1687"/>
              <a:gd name="T63" fmla="*/ 109 h 158"/>
              <a:gd name="T64" fmla="*/ 1080 w 1687"/>
              <a:gd name="T65" fmla="*/ 72 h 158"/>
              <a:gd name="T66" fmla="*/ 1134 w 1687"/>
              <a:gd name="T67" fmla="*/ 109 h 158"/>
              <a:gd name="T68" fmla="*/ 1170 w 1687"/>
              <a:gd name="T69" fmla="*/ 63 h 158"/>
              <a:gd name="T70" fmla="*/ 1198 w 1687"/>
              <a:gd name="T71" fmla="*/ 104 h 158"/>
              <a:gd name="T72" fmla="*/ 1225 w 1687"/>
              <a:gd name="T73" fmla="*/ 99 h 158"/>
              <a:gd name="T74" fmla="*/ 1243 w 1687"/>
              <a:gd name="T75" fmla="*/ 99 h 158"/>
              <a:gd name="T76" fmla="*/ 1275 w 1687"/>
              <a:gd name="T77" fmla="*/ 86 h 158"/>
              <a:gd name="T78" fmla="*/ 1311 w 1687"/>
              <a:gd name="T79" fmla="*/ 0 h 158"/>
              <a:gd name="T80" fmla="*/ 1338 w 1687"/>
              <a:gd name="T81" fmla="*/ 45 h 158"/>
              <a:gd name="T82" fmla="*/ 1370 w 1687"/>
              <a:gd name="T83" fmla="*/ 68 h 158"/>
              <a:gd name="T84" fmla="*/ 1415 w 1687"/>
              <a:gd name="T85" fmla="*/ 99 h 158"/>
              <a:gd name="T86" fmla="*/ 1447 w 1687"/>
              <a:gd name="T87" fmla="*/ 54 h 158"/>
              <a:gd name="T88" fmla="*/ 1465 w 1687"/>
              <a:gd name="T89" fmla="*/ 118 h 158"/>
              <a:gd name="T90" fmla="*/ 1501 w 1687"/>
              <a:gd name="T91" fmla="*/ 77 h 158"/>
              <a:gd name="T92" fmla="*/ 1533 w 1687"/>
              <a:gd name="T93" fmla="*/ 118 h 158"/>
              <a:gd name="T94" fmla="*/ 1556 w 1687"/>
              <a:gd name="T95" fmla="*/ 104 h 158"/>
              <a:gd name="T96" fmla="*/ 1560 w 1687"/>
              <a:gd name="T97" fmla="*/ 90 h 158"/>
              <a:gd name="T98" fmla="*/ 1583 w 1687"/>
              <a:gd name="T99" fmla="*/ 122 h 158"/>
              <a:gd name="T100" fmla="*/ 1610 w 1687"/>
              <a:gd name="T101" fmla="*/ 118 h 158"/>
              <a:gd name="T102" fmla="*/ 1619 w 1687"/>
              <a:gd name="T103" fmla="*/ 99 h 158"/>
              <a:gd name="T104" fmla="*/ 1628 w 1687"/>
              <a:gd name="T105" fmla="*/ 118 h 158"/>
              <a:gd name="T106" fmla="*/ 1638 w 1687"/>
              <a:gd name="T107" fmla="*/ 127 h 158"/>
              <a:gd name="T108" fmla="*/ 1665 w 1687"/>
              <a:gd name="T109" fmla="*/ 77 h 158"/>
              <a:gd name="T110" fmla="*/ 1674 w 1687"/>
              <a:gd name="T111" fmla="*/ 95 h 158"/>
              <a:gd name="T112" fmla="*/ 1687 w 1687"/>
              <a:gd name="T113" fmla="*/ 109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87" h="158">
                <a:moveTo>
                  <a:pt x="0" y="109"/>
                </a:moveTo>
                <a:cubicBezTo>
                  <a:pt x="40" y="81"/>
                  <a:pt x="15" y="85"/>
                  <a:pt x="41" y="104"/>
                </a:cubicBezTo>
                <a:cubicBezTo>
                  <a:pt x="46" y="108"/>
                  <a:pt x="53" y="110"/>
                  <a:pt x="59" y="113"/>
                </a:cubicBezTo>
                <a:cubicBezTo>
                  <a:pt x="87" y="95"/>
                  <a:pt x="81" y="95"/>
                  <a:pt x="136" y="109"/>
                </a:cubicBezTo>
                <a:cubicBezTo>
                  <a:pt x="140" y="110"/>
                  <a:pt x="137" y="119"/>
                  <a:pt x="141" y="122"/>
                </a:cubicBezTo>
                <a:cubicBezTo>
                  <a:pt x="146" y="126"/>
                  <a:pt x="153" y="125"/>
                  <a:pt x="159" y="127"/>
                </a:cubicBezTo>
                <a:cubicBezTo>
                  <a:pt x="185" y="118"/>
                  <a:pt x="179" y="102"/>
                  <a:pt x="209" y="95"/>
                </a:cubicBezTo>
                <a:cubicBezTo>
                  <a:pt x="251" y="53"/>
                  <a:pt x="236" y="45"/>
                  <a:pt x="259" y="81"/>
                </a:cubicBezTo>
                <a:cubicBezTo>
                  <a:pt x="270" y="132"/>
                  <a:pt x="299" y="100"/>
                  <a:pt x="322" y="77"/>
                </a:cubicBezTo>
                <a:cubicBezTo>
                  <a:pt x="327" y="95"/>
                  <a:pt x="325" y="116"/>
                  <a:pt x="336" y="131"/>
                </a:cubicBezTo>
                <a:cubicBezTo>
                  <a:pt x="339" y="135"/>
                  <a:pt x="343" y="123"/>
                  <a:pt x="345" y="118"/>
                </a:cubicBezTo>
                <a:cubicBezTo>
                  <a:pt x="370" y="68"/>
                  <a:pt x="340" y="116"/>
                  <a:pt x="363" y="81"/>
                </a:cubicBezTo>
                <a:cubicBezTo>
                  <a:pt x="369" y="98"/>
                  <a:pt x="372" y="107"/>
                  <a:pt x="390" y="113"/>
                </a:cubicBezTo>
                <a:cubicBezTo>
                  <a:pt x="405" y="109"/>
                  <a:pt x="419" y="100"/>
                  <a:pt x="431" y="90"/>
                </a:cubicBezTo>
                <a:cubicBezTo>
                  <a:pt x="442" y="80"/>
                  <a:pt x="463" y="59"/>
                  <a:pt x="463" y="59"/>
                </a:cubicBezTo>
                <a:cubicBezTo>
                  <a:pt x="464" y="85"/>
                  <a:pt x="461" y="111"/>
                  <a:pt x="467" y="136"/>
                </a:cubicBezTo>
                <a:cubicBezTo>
                  <a:pt x="468" y="141"/>
                  <a:pt x="477" y="134"/>
                  <a:pt x="481" y="131"/>
                </a:cubicBezTo>
                <a:cubicBezTo>
                  <a:pt x="506" y="115"/>
                  <a:pt x="505" y="111"/>
                  <a:pt x="522" y="86"/>
                </a:cubicBezTo>
                <a:cubicBezTo>
                  <a:pt x="525" y="81"/>
                  <a:pt x="531" y="72"/>
                  <a:pt x="531" y="72"/>
                </a:cubicBezTo>
                <a:cubicBezTo>
                  <a:pt x="549" y="84"/>
                  <a:pt x="552" y="102"/>
                  <a:pt x="567" y="118"/>
                </a:cubicBezTo>
                <a:cubicBezTo>
                  <a:pt x="601" y="112"/>
                  <a:pt x="616" y="101"/>
                  <a:pt x="635" y="72"/>
                </a:cubicBezTo>
                <a:cubicBezTo>
                  <a:pt x="641" y="98"/>
                  <a:pt x="642" y="140"/>
                  <a:pt x="671" y="149"/>
                </a:cubicBezTo>
                <a:cubicBezTo>
                  <a:pt x="705" y="142"/>
                  <a:pt x="709" y="122"/>
                  <a:pt x="730" y="95"/>
                </a:cubicBezTo>
                <a:cubicBezTo>
                  <a:pt x="732" y="90"/>
                  <a:pt x="730" y="79"/>
                  <a:pt x="735" y="81"/>
                </a:cubicBezTo>
                <a:cubicBezTo>
                  <a:pt x="741" y="83"/>
                  <a:pt x="739" y="93"/>
                  <a:pt x="740" y="99"/>
                </a:cubicBezTo>
                <a:cubicBezTo>
                  <a:pt x="747" y="135"/>
                  <a:pt x="736" y="119"/>
                  <a:pt x="758" y="140"/>
                </a:cubicBezTo>
                <a:cubicBezTo>
                  <a:pt x="801" y="130"/>
                  <a:pt x="812" y="92"/>
                  <a:pt x="835" y="59"/>
                </a:cubicBezTo>
                <a:cubicBezTo>
                  <a:pt x="824" y="106"/>
                  <a:pt x="827" y="134"/>
                  <a:pt x="876" y="145"/>
                </a:cubicBezTo>
                <a:cubicBezTo>
                  <a:pt x="917" y="136"/>
                  <a:pt x="903" y="121"/>
                  <a:pt x="925" y="99"/>
                </a:cubicBezTo>
                <a:cubicBezTo>
                  <a:pt x="928" y="96"/>
                  <a:pt x="922" y="108"/>
                  <a:pt x="921" y="113"/>
                </a:cubicBezTo>
                <a:cubicBezTo>
                  <a:pt x="931" y="149"/>
                  <a:pt x="932" y="150"/>
                  <a:pt x="966" y="158"/>
                </a:cubicBezTo>
                <a:cubicBezTo>
                  <a:pt x="988" y="142"/>
                  <a:pt x="987" y="134"/>
                  <a:pt x="993" y="109"/>
                </a:cubicBezTo>
                <a:cubicBezTo>
                  <a:pt x="1033" y="121"/>
                  <a:pt x="1048" y="88"/>
                  <a:pt x="1080" y="72"/>
                </a:cubicBezTo>
                <a:cubicBezTo>
                  <a:pt x="1086" y="112"/>
                  <a:pt x="1094" y="114"/>
                  <a:pt x="1134" y="109"/>
                </a:cubicBezTo>
                <a:cubicBezTo>
                  <a:pt x="1147" y="95"/>
                  <a:pt x="1170" y="63"/>
                  <a:pt x="1170" y="63"/>
                </a:cubicBezTo>
                <a:cubicBezTo>
                  <a:pt x="1176" y="84"/>
                  <a:pt x="1180" y="92"/>
                  <a:pt x="1198" y="104"/>
                </a:cubicBezTo>
                <a:cubicBezTo>
                  <a:pt x="1207" y="102"/>
                  <a:pt x="1217" y="104"/>
                  <a:pt x="1225" y="99"/>
                </a:cubicBezTo>
                <a:cubicBezTo>
                  <a:pt x="1243" y="87"/>
                  <a:pt x="1225" y="63"/>
                  <a:pt x="1243" y="99"/>
                </a:cubicBezTo>
                <a:cubicBezTo>
                  <a:pt x="1252" y="142"/>
                  <a:pt x="1262" y="104"/>
                  <a:pt x="1275" y="86"/>
                </a:cubicBezTo>
                <a:cubicBezTo>
                  <a:pt x="1282" y="54"/>
                  <a:pt x="1300" y="30"/>
                  <a:pt x="1311" y="0"/>
                </a:cubicBezTo>
                <a:cubicBezTo>
                  <a:pt x="1337" y="7"/>
                  <a:pt x="1325" y="26"/>
                  <a:pt x="1338" y="45"/>
                </a:cubicBezTo>
                <a:cubicBezTo>
                  <a:pt x="1351" y="63"/>
                  <a:pt x="1353" y="62"/>
                  <a:pt x="1370" y="68"/>
                </a:cubicBezTo>
                <a:cubicBezTo>
                  <a:pt x="1385" y="88"/>
                  <a:pt x="1391" y="94"/>
                  <a:pt x="1415" y="99"/>
                </a:cubicBezTo>
                <a:cubicBezTo>
                  <a:pt x="1430" y="85"/>
                  <a:pt x="1438" y="73"/>
                  <a:pt x="1447" y="54"/>
                </a:cubicBezTo>
                <a:cubicBezTo>
                  <a:pt x="1455" y="76"/>
                  <a:pt x="1455" y="97"/>
                  <a:pt x="1465" y="118"/>
                </a:cubicBezTo>
                <a:cubicBezTo>
                  <a:pt x="1490" y="111"/>
                  <a:pt x="1496" y="102"/>
                  <a:pt x="1501" y="77"/>
                </a:cubicBezTo>
                <a:cubicBezTo>
                  <a:pt x="1518" y="88"/>
                  <a:pt x="1522" y="101"/>
                  <a:pt x="1533" y="118"/>
                </a:cubicBezTo>
                <a:cubicBezTo>
                  <a:pt x="1541" y="113"/>
                  <a:pt x="1550" y="110"/>
                  <a:pt x="1556" y="104"/>
                </a:cubicBezTo>
                <a:cubicBezTo>
                  <a:pt x="1559" y="101"/>
                  <a:pt x="1556" y="87"/>
                  <a:pt x="1560" y="90"/>
                </a:cubicBezTo>
                <a:cubicBezTo>
                  <a:pt x="1571" y="97"/>
                  <a:pt x="1583" y="122"/>
                  <a:pt x="1583" y="122"/>
                </a:cubicBezTo>
                <a:cubicBezTo>
                  <a:pt x="1592" y="121"/>
                  <a:pt x="1602" y="123"/>
                  <a:pt x="1610" y="118"/>
                </a:cubicBezTo>
                <a:cubicBezTo>
                  <a:pt x="1616" y="114"/>
                  <a:pt x="1612" y="99"/>
                  <a:pt x="1619" y="99"/>
                </a:cubicBezTo>
                <a:cubicBezTo>
                  <a:pt x="1626" y="99"/>
                  <a:pt x="1624" y="112"/>
                  <a:pt x="1628" y="118"/>
                </a:cubicBezTo>
                <a:cubicBezTo>
                  <a:pt x="1631" y="122"/>
                  <a:pt x="1635" y="124"/>
                  <a:pt x="1638" y="127"/>
                </a:cubicBezTo>
                <a:cubicBezTo>
                  <a:pt x="1653" y="111"/>
                  <a:pt x="1659" y="98"/>
                  <a:pt x="1665" y="77"/>
                </a:cubicBezTo>
                <a:cubicBezTo>
                  <a:pt x="1668" y="83"/>
                  <a:pt x="1670" y="89"/>
                  <a:pt x="1674" y="95"/>
                </a:cubicBezTo>
                <a:cubicBezTo>
                  <a:pt x="1678" y="100"/>
                  <a:pt x="1687" y="109"/>
                  <a:pt x="1687" y="109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1402" name="Text Box 26"/>
          <p:cNvSpPr txBox="1">
            <a:spLocks noChangeArrowheads="1"/>
          </p:cNvSpPr>
          <p:nvPr/>
        </p:nvSpPr>
        <p:spPr bwMode="auto">
          <a:xfrm>
            <a:off x="6858000" y="1600201"/>
            <a:ext cx="2698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dirty="0">
                <a:solidFill>
                  <a:srgbClr val="CB0000"/>
                </a:solidFill>
                <a:latin typeface="Times" panose="02020603050405020304" pitchFamily="18" charset="0"/>
              </a:rPr>
              <a:t>Scattering pattern</a:t>
            </a:r>
          </a:p>
        </p:txBody>
      </p:sp>
      <p:sp>
        <p:nvSpPr>
          <p:cNvPr id="101403" name="Line 27"/>
          <p:cNvSpPr>
            <a:spLocks noChangeShapeType="1"/>
          </p:cNvSpPr>
          <p:nvPr/>
        </p:nvSpPr>
        <p:spPr bwMode="auto">
          <a:xfrm flipH="1">
            <a:off x="6705600" y="2057400"/>
            <a:ext cx="5334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1404" name="Line 28"/>
          <p:cNvSpPr>
            <a:spLocks noChangeShapeType="1"/>
          </p:cNvSpPr>
          <p:nvPr/>
        </p:nvSpPr>
        <p:spPr bwMode="auto">
          <a:xfrm>
            <a:off x="8305800" y="2133600"/>
            <a:ext cx="304800" cy="838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1405" name="Text Box 29"/>
          <p:cNvSpPr txBox="1">
            <a:spLocks noChangeArrowheads="1"/>
          </p:cNvSpPr>
          <p:nvPr/>
        </p:nvSpPr>
        <p:spPr bwMode="auto">
          <a:xfrm>
            <a:off x="8686800" y="4479925"/>
            <a:ext cx="19672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Times" panose="02020603050405020304" pitchFamily="18" charset="0"/>
              </a:rPr>
              <a:t>Composite surface </a:t>
            </a:r>
          </a:p>
        </p:txBody>
      </p:sp>
      <p:sp>
        <p:nvSpPr>
          <p:cNvPr id="101406" name="Text Box 30"/>
          <p:cNvSpPr txBox="1">
            <a:spLocks noChangeArrowheads="1"/>
          </p:cNvSpPr>
          <p:nvPr/>
        </p:nvSpPr>
        <p:spPr bwMode="auto">
          <a:xfrm>
            <a:off x="2001855" y="4495284"/>
            <a:ext cx="19351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Times" panose="02020603050405020304" pitchFamily="18" charset="0"/>
              </a:rPr>
              <a:t>Flat facets or swell</a:t>
            </a:r>
          </a:p>
        </p:txBody>
      </p:sp>
      <p:sp>
        <p:nvSpPr>
          <p:cNvPr id="101407" name="Text Box 31"/>
          <p:cNvSpPr txBox="1">
            <a:spLocks noChangeArrowheads="1"/>
          </p:cNvSpPr>
          <p:nvPr/>
        </p:nvSpPr>
        <p:spPr bwMode="auto">
          <a:xfrm>
            <a:off x="5196682" y="4511269"/>
            <a:ext cx="221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Times" panose="02020603050405020304" pitchFamily="18" charset="0"/>
              </a:rPr>
              <a:t>Slightly rough surface</a:t>
            </a:r>
          </a:p>
        </p:txBody>
      </p:sp>
      <p:sp>
        <p:nvSpPr>
          <p:cNvPr id="101408" name="Freeform 32"/>
          <p:cNvSpPr>
            <a:spLocks/>
          </p:cNvSpPr>
          <p:nvPr/>
        </p:nvSpPr>
        <p:spPr bwMode="auto">
          <a:xfrm>
            <a:off x="1893888" y="5060950"/>
            <a:ext cx="1981200" cy="457200"/>
          </a:xfrm>
          <a:custGeom>
            <a:avLst/>
            <a:gdLst>
              <a:gd name="T0" fmla="*/ 0 w 1248"/>
              <a:gd name="T1" fmla="*/ 288 h 288"/>
              <a:gd name="T2" fmla="*/ 288 w 1248"/>
              <a:gd name="T3" fmla="*/ 0 h 288"/>
              <a:gd name="T4" fmla="*/ 624 w 1248"/>
              <a:gd name="T5" fmla="*/ 288 h 288"/>
              <a:gd name="T6" fmla="*/ 816 w 1248"/>
              <a:gd name="T7" fmla="*/ 288 h 288"/>
              <a:gd name="T8" fmla="*/ 1152 w 1248"/>
              <a:gd name="T9" fmla="*/ 0 h 288"/>
              <a:gd name="T10" fmla="*/ 1248 w 1248"/>
              <a:gd name="T11" fmla="*/ 9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48" h="288">
                <a:moveTo>
                  <a:pt x="0" y="288"/>
                </a:moveTo>
                <a:lnTo>
                  <a:pt x="288" y="0"/>
                </a:lnTo>
                <a:lnTo>
                  <a:pt x="624" y="288"/>
                </a:lnTo>
                <a:lnTo>
                  <a:pt x="816" y="288"/>
                </a:lnTo>
                <a:lnTo>
                  <a:pt x="1152" y="0"/>
                </a:lnTo>
                <a:lnTo>
                  <a:pt x="1248" y="9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pic>
        <p:nvPicPr>
          <p:cNvPr id="35" name="Picture 34" descr="MERSlogo325Cnb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681" y="286947"/>
            <a:ext cx="805119" cy="9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2940EDC-54CC-C99A-45F6-405CFE1084F3}"/>
              </a:ext>
            </a:extLst>
          </p:cNvPr>
          <p:cNvSpPr txBox="1">
            <a:spLocks/>
          </p:cNvSpPr>
          <p:nvPr/>
        </p:nvSpPr>
        <p:spPr>
          <a:xfrm>
            <a:off x="163791" y="63232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C007B-EA4C-4A28-A060-DFBE1CF73486}" type="slidenum">
              <a:rPr lang="en-US" altLang="en-US" sz="12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r>
              <a:rPr lang="en-US" alt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sz="1200" dirty="0" err="1">
                <a:solidFill>
                  <a:schemeClr val="bg1">
                    <a:lumMod val="65000"/>
                  </a:schemeClr>
                </a:solidFill>
              </a:rPr>
              <a:t>D.Long</a:t>
            </a:r>
            <a:endParaRPr lang="en-US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65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General Rough Surface Backscatter</a:t>
            </a:r>
            <a:endParaRPr lang="en-US" altLang="en-US" sz="3600" dirty="0"/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6829745" y="528955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 flipV="1">
            <a:off x="6829745" y="300355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6280471" y="3779838"/>
            <a:ext cx="530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800" baseline="30000" dirty="0">
                <a:solidFill>
                  <a:srgbClr val="000000"/>
                </a:solidFill>
                <a:latin typeface="Symbol" panose="05050102010706020507" pitchFamily="18" charset="2"/>
              </a:rPr>
              <a:t>o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7485383" y="5273676"/>
            <a:ext cx="1782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dirty="0">
                <a:solidFill>
                  <a:srgbClr val="000000"/>
                </a:solidFill>
                <a:latin typeface="Times" panose="02020603050405020304" pitchFamily="18" charset="0"/>
              </a:rPr>
              <a:t>Incidence angle</a:t>
            </a:r>
          </a:p>
        </p:txBody>
      </p:sp>
      <p:sp>
        <p:nvSpPr>
          <p:cNvPr id="104456" name="Freeform 8"/>
          <p:cNvSpPr>
            <a:spLocks/>
          </p:cNvSpPr>
          <p:nvPr/>
        </p:nvSpPr>
        <p:spPr bwMode="auto">
          <a:xfrm>
            <a:off x="6982145" y="3232150"/>
            <a:ext cx="3327400" cy="1930400"/>
          </a:xfrm>
          <a:custGeom>
            <a:avLst/>
            <a:gdLst>
              <a:gd name="T0" fmla="*/ 0 w 2096"/>
              <a:gd name="T1" fmla="*/ 0 h 1216"/>
              <a:gd name="T2" fmla="*/ 240 w 2096"/>
              <a:gd name="T3" fmla="*/ 480 h 1216"/>
              <a:gd name="T4" fmla="*/ 1008 w 2096"/>
              <a:gd name="T5" fmla="*/ 672 h 1216"/>
              <a:gd name="T6" fmla="*/ 1584 w 2096"/>
              <a:gd name="T7" fmla="*/ 816 h 1216"/>
              <a:gd name="T8" fmla="*/ 2016 w 2096"/>
              <a:gd name="T9" fmla="*/ 1152 h 1216"/>
              <a:gd name="T10" fmla="*/ 2064 w 2096"/>
              <a:gd name="T11" fmla="*/ 1200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6" h="1216">
                <a:moveTo>
                  <a:pt x="0" y="0"/>
                </a:moveTo>
                <a:cubicBezTo>
                  <a:pt x="36" y="184"/>
                  <a:pt x="72" y="368"/>
                  <a:pt x="240" y="480"/>
                </a:cubicBezTo>
                <a:cubicBezTo>
                  <a:pt x="408" y="592"/>
                  <a:pt x="784" y="616"/>
                  <a:pt x="1008" y="672"/>
                </a:cubicBezTo>
                <a:cubicBezTo>
                  <a:pt x="1232" y="728"/>
                  <a:pt x="1416" y="736"/>
                  <a:pt x="1584" y="816"/>
                </a:cubicBezTo>
                <a:cubicBezTo>
                  <a:pt x="1752" y="896"/>
                  <a:pt x="1936" y="1088"/>
                  <a:pt x="2016" y="1152"/>
                </a:cubicBezTo>
                <a:cubicBezTo>
                  <a:pt x="2096" y="1216"/>
                  <a:pt x="2080" y="1208"/>
                  <a:pt x="2064" y="1200"/>
                </a:cubicBezTo>
              </a:path>
            </a:pathLst>
          </a:custGeom>
          <a:noFill/>
          <a:ln w="158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8337870" y="2841626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8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04458" name="AutoShape 10"/>
          <p:cNvSpPr>
            <a:spLocks/>
          </p:cNvSpPr>
          <p:nvPr/>
        </p:nvSpPr>
        <p:spPr bwMode="auto">
          <a:xfrm rot="16200000">
            <a:off x="7210745" y="247015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6601145" y="1784350"/>
            <a:ext cx="15636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solidFill>
                  <a:srgbClr val="000000"/>
                </a:solidFill>
                <a:latin typeface="Times" panose="02020603050405020304" pitchFamily="18" charset="0"/>
              </a:rPr>
              <a:t>Specular</a:t>
            </a:r>
          </a:p>
          <a:p>
            <a:pPr eaLnBrk="0" hangingPunct="0"/>
            <a:r>
              <a:rPr lang="en-US" altLang="en-US" sz="2800">
                <a:solidFill>
                  <a:srgbClr val="000000"/>
                </a:solidFill>
                <a:latin typeface="Times" panose="02020603050405020304" pitchFamily="18" charset="0"/>
              </a:rPr>
              <a:t>scattering</a:t>
            </a:r>
          </a:p>
        </p:txBody>
      </p:sp>
      <p:sp>
        <p:nvSpPr>
          <p:cNvPr id="104460" name="AutoShape 12"/>
          <p:cNvSpPr>
            <a:spLocks/>
          </p:cNvSpPr>
          <p:nvPr/>
        </p:nvSpPr>
        <p:spPr bwMode="auto">
          <a:xfrm rot="16200000">
            <a:off x="8696645" y="2660650"/>
            <a:ext cx="152400" cy="2057400"/>
          </a:xfrm>
          <a:prstGeom prst="rightBrace">
            <a:avLst>
              <a:gd name="adj1" fmla="val 112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7667946" y="3124201"/>
            <a:ext cx="2600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solidFill>
                  <a:srgbClr val="000000"/>
                </a:solidFill>
                <a:latin typeface="Times" panose="02020603050405020304" pitchFamily="18" charset="0"/>
              </a:rPr>
              <a:t>Rough scattering</a:t>
            </a:r>
          </a:p>
        </p:txBody>
      </p:sp>
      <p:sp>
        <p:nvSpPr>
          <p:cNvPr id="104462" name="Freeform 14"/>
          <p:cNvSpPr>
            <a:spLocks/>
          </p:cNvSpPr>
          <p:nvPr/>
        </p:nvSpPr>
        <p:spPr bwMode="auto">
          <a:xfrm>
            <a:off x="6829745" y="3079750"/>
            <a:ext cx="762000" cy="2667000"/>
          </a:xfrm>
          <a:custGeom>
            <a:avLst/>
            <a:gdLst>
              <a:gd name="T0" fmla="*/ 0 w 480"/>
              <a:gd name="T1" fmla="*/ 24 h 1320"/>
              <a:gd name="T2" fmla="*/ 144 w 480"/>
              <a:gd name="T3" fmla="*/ 216 h 1320"/>
              <a:gd name="T4" fmla="*/ 480 w 480"/>
              <a:gd name="T5" fmla="*/ 132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1320">
                <a:moveTo>
                  <a:pt x="0" y="24"/>
                </a:moveTo>
                <a:cubicBezTo>
                  <a:pt x="32" y="12"/>
                  <a:pt x="64" y="0"/>
                  <a:pt x="144" y="216"/>
                </a:cubicBezTo>
                <a:cubicBezTo>
                  <a:pt x="224" y="432"/>
                  <a:pt x="424" y="1136"/>
                  <a:pt x="480" y="132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4463" name="Freeform 15"/>
          <p:cNvSpPr>
            <a:spLocks/>
          </p:cNvSpPr>
          <p:nvPr/>
        </p:nvSpPr>
        <p:spPr bwMode="auto">
          <a:xfrm>
            <a:off x="6982145" y="3962400"/>
            <a:ext cx="3429000" cy="1295400"/>
          </a:xfrm>
          <a:custGeom>
            <a:avLst/>
            <a:gdLst>
              <a:gd name="T0" fmla="*/ 0 w 2160"/>
              <a:gd name="T1" fmla="*/ 0 h 816"/>
              <a:gd name="T2" fmla="*/ 1296 w 2160"/>
              <a:gd name="T3" fmla="*/ 288 h 816"/>
              <a:gd name="T4" fmla="*/ 1920 w 2160"/>
              <a:gd name="T5" fmla="*/ 576 h 816"/>
              <a:gd name="T6" fmla="*/ 2160 w 2160"/>
              <a:gd name="T7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" h="816">
                <a:moveTo>
                  <a:pt x="0" y="0"/>
                </a:moveTo>
                <a:cubicBezTo>
                  <a:pt x="488" y="96"/>
                  <a:pt x="976" y="192"/>
                  <a:pt x="1296" y="288"/>
                </a:cubicBezTo>
                <a:cubicBezTo>
                  <a:pt x="1616" y="384"/>
                  <a:pt x="1776" y="488"/>
                  <a:pt x="1920" y="576"/>
                </a:cubicBezTo>
                <a:cubicBezTo>
                  <a:pt x="2064" y="664"/>
                  <a:pt x="2120" y="776"/>
                  <a:pt x="2160" y="816"/>
                </a:cubicBezTo>
              </a:path>
            </a:pathLst>
          </a:custGeom>
          <a:noFill/>
          <a:ln w="22225" cap="flat" cmpd="sng">
            <a:solidFill>
              <a:srgbClr val="3366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6628134" y="5237163"/>
            <a:ext cx="369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0º</a:t>
            </a:r>
          </a:p>
        </p:txBody>
      </p:sp>
      <p:sp>
        <p:nvSpPr>
          <p:cNvPr id="104486" name="Text Box 38"/>
          <p:cNvSpPr txBox="1">
            <a:spLocks noChangeArrowheads="1"/>
          </p:cNvSpPr>
          <p:nvPr/>
        </p:nvSpPr>
        <p:spPr bwMode="auto">
          <a:xfrm>
            <a:off x="10363520" y="5245101"/>
            <a:ext cx="48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90º</a:t>
            </a:r>
          </a:p>
        </p:txBody>
      </p:sp>
      <p:sp>
        <p:nvSpPr>
          <p:cNvPr id="104487" name="Rectangle 39"/>
          <p:cNvSpPr>
            <a:spLocks noChangeArrowheads="1"/>
          </p:cNvSpPr>
          <p:nvPr/>
        </p:nvSpPr>
        <p:spPr bwMode="auto">
          <a:xfrm>
            <a:off x="1366467" y="2024009"/>
            <a:ext cx="4348533" cy="330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000000"/>
              </a:buClr>
              <a:buSzPct val="75000"/>
              <a:buFont typeface="Monotype Sorts" pitchFamily="2" charset="2"/>
              <a:buChar char=""/>
            </a:pPr>
            <a:r>
              <a:rPr lang="en-US" altLang="en-US" sz="2400" dirty="0">
                <a:solidFill>
                  <a:srgbClr val="000000"/>
                </a:solidFill>
                <a:latin typeface="Times" panose="02020603050405020304" pitchFamily="18" charset="0"/>
              </a:rPr>
              <a:t>General scattering may be a combination of surface and volume scattering, which have a combination of specular and rough scattering characteristics</a:t>
            </a:r>
          </a:p>
          <a:p>
            <a:pPr eaLnBrk="0" hangingPunct="0">
              <a:spcBef>
                <a:spcPct val="20000"/>
              </a:spcBef>
              <a:buClr>
                <a:srgbClr val="000000"/>
              </a:buClr>
              <a:buSzPct val="75000"/>
              <a:buFont typeface="Monotype Sorts" pitchFamily="2" charset="2"/>
              <a:buChar char=""/>
            </a:pPr>
            <a:endParaRPr lang="en-US" altLang="en-US" sz="2400" dirty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eaLnBrk="0" hangingPunct="0">
              <a:spcBef>
                <a:spcPct val="20000"/>
              </a:spcBef>
              <a:buClr>
                <a:srgbClr val="000000"/>
              </a:buClr>
              <a:buSzPct val="75000"/>
              <a:buFont typeface="Monotype Sorts" pitchFamily="2" charset="2"/>
              <a:buChar char=""/>
            </a:pPr>
            <a:r>
              <a:rPr lang="en-US" altLang="en-US" sz="2400" dirty="0">
                <a:solidFill>
                  <a:srgbClr val="000000"/>
                </a:solidFill>
                <a:latin typeface="Times" panose="02020603050405020304" pitchFamily="18" charset="0"/>
              </a:rPr>
              <a:t>Details depend on surface characteristics</a:t>
            </a:r>
          </a:p>
        </p:txBody>
      </p:sp>
      <p:pic>
        <p:nvPicPr>
          <p:cNvPr id="20" name="Picture 19" descr="MERSlogo325Cnb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581" y="461608"/>
            <a:ext cx="805119" cy="9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C761314-18E7-A35B-A225-D546B80C2D70}"/>
              </a:ext>
            </a:extLst>
          </p:cNvPr>
          <p:cNvSpPr txBox="1">
            <a:spLocks/>
          </p:cNvSpPr>
          <p:nvPr/>
        </p:nvSpPr>
        <p:spPr>
          <a:xfrm>
            <a:off x="163791" y="63232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C007B-EA4C-4A28-A060-DFBE1CF73486}" type="slidenum">
              <a:rPr lang="en-US" altLang="en-US" sz="12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r>
              <a:rPr lang="en-US" alt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sz="1200" dirty="0" err="1">
                <a:solidFill>
                  <a:schemeClr val="bg1">
                    <a:lumMod val="65000"/>
                  </a:schemeClr>
                </a:solidFill>
              </a:rPr>
              <a:t>D.Long</a:t>
            </a:r>
            <a:endParaRPr lang="en-US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16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r>
              <a:rPr lang="en-US" altLang="en-US" sz="4000" dirty="0"/>
              <a:t>Surface Scattering</a:t>
            </a:r>
            <a:endParaRPr lang="en-US" altLang="en-US" sz="3600" dirty="0"/>
          </a:p>
        </p:txBody>
      </p:sp>
      <p:sp>
        <p:nvSpPr>
          <p:cNvPr id="118816" name="Rectangle 32"/>
          <p:cNvSpPr>
            <a:spLocks noChangeArrowheads="1"/>
          </p:cNvSpPr>
          <p:nvPr/>
        </p:nvSpPr>
        <p:spPr bwMode="auto">
          <a:xfrm>
            <a:off x="1828800" y="1644650"/>
            <a:ext cx="3886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00"/>
                </a:solidFill>
                <a:latin typeface="Times" panose="02020603050405020304" pitchFamily="18" charset="0"/>
              </a:rPr>
              <a:t>“</a:t>
            </a:r>
            <a:r>
              <a:rPr lang="en-US" altLang="en-US" sz="2400" dirty="0">
                <a:solidFill>
                  <a:srgbClr val="333399"/>
                </a:solidFill>
                <a:latin typeface="Times" panose="02020603050405020304" pitchFamily="18" charset="0"/>
              </a:rPr>
              <a:t>Bistatic scattering</a:t>
            </a:r>
            <a:r>
              <a:rPr lang="en-US" altLang="en-US" sz="2400" dirty="0">
                <a:solidFill>
                  <a:srgbClr val="000000"/>
                </a:solidFill>
                <a:latin typeface="Times" panose="02020603050405020304" pitchFamily="18" charset="0"/>
              </a:rPr>
              <a:t>” is the scattering in one direction when the illumination is from another direction</a:t>
            </a:r>
          </a:p>
          <a:p>
            <a:pPr eaLnBrk="0" hangingPunct="0">
              <a:spcBef>
                <a:spcPct val="2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00"/>
                </a:solidFill>
                <a:latin typeface="Times" panose="02020603050405020304" pitchFamily="18" charset="0"/>
              </a:rPr>
              <a:t>“</a:t>
            </a:r>
            <a:r>
              <a:rPr lang="en-US" altLang="en-US" sz="2400" dirty="0">
                <a:solidFill>
                  <a:srgbClr val="333399"/>
                </a:solidFill>
                <a:latin typeface="Times" panose="02020603050405020304" pitchFamily="18" charset="0"/>
              </a:rPr>
              <a:t>Backscatter</a:t>
            </a:r>
            <a:r>
              <a:rPr lang="en-US" altLang="en-US" sz="2400" dirty="0">
                <a:solidFill>
                  <a:srgbClr val="000000"/>
                </a:solidFill>
                <a:latin typeface="Times" panose="02020603050405020304" pitchFamily="18" charset="0"/>
              </a:rPr>
              <a:t>” is the return back toward the source</a:t>
            </a:r>
          </a:p>
          <a:p>
            <a:pPr lvl="1" eaLnBrk="0" hangingPunct="0">
              <a:spcBef>
                <a:spcPct val="2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00"/>
                </a:solidFill>
                <a:latin typeface="Times" panose="02020603050405020304" pitchFamily="18" charset="0"/>
              </a:rPr>
              <a:t>Special case of bistatic scattering</a:t>
            </a:r>
          </a:p>
          <a:p>
            <a:pPr lvl="1" eaLnBrk="0" hangingPunct="0">
              <a:spcBef>
                <a:spcPct val="2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00"/>
                </a:solidFill>
                <a:latin typeface="Times" panose="02020603050405020304" pitchFamily="18" charset="0"/>
              </a:rPr>
              <a:t>     is the normalized backscatter = backscatter/target area</a:t>
            </a:r>
          </a:p>
        </p:txBody>
      </p:sp>
      <p:sp>
        <p:nvSpPr>
          <p:cNvPr id="118817" name="Text Box 33"/>
          <p:cNvSpPr txBox="1">
            <a:spLocks noChangeArrowheads="1"/>
          </p:cNvSpPr>
          <p:nvPr/>
        </p:nvSpPr>
        <p:spPr bwMode="auto">
          <a:xfrm>
            <a:off x="2565401" y="4738688"/>
            <a:ext cx="530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800" baseline="30000" dirty="0">
                <a:solidFill>
                  <a:srgbClr val="000000"/>
                </a:solidFill>
                <a:latin typeface="Symbol" panose="05050102010706020507" pitchFamily="18" charset="2"/>
              </a:rPr>
              <a:t>o</a:t>
            </a:r>
          </a:p>
        </p:txBody>
      </p:sp>
      <p:grpSp>
        <p:nvGrpSpPr>
          <p:cNvPr id="118863" name="Group 79"/>
          <p:cNvGrpSpPr>
            <a:grpSpLocks/>
          </p:cNvGrpSpPr>
          <p:nvPr/>
        </p:nvGrpSpPr>
        <p:grpSpPr bwMode="auto">
          <a:xfrm>
            <a:off x="7346949" y="618593"/>
            <a:ext cx="2667000" cy="2057400"/>
            <a:chOff x="3984" y="144"/>
            <a:chExt cx="1680" cy="1296"/>
          </a:xfrm>
        </p:grpSpPr>
        <p:sp>
          <p:nvSpPr>
            <p:cNvPr id="118861" name="Rectangle 77"/>
            <p:cNvSpPr>
              <a:spLocks noChangeArrowheads="1"/>
            </p:cNvSpPr>
            <p:nvPr/>
          </p:nvSpPr>
          <p:spPr bwMode="auto">
            <a:xfrm>
              <a:off x="3984" y="144"/>
              <a:ext cx="1680" cy="12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1">
                <a:solidFill>
                  <a:srgbClr val="000000"/>
                </a:solidFill>
              </a:endParaRPr>
            </a:p>
          </p:txBody>
        </p:sp>
        <p:graphicFrame>
          <p:nvGraphicFramePr>
            <p:cNvPr id="118822" name="Object 38"/>
            <p:cNvGraphicFramePr>
              <a:graphicFrameLocks noChangeAspect="1"/>
            </p:cNvGraphicFramePr>
            <p:nvPr/>
          </p:nvGraphicFramePr>
          <p:xfrm>
            <a:off x="4848" y="480"/>
            <a:ext cx="133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6720" imgH="177480" progId="Equation.3">
                    <p:embed/>
                  </p:oleObj>
                </mc:Choice>
                <mc:Fallback>
                  <p:oleObj name="Equation" r:id="rId2" imgW="126720" imgH="177480" progId="Equation.3">
                    <p:embed/>
                    <p:pic>
                      <p:nvPicPr>
                        <p:cNvPr id="118822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" y="480"/>
                          <a:ext cx="133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824" name="Line 40"/>
            <p:cNvSpPr>
              <a:spLocks noChangeShapeType="1"/>
            </p:cNvSpPr>
            <p:nvPr/>
          </p:nvSpPr>
          <p:spPr bwMode="auto">
            <a:xfrm>
              <a:off x="4337" y="1316"/>
              <a:ext cx="1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25" name="Line 41"/>
            <p:cNvSpPr>
              <a:spLocks noChangeShapeType="1"/>
            </p:cNvSpPr>
            <p:nvPr/>
          </p:nvSpPr>
          <p:spPr bwMode="auto">
            <a:xfrm flipH="1">
              <a:off x="4400" y="1316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26" name="Line 42"/>
            <p:cNvSpPr>
              <a:spLocks noChangeShapeType="1"/>
            </p:cNvSpPr>
            <p:nvPr/>
          </p:nvSpPr>
          <p:spPr bwMode="auto">
            <a:xfrm flipH="1">
              <a:off x="4496" y="1316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27" name="Line 43"/>
            <p:cNvSpPr>
              <a:spLocks noChangeShapeType="1"/>
            </p:cNvSpPr>
            <p:nvPr/>
          </p:nvSpPr>
          <p:spPr bwMode="auto">
            <a:xfrm flipH="1">
              <a:off x="4592" y="1316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28" name="Line 44"/>
            <p:cNvSpPr>
              <a:spLocks noChangeShapeType="1"/>
            </p:cNvSpPr>
            <p:nvPr/>
          </p:nvSpPr>
          <p:spPr bwMode="auto">
            <a:xfrm flipH="1">
              <a:off x="4688" y="1316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29" name="Line 45"/>
            <p:cNvSpPr>
              <a:spLocks noChangeShapeType="1"/>
            </p:cNvSpPr>
            <p:nvPr/>
          </p:nvSpPr>
          <p:spPr bwMode="auto">
            <a:xfrm flipH="1">
              <a:off x="4784" y="1316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30" name="Line 46"/>
            <p:cNvSpPr>
              <a:spLocks noChangeShapeType="1"/>
            </p:cNvSpPr>
            <p:nvPr/>
          </p:nvSpPr>
          <p:spPr bwMode="auto">
            <a:xfrm flipH="1">
              <a:off x="4880" y="1316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31" name="Line 47"/>
            <p:cNvSpPr>
              <a:spLocks noChangeShapeType="1"/>
            </p:cNvSpPr>
            <p:nvPr/>
          </p:nvSpPr>
          <p:spPr bwMode="auto">
            <a:xfrm flipH="1">
              <a:off x="4976" y="1316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32" name="Line 48"/>
            <p:cNvSpPr>
              <a:spLocks noChangeShapeType="1"/>
            </p:cNvSpPr>
            <p:nvPr/>
          </p:nvSpPr>
          <p:spPr bwMode="auto">
            <a:xfrm flipH="1">
              <a:off x="5072" y="1316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33" name="Line 49"/>
            <p:cNvSpPr>
              <a:spLocks noChangeShapeType="1"/>
            </p:cNvSpPr>
            <p:nvPr/>
          </p:nvSpPr>
          <p:spPr bwMode="auto">
            <a:xfrm flipH="1">
              <a:off x="5168" y="1316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34" name="Line 50"/>
            <p:cNvSpPr>
              <a:spLocks noChangeShapeType="1"/>
            </p:cNvSpPr>
            <p:nvPr/>
          </p:nvSpPr>
          <p:spPr bwMode="auto">
            <a:xfrm flipH="1">
              <a:off x="5264" y="1316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35" name="Line 51"/>
            <p:cNvSpPr>
              <a:spLocks noChangeShapeType="1"/>
            </p:cNvSpPr>
            <p:nvPr/>
          </p:nvSpPr>
          <p:spPr bwMode="auto">
            <a:xfrm flipH="1">
              <a:off x="5360" y="1316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36" name="Line 52"/>
            <p:cNvSpPr>
              <a:spLocks noChangeShapeType="1"/>
            </p:cNvSpPr>
            <p:nvPr/>
          </p:nvSpPr>
          <p:spPr bwMode="auto">
            <a:xfrm flipH="1">
              <a:off x="5456" y="1316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41" name="Line 57"/>
            <p:cNvSpPr>
              <a:spLocks noChangeShapeType="1"/>
            </p:cNvSpPr>
            <p:nvPr/>
          </p:nvSpPr>
          <p:spPr bwMode="auto">
            <a:xfrm>
              <a:off x="4544" y="356"/>
              <a:ext cx="211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43" name="Line 59"/>
            <p:cNvSpPr>
              <a:spLocks noChangeShapeType="1"/>
            </p:cNvSpPr>
            <p:nvPr/>
          </p:nvSpPr>
          <p:spPr bwMode="auto">
            <a:xfrm>
              <a:off x="4544" y="356"/>
              <a:ext cx="528" cy="9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45" name="Line 61"/>
            <p:cNvSpPr>
              <a:spLocks noChangeShapeType="1"/>
            </p:cNvSpPr>
            <p:nvPr/>
          </p:nvSpPr>
          <p:spPr bwMode="auto">
            <a:xfrm flipV="1">
              <a:off x="5072" y="404"/>
              <a:ext cx="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51" name="Text Box 67"/>
            <p:cNvSpPr txBox="1">
              <a:spLocks noChangeArrowheads="1"/>
            </p:cNvSpPr>
            <p:nvPr/>
          </p:nvSpPr>
          <p:spPr bwMode="auto">
            <a:xfrm>
              <a:off x="4128" y="384"/>
              <a:ext cx="48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Times" panose="02020603050405020304" pitchFamily="18" charset="0"/>
                </a:rPr>
                <a:t>Incident</a:t>
              </a:r>
            </a:p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Times" panose="02020603050405020304" pitchFamily="18" charset="0"/>
                </a:rPr>
                <a:t>wave</a:t>
              </a:r>
            </a:p>
          </p:txBody>
        </p:sp>
        <p:sp>
          <p:nvSpPr>
            <p:cNvPr id="118852" name="Arc 68"/>
            <p:cNvSpPr>
              <a:spLocks/>
            </p:cNvSpPr>
            <p:nvPr/>
          </p:nvSpPr>
          <p:spPr bwMode="auto">
            <a:xfrm rot="-3490836">
              <a:off x="4840" y="692"/>
              <a:ext cx="1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57" name="Text Box 73"/>
            <p:cNvSpPr txBox="1">
              <a:spLocks noChangeArrowheads="1"/>
            </p:cNvSpPr>
            <p:nvPr/>
          </p:nvSpPr>
          <p:spPr bwMode="auto">
            <a:xfrm>
              <a:off x="4536" y="154"/>
              <a:ext cx="55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altLang="en-US" sz="1400">
                  <a:solidFill>
                    <a:srgbClr val="000000"/>
                  </a:solidFill>
                  <a:latin typeface="Times" panose="02020603050405020304" pitchFamily="18" charset="0"/>
                </a:rPr>
                <a:t>Incidence</a:t>
              </a:r>
            </a:p>
            <a:p>
              <a:pPr algn="r" eaLnBrk="0" hangingPunct="0"/>
              <a:r>
                <a:rPr lang="en-US" altLang="en-US" sz="1400">
                  <a:solidFill>
                    <a:srgbClr val="000000"/>
                  </a:solidFill>
                  <a:latin typeface="Times" panose="02020603050405020304" pitchFamily="18" charset="0"/>
                </a:rPr>
                <a:t>angle</a:t>
              </a:r>
            </a:p>
          </p:txBody>
        </p:sp>
      </p:grpSp>
      <p:sp>
        <p:nvSpPr>
          <p:cNvPr id="118865" name="Text Box 81"/>
          <p:cNvSpPr txBox="1">
            <a:spLocks noChangeArrowheads="1"/>
          </p:cNvSpPr>
          <p:nvPr/>
        </p:nvSpPr>
        <p:spPr bwMode="auto">
          <a:xfrm>
            <a:off x="7637462" y="1888841"/>
            <a:ext cx="1120775" cy="41549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Definition of incidence angle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9A2F8B-47C7-23C6-622B-A1881AED251A}"/>
              </a:ext>
            </a:extLst>
          </p:cNvPr>
          <p:cNvGrpSpPr/>
          <p:nvPr/>
        </p:nvGrpSpPr>
        <p:grpSpPr>
          <a:xfrm>
            <a:off x="6035675" y="2991111"/>
            <a:ext cx="4746625" cy="3186112"/>
            <a:chOff x="5546726" y="2528888"/>
            <a:chExt cx="4746625" cy="3186112"/>
          </a:xfrm>
        </p:grpSpPr>
        <p:sp>
          <p:nvSpPr>
            <p:cNvPr id="118799" name="Line 15"/>
            <p:cNvSpPr>
              <a:spLocks noChangeShapeType="1"/>
            </p:cNvSpPr>
            <p:nvPr/>
          </p:nvSpPr>
          <p:spPr bwMode="auto">
            <a:xfrm>
              <a:off x="6096000" y="4951413"/>
              <a:ext cx="396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00" name="Line 16"/>
            <p:cNvSpPr>
              <a:spLocks noChangeShapeType="1"/>
            </p:cNvSpPr>
            <p:nvPr/>
          </p:nvSpPr>
          <p:spPr bwMode="auto">
            <a:xfrm flipV="1">
              <a:off x="6096000" y="2665413"/>
              <a:ext cx="0" cy="2286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01" name="Text Box 17"/>
            <p:cNvSpPr txBox="1">
              <a:spLocks noChangeArrowheads="1"/>
            </p:cNvSpPr>
            <p:nvPr/>
          </p:nvSpPr>
          <p:spPr bwMode="auto">
            <a:xfrm>
              <a:off x="5546726" y="3441701"/>
              <a:ext cx="53022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s</a:t>
              </a:r>
              <a:r>
                <a:rPr lang="en-US" altLang="en-US" sz="280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anose="05050102010706020507" pitchFamily="18" charset="2"/>
                </a:rPr>
                <a:t>o</a:t>
              </a:r>
            </a:p>
          </p:txBody>
        </p:sp>
        <p:sp>
          <p:nvSpPr>
            <p:cNvPr id="118802" name="Text Box 18"/>
            <p:cNvSpPr txBox="1">
              <a:spLocks noChangeArrowheads="1"/>
            </p:cNvSpPr>
            <p:nvPr/>
          </p:nvSpPr>
          <p:spPr bwMode="auto">
            <a:xfrm>
              <a:off x="6751638" y="4935539"/>
              <a:ext cx="1782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>
                  <a:solidFill>
                    <a:srgbClr val="000000"/>
                  </a:solidFill>
                  <a:latin typeface="Times" panose="02020603050405020304" pitchFamily="18" charset="0"/>
                </a:rPr>
                <a:t>Incidence angle</a:t>
              </a:r>
            </a:p>
          </p:txBody>
        </p:sp>
        <p:sp>
          <p:nvSpPr>
            <p:cNvPr id="118803" name="Text Box 19"/>
            <p:cNvSpPr txBox="1">
              <a:spLocks noChangeArrowheads="1"/>
            </p:cNvSpPr>
            <p:nvPr/>
          </p:nvSpPr>
          <p:spPr bwMode="auto">
            <a:xfrm>
              <a:off x="6297614" y="2528888"/>
              <a:ext cx="395172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dirty="0">
                  <a:solidFill>
                    <a:srgbClr val="FF0000"/>
                  </a:solidFill>
                  <a:latin typeface="Times" panose="02020603050405020304" pitchFamily="18" charset="0"/>
                </a:rPr>
                <a:t>Smooth surface (specular)</a:t>
              </a:r>
            </a:p>
          </p:txBody>
        </p:sp>
        <p:sp>
          <p:nvSpPr>
            <p:cNvPr id="118804" name="Freeform 20"/>
            <p:cNvSpPr>
              <a:spLocks/>
            </p:cNvSpPr>
            <p:nvPr/>
          </p:nvSpPr>
          <p:spPr bwMode="auto">
            <a:xfrm>
              <a:off x="6083300" y="2724150"/>
              <a:ext cx="3709988" cy="2990850"/>
            </a:xfrm>
            <a:custGeom>
              <a:avLst/>
              <a:gdLst>
                <a:gd name="T0" fmla="*/ 0 w 2337"/>
                <a:gd name="T1" fmla="*/ 51 h 1884"/>
                <a:gd name="T2" fmla="*/ 106 w 2337"/>
                <a:gd name="T3" fmla="*/ 183 h 1884"/>
                <a:gd name="T4" fmla="*/ 488 w 2337"/>
                <a:gd name="T5" fmla="*/ 1147 h 1884"/>
                <a:gd name="T6" fmla="*/ 1256 w 2337"/>
                <a:gd name="T7" fmla="*/ 1339 h 1884"/>
                <a:gd name="T8" fmla="*/ 1876 w 2337"/>
                <a:gd name="T9" fmla="*/ 1477 h 1884"/>
                <a:gd name="T10" fmla="*/ 2264 w 2337"/>
                <a:gd name="T11" fmla="*/ 1819 h 1884"/>
                <a:gd name="T12" fmla="*/ 2312 w 2337"/>
                <a:gd name="T13" fmla="*/ 1867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7" h="1884">
                  <a:moveTo>
                    <a:pt x="0" y="51"/>
                  </a:moveTo>
                  <a:cubicBezTo>
                    <a:pt x="18" y="73"/>
                    <a:pt x="25" y="0"/>
                    <a:pt x="106" y="183"/>
                  </a:cubicBezTo>
                  <a:cubicBezTo>
                    <a:pt x="187" y="366"/>
                    <a:pt x="296" y="954"/>
                    <a:pt x="488" y="1147"/>
                  </a:cubicBezTo>
                  <a:cubicBezTo>
                    <a:pt x="680" y="1340"/>
                    <a:pt x="1025" y="1284"/>
                    <a:pt x="1256" y="1339"/>
                  </a:cubicBezTo>
                  <a:cubicBezTo>
                    <a:pt x="1487" y="1394"/>
                    <a:pt x="1708" y="1397"/>
                    <a:pt x="1876" y="1477"/>
                  </a:cubicBezTo>
                  <a:cubicBezTo>
                    <a:pt x="2044" y="1557"/>
                    <a:pt x="2191" y="1754"/>
                    <a:pt x="2264" y="1819"/>
                  </a:cubicBezTo>
                  <a:cubicBezTo>
                    <a:pt x="2337" y="1884"/>
                    <a:pt x="2328" y="1875"/>
                    <a:pt x="2312" y="1867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05" name="Freeform 21"/>
            <p:cNvSpPr>
              <a:spLocks/>
            </p:cNvSpPr>
            <p:nvPr/>
          </p:nvSpPr>
          <p:spPr bwMode="auto">
            <a:xfrm>
              <a:off x="6075364" y="3368675"/>
              <a:ext cx="3805237" cy="1506538"/>
            </a:xfrm>
            <a:custGeom>
              <a:avLst/>
              <a:gdLst>
                <a:gd name="T0" fmla="*/ 0 w 2397"/>
                <a:gd name="T1" fmla="*/ 0 h 949"/>
                <a:gd name="T2" fmla="*/ 312 w 2397"/>
                <a:gd name="T3" fmla="*/ 43 h 949"/>
                <a:gd name="T4" fmla="*/ 718 w 2397"/>
                <a:gd name="T5" fmla="*/ 191 h 949"/>
                <a:gd name="T6" fmla="*/ 1885 w 2397"/>
                <a:gd name="T7" fmla="*/ 549 h 949"/>
                <a:gd name="T8" fmla="*/ 2317 w 2397"/>
                <a:gd name="T9" fmla="*/ 885 h 949"/>
                <a:gd name="T10" fmla="*/ 2365 w 2397"/>
                <a:gd name="T11" fmla="*/ 933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7" h="949">
                  <a:moveTo>
                    <a:pt x="0" y="0"/>
                  </a:moveTo>
                  <a:cubicBezTo>
                    <a:pt x="52" y="7"/>
                    <a:pt x="192" y="11"/>
                    <a:pt x="312" y="43"/>
                  </a:cubicBezTo>
                  <a:cubicBezTo>
                    <a:pt x="432" y="75"/>
                    <a:pt x="456" y="107"/>
                    <a:pt x="718" y="191"/>
                  </a:cubicBezTo>
                  <a:cubicBezTo>
                    <a:pt x="980" y="275"/>
                    <a:pt x="1618" y="433"/>
                    <a:pt x="1885" y="549"/>
                  </a:cubicBezTo>
                  <a:cubicBezTo>
                    <a:pt x="2152" y="665"/>
                    <a:pt x="2237" y="821"/>
                    <a:pt x="2317" y="885"/>
                  </a:cubicBezTo>
                  <a:cubicBezTo>
                    <a:pt x="2397" y="949"/>
                    <a:pt x="2381" y="941"/>
                    <a:pt x="2365" y="933"/>
                  </a:cubicBezTo>
                </a:path>
              </a:pathLst>
            </a:custGeom>
            <a:noFill/>
            <a:ln w="1905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06" name="Freeform 22"/>
            <p:cNvSpPr>
              <a:spLocks/>
            </p:cNvSpPr>
            <p:nvPr/>
          </p:nvSpPr>
          <p:spPr bwMode="auto">
            <a:xfrm>
              <a:off x="6116638" y="3132139"/>
              <a:ext cx="3784600" cy="2200275"/>
            </a:xfrm>
            <a:custGeom>
              <a:avLst/>
              <a:gdLst>
                <a:gd name="T0" fmla="*/ 0 w 2384"/>
                <a:gd name="T1" fmla="*/ 0 h 1386"/>
                <a:gd name="T2" fmla="*/ 206 w 2384"/>
                <a:gd name="T3" fmla="*/ 132 h 1386"/>
                <a:gd name="T4" fmla="*/ 705 w 2384"/>
                <a:gd name="T5" fmla="*/ 628 h 1386"/>
                <a:gd name="T6" fmla="*/ 1872 w 2384"/>
                <a:gd name="T7" fmla="*/ 986 h 1386"/>
                <a:gd name="T8" fmla="*/ 2304 w 2384"/>
                <a:gd name="T9" fmla="*/ 1322 h 1386"/>
                <a:gd name="T10" fmla="*/ 2352 w 2384"/>
                <a:gd name="T11" fmla="*/ 137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4" h="1386">
                  <a:moveTo>
                    <a:pt x="0" y="0"/>
                  </a:moveTo>
                  <a:cubicBezTo>
                    <a:pt x="34" y="22"/>
                    <a:pt x="89" y="27"/>
                    <a:pt x="206" y="132"/>
                  </a:cubicBezTo>
                  <a:cubicBezTo>
                    <a:pt x="323" y="237"/>
                    <a:pt x="427" y="486"/>
                    <a:pt x="705" y="628"/>
                  </a:cubicBezTo>
                  <a:cubicBezTo>
                    <a:pt x="983" y="770"/>
                    <a:pt x="1605" y="870"/>
                    <a:pt x="1872" y="986"/>
                  </a:cubicBezTo>
                  <a:cubicBezTo>
                    <a:pt x="2139" y="1102"/>
                    <a:pt x="2224" y="1258"/>
                    <a:pt x="2304" y="1322"/>
                  </a:cubicBezTo>
                  <a:cubicBezTo>
                    <a:pt x="2384" y="1386"/>
                    <a:pt x="2368" y="1378"/>
                    <a:pt x="2352" y="13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07" name="Text Box 23"/>
            <p:cNvSpPr txBox="1">
              <a:spLocks noChangeArrowheads="1"/>
            </p:cNvSpPr>
            <p:nvPr/>
          </p:nvSpPr>
          <p:spPr bwMode="auto">
            <a:xfrm>
              <a:off x="7848601" y="3352801"/>
              <a:ext cx="1814513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>
                  <a:solidFill>
                    <a:srgbClr val="333399"/>
                  </a:solidFill>
                  <a:latin typeface="Times" panose="02020603050405020304" pitchFamily="18" charset="0"/>
                </a:rPr>
                <a:t>Very rough</a:t>
              </a:r>
            </a:p>
          </p:txBody>
        </p:sp>
        <p:sp>
          <p:nvSpPr>
            <p:cNvPr id="118810" name="Line 26"/>
            <p:cNvSpPr>
              <a:spLocks noChangeShapeType="1"/>
            </p:cNvSpPr>
            <p:nvPr/>
          </p:nvSpPr>
          <p:spPr bwMode="auto">
            <a:xfrm flipH="1">
              <a:off x="6248400" y="2819400"/>
              <a:ext cx="152400" cy="76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11" name="Line 27"/>
            <p:cNvSpPr>
              <a:spLocks noChangeShapeType="1"/>
            </p:cNvSpPr>
            <p:nvPr/>
          </p:nvSpPr>
          <p:spPr bwMode="auto">
            <a:xfrm flipH="1">
              <a:off x="7620000" y="3657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12" name="Text Box 28"/>
            <p:cNvSpPr txBox="1">
              <a:spLocks noChangeArrowheads="1"/>
            </p:cNvSpPr>
            <p:nvPr/>
          </p:nvSpPr>
          <p:spPr bwMode="auto">
            <a:xfrm>
              <a:off x="5943600" y="4913313"/>
              <a:ext cx="36988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0º</a:t>
              </a:r>
            </a:p>
          </p:txBody>
        </p:sp>
        <p:sp>
          <p:nvSpPr>
            <p:cNvPr id="118813" name="Text Box 29"/>
            <p:cNvSpPr txBox="1">
              <a:spLocks noChangeArrowheads="1"/>
            </p:cNvSpPr>
            <p:nvPr/>
          </p:nvSpPr>
          <p:spPr bwMode="auto">
            <a:xfrm>
              <a:off x="9726614" y="4913313"/>
              <a:ext cx="48418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90º</a:t>
              </a:r>
            </a:p>
          </p:txBody>
        </p:sp>
        <p:graphicFrame>
          <p:nvGraphicFramePr>
            <p:cNvPr id="118860" name="Object 76"/>
            <p:cNvGraphicFramePr>
              <a:graphicFrameLocks noChangeAspect="1"/>
            </p:cNvGraphicFramePr>
            <p:nvPr/>
          </p:nvGraphicFramePr>
          <p:xfrm>
            <a:off x="8458201" y="4953000"/>
            <a:ext cx="250825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6720" imgH="177480" progId="Equation.3">
                    <p:embed/>
                  </p:oleObj>
                </mc:Choice>
                <mc:Fallback>
                  <p:oleObj name="Equation" r:id="rId4" imgW="126720" imgH="177480" progId="Equation.3">
                    <p:embed/>
                    <p:pic>
                      <p:nvPicPr>
                        <p:cNvPr id="11886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8201" y="4953000"/>
                          <a:ext cx="250825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866" name="Line 82"/>
            <p:cNvSpPr>
              <a:spLocks noChangeShapeType="1"/>
            </p:cNvSpPr>
            <p:nvPr/>
          </p:nvSpPr>
          <p:spPr bwMode="auto">
            <a:xfrm flipH="1">
              <a:off x="6781800" y="3200400"/>
              <a:ext cx="76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18867" name="Text Box 83"/>
            <p:cNvSpPr txBox="1">
              <a:spLocks noChangeArrowheads="1"/>
            </p:cNvSpPr>
            <p:nvPr/>
          </p:nvSpPr>
          <p:spPr bwMode="auto">
            <a:xfrm>
              <a:off x="6784976" y="2909888"/>
              <a:ext cx="350837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dirty="0">
                  <a:solidFill>
                    <a:srgbClr val="000000"/>
                  </a:solidFill>
                  <a:latin typeface="Times" panose="02020603050405020304" pitchFamily="18" charset="0"/>
                </a:rPr>
                <a:t>Intermediate roughness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err="1"/>
              <a:t>D.Long</a:t>
            </a:r>
            <a:r>
              <a:rPr lang="en-US" altLang="en-US" dirty="0"/>
              <a:t> </a:t>
            </a:r>
            <a:fld id="{F71C007B-EA4C-4A28-A060-DFBE1CF73486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46" name="Picture 45" descr="MERSlogo325Cnb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1" y="174456"/>
            <a:ext cx="805119" cy="9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5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6019800" y="2514600"/>
            <a:ext cx="4648200" cy="3505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5791200" y="4800600"/>
            <a:ext cx="1219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524000" y="2514600"/>
            <a:ext cx="4419600" cy="350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>
          <a:xfrm>
            <a:off x="2351532" y="-9642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Microwave Remote Sensing</a:t>
            </a:r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5715000" y="22098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8305800" y="2438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3048000" y="2438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 flipH="1">
            <a:off x="3048000" y="2438400"/>
            <a:ext cx="525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09801" y="2552700"/>
            <a:ext cx="2036763" cy="4572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Times" panose="02020603050405020304" pitchFamily="18" charset="0"/>
              </a:rPr>
              <a:t>Active (radar)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7226300" y="2557463"/>
            <a:ext cx="29845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Times" panose="02020603050405020304" pitchFamily="18" charset="0"/>
              </a:rPr>
              <a:t>Passive (radiometers)</a:t>
            </a:r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8305800" y="29718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3048000" y="29718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8534400" y="3200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4800600" y="3200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>
            <a:off x="6629400" y="3200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>
            <a:off x="2057400" y="3200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 flipH="1">
            <a:off x="6629400" y="3200400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 flipH="1">
            <a:off x="2057400" y="32004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6015039" y="3273425"/>
            <a:ext cx="1900237" cy="4572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i="1">
                <a:solidFill>
                  <a:srgbClr val="000000"/>
                </a:solidFill>
                <a:latin typeface="Times" panose="02020603050405020304" pitchFamily="18" charset="0"/>
              </a:rPr>
              <a:t>Real Aperture</a:t>
            </a: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7981950" y="3273425"/>
            <a:ext cx="2457450" cy="4572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i="1">
                <a:solidFill>
                  <a:srgbClr val="000000"/>
                </a:solidFill>
                <a:latin typeface="Times" panose="02020603050405020304" pitchFamily="18" charset="0"/>
              </a:rPr>
              <a:t>Synthetic Aperture</a:t>
            </a:r>
            <a:endParaRPr lang="en-US" altLang="en-US" sz="1600" i="1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1528764" y="3273425"/>
            <a:ext cx="1900237" cy="4572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i="1">
                <a:solidFill>
                  <a:srgbClr val="000000"/>
                </a:solidFill>
                <a:latin typeface="Times" panose="02020603050405020304" pitchFamily="18" charset="0"/>
              </a:rPr>
              <a:t>Real Aperture</a:t>
            </a:r>
          </a:p>
        </p:txBody>
      </p: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3486150" y="3273425"/>
            <a:ext cx="2457450" cy="4572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i="1">
                <a:solidFill>
                  <a:srgbClr val="000000"/>
                </a:solidFill>
                <a:latin typeface="Times" panose="02020603050405020304" pitchFamily="18" charset="0"/>
              </a:rPr>
              <a:t>Synthetic Aperture</a:t>
            </a:r>
          </a:p>
        </p:txBody>
      </p:sp>
      <p:sp>
        <p:nvSpPr>
          <p:cNvPr id="83992" name="Line 24"/>
          <p:cNvSpPr>
            <a:spLocks noChangeShapeType="1"/>
          </p:cNvSpPr>
          <p:nvPr/>
        </p:nvSpPr>
        <p:spPr bwMode="auto">
          <a:xfrm>
            <a:off x="2057400" y="3657600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3993" name="Line 25"/>
          <p:cNvSpPr>
            <a:spLocks noChangeShapeType="1"/>
          </p:cNvSpPr>
          <p:nvPr/>
        </p:nvSpPr>
        <p:spPr bwMode="auto">
          <a:xfrm flipH="1">
            <a:off x="2057400" y="4267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3994" name="Text Box 26"/>
          <p:cNvSpPr txBox="1">
            <a:spLocks noChangeArrowheads="1"/>
          </p:cNvSpPr>
          <p:nvPr/>
        </p:nvSpPr>
        <p:spPr bwMode="auto">
          <a:xfrm>
            <a:off x="2133601" y="4038601"/>
            <a:ext cx="20401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00000"/>
                </a:solidFill>
                <a:latin typeface="Times" panose="02020603050405020304" pitchFamily="18" charset="0"/>
              </a:rPr>
              <a:t>Scatterometer</a:t>
            </a:r>
          </a:p>
        </p:txBody>
      </p:sp>
      <p:sp>
        <p:nvSpPr>
          <p:cNvPr id="83995" name="Line 27"/>
          <p:cNvSpPr>
            <a:spLocks noChangeShapeType="1"/>
          </p:cNvSpPr>
          <p:nvPr/>
        </p:nvSpPr>
        <p:spPr bwMode="auto">
          <a:xfrm flipH="1">
            <a:off x="2057400" y="4648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3996" name="Text Box 28"/>
          <p:cNvSpPr txBox="1">
            <a:spLocks noChangeArrowheads="1"/>
          </p:cNvSpPr>
          <p:nvPr/>
        </p:nvSpPr>
        <p:spPr bwMode="auto">
          <a:xfrm>
            <a:off x="2133600" y="4419601"/>
            <a:ext cx="13612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>
                <a:solidFill>
                  <a:srgbClr val="000000"/>
                </a:solidFill>
                <a:latin typeface="Times" panose="02020603050405020304" pitchFamily="18" charset="0"/>
              </a:rPr>
              <a:t>Altimeter</a:t>
            </a:r>
          </a:p>
        </p:txBody>
      </p:sp>
      <p:sp>
        <p:nvSpPr>
          <p:cNvPr id="83997" name="Line 29"/>
          <p:cNvSpPr>
            <a:spLocks noChangeShapeType="1"/>
          </p:cNvSpPr>
          <p:nvPr/>
        </p:nvSpPr>
        <p:spPr bwMode="auto">
          <a:xfrm flipH="1">
            <a:off x="2057400" y="5029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2133600" y="4800600"/>
            <a:ext cx="245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Times" panose="02020603050405020304" pitchFamily="18" charset="0"/>
              </a:rPr>
              <a:t>Side-looking radar</a:t>
            </a:r>
          </a:p>
        </p:txBody>
      </p:sp>
      <p:sp>
        <p:nvSpPr>
          <p:cNvPr id="83999" name="Line 31"/>
          <p:cNvSpPr>
            <a:spLocks noChangeShapeType="1"/>
          </p:cNvSpPr>
          <p:nvPr/>
        </p:nvSpPr>
        <p:spPr bwMode="auto">
          <a:xfrm flipH="1">
            <a:off x="2057400" y="5410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2133601" y="5181600"/>
            <a:ext cx="191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>
                <a:solidFill>
                  <a:srgbClr val="000000"/>
                </a:solidFill>
                <a:latin typeface="Times" panose="02020603050405020304" pitchFamily="18" charset="0"/>
              </a:rPr>
              <a:t>Weather radar</a:t>
            </a:r>
          </a:p>
        </p:txBody>
      </p:sp>
      <p:sp>
        <p:nvSpPr>
          <p:cNvPr id="84001" name="Line 33"/>
          <p:cNvSpPr>
            <a:spLocks noChangeShapeType="1"/>
          </p:cNvSpPr>
          <p:nvPr/>
        </p:nvSpPr>
        <p:spPr bwMode="auto">
          <a:xfrm>
            <a:off x="4800600" y="37338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4002" name="Line 34"/>
          <p:cNvSpPr>
            <a:spLocks noChangeShapeType="1"/>
          </p:cNvSpPr>
          <p:nvPr/>
        </p:nvSpPr>
        <p:spPr bwMode="auto">
          <a:xfrm flipH="1">
            <a:off x="4800600" y="4267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4003" name="Text Box 35"/>
          <p:cNvSpPr txBox="1">
            <a:spLocks noChangeArrowheads="1"/>
          </p:cNvSpPr>
          <p:nvPr/>
        </p:nvSpPr>
        <p:spPr bwMode="auto">
          <a:xfrm>
            <a:off x="4876801" y="4038600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Times" panose="02020603050405020304" pitchFamily="18" charset="0"/>
              </a:rPr>
              <a:t>SAR</a:t>
            </a:r>
          </a:p>
        </p:txBody>
      </p:sp>
      <p:sp>
        <p:nvSpPr>
          <p:cNvPr id="84004" name="Line 36"/>
          <p:cNvSpPr>
            <a:spLocks noChangeShapeType="1"/>
          </p:cNvSpPr>
          <p:nvPr/>
        </p:nvSpPr>
        <p:spPr bwMode="auto">
          <a:xfrm flipH="1">
            <a:off x="4800600" y="5105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4876801" y="4892676"/>
            <a:ext cx="204414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>
                <a:solidFill>
                  <a:srgbClr val="000000"/>
                </a:solidFill>
                <a:latin typeface="Times" panose="02020603050405020304" pitchFamily="18" charset="0"/>
              </a:rPr>
              <a:t>Interferometric</a:t>
            </a:r>
          </a:p>
          <a:p>
            <a:pPr eaLnBrk="0" hangingPunct="0"/>
            <a:r>
              <a:rPr lang="en-US" altLang="en-US" sz="2400" dirty="0">
                <a:solidFill>
                  <a:srgbClr val="000000"/>
                </a:solidFill>
                <a:latin typeface="Times" panose="02020603050405020304" pitchFamily="18" charset="0"/>
              </a:rPr>
              <a:t>  SAR</a:t>
            </a:r>
          </a:p>
        </p:txBody>
      </p:sp>
      <p:sp>
        <p:nvSpPr>
          <p:cNvPr id="84006" name="Line 38"/>
          <p:cNvSpPr>
            <a:spLocks noChangeShapeType="1"/>
          </p:cNvSpPr>
          <p:nvPr/>
        </p:nvSpPr>
        <p:spPr bwMode="auto">
          <a:xfrm>
            <a:off x="6629400" y="36576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4007" name="Line 39"/>
          <p:cNvSpPr>
            <a:spLocks noChangeShapeType="1"/>
          </p:cNvSpPr>
          <p:nvPr/>
        </p:nvSpPr>
        <p:spPr bwMode="auto">
          <a:xfrm flipH="1">
            <a:off x="6629401" y="4267200"/>
            <a:ext cx="1619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4008" name="Text Box 40"/>
          <p:cNvSpPr txBox="1">
            <a:spLocks noChangeArrowheads="1"/>
          </p:cNvSpPr>
          <p:nvPr/>
        </p:nvSpPr>
        <p:spPr bwMode="auto">
          <a:xfrm>
            <a:off x="6705601" y="4038601"/>
            <a:ext cx="1617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Times" panose="02020603050405020304" pitchFamily="18" charset="0"/>
              </a:rPr>
              <a:t>Radiometer</a:t>
            </a:r>
          </a:p>
        </p:txBody>
      </p:sp>
      <p:sp>
        <p:nvSpPr>
          <p:cNvPr id="84009" name="Line 41"/>
          <p:cNvSpPr>
            <a:spLocks noChangeShapeType="1"/>
          </p:cNvSpPr>
          <p:nvPr/>
        </p:nvSpPr>
        <p:spPr bwMode="auto">
          <a:xfrm flipH="1">
            <a:off x="6629401" y="4648200"/>
            <a:ext cx="1619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4010" name="Text Box 42"/>
          <p:cNvSpPr txBox="1">
            <a:spLocks noChangeArrowheads="1"/>
          </p:cNvSpPr>
          <p:nvPr/>
        </p:nvSpPr>
        <p:spPr bwMode="auto">
          <a:xfrm>
            <a:off x="6705600" y="441960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Times" panose="02020603050405020304" pitchFamily="18" charset="0"/>
              </a:rPr>
              <a:t>Sounder</a:t>
            </a:r>
          </a:p>
        </p:txBody>
      </p:sp>
      <p:sp>
        <p:nvSpPr>
          <p:cNvPr id="84011" name="Line 43"/>
          <p:cNvSpPr>
            <a:spLocks noChangeShapeType="1"/>
          </p:cNvSpPr>
          <p:nvPr/>
        </p:nvSpPr>
        <p:spPr bwMode="auto">
          <a:xfrm>
            <a:off x="8534400" y="3733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4012" name="Line 44"/>
          <p:cNvSpPr>
            <a:spLocks noChangeShapeType="1"/>
          </p:cNvSpPr>
          <p:nvPr/>
        </p:nvSpPr>
        <p:spPr bwMode="auto">
          <a:xfrm flipH="1">
            <a:off x="8534400" y="4267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4013" name="Text Box 45"/>
          <p:cNvSpPr txBox="1">
            <a:spLocks noChangeArrowheads="1"/>
          </p:cNvSpPr>
          <p:nvPr/>
        </p:nvSpPr>
        <p:spPr bwMode="auto">
          <a:xfrm>
            <a:off x="8610601" y="4038600"/>
            <a:ext cx="1966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Times" panose="02020603050405020304" pitchFamily="18" charset="0"/>
              </a:rPr>
              <a:t>SA radiometer</a:t>
            </a:r>
          </a:p>
        </p:txBody>
      </p:sp>
      <p:sp>
        <p:nvSpPr>
          <p:cNvPr id="84014" name="Line 46"/>
          <p:cNvSpPr>
            <a:spLocks noChangeShapeType="1"/>
          </p:cNvSpPr>
          <p:nvPr/>
        </p:nvSpPr>
        <p:spPr bwMode="auto">
          <a:xfrm flipH="1">
            <a:off x="8534400" y="4648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4015" name="Text Box 47"/>
          <p:cNvSpPr txBox="1">
            <a:spLocks noChangeArrowheads="1"/>
          </p:cNvSpPr>
          <p:nvPr/>
        </p:nvSpPr>
        <p:spPr bwMode="auto">
          <a:xfrm>
            <a:off x="8610601" y="4435476"/>
            <a:ext cx="19591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Times" panose="02020603050405020304" pitchFamily="18" charset="0"/>
              </a:rPr>
              <a:t>Interferometer</a:t>
            </a:r>
          </a:p>
        </p:txBody>
      </p:sp>
      <p:sp>
        <p:nvSpPr>
          <p:cNvPr id="84016" name="Text Box 48"/>
          <p:cNvSpPr txBox="1">
            <a:spLocks noChangeArrowheads="1"/>
          </p:cNvSpPr>
          <p:nvPr/>
        </p:nvSpPr>
        <p:spPr bwMode="auto">
          <a:xfrm>
            <a:off x="4495801" y="1639889"/>
            <a:ext cx="2727325" cy="579437"/>
          </a:xfrm>
          <a:prstGeom prst="rect">
            <a:avLst/>
          </a:prstGeom>
          <a:solidFill>
            <a:srgbClr val="CC99FF">
              <a:alpha val="4804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000000"/>
                </a:solidFill>
                <a:latin typeface="Times" panose="02020603050405020304" pitchFamily="18" charset="0"/>
              </a:rPr>
              <a:t>Sensor Classes</a:t>
            </a:r>
          </a:p>
        </p:txBody>
      </p:sp>
      <p:grpSp>
        <p:nvGrpSpPr>
          <p:cNvPr id="84062" name="Group 94"/>
          <p:cNvGrpSpPr>
            <a:grpSpLocks/>
          </p:cNvGrpSpPr>
          <p:nvPr/>
        </p:nvGrpSpPr>
        <p:grpSpPr bwMode="auto">
          <a:xfrm>
            <a:off x="1178631" y="758825"/>
            <a:ext cx="3088569" cy="1635125"/>
            <a:chOff x="96" y="672"/>
            <a:chExt cx="1632" cy="864"/>
          </a:xfrm>
        </p:grpSpPr>
        <p:sp>
          <p:nvSpPr>
            <p:cNvPr id="84059" name="Rectangle 91"/>
            <p:cNvSpPr>
              <a:spLocks noChangeArrowheads="1"/>
            </p:cNvSpPr>
            <p:nvPr/>
          </p:nvSpPr>
          <p:spPr bwMode="auto">
            <a:xfrm>
              <a:off x="96" y="720"/>
              <a:ext cx="1632" cy="8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200" b="1" i="1">
                <a:solidFill>
                  <a:srgbClr val="000000"/>
                </a:solidFill>
              </a:endParaRPr>
            </a:p>
          </p:txBody>
        </p:sp>
        <p:sp>
          <p:nvSpPr>
            <p:cNvPr id="84020" name="Line 52"/>
            <p:cNvSpPr>
              <a:spLocks noChangeShapeType="1"/>
            </p:cNvSpPr>
            <p:nvPr/>
          </p:nvSpPr>
          <p:spPr bwMode="auto">
            <a:xfrm>
              <a:off x="1007" y="1299"/>
              <a:ext cx="1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i="1">
                <a:solidFill>
                  <a:srgbClr val="000000"/>
                </a:solidFill>
              </a:endParaRPr>
            </a:p>
          </p:txBody>
        </p:sp>
        <p:pic>
          <p:nvPicPr>
            <p:cNvPr id="84021" name="Picture 53" descr="j035460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52" y="1078"/>
              <a:ext cx="373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022" name="Oval 54"/>
            <p:cNvSpPr>
              <a:spLocks noChangeArrowheads="1"/>
            </p:cNvSpPr>
            <p:nvPr/>
          </p:nvSpPr>
          <p:spPr bwMode="auto">
            <a:xfrm>
              <a:off x="1119" y="1033"/>
              <a:ext cx="154" cy="16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 i="1">
                <a:solidFill>
                  <a:srgbClr val="000000"/>
                </a:solidFill>
              </a:endParaRPr>
            </a:p>
          </p:txBody>
        </p:sp>
        <p:sp>
          <p:nvSpPr>
            <p:cNvPr id="84023" name="Line 55"/>
            <p:cNvSpPr>
              <a:spLocks noChangeShapeType="1"/>
            </p:cNvSpPr>
            <p:nvPr/>
          </p:nvSpPr>
          <p:spPr bwMode="auto">
            <a:xfrm>
              <a:off x="1273" y="1100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i="1">
                <a:solidFill>
                  <a:srgbClr val="000000"/>
                </a:solidFill>
              </a:endParaRPr>
            </a:p>
          </p:txBody>
        </p:sp>
        <p:sp>
          <p:nvSpPr>
            <p:cNvPr id="84024" name="Text Box 56"/>
            <p:cNvSpPr txBox="1">
              <a:spLocks noChangeArrowheads="1"/>
            </p:cNvSpPr>
            <p:nvPr/>
          </p:nvSpPr>
          <p:spPr bwMode="auto">
            <a:xfrm>
              <a:off x="623" y="813"/>
              <a:ext cx="378" cy="317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100">
                  <a:solidFill>
                    <a:srgbClr val="000000"/>
                  </a:solidFill>
                  <a:latin typeface="Times" panose="02020603050405020304" pitchFamily="18" charset="0"/>
                </a:rPr>
                <a:t>Transmit</a:t>
              </a:r>
            </a:p>
            <a:p>
              <a:pPr eaLnBrk="0" hangingPunct="0"/>
              <a:r>
                <a:rPr lang="en-US" altLang="en-US" sz="1100">
                  <a:solidFill>
                    <a:srgbClr val="000000"/>
                  </a:solidFill>
                  <a:latin typeface="Times" panose="02020603050405020304" pitchFamily="18" charset="0"/>
                </a:rPr>
                <a:t>signal</a:t>
              </a:r>
            </a:p>
            <a:p>
              <a:pPr eaLnBrk="0" hangingPunct="0"/>
              <a:r>
                <a:rPr lang="en-US" altLang="en-US" sz="1100">
                  <a:solidFill>
                    <a:srgbClr val="000000"/>
                  </a:solidFill>
                  <a:latin typeface="Times" panose="02020603050405020304" pitchFamily="18" charset="0"/>
                </a:rPr>
                <a:t>generator</a:t>
              </a:r>
            </a:p>
          </p:txBody>
        </p:sp>
        <p:sp>
          <p:nvSpPr>
            <p:cNvPr id="84025" name="Line 57"/>
            <p:cNvSpPr>
              <a:spLocks noChangeShapeType="1"/>
            </p:cNvSpPr>
            <p:nvPr/>
          </p:nvSpPr>
          <p:spPr bwMode="auto">
            <a:xfrm>
              <a:off x="979" y="934"/>
              <a:ext cx="2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i="1">
                <a:solidFill>
                  <a:srgbClr val="000000"/>
                </a:solidFill>
              </a:endParaRPr>
            </a:p>
          </p:txBody>
        </p:sp>
        <p:sp>
          <p:nvSpPr>
            <p:cNvPr id="84026" name="Line 58"/>
            <p:cNvSpPr>
              <a:spLocks noChangeShapeType="1"/>
            </p:cNvSpPr>
            <p:nvPr/>
          </p:nvSpPr>
          <p:spPr bwMode="auto">
            <a:xfrm>
              <a:off x="1192" y="934"/>
              <a:ext cx="0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i="1">
                <a:solidFill>
                  <a:srgbClr val="000000"/>
                </a:solidFill>
              </a:endParaRPr>
            </a:p>
          </p:txBody>
        </p:sp>
        <p:sp>
          <p:nvSpPr>
            <p:cNvPr id="84027" name="Line 59"/>
            <p:cNvSpPr>
              <a:spLocks noChangeShapeType="1"/>
            </p:cNvSpPr>
            <p:nvPr/>
          </p:nvSpPr>
          <p:spPr bwMode="auto">
            <a:xfrm flipH="1">
              <a:off x="1211" y="1133"/>
              <a:ext cx="31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i="1">
                <a:solidFill>
                  <a:srgbClr val="000000"/>
                </a:solidFill>
              </a:endParaRPr>
            </a:p>
          </p:txBody>
        </p:sp>
        <p:sp>
          <p:nvSpPr>
            <p:cNvPr id="84028" name="Line 60"/>
            <p:cNvSpPr>
              <a:spLocks noChangeShapeType="1"/>
            </p:cNvSpPr>
            <p:nvPr/>
          </p:nvSpPr>
          <p:spPr bwMode="auto">
            <a:xfrm flipH="1" flipV="1">
              <a:off x="1211" y="1067"/>
              <a:ext cx="31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i="1">
                <a:solidFill>
                  <a:srgbClr val="000000"/>
                </a:solidFill>
              </a:endParaRPr>
            </a:p>
          </p:txBody>
        </p:sp>
        <p:sp>
          <p:nvSpPr>
            <p:cNvPr id="84029" name="Freeform 61"/>
            <p:cNvSpPr>
              <a:spLocks/>
            </p:cNvSpPr>
            <p:nvPr/>
          </p:nvSpPr>
          <p:spPr bwMode="auto">
            <a:xfrm>
              <a:off x="1227" y="1079"/>
              <a:ext cx="31" cy="66"/>
            </a:xfrm>
            <a:custGeom>
              <a:avLst/>
              <a:gdLst>
                <a:gd name="T0" fmla="*/ 0 w 48"/>
                <a:gd name="T1" fmla="*/ 0 h 96"/>
                <a:gd name="T2" fmla="*/ 48 w 48"/>
                <a:gd name="T3" fmla="*/ 48 h 96"/>
                <a:gd name="T4" fmla="*/ 0 w 48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8" y="88"/>
                    <a:pt x="0" y="96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i="1">
                <a:solidFill>
                  <a:srgbClr val="000000"/>
                </a:solidFill>
              </a:endParaRPr>
            </a:p>
          </p:txBody>
        </p:sp>
        <p:sp>
          <p:nvSpPr>
            <p:cNvPr id="84030" name="Text Box 62"/>
            <p:cNvSpPr txBox="1">
              <a:spLocks noChangeArrowheads="1"/>
            </p:cNvSpPr>
            <p:nvPr/>
          </p:nvSpPr>
          <p:spPr bwMode="auto">
            <a:xfrm>
              <a:off x="695" y="1177"/>
              <a:ext cx="312" cy="31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100" dirty="0">
                  <a:solidFill>
                    <a:srgbClr val="000000"/>
                  </a:solidFill>
                  <a:latin typeface="Times" panose="02020603050405020304" pitchFamily="18" charset="0"/>
                </a:rPr>
                <a:t>Signal</a:t>
              </a:r>
            </a:p>
            <a:p>
              <a:pPr eaLnBrk="0" hangingPunct="0"/>
              <a:r>
                <a:rPr lang="en-US" altLang="en-US" sz="1100" dirty="0">
                  <a:solidFill>
                    <a:srgbClr val="000000"/>
                  </a:solidFill>
                  <a:latin typeface="Times" panose="02020603050405020304" pitchFamily="18" charset="0"/>
                </a:rPr>
                <a:t>receive</a:t>
              </a:r>
            </a:p>
            <a:p>
              <a:pPr eaLnBrk="0" hangingPunct="0"/>
              <a:r>
                <a:rPr lang="en-US" altLang="en-US" sz="1100" dirty="0">
                  <a:solidFill>
                    <a:srgbClr val="000000"/>
                  </a:solidFill>
                  <a:latin typeface="Times" panose="02020603050405020304" pitchFamily="18" charset="0"/>
                </a:rPr>
                <a:t>chain</a:t>
              </a:r>
            </a:p>
          </p:txBody>
        </p:sp>
        <p:sp>
          <p:nvSpPr>
            <p:cNvPr id="84031" name="Line 63"/>
            <p:cNvSpPr>
              <a:spLocks noChangeShapeType="1"/>
            </p:cNvSpPr>
            <p:nvPr/>
          </p:nvSpPr>
          <p:spPr bwMode="auto">
            <a:xfrm flipV="1">
              <a:off x="1200" y="1199"/>
              <a:ext cx="0" cy="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i="1">
                <a:solidFill>
                  <a:srgbClr val="000000"/>
                </a:solidFill>
              </a:endParaRPr>
            </a:p>
          </p:txBody>
        </p:sp>
        <p:sp>
          <p:nvSpPr>
            <p:cNvPr id="84032" name="Text Box 64"/>
            <p:cNvSpPr txBox="1">
              <a:spLocks noChangeArrowheads="1"/>
            </p:cNvSpPr>
            <p:nvPr/>
          </p:nvSpPr>
          <p:spPr bwMode="auto">
            <a:xfrm>
              <a:off x="1287" y="879"/>
              <a:ext cx="37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200" dirty="0">
                  <a:solidFill>
                    <a:srgbClr val="000000"/>
                  </a:solidFill>
                  <a:latin typeface="Times" panose="02020603050405020304" pitchFamily="18" charset="0"/>
                </a:rPr>
                <a:t>Antenna</a:t>
              </a:r>
            </a:p>
          </p:txBody>
        </p:sp>
        <p:sp>
          <p:nvSpPr>
            <p:cNvPr id="84033" name="Text Box 65"/>
            <p:cNvSpPr txBox="1">
              <a:spLocks noChangeArrowheads="1"/>
            </p:cNvSpPr>
            <p:nvPr/>
          </p:nvSpPr>
          <p:spPr bwMode="auto">
            <a:xfrm>
              <a:off x="1000" y="720"/>
              <a:ext cx="525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100" dirty="0">
                  <a:solidFill>
                    <a:srgbClr val="000000"/>
                  </a:solidFill>
                  <a:latin typeface="Times" panose="02020603050405020304" pitchFamily="18" charset="0"/>
                </a:rPr>
                <a:t>T/R switch or </a:t>
              </a:r>
            </a:p>
            <a:p>
              <a:pPr eaLnBrk="0" hangingPunct="0"/>
              <a:r>
                <a:rPr lang="en-US" altLang="en-US" sz="1100" dirty="0">
                  <a:solidFill>
                    <a:srgbClr val="000000"/>
                  </a:solidFill>
                  <a:latin typeface="Times" panose="02020603050405020304" pitchFamily="18" charset="0"/>
                </a:rPr>
                <a:t>circulator</a:t>
              </a:r>
            </a:p>
          </p:txBody>
        </p:sp>
        <p:sp>
          <p:nvSpPr>
            <p:cNvPr id="84034" name="Text Box 66"/>
            <p:cNvSpPr txBox="1">
              <a:spLocks noChangeArrowheads="1"/>
            </p:cNvSpPr>
            <p:nvPr/>
          </p:nvSpPr>
          <p:spPr bwMode="auto">
            <a:xfrm>
              <a:off x="144" y="878"/>
              <a:ext cx="412" cy="228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100">
                  <a:solidFill>
                    <a:srgbClr val="000000"/>
                  </a:solidFill>
                  <a:latin typeface="Times" panose="02020603050405020304" pitchFamily="18" charset="0"/>
                </a:rPr>
                <a:t>Frequency</a:t>
              </a:r>
            </a:p>
            <a:p>
              <a:pPr eaLnBrk="0" hangingPunct="0"/>
              <a:r>
                <a:rPr lang="en-US" altLang="en-US" sz="1100">
                  <a:solidFill>
                    <a:srgbClr val="000000"/>
                  </a:solidFill>
                  <a:latin typeface="Times" panose="02020603050405020304" pitchFamily="18" charset="0"/>
                </a:rPr>
                <a:t>reference</a:t>
              </a:r>
            </a:p>
          </p:txBody>
        </p:sp>
        <p:sp>
          <p:nvSpPr>
            <p:cNvPr id="84035" name="Line 67"/>
            <p:cNvSpPr>
              <a:spLocks noChangeShapeType="1"/>
            </p:cNvSpPr>
            <p:nvPr/>
          </p:nvSpPr>
          <p:spPr bwMode="auto">
            <a:xfrm>
              <a:off x="530" y="1115"/>
              <a:ext cx="180" cy="1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i="1">
                <a:solidFill>
                  <a:srgbClr val="000000"/>
                </a:solidFill>
              </a:endParaRPr>
            </a:p>
          </p:txBody>
        </p:sp>
        <p:sp>
          <p:nvSpPr>
            <p:cNvPr id="84036" name="Line 68"/>
            <p:cNvSpPr>
              <a:spLocks noChangeShapeType="1"/>
            </p:cNvSpPr>
            <p:nvPr/>
          </p:nvSpPr>
          <p:spPr bwMode="auto">
            <a:xfrm>
              <a:off x="530" y="934"/>
              <a:ext cx="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i="1">
                <a:solidFill>
                  <a:srgbClr val="000000"/>
                </a:solidFill>
              </a:endParaRPr>
            </a:p>
          </p:txBody>
        </p:sp>
        <p:sp>
          <p:nvSpPr>
            <p:cNvPr id="84037" name="Text Box 69"/>
            <p:cNvSpPr txBox="1">
              <a:spLocks noChangeArrowheads="1"/>
            </p:cNvSpPr>
            <p:nvPr/>
          </p:nvSpPr>
          <p:spPr bwMode="auto">
            <a:xfrm>
              <a:off x="173" y="1234"/>
              <a:ext cx="419" cy="13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100">
                  <a:solidFill>
                    <a:srgbClr val="000000"/>
                  </a:solidFill>
                  <a:latin typeface="Times" panose="02020603050405020304" pitchFamily="18" charset="0"/>
                </a:rPr>
                <a:t>Processing</a:t>
              </a:r>
            </a:p>
          </p:txBody>
        </p:sp>
        <p:sp>
          <p:nvSpPr>
            <p:cNvPr id="84038" name="Line 70"/>
            <p:cNvSpPr>
              <a:spLocks noChangeShapeType="1"/>
            </p:cNvSpPr>
            <p:nvPr/>
          </p:nvSpPr>
          <p:spPr bwMode="auto">
            <a:xfrm flipH="1">
              <a:off x="596" y="1299"/>
              <a:ext cx="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i="1">
                <a:solidFill>
                  <a:srgbClr val="000000"/>
                </a:solidFill>
              </a:endParaRPr>
            </a:p>
          </p:txBody>
        </p:sp>
        <p:sp>
          <p:nvSpPr>
            <p:cNvPr id="84061" name="Text Box 93"/>
            <p:cNvSpPr txBox="1">
              <a:spLocks noChangeArrowheads="1"/>
            </p:cNvSpPr>
            <p:nvPr/>
          </p:nvSpPr>
          <p:spPr bwMode="auto">
            <a:xfrm>
              <a:off x="96" y="672"/>
              <a:ext cx="486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Radar</a:t>
              </a:r>
            </a:p>
          </p:txBody>
        </p:sp>
      </p:grpSp>
      <p:grpSp>
        <p:nvGrpSpPr>
          <p:cNvPr id="84065" name="Group 97"/>
          <p:cNvGrpSpPr>
            <a:grpSpLocks/>
          </p:cNvGrpSpPr>
          <p:nvPr/>
        </p:nvGrpSpPr>
        <p:grpSpPr bwMode="auto">
          <a:xfrm>
            <a:off x="7496057" y="838199"/>
            <a:ext cx="3073735" cy="1562913"/>
            <a:chOff x="3936" y="720"/>
            <a:chExt cx="1392" cy="672"/>
          </a:xfrm>
        </p:grpSpPr>
        <p:sp>
          <p:nvSpPr>
            <p:cNvPr id="84064" name="Rectangle 96"/>
            <p:cNvSpPr>
              <a:spLocks noChangeArrowheads="1"/>
            </p:cNvSpPr>
            <p:nvPr/>
          </p:nvSpPr>
          <p:spPr bwMode="auto">
            <a:xfrm>
              <a:off x="3936" y="720"/>
              <a:ext cx="1392" cy="66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 i="1">
                <a:solidFill>
                  <a:srgbClr val="000000"/>
                </a:solidFill>
              </a:endParaRPr>
            </a:p>
          </p:txBody>
        </p:sp>
        <p:sp>
          <p:nvSpPr>
            <p:cNvPr id="84040" name="Line 72"/>
            <p:cNvSpPr>
              <a:spLocks noChangeShapeType="1"/>
            </p:cNvSpPr>
            <p:nvPr/>
          </p:nvSpPr>
          <p:spPr bwMode="auto">
            <a:xfrm flipV="1">
              <a:off x="4861" y="1107"/>
              <a:ext cx="179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 i="1">
                <a:solidFill>
                  <a:srgbClr val="000000"/>
                </a:solidFill>
              </a:endParaRPr>
            </a:p>
          </p:txBody>
        </p:sp>
        <p:pic>
          <p:nvPicPr>
            <p:cNvPr id="84041" name="Picture 73" descr="j035460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95" y="1064"/>
              <a:ext cx="373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050" name="Text Box 82"/>
            <p:cNvSpPr txBox="1">
              <a:spLocks noChangeArrowheads="1"/>
            </p:cNvSpPr>
            <p:nvPr/>
          </p:nvSpPr>
          <p:spPr bwMode="auto">
            <a:xfrm>
              <a:off x="4547" y="985"/>
              <a:ext cx="314" cy="30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200" dirty="0">
                  <a:solidFill>
                    <a:srgbClr val="000000"/>
                  </a:solidFill>
                  <a:latin typeface="Times" panose="02020603050405020304" pitchFamily="18" charset="0"/>
                </a:rPr>
                <a:t>Signal</a:t>
              </a:r>
            </a:p>
            <a:p>
              <a:pPr eaLnBrk="0" hangingPunct="0"/>
              <a:r>
                <a:rPr lang="en-US" altLang="en-US" sz="1200" dirty="0">
                  <a:solidFill>
                    <a:srgbClr val="000000"/>
                  </a:solidFill>
                  <a:latin typeface="Times" panose="02020603050405020304" pitchFamily="18" charset="0"/>
                </a:rPr>
                <a:t>receive</a:t>
              </a:r>
            </a:p>
            <a:p>
              <a:pPr eaLnBrk="0" hangingPunct="0"/>
              <a:r>
                <a:rPr lang="en-US" altLang="en-US" sz="1200" dirty="0">
                  <a:solidFill>
                    <a:srgbClr val="000000"/>
                  </a:solidFill>
                  <a:latin typeface="Times" panose="02020603050405020304" pitchFamily="18" charset="0"/>
                </a:rPr>
                <a:t>chain</a:t>
              </a:r>
            </a:p>
          </p:txBody>
        </p:sp>
        <p:sp>
          <p:nvSpPr>
            <p:cNvPr id="84052" name="Text Box 84"/>
            <p:cNvSpPr txBox="1">
              <a:spLocks noChangeArrowheads="1"/>
            </p:cNvSpPr>
            <p:nvPr/>
          </p:nvSpPr>
          <p:spPr bwMode="auto">
            <a:xfrm>
              <a:off x="4944" y="921"/>
              <a:ext cx="352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200">
                  <a:solidFill>
                    <a:srgbClr val="000000"/>
                  </a:solidFill>
                  <a:latin typeface="Times" panose="02020603050405020304" pitchFamily="18" charset="0"/>
                </a:rPr>
                <a:t>Antenna</a:t>
              </a:r>
            </a:p>
          </p:txBody>
        </p:sp>
        <p:sp>
          <p:nvSpPr>
            <p:cNvPr id="84054" name="Text Box 86"/>
            <p:cNvSpPr txBox="1">
              <a:spLocks noChangeArrowheads="1"/>
            </p:cNvSpPr>
            <p:nvPr/>
          </p:nvSpPr>
          <p:spPr bwMode="auto">
            <a:xfrm>
              <a:off x="3984" y="788"/>
              <a:ext cx="416" cy="218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200">
                  <a:solidFill>
                    <a:srgbClr val="000000"/>
                  </a:solidFill>
                  <a:latin typeface="Times" panose="02020603050405020304" pitchFamily="18" charset="0"/>
                </a:rPr>
                <a:t>Frequency</a:t>
              </a:r>
            </a:p>
            <a:p>
              <a:pPr eaLnBrk="0" hangingPunct="0"/>
              <a:r>
                <a:rPr lang="en-US" altLang="en-US" sz="1200">
                  <a:solidFill>
                    <a:srgbClr val="000000"/>
                  </a:solidFill>
                  <a:latin typeface="Times" panose="02020603050405020304" pitchFamily="18" charset="0"/>
                </a:rPr>
                <a:t>reference</a:t>
              </a:r>
            </a:p>
          </p:txBody>
        </p:sp>
        <p:sp>
          <p:nvSpPr>
            <p:cNvPr id="84055" name="Line 87"/>
            <p:cNvSpPr>
              <a:spLocks noChangeShapeType="1"/>
            </p:cNvSpPr>
            <p:nvPr/>
          </p:nvSpPr>
          <p:spPr bwMode="auto">
            <a:xfrm>
              <a:off x="4412" y="948"/>
              <a:ext cx="124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 i="1">
                <a:solidFill>
                  <a:srgbClr val="000000"/>
                </a:solidFill>
              </a:endParaRPr>
            </a:p>
          </p:txBody>
        </p:sp>
        <p:sp>
          <p:nvSpPr>
            <p:cNvPr id="84057" name="Text Box 89"/>
            <p:cNvSpPr txBox="1">
              <a:spLocks noChangeArrowheads="1"/>
            </p:cNvSpPr>
            <p:nvPr/>
          </p:nvSpPr>
          <p:spPr bwMode="auto">
            <a:xfrm>
              <a:off x="4013" y="1081"/>
              <a:ext cx="424" cy="131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200">
                  <a:solidFill>
                    <a:srgbClr val="000000"/>
                  </a:solidFill>
                  <a:latin typeface="Times" panose="02020603050405020304" pitchFamily="18" charset="0"/>
                </a:rPr>
                <a:t>Processing</a:t>
              </a:r>
            </a:p>
          </p:txBody>
        </p:sp>
        <p:sp>
          <p:nvSpPr>
            <p:cNvPr id="84058" name="Line 90"/>
            <p:cNvSpPr>
              <a:spLocks noChangeShapeType="1"/>
            </p:cNvSpPr>
            <p:nvPr/>
          </p:nvSpPr>
          <p:spPr bwMode="auto">
            <a:xfrm flipH="1">
              <a:off x="4443" y="1142"/>
              <a:ext cx="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 i="1">
                <a:solidFill>
                  <a:srgbClr val="000000"/>
                </a:solidFill>
              </a:endParaRPr>
            </a:p>
          </p:txBody>
        </p:sp>
        <p:sp>
          <p:nvSpPr>
            <p:cNvPr id="84063" name="Text Box 95"/>
            <p:cNvSpPr txBox="1">
              <a:spLocks noChangeArrowheads="1"/>
            </p:cNvSpPr>
            <p:nvPr/>
          </p:nvSpPr>
          <p:spPr bwMode="auto">
            <a:xfrm>
              <a:off x="4416" y="729"/>
              <a:ext cx="805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Radiometer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r>
              <a:rPr lang="en-US" altLang="en-US" dirty="0" err="1"/>
              <a:t>D.Long</a:t>
            </a:r>
            <a:r>
              <a:rPr lang="en-US" altLang="en-US" dirty="0"/>
              <a:t> </a:t>
            </a:r>
            <a:fld id="{F71C007B-EA4C-4A28-A060-DFBE1CF73486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85" name="Picture 84" descr="MERSlogo325Cnb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3" y="178852"/>
            <a:ext cx="805119" cy="9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EF20EF00-4763-6334-5EB3-B151E9D0A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6114549"/>
            <a:ext cx="9410700" cy="738664"/>
          </a:xfrm>
          <a:prstGeom prst="rect">
            <a:avLst/>
          </a:prstGeom>
          <a:solidFill>
            <a:srgbClr val="FF99CC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635000" indent="-635000">
              <a:spcBef>
                <a:spcPct val="50000"/>
              </a:spcBef>
            </a:pPr>
            <a:r>
              <a:rPr lang="en-US" altLang="en-US" sz="2000" i="1" dirty="0"/>
              <a:t>Note: Current scatterometers only measure power. Future ‘</a:t>
            </a:r>
            <a:r>
              <a:rPr lang="en-US" altLang="en-US" sz="2200" i="1" dirty="0">
                <a:solidFill>
                  <a:srgbClr val="7030A0"/>
                </a:solidFill>
              </a:rPr>
              <a:t>Doppler scatterometers</a:t>
            </a:r>
            <a:r>
              <a:rPr lang="en-US" altLang="en-US" sz="2000" i="1" dirty="0"/>
              <a:t>’ will use EM phase information to estimate surface current.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B0BE5B9-B239-4652-818F-AE3D23EA1D20}"/>
              </a:ext>
            </a:extLst>
          </p:cNvPr>
          <p:cNvSpPr/>
          <p:nvPr/>
        </p:nvSpPr>
        <p:spPr>
          <a:xfrm>
            <a:off x="2170303" y="4038600"/>
            <a:ext cx="2003472" cy="4572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0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10301" y="313643"/>
            <a:ext cx="9271997" cy="799193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500" tIns="25400" rIns="63500" bIns="25400" rtlCol="0" anchor="t">
            <a:spAutoFit/>
          </a:bodyPr>
          <a:lstStyle/>
          <a:p>
            <a:r>
              <a:rPr lang="en-US" altLang="en-US" sz="5400" dirty="0"/>
              <a:t>Key Scatterometer  Equations</a:t>
            </a:r>
          </a:p>
        </p:txBody>
      </p:sp>
      <p:sp>
        <p:nvSpPr>
          <p:cNvPr id="93184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405584"/>
            <a:ext cx="4483100" cy="4221163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3500" tIns="25400" rIns="63500" bIns="25400" rtlCol="0">
            <a:spAutoFit/>
          </a:bodyPr>
          <a:lstStyle/>
          <a:p>
            <a:pPr>
              <a:lnSpc>
                <a:spcPct val="88000"/>
              </a:lnSpc>
              <a:spcBef>
                <a:spcPct val="42000"/>
              </a:spcBef>
              <a:buNone/>
            </a:pPr>
            <a:r>
              <a:rPr lang="en-US" alt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Radar Equation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88000"/>
              </a:lnSpc>
              <a:spcBef>
                <a:spcPct val="4200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8000"/>
              </a:lnSpc>
              <a:spcBef>
                <a:spcPct val="42000"/>
              </a:spcBef>
              <a:buNone/>
            </a:pPr>
            <a:endParaRPr lang="en-US" altLang="en-US" sz="1800" dirty="0">
              <a:latin typeface="Bookman Old Style" panose="02050604050505020204" pitchFamily="18" charset="0"/>
            </a:endParaRPr>
          </a:p>
          <a:p>
            <a:pPr algn="ctr">
              <a:lnSpc>
                <a:spcPct val="88000"/>
              </a:lnSpc>
              <a:spcBef>
                <a:spcPct val="42000"/>
              </a:spcBef>
              <a:buNone/>
            </a:pPr>
            <a:endParaRPr lang="en-US" altLang="en-US" sz="1800" dirty="0">
              <a:latin typeface="Bookman Old Style" panose="02050604050505020204" pitchFamily="18" charset="0"/>
            </a:endParaRPr>
          </a:p>
          <a:p>
            <a:pPr>
              <a:lnSpc>
                <a:spcPct val="88000"/>
              </a:lnSpc>
              <a:spcBef>
                <a:spcPct val="42000"/>
              </a:spcBef>
              <a:buNone/>
            </a:pPr>
            <a:r>
              <a:rPr lang="en-US" altLang="en-US" sz="1800" dirty="0">
                <a:latin typeface="Bookman Old Style" panose="02050604050505020204" pitchFamily="18" charset="0"/>
              </a:rPr>
              <a:t> 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  <a:p>
            <a:pPr lvl="2">
              <a:lnSpc>
                <a:spcPct val="88000"/>
              </a:lnSpc>
              <a:spcBef>
                <a:spcPct val="42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received power</a:t>
            </a:r>
          </a:p>
          <a:p>
            <a:pPr lvl="2">
              <a:lnSpc>
                <a:spcPct val="88000"/>
              </a:lnSpc>
              <a:spcBef>
                <a:spcPct val="42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transmitted power</a:t>
            </a:r>
          </a:p>
          <a:p>
            <a:pPr lvl="2">
              <a:lnSpc>
                <a:spcPct val="88000"/>
              </a:lnSpc>
              <a:spcBef>
                <a:spcPct val="42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antenna gain</a:t>
            </a:r>
          </a:p>
          <a:p>
            <a:pPr lvl="2">
              <a:lnSpc>
                <a:spcPct val="88000"/>
              </a:lnSpc>
              <a:spcBef>
                <a:spcPct val="42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transmit wavelength</a:t>
            </a:r>
          </a:p>
          <a:p>
            <a:pPr lvl="2">
              <a:lnSpc>
                <a:spcPct val="88000"/>
              </a:lnSpc>
              <a:spcBef>
                <a:spcPct val="42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resolution cell area </a:t>
            </a:r>
          </a:p>
          <a:p>
            <a:pPr lvl="2">
              <a:lnSpc>
                <a:spcPct val="88000"/>
              </a:lnSpc>
              <a:spcBef>
                <a:spcPct val="42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slant range</a:t>
            </a:r>
          </a:p>
          <a:p>
            <a:pPr lvl="2">
              <a:lnSpc>
                <a:spcPct val="88000"/>
              </a:lnSpc>
              <a:spcBef>
                <a:spcPct val="42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normalized surface backscatter</a:t>
            </a:r>
          </a:p>
        </p:txBody>
      </p:sp>
      <p:pic>
        <p:nvPicPr>
          <p:cNvPr id="93184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4320233"/>
            <a:ext cx="2921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318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206742"/>
              </p:ext>
            </p:extLst>
          </p:nvPr>
        </p:nvGraphicFramePr>
        <p:xfrm>
          <a:off x="5259943" y="2078684"/>
          <a:ext cx="18923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228600" progId="Equation.3">
                  <p:embed/>
                </p:oleObj>
              </mc:Choice>
              <mc:Fallback>
                <p:oleObj name="Equation" r:id="rId3" imgW="749160" imgH="228600" progId="Equation.3">
                  <p:embed/>
                  <p:pic>
                    <p:nvPicPr>
                      <p:cNvPr id="931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943" y="2078684"/>
                        <a:ext cx="18923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049297"/>
              </p:ext>
            </p:extLst>
          </p:nvPr>
        </p:nvGraphicFramePr>
        <p:xfrm>
          <a:off x="1409701" y="1777058"/>
          <a:ext cx="27654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0" imgH="457200" progId="Equation.3">
                  <p:embed/>
                </p:oleObj>
              </mc:Choice>
              <mc:Fallback>
                <p:oleObj name="Equation" r:id="rId5" imgW="1143000" imgH="457200" progId="Equation.3">
                  <p:embed/>
                  <p:pic>
                    <p:nvPicPr>
                      <p:cNvPr id="9318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1" y="1777058"/>
                        <a:ext cx="27654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798869"/>
              </p:ext>
            </p:extLst>
          </p:nvPr>
        </p:nvGraphicFramePr>
        <p:xfrm>
          <a:off x="1058864" y="3158183"/>
          <a:ext cx="3381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215640" progId="Equation.3">
                  <p:embed/>
                </p:oleObj>
              </mc:Choice>
              <mc:Fallback>
                <p:oleObj name="Equation" r:id="rId7" imgW="190440" imgH="215640" progId="Equation.3">
                  <p:embed/>
                  <p:pic>
                    <p:nvPicPr>
                      <p:cNvPr id="9318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4" y="3158183"/>
                        <a:ext cx="3381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16192"/>
              </p:ext>
            </p:extLst>
          </p:nvPr>
        </p:nvGraphicFramePr>
        <p:xfrm>
          <a:off x="1069976" y="3518546"/>
          <a:ext cx="3159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15640" progId="Equation.3">
                  <p:embed/>
                </p:oleObj>
              </mc:Choice>
              <mc:Fallback>
                <p:oleObj name="Equation" r:id="rId9" imgW="177480" imgH="215640" progId="Equation.3">
                  <p:embed/>
                  <p:pic>
                    <p:nvPicPr>
                      <p:cNvPr id="9318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6" y="3518546"/>
                        <a:ext cx="3159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514341"/>
              </p:ext>
            </p:extLst>
          </p:nvPr>
        </p:nvGraphicFramePr>
        <p:xfrm>
          <a:off x="1073150" y="3923358"/>
          <a:ext cx="2921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177480" progId="Equation.3">
                  <p:embed/>
                </p:oleObj>
              </mc:Choice>
              <mc:Fallback>
                <p:oleObj name="Equation" r:id="rId11" imgW="164880" imgH="177480" progId="Equation.3">
                  <p:embed/>
                  <p:pic>
                    <p:nvPicPr>
                      <p:cNvPr id="9318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3923358"/>
                        <a:ext cx="2921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359549"/>
              </p:ext>
            </p:extLst>
          </p:nvPr>
        </p:nvGraphicFramePr>
        <p:xfrm>
          <a:off x="1016000" y="4585347"/>
          <a:ext cx="3381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228600" progId="Equation.3">
                  <p:embed/>
                </p:oleObj>
              </mc:Choice>
              <mc:Fallback>
                <p:oleObj name="Equation" r:id="rId13" imgW="190440" imgH="228600" progId="Equation.3">
                  <p:embed/>
                  <p:pic>
                    <p:nvPicPr>
                      <p:cNvPr id="9318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4585347"/>
                        <a:ext cx="3381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693235"/>
              </p:ext>
            </p:extLst>
          </p:nvPr>
        </p:nvGraphicFramePr>
        <p:xfrm>
          <a:off x="1049339" y="4986984"/>
          <a:ext cx="2698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280" imgH="164880" progId="Equation.3">
                  <p:embed/>
                </p:oleObj>
              </mc:Choice>
              <mc:Fallback>
                <p:oleObj name="Equation" r:id="rId15" imgW="152280" imgH="164880" progId="Equation.3">
                  <p:embed/>
                  <p:pic>
                    <p:nvPicPr>
                      <p:cNvPr id="9318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9" y="4986984"/>
                        <a:ext cx="269875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282324"/>
              </p:ext>
            </p:extLst>
          </p:nvPr>
        </p:nvGraphicFramePr>
        <p:xfrm>
          <a:off x="1036638" y="5271147"/>
          <a:ext cx="3603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3040" imgH="203040" progId="Equation.3">
                  <p:embed/>
                </p:oleObj>
              </mc:Choice>
              <mc:Fallback>
                <p:oleObj name="Equation" r:id="rId17" imgW="203040" imgH="203040" progId="Equation.3">
                  <p:embed/>
                  <p:pic>
                    <p:nvPicPr>
                      <p:cNvPr id="9318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5271147"/>
                        <a:ext cx="36036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53" name="Rectangle 13"/>
          <p:cNvSpPr>
            <a:spLocks noChangeArrowheads="1"/>
          </p:cNvSpPr>
          <p:nvPr/>
        </p:nvSpPr>
        <p:spPr bwMode="auto">
          <a:xfrm>
            <a:off x="3875643" y="1408758"/>
            <a:ext cx="4483100" cy="318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8000"/>
              </a:lnSpc>
              <a:spcBef>
                <a:spcPct val="42000"/>
              </a:spcBef>
              <a:buFontTx/>
              <a:buNone/>
            </a:pPr>
            <a:r>
              <a:rPr lang="en-US" altLang="en-US" sz="1800" dirty="0"/>
              <a:t>               </a:t>
            </a:r>
            <a:r>
              <a:rPr lang="en-US" altLang="en-US" sz="1800" b="1" i="1" dirty="0"/>
              <a:t>Noise Equation:</a:t>
            </a:r>
          </a:p>
          <a:p>
            <a:pPr algn="ctr" eaLnBrk="1" hangingPunct="1">
              <a:lnSpc>
                <a:spcPct val="88000"/>
              </a:lnSpc>
              <a:spcBef>
                <a:spcPct val="42000"/>
              </a:spcBef>
              <a:buFontTx/>
              <a:buNone/>
            </a:pPr>
            <a:endParaRPr lang="en-US" altLang="en-US" sz="1800" dirty="0"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88000"/>
              </a:lnSpc>
              <a:spcBef>
                <a:spcPct val="42000"/>
              </a:spcBef>
              <a:buFontTx/>
              <a:buNone/>
            </a:pPr>
            <a:endParaRPr lang="en-US" altLang="en-US" sz="1800" dirty="0"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88000"/>
              </a:lnSpc>
              <a:spcBef>
                <a:spcPct val="42000"/>
              </a:spcBef>
              <a:buFontTx/>
              <a:buNone/>
            </a:pPr>
            <a:endParaRPr lang="en-US" altLang="en-US" sz="1800" dirty="0"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88000"/>
              </a:lnSpc>
              <a:spcBef>
                <a:spcPct val="42000"/>
              </a:spcBef>
              <a:buFontTx/>
              <a:buNone/>
            </a:pPr>
            <a:r>
              <a:rPr lang="en-US" altLang="en-US" sz="1800" dirty="0">
                <a:latin typeface="Bookman Old Style" panose="02050604050505020204" pitchFamily="18" charset="0"/>
              </a:rPr>
              <a:t>           </a:t>
            </a:r>
            <a:r>
              <a:rPr lang="en-US" altLang="en-US" sz="1800" dirty="0"/>
              <a:t>where</a:t>
            </a:r>
          </a:p>
          <a:p>
            <a:pPr lvl="2" eaLnBrk="1" hangingPunct="1">
              <a:lnSpc>
                <a:spcPct val="88000"/>
              </a:lnSpc>
              <a:spcBef>
                <a:spcPct val="42000"/>
              </a:spcBef>
              <a:buFontTx/>
              <a:buNone/>
            </a:pPr>
            <a:r>
              <a:rPr lang="en-US" altLang="en-US" sz="1800" dirty="0"/>
              <a:t>      is the noise power</a:t>
            </a:r>
          </a:p>
          <a:p>
            <a:pPr lvl="2" eaLnBrk="1" hangingPunct="1">
              <a:lnSpc>
                <a:spcPct val="88000"/>
              </a:lnSpc>
              <a:spcBef>
                <a:spcPct val="42000"/>
              </a:spcBef>
              <a:buFontTx/>
              <a:buNone/>
            </a:pPr>
            <a:r>
              <a:rPr lang="en-US" altLang="en-US" sz="1800" dirty="0"/>
              <a:t>      </a:t>
            </a:r>
            <a:r>
              <a:rPr lang="en-US" altLang="en-US" sz="1800" dirty="0" err="1"/>
              <a:t>Boltzman’s</a:t>
            </a:r>
            <a:r>
              <a:rPr lang="en-US" altLang="en-US" sz="1800" dirty="0"/>
              <a:t> constant (1.38e-21)</a:t>
            </a:r>
          </a:p>
          <a:p>
            <a:pPr lvl="2" eaLnBrk="1" hangingPunct="1">
              <a:lnSpc>
                <a:spcPct val="88000"/>
              </a:lnSpc>
              <a:spcBef>
                <a:spcPct val="42000"/>
              </a:spcBef>
              <a:buFontTx/>
              <a:buNone/>
            </a:pPr>
            <a:r>
              <a:rPr lang="en-US" altLang="en-US" sz="1800" dirty="0"/>
              <a:t>      is the system noise temperature</a:t>
            </a:r>
          </a:p>
          <a:p>
            <a:pPr lvl="2" eaLnBrk="1" hangingPunct="1">
              <a:lnSpc>
                <a:spcPct val="88000"/>
              </a:lnSpc>
              <a:spcBef>
                <a:spcPct val="42000"/>
              </a:spcBef>
              <a:buFontTx/>
              <a:buNone/>
            </a:pPr>
            <a:r>
              <a:rPr lang="en-US" altLang="en-US" sz="1800" dirty="0"/>
              <a:t>      is the receiver bandwidth</a:t>
            </a:r>
          </a:p>
        </p:txBody>
      </p:sp>
      <p:graphicFrame>
        <p:nvGraphicFramePr>
          <p:cNvPr id="9318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020941"/>
              </p:ext>
            </p:extLst>
          </p:nvPr>
        </p:nvGraphicFramePr>
        <p:xfrm>
          <a:off x="4810681" y="3158184"/>
          <a:ext cx="3603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3040" imgH="228600" progId="Equation.3">
                  <p:embed/>
                </p:oleObj>
              </mc:Choice>
              <mc:Fallback>
                <p:oleObj name="Equation" r:id="rId19" imgW="203040" imgH="228600" progId="Equation.3">
                  <p:embed/>
                  <p:pic>
                    <p:nvPicPr>
                      <p:cNvPr id="9318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681" y="3158184"/>
                        <a:ext cx="36036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075788"/>
              </p:ext>
            </p:extLst>
          </p:nvPr>
        </p:nvGraphicFramePr>
        <p:xfrm>
          <a:off x="4845607" y="3559822"/>
          <a:ext cx="2254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720" imgH="177480" progId="Equation.3">
                  <p:embed/>
                </p:oleObj>
              </mc:Choice>
              <mc:Fallback>
                <p:oleObj name="Equation" r:id="rId21" imgW="126720" imgH="177480" progId="Equation.3">
                  <p:embed/>
                  <p:pic>
                    <p:nvPicPr>
                      <p:cNvPr id="9318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607" y="3559822"/>
                        <a:ext cx="22542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5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731635"/>
              </p:ext>
            </p:extLst>
          </p:nvPr>
        </p:nvGraphicFramePr>
        <p:xfrm>
          <a:off x="4801157" y="3896372"/>
          <a:ext cx="3143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77480" imgH="228600" progId="Equation.3">
                  <p:embed/>
                </p:oleObj>
              </mc:Choice>
              <mc:Fallback>
                <p:oleObj name="Equation" r:id="rId23" imgW="177480" imgH="228600" progId="Equation.3">
                  <p:embed/>
                  <p:pic>
                    <p:nvPicPr>
                      <p:cNvPr id="9318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157" y="3896372"/>
                        <a:ext cx="3143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5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782938"/>
              </p:ext>
            </p:extLst>
          </p:nvPr>
        </p:nvGraphicFramePr>
        <p:xfrm>
          <a:off x="4790044" y="4240859"/>
          <a:ext cx="3841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15640" imgH="228600" progId="Equation.3">
                  <p:embed/>
                </p:oleObj>
              </mc:Choice>
              <mc:Fallback>
                <p:oleObj name="Equation" r:id="rId25" imgW="215640" imgH="228600" progId="Equation.3">
                  <p:embed/>
                  <p:pic>
                    <p:nvPicPr>
                      <p:cNvPr id="93185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0044" y="4240859"/>
                        <a:ext cx="3841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0495" y="6394508"/>
            <a:ext cx="2743200" cy="365125"/>
          </a:xfrm>
        </p:spPr>
        <p:txBody>
          <a:bodyPr/>
          <a:lstStyle/>
          <a:p>
            <a:r>
              <a:rPr lang="en-US" altLang="en-US" dirty="0" err="1"/>
              <a:t>D.Long</a:t>
            </a:r>
            <a:r>
              <a:rPr lang="en-US" altLang="en-US" dirty="0"/>
              <a:t> </a:t>
            </a:r>
            <a:fld id="{F71C007B-EA4C-4A28-A060-DFBE1CF73486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20" name="Picture 19" descr="MERSlogo325CnbT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75" y="179049"/>
            <a:ext cx="805119" cy="9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1"/>
              <p:cNvSpPr txBox="1">
                <a:spLocks noChangeArrowheads="1"/>
              </p:cNvSpPr>
              <p:nvPr/>
            </p:nvSpPr>
            <p:spPr bwMode="auto">
              <a:xfrm>
                <a:off x="1354139" y="6193455"/>
                <a:ext cx="9176872" cy="400110"/>
              </a:xfrm>
              <a:prstGeom prst="rect">
                <a:avLst/>
              </a:prstGeom>
              <a:solidFill>
                <a:srgbClr val="FF99CC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635000" indent="-635000">
                  <a:spcBef>
                    <a:spcPct val="50000"/>
                  </a:spcBef>
                </a:pP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“Noise” (P</a:t>
                </a:r>
                <a:r>
                  <a:rPr lang="en-US" alt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the ‘signal’ in radiometry.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altLang="en-US" sz="2000" i="1" dirty="0"/>
                  <a:t> 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‘signal’ in scatterometry.</a:t>
                </a:r>
              </a:p>
            </p:txBody>
          </p:sp>
        </mc:Choice>
        <mc:Fallback xmlns="">
          <p:sp>
            <p:nvSpPr>
              <p:cNvPr id="21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4139" y="6193455"/>
                <a:ext cx="9176872" cy="400110"/>
              </a:xfrm>
              <a:prstGeom prst="rect">
                <a:avLst/>
              </a:prstGeom>
              <a:blipFill>
                <a:blip r:embed="rId28"/>
                <a:stretch>
                  <a:fillRect l="-691" t="-9091" b="-24242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4A58D8F-AB91-2DF3-DF4E-908408DC2AE1}"/>
              </a:ext>
            </a:extLst>
          </p:cNvPr>
          <p:cNvSpPr txBox="1"/>
          <p:nvPr/>
        </p:nvSpPr>
        <p:spPr>
          <a:xfrm>
            <a:off x="8707796" y="4609020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SNR = P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P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69D0BB-9F38-5020-11F2-5C72357065BD}"/>
                  </a:ext>
                </a:extLst>
              </p:cNvPr>
              <p:cNvSpPr txBox="1"/>
              <p:nvPr/>
            </p:nvSpPr>
            <p:spPr>
              <a:xfrm>
                <a:off x="8287242" y="2862304"/>
                <a:ext cx="3529272" cy="10911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𝑆𝑁𝑅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𝑆𝑁𝑅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69D0BB-9F38-5020-11F2-5C7235706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242" y="2862304"/>
                <a:ext cx="3529272" cy="109119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046F3EB4-EA16-E269-EE7A-85B09A2FFE2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302085" y="1454566"/>
                <a:ext cx="3661610" cy="3036729"/>
              </a:xfrm>
              <a:prstGeom prst="rect">
                <a:avLst/>
              </a:prstGeom>
              <a:noFill/>
              <a:ln/>
              <a:extLs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3500" tIns="25400" rIns="63500" bIns="2540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8000"/>
                  </a:lnSpc>
                  <a:spcBef>
                    <a:spcPct val="42000"/>
                  </a:spcBef>
                  <a:buFont typeface="Arial" panose="020B0604020202020204" pitchFamily="34" charset="0"/>
                  <a:buNone/>
                </a:pPr>
                <a:r>
                  <a:rPr lang="en-US" altLang="en-US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Kp Equation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(radiometric accuracy)</a:t>
                </a:r>
              </a:p>
              <a:p>
                <a:pPr>
                  <a:lnSpc>
                    <a:spcPct val="88000"/>
                  </a:lnSpc>
                  <a:spcBef>
                    <a:spcPct val="42000"/>
                  </a:spcBef>
                  <a:buFont typeface="Arial" panose="020B0604020202020204" pitchFamily="34" charset="0"/>
                  <a:buNone/>
                </a:pPr>
                <a:endPara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113" indent="-11113">
                  <a:lnSpc>
                    <a:spcPct val="88000"/>
                  </a:lnSpc>
                  <a:spcBef>
                    <a:spcPct val="42000"/>
                  </a:spcBef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𝑣𝑎𝑟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8000"/>
                  </a:lnSpc>
                  <a:spcBef>
                    <a:spcPct val="42000"/>
                  </a:spcBef>
                  <a:buFont typeface="Arial" panose="020B0604020202020204" pitchFamily="34" charset="0"/>
                  <a:buNone/>
                </a:pPr>
                <a:endParaRPr lang="en-US" altLang="en-US" sz="1800" dirty="0">
                  <a:latin typeface="Bookman Old Style" panose="02050604050505020204" pitchFamily="18" charset="0"/>
                </a:endParaRPr>
              </a:p>
              <a:p>
                <a:pPr>
                  <a:lnSpc>
                    <a:spcPct val="88000"/>
                  </a:lnSpc>
                  <a:spcBef>
                    <a:spcPct val="42000"/>
                  </a:spcBef>
                  <a:buFont typeface="Arial" panose="020B0604020202020204" pitchFamily="34" charset="0"/>
                  <a:buNone/>
                </a:pPr>
                <a:endParaRPr lang="en-US" altLang="en-US" sz="1800" dirty="0">
                  <a:latin typeface="Bookman Old Style" panose="02050604050505020204" pitchFamily="18" charset="0"/>
                </a:endParaRPr>
              </a:p>
              <a:p>
                <a:pPr>
                  <a:lnSpc>
                    <a:spcPct val="88000"/>
                  </a:lnSpc>
                  <a:spcBef>
                    <a:spcPct val="42000"/>
                  </a:spcBef>
                  <a:buFont typeface="Arial" panose="020B0604020202020204" pitchFamily="34" charset="0"/>
                  <a:buNone/>
                </a:pPr>
                <a:endParaRPr lang="en-US" altLang="en-US" sz="1800" dirty="0">
                  <a:latin typeface="Bookman Old Style" panose="02050604050505020204" pitchFamily="18" charset="0"/>
                </a:endParaRPr>
              </a:p>
              <a:p>
                <a:pPr>
                  <a:lnSpc>
                    <a:spcPct val="88000"/>
                  </a:lnSpc>
                  <a:spcBef>
                    <a:spcPct val="42000"/>
                  </a:spcBef>
                  <a:buFont typeface="Arial" panose="020B0604020202020204" pitchFamily="34" charset="0"/>
                  <a:buNone/>
                </a:pP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a, b, c are constants that depend on the instrument and WVC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046F3EB4-EA16-E269-EE7A-85B09A2FF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085" y="1454566"/>
                <a:ext cx="3661610" cy="3036729"/>
              </a:xfrm>
              <a:prstGeom prst="rect">
                <a:avLst/>
              </a:prstGeom>
              <a:blipFill>
                <a:blip r:embed="rId30"/>
                <a:stretch>
                  <a:fillRect l="-2069" t="-2500" r="-3103" b="-2917"/>
                </a:stretch>
              </a:blipFill>
              <a:ln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45" name="Text Box 9"/>
          <p:cNvSpPr txBox="1">
            <a:spLocks noChangeArrowheads="1"/>
          </p:cNvSpPr>
          <p:nvPr/>
        </p:nvSpPr>
        <p:spPr bwMode="auto">
          <a:xfrm>
            <a:off x="2418718" y="1138898"/>
            <a:ext cx="1636987" cy="52322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Fan-beam</a:t>
            </a:r>
          </a:p>
        </p:txBody>
      </p:sp>
      <p:pic>
        <p:nvPicPr>
          <p:cNvPr id="93594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93" y="2642749"/>
            <a:ext cx="2761200" cy="216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9221" y="168895"/>
            <a:ext cx="8229600" cy="1143000"/>
          </a:xfrm>
        </p:spPr>
        <p:txBody>
          <a:bodyPr/>
          <a:lstStyle/>
          <a:p>
            <a:r>
              <a:rPr lang="en-US" altLang="en-US" sz="3600" dirty="0"/>
              <a:t>Fan-beam vs Scanning Scatterometers</a:t>
            </a:r>
          </a:p>
        </p:txBody>
      </p:sp>
      <p:sp>
        <p:nvSpPr>
          <p:cNvPr id="935939" name="Rectangle 3"/>
          <p:cNvSpPr>
            <a:spLocks noGrp="1" noChangeArrowheads="1"/>
          </p:cNvSpPr>
          <p:nvPr>
            <p:ph idx="1"/>
          </p:nvPr>
        </p:nvSpPr>
        <p:spPr>
          <a:xfrm>
            <a:off x="1020098" y="1686053"/>
            <a:ext cx="4385619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SASS/ERS/NSCAT/ASCAT resolution defined by beamwidth and Doppler or range gating in along-beam</a:t>
            </a:r>
          </a:p>
          <a:p>
            <a:pPr lvl="1"/>
            <a:endParaRPr lang="en-US" altLang="en-US" sz="1800" dirty="0"/>
          </a:p>
        </p:txBody>
      </p:sp>
      <p:pic>
        <p:nvPicPr>
          <p:cNvPr id="935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45" y="3424519"/>
            <a:ext cx="47529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4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69573">
            <a:off x="9946545" y="3041157"/>
            <a:ext cx="619125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5942" name="Rectangle 6"/>
          <p:cNvSpPr>
            <a:spLocks noChangeArrowheads="1"/>
          </p:cNvSpPr>
          <p:nvPr/>
        </p:nvSpPr>
        <p:spPr bwMode="auto">
          <a:xfrm>
            <a:off x="6165420" y="1643219"/>
            <a:ext cx="521249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/>
              <a:t>	SeaWinds/QuikSCAT/OSCAT/HY resolution defined by beamwidth with range/Doppler processing to create “slices”</a:t>
            </a:r>
          </a:p>
          <a:p>
            <a:pPr lvl="1" eaLnBrk="1" hangingPunct="1"/>
            <a:endParaRPr lang="en-US" altLang="en-US" sz="1800" dirty="0"/>
          </a:p>
        </p:txBody>
      </p:sp>
      <p:sp>
        <p:nvSpPr>
          <p:cNvPr id="935946" name="Text Box 10"/>
          <p:cNvSpPr txBox="1">
            <a:spLocks noChangeArrowheads="1"/>
          </p:cNvSpPr>
          <p:nvPr/>
        </p:nvSpPr>
        <p:spPr bwMode="auto">
          <a:xfrm>
            <a:off x="6858980" y="1194440"/>
            <a:ext cx="2867003" cy="52322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Conically Scanning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91622" y="6379250"/>
            <a:ext cx="2743200" cy="365125"/>
          </a:xfrm>
        </p:spPr>
        <p:txBody>
          <a:bodyPr/>
          <a:lstStyle/>
          <a:p>
            <a:r>
              <a:rPr lang="en-US" altLang="en-US" dirty="0" err="1"/>
              <a:t>D.Long</a:t>
            </a:r>
            <a:r>
              <a:rPr lang="en-US" altLang="en-US" dirty="0"/>
              <a:t> </a:t>
            </a:r>
            <a:fld id="{F71C007B-EA4C-4A28-A060-DFBE1CF73486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30A0CC-0708-6A6A-ABC6-3AE1629A7B5C}"/>
              </a:ext>
            </a:extLst>
          </p:cNvPr>
          <p:cNvGrpSpPr/>
          <p:nvPr/>
        </p:nvGrpSpPr>
        <p:grpSpPr>
          <a:xfrm>
            <a:off x="859129" y="2532940"/>
            <a:ext cx="3615493" cy="4317388"/>
            <a:chOff x="3569918" y="786512"/>
            <a:chExt cx="5027148" cy="6003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A24961-9C6F-4C0A-4AD4-9E805711CD3E}"/>
                </a:ext>
              </a:extLst>
            </p:cNvPr>
            <p:cNvSpPr/>
            <p:nvPr/>
          </p:nvSpPr>
          <p:spPr>
            <a:xfrm>
              <a:off x="4046570" y="1302731"/>
              <a:ext cx="1606844" cy="439942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3F06B5-18D8-25A8-21D0-F844807767D8}"/>
                </a:ext>
              </a:extLst>
            </p:cNvPr>
            <p:cNvSpPr/>
            <p:nvPr/>
          </p:nvSpPr>
          <p:spPr>
            <a:xfrm>
              <a:off x="6538586" y="1302731"/>
              <a:ext cx="1560997" cy="439942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C9D857-C3A9-E6B5-1756-DC2F84924AC2}"/>
                </a:ext>
              </a:extLst>
            </p:cNvPr>
            <p:cNvSpPr/>
            <p:nvPr/>
          </p:nvSpPr>
          <p:spPr>
            <a:xfrm>
              <a:off x="6758686" y="1304817"/>
              <a:ext cx="1263721" cy="43973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50CBC7-55AC-E81E-281F-F59C312E96C5}"/>
                </a:ext>
              </a:extLst>
            </p:cNvPr>
            <p:cNvSpPr/>
            <p:nvPr/>
          </p:nvSpPr>
          <p:spPr>
            <a:xfrm>
              <a:off x="4149047" y="1304818"/>
              <a:ext cx="1263721" cy="43973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˚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4BB259B-E327-7D31-03BF-39BC6E91860C}"/>
                </a:ext>
              </a:extLst>
            </p:cNvPr>
            <p:cNvGrpSpPr/>
            <p:nvPr/>
          </p:nvGrpSpPr>
          <p:grpSpPr>
            <a:xfrm>
              <a:off x="5995452" y="2396005"/>
              <a:ext cx="2601614" cy="2116179"/>
              <a:chOff x="5995452" y="2396005"/>
              <a:chExt cx="2601614" cy="2116179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2AC7E09-A5AE-B696-F35A-ED0619F1AC9E}"/>
                  </a:ext>
                </a:extLst>
              </p:cNvPr>
              <p:cNvSpPr/>
              <p:nvPr/>
            </p:nvSpPr>
            <p:spPr>
              <a:xfrm rot="19229972">
                <a:off x="5995452" y="2396005"/>
                <a:ext cx="2580362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0145099-A80F-E7EB-D6F4-F89A32172214}"/>
                  </a:ext>
                </a:extLst>
              </p:cNvPr>
              <p:cNvSpPr/>
              <p:nvPr/>
            </p:nvSpPr>
            <p:spPr>
              <a:xfrm rot="2332412">
                <a:off x="6016704" y="4466465"/>
                <a:ext cx="2580362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0DD1D78-A802-7021-EBD9-A846FCD0253A}"/>
                  </a:ext>
                </a:extLst>
              </p:cNvPr>
              <p:cNvSpPr/>
              <p:nvPr/>
            </p:nvSpPr>
            <p:spPr>
              <a:xfrm>
                <a:off x="6275564" y="3406140"/>
                <a:ext cx="1928984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D5AE83-4BD2-E4AD-82F0-353234C54CFE}"/>
                </a:ext>
              </a:extLst>
            </p:cNvPr>
            <p:cNvGrpSpPr/>
            <p:nvPr/>
          </p:nvGrpSpPr>
          <p:grpSpPr>
            <a:xfrm flipH="1">
              <a:off x="3569918" y="2410619"/>
              <a:ext cx="2577934" cy="2116179"/>
              <a:chOff x="5995452" y="2396005"/>
              <a:chExt cx="2601614" cy="2116179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42270DE-FB16-BE16-FF1B-B03747CE11D2}"/>
                  </a:ext>
                </a:extLst>
              </p:cNvPr>
              <p:cNvSpPr/>
              <p:nvPr/>
            </p:nvSpPr>
            <p:spPr>
              <a:xfrm rot="19229972">
                <a:off x="5995452" y="2396005"/>
                <a:ext cx="2580362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8C93BB1-9D43-01E4-5D8B-B9300A237EC5}"/>
                  </a:ext>
                </a:extLst>
              </p:cNvPr>
              <p:cNvSpPr/>
              <p:nvPr/>
            </p:nvSpPr>
            <p:spPr>
              <a:xfrm rot="2332412">
                <a:off x="6016704" y="4466465"/>
                <a:ext cx="2580362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44C878F-F10D-CB0D-488E-A8085893B2D4}"/>
                  </a:ext>
                </a:extLst>
              </p:cNvPr>
              <p:cNvSpPr/>
              <p:nvPr/>
            </p:nvSpPr>
            <p:spPr>
              <a:xfrm>
                <a:off x="6275564" y="3406140"/>
                <a:ext cx="1928984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3C57A9C-B551-4155-F81F-1A2403F4E669}"/>
                </a:ext>
              </a:extLst>
            </p:cNvPr>
            <p:cNvCxnSpPr/>
            <p:nvPr/>
          </p:nvCxnSpPr>
          <p:spPr>
            <a:xfrm>
              <a:off x="6768960" y="5899759"/>
              <a:ext cx="126372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C084DA7-8EE4-3743-A56A-1395FE34380D}"/>
                </a:ext>
              </a:extLst>
            </p:cNvPr>
            <p:cNvCxnSpPr/>
            <p:nvPr/>
          </p:nvCxnSpPr>
          <p:spPr>
            <a:xfrm>
              <a:off x="4159321" y="5901847"/>
              <a:ext cx="126372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B9949F9-F0F2-8ECD-0A17-BB3E0BC9E2A4}"/>
                </a:ext>
              </a:extLst>
            </p:cNvPr>
            <p:cNvCxnSpPr/>
            <p:nvPr/>
          </p:nvCxnSpPr>
          <p:spPr>
            <a:xfrm>
              <a:off x="5464139" y="5899759"/>
              <a:ext cx="126372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414A98-5415-CE38-139C-D6CBD3026680}"/>
                </a:ext>
              </a:extLst>
            </p:cNvPr>
            <p:cNvCxnSpPr/>
            <p:nvPr/>
          </p:nvCxnSpPr>
          <p:spPr>
            <a:xfrm flipV="1">
              <a:off x="6096000" y="1039660"/>
              <a:ext cx="0" cy="4662496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468C34-C0BE-40D4-8596-47B719C2E4F9}"/>
                </a:ext>
              </a:extLst>
            </p:cNvPr>
            <p:cNvSpPr txBox="1"/>
            <p:nvPr/>
          </p:nvSpPr>
          <p:spPr>
            <a:xfrm>
              <a:off x="6976998" y="5899758"/>
              <a:ext cx="847424" cy="36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550 km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639A03-2FA9-0023-7D32-30B0FFC18BA4}"/>
                </a:ext>
              </a:extLst>
            </p:cNvPr>
            <p:cNvSpPr txBox="1"/>
            <p:nvPr/>
          </p:nvSpPr>
          <p:spPr>
            <a:xfrm>
              <a:off x="4311047" y="5901848"/>
              <a:ext cx="847424" cy="36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550 km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15D0AC-9903-CCC3-AC99-59D55B19FE6F}"/>
                </a:ext>
              </a:extLst>
            </p:cNvPr>
            <p:cNvSpPr txBox="1"/>
            <p:nvPr/>
          </p:nvSpPr>
          <p:spPr>
            <a:xfrm>
              <a:off x="5713959" y="5901848"/>
              <a:ext cx="847424" cy="36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672 km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834FB7D-DD09-D2D4-2C5E-1CFC5C66FBC1}"/>
                </a:ext>
              </a:extLst>
            </p:cNvPr>
            <p:cNvGrpSpPr/>
            <p:nvPr/>
          </p:nvGrpSpPr>
          <p:grpSpPr>
            <a:xfrm>
              <a:off x="4963615" y="5233770"/>
              <a:ext cx="2070481" cy="367043"/>
              <a:chOff x="4980202" y="849618"/>
              <a:chExt cx="2070481" cy="367043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A5C3723E-B43C-A01C-FFA9-9716810B5CE5}"/>
                  </a:ext>
                </a:extLst>
              </p:cNvPr>
              <p:cNvCxnSpPr/>
              <p:nvPr/>
            </p:nvCxnSpPr>
            <p:spPr>
              <a:xfrm>
                <a:off x="5123145" y="1202498"/>
                <a:ext cx="29989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B8E13C47-C945-5B4C-D6F5-35F1F043F3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38072" y="1204586"/>
                <a:ext cx="29484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F0BB718-62B6-70F9-D27C-102DE812E241}"/>
                  </a:ext>
                </a:extLst>
              </p:cNvPr>
              <p:cNvSpPr txBox="1"/>
              <p:nvPr/>
            </p:nvSpPr>
            <p:spPr>
              <a:xfrm>
                <a:off x="4980202" y="849618"/>
                <a:ext cx="945495" cy="363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~100 km</a:t>
                </a: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4A390251-E537-92BA-EF86-78628682BA23}"/>
                  </a:ext>
                </a:extLst>
              </p:cNvPr>
              <p:cNvCxnSpPr/>
              <p:nvPr/>
            </p:nvCxnSpPr>
            <p:spPr>
              <a:xfrm>
                <a:off x="6240909" y="1205787"/>
                <a:ext cx="29989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064EB3FE-3D11-DF34-DABA-F513188D99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55836" y="1207875"/>
                <a:ext cx="29484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270AC0E-B1F7-CDE5-0544-97A711213C9C}"/>
                  </a:ext>
                </a:extLst>
              </p:cNvPr>
              <p:cNvSpPr txBox="1"/>
              <p:nvPr/>
            </p:nvSpPr>
            <p:spPr>
              <a:xfrm>
                <a:off x="6097968" y="852906"/>
                <a:ext cx="945495" cy="363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~100 km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3C05D8-3428-BE17-09F6-2257D84502FC}"/>
                </a:ext>
              </a:extLst>
            </p:cNvPr>
            <p:cNvSpPr txBox="1"/>
            <p:nvPr/>
          </p:nvSpPr>
          <p:spPr>
            <a:xfrm>
              <a:off x="6904375" y="6184634"/>
              <a:ext cx="1134950" cy="599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Right Wind</a:t>
              </a:r>
            </a:p>
            <a:p>
              <a:pPr algn="ctr"/>
              <a:r>
                <a:rPr lang="en-US" sz="1050" dirty="0"/>
                <a:t>Swath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FD6A63-6FB4-9B37-6F33-B7A9AE8DE5C6}"/>
                </a:ext>
              </a:extLst>
            </p:cNvPr>
            <p:cNvSpPr txBox="1"/>
            <p:nvPr/>
          </p:nvSpPr>
          <p:spPr>
            <a:xfrm>
              <a:off x="4157933" y="6190483"/>
              <a:ext cx="1030191" cy="599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Left Wind</a:t>
              </a:r>
            </a:p>
            <a:p>
              <a:pPr algn="ctr"/>
              <a:r>
                <a:rPr lang="en-US" sz="1050" dirty="0"/>
                <a:t>Swath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736254-5240-23B1-1CCD-EB46C50FABC8}"/>
                </a:ext>
              </a:extLst>
            </p:cNvPr>
            <p:cNvSpPr txBox="1"/>
            <p:nvPr/>
          </p:nvSpPr>
          <p:spPr>
            <a:xfrm>
              <a:off x="5764695" y="6134599"/>
              <a:ext cx="693631" cy="599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Nadir</a:t>
              </a:r>
            </a:p>
            <a:p>
              <a:pPr algn="ctr"/>
              <a:r>
                <a:rPr lang="en-US" sz="1050" dirty="0"/>
                <a:t>gap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4AF457-C29B-3221-415D-88D0CA16615B}"/>
                </a:ext>
              </a:extLst>
            </p:cNvPr>
            <p:cNvSpPr txBox="1"/>
            <p:nvPr/>
          </p:nvSpPr>
          <p:spPr>
            <a:xfrm>
              <a:off x="6525976" y="4568597"/>
              <a:ext cx="1005675" cy="599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Extended</a:t>
              </a:r>
            </a:p>
            <a:p>
              <a:pPr algn="ctr"/>
              <a:r>
                <a:rPr lang="en-US" sz="1050" dirty="0"/>
                <a:t>Swath</a:t>
              </a:r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35A81604-C5EA-D428-316E-1417416B5D35}"/>
                </a:ext>
              </a:extLst>
            </p:cNvPr>
            <p:cNvSpPr/>
            <p:nvPr/>
          </p:nvSpPr>
          <p:spPr>
            <a:xfrm>
              <a:off x="5605481" y="2461018"/>
              <a:ext cx="1019302" cy="913589"/>
            </a:xfrm>
            <a:prstGeom prst="arc">
              <a:avLst>
                <a:gd name="adj1" fmla="val 16200000"/>
                <a:gd name="adj2" fmla="val 21483648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138188-F34B-0025-5C5D-95ED780570B9}"/>
                </a:ext>
              </a:extLst>
            </p:cNvPr>
            <p:cNvSpPr txBox="1"/>
            <p:nvPr/>
          </p:nvSpPr>
          <p:spPr>
            <a:xfrm>
              <a:off x="6096801" y="2609350"/>
              <a:ext cx="524234" cy="36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45°</a:t>
              </a:r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9E561EAA-C71C-6631-B6DA-D947B62BF6D8}"/>
                </a:ext>
              </a:extLst>
            </p:cNvPr>
            <p:cNvSpPr/>
            <p:nvPr/>
          </p:nvSpPr>
          <p:spPr>
            <a:xfrm flipH="1">
              <a:off x="5577821" y="2459038"/>
              <a:ext cx="1019302" cy="917657"/>
            </a:xfrm>
            <a:prstGeom prst="arc">
              <a:avLst>
                <a:gd name="adj1" fmla="val 16200000"/>
                <a:gd name="adj2" fmla="val 21483648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6B5224-E691-990B-31B4-69840CF97106}"/>
                </a:ext>
              </a:extLst>
            </p:cNvPr>
            <p:cNvSpPr txBox="1"/>
            <p:nvPr/>
          </p:nvSpPr>
          <p:spPr>
            <a:xfrm>
              <a:off x="5637015" y="2609370"/>
              <a:ext cx="524234" cy="36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45°</a:t>
              </a: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1669BED6-2F68-0750-A592-247C0D915CA9}"/>
                </a:ext>
              </a:extLst>
            </p:cNvPr>
            <p:cNvSpPr/>
            <p:nvPr/>
          </p:nvSpPr>
          <p:spPr>
            <a:xfrm flipV="1">
              <a:off x="5682725" y="3489429"/>
              <a:ext cx="866872" cy="880336"/>
            </a:xfrm>
            <a:prstGeom prst="arc">
              <a:avLst>
                <a:gd name="adj1" fmla="val 16200000"/>
                <a:gd name="adj2" fmla="val 21483648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4E9C2292-28C1-9EDD-72B2-5CDA4C186B6C}"/>
                </a:ext>
              </a:extLst>
            </p:cNvPr>
            <p:cNvSpPr/>
            <p:nvPr/>
          </p:nvSpPr>
          <p:spPr>
            <a:xfrm flipH="1" flipV="1">
              <a:off x="5655065" y="3491517"/>
              <a:ext cx="866872" cy="884256"/>
            </a:xfrm>
            <a:prstGeom prst="arc">
              <a:avLst>
                <a:gd name="adj1" fmla="val 16200000"/>
                <a:gd name="adj2" fmla="val 21483648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093497-AB18-2F9E-0115-881737F9BBAA}"/>
                </a:ext>
              </a:extLst>
            </p:cNvPr>
            <p:cNvSpPr txBox="1"/>
            <p:nvPr/>
          </p:nvSpPr>
          <p:spPr>
            <a:xfrm>
              <a:off x="6062187" y="3902287"/>
              <a:ext cx="524234" cy="36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45°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2AD30B-9717-8358-5AEA-3C64883EB1F6}"/>
                </a:ext>
              </a:extLst>
            </p:cNvPr>
            <p:cNvSpPr txBox="1"/>
            <p:nvPr/>
          </p:nvSpPr>
          <p:spPr>
            <a:xfrm>
              <a:off x="5652504" y="3902306"/>
              <a:ext cx="524234" cy="36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45°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C63D1E-5A13-0E34-AF59-CB97031A4013}"/>
                </a:ext>
              </a:extLst>
            </p:cNvPr>
            <p:cNvSpPr txBox="1"/>
            <p:nvPr/>
          </p:nvSpPr>
          <p:spPr>
            <a:xfrm>
              <a:off x="5435788" y="786512"/>
              <a:ext cx="1305424" cy="363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Nadir Track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79C42D9-8EF8-83D6-D215-F8ABD440998D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554128" y="4854185"/>
              <a:ext cx="99593" cy="3828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7D749B4-E917-8092-4549-DE9DBE2CBE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6380" y="4872218"/>
              <a:ext cx="1064815" cy="3390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5BEBF903-195D-7DEF-E671-405A910C4FED}"/>
                </a:ext>
              </a:extLst>
            </p:cNvPr>
            <p:cNvSpPr/>
            <p:nvPr/>
          </p:nvSpPr>
          <p:spPr>
            <a:xfrm>
              <a:off x="5832580" y="3209970"/>
              <a:ext cx="506293" cy="453785"/>
            </a:xfrm>
            <a:prstGeom prst="arc">
              <a:avLst>
                <a:gd name="adj1" fmla="val 16200000"/>
                <a:gd name="adj2" fmla="val 21483648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708252-8A03-02BA-46E7-D3185747CB29}"/>
                </a:ext>
              </a:extLst>
            </p:cNvPr>
            <p:cNvSpPr txBox="1"/>
            <p:nvPr/>
          </p:nvSpPr>
          <p:spPr>
            <a:xfrm>
              <a:off x="6306073" y="3102766"/>
              <a:ext cx="516488" cy="353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90°</a:t>
              </a:r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176C9A1B-406C-20D8-0DE5-DD811CEAF09C}"/>
                </a:ext>
              </a:extLst>
            </p:cNvPr>
            <p:cNvSpPr/>
            <p:nvPr/>
          </p:nvSpPr>
          <p:spPr>
            <a:xfrm flipH="1">
              <a:off x="5877445" y="3205298"/>
              <a:ext cx="470789" cy="485598"/>
            </a:xfrm>
            <a:prstGeom prst="arc">
              <a:avLst>
                <a:gd name="adj1" fmla="val 16200000"/>
                <a:gd name="adj2" fmla="val 21157808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3A7DE4E-4D90-C041-8883-914D28237972}"/>
                </a:ext>
              </a:extLst>
            </p:cNvPr>
            <p:cNvSpPr txBox="1"/>
            <p:nvPr/>
          </p:nvSpPr>
          <p:spPr>
            <a:xfrm>
              <a:off x="5306080" y="3092328"/>
              <a:ext cx="516488" cy="353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90°</a:t>
              </a:r>
            </a:p>
          </p:txBody>
        </p:sp>
      </p:grpSp>
      <p:pic>
        <p:nvPicPr>
          <p:cNvPr id="935977" name="Picture 5" descr="seawindsqs_browse">
            <a:extLst>
              <a:ext uri="{FF2B5EF4-FFF2-40B4-BE49-F238E27FC236}">
                <a16:creationId xmlns:a16="http://schemas.microsoft.com/office/drawing/2014/main" id="{2DDB11EE-98A7-2592-C2BB-4C3CC6257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943" y="76783"/>
            <a:ext cx="1261879" cy="160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ASCAT instrumentation">
            <a:extLst>
              <a:ext uri="{FF2B5EF4-FFF2-40B4-BE49-F238E27FC236}">
                <a16:creationId xmlns:a16="http://schemas.microsoft.com/office/drawing/2014/main" id="{571DB0CB-891E-4107-18C9-9994CF696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07" b="21862"/>
          <a:stretch/>
        </p:blipFill>
        <p:spPr bwMode="auto">
          <a:xfrm>
            <a:off x="209761" y="101316"/>
            <a:ext cx="201168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9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06706" y="1782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400" dirty="0"/>
              <a:t>Wind Scatterometers- </a:t>
            </a:r>
            <a:r>
              <a:rPr lang="en-US" altLang="en-US" sz="3600" dirty="0"/>
              <a:t>Past and present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64706" y="6417391"/>
            <a:ext cx="2743200" cy="365125"/>
          </a:xfrm>
        </p:spPr>
        <p:txBody>
          <a:bodyPr/>
          <a:lstStyle/>
          <a:p>
            <a:r>
              <a:rPr lang="en-US" altLang="en-US" dirty="0" err="1"/>
              <a:t>D.Long</a:t>
            </a:r>
            <a:r>
              <a:rPr lang="en-US" altLang="en-US" dirty="0"/>
              <a:t> </a:t>
            </a:r>
            <a:fld id="{F71C007B-EA4C-4A28-A060-DFBE1CF73486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3CE642-E10F-9A8F-5E5E-4EC010734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9" y="1180400"/>
            <a:ext cx="10797402" cy="53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ERSlogo325Cnb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3" y="157726"/>
            <a:ext cx="1003195" cy="116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39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ChangeArrowheads="1"/>
          </p:cNvSpPr>
          <p:nvPr/>
        </p:nvSpPr>
        <p:spPr bwMode="auto">
          <a:xfrm>
            <a:off x="304491" y="136688"/>
            <a:ext cx="875665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3600" dirty="0">
                <a:latin typeface="Helvetica" charset="0"/>
              </a:rPr>
              <a:t>Wind Scatterometry Theory</a:t>
            </a:r>
          </a:p>
        </p:txBody>
      </p:sp>
      <p:pic>
        <p:nvPicPr>
          <p:cNvPr id="27650" name="Picture 3" descr="kinsman_wa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0" y="706435"/>
            <a:ext cx="4709899" cy="280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961F0D5-F49D-D718-3300-C5A476CBA85D}"/>
              </a:ext>
            </a:extLst>
          </p:cNvPr>
          <p:cNvGrpSpPr/>
          <p:nvPr/>
        </p:nvGrpSpPr>
        <p:grpSpPr>
          <a:xfrm>
            <a:off x="5609088" y="2003086"/>
            <a:ext cx="5786869" cy="4568550"/>
            <a:chOff x="5609088" y="2003086"/>
            <a:chExt cx="5786869" cy="4568550"/>
          </a:xfrm>
        </p:grpSpPr>
        <p:pic>
          <p:nvPicPr>
            <p:cNvPr id="27658" name="Picture 9" descr="ocean_wind_qsca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379" y="2180077"/>
              <a:ext cx="5737578" cy="439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4" name="Rectangle 3">
              <a:extLst>
                <a:ext uri="{FF2B5EF4-FFF2-40B4-BE49-F238E27FC236}">
                  <a16:creationId xmlns:a16="http://schemas.microsoft.com/office/drawing/2014/main" id="{6AD6354A-E707-A553-591E-242AAFC51B37}"/>
                </a:ext>
              </a:extLst>
            </p:cNvPr>
            <p:cNvSpPr/>
            <p:nvPr/>
          </p:nvSpPr>
          <p:spPr>
            <a:xfrm>
              <a:off x="5609088" y="2003086"/>
              <a:ext cx="2244731" cy="16122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5" name="Rectangle 4">
              <a:extLst>
                <a:ext uri="{FF2B5EF4-FFF2-40B4-BE49-F238E27FC236}">
                  <a16:creationId xmlns:a16="http://schemas.microsoft.com/office/drawing/2014/main" id="{577A2937-C2E5-9074-D177-9F7C90037ADD}"/>
                </a:ext>
              </a:extLst>
            </p:cNvPr>
            <p:cNvSpPr/>
            <p:nvPr/>
          </p:nvSpPr>
          <p:spPr>
            <a:xfrm rot="20242510">
              <a:off x="6109133" y="2846386"/>
              <a:ext cx="1349913" cy="9706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E848553-1A7A-8A7D-A26E-68B031FEC3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39" y="957445"/>
            <a:ext cx="2432744" cy="2863763"/>
          </a:xfrm>
          <a:prstGeom prst="rect">
            <a:avLst/>
          </a:prstGeom>
        </p:spPr>
      </p:pic>
      <p:sp>
        <p:nvSpPr>
          <p:cNvPr id="750596" name="Rectangle 4"/>
          <p:cNvSpPr>
            <a:spLocks noChangeArrowheads="1"/>
          </p:cNvSpPr>
          <p:nvPr/>
        </p:nvSpPr>
        <p:spPr bwMode="auto">
          <a:xfrm>
            <a:off x="414104" y="3603459"/>
            <a:ext cx="6229266" cy="355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/>
          <a:p>
            <a:pPr marL="228600" indent="-228600">
              <a:lnSpc>
                <a:spcPct val="89000"/>
              </a:lnSpc>
              <a:spcBef>
                <a:spcPct val="44000"/>
              </a:spcBef>
              <a:buClr>
                <a:schemeClr val="tx2"/>
              </a:buClr>
              <a:buSzPct val="75000"/>
              <a:defRPr/>
            </a:pPr>
            <a:r>
              <a:rPr lang="en-US" sz="2000" dirty="0"/>
              <a:t>• Winds over the ocean create small capillary-gravity waves (“cat’s paws”) which roughen surface</a:t>
            </a:r>
          </a:p>
          <a:p>
            <a:pPr marL="228600" indent="-228600">
              <a:lnSpc>
                <a:spcPct val="89000"/>
              </a:lnSpc>
              <a:spcBef>
                <a:spcPct val="44000"/>
              </a:spcBef>
              <a:buClr>
                <a:schemeClr val="tx2"/>
              </a:buClr>
              <a:buSzPct val="75000"/>
              <a:defRPr/>
            </a:pPr>
            <a:r>
              <a:rPr lang="en-US" sz="2000" dirty="0"/>
              <a:t>	- Roughness is related to wind speed and direction</a:t>
            </a:r>
          </a:p>
          <a:p>
            <a:pPr marL="228600" indent="-228600">
              <a:lnSpc>
                <a:spcPct val="89000"/>
              </a:lnSpc>
              <a:spcBef>
                <a:spcPct val="44000"/>
              </a:spcBef>
              <a:buClr>
                <a:schemeClr val="tx2"/>
              </a:buClr>
              <a:buSzPct val="75000"/>
              <a:defRPr/>
            </a:pPr>
            <a:r>
              <a:rPr lang="en-US" sz="2000" dirty="0"/>
              <a:t>• A scatterometer measures surface roughness via measurements of the normalized radar  		  cross-section  (NRCS or sigma-0)</a:t>
            </a:r>
          </a:p>
          <a:p>
            <a:pPr marL="228600" indent="-228600">
              <a:lnSpc>
                <a:spcPct val="89000"/>
              </a:lnSpc>
              <a:spcBef>
                <a:spcPct val="44000"/>
              </a:spcBef>
              <a:buClr>
                <a:schemeClr val="tx2"/>
              </a:buClr>
              <a:buSzPct val="75000"/>
              <a:defRPr/>
            </a:pPr>
            <a:r>
              <a:rPr lang="en-US" sz="2000" dirty="0"/>
              <a:t>	- Sigma-0 measured at multiple azimuth angles</a:t>
            </a:r>
          </a:p>
          <a:p>
            <a:pPr marL="228600" indent="-228600">
              <a:lnSpc>
                <a:spcPct val="89000"/>
              </a:lnSpc>
              <a:spcBef>
                <a:spcPct val="44000"/>
              </a:spcBef>
              <a:buClr>
                <a:schemeClr val="tx2"/>
              </a:buClr>
              <a:buSzPct val="75000"/>
              <a:defRPr/>
            </a:pPr>
            <a:r>
              <a:rPr lang="en-US" sz="2000" dirty="0"/>
              <a:t> • Wind estimated (”retrieved”) from sigma-0 with aid of geophysical model function (GMF)</a:t>
            </a:r>
          </a:p>
          <a:p>
            <a:pPr marL="228600" indent="-228600">
              <a:defRPr/>
            </a:pPr>
            <a:endParaRPr lang="en-US" sz="1600" dirty="0">
              <a:latin typeface="Bookman Old Style" charset="0"/>
            </a:endParaRPr>
          </a:p>
          <a:p>
            <a:pPr marL="228600" indent="-228600">
              <a:defRPr/>
            </a:pPr>
            <a:endParaRPr lang="en-US" sz="1600" dirty="0">
              <a:latin typeface="Bookman Old Style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66F07-66CB-089C-544B-C37802295172}"/>
              </a:ext>
            </a:extLst>
          </p:cNvPr>
          <p:cNvSpPr txBox="1"/>
          <p:nvPr/>
        </p:nvSpPr>
        <p:spPr>
          <a:xfrm>
            <a:off x="9978950" y="897734"/>
            <a:ext cx="184731" cy="369332"/>
          </a:xfrm>
          <a:prstGeom prst="rect">
            <a:avLst/>
          </a:prstGeom>
          <a:solidFill>
            <a:schemeClr val="accent5">
              <a:lumMod val="20000"/>
              <a:lumOff val="80000"/>
              <a:alpha val="46000"/>
            </a:scheme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216CD6-A3CC-056F-B102-28FE958392FA}"/>
              </a:ext>
            </a:extLst>
          </p:cNvPr>
          <p:cNvGrpSpPr/>
          <p:nvPr/>
        </p:nvGrpSpPr>
        <p:grpSpPr>
          <a:xfrm>
            <a:off x="7959483" y="-24282"/>
            <a:ext cx="4007900" cy="3723878"/>
            <a:chOff x="7959483" y="-24282"/>
            <a:chExt cx="4007900" cy="372387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AF04E4-BBC6-9CD3-5093-C1BCFBBAFA0E}"/>
                </a:ext>
              </a:extLst>
            </p:cNvPr>
            <p:cNvSpPr/>
            <p:nvPr/>
          </p:nvSpPr>
          <p:spPr>
            <a:xfrm>
              <a:off x="7959483" y="0"/>
              <a:ext cx="4007900" cy="3699596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141031-A056-9F36-4F27-B3C4549BFFCD}"/>
                </a:ext>
              </a:extLst>
            </p:cNvPr>
            <p:cNvSpPr txBox="1"/>
            <p:nvPr/>
          </p:nvSpPr>
          <p:spPr>
            <a:xfrm>
              <a:off x="8346909" y="-24282"/>
              <a:ext cx="3620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Geophysical Model Function (GMF)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827AB3-F79A-6A00-DEAF-C0A0FDA47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9483" y="286364"/>
              <a:ext cx="4007900" cy="3413232"/>
            </a:xfrm>
            <a:prstGeom prst="rect">
              <a:avLst/>
            </a:prstGeom>
          </p:spPr>
        </p:pic>
      </p:grp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BBEC1030-FC3F-5FF9-28E6-A988C46AB531}"/>
              </a:ext>
            </a:extLst>
          </p:cNvPr>
          <p:cNvSpPr txBox="1">
            <a:spLocks/>
          </p:cNvSpPr>
          <p:nvPr/>
        </p:nvSpPr>
        <p:spPr>
          <a:xfrm>
            <a:off x="8927128" y="63547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en-US" sz="1200" dirty="0" err="1">
                <a:solidFill>
                  <a:schemeClr val="bg1">
                    <a:lumMod val="65000"/>
                  </a:schemeClr>
                </a:solidFill>
              </a:rPr>
              <a:t>D.Long</a:t>
            </a:r>
            <a:r>
              <a:rPr lang="en-US" alt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fld id="{F71C007B-EA4C-4A28-A060-DFBE1CF73486}" type="slidenum">
              <a:rPr lang="en-US" alt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6</a:t>
            </a:fld>
            <a:endParaRPr lang="en-US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398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3C22A-9E60-E816-BC84-DC2E10A4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5BE3-9694-4B39-9CA3-9ACC93CE59A2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F93F2-DED3-5A0A-BB23-DC333CC47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360" y="378131"/>
            <a:ext cx="2778650" cy="2366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6CA478-2BE1-17B1-E8CD-7D02BFE1D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62" y="1023251"/>
            <a:ext cx="1935384" cy="17016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D5A79-8729-00EA-09DB-C305484E9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05" y="1650105"/>
            <a:ext cx="6172200" cy="4900983"/>
          </a:xfrm>
        </p:spPr>
        <p:txBody>
          <a:bodyPr>
            <a:normAutofit fontScale="92500"/>
          </a:bodyPr>
          <a:lstStyle/>
          <a:p>
            <a:r>
              <a:rPr lang="en-US" dirty="0"/>
              <a:t>ASCAT collects 3 sigma-0 measurements at different azimuth angles</a:t>
            </a:r>
          </a:p>
          <a:p>
            <a:r>
              <a:rPr lang="en-US" dirty="0"/>
              <a:t>GMF gives wind/speed curve for each</a:t>
            </a:r>
          </a:p>
          <a:p>
            <a:r>
              <a:rPr lang="en-US" dirty="0"/>
              <a:t>Wind estimate is where curves intersect</a:t>
            </a:r>
          </a:p>
          <a:p>
            <a:pPr lvl="1"/>
            <a:r>
              <a:rPr lang="en-US" dirty="0"/>
              <a:t>Determine by minimizing an “objective function”</a:t>
            </a:r>
          </a:p>
          <a:p>
            <a:r>
              <a:rPr lang="en-US" dirty="0"/>
              <a:t>Multiple solutions called “ambiguities”</a:t>
            </a:r>
          </a:p>
          <a:p>
            <a:pPr lvl="1"/>
            <a:r>
              <a:rPr lang="en-US" dirty="0"/>
              <a:t>Typically, 1-4 ambiguities</a:t>
            </a:r>
          </a:p>
          <a:p>
            <a:pPr lvl="1"/>
            <a:r>
              <a:rPr lang="en-US" dirty="0"/>
              <a:t>Rank by “closeness” (1</a:t>
            </a:r>
            <a:r>
              <a:rPr lang="en-US" baseline="30000" dirty="0"/>
              <a:t>st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First two about 180° deg apart, similar speeds</a:t>
            </a:r>
          </a:p>
          <a:p>
            <a:r>
              <a:rPr lang="en-US" dirty="0"/>
              <a:t>Selection of unique wind uses nearby estimates (“Ambiguity selection”)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D7058-F755-ED2D-0BBC-C8AF2B1E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90" y="227033"/>
            <a:ext cx="9477053" cy="1325563"/>
          </a:xfrm>
        </p:spPr>
        <p:txBody>
          <a:bodyPr/>
          <a:lstStyle/>
          <a:p>
            <a:r>
              <a:rPr lang="en-US" sz="3600" dirty="0"/>
              <a:t>How does scatterometer wind retrieval work?</a:t>
            </a:r>
            <a:br>
              <a:rPr lang="en-US" sz="3600" dirty="0"/>
            </a:br>
            <a:r>
              <a:rPr lang="en-US" sz="2400" i="1" dirty="0"/>
              <a:t>(a simplified illustration for ASCAT)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33D58-BFEE-73D8-49DB-8BF056306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58" y="2895600"/>
            <a:ext cx="5486400" cy="3962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6B24749-131A-A89E-2FF6-DF2760AF84AD}"/>
              </a:ext>
            </a:extLst>
          </p:cNvPr>
          <p:cNvSpPr/>
          <p:nvPr/>
        </p:nvSpPr>
        <p:spPr>
          <a:xfrm>
            <a:off x="8955410" y="4473153"/>
            <a:ext cx="609600" cy="6477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B69A29-6EE2-A4B8-A777-961AC96E39A0}"/>
              </a:ext>
            </a:extLst>
          </p:cNvPr>
          <p:cNvSpPr/>
          <p:nvPr/>
        </p:nvSpPr>
        <p:spPr>
          <a:xfrm>
            <a:off x="6985000" y="4473153"/>
            <a:ext cx="609600" cy="6477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0A1272-4793-ADB2-D89D-D4210AD7E4E5}"/>
              </a:ext>
            </a:extLst>
          </p:cNvPr>
          <p:cNvCxnSpPr>
            <a:cxnSpLocks/>
          </p:cNvCxnSpPr>
          <p:nvPr/>
        </p:nvCxnSpPr>
        <p:spPr>
          <a:xfrm>
            <a:off x="6210300" y="3429000"/>
            <a:ext cx="872562" cy="10541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2152A3F-3A44-B82E-25F4-2E32C7245CB1}"/>
              </a:ext>
            </a:extLst>
          </p:cNvPr>
          <p:cNvSpPr txBox="1">
            <a:spLocks/>
          </p:cNvSpPr>
          <p:nvPr/>
        </p:nvSpPr>
        <p:spPr>
          <a:xfrm>
            <a:off x="9240278" y="63547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1C007B-EA4C-4A28-A060-DFBE1CF73486}" type="slidenum">
              <a:rPr lang="en-US" alt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7</a:t>
            </a:fld>
            <a:endParaRPr lang="en-US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0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3C22A-9E60-E816-BC84-DC2E10A4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5BE3-9694-4B39-9CA3-9ACC93CE59A2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E6CE11-EF22-6130-2F25-E39C5AEDE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58" y="2895600"/>
            <a:ext cx="5486400" cy="396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AF93F2-DED3-5A0A-BB23-DC333CC47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360" y="378131"/>
            <a:ext cx="2778650" cy="2366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6CA478-2BE1-17B1-E8CD-7D02BFE1D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62" y="1023251"/>
            <a:ext cx="1935384" cy="1701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523C9C-2179-E5F5-A27C-56F10343D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58" y="2902458"/>
            <a:ext cx="5486400" cy="39624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8FCE4F-B817-E2AE-B04F-F37498EC3F7E}"/>
              </a:ext>
            </a:extLst>
          </p:cNvPr>
          <p:cNvSpPr/>
          <p:nvPr/>
        </p:nvSpPr>
        <p:spPr>
          <a:xfrm>
            <a:off x="9401779" y="4941380"/>
            <a:ext cx="609600" cy="6477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A3F5C5-E442-308E-A14C-E884FA577D58}"/>
              </a:ext>
            </a:extLst>
          </p:cNvPr>
          <p:cNvSpPr/>
          <p:nvPr/>
        </p:nvSpPr>
        <p:spPr>
          <a:xfrm>
            <a:off x="7442200" y="5055680"/>
            <a:ext cx="609600" cy="6477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D5A79-8729-00EA-09DB-C305484E9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05" y="1650105"/>
            <a:ext cx="6172200" cy="4900983"/>
          </a:xfrm>
        </p:spPr>
        <p:txBody>
          <a:bodyPr>
            <a:normAutofit fontScale="92500"/>
          </a:bodyPr>
          <a:lstStyle/>
          <a:p>
            <a:r>
              <a:rPr lang="en-US" dirty="0"/>
              <a:t>ASCAT collects 3 sigma-0 measurements at different azimuth angles</a:t>
            </a:r>
          </a:p>
          <a:p>
            <a:r>
              <a:rPr lang="en-US" dirty="0"/>
              <a:t>GMF gives wind/speed curve for each</a:t>
            </a:r>
          </a:p>
          <a:p>
            <a:r>
              <a:rPr lang="en-US" dirty="0"/>
              <a:t>Wind estimate is where curves intersect</a:t>
            </a:r>
          </a:p>
          <a:p>
            <a:pPr lvl="1"/>
            <a:r>
              <a:rPr lang="en-US" dirty="0"/>
              <a:t>Determine by minimizing an “objective function”</a:t>
            </a:r>
          </a:p>
          <a:p>
            <a:r>
              <a:rPr lang="en-US" dirty="0"/>
              <a:t>Multiple solutions called “ambiguities”</a:t>
            </a:r>
          </a:p>
          <a:p>
            <a:pPr lvl="1"/>
            <a:r>
              <a:rPr lang="en-US" dirty="0"/>
              <a:t>Typically, 1-4 ambiguities</a:t>
            </a:r>
          </a:p>
          <a:p>
            <a:pPr lvl="1"/>
            <a:r>
              <a:rPr lang="en-US" dirty="0"/>
              <a:t>Rank by “closeness” (1</a:t>
            </a:r>
            <a:r>
              <a:rPr lang="en-US" baseline="30000" dirty="0"/>
              <a:t>st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First two about 180° deg apart, similar speeds</a:t>
            </a:r>
          </a:p>
          <a:p>
            <a:r>
              <a:rPr lang="en-US" dirty="0"/>
              <a:t>Selection of unique wind uses nearby estimates (“Ambiguity selection”)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D7058-F755-ED2D-0BBC-C8AF2B1E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90" y="227033"/>
            <a:ext cx="9477053" cy="1325563"/>
          </a:xfrm>
        </p:spPr>
        <p:txBody>
          <a:bodyPr/>
          <a:lstStyle/>
          <a:p>
            <a:r>
              <a:rPr lang="en-US" sz="3600" dirty="0"/>
              <a:t>How does scatterometer wind retrieval work?</a:t>
            </a:r>
            <a:br>
              <a:rPr lang="en-US" sz="3600" dirty="0"/>
            </a:br>
            <a:r>
              <a:rPr lang="en-US" sz="2400" i="1" dirty="0"/>
              <a:t>(a simplified illustration for ASCAT)</a:t>
            </a:r>
            <a:endParaRPr lang="en-US" i="1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DBF68E-FA89-0D0E-A980-5904E7CB0BBB}"/>
              </a:ext>
            </a:extLst>
          </p:cNvPr>
          <p:cNvSpPr txBox="1">
            <a:spLocks/>
          </p:cNvSpPr>
          <p:nvPr/>
        </p:nvSpPr>
        <p:spPr>
          <a:xfrm>
            <a:off x="9302908" y="63547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1C007B-EA4C-4A28-A060-DFBE1CF73486}" type="slidenum">
              <a:rPr lang="en-US" alt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8</a:t>
            </a:fld>
            <a:endParaRPr lang="en-US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25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3CE494-EDAD-75A6-D2AD-136B43631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5368">
            <a:off x="6412586" y="2872904"/>
            <a:ext cx="5152231" cy="3721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29BDDB-A4E1-D342-89B7-1650B127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988" y="13533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Objective function: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0C5DD-21A8-B4DD-F129-F463E439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2451"/>
            <a:ext cx="10515600" cy="4351338"/>
          </a:xfrm>
        </p:spPr>
        <p:txBody>
          <a:bodyPr/>
          <a:lstStyle/>
          <a:p>
            <a:r>
              <a:rPr lang="en-US" dirty="0"/>
              <a:t>Maximum Likelihood (MLE)</a:t>
            </a:r>
          </a:p>
          <a:p>
            <a:r>
              <a:rPr lang="en-US" dirty="0"/>
              <a:t>Maximum </a:t>
            </a:r>
            <a:r>
              <a:rPr lang="en-US" dirty="0" err="1"/>
              <a:t>Aposteriori</a:t>
            </a:r>
            <a:r>
              <a:rPr lang="en-US" dirty="0"/>
              <a:t> (MAP)</a:t>
            </a:r>
          </a:p>
          <a:p>
            <a:r>
              <a:rPr lang="en-US" dirty="0"/>
              <a:t>Least Squares,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8C814-78CC-FA39-AEC3-40969FFC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328" y="6356350"/>
            <a:ext cx="2743200" cy="365125"/>
          </a:xfrm>
        </p:spPr>
        <p:txBody>
          <a:bodyPr/>
          <a:lstStyle/>
          <a:p>
            <a:r>
              <a:rPr lang="en-US" dirty="0" err="1"/>
              <a:t>D.Long</a:t>
            </a:r>
            <a:r>
              <a:rPr lang="en-US" dirty="0"/>
              <a:t> </a:t>
            </a:r>
            <a:fld id="{7EB95BE3-9694-4B39-9CA3-9ACC93CE59A2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2B458-3431-F410-64CC-4F32A945B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88" y="93485"/>
            <a:ext cx="4618403" cy="3335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14E9C6-F1F0-A63E-D501-F256D55D5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7" y="2800356"/>
            <a:ext cx="5486400" cy="3962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0613DA-55EC-289E-7197-373F13341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96" y="7129962"/>
            <a:ext cx="4892321" cy="366924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7B1CBC3-9E62-07B8-CD29-F84E45FFB99B}"/>
              </a:ext>
            </a:extLst>
          </p:cNvPr>
          <p:cNvSpPr/>
          <p:nvPr/>
        </p:nvSpPr>
        <p:spPr>
          <a:xfrm>
            <a:off x="8957410" y="4654120"/>
            <a:ext cx="129612" cy="110126"/>
          </a:xfrm>
          <a:prstGeom prst="ellipse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2378A2A-7CCD-8E08-A7D3-46E3DC6431AA}"/>
              </a:ext>
            </a:extLst>
          </p:cNvPr>
          <p:cNvSpPr/>
          <p:nvPr/>
        </p:nvSpPr>
        <p:spPr>
          <a:xfrm>
            <a:off x="8957410" y="2116900"/>
            <a:ext cx="1335512" cy="3006246"/>
          </a:xfrm>
          <a:custGeom>
            <a:avLst/>
            <a:gdLst>
              <a:gd name="connsiteX0" fmla="*/ 733680 w 1544399"/>
              <a:gd name="connsiteY0" fmla="*/ 0 h 3255069"/>
              <a:gd name="connsiteX1" fmla="*/ 1485241 w 1544399"/>
              <a:gd name="connsiteY1" fmla="*/ 1114816 h 3255069"/>
              <a:gd name="connsiteX2" fmla="*/ 1347455 w 1544399"/>
              <a:gd name="connsiteY2" fmla="*/ 2693096 h 3255069"/>
              <a:gd name="connsiteX3" fmla="*/ 170009 w 1544399"/>
              <a:gd name="connsiteY3" fmla="*/ 3181611 h 3255069"/>
              <a:gd name="connsiteX4" fmla="*/ 32222 w 1544399"/>
              <a:gd name="connsiteY4" fmla="*/ 3244241 h 325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399" h="3255069">
                <a:moveTo>
                  <a:pt x="733680" y="0"/>
                </a:moveTo>
                <a:cubicBezTo>
                  <a:pt x="1058312" y="332983"/>
                  <a:pt x="1382945" y="665967"/>
                  <a:pt x="1485241" y="1114816"/>
                </a:cubicBezTo>
                <a:cubicBezTo>
                  <a:pt x="1587537" y="1563665"/>
                  <a:pt x="1566660" y="2348630"/>
                  <a:pt x="1347455" y="2693096"/>
                </a:cubicBezTo>
                <a:cubicBezTo>
                  <a:pt x="1128250" y="3037562"/>
                  <a:pt x="389214" y="3089754"/>
                  <a:pt x="170009" y="3181611"/>
                </a:cubicBezTo>
                <a:cubicBezTo>
                  <a:pt x="-49197" y="3273469"/>
                  <a:pt x="-8488" y="3258855"/>
                  <a:pt x="32222" y="3244241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739AD2-006C-F2C3-BF6C-429BCE4B6DB2}"/>
              </a:ext>
            </a:extLst>
          </p:cNvPr>
          <p:cNvSpPr/>
          <p:nvPr/>
        </p:nvSpPr>
        <p:spPr>
          <a:xfrm>
            <a:off x="9007861" y="1705829"/>
            <a:ext cx="609600" cy="6477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CF2E840-D771-645F-2527-8EE49C521D31}"/>
              </a:ext>
            </a:extLst>
          </p:cNvPr>
          <p:cNvSpPr/>
          <p:nvPr/>
        </p:nvSpPr>
        <p:spPr>
          <a:xfrm>
            <a:off x="7496070" y="2451004"/>
            <a:ext cx="1590952" cy="1819164"/>
          </a:xfrm>
          <a:custGeom>
            <a:avLst/>
            <a:gdLst>
              <a:gd name="connsiteX0" fmla="*/ 182708 w 1806814"/>
              <a:gd name="connsiteY0" fmla="*/ 0 h 1931025"/>
              <a:gd name="connsiteX1" fmla="*/ 57447 w 1806814"/>
              <a:gd name="connsiteY1" fmla="*/ 1164921 h 1931025"/>
              <a:gd name="connsiteX2" fmla="*/ 996899 w 1806814"/>
              <a:gd name="connsiteY2" fmla="*/ 1866378 h 1931025"/>
              <a:gd name="connsiteX3" fmla="*/ 1723409 w 1806814"/>
              <a:gd name="connsiteY3" fmla="*/ 1903956 h 1931025"/>
              <a:gd name="connsiteX4" fmla="*/ 1760987 w 1806814"/>
              <a:gd name="connsiteY4" fmla="*/ 1903956 h 193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814" h="1931025">
                <a:moveTo>
                  <a:pt x="182708" y="0"/>
                </a:moveTo>
                <a:cubicBezTo>
                  <a:pt x="52228" y="426929"/>
                  <a:pt x="-78252" y="853858"/>
                  <a:pt x="57447" y="1164921"/>
                </a:cubicBezTo>
                <a:cubicBezTo>
                  <a:pt x="193146" y="1475984"/>
                  <a:pt x="719239" y="1743206"/>
                  <a:pt x="996899" y="1866378"/>
                </a:cubicBezTo>
                <a:cubicBezTo>
                  <a:pt x="1274559" y="1989550"/>
                  <a:pt x="1596061" y="1897693"/>
                  <a:pt x="1723409" y="1903956"/>
                </a:cubicBezTo>
                <a:cubicBezTo>
                  <a:pt x="1850757" y="1910219"/>
                  <a:pt x="1805872" y="1907087"/>
                  <a:pt x="1760987" y="190395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27B7EE-B445-D84D-31BB-AF5FE41225E8}"/>
              </a:ext>
            </a:extLst>
          </p:cNvPr>
          <p:cNvSpPr/>
          <p:nvPr/>
        </p:nvSpPr>
        <p:spPr>
          <a:xfrm>
            <a:off x="7445643" y="1779045"/>
            <a:ext cx="609600" cy="6477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A83F25-9C91-4A88-BD34-D14F0ED10D43}"/>
              </a:ext>
            </a:extLst>
          </p:cNvPr>
          <p:cNvSpPr/>
          <p:nvPr/>
        </p:nvSpPr>
        <p:spPr>
          <a:xfrm>
            <a:off x="3485970" y="4913075"/>
            <a:ext cx="609600" cy="6477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517871-6897-3C1A-4ECC-7CFF3E3E5205}"/>
              </a:ext>
            </a:extLst>
          </p:cNvPr>
          <p:cNvSpPr/>
          <p:nvPr/>
        </p:nvSpPr>
        <p:spPr>
          <a:xfrm>
            <a:off x="1580850" y="4987261"/>
            <a:ext cx="609600" cy="6477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4443E3-7955-32D3-E202-6DBCE9CD3C2F}"/>
              </a:ext>
            </a:extLst>
          </p:cNvPr>
          <p:cNvSpPr txBox="1"/>
          <p:nvPr/>
        </p:nvSpPr>
        <p:spPr>
          <a:xfrm>
            <a:off x="7825160" y="5601041"/>
            <a:ext cx="252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 ambiguity vectors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8F23B9-29BA-941B-0931-6906A51DA3B6}"/>
              </a:ext>
            </a:extLst>
          </p:cNvPr>
          <p:cNvGrpSpPr/>
          <p:nvPr/>
        </p:nvGrpSpPr>
        <p:grpSpPr>
          <a:xfrm>
            <a:off x="10348884" y="4525596"/>
            <a:ext cx="641521" cy="1176101"/>
            <a:chOff x="10348884" y="4525596"/>
            <a:chExt cx="641521" cy="1176101"/>
          </a:xfrm>
        </p:grpSpPr>
        <p:sp>
          <p:nvSpPr>
            <p:cNvPr id="27" name="Up Arrow 26">
              <a:extLst>
                <a:ext uri="{FF2B5EF4-FFF2-40B4-BE49-F238E27FC236}">
                  <a16:creationId xmlns:a16="http://schemas.microsoft.com/office/drawing/2014/main" id="{717409A0-4E6C-4F51-B648-FA3A296C1A12}"/>
                </a:ext>
              </a:extLst>
            </p:cNvPr>
            <p:cNvSpPr/>
            <p:nvPr/>
          </p:nvSpPr>
          <p:spPr>
            <a:xfrm>
              <a:off x="10746470" y="4525596"/>
              <a:ext cx="153782" cy="923330"/>
            </a:xfrm>
            <a:prstGeom prst="up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99439D9-0F40-1241-8EB2-411DCF024F83}"/>
                </a:ext>
              </a:extLst>
            </p:cNvPr>
            <p:cNvSpPr/>
            <p:nvPr/>
          </p:nvSpPr>
          <p:spPr>
            <a:xfrm>
              <a:off x="10348884" y="4778367"/>
              <a:ext cx="6415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3"/>
                  </a:solidFill>
                  <a:effectLst/>
                </a:rPr>
                <a:t>N</a:t>
              </a:r>
            </a:p>
          </p:txBody>
        </p:sp>
      </p:grpSp>
      <p:pic>
        <p:nvPicPr>
          <p:cNvPr id="29" name="Picture 28" descr="MERSlogo325CnbT">
            <a:extLst>
              <a:ext uri="{FF2B5EF4-FFF2-40B4-BE49-F238E27FC236}">
                <a16:creationId xmlns:a16="http://schemas.microsoft.com/office/drawing/2014/main" id="{23C245D9-7A7B-0B37-03A6-5AA3F70EE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3" y="178852"/>
            <a:ext cx="805119" cy="9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4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3C433C4724934FAB0FE7505038909F" ma:contentTypeVersion="11" ma:contentTypeDescription="Create a new document." ma:contentTypeScope="" ma:versionID="ed761e03b15356dffc0a0dde6d647823">
  <xsd:schema xmlns:xsd="http://www.w3.org/2001/XMLSchema" xmlns:xs="http://www.w3.org/2001/XMLSchema" xmlns:p="http://schemas.microsoft.com/office/2006/metadata/properties" xmlns:ns2="f0b588fc-f32a-4649-83e6-bd045a24d2f4" xmlns:ns3="89f2d850-87c6-4518-a28f-c97972ac7b99" targetNamespace="http://schemas.microsoft.com/office/2006/metadata/properties" ma:root="true" ma:fieldsID="1b156efb8227eaa26903fb00da8e0b2d" ns2:_="" ns3:_="">
    <xsd:import namespace="f0b588fc-f32a-4649-83e6-bd045a24d2f4"/>
    <xsd:import namespace="89f2d850-87c6-4518-a28f-c97972ac7b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588fc-f32a-4649-83e6-bd045a24d2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2d850-87c6-4518-a28f-c97972ac7b9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4ACDA0-25D0-4BB9-BD55-C1248AFC97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95A8A4-E16E-48ED-9E55-4A706440C2D6}">
  <ds:schemaRefs>
    <ds:schemaRef ds:uri="89f2d850-87c6-4518-a28f-c97972ac7b99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f0b588fc-f32a-4649-83e6-bd045a24d2f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584D9B4-DA43-46B8-9ADA-4E38F7CAD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b588fc-f32a-4649-83e6-bd045a24d2f4"/>
    <ds:schemaRef ds:uri="89f2d850-87c6-4518-a28f-c97972ac7b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29302</TotalTime>
  <Words>1246</Words>
  <Application>Microsoft Macintosh PowerPoint</Application>
  <PresentationFormat>Widescreen</PresentationFormat>
  <Paragraphs>269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Cambria Math</vt:lpstr>
      <vt:lpstr>Helvetica</vt:lpstr>
      <vt:lpstr>Monotype Sorts</vt:lpstr>
      <vt:lpstr>Symbol</vt:lpstr>
      <vt:lpstr>Times</vt:lpstr>
      <vt:lpstr>Times New Roman</vt:lpstr>
      <vt:lpstr>Wingdings</vt:lpstr>
      <vt:lpstr>Office Theme</vt:lpstr>
      <vt:lpstr>Custom Design</vt:lpstr>
      <vt:lpstr>Equation</vt:lpstr>
      <vt:lpstr>PowerPoint Presentation</vt:lpstr>
      <vt:lpstr>Microwave Remote Sensing</vt:lpstr>
      <vt:lpstr>Key Scatterometer  Equations</vt:lpstr>
      <vt:lpstr>Fan-beam vs Scanning Scatterometers</vt:lpstr>
      <vt:lpstr>Wind Scatterometers- Past and present</vt:lpstr>
      <vt:lpstr>PowerPoint Presentation</vt:lpstr>
      <vt:lpstr>How does scatterometer wind retrieval work? (a simplified illustration for ASCAT)</vt:lpstr>
      <vt:lpstr>How does scatterometer wind retrieval work? (a simplified illustration for ASCAT)</vt:lpstr>
      <vt:lpstr>Objective function:</vt:lpstr>
      <vt:lpstr>Ambiguity Selection</vt:lpstr>
      <vt:lpstr>More information </vt:lpstr>
      <vt:lpstr>Non-Wind Scatterometer Applications</vt:lpstr>
      <vt:lpstr>Hawaiian Winds &amp; Rain</vt:lpstr>
      <vt:lpstr>Bragg (Resonant) Scattering</vt:lpstr>
      <vt:lpstr>Multiscale Rough Surface Scattering</vt:lpstr>
      <vt:lpstr>General Rough Surface Backscatter</vt:lpstr>
      <vt:lpstr>Surface Scattering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Peters</dc:creator>
  <cp:lastModifiedBy>David Long</cp:lastModifiedBy>
  <cp:revision>390</cp:revision>
  <cp:lastPrinted>2024-05-23T18:23:36Z</cp:lastPrinted>
  <dcterms:created xsi:type="dcterms:W3CDTF">2021-03-22T18:03:00Z</dcterms:created>
  <dcterms:modified xsi:type="dcterms:W3CDTF">2024-05-25T22:10:39Z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0x010100D53C433C4724934FAB0FE7505038909F</vt:lpwstr>
  </property>
</Properties>
</file>