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  <p:sldMasterId id="2147483692" r:id="rId2"/>
    <p:sldMasterId id="2147483680" r:id="rId3"/>
    <p:sldMasterId id="2147483668" r:id="rId4"/>
  </p:sldMasterIdLst>
  <p:notesMasterIdLst>
    <p:notesMasterId r:id="rId23"/>
  </p:notesMasterIdLst>
  <p:handoutMasterIdLst>
    <p:handoutMasterId r:id="rId24"/>
  </p:handoutMasterIdLst>
  <p:sldIdLst>
    <p:sldId id="510" r:id="rId5"/>
    <p:sldId id="534" r:id="rId6"/>
    <p:sldId id="535" r:id="rId7"/>
    <p:sldId id="536" r:id="rId8"/>
    <p:sldId id="561" r:id="rId9"/>
    <p:sldId id="539" r:id="rId10"/>
    <p:sldId id="540" r:id="rId11"/>
    <p:sldId id="555" r:id="rId12"/>
    <p:sldId id="542" r:id="rId13"/>
    <p:sldId id="543" r:id="rId14"/>
    <p:sldId id="544" r:id="rId15"/>
    <p:sldId id="546" r:id="rId16"/>
    <p:sldId id="538" r:id="rId17"/>
    <p:sldId id="560" r:id="rId18"/>
    <p:sldId id="550" r:id="rId19"/>
    <p:sldId id="537" r:id="rId20"/>
    <p:sldId id="547" r:id="rId21"/>
    <p:sldId id="545" r:id="rId22"/>
  </p:sldIdLst>
  <p:sldSz cx="12192000" cy="6858000"/>
  <p:notesSz cx="69977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EE7522"/>
    <a:srgbClr val="D19D0E"/>
    <a:srgbClr val="B2B2B2"/>
    <a:srgbClr val="969696"/>
    <a:srgbClr val="3333CC"/>
    <a:srgbClr val="FF57C6"/>
    <a:srgbClr val="FF0066"/>
    <a:srgbClr val="9900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22"/>
    <p:restoredTop sz="86122"/>
  </p:normalViewPr>
  <p:slideViewPr>
    <p:cSldViewPr snapToGrid="0">
      <p:cViewPr varScale="1">
        <p:scale>
          <a:sx n="105" d="100"/>
          <a:sy n="105" d="100"/>
        </p:scale>
        <p:origin x="1064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-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/>
            </a:lvl1pPr>
          </a:lstStyle>
          <a:p>
            <a:pPr>
              <a:defRPr/>
            </a:pPr>
            <a:fld id="{56C9F30E-3CD9-7846-885A-6523BF005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95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9575" y="695325"/>
            <a:ext cx="617855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975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/>
            </a:lvl1pPr>
          </a:lstStyle>
          <a:p>
            <a:pPr>
              <a:defRPr/>
            </a:pPr>
            <a:fld id="{14D43F77-AA9C-924E-934C-3FA386A95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669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5325"/>
            <a:ext cx="6178550" cy="3476625"/>
          </a:xfrm>
          <a:ln/>
        </p:spPr>
      </p:sp>
      <p:sp>
        <p:nvSpPr>
          <p:cNvPr id="1638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dependence of the model ocean response on the definition of surface current for the relative wind is examined in coupled ocean-atmosphere numerical simulations of the northern California Current System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nCCS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 during March through October 2009.  The model response is analyzed for wind stress computed from relative wind for six different choices of effective model surface velocity.  Simulations without surface-current coupling are also considered.  Various ocean model response processes and characteristics are examined, including relative-wind damping of mesoscale kinetic energy, near-surface wind-drift response, patterns and amplitudes of total and geostrophic wind-work, effective wind-work based on the relative-wind surface-current, and the dependence of relative-wind damping on the choice of atmospheric-model planetary boundary layer parameterization.</a:t>
            </a:r>
          </a:p>
        </p:txBody>
      </p:sp>
    </p:spTree>
    <p:extLst>
      <p:ext uri="{BB962C8B-B14F-4D97-AF65-F5344CB8AC3E}">
        <p14:creationId xmlns:p14="http://schemas.microsoft.com/office/powerpoint/2010/main" val="2580311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5325"/>
            <a:ext cx="617855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D43F77-AA9C-924E-934C-3FA386A95FE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02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D43F77-AA9C-924E-934C-3FA386A95FE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06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MAM (large symbols) and JJAS (small symbols), for stress curl and divergence units of $10^{-7}$ N m$^{-3}$ and wind or current relative vorticity and divergence units of $10^{-5}$ s$^{-1}$.  Coefficients are shown for surface stress ($\Box, \times$) and surface wind ($\circ, +$) quantities </a:t>
            </a:r>
            <a:r>
              <a:rPr lang="en-US" dirty="0" err="1"/>
              <a:t>vs.~ocean</a:t>
            </a:r>
            <a:r>
              <a:rPr lang="en-US" dirty="0"/>
              <a:t> surface-current (a) relative vorticity and (b) divergence, for the simulations with 10-m and geostrophic ($\Box,\circ$) and wind-drift-corrected ($\times, +$) surface-current coupling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D43F77-AA9C-924E-934C-3FA386A95FE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57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60303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36058-64FC-984F-BD5B-0D8F43824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4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B033E-2CA8-C046-AB20-9DA870A3A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30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C4C3E-5908-9846-8001-1A0A2066E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B98B46-83EC-AC46-A55A-184B94C1B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FBEFB-1B70-FA43-BB4E-9DFEFFE70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A503-7423-784B-AB36-B2392B2B1129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2C6D8-69A2-BE4C-AE8B-33115C232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2F2B9-CD9E-9E4E-B363-3BB6B479E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7659-3797-404E-8D2D-4C191D920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CC785-E929-8A48-8615-C0713DD33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9004A-0FFD-8343-A403-23045AD0B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95027-0892-7944-BC57-2123A63B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A503-7423-784B-AB36-B2392B2B1129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BD561-F620-3E4F-86AF-623727351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5D1FB-247E-9946-A401-A34481EED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7659-3797-404E-8D2D-4C191D920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29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05D70-FBBD-C74C-A25F-55AF76D09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158E9A-FB6A-BD42-9173-951F81FD1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EC8D0-F3C6-C942-94B6-7EA2D1C9E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A503-7423-784B-AB36-B2392B2B1129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1AB38-BD91-1F40-83D1-54B651F34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72628-70A4-9045-8530-878860483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7659-3797-404E-8D2D-4C191D920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17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67E08-2794-A949-8156-D940239DD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E04EB-5E4D-0344-9BDC-63F4B76469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DC3104-5AD9-EC45-B998-EBF5AF8A34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826F4-840B-E543-B4A0-5A199656A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A503-7423-784B-AB36-B2392B2B1129}" type="datetimeFigureOut">
              <a:rPr lang="en-US" smtClean="0"/>
              <a:t>5/30/24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FB9DB0-5663-644C-89F3-A223BC831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B048A5-BCF7-3543-8EBB-542E3E347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7659-3797-404E-8D2D-4C191D920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46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F4F5C-0162-C643-ABB6-FE777DF18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522CD-5371-B14B-AC6F-F019486C3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B57D04-F43D-A947-87B3-67DF4AF32C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CA0C07-83C9-4F4F-BD39-A019754B3F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956DA8-E3CE-244D-AEB0-5BD302AD9F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C2553F-30F1-9A48-99D6-8F402799C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A503-7423-784B-AB36-B2392B2B1129}" type="datetimeFigureOut">
              <a:rPr lang="en-US" smtClean="0"/>
              <a:t>5/30/24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7621B8-D2B4-F44D-87A4-F2AFF4D02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4F31E4-C0FB-7540-AFE4-CFACC2000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7659-3797-404E-8D2D-4C191D920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88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6D3EC-FDBD-984F-ACBC-FD66CD047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886B5C-0311-C740-AA98-E30002C2A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A503-7423-784B-AB36-B2392B2B1129}" type="datetimeFigureOut">
              <a:rPr lang="en-US" smtClean="0"/>
              <a:t>5/30/24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0850A9-4387-2D44-B920-D63AA706C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FBE7C8-82EF-144D-850B-D754A10D2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7659-3797-404E-8D2D-4C191D920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00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F1037D-E03A-2941-A6DC-81D523B47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A503-7423-784B-AB36-B2392B2B1129}" type="datetimeFigureOut">
              <a:rPr lang="en-US" smtClean="0"/>
              <a:t>5/30/24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014912-F042-FB41-9916-8D5070DD9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4E579-7008-5B4A-9EAB-A770F9032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7659-3797-404E-8D2D-4C191D920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378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68634-D817-D349-AF9C-3F9D4E565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C7F7A-3222-684E-A3E3-123DA1C7E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1B2379-3B49-D240-8FF5-CD0C556B3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410704-39FA-2D4B-874C-F0674BE36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A503-7423-784B-AB36-B2392B2B1129}" type="datetimeFigureOut">
              <a:rPr lang="en-US" smtClean="0"/>
              <a:t>5/30/24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C3BA5B-E216-7548-9EF1-F4C1AA443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6E675B-8D79-E64A-A55F-CC0E6F786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7659-3797-404E-8D2D-4C191D920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29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4E904-1130-C940-A10E-4B2A6D6FC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500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C554A-CBC5-8A4F-BDD1-8AC7B0EDD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AFE75D-BD49-F042-9D30-9080C38A57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2DE7FC-4D2F-3F4C-A260-415D896E37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C25D2C-8AFE-8E45-B549-74C0F2884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A503-7423-784B-AB36-B2392B2B1129}" type="datetimeFigureOut">
              <a:rPr lang="en-US" smtClean="0"/>
              <a:t>5/30/24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516CA8-DD4B-FA4C-A1C6-E4A39A07C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AA1AF8-639C-684D-B815-E83374598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7659-3797-404E-8D2D-4C191D920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90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27F22-1165-324B-BCEC-139C259BC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4BB848-D71F-C14D-8766-73C66C9DDC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DCA0F-343D-174E-8B7B-221C1B988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A503-7423-784B-AB36-B2392B2B1129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7678C-B1F6-B647-9E3C-E0A43A408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E69EE-03D8-8444-A2E5-1629F75DB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7659-3797-404E-8D2D-4C191D920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720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CFAED5-E451-FD41-818B-9CCB40B08D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C051D4-5938-1A4A-94B6-453C4C71F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A0604-44F5-3B46-AB30-E7D6428D6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A503-7423-784B-AB36-B2392B2B1129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6FB25-486D-9243-9707-6B28CBDD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4C9E8-FC99-AB44-B622-9AAFA01F6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7659-3797-404E-8D2D-4C191D920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81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46CEE-8D59-7C4D-A8F0-7B02DCD7AD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C4A38-A8A1-CD49-B56E-42C513926B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EBF0A-A98A-C944-B2B5-3C75564D1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7D24-B824-4242-A645-18245CD303FC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520E9-5A16-774B-B243-57163B2E1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1C949-4D3B-A544-9B43-0777EE9D4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57BB-0952-8540-A985-FBE8C91A6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810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12F31-EB9A-4745-8350-93B4D7297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0FFF4-C9E9-6047-BA56-21C08C6BE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86039-D93C-1246-9882-29793F059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7D24-B824-4242-A645-18245CD303FC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93781-A5F7-F94A-8559-C9C81A720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4BDCB-DF42-FF4A-A305-987AAD01D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57BB-0952-8540-A985-FBE8C91A6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29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EF295-33F9-D845-8646-2965BEAF9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4917B-6C92-7D4E-A1A6-FC79EE91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88BB2-89A3-C04F-BE89-1D5506454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7D24-B824-4242-A645-18245CD303FC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661B6-CFB3-8846-B881-C43AE9CDD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EB151-161D-9940-81A7-FFD25566A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57BB-0952-8540-A985-FBE8C91A6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974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6BC13-6BAB-7248-B121-3CBF87925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D67B7-C98E-F34E-8AE1-A82FF91FFE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AEB962-00F2-A242-A61C-33F1C22F91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BC1000-937F-D44F-B270-419F7E708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7D24-B824-4242-A645-18245CD303FC}" type="datetimeFigureOut">
              <a:rPr lang="en-US" smtClean="0"/>
              <a:t>5/30/24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D4106-5102-5941-B31E-DCAF5E3C9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6FD65D-4EF7-3D4A-9A78-F47865918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57BB-0952-8540-A985-FBE8C91A6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68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357E2-AD76-FB4B-909B-E2F27C692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26215-2AB7-6B46-81EC-C317B5268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830373-300A-6440-A3B8-44887E4286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B653AA-149B-834D-92E7-53C1AD4077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20AF52-AEF3-7B4A-AC5D-B34F92E9AD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4469B0-E325-494C-98E4-FD1A584BC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7D24-B824-4242-A645-18245CD303FC}" type="datetimeFigureOut">
              <a:rPr lang="en-US" smtClean="0"/>
              <a:t>5/30/24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832B7F-1475-884C-9D6B-F8CD4FAE1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D65490-429E-7545-B94A-C9AD6915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57BB-0952-8540-A985-FBE8C91A6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887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D3DCE-EDF9-2E43-9A81-336F190A6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97C60E-C5C0-5C4B-867B-506551C59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7D24-B824-4242-A645-18245CD303FC}" type="datetimeFigureOut">
              <a:rPr lang="en-US" smtClean="0"/>
              <a:t>5/30/24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D53093-D3EE-F34C-8B18-515DFB862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0271EF-E7CF-754C-A0F6-5693B7BBA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57BB-0952-8540-A985-FBE8C91A6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543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87E747-885D-9846-A1B9-A5987D4FE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7D24-B824-4242-A645-18245CD303FC}" type="datetimeFigureOut">
              <a:rPr lang="en-US" smtClean="0"/>
              <a:t>5/30/24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917455-4AC4-8440-9D6D-37583F139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51413-8A35-A645-A769-157D09828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57BB-0952-8540-A985-FBE8C91A6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12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67FC3-399F-F747-B2B1-DF00B41FA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314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F79D8-8ED2-9F40-A6C0-2D05DABD4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76F96-B3B0-8A46-A126-F16BED5A9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3E77C5-E954-F446-B7F3-518869090F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ED4DD1-7A06-654E-BC50-FC04CE0F9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7D24-B824-4242-A645-18245CD303FC}" type="datetimeFigureOut">
              <a:rPr lang="en-US" smtClean="0"/>
              <a:t>5/30/24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FEBEFC-8803-C146-B9D7-89DF144E0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E8D84-C763-C943-AA12-CAC5B15DC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57BB-0952-8540-A985-FBE8C91A6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185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D5BD0-4DB2-6445-9291-2BB1937F2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5B21C7-B7B0-5643-B7C8-07B1F308C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2D98AF-8AC5-7943-8A6E-884F7690F6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CF3B65-7B8C-8D47-9377-21B6773B6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7D24-B824-4242-A645-18245CD303FC}" type="datetimeFigureOut">
              <a:rPr lang="en-US" smtClean="0"/>
              <a:t>5/30/24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3D60CE-03A8-F946-B7D3-6644DF750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2D56EB-F5BE-CC45-BF9B-A8758FE10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57BB-0952-8540-A985-FBE8C91A6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534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A7F13-185F-3747-9F4D-E905D8F6D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B72014-89C8-A540-9F75-C22BC3D2E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3E96D-3E50-414B-8819-9DCAD89AE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7D24-B824-4242-A645-18245CD303FC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99B43-FDC5-0840-9F86-396ED4783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FFDBD-D29B-C640-8087-C0E442ED9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57BB-0952-8540-A985-FBE8C91A6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528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9AE046-B068-1448-A1E5-ADB5D12069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1AFA4D-22B7-1943-8956-EF23CA02B5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26D31-DB8E-984D-8593-03E1FFB36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7D24-B824-4242-A645-18245CD303FC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30F5F-EEE7-0F47-A110-41BA82E80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A3187-81C3-D344-BF14-4E7E50C0C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57BB-0952-8540-A985-FBE8C91A6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532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03BDD-C13C-004B-ACA0-7D440A43B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035517-859C-A649-B5B1-BB3CE62A0A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DE720-9EDE-7B43-A79C-E81C892C1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10B6-790D-974A-998C-53B1424307AA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C7D7A-6C64-344F-AA65-08542F699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3A569-0F8D-B94A-A5F3-D6D8AC7B9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B4613-6AA5-A046-8707-7112E3F81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961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79536-6256-BA4E-A3FE-5F7887EBE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76D03-3A8C-1E44-B741-E8D1FF3BE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428BA-B6FA-2643-89D2-7CE51EC2C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10B6-790D-974A-998C-53B1424307AA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A2DFC-8522-784C-90A7-CC387B415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57947-D2D7-E846-BD95-12E9CD954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B4613-6AA5-A046-8707-7112E3F81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074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967EE-0482-5A40-827C-F67C1256F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7AF451-C3D2-BF48-8213-CD82D88DF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9E86B-4D4A-C945-AAF1-F2BC718D1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10B6-790D-974A-998C-53B1424307AA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279D5-D741-8445-985E-87EE3C1A6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44801-C1E0-1C49-83DA-01CB2C144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B4613-6AA5-A046-8707-7112E3F81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085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9E2B5-DB7B-B34D-80D0-68FB5C137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7DE25-E92A-AD4F-8DB1-8670F075C9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6C7F50-8BEF-8341-9EAF-7E6C39727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72A32A-DC8B-E940-97B1-DDF90755D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10B6-790D-974A-998C-53B1424307AA}" type="datetimeFigureOut">
              <a:rPr lang="en-US" smtClean="0"/>
              <a:t>5/30/24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710A94-B2D1-5843-8C67-98100BC64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36CDB8-FC56-F44C-B70B-C1853DEF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B4613-6AA5-A046-8707-7112E3F81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822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E1A89-7A79-2E48-90CF-3D6773B6D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D9FDEF-1BAB-AD49-8498-B333388C7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EA06D-3F02-BD4F-9C9F-D8F6EC043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F20494-BB90-2247-A137-97A88D9128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2AA735-94E1-9046-87DD-453074B2A3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F70FD6-EBFA-D344-B5E3-46D8C883F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10B6-790D-974A-998C-53B1424307AA}" type="datetimeFigureOut">
              <a:rPr lang="en-US" smtClean="0"/>
              <a:t>5/30/24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5B66C3-E2F6-A748-A168-205CB2DF5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727F10-B7DA-D748-BBD4-E40C656CD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B4613-6AA5-A046-8707-7112E3F81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093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678E3-CD2B-5348-8B9A-93A4B4121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130C2D-84A4-1747-84DF-D2C986C55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10B6-790D-974A-998C-53B1424307AA}" type="datetimeFigureOut">
              <a:rPr lang="en-US" smtClean="0"/>
              <a:t>5/30/24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93EBEC-3B34-5748-B3D4-D2699F7DF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5EB328-F625-C841-8D39-8EE417EC6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B4613-6AA5-A046-8707-7112E3F81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14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46DD0-E718-CA4F-8EA3-1EE46F63F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8813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478AA-55B0-C14D-B91B-0A76B8135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10B6-790D-974A-998C-53B1424307AA}" type="datetimeFigureOut">
              <a:rPr lang="en-US" smtClean="0"/>
              <a:t>5/30/24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25F4D1-4852-EA43-AD66-A25D40D69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55BA76-F7CC-FC42-B973-35E895725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B4613-6AA5-A046-8707-7112E3F81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337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4CA00-66DA-D04A-A3B6-C2B6524E7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83F63-FABF-F040-BB62-D6E9ABE7E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5ED966-F766-F945-8C11-EF81A16FE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567814-EB5F-9E4A-B107-83696BC32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10B6-790D-974A-998C-53B1424307AA}" type="datetimeFigureOut">
              <a:rPr lang="en-US" smtClean="0"/>
              <a:t>5/30/24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3A010-9919-6748-B189-955ED6DAF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5A5EDB-DF8C-F54D-A4A3-3FEA113CE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B4613-6AA5-A046-8707-7112E3F81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524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EDCBC-78FE-294A-8896-CC6CE2747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950388-D8A8-EE40-9703-3E80B3B1D1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CFD8F6-A95B-F842-9EC1-D31F561E5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B7919B-CAAF-B94F-987B-81E4DCAEF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10B6-790D-974A-998C-53B1424307AA}" type="datetimeFigureOut">
              <a:rPr lang="en-US" smtClean="0"/>
              <a:t>5/30/24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DE91B2-F227-6846-848C-186E9ACE9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B53398-E636-E643-8EF6-9A2C6973F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B4613-6AA5-A046-8707-7112E3F81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149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26FB6-4660-D142-BC19-3D9BBEA48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52AF8A-6DCD-9544-8189-6D317E5D5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FAE35-D56D-3944-9FA6-3AE8EA39B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10B6-790D-974A-998C-53B1424307AA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E7F0A-065C-F541-BD3F-789DF795F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AC568-2086-9348-9796-C00FDAF74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B4613-6AA5-A046-8707-7112E3F81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931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EAD795-54A4-1E42-A5D8-87A5B715FE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EE7A93-BAB2-9240-A534-8E85DC00DF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2DC71-DF4D-0D4D-AEAC-F331BE6EA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10B6-790D-974A-998C-53B1424307AA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35176-E6D3-934B-8064-3ED623572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7EE32-7830-4E43-8697-03CE99585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B4613-6AA5-A046-8707-7112E3F81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6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8B24C-4BA1-9945-91F6-E5CE1D89D3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33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16C5E-40BB-7C42-B94A-DD3302641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0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2A840-9A47-544A-92C4-6F060A811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5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3AAC7-1832-1D42-A38F-5FFE4FE12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2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D019F-B214-C142-B339-D7D80EB1DA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15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7493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F1888D-B0BF-414D-AD74-F1717E0CD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732284-6B18-194B-8E92-8F1F09000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6EF11-FDE6-9F47-8FE5-2EF43C980C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8A503-7423-784B-AB36-B2392B2B1129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142C3-F726-EB48-9030-FD3425F8DC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559B5-5F95-EA4E-B55D-51D08F15CE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B7659-3797-404E-8D2D-4C191D920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19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161BB3-A2BC-0E4A-9D5D-A17B65C80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9EEA1-C93D-0643-9FAA-64C581118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FC476-5F09-3E43-9C11-6AE05B89DF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77D24-B824-4242-A645-18245CD303FC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B947E-7DA0-1F4F-B78E-05302F987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FE254-0432-9A40-9C6C-639D8E8F9B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057BB-0952-8540-A985-FBE8C91A6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4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2B1987-622F-AC41-A91F-03EE3A308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45C023-8CE2-9846-BA22-71E1A42E1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2188F-6047-D144-8FC1-7CFE4088AD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710B6-790D-974A-998C-53B1424307AA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03A0F-7BF6-F547-A98F-765B4B252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29B9C-E9DA-DD4B-AE0A-4759FB1FA5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B4613-6AA5-A046-8707-7112E3F81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7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mailto:roger.samelson@oregonstate.edu" TargetMode="External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oaps.fsu.edu/scatterometry/" TargetMode="External"/><Relationship Id="rId5" Type="http://schemas.openxmlformats.org/officeDocument/2006/relationships/image" Target="../media/image1.png"/><Relationship Id="rId4" Type="http://schemas.openxmlformats.org/officeDocument/2006/relationships/hyperlink" Target="https://rsamelson.ceoas.oregonstate.ed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1816100" y="451945"/>
            <a:ext cx="8559800" cy="1818290"/>
          </a:xfrm>
        </p:spPr>
        <p:txBody>
          <a:bodyPr/>
          <a:lstStyle/>
          <a:p>
            <a:r>
              <a:rPr lang="en-US" dirty="0"/>
              <a:t>Surface currents and relative-wind stress in coupled ocean-atmosphere simulations of the</a:t>
            </a:r>
            <a:br>
              <a:rPr lang="en-US" dirty="0"/>
            </a:br>
            <a:r>
              <a:rPr lang="en-US" dirty="0"/>
              <a:t>northern California Current System</a:t>
            </a:r>
            <a:r>
              <a:rPr lang="en-US" baseline="30000" dirty="0"/>
              <a:t>*</a:t>
            </a:r>
            <a:r>
              <a:rPr lang="en-US" sz="2800" dirty="0"/>
              <a:t> </a:t>
            </a: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2028031" y="2568492"/>
            <a:ext cx="8091329" cy="216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/>
          <a:p>
            <a:pPr algn="ctr" eaLnBrk="1" hangingPunct="1"/>
            <a:r>
              <a:rPr lang="en-US" sz="1800" dirty="0"/>
              <a:t>R. M. Samelson, S. M. </a:t>
            </a:r>
            <a:r>
              <a:rPr lang="en-US" sz="1800" dirty="0" err="1"/>
              <a:t>Durski</a:t>
            </a:r>
            <a:r>
              <a:rPr lang="en-US" sz="1800" dirty="0"/>
              <a:t>, D. B. </a:t>
            </a:r>
            <a:r>
              <a:rPr lang="en-US" sz="1800" dirty="0" err="1"/>
              <a:t>Chelton</a:t>
            </a:r>
            <a:r>
              <a:rPr lang="en-US" sz="1800" dirty="0"/>
              <a:t>, E. D. </a:t>
            </a:r>
            <a:r>
              <a:rPr lang="en-US" sz="1800" dirty="0" err="1"/>
              <a:t>Skyllingstad</a:t>
            </a:r>
            <a:r>
              <a:rPr lang="en-US" sz="1800" dirty="0"/>
              <a:t>, P. L. Barbour </a:t>
            </a:r>
          </a:p>
          <a:p>
            <a:pPr algn="ctr" eaLnBrk="1" hangingPunct="1"/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hlinkClick r:id="rId3"/>
              </a:rPr>
              <a:t>roger.samelson@oregonstate.edu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hlinkClick r:id="rId4"/>
              </a:rPr>
              <a:t>https://rsamelson.ceoas.oregonstate.edu/</a:t>
            </a: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2000" dirty="0"/>
              <a:t>IOVWST Meeting - 31 May 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F5B102-1D5F-F3D4-5B67-717718D561F4}"/>
              </a:ext>
            </a:extLst>
          </p:cNvPr>
          <p:cNvSpPr txBox="1"/>
          <p:nvPr/>
        </p:nvSpPr>
        <p:spPr>
          <a:xfrm>
            <a:off x="9634915" y="5481037"/>
            <a:ext cx="2073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/>
              <a:t>*</a:t>
            </a:r>
            <a:r>
              <a:rPr lang="en-US" sz="1800" dirty="0"/>
              <a:t>MWR, in revision </a:t>
            </a:r>
            <a:endParaRPr lang="en-US" sz="1800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E64AC5-5E1D-3B65-DFC1-2424C812A0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1116" y="6096000"/>
            <a:ext cx="1013012" cy="762000"/>
          </a:xfrm>
          <a:prstGeom prst="rect">
            <a:avLst/>
          </a:prstGeom>
        </p:spPr>
      </p:pic>
      <p:pic>
        <p:nvPicPr>
          <p:cNvPr id="4" name="Picture 2" descr="Scatterometry Logo">
            <a:hlinkClick r:id="rId6"/>
            <a:extLst>
              <a:ext uri="{FF2B5EF4-FFF2-40B4-BE49-F238E27FC236}">
                <a16:creationId xmlns:a16="http://schemas.microsoft.com/office/drawing/2014/main" id="{BB5EBC6E-8907-209B-080B-EE5819B6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128" y="6095998"/>
            <a:ext cx="1772096" cy="76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55C5BDE-E1CB-CB10-849A-4D89A7355D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36" y="6095998"/>
            <a:ext cx="2639968" cy="76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08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DAB8F-6F6F-2B85-2B37-6D8C45368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175" y="25550"/>
            <a:ext cx="6542565" cy="2358481"/>
          </a:xfrm>
        </p:spPr>
        <p:txBody>
          <a:bodyPr/>
          <a:lstStyle/>
          <a:p>
            <a:r>
              <a:rPr lang="en-US" dirty="0"/>
              <a:t>Coupling coefficients:</a:t>
            </a:r>
            <a:br>
              <a:rPr lang="en-US" sz="800" dirty="0"/>
            </a:br>
            <a:br>
              <a:rPr lang="en-US" sz="800" dirty="0"/>
            </a:br>
            <a:r>
              <a:rPr lang="en-US" sz="1800" dirty="0"/>
              <a:t>10-m wind (o,+) and stress (    ,x) curl/divergence</a:t>
            </a:r>
            <a:br>
              <a:rPr lang="en-US" sz="1800" dirty="0"/>
            </a:br>
            <a:r>
              <a:rPr lang="en-US" sz="1800" dirty="0"/>
              <a:t>vs. coupling-surface-current relative-vorticity/divergence </a:t>
            </a:r>
            <a:br>
              <a:rPr lang="en-US" sz="1800" dirty="0"/>
            </a:br>
            <a:r>
              <a:rPr lang="en-US" sz="1800" dirty="0"/>
              <a:t>for March-April-May (large symbols)</a:t>
            </a:r>
            <a:br>
              <a:rPr lang="en-US" sz="1800" dirty="0"/>
            </a:br>
            <a:r>
              <a:rPr lang="en-US" sz="1800" dirty="0"/>
              <a:t>and June-July-August-September (small symbols)</a:t>
            </a:r>
            <a:br>
              <a:rPr lang="en-US" sz="1800" dirty="0"/>
            </a:br>
            <a:r>
              <a:rPr lang="en-US" sz="1800" dirty="0"/>
              <a:t>for 10-m or geostrophic (    ,o)</a:t>
            </a:r>
            <a:br>
              <a:rPr lang="en-US" sz="1800" dirty="0"/>
            </a:br>
            <a:r>
              <a:rPr lang="en-US" sz="1800" dirty="0"/>
              <a:t>and wind-drift-corrected (x,+) surface currents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5641B5-6BE8-1E80-14B4-67C0DD40979E}"/>
              </a:ext>
            </a:extLst>
          </p:cNvPr>
          <p:cNvSpPr/>
          <p:nvPr/>
        </p:nvSpPr>
        <p:spPr bwMode="auto">
          <a:xfrm>
            <a:off x="3642022" y="734476"/>
            <a:ext cx="191386" cy="17012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7D526D3-F94A-2B94-9392-52F1F0692577}"/>
              </a:ext>
            </a:extLst>
          </p:cNvPr>
          <p:cNvSpPr/>
          <p:nvPr/>
        </p:nvSpPr>
        <p:spPr bwMode="auto">
          <a:xfrm>
            <a:off x="4269682" y="1850850"/>
            <a:ext cx="191386" cy="17012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C3D22A-038B-566B-EA9A-8A5105D13CBF}"/>
              </a:ext>
            </a:extLst>
          </p:cNvPr>
          <p:cNvGrpSpPr/>
          <p:nvPr/>
        </p:nvGrpSpPr>
        <p:grpSpPr>
          <a:xfrm>
            <a:off x="-134375" y="50814"/>
            <a:ext cx="12287662" cy="6733857"/>
            <a:chOff x="-134375" y="50814"/>
            <a:chExt cx="12287662" cy="6733857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8B490B7D-49C9-86DA-C7B9-87D5ECA668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3776" r="8276" b="4248"/>
            <a:stretch/>
          </p:blipFill>
          <p:spPr>
            <a:xfrm>
              <a:off x="6416010" y="50814"/>
              <a:ext cx="3544708" cy="6637909"/>
            </a:xfrm>
            <a:prstGeom prst="rect">
              <a:avLst/>
            </a:prstGeom>
          </p:spPr>
        </p:pic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7A23416D-FBFE-A3B5-76E4-0676196AE8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r="6202"/>
            <a:stretch/>
          </p:blipFill>
          <p:spPr>
            <a:xfrm>
              <a:off x="1484058" y="2708466"/>
              <a:ext cx="3686702" cy="2818064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BB49BA7-FAA1-2DCC-522F-7A36C53DE9D2}"/>
                </a:ext>
              </a:extLst>
            </p:cNvPr>
            <p:cNvSpPr txBox="1"/>
            <p:nvPr/>
          </p:nvSpPr>
          <p:spPr>
            <a:xfrm>
              <a:off x="-134375" y="5820132"/>
              <a:ext cx="69487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C000"/>
                  </a:solidFill>
                </a:rPr>
                <a:t>Decreasing stability, Increasing vertical mixing, Decreasing KE damping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CF422B94-BEC5-EF33-540B-45E2E8D67C7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446818" y="6167312"/>
              <a:ext cx="3689498" cy="0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rgbClr val="D19D0E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AC66F22-CA96-F02F-30F7-5026156669CE}"/>
                </a:ext>
              </a:extLst>
            </p:cNvPr>
            <p:cNvSpPr txBox="1"/>
            <p:nvPr/>
          </p:nvSpPr>
          <p:spPr>
            <a:xfrm>
              <a:off x="130148" y="3247341"/>
              <a:ext cx="1313180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curl</a:t>
              </a:r>
            </a:p>
            <a:p>
              <a:pPr algn="ctr"/>
              <a:r>
                <a:rPr lang="en-US" sz="2400" dirty="0"/>
                <a:t>:</a:t>
              </a:r>
            </a:p>
            <a:p>
              <a:pPr algn="ctr"/>
              <a:r>
                <a:rPr lang="en-US" sz="2400" dirty="0"/>
                <a:t>relative</a:t>
              </a:r>
            </a:p>
            <a:p>
              <a:pPr algn="ctr"/>
              <a:r>
                <a:rPr lang="en-US" sz="2400" dirty="0"/>
                <a:t> vorticity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292B5ED-903E-3366-F0EA-117E5DFF723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77656" y="3779762"/>
              <a:ext cx="3071836" cy="1523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D19D0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EB4CF12-5099-ADDD-BE10-58DE26B177B3}"/>
                </a:ext>
              </a:extLst>
            </p:cNvPr>
            <p:cNvSpPr txBox="1"/>
            <p:nvPr/>
          </p:nvSpPr>
          <p:spPr>
            <a:xfrm>
              <a:off x="2813394" y="4436710"/>
              <a:ext cx="7328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stress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EDF68E7-BE51-7760-52B3-7C6A294F632F}"/>
                </a:ext>
              </a:extLst>
            </p:cNvPr>
            <p:cNvSpPr txBox="1"/>
            <p:nvPr/>
          </p:nvSpPr>
          <p:spPr>
            <a:xfrm>
              <a:off x="2838892" y="3219747"/>
              <a:ext cx="6046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wind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DD10A07-17CB-24EE-24DE-390B6848C8B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049492" y="3794995"/>
              <a:ext cx="1805332" cy="984556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D19D0E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34EDB0C-601A-3B8F-797D-2D04D4A99058}"/>
                </a:ext>
              </a:extLst>
            </p:cNvPr>
            <p:cNvSpPr txBox="1"/>
            <p:nvPr/>
          </p:nvSpPr>
          <p:spPr>
            <a:xfrm>
              <a:off x="9960718" y="2958136"/>
              <a:ext cx="188291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divergence</a:t>
              </a:r>
            </a:p>
            <a:p>
              <a:pPr algn="ctr"/>
              <a:r>
                <a:rPr lang="en-US" sz="2400" dirty="0"/>
                <a:t>:</a:t>
              </a:r>
            </a:p>
            <a:p>
              <a:pPr algn="ctr"/>
              <a:r>
                <a:rPr lang="en-US" sz="2400" dirty="0"/>
                <a:t>divergence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D41B00F-909D-DE15-63FE-0C1FB3C317D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867688" y="4779551"/>
              <a:ext cx="3032963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D19D0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03D5852-9EBC-1381-6886-68F32BBFE23C}"/>
                </a:ext>
              </a:extLst>
            </p:cNvPr>
            <p:cNvSpPr txBox="1"/>
            <p:nvPr/>
          </p:nvSpPr>
          <p:spPr>
            <a:xfrm>
              <a:off x="7435046" y="4842560"/>
              <a:ext cx="7328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stress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45654D6-1173-B568-75F7-3E774F07DAE7}"/>
                </a:ext>
              </a:extLst>
            </p:cNvPr>
            <p:cNvSpPr txBox="1"/>
            <p:nvPr/>
          </p:nvSpPr>
          <p:spPr>
            <a:xfrm>
              <a:off x="7821917" y="4135187"/>
              <a:ext cx="7328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stress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279D88D-C8DC-8DBC-FA09-ACE63908675B}"/>
                </a:ext>
              </a:extLst>
            </p:cNvPr>
            <p:cNvSpPr txBox="1"/>
            <p:nvPr/>
          </p:nvSpPr>
          <p:spPr>
            <a:xfrm>
              <a:off x="7921320" y="1299659"/>
              <a:ext cx="7328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stress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4D47281-CF26-DE2E-1BC1-51EBE1EF4DBD}"/>
                </a:ext>
              </a:extLst>
            </p:cNvPr>
            <p:cNvSpPr txBox="1"/>
            <p:nvPr/>
          </p:nvSpPr>
          <p:spPr>
            <a:xfrm>
              <a:off x="7826122" y="4433916"/>
              <a:ext cx="6046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wind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A095AC1-40BE-C157-2A35-9BCDB5971D8C}"/>
                </a:ext>
              </a:extLst>
            </p:cNvPr>
            <p:cNvSpPr txBox="1"/>
            <p:nvPr/>
          </p:nvSpPr>
          <p:spPr>
            <a:xfrm>
              <a:off x="7857701" y="3617908"/>
              <a:ext cx="6046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wind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3E0A7C6-CF8E-893E-EB47-D8249E16CA65}"/>
                </a:ext>
              </a:extLst>
            </p:cNvPr>
            <p:cNvSpPr/>
            <p:nvPr/>
          </p:nvSpPr>
          <p:spPr bwMode="auto">
            <a:xfrm>
              <a:off x="6905243" y="312631"/>
              <a:ext cx="2989829" cy="4102960"/>
            </a:xfrm>
            <a:prstGeom prst="rect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7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EC3CFF2-EB99-C799-D953-E05D0F5463A2}"/>
                </a:ext>
              </a:extLst>
            </p:cNvPr>
            <p:cNvSpPr txBox="1"/>
            <p:nvPr/>
          </p:nvSpPr>
          <p:spPr>
            <a:xfrm>
              <a:off x="7317698" y="2014924"/>
              <a:ext cx="19415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wind-drift-corrected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F80E2AF-DE97-6D3B-BDF1-226D88B43D0D}"/>
                </a:ext>
              </a:extLst>
            </p:cNvPr>
            <p:cNvSpPr/>
            <p:nvPr/>
          </p:nvSpPr>
          <p:spPr bwMode="auto">
            <a:xfrm>
              <a:off x="6905243" y="4508191"/>
              <a:ext cx="2995408" cy="1691958"/>
            </a:xfrm>
            <a:prstGeom prst="rect">
              <a:avLst/>
            </a:prstGeom>
            <a:noFill/>
            <a:ln w="25400" cap="flat" cmpd="sng" algn="ctr">
              <a:solidFill>
                <a:schemeClr val="bg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7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CD36B33-8036-0C67-5D4A-3D155FD2A3E5}"/>
                </a:ext>
              </a:extLst>
            </p:cNvPr>
            <p:cNvSpPr txBox="1"/>
            <p:nvPr/>
          </p:nvSpPr>
          <p:spPr>
            <a:xfrm>
              <a:off x="7317698" y="5779330"/>
              <a:ext cx="20104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60000"/>
                      <a:lumOff val="40000"/>
                    </a:schemeClr>
                  </a:solidFill>
                </a:rPr>
                <a:t>10-m or geostrophic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F95BBA4-73CA-D3FE-929A-6E3F97AFF6F1}"/>
                </a:ext>
              </a:extLst>
            </p:cNvPr>
            <p:cNvSpPr txBox="1"/>
            <p:nvPr/>
          </p:nvSpPr>
          <p:spPr>
            <a:xfrm>
              <a:off x="9913007" y="316997"/>
              <a:ext cx="2240280" cy="1569660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wind-drift response</a:t>
              </a:r>
            </a:p>
            <a:p>
              <a:pPr algn="ctr"/>
              <a:r>
                <a:rPr lang="en-US" dirty="0">
                  <a:solidFill>
                    <a:srgbClr val="00B050"/>
                  </a:solidFill>
                </a:rPr>
                <a:t>to SST-driven</a:t>
              </a:r>
            </a:p>
            <a:p>
              <a:pPr algn="ctr"/>
              <a:r>
                <a:rPr lang="en-US" dirty="0">
                  <a:solidFill>
                    <a:srgbClr val="00B050"/>
                  </a:solidFill>
                </a:rPr>
                <a:t>10-m-wind divergence</a:t>
              </a:r>
            </a:p>
            <a:p>
              <a:pPr algn="ctr"/>
              <a:r>
                <a:rPr lang="en-US" dirty="0">
                  <a:solidFill>
                    <a:srgbClr val="00B050"/>
                  </a:solidFill>
                </a:rPr>
                <a:t>(large during JJAS when SST fluctuations are large)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FAD5FB4-8F14-4D4B-88B8-252C0B97BA14}"/>
                </a:ext>
              </a:extLst>
            </p:cNvPr>
            <p:cNvSpPr txBox="1"/>
            <p:nvPr/>
          </p:nvSpPr>
          <p:spPr>
            <a:xfrm>
              <a:off x="1484058" y="5515578"/>
              <a:ext cx="3686702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MYNN2  </a:t>
              </a:r>
              <a:r>
                <a:rPr lang="en-US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UW</a:t>
              </a:r>
              <a:r>
                <a:rPr lang="en-US" dirty="0">
                  <a:solidFill>
                    <a:srgbClr val="000000"/>
                  </a:solidFill>
                </a:rPr>
                <a:t>   </a:t>
              </a:r>
              <a:r>
                <a:rPr lang="en-US" dirty="0">
                  <a:solidFill>
                    <a:schemeClr val="tx2">
                      <a:lumMod val="50000"/>
                    </a:schemeClr>
                  </a:solidFill>
                </a:rPr>
                <a:t>GBM</a:t>
              </a:r>
              <a:r>
                <a:rPr lang="en-US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    </a:t>
              </a:r>
              <a:r>
                <a:rPr lang="en-US" dirty="0">
                  <a:solidFill>
                    <a:srgbClr val="FF0000"/>
                  </a:solidFill>
                </a:rPr>
                <a:t>YSU</a:t>
              </a:r>
              <a:r>
                <a:rPr lang="en-US" dirty="0">
                  <a:solidFill>
                    <a:srgbClr val="000000"/>
                  </a:solidFill>
                </a:rPr>
                <a:t>   </a:t>
              </a:r>
              <a:r>
                <a:rPr lang="en-US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MYJ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643FE69-6E7D-AFFF-8BFB-076FB85E3B51}"/>
                </a:ext>
              </a:extLst>
            </p:cNvPr>
            <p:cNvSpPr txBox="1"/>
            <p:nvPr/>
          </p:nvSpPr>
          <p:spPr>
            <a:xfrm>
              <a:off x="6416010" y="6446117"/>
              <a:ext cx="3544708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     MYNN2  </a:t>
              </a:r>
              <a:r>
                <a:rPr lang="en-US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UW   </a:t>
              </a:r>
              <a:r>
                <a:rPr lang="en-US" dirty="0">
                  <a:solidFill>
                    <a:schemeClr val="tx2">
                      <a:lumMod val="50000"/>
                    </a:schemeClr>
                  </a:solidFill>
                </a:rPr>
                <a:t>GBM</a:t>
              </a:r>
              <a:r>
                <a:rPr lang="en-US" dirty="0">
                  <a:solidFill>
                    <a:srgbClr val="000000"/>
                  </a:solidFill>
                </a:rPr>
                <a:t>   </a:t>
              </a:r>
              <a:r>
                <a:rPr lang="en-US" dirty="0">
                  <a:solidFill>
                    <a:srgbClr val="FF0000"/>
                  </a:solidFill>
                </a:rPr>
                <a:t>YSU</a:t>
              </a:r>
              <a:r>
                <a:rPr lang="en-US" dirty="0">
                  <a:solidFill>
                    <a:srgbClr val="000000"/>
                  </a:solidFill>
                </a:rPr>
                <a:t>    </a:t>
              </a:r>
              <a:r>
                <a:rPr lang="en-US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MYJ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8277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CBF1A-BC54-E7BD-4E03-B5891FD4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070" y="0"/>
            <a:ext cx="9069859" cy="1015142"/>
          </a:xfrm>
        </p:spPr>
        <p:txBody>
          <a:bodyPr/>
          <a:lstStyle/>
          <a:p>
            <a:r>
              <a:rPr lang="en-US" dirty="0"/>
              <a:t>Differences: wind-drift-corrected vs.</a:t>
            </a:r>
            <a:br>
              <a:rPr lang="en-US" dirty="0"/>
            </a:br>
            <a:r>
              <a:rPr lang="en-US" dirty="0"/>
              <a:t>10-m or geostrophic surface current coupling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1D5126-9AC4-EC81-311D-0B69D850312B}"/>
              </a:ext>
            </a:extLst>
          </p:cNvPr>
          <p:cNvSpPr txBox="1"/>
          <p:nvPr/>
        </p:nvSpPr>
        <p:spPr>
          <a:xfrm>
            <a:off x="1833132" y="988254"/>
            <a:ext cx="2339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Surface geostrophic KE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261CF6-876C-E803-5700-0A5CE81D8BAE}"/>
              </a:ext>
            </a:extLst>
          </p:cNvPr>
          <p:cNvSpPr txBox="1"/>
          <p:nvPr/>
        </p:nvSpPr>
        <p:spPr>
          <a:xfrm>
            <a:off x="839359" y="1273661"/>
            <a:ext cx="23391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Wind-drift-corrected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D62ABE-8F1C-C590-14A0-CEB97C6950E4}"/>
              </a:ext>
            </a:extLst>
          </p:cNvPr>
          <p:cNvSpPr txBox="1"/>
          <p:nvPr/>
        </p:nvSpPr>
        <p:spPr>
          <a:xfrm>
            <a:off x="2852850" y="1273661"/>
            <a:ext cx="1974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Difference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A00F1A-8E1E-8FB1-98A7-216CCB617ADD}"/>
              </a:ext>
            </a:extLst>
          </p:cNvPr>
          <p:cNvSpPr txBox="1"/>
          <p:nvPr/>
        </p:nvSpPr>
        <p:spPr>
          <a:xfrm>
            <a:off x="4296808" y="1034420"/>
            <a:ext cx="2339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Geostrophic wind-work difference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69F263-CB85-E115-CBE4-810FED5DAD8E}"/>
              </a:ext>
            </a:extLst>
          </p:cNvPr>
          <p:cNvSpPr txBox="1"/>
          <p:nvPr/>
        </p:nvSpPr>
        <p:spPr>
          <a:xfrm>
            <a:off x="301342" y="2301012"/>
            <a:ext cx="864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March-April-May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B23D4F-7648-BB31-ADB2-F24701923B86}"/>
              </a:ext>
            </a:extLst>
          </p:cNvPr>
          <p:cNvSpPr txBox="1"/>
          <p:nvPr/>
        </p:nvSpPr>
        <p:spPr>
          <a:xfrm>
            <a:off x="-21672" y="4459582"/>
            <a:ext cx="1187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June-July-August-September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D329AB-98FC-8A8D-43D6-4CCC373F8B4A}"/>
              </a:ext>
            </a:extLst>
          </p:cNvPr>
          <p:cNvSpPr txBox="1"/>
          <p:nvPr/>
        </p:nvSpPr>
        <p:spPr>
          <a:xfrm>
            <a:off x="6286153" y="1061308"/>
            <a:ext cx="2339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SST</a:t>
            </a:r>
          </a:p>
          <a:p>
            <a:pPr algn="ctr"/>
            <a:r>
              <a:rPr lang="en-US" dirty="0"/>
              <a:t>difference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2DD844-2D74-B38A-764C-E2BC400648F5}"/>
              </a:ext>
            </a:extLst>
          </p:cNvPr>
          <p:cNvSpPr txBox="1"/>
          <p:nvPr/>
        </p:nvSpPr>
        <p:spPr>
          <a:xfrm>
            <a:off x="8206419" y="1061308"/>
            <a:ext cx="2152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Stress mean</a:t>
            </a:r>
          </a:p>
          <a:p>
            <a:pPr algn="ctr"/>
            <a:r>
              <a:rPr lang="en-US" dirty="0"/>
              <a:t>magnitude difference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EFB4E9-73C7-7F6A-0401-7B2A1B3F2C49}"/>
              </a:ext>
            </a:extLst>
          </p:cNvPr>
          <p:cNvSpPr txBox="1"/>
          <p:nvPr/>
        </p:nvSpPr>
        <p:spPr>
          <a:xfrm>
            <a:off x="9893313" y="1053183"/>
            <a:ext cx="2152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Stress std dev</a:t>
            </a:r>
          </a:p>
          <a:p>
            <a:pPr algn="ctr"/>
            <a:r>
              <a:rPr lang="en-US" dirty="0"/>
              <a:t>difference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022061-F294-38A3-AC7F-9E6472CC6A7F}"/>
              </a:ext>
            </a:extLst>
          </p:cNvPr>
          <p:cNvSpPr txBox="1"/>
          <p:nvPr/>
        </p:nvSpPr>
        <p:spPr>
          <a:xfrm>
            <a:off x="7414185" y="6095555"/>
            <a:ext cx="3175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Warming, reduced stress;</a:t>
            </a:r>
          </a:p>
          <a:p>
            <a:r>
              <a:rPr lang="en-US" dirty="0"/>
              <a:t>SST-stress coupling during JJAS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3CA2B5-BF73-911F-9751-37A008F8302C}"/>
              </a:ext>
            </a:extLst>
          </p:cNvPr>
          <p:cNvSpPr txBox="1"/>
          <p:nvPr/>
        </p:nvSpPr>
        <p:spPr>
          <a:xfrm>
            <a:off x="2055284" y="6061687"/>
            <a:ext cx="3175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KE increases where large, decreases where small (?)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188B370-D8DB-0055-7D41-F45922AC8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61" y="1627367"/>
            <a:ext cx="5339345" cy="44816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B2089CC-74B3-AC07-C7EC-A2AAD0C4B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585" y="1580020"/>
            <a:ext cx="5382872" cy="448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40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DAB8F-6F6F-2B85-2B37-6D8C45368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51254"/>
            <a:ext cx="10363200" cy="749300"/>
          </a:xfrm>
        </p:spPr>
        <p:txBody>
          <a:bodyPr/>
          <a:lstStyle/>
          <a:p>
            <a:r>
              <a:rPr lang="en-US" sz="2800" dirty="0"/>
              <a:t>Effective wind-work for 10-m or geostrophic</a:t>
            </a:r>
            <a:br>
              <a:rPr lang="en-US" sz="2800" dirty="0"/>
            </a:br>
            <a:r>
              <a:rPr lang="en-US" sz="2800" dirty="0"/>
              <a:t>vs. wind-drift-corrected surface currents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D4429E5-A8BB-0273-0885-3C0705BD4971}"/>
              </a:ext>
            </a:extLst>
          </p:cNvPr>
          <p:cNvGrpSpPr/>
          <p:nvPr/>
        </p:nvGrpSpPr>
        <p:grpSpPr>
          <a:xfrm>
            <a:off x="1381542" y="1183494"/>
            <a:ext cx="9896058" cy="4491012"/>
            <a:chOff x="1381542" y="1183494"/>
            <a:chExt cx="9896058" cy="449101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33FBD0B-E7B4-6D80-084D-39E144A19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81542" y="2541850"/>
              <a:ext cx="7772400" cy="3132656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157EE53-29B9-D670-E9DE-6E0B53B353D2}"/>
                </a:ext>
              </a:extLst>
            </p:cNvPr>
            <p:cNvSpPr txBox="1"/>
            <p:nvPr/>
          </p:nvSpPr>
          <p:spPr>
            <a:xfrm>
              <a:off x="1865869" y="1875472"/>
              <a:ext cx="15940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KE of coupling surface current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787BA30-E2CF-ABB3-B2C8-1589DC8EB64E}"/>
                </a:ext>
              </a:extLst>
            </p:cNvPr>
            <p:cNvSpPr txBox="1"/>
            <p:nvPr/>
          </p:nvSpPr>
          <p:spPr>
            <a:xfrm>
              <a:off x="4263080" y="2111826"/>
              <a:ext cx="20093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10-m or geostrophic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AF7D4A6-B79A-BD10-EB65-11C0CB59C360}"/>
                </a:ext>
              </a:extLst>
            </p:cNvPr>
            <p:cNvSpPr txBox="1"/>
            <p:nvPr/>
          </p:nvSpPr>
          <p:spPr>
            <a:xfrm>
              <a:off x="6870356" y="2121692"/>
              <a:ext cx="20093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wind-drift-corrected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0DC513D-AD90-88F2-A98C-4D237A1DB6E2}"/>
                </a:ext>
              </a:extLst>
            </p:cNvPr>
            <p:cNvSpPr/>
            <p:nvPr/>
          </p:nvSpPr>
          <p:spPr bwMode="auto">
            <a:xfrm>
              <a:off x="4139514" y="1183494"/>
              <a:ext cx="5014428" cy="4491012"/>
            </a:xfrm>
            <a:prstGeom prst="rect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7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1F7866D-2B65-52B3-B6CF-B9C56F61D99C}"/>
                </a:ext>
              </a:extLst>
            </p:cNvPr>
            <p:cNvSpPr txBox="1"/>
            <p:nvPr/>
          </p:nvSpPr>
          <p:spPr>
            <a:xfrm>
              <a:off x="4753056" y="1237095"/>
              <a:ext cx="39256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Effective wind work: (mean) product of stress and coupling surface current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AD5C242-7B29-DE48-43E1-01133039C814}"/>
                </a:ext>
              </a:extLst>
            </p:cNvPr>
            <p:cNvSpPr txBox="1"/>
            <p:nvPr/>
          </p:nvSpPr>
          <p:spPr>
            <a:xfrm>
              <a:off x="9189309" y="3089188"/>
              <a:ext cx="2088291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Effective wind-work is much larger for wind-drift-corrected coupling surface current</a:t>
              </a:r>
            </a:p>
            <a:p>
              <a:r>
                <a:rPr lang="en-US" dirty="0"/>
                <a:t>(large </a:t>
              </a:r>
              <a:r>
                <a:rPr lang="en-US"/>
                <a:t>downwind current component</a:t>
              </a:r>
              <a:r>
                <a:rPr lang="en-US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797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CBF1A-BC54-E7BD-4E03-B5891FD4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843" y="-136794"/>
            <a:ext cx="10540314" cy="1186248"/>
          </a:xfrm>
        </p:spPr>
        <p:txBody>
          <a:bodyPr/>
          <a:lstStyle/>
          <a:p>
            <a:r>
              <a:rPr lang="en-US" sz="2800" dirty="0"/>
              <a:t>Wind-drift-corrected coupling surface-current with drag coefficient (instantaneous stress) increased by 5%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E666FE-19C5-6143-C3F6-B2AF70CF6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423" y="2211859"/>
            <a:ext cx="9148306" cy="21451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E27E77-9352-5DAC-7D68-9C6BFF4A7EE2}"/>
              </a:ext>
            </a:extLst>
          </p:cNvPr>
          <p:cNvSpPr txBox="1"/>
          <p:nvPr/>
        </p:nvSpPr>
        <p:spPr>
          <a:xfrm>
            <a:off x="8026884" y="4376735"/>
            <a:ext cx="3702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Systematic 5% increase in mean integrated upwelling forcing (meridional stress)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483C1D-B9AC-26C8-0A74-C4E2EBE0670F}"/>
              </a:ext>
            </a:extLst>
          </p:cNvPr>
          <p:cNvSpPr txBox="1"/>
          <p:nvPr/>
        </p:nvSpPr>
        <p:spPr>
          <a:xfrm>
            <a:off x="2455763" y="4431409"/>
            <a:ext cx="430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 systematic change in KE or mean SST!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B459EB-537E-1D49-CE0E-8E89C2813B33}"/>
              </a:ext>
            </a:extLst>
          </p:cNvPr>
          <p:cNvSpPr txBox="1"/>
          <p:nvPr/>
        </p:nvSpPr>
        <p:spPr>
          <a:xfrm>
            <a:off x="1093477" y="5282163"/>
            <a:ext cx="7030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Quasi-equilibrium balance between forcing and damping (both proportional to stress, with damping also proportional to circulation)?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15EF82-44E5-3487-C449-E6AA830E32DB}"/>
              </a:ext>
            </a:extLst>
          </p:cNvPr>
          <p:cNvSpPr txBox="1"/>
          <p:nvPr/>
        </p:nvSpPr>
        <p:spPr>
          <a:xfrm>
            <a:off x="1272746" y="1082265"/>
            <a:ext cx="9328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Motivation:  compensate for effective reduction from “3% of wind” surface current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871C1D-D3DF-34B8-B721-49C8FC91E7D7}"/>
              </a:ext>
            </a:extLst>
          </p:cNvPr>
          <p:cNvSpPr txBox="1"/>
          <p:nvPr/>
        </p:nvSpPr>
        <p:spPr>
          <a:xfrm>
            <a:off x="2146844" y="1655044"/>
            <a:ext cx="1678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depth-integrated</a:t>
            </a:r>
          </a:p>
          <a:p>
            <a:pPr algn="ctr"/>
            <a:r>
              <a:rPr lang="en-US" dirty="0"/>
              <a:t>KE difference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6989FD-4660-6A2B-7F14-FCA6FEE41BED}"/>
              </a:ext>
            </a:extLst>
          </p:cNvPr>
          <p:cNvSpPr txBox="1"/>
          <p:nvPr/>
        </p:nvSpPr>
        <p:spPr>
          <a:xfrm>
            <a:off x="4608975" y="1631616"/>
            <a:ext cx="1975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surface geostrophic</a:t>
            </a:r>
          </a:p>
          <a:p>
            <a:pPr algn="ctr"/>
            <a:r>
              <a:rPr lang="en-US" dirty="0"/>
              <a:t>KE difference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02A11F-415C-F2CC-CF01-932F58AD49E2}"/>
              </a:ext>
            </a:extLst>
          </p:cNvPr>
          <p:cNvSpPr txBox="1"/>
          <p:nvPr/>
        </p:nvSpPr>
        <p:spPr>
          <a:xfrm>
            <a:off x="6873398" y="1873305"/>
            <a:ext cx="15333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SST difference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8C0244-1EBD-74E5-5667-C92601F5BBF1}"/>
              </a:ext>
            </a:extLst>
          </p:cNvPr>
          <p:cNvSpPr txBox="1"/>
          <p:nvPr/>
        </p:nvSpPr>
        <p:spPr>
          <a:xfrm>
            <a:off x="8605504" y="1650268"/>
            <a:ext cx="26896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time-integrated mean</a:t>
            </a:r>
          </a:p>
          <a:p>
            <a:pPr algn="ctr"/>
            <a:r>
              <a:rPr lang="en-US" dirty="0"/>
              <a:t>meridional stress difference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A91AE9-73EC-C0EA-27BD-E314193644A1}"/>
              </a:ext>
            </a:extLst>
          </p:cNvPr>
          <p:cNvSpPr txBox="1"/>
          <p:nvPr/>
        </p:nvSpPr>
        <p:spPr>
          <a:xfrm>
            <a:off x="9389170" y="5181923"/>
            <a:ext cx="261346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-0.75/220 = -0.0034</a:t>
            </a:r>
          </a:p>
          <a:p>
            <a:r>
              <a:rPr lang="en-US" dirty="0"/>
              <a:t>-0.0034/-0.07 = 0.05 = 5%</a:t>
            </a:r>
          </a:p>
        </p:txBody>
      </p:sp>
    </p:spTree>
    <p:extLst>
      <p:ext uri="{BB962C8B-B14F-4D97-AF65-F5344CB8AC3E}">
        <p14:creationId xmlns:p14="http://schemas.microsoft.com/office/powerpoint/2010/main" val="1613645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187196-B2A8-9AE6-5CBD-E99A70EAA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8B3DD-4DBE-2E96-B7EF-4CF1FF53D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210766"/>
            <a:ext cx="7772400" cy="7493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B98645-FDBE-C7E9-A20B-4CC474F1CD57}"/>
              </a:ext>
            </a:extLst>
          </p:cNvPr>
          <p:cNvSpPr txBox="1"/>
          <p:nvPr/>
        </p:nvSpPr>
        <p:spPr>
          <a:xfrm>
            <a:off x="1644280" y="1005732"/>
            <a:ext cx="9575655" cy="489364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Uppermost grid-level velocity has wind-drift component with log-layer structure above 1-m depth;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Surface-current damping depends more strongly on atmospheric PBL scheme than on surface-current formulation: weaker PBL mixing gives stronger damping;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Coupling coefficients computed relative to wind-drift-corrected surface velocities can show large apparent values, arising from wind-drift response;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Wind-drift-corrected surface-current formulations result in large changes in the effective wind-work based on the product of stress and relative-wind surface current but in only small changes in the kinetic energy of the circulation;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Effective change in drag coefficient from wind-drift correction has proportional effect on mean stress but not on kinetic energy, suggesting a quasi-equilibrium balance between forcing and damping.</a:t>
            </a:r>
          </a:p>
          <a:p>
            <a:pPr>
              <a:spcAft>
                <a:spcPts val="600"/>
              </a:spcAft>
            </a:pPr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Mean geostrophic wind work is concentrated in the shelf and slope regions during MAM and in the offshore region during JJAS;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During MAM, changes in kinetic energy and geostrophic wind-work in the shelf and slope regions are spatially correlated, while during JJAS, changes in geostrophic wind-work are strongly modulated by SST-stress coupling;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Damping is stronger in the less energetic, offshore region than in the more energetic, coastal region.</a:t>
            </a:r>
          </a:p>
        </p:txBody>
      </p:sp>
    </p:spTree>
    <p:extLst>
      <p:ext uri="{BB962C8B-B14F-4D97-AF65-F5344CB8AC3E}">
        <p14:creationId xmlns:p14="http://schemas.microsoft.com/office/powerpoint/2010/main" val="3678786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AE1E9-D6F6-7A6B-4DFD-97CFE159D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263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DAB8F-6F6F-2B85-2B37-6D8C45368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32805"/>
            <a:ext cx="7772400" cy="749300"/>
          </a:xfrm>
        </p:spPr>
        <p:txBody>
          <a:bodyPr/>
          <a:lstStyle/>
          <a:p>
            <a:r>
              <a:rPr lang="en-US" dirty="0"/>
              <a:t>Mean total and geostrophic wind 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46C52F-9286-91CF-6BE3-666AA33F4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900" y="782105"/>
            <a:ext cx="5410200" cy="22245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5835EA-063E-D694-D835-FC0D8BB34477}"/>
              </a:ext>
            </a:extLst>
          </p:cNvPr>
          <p:cNvSpPr txBox="1"/>
          <p:nvPr/>
        </p:nvSpPr>
        <p:spPr>
          <a:xfrm>
            <a:off x="531628" y="3145758"/>
            <a:ext cx="11424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Wind work from seasonal mean stress and surface geostrophic velocity (Ekman transport up sea-surface pressure gradient)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F29F36-C447-771F-62A2-655C59F3DC22}"/>
              </a:ext>
            </a:extLst>
          </p:cNvPr>
          <p:cNvSpPr txBox="1"/>
          <p:nvPr/>
        </p:nvSpPr>
        <p:spPr>
          <a:xfrm>
            <a:off x="8841651" y="1548433"/>
            <a:ext cx="21555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Difference over shelf arises from stronger wind-drift response over shelf</a:t>
            </a:r>
          </a:p>
          <a:p>
            <a:r>
              <a:rPr lang="en-US" dirty="0"/>
              <a:t>(numerical artifact)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8DD98C-4C98-D693-EC61-80059DCE8A46}"/>
              </a:ext>
            </a:extLst>
          </p:cNvPr>
          <p:cNvGrpSpPr/>
          <p:nvPr/>
        </p:nvGrpSpPr>
        <p:grpSpPr>
          <a:xfrm>
            <a:off x="2130907" y="3623404"/>
            <a:ext cx="7766049" cy="2948790"/>
            <a:chOff x="2270094" y="3610075"/>
            <a:chExt cx="7766049" cy="294879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4B3B916-30E4-97F9-6BC0-C3CBFAFB8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44089" y="3623404"/>
              <a:ext cx="3792054" cy="254111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4B9A56A-AB2C-370F-C94E-3C3C9D122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70094" y="3610075"/>
              <a:ext cx="3815246" cy="256491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EB46237-8E8E-5EF4-FC06-3B1F6FC456CB}"/>
                </a:ext>
              </a:extLst>
            </p:cNvPr>
            <p:cNvSpPr txBox="1"/>
            <p:nvPr/>
          </p:nvSpPr>
          <p:spPr>
            <a:xfrm>
              <a:off x="3202805" y="6220311"/>
              <a:ext cx="16898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March-April-May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43905E9-9008-9412-8A7E-071E32B4EE0F}"/>
                </a:ext>
              </a:extLst>
            </p:cNvPr>
            <p:cNvSpPr txBox="1"/>
            <p:nvPr/>
          </p:nvSpPr>
          <p:spPr>
            <a:xfrm>
              <a:off x="6719695" y="6220311"/>
              <a:ext cx="28408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June-July-August-September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44AE950-39F6-398B-09FB-3958E3A3040F}"/>
              </a:ext>
            </a:extLst>
          </p:cNvPr>
          <p:cNvSpPr txBox="1"/>
          <p:nvPr/>
        </p:nvSpPr>
        <p:spPr>
          <a:xfrm>
            <a:off x="531628" y="4039907"/>
            <a:ext cx="15797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Mean geostrophic wind work concentrated over shelf and slope during MAM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11A8E7-1895-5DB4-7121-CD156AD3AF7C}"/>
              </a:ext>
            </a:extLst>
          </p:cNvPr>
          <p:cNvSpPr txBox="1"/>
          <p:nvPr/>
        </p:nvSpPr>
        <p:spPr>
          <a:xfrm>
            <a:off x="9896956" y="4156896"/>
            <a:ext cx="1763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geostrophic</a:t>
            </a:r>
          </a:p>
          <a:p>
            <a:r>
              <a:rPr lang="en-US" dirty="0"/>
              <a:t>wind work stronger offshore</a:t>
            </a:r>
          </a:p>
          <a:p>
            <a:r>
              <a:rPr lang="en-US" dirty="0"/>
              <a:t>during JJAS</a:t>
            </a:r>
          </a:p>
        </p:txBody>
      </p:sp>
    </p:spTree>
    <p:extLst>
      <p:ext uri="{BB962C8B-B14F-4D97-AF65-F5344CB8AC3E}">
        <p14:creationId xmlns:p14="http://schemas.microsoft.com/office/powerpoint/2010/main" val="3463213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CBF1A-BC54-E7BD-4E03-B5891FD4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64413"/>
            <a:ext cx="10363200" cy="749300"/>
          </a:xfrm>
        </p:spPr>
        <p:txBody>
          <a:bodyPr/>
          <a:lstStyle/>
          <a:p>
            <a:r>
              <a:rPr lang="en-US" dirty="0"/>
              <a:t>Spatial patterns of geostrophic KE and wind 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20F8D4-8027-75E1-6788-1DB3E99F9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536700"/>
            <a:ext cx="5638800" cy="4711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EBC04A-1A6A-7AC0-25EF-6514D84DCE92}"/>
              </a:ext>
            </a:extLst>
          </p:cNvPr>
          <p:cNvSpPr txBox="1"/>
          <p:nvPr/>
        </p:nvSpPr>
        <p:spPr>
          <a:xfrm>
            <a:off x="1248032" y="2224216"/>
            <a:ext cx="1689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March-April-May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B21950-E250-BC99-13AA-CCBDD75CD7AD}"/>
              </a:ext>
            </a:extLst>
          </p:cNvPr>
          <p:cNvSpPr txBox="1"/>
          <p:nvPr/>
        </p:nvSpPr>
        <p:spPr>
          <a:xfrm>
            <a:off x="435758" y="4563762"/>
            <a:ext cx="2840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June-July-August-September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02ECCF2-BAA6-1741-3C82-98F3421E77FE}"/>
              </a:ext>
            </a:extLst>
          </p:cNvPr>
          <p:cNvSpPr/>
          <p:nvPr/>
        </p:nvSpPr>
        <p:spPr bwMode="auto">
          <a:xfrm>
            <a:off x="5832389" y="2294238"/>
            <a:ext cx="263611" cy="1134762"/>
          </a:xfrm>
          <a:prstGeom prst="ellips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C518133-508A-4359-02FC-EB50247312F2}"/>
              </a:ext>
            </a:extLst>
          </p:cNvPr>
          <p:cNvSpPr/>
          <p:nvPr/>
        </p:nvSpPr>
        <p:spPr bwMode="auto">
          <a:xfrm>
            <a:off x="7714735" y="2294238"/>
            <a:ext cx="263611" cy="1134762"/>
          </a:xfrm>
          <a:prstGeom prst="ellips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00CD628-83BC-E7D4-8AE8-E4FB15EA0E51}"/>
              </a:ext>
            </a:extLst>
          </p:cNvPr>
          <p:cNvSpPr/>
          <p:nvPr/>
        </p:nvSpPr>
        <p:spPr bwMode="auto">
          <a:xfrm>
            <a:off x="5515838" y="4563762"/>
            <a:ext cx="477189" cy="1416908"/>
          </a:xfrm>
          <a:prstGeom prst="ellips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3A0F756-FEDC-7101-A615-4CE010739AC6}"/>
              </a:ext>
            </a:extLst>
          </p:cNvPr>
          <p:cNvSpPr/>
          <p:nvPr/>
        </p:nvSpPr>
        <p:spPr bwMode="auto">
          <a:xfrm>
            <a:off x="7370198" y="4563762"/>
            <a:ext cx="477189" cy="1416908"/>
          </a:xfrm>
          <a:prstGeom prst="ellips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952D7E-445D-29FE-1F20-92AB4FED1CFA}"/>
              </a:ext>
            </a:extLst>
          </p:cNvPr>
          <p:cNvSpPr txBox="1"/>
          <p:nvPr/>
        </p:nvSpPr>
        <p:spPr>
          <a:xfrm>
            <a:off x="8915400" y="2014151"/>
            <a:ext cx="20285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Spatial correlation during MAM suggests direct effect of wind-work on local KE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0D6365-C7B9-D24D-0B67-023C05B22335}"/>
              </a:ext>
            </a:extLst>
          </p:cNvPr>
          <p:cNvSpPr txBox="1"/>
          <p:nvPr/>
        </p:nvSpPr>
        <p:spPr>
          <a:xfrm>
            <a:off x="8859794" y="4339684"/>
            <a:ext cx="20285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Lack of correlation during JJAS </a:t>
            </a:r>
            <a:r>
              <a:rPr lang="en-US" dirty="0" err="1"/>
              <a:t>consisten</a:t>
            </a:r>
            <a:r>
              <a:rPr lang="en-US" dirty="0"/>
              <a:t> with large SST-stress coupling effects</a:t>
            </a:r>
          </a:p>
        </p:txBody>
      </p:sp>
    </p:spTree>
    <p:extLst>
      <p:ext uri="{BB962C8B-B14F-4D97-AF65-F5344CB8AC3E}">
        <p14:creationId xmlns:p14="http://schemas.microsoft.com/office/powerpoint/2010/main" val="3155978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E4415-1559-5C69-24E3-55B0D2574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39727"/>
            <a:ext cx="10363200" cy="749300"/>
          </a:xfrm>
        </p:spPr>
        <p:txBody>
          <a:bodyPr/>
          <a:lstStyle/>
          <a:p>
            <a:r>
              <a:rPr lang="en-US" dirty="0"/>
              <a:t>SST-stress coupling during JJAS</a:t>
            </a:r>
            <a:br>
              <a:rPr lang="en-US" dirty="0"/>
            </a:br>
            <a:r>
              <a:rPr lang="en-US" sz="2000" dirty="0"/>
              <a:t>Differences for 10-m or geostrophic coupling vs. SST-coupling only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759F7E-A21A-FF08-06BF-5D9279759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013" y="1795032"/>
            <a:ext cx="9412750" cy="38520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72A59D-554C-579D-0AC7-D885B098E95E}"/>
              </a:ext>
            </a:extLst>
          </p:cNvPr>
          <p:cNvSpPr txBox="1"/>
          <p:nvPr/>
        </p:nvSpPr>
        <p:spPr>
          <a:xfrm>
            <a:off x="2360140" y="1456478"/>
            <a:ext cx="582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1E490E-E112-6E39-458C-B494351FD99B}"/>
              </a:ext>
            </a:extLst>
          </p:cNvPr>
          <p:cNvSpPr txBox="1"/>
          <p:nvPr/>
        </p:nvSpPr>
        <p:spPr>
          <a:xfrm>
            <a:off x="4936868" y="1456478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stress magnitude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3A061A-D369-BE5A-CF57-B0806A678A85}"/>
              </a:ext>
            </a:extLst>
          </p:cNvPr>
          <p:cNvSpPr txBox="1"/>
          <p:nvPr/>
        </p:nvSpPr>
        <p:spPr>
          <a:xfrm>
            <a:off x="7999947" y="1456478"/>
            <a:ext cx="2499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Stress standard deviation</a:t>
            </a:r>
          </a:p>
        </p:txBody>
      </p:sp>
    </p:spTree>
    <p:extLst>
      <p:ext uri="{BB962C8B-B14F-4D97-AF65-F5344CB8AC3E}">
        <p14:creationId xmlns:p14="http://schemas.microsoft.com/office/powerpoint/2010/main" val="827619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0" y="266550"/>
            <a:ext cx="8305800" cy="556072"/>
          </a:xfrm>
        </p:spPr>
        <p:txBody>
          <a:bodyPr/>
          <a:lstStyle/>
          <a:p>
            <a:r>
              <a:rPr lang="en-US" dirty="0"/>
              <a:t>Coupled ocean-atmosphere simulations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ED4F28-8A24-3547-8CDA-D4ED6991FAFE}"/>
              </a:ext>
            </a:extLst>
          </p:cNvPr>
          <p:cNvSpPr txBox="1"/>
          <p:nvPr/>
        </p:nvSpPr>
        <p:spPr>
          <a:xfrm>
            <a:off x="1691776" y="2114246"/>
            <a:ext cx="918348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COAWST system:  WRF atmosphere (12 km &amp; 36 km), ROMS ocean (2 km)</a:t>
            </a:r>
          </a:p>
          <a:p>
            <a:endParaRPr lang="en-US" dirty="0"/>
          </a:p>
          <a:p>
            <a:r>
              <a:rPr lang="en-US" dirty="0"/>
              <a:t>ROMS:  	Hydrostatic, free-surface, primitive equations in terrain-following vertical</a:t>
            </a:r>
          </a:p>
          <a:p>
            <a:r>
              <a:rPr lang="en-US" dirty="0"/>
              <a:t>	coordinate (40 levels); Mellor-Yamada 2.5 turbulence scheme; regional</a:t>
            </a:r>
          </a:p>
          <a:p>
            <a:r>
              <a:rPr lang="en-US" dirty="0"/>
              <a:t>	domain nested in HYCOM output.</a:t>
            </a:r>
          </a:p>
          <a:p>
            <a:r>
              <a:rPr lang="en-US" dirty="0"/>
              <a:t>WRF:	Compressible, nonhydrostatic primitive equations in terrain-following</a:t>
            </a:r>
          </a:p>
          <a:p>
            <a:r>
              <a:rPr lang="en-US" dirty="0"/>
              <a:t>	vertical coordinate (51 levels); two nested regional domains, outer nested in</a:t>
            </a:r>
          </a:p>
          <a:p>
            <a:r>
              <a:rPr lang="en-US" dirty="0"/>
              <a:t>	NCEP FNL operational analysis, inner coupled to ROMS ocean model.</a:t>
            </a:r>
          </a:p>
          <a:p>
            <a:endParaRPr lang="en-US" dirty="0"/>
          </a:p>
          <a:p>
            <a:r>
              <a:rPr lang="en-US" dirty="0"/>
              <a:t>Ocean simulation initialized from interpolated HYCOM analysis in October 2008; coupled model simulations begin 7 March 2009 and end 15 October 2009.</a:t>
            </a:r>
          </a:p>
          <a:p>
            <a:endParaRPr lang="en-US" dirty="0"/>
          </a:p>
          <a:p>
            <a:r>
              <a:rPr lang="en-US" dirty="0"/>
              <a:t>SST-stress coupling and fog &amp; low-level stratus previously analyzed in subsets of these simulations.</a:t>
            </a:r>
          </a:p>
          <a:p>
            <a:endParaRPr lang="en-US" dirty="0"/>
          </a:p>
          <a:p>
            <a:r>
              <a:rPr lang="en-US" dirty="0"/>
              <a:t>The modifications to the ROMS-WRF-COAWST modeling system necessary to enable these surface-current-coupled simulations were made by Scott </a:t>
            </a:r>
            <a:r>
              <a:rPr lang="en-US" dirty="0" err="1"/>
              <a:t>Durski</a:t>
            </a:r>
            <a:r>
              <a:rPr lang="en-US" dirty="0"/>
              <a:t>.  Modified code is being made available on GitHub by Scott.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3EEF6A-E0F3-DB26-34D4-641DA5B751A1}"/>
              </a:ext>
            </a:extLst>
          </p:cNvPr>
          <p:cNvSpPr txBox="1"/>
          <p:nvPr/>
        </p:nvSpPr>
        <p:spPr>
          <a:xfrm>
            <a:off x="967808" y="1052935"/>
            <a:ext cx="1001254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Goal:  Examine model response to different surface-current coupling and atmospheric-model planetary boundary layer (PBL) turbulence schemes.</a:t>
            </a:r>
          </a:p>
        </p:txBody>
      </p:sp>
    </p:spTree>
    <p:extLst>
      <p:ext uri="{BB962C8B-B14F-4D97-AF65-F5344CB8AC3E}">
        <p14:creationId xmlns:p14="http://schemas.microsoft.com/office/powerpoint/2010/main" val="1490367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0" y="133544"/>
            <a:ext cx="8305800" cy="749300"/>
          </a:xfrm>
        </p:spPr>
        <p:txBody>
          <a:bodyPr/>
          <a:lstStyle/>
          <a:p>
            <a:r>
              <a:rPr lang="en-US" dirty="0"/>
              <a:t>Ocean model and analysis domains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38E7E1-682B-47AB-A02F-31C9136E7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12194"/>
            <a:ext cx="7772400" cy="493112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4F233B-640F-9ED6-2421-99E9A15D8FA8}"/>
              </a:ext>
            </a:extLst>
          </p:cNvPr>
          <p:cNvCxnSpPr/>
          <p:nvPr/>
        </p:nvCxnSpPr>
        <p:spPr bwMode="auto">
          <a:xfrm flipV="1">
            <a:off x="3352800" y="1576552"/>
            <a:ext cx="3342290" cy="79878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783263-9FF2-F816-616E-824C28DA4FBD}"/>
              </a:ext>
            </a:extLst>
          </p:cNvPr>
          <p:cNvCxnSpPr>
            <a:cxnSpLocks/>
          </p:cNvCxnSpPr>
          <p:nvPr/>
        </p:nvCxnSpPr>
        <p:spPr bwMode="auto">
          <a:xfrm>
            <a:off x="3352800" y="5701861"/>
            <a:ext cx="3342290" cy="11036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4B0F3BB-A66C-4F8B-B00C-786C431D4977}"/>
              </a:ext>
            </a:extLst>
          </p:cNvPr>
          <p:cNvSpPr txBox="1"/>
          <p:nvPr/>
        </p:nvSpPr>
        <p:spPr>
          <a:xfrm>
            <a:off x="6348248" y="1219196"/>
            <a:ext cx="3633952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Uppermost model grid-level depth (m)</a:t>
            </a:r>
          </a:p>
        </p:txBody>
      </p:sp>
    </p:spTree>
    <p:extLst>
      <p:ext uri="{BB962C8B-B14F-4D97-AF65-F5344CB8AC3E}">
        <p14:creationId xmlns:p14="http://schemas.microsoft.com/office/powerpoint/2010/main" val="3913073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E4415-1559-5C69-24E3-55B0D2574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295654" cy="796776"/>
          </a:xfrm>
        </p:spPr>
        <p:txBody>
          <a:bodyPr/>
          <a:lstStyle/>
          <a:p>
            <a:r>
              <a:rPr lang="en-US" dirty="0"/>
              <a:t>Wind forcing and KE response with SST coupling only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8B78D41-7E4D-D551-D8A1-D3C66077ACFD}"/>
              </a:ext>
            </a:extLst>
          </p:cNvPr>
          <p:cNvGrpSpPr/>
          <p:nvPr/>
        </p:nvGrpSpPr>
        <p:grpSpPr>
          <a:xfrm>
            <a:off x="772204" y="796776"/>
            <a:ext cx="10647592" cy="5483537"/>
            <a:chOff x="869652" y="589829"/>
            <a:chExt cx="10647592" cy="548353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2CAE781-42E6-CCB6-D121-5A1E8C4D2FBA}"/>
                </a:ext>
              </a:extLst>
            </p:cNvPr>
            <p:cNvGrpSpPr/>
            <p:nvPr/>
          </p:nvGrpSpPr>
          <p:grpSpPr>
            <a:xfrm>
              <a:off x="2498240" y="972007"/>
              <a:ext cx="2355407" cy="4673787"/>
              <a:chOff x="191813" y="1308642"/>
              <a:chExt cx="2355407" cy="4673787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EEDF7AC6-8CE0-7AA9-6BAC-64FF45F088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1813" y="1652166"/>
                <a:ext cx="2355407" cy="4330263"/>
              </a:xfrm>
              <a:prstGeom prst="rect">
                <a:avLst/>
              </a:prstGeom>
            </p:spPr>
          </p:pic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FB1F07-26A9-7A64-1C34-0035A3830759}"/>
                  </a:ext>
                </a:extLst>
              </p:cNvPr>
              <p:cNvSpPr txBox="1"/>
              <p:nvPr/>
            </p:nvSpPr>
            <p:spPr>
              <a:xfrm>
                <a:off x="741645" y="1308642"/>
                <a:ext cx="123662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Time series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32CF1F3-98C5-9A30-E7CD-E270B241D842}"/>
                </a:ext>
              </a:extLst>
            </p:cNvPr>
            <p:cNvGrpSpPr/>
            <p:nvPr/>
          </p:nvGrpSpPr>
          <p:grpSpPr>
            <a:xfrm>
              <a:off x="5636390" y="589829"/>
              <a:ext cx="3057305" cy="2689140"/>
              <a:chOff x="3329963" y="926465"/>
              <a:chExt cx="3057305" cy="2689140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4E422795-E882-DD31-82F0-AD05A0E04F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29963" y="1553855"/>
                <a:ext cx="3057305" cy="2061750"/>
              </a:xfrm>
              <a:prstGeom prst="rect">
                <a:avLst/>
              </a:prstGeom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CC4134-7C15-057D-B675-DFA8663DEA2C}"/>
                  </a:ext>
                </a:extLst>
              </p:cNvPr>
              <p:cNvSpPr txBox="1"/>
              <p:nvPr/>
            </p:nvSpPr>
            <p:spPr>
              <a:xfrm>
                <a:off x="3416828" y="926465"/>
                <a:ext cx="26116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Mar-Oct mean stress</a:t>
                </a:r>
              </a:p>
              <a:p>
                <a:pPr algn="ctr"/>
                <a:r>
                  <a:rPr lang="en-US" dirty="0"/>
                  <a:t>magnitude              std dev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CCF36ED-7C9B-9907-901E-11CFB0016B4B}"/>
                </a:ext>
              </a:extLst>
            </p:cNvPr>
            <p:cNvSpPr txBox="1"/>
            <p:nvPr/>
          </p:nvSpPr>
          <p:spPr>
            <a:xfrm>
              <a:off x="911228" y="2336225"/>
              <a:ext cx="15616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Symbol" pitchFamily="2" charset="2"/>
                </a:rPr>
                <a:t>t</a:t>
              </a:r>
              <a:r>
                <a:rPr lang="en-US" sz="1200" baseline="30000" dirty="0"/>
                <a:t>y</a:t>
              </a:r>
              <a:r>
                <a:rPr lang="en-US" sz="1200" dirty="0"/>
                <a:t> mean -0.07 N m</a:t>
              </a:r>
              <a:r>
                <a:rPr lang="en-US" sz="1200" baseline="30000" dirty="0"/>
                <a:t>-2</a:t>
              </a:r>
              <a:endParaRPr lang="en-US" sz="12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7BDE047-B9E4-92D0-68AA-4FEFDE31D7CF}"/>
                </a:ext>
              </a:extLst>
            </p:cNvPr>
            <p:cNvSpPr txBox="1"/>
            <p:nvPr/>
          </p:nvSpPr>
          <p:spPr>
            <a:xfrm>
              <a:off x="6939184" y="3362425"/>
              <a:ext cx="15744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surface</a:t>
              </a:r>
            </a:p>
            <a:p>
              <a:pPr algn="ctr"/>
              <a:r>
                <a:rPr lang="en-US" dirty="0"/>
                <a:t>geostrophic KE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19D2326-9AA9-5678-1E86-9C1E2BFB30D0}"/>
                </a:ext>
              </a:extLst>
            </p:cNvPr>
            <p:cNvSpPr txBox="1"/>
            <p:nvPr/>
          </p:nvSpPr>
          <p:spPr>
            <a:xfrm>
              <a:off x="8693695" y="3593852"/>
              <a:ext cx="9028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total KE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B7495F5-0E9D-C266-5FCB-FE97A2FB3E4D}"/>
                </a:ext>
              </a:extLst>
            </p:cNvPr>
            <p:cNvSpPr txBox="1"/>
            <p:nvPr/>
          </p:nvSpPr>
          <p:spPr>
            <a:xfrm>
              <a:off x="9896287" y="3311155"/>
              <a:ext cx="16209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 KE depth scale</a:t>
              </a:r>
            </a:p>
            <a:p>
              <a:pPr algn="ctr"/>
              <a:r>
                <a:rPr lang="en-US" dirty="0"/>
                <a:t>(total/</a:t>
              </a:r>
              <a:r>
                <a:rPr lang="en-US" dirty="0" err="1"/>
                <a:t>sfc</a:t>
              </a:r>
              <a:r>
                <a:rPr lang="en-US" dirty="0"/>
                <a:t>-geo)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1E1A434-5D41-25B4-60AA-7738F3C5137B}"/>
                </a:ext>
              </a:extLst>
            </p:cNvPr>
            <p:cNvSpPr txBox="1"/>
            <p:nvPr/>
          </p:nvSpPr>
          <p:spPr>
            <a:xfrm>
              <a:off x="869652" y="4796065"/>
              <a:ext cx="15744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surface</a:t>
              </a:r>
            </a:p>
            <a:p>
              <a:pPr algn="ctr"/>
              <a:r>
                <a:rPr lang="en-US" dirty="0"/>
                <a:t>geostrophic KE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4935D14-5BB5-927D-DDED-F068C68378BE}"/>
                </a:ext>
              </a:extLst>
            </p:cNvPr>
            <p:cNvSpPr txBox="1"/>
            <p:nvPr/>
          </p:nvSpPr>
          <p:spPr>
            <a:xfrm>
              <a:off x="1520450" y="4193366"/>
              <a:ext cx="9028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total KE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7FBDB41-CA1D-DB0A-CDF8-E00D88BCFFC2}"/>
                </a:ext>
              </a:extLst>
            </p:cNvPr>
            <p:cNvSpPr txBox="1"/>
            <p:nvPr/>
          </p:nvSpPr>
          <p:spPr>
            <a:xfrm>
              <a:off x="1134747" y="1610978"/>
              <a:ext cx="1326004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E</a:t>
              </a:r>
              <a:r>
                <a:rPr lang="en-US" dirty="0">
                  <a:solidFill>
                    <a:srgbClr val="000000"/>
                  </a:solidFill>
                </a:rPr>
                <a:t> &amp; </a:t>
              </a:r>
              <a:r>
                <a:rPr lang="en-US" dirty="0">
                  <a:solidFill>
                    <a:srgbClr val="0070C0"/>
                  </a:solidFill>
                </a:rPr>
                <a:t>N</a:t>
              </a:r>
              <a:r>
                <a:rPr lang="en-US" dirty="0">
                  <a:solidFill>
                    <a:srgbClr val="000000"/>
                  </a:solidFill>
                </a:rPr>
                <a:t> stress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D895176-F5E8-B162-4A66-144779385DC0}"/>
                </a:ext>
              </a:extLst>
            </p:cNvPr>
            <p:cNvSpPr txBox="1"/>
            <p:nvPr/>
          </p:nvSpPr>
          <p:spPr>
            <a:xfrm>
              <a:off x="5636390" y="3360345"/>
              <a:ext cx="11641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JJAS</a:t>
              </a:r>
            </a:p>
            <a:p>
              <a:pPr algn="ctr"/>
              <a:r>
                <a:rPr lang="en-US" dirty="0"/>
                <a:t>2005-2010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682C9D7-BAB8-4843-DDB7-BA0E41432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41422" y="3978192"/>
              <a:ext cx="6275822" cy="20951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5647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0" y="21714"/>
            <a:ext cx="8305800" cy="556072"/>
          </a:xfrm>
        </p:spPr>
        <p:txBody>
          <a:bodyPr/>
          <a:lstStyle/>
          <a:p>
            <a:r>
              <a:rPr lang="en-US" dirty="0"/>
              <a:t>Coupled ocean-atmosphere simulations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ED4F28-8A24-3547-8CDA-D4ED6991FAFE}"/>
              </a:ext>
            </a:extLst>
          </p:cNvPr>
          <p:cNvSpPr txBox="1"/>
          <p:nvPr/>
        </p:nvSpPr>
        <p:spPr>
          <a:xfrm>
            <a:off x="1691776" y="674400"/>
            <a:ext cx="9183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of 45 ensemble members: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0458EC-E59F-06FE-8991-50BFCE018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61" y="1109568"/>
            <a:ext cx="11055820" cy="469525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398234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E4415-1559-5C69-24E3-55B0D2574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248" y="27482"/>
            <a:ext cx="11557590" cy="1144347"/>
          </a:xfrm>
        </p:spPr>
        <p:txBody>
          <a:bodyPr/>
          <a:lstStyle/>
          <a:p>
            <a:r>
              <a:rPr lang="en-US" dirty="0"/>
              <a:t>Model wind drift response</a:t>
            </a:r>
            <a:br>
              <a:rPr lang="en-US" dirty="0"/>
            </a:br>
            <a:r>
              <a:rPr lang="en-US" sz="2000" dirty="0"/>
              <a:t>Mean regressions of ageostrophic uppermost grid-level velocity against 10-m wind or stress</a:t>
            </a:r>
            <a:br>
              <a:rPr lang="en-US" sz="2000" dirty="0"/>
            </a:br>
            <a:r>
              <a:rPr lang="en-US" sz="2000" dirty="0"/>
              <a:t>binned by grid-level depth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9B40AE-EBA6-176E-9AA1-B1721954487B}"/>
              </a:ext>
            </a:extLst>
          </p:cNvPr>
          <p:cNvSpPr txBox="1"/>
          <p:nvPr/>
        </p:nvSpPr>
        <p:spPr>
          <a:xfrm>
            <a:off x="946097" y="1412737"/>
            <a:ext cx="9378978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Near-surface (above 1-m depth):    Log-layer response, proportional to wind speed (M-Y scheme limit)</a:t>
            </a:r>
          </a:p>
          <a:p>
            <a:r>
              <a:rPr lang="en-US" dirty="0"/>
              <a:t>At depth (10-20 m): 		       Slab Ekman response, proportional to wind stress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DF48778-38D9-CA2C-C736-1BC2418C50F8}"/>
              </a:ext>
            </a:extLst>
          </p:cNvPr>
          <p:cNvGrpSpPr/>
          <p:nvPr/>
        </p:nvGrpSpPr>
        <p:grpSpPr>
          <a:xfrm>
            <a:off x="14003" y="1961166"/>
            <a:ext cx="12153613" cy="3902019"/>
            <a:chOff x="38387" y="1221067"/>
            <a:chExt cx="12153613" cy="390201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5842984-683C-01C9-510A-637EDA06D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6941" y="1979443"/>
              <a:ext cx="10911292" cy="2558868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EDAB638-A9BF-F799-CCDB-9AA125163BB8}"/>
                </a:ext>
              </a:extLst>
            </p:cNvPr>
            <p:cNvSpPr txBox="1"/>
            <p:nvPr/>
          </p:nvSpPr>
          <p:spPr>
            <a:xfrm>
              <a:off x="2200940" y="1640889"/>
              <a:ext cx="21451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10-m wind regression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08108B0-93D9-9169-3A1B-D5F17D993E2B}"/>
                </a:ext>
              </a:extLst>
            </p:cNvPr>
            <p:cNvSpPr txBox="1"/>
            <p:nvPr/>
          </p:nvSpPr>
          <p:spPr>
            <a:xfrm>
              <a:off x="6531936" y="1640889"/>
              <a:ext cx="17475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stress regression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E082234-E6B6-9090-A2ED-408578261789}"/>
                </a:ext>
              </a:extLst>
            </p:cNvPr>
            <p:cNvSpPr txBox="1"/>
            <p:nvPr/>
          </p:nvSpPr>
          <p:spPr>
            <a:xfrm>
              <a:off x="9162073" y="1221067"/>
              <a:ext cx="22664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correlation coefficients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FB71E99-06C7-DC63-012D-7A62D8F687C9}"/>
                </a:ext>
              </a:extLst>
            </p:cNvPr>
            <p:cNvSpPr txBox="1"/>
            <p:nvPr/>
          </p:nvSpPr>
          <p:spPr>
            <a:xfrm>
              <a:off x="4928010" y="3434750"/>
              <a:ext cx="1127232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Downwind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3A2EBEA-FF5B-2295-5B14-DEEDF34FEF33}"/>
                </a:ext>
              </a:extLst>
            </p:cNvPr>
            <p:cNvSpPr txBox="1"/>
            <p:nvPr/>
          </p:nvSpPr>
          <p:spPr>
            <a:xfrm>
              <a:off x="8853697" y="4538311"/>
              <a:ext cx="2991525" cy="584775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Black: Histogram of uppermost</a:t>
              </a:r>
            </a:p>
            <a:p>
              <a:r>
                <a:rPr lang="en-US" dirty="0">
                  <a:solidFill>
                    <a:srgbClr val="000000"/>
                  </a:solidFill>
                </a:rPr>
                <a:t>           grid-level depths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46E6A32-D93D-2B0D-5B36-74D2A7CB8665}"/>
                </a:ext>
              </a:extLst>
            </p:cNvPr>
            <p:cNvSpPr txBox="1"/>
            <p:nvPr/>
          </p:nvSpPr>
          <p:spPr>
            <a:xfrm>
              <a:off x="3932526" y="2185732"/>
              <a:ext cx="12089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Cross-wind</a:t>
              </a:r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9BC08E4-414A-2943-D3EC-42E87E24C586}"/>
                </a:ext>
              </a:extLst>
            </p:cNvPr>
            <p:cNvSpPr txBox="1"/>
            <p:nvPr/>
          </p:nvSpPr>
          <p:spPr>
            <a:xfrm>
              <a:off x="7692132" y="3455221"/>
              <a:ext cx="1127232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Downwind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8E23B7F-0C68-5FE3-264C-2A9A77D92B4E}"/>
                </a:ext>
              </a:extLst>
            </p:cNvPr>
            <p:cNvSpPr txBox="1"/>
            <p:nvPr/>
          </p:nvSpPr>
          <p:spPr>
            <a:xfrm>
              <a:off x="6696648" y="2206203"/>
              <a:ext cx="12089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Cross-wind</a:t>
              </a:r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FD2658B-962A-F2FE-0DF9-266F4D851512}"/>
                </a:ext>
              </a:extLst>
            </p:cNvPr>
            <p:cNvSpPr txBox="1"/>
            <p:nvPr/>
          </p:nvSpPr>
          <p:spPr>
            <a:xfrm>
              <a:off x="10983015" y="3242606"/>
              <a:ext cx="1208985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Cross-wind</a:t>
              </a:r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EE36394-2063-C7F1-D5D0-4DFEAC4B089D}"/>
                </a:ext>
              </a:extLst>
            </p:cNvPr>
            <p:cNvSpPr txBox="1"/>
            <p:nvPr/>
          </p:nvSpPr>
          <p:spPr>
            <a:xfrm>
              <a:off x="9222228" y="3095669"/>
              <a:ext cx="1127232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Downwind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17FFBDB-C788-4A98-AC5C-FF5B778471B2}"/>
                </a:ext>
              </a:extLst>
            </p:cNvPr>
            <p:cNvSpPr txBox="1"/>
            <p:nvPr/>
          </p:nvSpPr>
          <p:spPr>
            <a:xfrm>
              <a:off x="9331956" y="1523138"/>
              <a:ext cx="1814920" cy="584775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4">
                      <a:lumMod val="50000"/>
                    </a:schemeClr>
                  </a:solidFill>
                </a:rPr>
                <a:t>Solid:   10-m wind</a:t>
              </a:r>
            </a:p>
            <a:p>
              <a:r>
                <a:rPr lang="en-US" dirty="0">
                  <a:solidFill>
                    <a:schemeClr val="accent4">
                      <a:lumMod val="50000"/>
                    </a:schemeClr>
                  </a:solidFill>
                </a:rPr>
                <a:t>Dotted: stress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8205150-241C-2514-222C-050185F922D6}"/>
                </a:ext>
              </a:extLst>
            </p:cNvPr>
            <p:cNvSpPr txBox="1"/>
            <p:nvPr/>
          </p:nvSpPr>
          <p:spPr>
            <a:xfrm>
              <a:off x="1259175" y="4492144"/>
              <a:ext cx="1127232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Downwind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BEA0652-2525-4773-C909-82D6E9ADBA3D}"/>
                </a:ext>
              </a:extLst>
            </p:cNvPr>
            <p:cNvSpPr txBox="1"/>
            <p:nvPr/>
          </p:nvSpPr>
          <p:spPr>
            <a:xfrm rot="16200000">
              <a:off x="-396829" y="2850729"/>
              <a:ext cx="1208985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Cross-wind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7683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DAB8F-6F6F-2B85-2B37-6D8C45368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596" y="339519"/>
            <a:ext cx="11584807" cy="749300"/>
          </a:xfrm>
        </p:spPr>
        <p:txBody>
          <a:bodyPr/>
          <a:lstStyle/>
          <a:p>
            <a:r>
              <a:rPr lang="en-US" dirty="0"/>
              <a:t>Relative-wind (surface-current) damping of kinetic energy:</a:t>
            </a:r>
            <a:br>
              <a:rPr lang="en-US" dirty="0"/>
            </a:br>
            <a:r>
              <a:rPr lang="en-US" dirty="0"/>
              <a:t>differences with-minus-without surface-current coupling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20E8146-70A0-B154-EDA8-14D3265DC2EB}"/>
              </a:ext>
            </a:extLst>
          </p:cNvPr>
          <p:cNvGrpSpPr/>
          <p:nvPr/>
        </p:nvGrpSpPr>
        <p:grpSpPr>
          <a:xfrm>
            <a:off x="1682514" y="1493748"/>
            <a:ext cx="10443153" cy="4744999"/>
            <a:chOff x="1682514" y="1493748"/>
            <a:chExt cx="10443153" cy="474499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2842776-1217-42AE-B5E0-04EBC8FDC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25026" y="2312411"/>
              <a:ext cx="7772400" cy="367574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5DEB9B7-F5BD-BBAE-4D91-1764C36E8DDF}"/>
                </a:ext>
              </a:extLst>
            </p:cNvPr>
            <p:cNvSpPr txBox="1"/>
            <p:nvPr/>
          </p:nvSpPr>
          <p:spPr>
            <a:xfrm>
              <a:off x="1777105" y="2699317"/>
              <a:ext cx="1019504" cy="35394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Grouped by PBL</a:t>
              </a:r>
            </a:p>
            <a:p>
              <a:pPr algn="ctr"/>
              <a:r>
                <a:rPr lang="en-US" dirty="0"/>
                <a:t>scheme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Grouped by surface-current</a:t>
              </a:r>
            </a:p>
            <a:p>
              <a:pPr algn="ctr"/>
              <a:r>
                <a:rPr lang="en-US" dirty="0"/>
                <a:t>for coupling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07E3592-C27E-B1C4-FDCD-9323BDFDDA30}"/>
                </a:ext>
              </a:extLst>
            </p:cNvPr>
            <p:cNvSpPr/>
            <p:nvPr/>
          </p:nvSpPr>
          <p:spPr bwMode="auto">
            <a:xfrm>
              <a:off x="1687764" y="2303607"/>
              <a:ext cx="8986346" cy="1838004"/>
            </a:xfrm>
            <a:prstGeom prst="rect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itchFamily="-107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DB529C2-C9E5-63CD-E3D2-192B0956EC01}"/>
                </a:ext>
              </a:extLst>
            </p:cNvPr>
            <p:cNvSpPr/>
            <p:nvPr/>
          </p:nvSpPr>
          <p:spPr bwMode="auto">
            <a:xfrm>
              <a:off x="1682514" y="4158683"/>
              <a:ext cx="8986346" cy="1838004"/>
            </a:xfrm>
            <a:prstGeom prst="rect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itchFamily="-107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56BC5-B9F5-29B8-2C1C-2A18B1955129}"/>
                </a:ext>
              </a:extLst>
            </p:cNvPr>
            <p:cNvSpPr txBox="1"/>
            <p:nvPr/>
          </p:nvSpPr>
          <p:spPr>
            <a:xfrm>
              <a:off x="3044039" y="1616860"/>
              <a:ext cx="1712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Depth-integrated kinetic energy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AE39E7C-99E4-2F49-05B7-340E2DF2D95F}"/>
                </a:ext>
              </a:extLst>
            </p:cNvPr>
            <p:cNvSpPr txBox="1"/>
            <p:nvPr/>
          </p:nvSpPr>
          <p:spPr>
            <a:xfrm>
              <a:off x="4747031" y="1652291"/>
              <a:ext cx="21132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Surface geostrophic</a:t>
              </a:r>
            </a:p>
            <a:p>
              <a:pPr algn="ctr"/>
              <a:r>
                <a:rPr lang="en-US" dirty="0"/>
                <a:t>kinetic energy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2ACB594-3F7B-31ED-94B8-BE1E87421838}"/>
                </a:ext>
              </a:extLst>
            </p:cNvPr>
            <p:cNvSpPr txBox="1"/>
            <p:nvPr/>
          </p:nvSpPr>
          <p:spPr>
            <a:xfrm>
              <a:off x="7687338" y="1931783"/>
              <a:ext cx="5822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SST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02EEDB0-F865-48F0-27C9-FB590C1AC630}"/>
                </a:ext>
              </a:extLst>
            </p:cNvPr>
            <p:cNvSpPr txBox="1"/>
            <p:nvPr/>
          </p:nvSpPr>
          <p:spPr>
            <a:xfrm>
              <a:off x="9045366" y="1493748"/>
              <a:ext cx="17128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Time-integrated mean meridional wind stress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DE5DAB7-DBAE-884C-66E0-C51412D6E6DC}"/>
                </a:ext>
              </a:extLst>
            </p:cNvPr>
            <p:cNvSpPr/>
            <p:nvPr/>
          </p:nvSpPr>
          <p:spPr bwMode="auto">
            <a:xfrm>
              <a:off x="2891200" y="1493748"/>
              <a:ext cx="3911936" cy="4502939"/>
            </a:xfrm>
            <a:prstGeom prst="rect">
              <a:avLst/>
            </a:prstGeom>
            <a:noFill/>
            <a:ln w="28575" cap="flat" cmpd="sng" algn="ctr">
              <a:solidFill>
                <a:srgbClr val="D19D0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7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061C03F-079F-5583-EE04-0DB70A0C7183}"/>
                </a:ext>
              </a:extLst>
            </p:cNvPr>
            <p:cNvSpPr txBox="1"/>
            <p:nvPr/>
          </p:nvSpPr>
          <p:spPr>
            <a:xfrm>
              <a:off x="10663600" y="4245182"/>
              <a:ext cx="1462067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Reduced stress for wind-drift-corrected cases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9731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945F8-4956-1FE6-95C5-C923E15BF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2EF119F-4A5B-C14B-243F-8C20B5649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911" y="2337145"/>
            <a:ext cx="7772400" cy="367574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2C64526-CE2C-929C-A73A-FE5837D86B90}"/>
              </a:ext>
            </a:extLst>
          </p:cNvPr>
          <p:cNvGrpSpPr/>
          <p:nvPr/>
        </p:nvGrpSpPr>
        <p:grpSpPr>
          <a:xfrm>
            <a:off x="1687764" y="1493748"/>
            <a:ext cx="9070427" cy="4036752"/>
            <a:chOff x="1687764" y="1493748"/>
            <a:chExt cx="9070427" cy="4036752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60BDB59-27DC-3C6E-D423-2118F17DA337}"/>
                </a:ext>
              </a:extLst>
            </p:cNvPr>
            <p:cNvGrpSpPr/>
            <p:nvPr/>
          </p:nvGrpSpPr>
          <p:grpSpPr>
            <a:xfrm>
              <a:off x="1687764" y="1493748"/>
              <a:ext cx="9070427" cy="2647863"/>
              <a:chOff x="1613337" y="1152129"/>
              <a:chExt cx="9070427" cy="2647863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011852D-DD91-9D61-67B3-2EE315EF39D5}"/>
                  </a:ext>
                </a:extLst>
              </p:cNvPr>
              <p:cNvSpPr/>
              <p:nvPr/>
            </p:nvSpPr>
            <p:spPr bwMode="auto">
              <a:xfrm>
                <a:off x="1613337" y="1961988"/>
                <a:ext cx="8986346" cy="1838004"/>
              </a:xfrm>
              <a:prstGeom prst="rect">
                <a:avLst/>
              </a:prstGeom>
              <a:noFill/>
              <a:ln w="254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itchFamily="-107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60CCF4D-6C1F-2671-CA22-CD48DF2C5354}"/>
                  </a:ext>
                </a:extLst>
              </p:cNvPr>
              <p:cNvSpPr txBox="1"/>
              <p:nvPr/>
            </p:nvSpPr>
            <p:spPr>
              <a:xfrm>
                <a:off x="7612911" y="1590164"/>
                <a:ext cx="58221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SST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78AD226-0DD9-5CA2-63C3-2E806DEE16ED}"/>
                  </a:ext>
                </a:extLst>
              </p:cNvPr>
              <p:cNvSpPr txBox="1"/>
              <p:nvPr/>
            </p:nvSpPr>
            <p:spPr>
              <a:xfrm>
                <a:off x="8970939" y="1152129"/>
                <a:ext cx="17128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Time-integrated mean meridional wind stress</a:t>
                </a:r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D12FBEF-6CF4-56F6-303B-5C457E8D3653}"/>
                </a:ext>
              </a:extLst>
            </p:cNvPr>
            <p:cNvSpPr/>
            <p:nvPr/>
          </p:nvSpPr>
          <p:spPr bwMode="auto">
            <a:xfrm>
              <a:off x="3870250" y="2452709"/>
              <a:ext cx="818707" cy="1254642"/>
            </a:xfrm>
            <a:prstGeom prst="rect">
              <a:avLst/>
            </a:prstGeom>
            <a:solidFill>
              <a:srgbClr val="FFC000">
                <a:alpha val="87019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7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811165C-4990-1C4F-803D-84FF7C1513AB}"/>
                </a:ext>
              </a:extLst>
            </p:cNvPr>
            <p:cNvSpPr/>
            <p:nvPr/>
          </p:nvSpPr>
          <p:spPr bwMode="auto">
            <a:xfrm>
              <a:off x="5840764" y="2465251"/>
              <a:ext cx="818707" cy="1254642"/>
            </a:xfrm>
            <a:prstGeom prst="rect">
              <a:avLst/>
            </a:prstGeom>
            <a:solidFill>
              <a:srgbClr val="FFC000">
                <a:alpha val="87019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7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469E0D5-DF1D-D8E2-E4EA-99BE21D7C931}"/>
                </a:ext>
              </a:extLst>
            </p:cNvPr>
            <p:cNvSpPr/>
            <p:nvPr/>
          </p:nvSpPr>
          <p:spPr bwMode="auto">
            <a:xfrm>
              <a:off x="7805612" y="2474435"/>
              <a:ext cx="818707" cy="1254642"/>
            </a:xfrm>
            <a:prstGeom prst="rect">
              <a:avLst/>
            </a:prstGeom>
            <a:solidFill>
              <a:srgbClr val="FFC000">
                <a:alpha val="87019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7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771D0CB-6AAC-778D-3735-6C216334ECB0}"/>
                </a:ext>
              </a:extLst>
            </p:cNvPr>
            <p:cNvSpPr/>
            <p:nvPr/>
          </p:nvSpPr>
          <p:spPr bwMode="auto">
            <a:xfrm>
              <a:off x="9770593" y="2463802"/>
              <a:ext cx="818707" cy="1254642"/>
            </a:xfrm>
            <a:prstGeom prst="rect">
              <a:avLst/>
            </a:prstGeom>
            <a:solidFill>
              <a:srgbClr val="FFC000">
                <a:alpha val="87019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7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C9DD048-0998-0256-086A-039943536A45}"/>
                </a:ext>
              </a:extLst>
            </p:cNvPr>
            <p:cNvSpPr/>
            <p:nvPr/>
          </p:nvSpPr>
          <p:spPr bwMode="auto">
            <a:xfrm>
              <a:off x="3870250" y="4254132"/>
              <a:ext cx="818707" cy="1254642"/>
            </a:xfrm>
            <a:prstGeom prst="rect">
              <a:avLst/>
            </a:prstGeom>
            <a:solidFill>
              <a:srgbClr val="FFC000">
                <a:alpha val="87019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7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1122103-3EC1-59DA-8092-5FCEB8B56852}"/>
                </a:ext>
              </a:extLst>
            </p:cNvPr>
            <p:cNvSpPr/>
            <p:nvPr/>
          </p:nvSpPr>
          <p:spPr bwMode="auto">
            <a:xfrm>
              <a:off x="5840764" y="4266674"/>
              <a:ext cx="818707" cy="1254642"/>
            </a:xfrm>
            <a:prstGeom prst="rect">
              <a:avLst/>
            </a:prstGeom>
            <a:solidFill>
              <a:srgbClr val="FFC000">
                <a:alpha val="87019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7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76CC88E-5883-8AB7-6E88-73FED397402A}"/>
                </a:ext>
              </a:extLst>
            </p:cNvPr>
            <p:cNvSpPr/>
            <p:nvPr/>
          </p:nvSpPr>
          <p:spPr bwMode="auto">
            <a:xfrm>
              <a:off x="7794979" y="4275858"/>
              <a:ext cx="818707" cy="1254642"/>
            </a:xfrm>
            <a:prstGeom prst="rect">
              <a:avLst/>
            </a:prstGeom>
            <a:solidFill>
              <a:srgbClr val="FFC000">
                <a:alpha val="87019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7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0A0BD4D-F1C2-3A9A-0EE2-2B9CB21E5D90}"/>
                </a:ext>
              </a:extLst>
            </p:cNvPr>
            <p:cNvSpPr/>
            <p:nvPr/>
          </p:nvSpPr>
          <p:spPr bwMode="auto">
            <a:xfrm>
              <a:off x="9770593" y="4275858"/>
              <a:ext cx="818707" cy="1254642"/>
            </a:xfrm>
            <a:prstGeom prst="rect">
              <a:avLst/>
            </a:prstGeom>
            <a:solidFill>
              <a:srgbClr val="FFC000">
                <a:alpha val="87019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7" charset="0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D45536AE-E207-740D-E9B7-6E2AEC6AA23F}"/>
              </a:ext>
            </a:extLst>
          </p:cNvPr>
          <p:cNvSpPr/>
          <p:nvPr/>
        </p:nvSpPr>
        <p:spPr bwMode="auto">
          <a:xfrm>
            <a:off x="-1" y="2306"/>
            <a:ext cx="12192000" cy="6855694"/>
          </a:xfrm>
          <a:prstGeom prst="rect">
            <a:avLst/>
          </a:prstGeom>
          <a:solidFill>
            <a:schemeClr val="accent4">
              <a:lumMod val="25000"/>
              <a:alpha val="70062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0040215-F4C9-3C44-9356-DF7A7D4D405D}"/>
              </a:ext>
            </a:extLst>
          </p:cNvPr>
          <p:cNvSpPr txBox="1"/>
          <p:nvPr/>
        </p:nvSpPr>
        <p:spPr>
          <a:xfrm>
            <a:off x="1777105" y="2699317"/>
            <a:ext cx="1019504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Grouped by PBL</a:t>
            </a:r>
          </a:p>
          <a:p>
            <a:pPr algn="ctr"/>
            <a:r>
              <a:rPr lang="en-US" dirty="0"/>
              <a:t>scheme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Grouped by surface-current</a:t>
            </a:r>
          </a:p>
          <a:p>
            <a:pPr algn="ctr"/>
            <a:r>
              <a:rPr lang="en-US" dirty="0"/>
              <a:t>for coupling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8B30071-DD04-3FF9-BBC3-7D2D9E60C4FC}"/>
              </a:ext>
            </a:extLst>
          </p:cNvPr>
          <p:cNvSpPr/>
          <p:nvPr/>
        </p:nvSpPr>
        <p:spPr bwMode="auto">
          <a:xfrm>
            <a:off x="1687764" y="2303607"/>
            <a:ext cx="8986346" cy="1838004"/>
          </a:xfrm>
          <a:prstGeom prst="rect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itchFamily="-107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B6881D5-DD74-6A6B-0A8F-A41D522C41F2}"/>
              </a:ext>
            </a:extLst>
          </p:cNvPr>
          <p:cNvSpPr/>
          <p:nvPr/>
        </p:nvSpPr>
        <p:spPr bwMode="auto">
          <a:xfrm>
            <a:off x="1682514" y="4158683"/>
            <a:ext cx="8986346" cy="1838004"/>
          </a:xfrm>
          <a:prstGeom prst="rect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itchFamily="-107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A477393-7F79-2221-814F-228B1EBB300F}"/>
              </a:ext>
            </a:extLst>
          </p:cNvPr>
          <p:cNvSpPr txBox="1"/>
          <p:nvPr/>
        </p:nvSpPr>
        <p:spPr>
          <a:xfrm>
            <a:off x="3044039" y="1616860"/>
            <a:ext cx="1712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Depth-integrated kinetic energy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54A75D1-2AEE-479C-BE15-0356BC22C6B7}"/>
              </a:ext>
            </a:extLst>
          </p:cNvPr>
          <p:cNvSpPr txBox="1"/>
          <p:nvPr/>
        </p:nvSpPr>
        <p:spPr>
          <a:xfrm>
            <a:off x="4747031" y="1652291"/>
            <a:ext cx="21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Surface geostrophic</a:t>
            </a:r>
          </a:p>
          <a:p>
            <a:pPr algn="ctr"/>
            <a:r>
              <a:rPr lang="en-US" dirty="0"/>
              <a:t>kinetic energy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0208B00-AB25-F502-7283-CE31A4C0C83B}"/>
              </a:ext>
            </a:extLst>
          </p:cNvPr>
          <p:cNvSpPr txBox="1"/>
          <p:nvPr/>
        </p:nvSpPr>
        <p:spPr>
          <a:xfrm>
            <a:off x="7687338" y="1931783"/>
            <a:ext cx="582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SST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A1635C1-C6A2-EDE0-285C-676E149751C1}"/>
              </a:ext>
            </a:extLst>
          </p:cNvPr>
          <p:cNvSpPr txBox="1"/>
          <p:nvPr/>
        </p:nvSpPr>
        <p:spPr>
          <a:xfrm>
            <a:off x="9045366" y="1493748"/>
            <a:ext cx="1712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Time-integrated mean meridional wind stress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E940BF2-980B-69C5-AABB-1BE8658E439A}"/>
              </a:ext>
            </a:extLst>
          </p:cNvPr>
          <p:cNvSpPr/>
          <p:nvPr/>
        </p:nvSpPr>
        <p:spPr bwMode="auto">
          <a:xfrm>
            <a:off x="2891200" y="1493748"/>
            <a:ext cx="3911936" cy="4502939"/>
          </a:xfrm>
          <a:prstGeom prst="rect">
            <a:avLst/>
          </a:prstGeom>
          <a:noFill/>
          <a:ln w="28575" cap="flat" cmpd="sng" algn="ctr">
            <a:solidFill>
              <a:srgbClr val="D19D0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A318AA-1C06-C702-6BEB-C6E2E1C34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596" y="339519"/>
            <a:ext cx="11584807" cy="749300"/>
          </a:xfrm>
        </p:spPr>
        <p:txBody>
          <a:bodyPr/>
          <a:lstStyle/>
          <a:p>
            <a:r>
              <a:rPr lang="en-US" dirty="0"/>
              <a:t>Relative-wind (surface-current) damping of kinetic energy:</a:t>
            </a:r>
            <a:br>
              <a:rPr lang="en-US" dirty="0"/>
            </a:br>
            <a:r>
              <a:rPr lang="en-US" dirty="0"/>
              <a:t>differences with-minus-without surface-current coupling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DD954A9-06CE-58F4-616C-E67D545DD1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669"/>
          <a:stretch/>
        </p:blipFill>
        <p:spPr>
          <a:xfrm>
            <a:off x="1705170" y="730644"/>
            <a:ext cx="6219464" cy="58439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5BD018-179C-6B20-2A19-B1232C32E2B3}"/>
              </a:ext>
            </a:extLst>
          </p:cNvPr>
          <p:cNvSpPr txBox="1"/>
          <p:nvPr/>
        </p:nvSpPr>
        <p:spPr>
          <a:xfrm>
            <a:off x="2662439" y="354427"/>
            <a:ext cx="1712825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Depth-integrated kinetic energy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D0EF8E-732F-2BB1-C063-4DE35F9D00B4}"/>
              </a:ext>
            </a:extLst>
          </p:cNvPr>
          <p:cNvSpPr txBox="1"/>
          <p:nvPr/>
        </p:nvSpPr>
        <p:spPr>
          <a:xfrm>
            <a:off x="5582725" y="320020"/>
            <a:ext cx="2113236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Surface geostrophic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kinetic energy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8F882CB-8684-A4F0-CD86-15744F4F8A9F}"/>
              </a:ext>
            </a:extLst>
          </p:cNvPr>
          <p:cNvSpPr txBox="1"/>
          <p:nvPr/>
        </p:nvSpPr>
        <p:spPr>
          <a:xfrm>
            <a:off x="7924633" y="968413"/>
            <a:ext cx="3528089" cy="378565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Consistent increase in kinetic energy damping with PBL scheme during MAM, when SST fluctuations are small, for PBL schemes ordered as: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MYNN2,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UW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GBM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FF0000"/>
                </a:solidFill>
              </a:rPr>
              <a:t>YSU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MYJ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This is opposite to the ordering for increased SST-stress coupling found in previous analysis</a:t>
            </a:r>
          </a:p>
          <a:p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MYJ</a:t>
            </a:r>
            <a:r>
              <a:rPr lang="en-US" dirty="0">
                <a:solidFill>
                  <a:srgbClr val="000000"/>
                </a:solidFill>
              </a:rPr>
              <a:t> , </a:t>
            </a:r>
            <a:r>
              <a:rPr lang="en-US" dirty="0">
                <a:solidFill>
                  <a:srgbClr val="FF0000"/>
                </a:solidFill>
              </a:rPr>
              <a:t>YSU</a:t>
            </a:r>
            <a:r>
              <a:rPr lang="en-US" dirty="0">
                <a:solidFill>
                  <a:srgbClr val="000000"/>
                </a:solidFill>
              </a:rPr>
              <a:t> ,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GBM</a:t>
            </a:r>
            <a:r>
              <a:rPr lang="en-US" dirty="0">
                <a:solidFill>
                  <a:srgbClr val="000000"/>
                </a:solidFill>
              </a:rPr>
              <a:t> ,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UW, </a:t>
            </a:r>
            <a:r>
              <a:rPr lang="en-US" dirty="0">
                <a:solidFill>
                  <a:srgbClr val="000000"/>
                </a:solidFill>
              </a:rPr>
              <a:t>MYNN2)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(NB:  We use MYJ with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sfclay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049E29-3388-C7CE-6703-98E97244951E}"/>
              </a:ext>
            </a:extLst>
          </p:cNvPr>
          <p:cNvSpPr txBox="1"/>
          <p:nvPr/>
        </p:nvSpPr>
        <p:spPr>
          <a:xfrm>
            <a:off x="739275" y="932750"/>
            <a:ext cx="1019504" cy="550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dirty="0">
                <a:solidFill>
                  <a:srgbClr val="000000"/>
                </a:solidFill>
              </a:rPr>
              <a:t>Grouped by PBL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scheme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dirty="0">
                <a:solidFill>
                  <a:srgbClr val="000000"/>
                </a:solidFill>
              </a:rPr>
              <a:t>Grouped by surface-current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for coupling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8E3C02F-0CF0-3345-9667-03270CBBAFB9}"/>
              </a:ext>
            </a:extLst>
          </p:cNvPr>
          <p:cNvSpPr/>
          <p:nvPr/>
        </p:nvSpPr>
        <p:spPr bwMode="auto">
          <a:xfrm>
            <a:off x="3322448" y="904795"/>
            <a:ext cx="1396817" cy="2086918"/>
          </a:xfrm>
          <a:prstGeom prst="rect">
            <a:avLst/>
          </a:prstGeom>
          <a:solidFill>
            <a:srgbClr val="FFC000">
              <a:alpha val="98779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5A9D450-5570-6E5C-DB38-2FC19A571B7E}"/>
              </a:ext>
            </a:extLst>
          </p:cNvPr>
          <p:cNvSpPr/>
          <p:nvPr/>
        </p:nvSpPr>
        <p:spPr bwMode="auto">
          <a:xfrm>
            <a:off x="6460370" y="845114"/>
            <a:ext cx="1305312" cy="2170511"/>
          </a:xfrm>
          <a:prstGeom prst="rect">
            <a:avLst/>
          </a:prstGeom>
          <a:solidFill>
            <a:srgbClr val="FFC000">
              <a:alpha val="98779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2C7888F-9778-C720-A74A-C43247C261C5}"/>
              </a:ext>
            </a:extLst>
          </p:cNvPr>
          <p:cNvSpPr/>
          <p:nvPr/>
        </p:nvSpPr>
        <p:spPr bwMode="auto">
          <a:xfrm>
            <a:off x="3348953" y="3851054"/>
            <a:ext cx="1361408" cy="2086918"/>
          </a:xfrm>
          <a:prstGeom prst="rect">
            <a:avLst/>
          </a:prstGeom>
          <a:solidFill>
            <a:srgbClr val="FFC000">
              <a:alpha val="98779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288DA62-4DCC-40AD-8A6E-3AA2F52CD449}"/>
              </a:ext>
            </a:extLst>
          </p:cNvPr>
          <p:cNvSpPr/>
          <p:nvPr/>
        </p:nvSpPr>
        <p:spPr bwMode="auto">
          <a:xfrm>
            <a:off x="6460370" y="3842377"/>
            <a:ext cx="1313581" cy="2095596"/>
          </a:xfrm>
          <a:prstGeom prst="rect">
            <a:avLst/>
          </a:prstGeom>
          <a:solidFill>
            <a:srgbClr val="FFC000">
              <a:alpha val="98779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355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E4415-1559-5C69-24E3-55B0D2574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04" y="37119"/>
            <a:ext cx="11557591" cy="830998"/>
          </a:xfrm>
        </p:spPr>
        <p:txBody>
          <a:bodyPr/>
          <a:lstStyle/>
          <a:p>
            <a:r>
              <a:rPr lang="en-US" sz="2400" dirty="0"/>
              <a:t>Mean atmospheric boundary layer stability (March-April-May)</a:t>
            </a:r>
            <a:br>
              <a:rPr lang="en-US" sz="2400" dirty="0"/>
            </a:br>
            <a:r>
              <a:rPr lang="en-US" sz="2400" dirty="0"/>
              <a:t>vs. normalized pressure level for each PBL scheme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29BCD3E-11C3-8541-C406-A76FD6A558F7}"/>
              </a:ext>
            </a:extLst>
          </p:cNvPr>
          <p:cNvGrpSpPr/>
          <p:nvPr/>
        </p:nvGrpSpPr>
        <p:grpSpPr>
          <a:xfrm>
            <a:off x="1052623" y="1336765"/>
            <a:ext cx="8479026" cy="5153278"/>
            <a:chOff x="2126511" y="1204992"/>
            <a:chExt cx="8479026" cy="515327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22EEAC0-EA31-04AA-51CB-5F3F2B57B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56752" y="1204992"/>
              <a:ext cx="6948785" cy="5153278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00ABAB6-C50C-AC74-4888-0C50BCEF1E98}"/>
                </a:ext>
              </a:extLst>
            </p:cNvPr>
            <p:cNvSpPr txBox="1"/>
            <p:nvPr/>
          </p:nvSpPr>
          <p:spPr>
            <a:xfrm>
              <a:off x="2306418" y="1594882"/>
              <a:ext cx="13503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Potential temperature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80D0B2E-5BA7-9ED1-B52A-5561D2BBE2DF}"/>
                </a:ext>
              </a:extLst>
            </p:cNvPr>
            <p:cNvSpPr txBox="1"/>
            <p:nvPr/>
          </p:nvSpPr>
          <p:spPr>
            <a:xfrm>
              <a:off x="2306418" y="3220764"/>
              <a:ext cx="13503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Potential temperature</a:t>
              </a:r>
            </a:p>
            <a:p>
              <a:pPr algn="ctr"/>
              <a:r>
                <a:rPr lang="en-US" dirty="0"/>
                <a:t>gradient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65A684D-31B2-8567-44FE-38CC89CE643F}"/>
                </a:ext>
              </a:extLst>
            </p:cNvPr>
            <p:cNvSpPr txBox="1"/>
            <p:nvPr/>
          </p:nvSpPr>
          <p:spPr>
            <a:xfrm>
              <a:off x="2126511" y="4724509"/>
              <a:ext cx="143809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Difference of gradient relative to MYJ-scheme gradient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4A8BA5F-77FC-A7BD-1B29-64BEC2ACBCC1}"/>
              </a:ext>
            </a:extLst>
          </p:cNvPr>
          <p:cNvSpPr txBox="1"/>
          <p:nvPr/>
        </p:nvSpPr>
        <p:spPr>
          <a:xfrm>
            <a:off x="2582864" y="858384"/>
            <a:ext cx="6948785" cy="461665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Decreasing stability, Increasing vertical mixing, Decreasing KE damping</a:t>
            </a:r>
            <a:endParaRPr lang="en-US" sz="800" dirty="0">
              <a:solidFill>
                <a:srgbClr val="000000"/>
              </a:solidFill>
            </a:endParaRPr>
          </a:p>
          <a:p>
            <a:pPr algn="ctr"/>
            <a:endParaRPr lang="en-US" sz="800" dirty="0">
              <a:solidFill>
                <a:srgbClr val="00000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A516B8B-2634-7ED7-439E-6885C621D61F}"/>
              </a:ext>
            </a:extLst>
          </p:cNvPr>
          <p:cNvCxnSpPr/>
          <p:nvPr/>
        </p:nvCxnSpPr>
        <p:spPr bwMode="auto">
          <a:xfrm>
            <a:off x="4315045" y="1230033"/>
            <a:ext cx="356190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9674B51-A318-9E83-F8EF-BEF07CBB3CC1}"/>
              </a:ext>
            </a:extLst>
          </p:cNvPr>
          <p:cNvSpPr txBox="1"/>
          <p:nvPr/>
        </p:nvSpPr>
        <p:spPr>
          <a:xfrm>
            <a:off x="3219189" y="6462109"/>
            <a:ext cx="6162806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MYJ</a:t>
            </a:r>
            <a:r>
              <a:rPr lang="en-US" dirty="0"/>
              <a:t>             </a:t>
            </a:r>
            <a:r>
              <a:rPr lang="en-US" dirty="0">
                <a:solidFill>
                  <a:srgbClr val="FF0000"/>
                </a:solidFill>
              </a:rPr>
              <a:t>YSU</a:t>
            </a:r>
            <a:r>
              <a:rPr lang="en-US" dirty="0"/>
              <a:t>               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GBM</a:t>
            </a:r>
            <a:r>
              <a:rPr lang="en-US" dirty="0"/>
              <a:t>               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UW</a:t>
            </a:r>
            <a:r>
              <a:rPr lang="en-US" dirty="0"/>
              <a:t>                 </a:t>
            </a:r>
            <a:r>
              <a:rPr lang="en-US" dirty="0">
                <a:solidFill>
                  <a:srgbClr val="000000"/>
                </a:solidFill>
              </a:rPr>
              <a:t>MYNN2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920308"/>
      </p:ext>
    </p:extLst>
  </p:cSld>
  <p:clrMapOvr>
    <a:masterClrMapping/>
  </p:clrMapOvr>
</p:sld>
</file>

<file path=ppt/theme/theme1.xml><?xml version="1.0" encoding="utf-8"?>
<a:theme xmlns:a="http://schemas.openxmlformats.org/drawingml/2006/main" name="CIOSS_template">
  <a:themeElements>
    <a:clrScheme name="CIOSS_template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CIOSS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lnDef>
  </a:objectDefaults>
  <a:extraClrSchemeLst>
    <a:extraClrScheme>
      <a:clrScheme name="CIOSS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OSS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OSS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OSS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OSS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OSS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OSS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OSS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OSS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OSS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OSS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OSS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HD:Users:rms:Documents:NOAA:CIOSS:Reviews:ExtRevOct06:talk:CIOSS_template.ppt</Template>
  <TotalTime>14587</TotalTime>
  <Words>1470</Words>
  <Application>Microsoft Macintosh PowerPoint</Application>
  <PresentationFormat>Widescreen</PresentationFormat>
  <Paragraphs>221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Symbol</vt:lpstr>
      <vt:lpstr>CIOSS_template</vt:lpstr>
      <vt:lpstr>2_Custom Design</vt:lpstr>
      <vt:lpstr>1_Custom Design</vt:lpstr>
      <vt:lpstr>Custom Design</vt:lpstr>
      <vt:lpstr>Surface currents and relative-wind stress in coupled ocean-atmosphere simulations of the northern California Current System* </vt:lpstr>
      <vt:lpstr>Coupled ocean-atmosphere simulations</vt:lpstr>
      <vt:lpstr>Ocean model and analysis domains</vt:lpstr>
      <vt:lpstr>Wind forcing and KE response with SST coupling only</vt:lpstr>
      <vt:lpstr>Coupled ocean-atmosphere simulations</vt:lpstr>
      <vt:lpstr>Model wind drift response Mean regressions of ageostrophic uppermost grid-level velocity against 10-m wind or stress binned by grid-level depth</vt:lpstr>
      <vt:lpstr>Relative-wind (surface-current) damping of kinetic energy: differences with-minus-without surface-current coupling</vt:lpstr>
      <vt:lpstr>Relative-wind (surface-current) damping of kinetic energy: differences with-minus-without surface-current coupling</vt:lpstr>
      <vt:lpstr>Mean atmospheric boundary layer stability (March-April-May) vs. normalized pressure level for each PBL scheme</vt:lpstr>
      <vt:lpstr>Coupling coefficients:  10-m wind (o,+) and stress (    ,x) curl/divergence vs. coupling-surface-current relative-vorticity/divergence  for March-April-May (large symbols) and June-July-August-September (small symbols) for 10-m or geostrophic (    ,o) and wind-drift-corrected (x,+) surface currents</vt:lpstr>
      <vt:lpstr>Differences: wind-drift-corrected vs. 10-m or geostrophic surface current coupling</vt:lpstr>
      <vt:lpstr>Effective wind-work for 10-m or geostrophic vs. wind-drift-corrected surface currents</vt:lpstr>
      <vt:lpstr>Wind-drift-corrected coupling surface-current with drag coefficient (instantaneous stress) increased by 5%</vt:lpstr>
      <vt:lpstr>Summary</vt:lpstr>
      <vt:lpstr>PowerPoint Presentation</vt:lpstr>
      <vt:lpstr>Mean total and geostrophic wind work</vt:lpstr>
      <vt:lpstr>Spatial patterns of geostrophic KE and wind work</vt:lpstr>
      <vt:lpstr>SST-stress coupling during JJAS Differences for 10-m or geostrophic coupling vs. SST-coupling only</vt:lpstr>
    </vt:vector>
  </TitlesOfParts>
  <Manager/>
  <Company>COAS/OSU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Roger Samelson</dc:creator>
  <cp:keywords/>
  <dc:description/>
  <cp:lastModifiedBy>Samelson, Roger</cp:lastModifiedBy>
  <cp:revision>1323</cp:revision>
  <cp:lastPrinted>2012-06-26T19:07:57Z</cp:lastPrinted>
  <dcterms:created xsi:type="dcterms:W3CDTF">2008-05-30T21:13:56Z</dcterms:created>
  <dcterms:modified xsi:type="dcterms:W3CDTF">2024-05-31T00:23:56Z</dcterms:modified>
  <cp:category/>
</cp:coreProperties>
</file>