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7" r:id="rId4"/>
    <p:sldId id="287" r:id="rId5"/>
    <p:sldId id="291" r:id="rId6"/>
    <p:sldId id="387" r:id="rId7"/>
    <p:sldId id="294" r:id="rId8"/>
    <p:sldId id="296" r:id="rId9"/>
    <p:sldId id="391" r:id="rId10"/>
    <p:sldId id="395" r:id="rId11"/>
    <p:sldId id="394" r:id="rId12"/>
    <p:sldId id="398" r:id="rId13"/>
    <p:sldId id="397" r:id="rId14"/>
    <p:sldId id="341" r:id="rId15"/>
    <p:sldId id="319" r:id="rId16"/>
    <p:sldId id="388" r:id="rId17"/>
    <p:sldId id="392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744" y="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6F50-44E0-1686-7F6A-CB2348380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410D2-5B56-4A63-03B7-C147B00C7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93312-9279-053D-9106-3346F79E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ADD-887A-4B6E-BA44-A66E6224E1E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4B16F-0AC2-3C64-E241-1FE4C9A4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31487-E199-8321-E3B1-58587B32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08C4-9815-403B-AEC1-8C0FDBCA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0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6590-B13A-E7D4-F934-D67608AF5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F1A5B-0769-67ED-CC31-97DD26469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11906-A744-D1F5-81DB-A79AF89B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ADD-887A-4B6E-BA44-A66E6224E1E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80C6-BC0C-6905-C4F9-39EC004D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E7A7F-129B-196F-92C2-D9B6E453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08C4-9815-403B-AEC1-8C0FDBCA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5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B82448-1DDB-FE45-AD86-E1D8361A3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4DBA7-D87E-EAE6-138B-9FB62344A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911E7-AE6D-D329-C778-114A69F3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ADD-887A-4B6E-BA44-A66E6224E1E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40BF9-7C0F-2497-3520-7F2DD5A6C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781EE-A297-5953-B412-3FCD7DBC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08C4-9815-403B-AEC1-8C0FDBCA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6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146D-6B61-65E6-25F6-F0F80D83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2CD66-941C-CECC-0818-531A1BDB5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CC4E4-0684-4679-EA1F-825C2476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ADD-887A-4B6E-BA44-A66E6224E1E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4AD0F-CB4C-661E-A91A-AFC673DC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6AB54-E4F2-CE83-ED03-74BCA731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08C4-9815-403B-AEC1-8C0FDBCA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5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E82B-435C-4C36-5841-A1BA5C31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0CC8A-01F6-9E75-A160-10E4D65C2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6BE07-5C0C-F3DA-FE22-AD086D38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ADD-887A-4B6E-BA44-A66E6224E1E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34623-B363-87F7-EE3C-BBF3017D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22823-0EBF-DEEE-5B4A-273D99CD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08C4-9815-403B-AEC1-8C0FDBCA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6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DDC4-8B1D-C2E1-A4D5-EBD01B6A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23641-26C5-C90D-591A-A0A5B712E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461B0-1B40-879E-33B7-020211BD8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36D1-5758-9038-B19F-94187AB9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ADD-887A-4B6E-BA44-A66E6224E1E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D9BD3-F5C1-2F81-7742-4B1515AE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F728D-97A2-9A96-3564-70FFF384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08C4-9815-403B-AEC1-8C0FDBCA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1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ABD5-9A17-50FE-FF0E-48961DAB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39EC7-9307-E8E9-600F-45000A45D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602BC-15C6-0A3A-1E9C-A65BA0A8D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2F72D-0E8C-1CED-87EB-B8190480E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39704F-7BA3-3DE0-E7BA-AE54B98AE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2AA43-D01F-0EC0-E16B-C85438671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ADD-887A-4B6E-BA44-A66E6224E1E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348472-D4DA-79E0-88AD-20EE9C41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7F4047-8631-EF2C-69CA-D096F523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08C4-9815-403B-AEC1-8C0FDBCA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2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BE2AF-FF10-65A3-AF57-C16D5BC84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7E11D-291C-07E9-C2EF-E963AB14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ADD-887A-4B6E-BA44-A66E6224E1E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96E5B-A9D5-8C27-B71D-38FE15447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80A86-D1DC-0F4E-C31A-C3FD6922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08C4-9815-403B-AEC1-8C0FDBCA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0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5B8BC6-F0B6-B49D-B25F-59831EAF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ADD-887A-4B6E-BA44-A66E6224E1E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A8350-C621-6236-0B52-370A281E3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BEB9-06C8-A05E-83D8-6AEE6E4A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08C4-9815-403B-AEC1-8C0FDBCA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0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450D2-74C3-1429-C807-8A7863C0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72B67-E9BD-5886-9504-770E771A2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9E71F-6431-6D2C-82CD-2F26962BB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6FFF3-5A8F-D2ED-3D81-723C878EA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ADD-887A-4B6E-BA44-A66E6224E1E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F729F-2439-9AA3-A6B6-8E4E5CCF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ADED-8484-E777-A964-349664DF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08C4-9815-403B-AEC1-8C0FDBCA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0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D990-1681-4161-3468-3E1F8F73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BC1D3-C3AE-674A-288A-F453BFE0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37063-E6E9-6B99-11E1-6F4E57EA9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8B43C-FE66-9784-CBE5-BCB82DAE6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FADD-887A-4B6E-BA44-A66E6224E1E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F881E-0CCC-B999-41E2-916238C5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3C392-EBE2-7D7B-1647-01CCEA34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08C4-9815-403B-AEC1-8C0FDBCA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5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9EE6D-4F29-2B30-095F-0295FFA5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12F62-D89F-4092-83B3-11501FAAD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0ED62-E0FC-A0DE-ED3E-209F82A52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DFADD-887A-4B6E-BA44-A66E6224E1E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538EF-103C-F857-69B0-10EA94D64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F16A0-6558-35AC-DC6C-AC4BC35F0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408C4-9815-403B-AEC1-8C0FDBCA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0306-747D-7A45-EC0A-9AA348903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en-US" sz="4400" dirty="0"/>
              <a:t>Using SAR to Diagnose the </a:t>
            </a:r>
            <a:br>
              <a:rPr lang="en-US" sz="4400" dirty="0"/>
            </a:br>
            <a:r>
              <a:rPr lang="en-US" sz="4400" dirty="0"/>
              <a:t>Boundary Layer Structure of </a:t>
            </a:r>
            <a:br>
              <a:rPr lang="en-US" sz="4400" dirty="0"/>
            </a:br>
            <a:r>
              <a:rPr lang="en-US" sz="4400" dirty="0"/>
              <a:t>Hurricane Larry, 7 Sep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B4F71-EF2B-4686-1ECB-89B4A3AB9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US" dirty="0"/>
              <a:t>Ralph Foster</a:t>
            </a:r>
            <a:r>
              <a:rPr lang="en-US" baseline="30000" dirty="0"/>
              <a:t>1</a:t>
            </a:r>
            <a:r>
              <a:rPr lang="en-US" dirty="0"/>
              <a:t>, Zorana Jelenak</a:t>
            </a:r>
            <a:r>
              <a:rPr lang="en-US" baseline="30000" dirty="0"/>
              <a:t>2</a:t>
            </a:r>
            <a:r>
              <a:rPr lang="en-US" dirty="0"/>
              <a:t>, Joe Sapp</a:t>
            </a:r>
            <a:r>
              <a:rPr lang="en-US" baseline="30000" dirty="0"/>
              <a:t>2</a:t>
            </a:r>
            <a:r>
              <a:rPr lang="en-US" dirty="0"/>
              <a:t>, </a:t>
            </a:r>
          </a:p>
          <a:p>
            <a:r>
              <a:rPr lang="en-US" dirty="0"/>
              <a:t>Paul S. Chang</a:t>
            </a:r>
            <a:r>
              <a:rPr lang="en-US" baseline="30000" dirty="0"/>
              <a:t>2 </a:t>
            </a:r>
            <a:r>
              <a:rPr lang="en-US" dirty="0"/>
              <a:t>Alexis Mouche</a:t>
            </a:r>
            <a:r>
              <a:rPr lang="en-US" baseline="30000" dirty="0"/>
              <a:t>3</a:t>
            </a:r>
            <a:r>
              <a:rPr lang="en-US" dirty="0"/>
              <a:t>, Bertrand Chapron</a:t>
            </a:r>
            <a:r>
              <a:rPr lang="en-US" baseline="30000" dirty="0"/>
              <a:t>3</a:t>
            </a:r>
          </a:p>
          <a:p>
            <a:r>
              <a:rPr lang="en-US" baseline="30000" dirty="0"/>
              <a:t>1</a:t>
            </a:r>
            <a:r>
              <a:rPr lang="en-US" dirty="0"/>
              <a:t> APL, University of Washington</a:t>
            </a:r>
          </a:p>
          <a:p>
            <a:r>
              <a:rPr lang="en-US" baseline="30000" dirty="0"/>
              <a:t>2</a:t>
            </a:r>
            <a:r>
              <a:rPr lang="en-US" dirty="0"/>
              <a:t> NOAA NESDES</a:t>
            </a:r>
          </a:p>
          <a:p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Ifremer</a:t>
            </a:r>
            <a:r>
              <a:rPr lang="en-US" dirty="0"/>
              <a:t>, FR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4B6D0-70A4-F32F-5B68-20B7799766EF}"/>
              </a:ext>
            </a:extLst>
          </p:cNvPr>
          <p:cNvSpPr txBox="1"/>
          <p:nvPr/>
        </p:nvSpPr>
        <p:spPr>
          <a:xfrm>
            <a:off x="9073478" y="6581001"/>
            <a:ext cx="3001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Thanks to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/>
              <a:t>NASA OVWST (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80NSSC19K0060)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464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B51A1F-D4AE-A97C-2BB3-B809D310E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8386"/>
            <a:ext cx="4049554" cy="30961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FA914A-55B7-43A2-0450-13E0A4C02054}"/>
              </a:ext>
            </a:extLst>
          </p:cNvPr>
          <p:cNvSpPr txBox="1"/>
          <p:nvPr/>
        </p:nvSpPr>
        <p:spPr>
          <a:xfrm>
            <a:off x="8239225" y="740118"/>
            <a:ext cx="3763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SAR-derived wind profiles have no additional data input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PBL depth a bit shallow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K(z) a bit diffusive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Circulation a bit weak.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CC879D-2B57-BABB-A5D0-056E329DF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9" y="103035"/>
            <a:ext cx="4054793" cy="31065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5C2D87-789A-87C7-1F31-948F09B08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54" y="0"/>
            <a:ext cx="4054793" cy="32742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23B363-D73D-BC6C-F927-5A9C34496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54" y="3429000"/>
            <a:ext cx="4049554" cy="3096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F6147E-960D-02E5-9F9F-0D778F5079CF}"/>
              </a:ext>
            </a:extLst>
          </p:cNvPr>
          <p:cNvSpPr txBox="1"/>
          <p:nvPr/>
        </p:nvSpPr>
        <p:spPr>
          <a:xfrm>
            <a:off x="8369857" y="3623226"/>
            <a:ext cx="3763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 the periodic modulation in IWRAP winds</a:t>
            </a:r>
          </a:p>
        </p:txBody>
      </p:sp>
    </p:spTree>
    <p:extLst>
      <p:ext uri="{BB962C8B-B14F-4D97-AF65-F5344CB8AC3E}">
        <p14:creationId xmlns:p14="http://schemas.microsoft.com/office/powerpoint/2010/main" val="330890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16D930-C7A1-22D0-F991-BC2C4932E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45402" cy="6217920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BB9C89A1-607E-85BC-F779-F635C538AF0F}"/>
              </a:ext>
            </a:extLst>
          </p:cNvPr>
          <p:cNvSpPr txBox="1"/>
          <p:nvPr/>
        </p:nvSpPr>
        <p:spPr>
          <a:xfrm>
            <a:off x="4923104" y="6121703"/>
            <a:ext cx="7291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Upper: </a:t>
            </a:r>
            <a:r>
              <a:rPr lang="en-US" dirty="0" err="1"/>
              <a:t>Upar</a:t>
            </a:r>
            <a:r>
              <a:rPr lang="en-US" dirty="0"/>
              <a:t>: horizontal component of overturning flow (nearly radial)</a:t>
            </a:r>
          </a:p>
          <a:p>
            <a:r>
              <a:rPr lang="en-US" dirty="0"/>
              <a:t>Lower: </a:t>
            </a:r>
            <a:r>
              <a:rPr lang="en-US" dirty="0" err="1"/>
              <a:t>Uperp</a:t>
            </a:r>
            <a:r>
              <a:rPr lang="en-US" dirty="0"/>
              <a:t>: horizontal along-roll flow (in/out of page; nearly azimuthal)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86545C-D836-911C-3ED1-DD4964F9B6BC}"/>
                  </a:ext>
                </a:extLst>
              </p:cNvPr>
              <p:cNvSpPr txBox="1"/>
              <p:nvPr/>
            </p:nvSpPr>
            <p:spPr>
              <a:xfrm>
                <a:off x="7332536" y="282472"/>
                <a:ext cx="4557914" cy="2616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Wavelet-filtered IWRAP winds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 = 65 - 95 km (RMW = 65)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Use SAR to rotate into local roll frame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Perturbation from 5-km running mean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Wavelet spectra for each z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Reconstruct input: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95% Confidence spectral peaks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Spectra: broad peaks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US" sz="2000" dirty="0"/>
                  <a:t>km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86545C-D836-911C-3ED1-DD4964F9B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536" y="282472"/>
                <a:ext cx="4557914" cy="2616101"/>
              </a:xfrm>
              <a:prstGeom prst="rect">
                <a:avLst/>
              </a:prstGeom>
              <a:blipFill>
                <a:blip r:embed="rId3"/>
                <a:stretch>
                  <a:fillRect l="-2139" t="-1865" b="-3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81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58E906-80DC-CA5F-D737-C4A4CBF99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" y="22198"/>
            <a:ext cx="5393531" cy="4207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D3C61-166B-8CB7-D39A-02F624104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06" y="16044"/>
            <a:ext cx="5422106" cy="4686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056115-0449-340C-C952-E5597C08B274}"/>
                  </a:ext>
                </a:extLst>
              </p:cNvPr>
              <p:cNvSpPr txBox="1"/>
              <p:nvPr/>
            </p:nvSpPr>
            <p:spPr>
              <a:xfrm>
                <a:off x="70491" y="4171168"/>
                <a:ext cx="48364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Upper: IWRAP filtered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1.5&lt;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Lower: SAR-predicted (nonlinear) roll circulation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056115-0449-340C-C952-E5597C08B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1" y="4171168"/>
                <a:ext cx="4836452" cy="646331"/>
              </a:xfrm>
              <a:prstGeom prst="rect">
                <a:avLst/>
              </a:prstGeom>
              <a:blipFill>
                <a:blip r:embed="rId4"/>
                <a:stretch>
                  <a:fillRect l="-113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B5A687C-AF3D-B8F6-8AB6-8B2EE9011D91}"/>
              </a:ext>
            </a:extLst>
          </p:cNvPr>
          <p:cNvSpPr txBox="1"/>
          <p:nvPr/>
        </p:nvSpPr>
        <p:spPr>
          <a:xfrm>
            <a:off x="5921186" y="5390144"/>
            <a:ext cx="62807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Roll circulations </a:t>
            </a:r>
            <a:r>
              <a:rPr lang="en-US" b="1" dirty="0">
                <a:solidFill>
                  <a:srgbClr val="FF0000"/>
                </a:solidFill>
              </a:rPr>
              <a:t>“lean into mean shear” </a:t>
            </a:r>
            <a:r>
              <a:rPr lang="en-US" dirty="0">
                <a:solidFill>
                  <a:srgbClr val="FF0000"/>
                </a:solidFill>
              </a:rPr>
              <a:t>(neutral stratification)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Uperp</a:t>
            </a:r>
            <a:r>
              <a:rPr lang="en-US" b="1" dirty="0">
                <a:solidFill>
                  <a:srgbClr val="FF0000"/>
                </a:solidFill>
              </a:rPr>
              <a:t> largest in lower PBL</a:t>
            </a:r>
            <a:r>
              <a:rPr lang="en-US" dirty="0">
                <a:solidFill>
                  <a:srgbClr val="FF0000"/>
                </a:solidFill>
              </a:rPr>
              <a:t>, “stretches-around” above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Similar phasing in theory and IWRAP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Structures are asymmetric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enhance fluxes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E9C5D-470C-DD5F-12F6-82D5EC2D985E}"/>
              </a:ext>
            </a:extLst>
          </p:cNvPr>
          <p:cNvSpPr txBox="1"/>
          <p:nvPr/>
        </p:nvSpPr>
        <p:spPr>
          <a:xfrm>
            <a:off x="79930" y="5230546"/>
            <a:ext cx="541244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These are NOT convective rolls!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3D09CF1-4CE0-EEDD-188A-878EA2DCD8A4}"/>
              </a:ext>
            </a:extLst>
          </p:cNvPr>
          <p:cNvCxnSpPr>
            <a:cxnSpLocks/>
          </p:cNvCxnSpPr>
          <p:nvPr/>
        </p:nvCxnSpPr>
        <p:spPr>
          <a:xfrm flipV="1">
            <a:off x="6242180" y="3853543"/>
            <a:ext cx="410547" cy="228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FAAAFA-A557-EAE4-625D-FA619E698861}"/>
              </a:ext>
            </a:extLst>
          </p:cNvPr>
          <p:cNvCxnSpPr>
            <a:cxnSpLocks/>
          </p:cNvCxnSpPr>
          <p:nvPr/>
        </p:nvCxnSpPr>
        <p:spPr>
          <a:xfrm flipV="1">
            <a:off x="6242180" y="1448804"/>
            <a:ext cx="264367" cy="4690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DBC5B7-210B-E835-1771-D8AF691F62B2}"/>
              </a:ext>
            </a:extLst>
          </p:cNvPr>
          <p:cNvCxnSpPr/>
          <p:nvPr/>
        </p:nvCxnSpPr>
        <p:spPr>
          <a:xfrm flipH="1">
            <a:off x="2709755" y="597159"/>
            <a:ext cx="1059812" cy="851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36CC78-9DBE-DFA5-CC3C-4DCEA105430B}"/>
              </a:ext>
            </a:extLst>
          </p:cNvPr>
          <p:cNvCxnSpPr/>
          <p:nvPr/>
        </p:nvCxnSpPr>
        <p:spPr>
          <a:xfrm flipH="1">
            <a:off x="1938431" y="572274"/>
            <a:ext cx="1059812" cy="851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6C04DB-459D-CB3D-D969-335CB55E9272}"/>
              </a:ext>
            </a:extLst>
          </p:cNvPr>
          <p:cNvCxnSpPr/>
          <p:nvPr/>
        </p:nvCxnSpPr>
        <p:spPr>
          <a:xfrm flipH="1">
            <a:off x="1101778" y="566053"/>
            <a:ext cx="1059812" cy="851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BDE7C0-639B-FB26-C418-3DBBFCA1EB5E}"/>
              </a:ext>
            </a:extLst>
          </p:cNvPr>
          <p:cNvCxnSpPr>
            <a:cxnSpLocks/>
          </p:cNvCxnSpPr>
          <p:nvPr/>
        </p:nvCxnSpPr>
        <p:spPr>
          <a:xfrm flipH="1">
            <a:off x="6672157" y="849086"/>
            <a:ext cx="1454806" cy="437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A38971-0309-A991-13E4-74E1437AB6F3}"/>
              </a:ext>
            </a:extLst>
          </p:cNvPr>
          <p:cNvCxnSpPr>
            <a:cxnSpLocks/>
          </p:cNvCxnSpPr>
          <p:nvPr/>
        </p:nvCxnSpPr>
        <p:spPr>
          <a:xfrm flipH="1">
            <a:off x="7365733" y="852193"/>
            <a:ext cx="1454806" cy="437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F2E406-6CC4-DAD4-9BBA-62400C842933}"/>
              </a:ext>
            </a:extLst>
          </p:cNvPr>
          <p:cNvCxnSpPr>
            <a:cxnSpLocks/>
          </p:cNvCxnSpPr>
          <p:nvPr/>
        </p:nvCxnSpPr>
        <p:spPr>
          <a:xfrm flipH="1">
            <a:off x="5969250" y="799311"/>
            <a:ext cx="1454806" cy="437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DBB344-861F-026C-7681-73D1AB5E2B3E}"/>
              </a:ext>
            </a:extLst>
          </p:cNvPr>
          <p:cNvCxnSpPr>
            <a:cxnSpLocks/>
          </p:cNvCxnSpPr>
          <p:nvPr/>
        </p:nvCxnSpPr>
        <p:spPr>
          <a:xfrm flipH="1">
            <a:off x="8071750" y="830413"/>
            <a:ext cx="1454806" cy="437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40E340-1AB3-029D-C3B3-815554A31111}"/>
              </a:ext>
            </a:extLst>
          </p:cNvPr>
          <p:cNvCxnSpPr/>
          <p:nvPr/>
        </p:nvCxnSpPr>
        <p:spPr>
          <a:xfrm flipH="1">
            <a:off x="3636598" y="544285"/>
            <a:ext cx="1059812" cy="851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99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6B68-DC11-FAA4-0D50-1330522E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Extra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7A0E9-2054-8537-24C0-D8BAFEFE8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18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0BAB4-60AA-6764-5C87-61A76383C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CE20B9-E3BD-232F-6AC1-E03EE0E53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42874" cy="5084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5413B-DC1F-ACA7-1BEC-FD7E4BB83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222" y="0"/>
            <a:ext cx="3934778" cy="4801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0AB9DC-1C73-8BE7-BB70-CBA9D533D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59" y="-1"/>
            <a:ext cx="3934778" cy="5084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BA75DC-586F-4C51-9A54-2A148B70F475}"/>
              </a:ext>
            </a:extLst>
          </p:cNvPr>
          <p:cNvSpPr txBox="1"/>
          <p:nvPr/>
        </p:nvSpPr>
        <p:spPr>
          <a:xfrm>
            <a:off x="1702341" y="5564221"/>
            <a:ext cx="798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Boundary conditions for Foster (2009) TCBL similarity model for mean wind profiles</a:t>
            </a:r>
          </a:p>
        </p:txBody>
      </p:sp>
    </p:spTree>
    <p:extLst>
      <p:ext uri="{BB962C8B-B14F-4D97-AF65-F5344CB8AC3E}">
        <p14:creationId xmlns:p14="http://schemas.microsoft.com/office/powerpoint/2010/main" val="151548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D0DA2-4E18-D7B5-B81A-5DD96ADDE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36B80FD-48F0-25F5-D7C8-EB714971B988}"/>
              </a:ext>
            </a:extLst>
          </p:cNvPr>
          <p:cNvGrpSpPr>
            <a:grpSpLocks noChangeAspect="1"/>
          </p:cNvGrpSpPr>
          <p:nvPr/>
        </p:nvGrpSpPr>
        <p:grpSpPr>
          <a:xfrm>
            <a:off x="150697" y="177503"/>
            <a:ext cx="4093901" cy="4790302"/>
            <a:chOff x="232583" y="177504"/>
            <a:chExt cx="5057775" cy="5750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0195D3A-13A8-CD26-774F-F6F4E8BC7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83" y="4779984"/>
              <a:ext cx="5057775" cy="8191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816F090-E0D3-C107-065C-C214A77E8D34}"/>
                    </a:ext>
                  </a:extLst>
                </p:cNvPr>
                <p:cNvSpPr txBox="1"/>
                <p:nvPr/>
              </p:nvSpPr>
              <p:spPr>
                <a:xfrm>
                  <a:off x="2100488" y="5558190"/>
                  <a:ext cx="13219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h𝑜𝑢𝑟𝑠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9CCA3A-38B8-03E0-5DF9-A6C1C3D0A5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0488" y="5558190"/>
                  <a:ext cx="132196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D1AA77-269B-9B08-4337-8D708CD2B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80" y="177504"/>
              <a:ext cx="5021580" cy="460248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BB559AC-7022-78D2-E6E7-8F44AB8D1E07}"/>
              </a:ext>
            </a:extLst>
          </p:cNvPr>
          <p:cNvSpPr txBox="1"/>
          <p:nvPr/>
        </p:nvSpPr>
        <p:spPr>
          <a:xfrm>
            <a:off x="491506" y="5342545"/>
            <a:ext cx="4231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Dashed: Actual P-3 flight track</a:t>
            </a:r>
          </a:p>
          <a:p>
            <a:r>
              <a:rPr lang="en-US" dirty="0"/>
              <a:t>Colored: P-3 adjusted to SAR overpass time</a:t>
            </a:r>
          </a:p>
          <a:p>
            <a:r>
              <a:rPr lang="en-US" dirty="0"/>
              <a:t>Magenta: Storm track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C435B96-976B-C041-C334-B53F39EBFC95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5214897" y="416645"/>
            <a:ext cx="6244286" cy="48333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Approximate center fixes</a:t>
            </a:r>
          </a:p>
          <a:p>
            <a:pPr lvl="1"/>
            <a:r>
              <a:rPr lang="en-US" dirty="0"/>
              <a:t>Four NHC 6-hourly locations</a:t>
            </a:r>
          </a:p>
          <a:p>
            <a:pPr lvl="1"/>
            <a:r>
              <a:rPr lang="en-US" dirty="0"/>
              <a:t>First-guess SAR surface wind circulation center</a:t>
            </a:r>
          </a:p>
          <a:p>
            <a:r>
              <a:rPr lang="en-US" dirty="0"/>
              <a:t>Minimize RMS between SAR - SFMR U</a:t>
            </a:r>
            <a:r>
              <a:rPr lang="en-US" baseline="-25000" dirty="0"/>
              <a:t>10</a:t>
            </a:r>
            <a:endParaRPr lang="en-US" dirty="0"/>
          </a:p>
          <a:p>
            <a:pPr lvl="1"/>
            <a:r>
              <a:rPr lang="en-US" dirty="0"/>
              <a:t>Do not require track to match any of the center fixes</a:t>
            </a:r>
          </a:p>
          <a:p>
            <a:pPr lvl="1"/>
            <a:r>
              <a:rPr lang="en-US" dirty="0"/>
              <a:t>Smooth path, keep within 10 km of NHC and 4 km of SAR</a:t>
            </a:r>
          </a:p>
          <a:p>
            <a:pPr lvl="1"/>
            <a:r>
              <a:rPr lang="en-US" dirty="0"/>
              <a:t>Optimization cost function restricted to ~150 km of storm center</a:t>
            </a:r>
          </a:p>
          <a:p>
            <a:pPr lvl="1"/>
            <a:r>
              <a:rPr lang="en-US" dirty="0"/>
              <a:t>RMS:</a:t>
            </a:r>
          </a:p>
          <a:p>
            <a:pPr lvl="2"/>
            <a:r>
              <a:rPr lang="en-US" dirty="0"/>
              <a:t>Initial ~6.5 m/s</a:t>
            </a:r>
          </a:p>
          <a:p>
            <a:pPr lvl="2"/>
            <a:r>
              <a:rPr lang="en-US" dirty="0"/>
              <a:t>Final ~4 m/s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1FCB93-F42E-D261-49AB-4FADD953B6D6}"/>
              </a:ext>
            </a:extLst>
          </p:cNvPr>
          <p:cNvSpPr txBox="1"/>
          <p:nvPr/>
        </p:nvSpPr>
        <p:spPr>
          <a:xfrm>
            <a:off x="6861560" y="6118189"/>
            <a:ext cx="5135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the most difficult aspect of analyzing SAR data</a:t>
            </a:r>
          </a:p>
          <a:p>
            <a:r>
              <a:rPr lang="en-US" dirty="0">
                <a:solidFill>
                  <a:srgbClr val="FF0000"/>
                </a:solidFill>
              </a:rPr>
              <a:t>and contributes the most to RMS!</a:t>
            </a:r>
          </a:p>
        </p:txBody>
      </p:sp>
    </p:spTree>
    <p:extLst>
      <p:ext uri="{BB962C8B-B14F-4D97-AF65-F5344CB8AC3E}">
        <p14:creationId xmlns:p14="http://schemas.microsoft.com/office/powerpoint/2010/main" val="211713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2C46D-FBE8-0D2E-2AAB-240544576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83647CA8-BCA3-9BDC-1487-0FF617DA90C2}"/>
              </a:ext>
            </a:extLst>
          </p:cNvPr>
          <p:cNvGrpSpPr/>
          <p:nvPr/>
        </p:nvGrpSpPr>
        <p:grpSpPr>
          <a:xfrm>
            <a:off x="8142446" y="0"/>
            <a:ext cx="4049554" cy="3085624"/>
            <a:chOff x="0" y="0"/>
            <a:chExt cx="4049554" cy="308562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B100429-658C-4C5B-9306-61CF8E93F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049554" cy="308562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1723BB5-AED8-C899-6A98-FF681CB97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576" y="1715131"/>
              <a:ext cx="628650" cy="6019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98A3D8-1772-93E4-2ED3-0BDFE4DBED9F}"/>
              </a:ext>
            </a:extLst>
          </p:cNvPr>
          <p:cNvGrpSpPr/>
          <p:nvPr/>
        </p:nvGrpSpPr>
        <p:grpSpPr>
          <a:xfrm>
            <a:off x="4071223" y="0"/>
            <a:ext cx="4049554" cy="3085624"/>
            <a:chOff x="4071223" y="0"/>
            <a:chExt cx="4049554" cy="308562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895007D-9F29-C1D3-DFB9-2E71A30D3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223" y="0"/>
              <a:ext cx="4049554" cy="30856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D9C500-715D-1970-655C-A5850C609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799" y="1715131"/>
              <a:ext cx="628650" cy="60198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0B1ADD-696E-B922-1A21-CAB400FAC87D}"/>
              </a:ext>
            </a:extLst>
          </p:cNvPr>
          <p:cNvGrpSpPr/>
          <p:nvPr/>
        </p:nvGrpSpPr>
        <p:grpSpPr>
          <a:xfrm>
            <a:off x="0" y="0"/>
            <a:ext cx="4049554" cy="3085624"/>
            <a:chOff x="8142446" y="0"/>
            <a:chExt cx="4049554" cy="308562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5E758CB-5FC0-1499-38DA-31B09A894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2446" y="0"/>
              <a:ext cx="4049554" cy="308562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D60A094-2968-1D80-4DB2-679786C49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1117" y="1631864"/>
              <a:ext cx="628650" cy="60198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3F8F30D-02B0-7826-291A-C45E825D5F11}"/>
              </a:ext>
            </a:extLst>
          </p:cNvPr>
          <p:cNvSpPr txBox="1"/>
          <p:nvPr/>
        </p:nvSpPr>
        <p:spPr>
          <a:xfrm>
            <a:off x="4658187" y="6344105"/>
            <a:ext cx="321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Repeat tracks near S-1 overpass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3AF1D3C-1CBE-146B-C7F2-6EB6B844A563}"/>
                  </a:ext>
                </a:extLst>
              </p:cNvPr>
              <p:cNvSpPr txBox="1"/>
              <p:nvPr/>
            </p:nvSpPr>
            <p:spPr>
              <a:xfrm>
                <a:off x="2914391" y="3429000"/>
                <a:ext cx="63632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Note inflow/outflow transition clear &amp; consistent in IWRAP and FL</a:t>
                </a:r>
              </a:p>
              <a:p>
                <a:r>
                  <a:rPr lang="en-US" dirty="0"/>
                  <a:t>Similar to Leg 2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-2.41 to -2.1)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EE650A9-9015-C16B-7DB5-C4E20BE06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391" y="3429000"/>
                <a:ext cx="6363217" cy="646331"/>
              </a:xfrm>
              <a:prstGeom prst="rect">
                <a:avLst/>
              </a:prstGeom>
              <a:blipFill>
                <a:blip r:embed="rId8"/>
                <a:stretch>
                  <a:fillRect l="-766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39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A0391-227F-66E0-3217-83C220EE3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92570D-912C-F987-628D-B2E982B03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049554" cy="3085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6C71B3-531C-ECA9-C988-13DB43433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23" y="26894"/>
            <a:ext cx="4049554" cy="3085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A02B98-195F-422E-2F7C-86D50F1D6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46" y="-1"/>
            <a:ext cx="4049554" cy="3085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17491C-4BF0-8CAE-4E7F-3DE8972E32D2}"/>
              </a:ext>
            </a:extLst>
          </p:cNvPr>
          <p:cNvSpPr txBox="1"/>
          <p:nvPr/>
        </p:nvSpPr>
        <p:spPr>
          <a:xfrm>
            <a:off x="4658187" y="6344105"/>
            <a:ext cx="321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Repeat tracks near S-1 overpass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DC558E-87AB-D67E-59D5-2DC58E02BED3}"/>
                  </a:ext>
                </a:extLst>
              </p:cNvPr>
              <p:cNvSpPr txBox="1"/>
              <p:nvPr/>
            </p:nvSpPr>
            <p:spPr>
              <a:xfrm>
                <a:off x="4049553" y="3578289"/>
                <a:ext cx="366100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Deep layer of strong azimuthal winds</a:t>
                </a:r>
              </a:p>
              <a:p>
                <a:r>
                  <a:rPr lang="en-US" dirty="0"/>
                  <a:t>Similar to Leg 2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-2.41 to -2.1)</a:t>
                </a:r>
              </a:p>
              <a:p>
                <a:r>
                  <a:rPr lang="en-US" dirty="0"/>
                  <a:t>FL &amp; V</a:t>
                </a:r>
                <a:r>
                  <a:rPr lang="en-US" baseline="-25000" dirty="0"/>
                  <a:t>G</a:t>
                </a:r>
                <a:r>
                  <a:rPr lang="en-US" dirty="0"/>
                  <a:t> are comparable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22B94D-D2E8-DB1E-F0B7-B1F7D51C9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53" y="3578289"/>
                <a:ext cx="3661002" cy="923330"/>
              </a:xfrm>
              <a:prstGeom prst="rect">
                <a:avLst/>
              </a:prstGeom>
              <a:blipFill>
                <a:blip r:embed="rId5"/>
                <a:stretch>
                  <a:fillRect l="-1331" t="-3974" r="-666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566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873DE-16F1-BA13-64AA-23ED631C4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SAR-observed TCBL Roll Orientation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72C07C-9F94-6E65-FE0E-1D2E60FC6E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8922"/>
                <a:ext cx="10515600" cy="532778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Each TC image is divided into ~20 km</a:t>
                </a:r>
                <a:r>
                  <a:rPr lang="en-US" baseline="30000" dirty="0"/>
                  <a:t>2</a:t>
                </a:r>
                <a:r>
                  <a:rPr lang="en-US" dirty="0"/>
                  <a:t> roll detection blocks </a:t>
                </a:r>
              </a:p>
              <a:p>
                <a:r>
                  <a:rPr lang="en-US" dirty="0"/>
                  <a:t>Within each block,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analyzed for WS signature </a:t>
                </a:r>
              </a:p>
              <a:p>
                <a:pPr lvl="1"/>
                <a:r>
                  <a:rPr lang="en-US" dirty="0"/>
                  <a:t>Typically 2 to 4 km-scale wavelengths</a:t>
                </a:r>
              </a:p>
              <a:p>
                <a:pPr lvl="1"/>
                <a:r>
                  <a:rPr lang="en-US" dirty="0"/>
                  <a:t>Orientation is close to wind direction</a:t>
                </a:r>
              </a:p>
              <a:p>
                <a:r>
                  <a:rPr lang="en-US" dirty="0"/>
                  <a:t>SAR Roll signatures are ubiquitous</a:t>
                </a:r>
              </a:p>
              <a:p>
                <a:r>
                  <a:rPr lang="en-US" dirty="0"/>
                  <a:t>Foster (2005) conclusions:</a:t>
                </a:r>
              </a:p>
              <a:p>
                <a:pPr lvl="1"/>
                <a:r>
                  <a:rPr lang="en-US" u="sng" dirty="0"/>
                  <a:t>TCBL rolls are essentially normal PBL rolls</a:t>
                </a:r>
              </a:p>
              <a:p>
                <a:pPr lvl="1"/>
                <a:r>
                  <a:rPr lang="en-US" dirty="0"/>
                  <a:t>Stronger because scaling wind speed is stronger</a:t>
                </a:r>
              </a:p>
              <a:p>
                <a:pPr lvl="1"/>
                <a:r>
                  <a:rPr lang="en-US" dirty="0"/>
                  <a:t>TCBL is </a:t>
                </a:r>
                <a:r>
                  <a:rPr lang="en-US" b="1" i="1" dirty="0"/>
                  <a:t>paradigm environment for rolls</a:t>
                </a:r>
              </a:p>
              <a:p>
                <a:pPr lvl="2"/>
                <a:r>
                  <a:rPr lang="en-US" dirty="0"/>
                  <a:t>Neutral to stable stratification ↔ Shear production dominates</a:t>
                </a:r>
                <a:endParaRPr lang="en-US" i="1" dirty="0"/>
              </a:p>
              <a:p>
                <a:pPr lvl="1"/>
                <a:r>
                  <a:rPr lang="en-US" dirty="0"/>
                  <a:t>Closely aligned to wind direction, but</a:t>
                </a:r>
              </a:p>
              <a:p>
                <a:pPr lvl="2"/>
                <a:r>
                  <a:rPr lang="en-US" dirty="0"/>
                  <a:t>Orientation is sensitive to TCBL mean shear profiles, especially radial component</a:t>
                </a:r>
              </a:p>
              <a:p>
                <a:pPr lvl="3"/>
                <a:r>
                  <a:rPr lang="en-US" dirty="0"/>
                  <a:t>Large-scale cross-stream instabilities tend to equilibrate</a:t>
                </a:r>
              </a:p>
              <a:p>
                <a:pPr lvl="3"/>
                <a:r>
                  <a:rPr lang="en-US" dirty="0"/>
                  <a:t>Streamwise instabilities tend to generate turbulence</a:t>
                </a:r>
              </a:p>
              <a:p>
                <a:r>
                  <a:rPr lang="en-US" dirty="0"/>
                  <a:t>TCBL results consistent with global WV analysis</a:t>
                </a:r>
              </a:p>
              <a:p>
                <a:pPr lvl="2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72C07C-9F94-6E65-FE0E-1D2E60FC6E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8922"/>
                <a:ext cx="10515600" cy="5327780"/>
              </a:xfrm>
              <a:blipFill>
                <a:blip r:embed="rId2"/>
                <a:stretch>
                  <a:fillRect l="-928" t="-2288" b="-2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17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E9923-9075-BCAB-C1A5-EB541F6C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36706"/>
            <a:ext cx="10515600" cy="775058"/>
          </a:xfrm>
        </p:spPr>
        <p:txBody>
          <a:bodyPr/>
          <a:lstStyle/>
          <a:p>
            <a:pPr algn="ctr"/>
            <a:r>
              <a:rPr lang="en-US" dirty="0"/>
              <a:t>Take-Home Messages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8DF233-80B4-0CCA-551F-A27831E987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241" y="788436"/>
                <a:ext cx="11625943" cy="5901613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i="1" u="sng" dirty="0"/>
                  <a:t>Using only SAR images of TCs, derive</a:t>
                </a:r>
                <a:r>
                  <a:rPr lang="en-US" sz="3200" dirty="0"/>
                  <a:t>:</a:t>
                </a:r>
              </a:p>
              <a:p>
                <a:pPr lvl="1"/>
                <a:r>
                  <a:rPr lang="en-US" sz="2800" dirty="0"/>
                  <a:t>Reasonable mean wind profiles in the TC PBL</a:t>
                </a:r>
              </a:p>
              <a:p>
                <a:pPr lvl="1"/>
                <a:r>
                  <a:rPr lang="en-US" sz="2800" dirty="0"/>
                  <a:t>TC PBL roll characteristics (scale, orientation &amp; magnitude)</a:t>
                </a:r>
              </a:p>
              <a:p>
                <a:r>
                  <a:rPr lang="en-US" sz="3200" dirty="0"/>
                  <a:t>TC PBL characteristics are </a:t>
                </a:r>
                <a:r>
                  <a:rPr lang="en-US" sz="3200" i="1" dirty="0"/>
                  <a:t>sensitive &amp; independent </a:t>
                </a:r>
                <a:r>
                  <a:rPr lang="en-US" sz="3200" dirty="0"/>
                  <a:t>test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200" dirty="0"/>
                  <a:t> formulations used in numerical models</a:t>
                </a:r>
              </a:p>
              <a:p>
                <a:r>
                  <a:rPr lang="en-US" sz="3200" dirty="0"/>
                  <a:t>Validation against IWRAP horizontal winds</a:t>
                </a:r>
              </a:p>
              <a:p>
                <a:pPr lvl="1"/>
                <a:r>
                  <a:rPr lang="en-US" sz="2800" dirty="0"/>
                  <a:t>~150 x 30 m “pixels”</a:t>
                </a:r>
              </a:p>
              <a:p>
                <a:pPr lvl="1"/>
                <a:r>
                  <a:rPr lang="en-US" sz="2800" dirty="0"/>
                  <a:t>IWRAP detects TC PBL rolls</a:t>
                </a:r>
              </a:p>
              <a:p>
                <a:pPr lvl="2"/>
                <a:r>
                  <a:rPr lang="en-US" sz="2400" dirty="0"/>
                  <a:t>Confirms they are </a:t>
                </a:r>
                <a:r>
                  <a:rPr lang="en-US" sz="2400" b="1" i="1" u="sng" dirty="0"/>
                  <a:t>Shear-Driven</a:t>
                </a:r>
                <a:r>
                  <a:rPr lang="en-US" sz="2400" dirty="0"/>
                  <a:t> and </a:t>
                </a:r>
                <a:r>
                  <a:rPr lang="en-US" sz="2400" b="1" i="1" u="sng" dirty="0"/>
                  <a:t>NOT CONVECTIVE</a:t>
                </a:r>
              </a:p>
              <a:p>
                <a:pPr lvl="2"/>
                <a:r>
                  <a:rPr lang="en-US" sz="2400" dirty="0"/>
                  <a:t>First observational test of Foster (2005)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8DF233-80B4-0CCA-551F-A27831E987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241" y="788436"/>
                <a:ext cx="11625943" cy="5901613"/>
              </a:xfrm>
              <a:blipFill>
                <a:blip r:embed="rId2"/>
                <a:stretch>
                  <a:fillRect l="-1206" t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56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F7390-1CDA-4EF0-1EAF-CED095E4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Larry 7 Sep,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CC7BFE-8627-8EC5-C919-370C4FE9ED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S-1 Ascending (~18:00 local) Overpass at 21:46 UTC</a:t>
                </a:r>
              </a:p>
              <a:p>
                <a:r>
                  <a:rPr lang="en-US" dirty="0"/>
                  <a:t>NOAA N43 P-3 flight with:</a:t>
                </a:r>
              </a:p>
              <a:p>
                <a:pPr lvl="1"/>
                <a:r>
                  <a:rPr lang="en-US" dirty="0"/>
                  <a:t>IWRAP</a:t>
                </a:r>
              </a:p>
              <a:p>
                <a:pPr lvl="1"/>
                <a:r>
                  <a:rPr lang="en-US" dirty="0"/>
                  <a:t>SFMR</a:t>
                </a:r>
              </a:p>
              <a:p>
                <a:pPr lvl="1"/>
                <a:r>
                  <a:rPr lang="en-US" dirty="0"/>
                  <a:t>TDR</a:t>
                </a:r>
              </a:p>
              <a:p>
                <a:pPr lvl="1"/>
                <a:r>
                  <a:rPr lang="en-US" dirty="0"/>
                  <a:t>4 drop sondes (near storm center)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 -3 to +1.5 hours of S-1 (21:46)</a:t>
                </a:r>
              </a:p>
              <a:p>
                <a:r>
                  <a:rPr lang="en-US" dirty="0"/>
                  <a:t>NOAA G-IV flight</a:t>
                </a:r>
              </a:p>
              <a:p>
                <a:pPr lvl="1"/>
                <a:r>
                  <a:rPr lang="en-US" dirty="0"/>
                  <a:t>7 drop sondes in-image within P-3 time window</a:t>
                </a:r>
              </a:p>
              <a:p>
                <a:pPr lvl="1"/>
                <a:r>
                  <a:rPr lang="en-US" dirty="0"/>
                  <a:t>Environment soundings, far from center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CC7BFE-8627-8EC5-C919-370C4FE9ED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20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3BB939-8634-09DC-39D8-58E15C06F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40" y="0"/>
            <a:ext cx="5636419" cy="4622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B75A3-493A-5B61-5788-C02D4EB81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8423" cy="44529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3981A8-3DED-CCE4-4F40-C80039915C85}"/>
              </a:ext>
            </a:extLst>
          </p:cNvPr>
          <p:cNvSpPr txBox="1"/>
          <p:nvPr/>
        </p:nvSpPr>
        <p:spPr>
          <a:xfrm>
            <a:off x="1423910" y="5469200"/>
            <a:ext cx="89676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Storm track (P-3 navigation to SAR image) determined by matching SFMR &amp; SAR U10</a:t>
            </a:r>
          </a:p>
          <a:p>
            <a:r>
              <a:rPr lang="en-US" sz="2000" dirty="0"/>
              <a:t>RMS ~ 4 (m/s) (within 150 km)</a:t>
            </a:r>
          </a:p>
          <a:p>
            <a:r>
              <a:rPr lang="en-US" sz="2000" dirty="0"/>
              <a:t>S-1 GMF trained against SFMR</a:t>
            </a:r>
          </a:p>
        </p:txBody>
      </p:sp>
    </p:spTree>
    <p:extLst>
      <p:ext uri="{BB962C8B-B14F-4D97-AF65-F5344CB8AC3E}">
        <p14:creationId xmlns:p14="http://schemas.microsoft.com/office/powerpoint/2010/main" val="296232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30C272-2CC9-9F20-9A00-9317FDDA0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15" y="12782"/>
            <a:ext cx="3372231" cy="3266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8B3E4-0B77-6854-7355-98FAE4F6B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57" y="12782"/>
            <a:ext cx="3468148" cy="3266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B5C398-2679-FF34-3C47-6D53C5F6B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9" y="3186403"/>
            <a:ext cx="4114360" cy="3581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8DC88F-2D9F-59F4-5EEE-5109997BA0BB}"/>
                  </a:ext>
                </a:extLst>
              </p:cNvPr>
              <p:cNvSpPr txBox="1"/>
              <p:nvPr/>
            </p:nvSpPr>
            <p:spPr>
              <a:xfrm>
                <a:off x="8601339" y="3671598"/>
                <a:ext cx="3194785" cy="2873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SLP Retrieval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Scatterplots ~along 1:1 line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u="sng" dirty="0">
                    <a:solidFill>
                      <a:srgbClr val="FF0000"/>
                    </a:solidFill>
                  </a:rPr>
                  <a:t>Total-least-squares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4 sondes from P-3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7 sondes from G-IV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from Sondes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RMS 2.2 mb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Good agreement with P3 SLP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8DC88F-2D9F-59F4-5EEE-5109997BA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339" y="3671598"/>
                <a:ext cx="3194785" cy="2873351"/>
              </a:xfrm>
              <a:prstGeom prst="rect">
                <a:avLst/>
              </a:prstGeom>
              <a:blipFill>
                <a:blip r:embed="rId5"/>
                <a:stretch>
                  <a:fillRect l="-1336" t="-1907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6AC49BF-8234-861E-D5DA-4CD4C43E3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62" y="3579001"/>
            <a:ext cx="3795713" cy="30813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ED639A-387F-0068-B7DF-B550731044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9" y="89950"/>
            <a:ext cx="2643188" cy="2838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3523F1-9D26-6EE5-5B81-F1E87CD0F352}"/>
              </a:ext>
            </a:extLst>
          </p:cNvPr>
          <p:cNvSpPr txBox="1"/>
          <p:nvPr/>
        </p:nvSpPr>
        <p:spPr>
          <a:xfrm>
            <a:off x="9834664" y="6414326"/>
            <a:ext cx="174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Ref: Foster, 2017</a:t>
            </a:r>
          </a:p>
        </p:txBody>
      </p:sp>
    </p:spTree>
    <p:extLst>
      <p:ext uri="{BB962C8B-B14F-4D97-AF65-F5344CB8AC3E}">
        <p14:creationId xmlns:p14="http://schemas.microsoft.com/office/powerpoint/2010/main" val="180445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6B6BDB-9549-8A24-A21A-8153B0DE1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" y="0"/>
            <a:ext cx="7557781" cy="6699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2CDAD9-7F1C-4CEE-2D5C-61B8A343307E}"/>
              </a:ext>
            </a:extLst>
          </p:cNvPr>
          <p:cNvSpPr txBox="1"/>
          <p:nvPr/>
        </p:nvSpPr>
        <p:spPr>
          <a:xfrm>
            <a:off x="7823836" y="5343063"/>
            <a:ext cx="42751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PBL Roll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Spectral analysis 20 km NRCS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Rolls are close to wind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Roll signature throughout images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438DE-D630-7C4A-20B2-22F63DC08994}"/>
              </a:ext>
            </a:extLst>
          </p:cNvPr>
          <p:cNvSpPr txBox="1"/>
          <p:nvPr/>
        </p:nvSpPr>
        <p:spPr>
          <a:xfrm>
            <a:off x="7823836" y="1770581"/>
            <a:ext cx="3968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Surface wind streamlines (light gray)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153766-098B-AB0D-9697-243640E53592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3667225" y="1839806"/>
            <a:ext cx="4156611" cy="130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687F11D-8385-89AF-70C0-346623FD5106}"/>
              </a:ext>
            </a:extLst>
          </p:cNvPr>
          <p:cNvSpPr txBox="1"/>
          <p:nvPr/>
        </p:nvSpPr>
        <p:spPr>
          <a:xfrm>
            <a:off x="7863129" y="3426017"/>
            <a:ext cx="4333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Roll orientations (thick gray bars)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098BD7-82EC-4710-8CB3-C417FF56DE50}"/>
              </a:ext>
            </a:extLst>
          </p:cNvPr>
          <p:cNvSpPr txBox="1"/>
          <p:nvPr/>
        </p:nvSpPr>
        <p:spPr>
          <a:xfrm>
            <a:off x="7969713" y="3817500"/>
            <a:ext cx="4204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rolls detected throughout SAR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Agrees with prediction of Foster (2005)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F4C2BB-36BB-A424-98E4-9E744CD95C15}"/>
              </a:ext>
            </a:extLst>
          </p:cNvPr>
          <p:cNvSpPr txBox="1"/>
          <p:nvPr/>
        </p:nvSpPr>
        <p:spPr>
          <a:xfrm>
            <a:off x="7633811" y="242596"/>
            <a:ext cx="4092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PBL rolls throughout storm</a:t>
            </a:r>
          </a:p>
        </p:txBody>
      </p:sp>
    </p:spTree>
    <p:extLst>
      <p:ext uri="{BB962C8B-B14F-4D97-AF65-F5344CB8AC3E}">
        <p14:creationId xmlns:p14="http://schemas.microsoft.com/office/powerpoint/2010/main" val="176497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53634C-D570-B6C3-1434-200D4D1A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6" y="159316"/>
            <a:ext cx="5558971" cy="65302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653E81-3F53-16C2-E076-3599FDA939E1}"/>
              </a:ext>
            </a:extLst>
          </p:cNvPr>
          <p:cNvSpPr txBox="1"/>
          <p:nvPr/>
        </p:nvSpPr>
        <p:spPr>
          <a:xfrm>
            <a:off x="6326234" y="569168"/>
            <a:ext cx="5006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TCBL rolls “Inflow” Angle</a:t>
            </a:r>
            <a:endParaRPr lang="en-US" sz="2000" dirty="0"/>
          </a:p>
          <a:p>
            <a:r>
              <a:rPr lang="en-US" sz="2000" dirty="0"/>
              <a:t>Positive Angle: rolls point toward low pressure</a:t>
            </a:r>
          </a:p>
        </p:txBody>
      </p:sp>
    </p:spTree>
    <p:extLst>
      <p:ext uri="{BB962C8B-B14F-4D97-AF65-F5344CB8AC3E}">
        <p14:creationId xmlns:p14="http://schemas.microsoft.com/office/powerpoint/2010/main" val="414882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3D62D8-C233-7698-C7B2-3231C7A2F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3424" cy="1599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54674A-4B0E-A54D-37CB-BB87873B8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" y="1678733"/>
            <a:ext cx="2562225" cy="3009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086FB6-5265-A0E4-D127-83F65F5FE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347" y="13849"/>
            <a:ext cx="2562225" cy="30051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5C111B-870B-15E9-6588-F0BBDA903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06" y="3130963"/>
            <a:ext cx="2562225" cy="30051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E4C520-35F8-FEDE-3711-44BE3287CE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264" y="0"/>
            <a:ext cx="2562225" cy="30051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FDAD25-BEA0-9749-EDBD-8EB0F152CF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263" y="3137197"/>
            <a:ext cx="2562225" cy="30051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7ED9F6-2236-8BE7-FCD6-0621D0262E53}"/>
              </a:ext>
            </a:extLst>
          </p:cNvPr>
          <p:cNvSpPr txBox="1"/>
          <p:nvPr/>
        </p:nvSpPr>
        <p:spPr>
          <a:xfrm>
            <a:off x="9623132" y="3618689"/>
            <a:ext cx="214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Various predicted roll orientations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EB3A06-6D7B-448B-D3DA-C37EAD9120D8}"/>
              </a:ext>
            </a:extLst>
          </p:cNvPr>
          <p:cNvSpPr txBox="1"/>
          <p:nvPr/>
        </p:nvSpPr>
        <p:spPr>
          <a:xfrm>
            <a:off x="8546841" y="83975"/>
            <a:ext cx="3212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Orientation of TCBL rolls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A3C087-E535-2E9A-9EF8-D65F5B8E5178}"/>
              </a:ext>
            </a:extLst>
          </p:cNvPr>
          <p:cNvSpPr txBox="1"/>
          <p:nvPr/>
        </p:nvSpPr>
        <p:spPr>
          <a:xfrm>
            <a:off x="8229807" y="545640"/>
            <a:ext cx="40431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Assumptions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Roll orientation primarily determined by TCBL mean shear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SAR-estimated mean shear profiles primarily determined by assumed K(z) </a:t>
            </a:r>
          </a:p>
          <a:p>
            <a:r>
              <a:rPr lang="en-US" u="sng" dirty="0"/>
              <a:t>Seek best agreement with 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Insight into TCBL roll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Insight into K(z) distributions (small-scale turbulence)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643864-3F42-E5C7-8B37-BA17AE5A20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97" y="3455394"/>
            <a:ext cx="3492354" cy="2856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B20F10-2FD3-F4A8-95D8-58A8688A348B}"/>
              </a:ext>
            </a:extLst>
          </p:cNvPr>
          <p:cNvSpPr txBox="1"/>
          <p:nvPr/>
        </p:nvSpPr>
        <p:spPr>
          <a:xfrm>
            <a:off x="418289" y="6488668"/>
            <a:ext cx="359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Calculated using Foster (2005; 2009)</a:t>
            </a:r>
          </a:p>
        </p:txBody>
      </p:sp>
    </p:spTree>
    <p:extLst>
      <p:ext uri="{BB962C8B-B14F-4D97-AF65-F5344CB8AC3E}">
        <p14:creationId xmlns:p14="http://schemas.microsoft.com/office/powerpoint/2010/main" val="3333282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A085-67D5-86B7-30D1-E3845225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IWRAP Winds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698E6-A30A-5CD3-D069-A60264069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 legs near SAR Overpass time</a:t>
            </a:r>
          </a:p>
        </p:txBody>
      </p:sp>
    </p:spTree>
    <p:extLst>
      <p:ext uri="{BB962C8B-B14F-4D97-AF65-F5344CB8AC3E}">
        <p14:creationId xmlns:p14="http://schemas.microsoft.com/office/powerpoint/2010/main" val="1896394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82485</TotalTime>
  <Words>872</Words>
  <Application>Microsoft Office PowerPoint</Application>
  <PresentationFormat>Widescreen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Using SAR to Diagnose the  Boundary Layer Structure of  Hurricane Larry, 7 Sep 2021</vt:lpstr>
      <vt:lpstr>Take-Home Messages</vt:lpstr>
      <vt:lpstr>Larry 7 Sep,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IWRAP Winds</vt:lpstr>
      <vt:lpstr>PowerPoint Presentation</vt:lpstr>
      <vt:lpstr>PowerPoint Presentation</vt:lpstr>
      <vt:lpstr>PowerPoint Presentation</vt:lpstr>
      <vt:lpstr>Extra Slides</vt:lpstr>
      <vt:lpstr>PowerPoint Presentation</vt:lpstr>
      <vt:lpstr>PowerPoint Presentation</vt:lpstr>
      <vt:lpstr>PowerPoint Presentation</vt:lpstr>
      <vt:lpstr>PowerPoint Presentation</vt:lpstr>
      <vt:lpstr>SAR-observed TCBL Roll Orientation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SAR Imagery to Diagnose TCBL Structure</dc:title>
  <dc:creator>Ralph Foster</dc:creator>
  <cp:lastModifiedBy>Ralph Foster</cp:lastModifiedBy>
  <cp:revision>419</cp:revision>
  <dcterms:created xsi:type="dcterms:W3CDTF">2023-01-22T21:06:26Z</dcterms:created>
  <dcterms:modified xsi:type="dcterms:W3CDTF">2024-05-31T04:56:54Z</dcterms:modified>
</cp:coreProperties>
</file>