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5" r:id="rId1"/>
    <p:sldMasterId id="2147483668" r:id="rId2"/>
    <p:sldMasterId id="2147483680" r:id="rId3"/>
  </p:sldMasterIdLst>
  <p:notesMasterIdLst>
    <p:notesMasterId r:id="rId17"/>
  </p:notesMasterIdLst>
  <p:sldIdLst>
    <p:sldId id="256" r:id="rId4"/>
    <p:sldId id="260" r:id="rId5"/>
    <p:sldId id="257" r:id="rId6"/>
    <p:sldId id="258" r:id="rId7"/>
    <p:sldId id="259" r:id="rId8"/>
    <p:sldId id="261" r:id="rId9"/>
    <p:sldId id="262" r:id="rId10"/>
    <p:sldId id="263" r:id="rId11"/>
    <p:sldId id="267" r:id="rId12"/>
    <p:sldId id="268" r:id="rId13"/>
    <p:sldId id="264" r:id="rId14"/>
    <p:sldId id="266" r:id="rId15"/>
    <p:sldId id="270" r:id="rId16"/>
  </p:sldIdLst>
  <p:sldSz cx="12192000" cy="6858000"/>
  <p:notesSz cx="7772400" cy="10058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891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295650" y="754375"/>
            <a:ext cx="518185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7237df4ef4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54063"/>
            <a:ext cx="67056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7237df4ef4_0_70:notes"/>
          <p:cNvSpPr txBox="1">
            <a:spLocks noGrp="1"/>
          </p:cNvSpPr>
          <p:nvPr>
            <p:ph type="body" idx="1"/>
          </p:nvPr>
        </p:nvSpPr>
        <p:spPr>
          <a:xfrm>
            <a:off x="777240" y="4777740"/>
            <a:ext cx="6217800" cy="4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7237df4ef4_0_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54063"/>
            <a:ext cx="67056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27237df4ef4_0_429:notes"/>
          <p:cNvSpPr txBox="1">
            <a:spLocks noGrp="1"/>
          </p:cNvSpPr>
          <p:nvPr>
            <p:ph type="body" idx="1"/>
          </p:nvPr>
        </p:nvSpPr>
        <p:spPr>
          <a:xfrm>
            <a:off x="777240" y="4777740"/>
            <a:ext cx="6217800" cy="4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7237df4ef4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54063"/>
            <a:ext cx="67056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7237df4ef4_0_262:notes"/>
          <p:cNvSpPr txBox="1">
            <a:spLocks noGrp="1"/>
          </p:cNvSpPr>
          <p:nvPr>
            <p:ph type="body" idx="1"/>
          </p:nvPr>
        </p:nvSpPr>
        <p:spPr>
          <a:xfrm>
            <a:off x="777240" y="4777740"/>
            <a:ext cx="6217800" cy="4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7237df4ef4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54063"/>
            <a:ext cx="67056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7237df4ef4_0_129:notes"/>
          <p:cNvSpPr txBox="1">
            <a:spLocks noGrp="1"/>
          </p:cNvSpPr>
          <p:nvPr>
            <p:ph type="body" idx="1"/>
          </p:nvPr>
        </p:nvSpPr>
        <p:spPr>
          <a:xfrm>
            <a:off x="777240" y="4777740"/>
            <a:ext cx="6217800" cy="4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7237df4e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54063"/>
            <a:ext cx="67056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7237df4ef4_0_0:notes"/>
          <p:cNvSpPr txBox="1">
            <a:spLocks noGrp="1"/>
          </p:cNvSpPr>
          <p:nvPr>
            <p:ph type="body" idx="1"/>
          </p:nvPr>
        </p:nvSpPr>
        <p:spPr>
          <a:xfrm>
            <a:off x="777240" y="4777740"/>
            <a:ext cx="6217800" cy="4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7237df4ef4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54063"/>
            <a:ext cx="67056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7237df4ef4_0_189:notes"/>
          <p:cNvSpPr txBox="1">
            <a:spLocks noGrp="1"/>
          </p:cNvSpPr>
          <p:nvPr>
            <p:ph type="body" idx="1"/>
          </p:nvPr>
        </p:nvSpPr>
        <p:spPr>
          <a:xfrm>
            <a:off x="777240" y="4777740"/>
            <a:ext cx="6217800" cy="4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7237df4ef4_0_554:notes"/>
          <p:cNvSpPr txBox="1">
            <a:spLocks noGrp="1"/>
          </p:cNvSpPr>
          <p:nvPr>
            <p:ph type="body" idx="1"/>
          </p:nvPr>
        </p:nvSpPr>
        <p:spPr>
          <a:xfrm>
            <a:off x="777240" y="4777740"/>
            <a:ext cx="6217800" cy="4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g27237df4ef4_0_5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54063"/>
            <a:ext cx="67056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7237df4ef4_0_641:notes"/>
          <p:cNvSpPr txBox="1">
            <a:spLocks noGrp="1"/>
          </p:cNvSpPr>
          <p:nvPr>
            <p:ph type="body" idx="1"/>
          </p:nvPr>
        </p:nvSpPr>
        <p:spPr>
          <a:xfrm>
            <a:off x="777240" y="4777740"/>
            <a:ext cx="6217800" cy="4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g27237df4ef4_0_6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54063"/>
            <a:ext cx="67056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7237df4ef4_0_653:notes"/>
          <p:cNvSpPr txBox="1">
            <a:spLocks noGrp="1"/>
          </p:cNvSpPr>
          <p:nvPr>
            <p:ph type="body" idx="1"/>
          </p:nvPr>
        </p:nvSpPr>
        <p:spPr>
          <a:xfrm>
            <a:off x="777240" y="4777740"/>
            <a:ext cx="6217800" cy="4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g27237df4ef4_0_6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54063"/>
            <a:ext cx="67056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c7883aab2e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54063"/>
            <a:ext cx="67056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2c7883aab2e_0_20:notes"/>
          <p:cNvSpPr txBox="1">
            <a:spLocks noGrp="1"/>
          </p:cNvSpPr>
          <p:nvPr>
            <p:ph type="body" idx="1"/>
          </p:nvPr>
        </p:nvSpPr>
        <p:spPr>
          <a:xfrm>
            <a:off x="777240" y="4777740"/>
            <a:ext cx="6217800" cy="4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hand-tagged SAR images - 8° box centered at NTAS </a:t>
            </a: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●4200 images = 350 images/month 175 ASC/DSC</a:t>
            </a: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●WS, WS/MC, MC no overlap</a:t>
            </a: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↳RC, CP, AB overlap w/ WS, WS/MC, MC</a:t>
            </a: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●Closest point in x,y,t to 0.5° daily cloud classes</a:t>
            </a: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●Hauke - class 1,2,3,4 = sugar, gravel, flowers, fish?</a:t>
            </a: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●Figure is 98% of database excluding LW/BS images</a:t>
            </a: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Interpretation…</a:t>
            </a: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●RC 3X likely to coincide with flowers/fish</a:t>
            </a: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●CP strongest relationship w/ gravel</a:t>
            </a: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●AB/WS - strongest relationship with flowers</a:t>
            </a: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↳Does this make sense? (Gravel largest U10)</a:t>
            </a: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●Too many hits with sugar?</a:t>
            </a: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●WS, WS/MC, MC → increase in gravel &amp; fish</a:t>
            </a: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●WS, WS/MC, MC → decrease in flowers</a:t>
            </a: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gravel - stronger boundary layer cooling</a:t>
            </a:r>
            <a:endParaRPr sz="5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2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2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2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2"/>
          <p:cNvSpPr txBox="1">
            <a:spLocks noGrp="1"/>
          </p:cNvSpPr>
          <p:nvPr>
            <p:ph type="body" idx="4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3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body" idx="2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body" idx="3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body" idx="4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body" idx="5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body" idx="6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buNone/>
              <a:defRPr sz="1900"/>
            </a:lvl1pPr>
            <a:lvl2pPr lvl="1" rtl="0">
              <a:buNone/>
              <a:defRPr sz="1900"/>
            </a:lvl2pPr>
            <a:lvl3pPr lvl="2" rtl="0">
              <a:buNone/>
              <a:defRPr sz="1900"/>
            </a:lvl3pPr>
            <a:lvl4pPr lvl="3" rtl="0">
              <a:buNone/>
              <a:defRPr sz="1900"/>
            </a:lvl4pPr>
            <a:lvl5pPr lvl="4" rtl="0">
              <a:buNone/>
              <a:defRPr sz="1900"/>
            </a:lvl5pPr>
            <a:lvl6pPr lvl="5" rtl="0">
              <a:buNone/>
              <a:defRPr sz="1900"/>
            </a:lvl6pPr>
            <a:lvl7pPr lvl="6" rtl="0">
              <a:buNone/>
              <a:defRPr sz="1900"/>
            </a:lvl7pPr>
            <a:lvl8pPr lvl="7" rtl="0">
              <a:buNone/>
              <a:defRPr sz="1900"/>
            </a:lvl8pPr>
            <a:lvl9pPr lvl="8" rtl="0">
              <a:buNone/>
              <a:defRPr sz="19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1">
  <p:cSld name="TITLE_AND_BODY_1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2">
  <p:cSld name="TITLE_AND_BODY_2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3">
  <p:cSld name="TITLE_AND_BODY_3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4">
  <p:cSld name="TITLE_AND_BODY_4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93995-DBBA-F9D5-7F00-73C2E03BFC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C6013F-B721-F879-7132-9C4B1B3AD8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C9D69E-D512-AE17-77F8-E4CD6F0DC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90CF8-9851-4D5C-8821-1D0F27D4F0A7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60030-C460-D09A-C60B-1494083F4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25EEDA-00A6-D184-0778-4142A7C98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7DB90-CA08-418E-B828-C9A0C442AF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508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08E3C-448B-356A-06B0-E6E433823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032F6-9BDA-596E-DA2A-A52A5C644C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0E1E9-0766-D3A7-90A6-6D144CCDF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90CF8-9851-4D5C-8821-1D0F27D4F0A7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C5416-389D-2779-5951-86BBD5CA3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B4061-2052-F47C-B9B7-19E3B9413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7DB90-CA08-418E-B828-C9A0C442AF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7929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77368-DA23-74E5-6F0D-0EB15CCE1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44DD28-ADF7-FC7C-C9DE-B5F38A8D53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4D2D3-05D8-3E63-310D-D8A4814E4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90CF8-9851-4D5C-8821-1D0F27D4F0A7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B5033A-0809-BC9B-80DA-4DDB9E7A4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C0576-F8D6-0515-0B3C-044FB9193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7DB90-CA08-418E-B828-C9A0C442AF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1930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CD8E6-2264-EA18-F290-105061931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30467D-494D-66A5-C35C-3906E3FC4D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418218-29DA-5A49-9A10-7A9D1F4DB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A65133-E940-F325-61B8-FA3E921B4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90CF8-9851-4D5C-8821-1D0F27D4F0A7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CF4632-418E-A23C-CF1E-D82B1A70A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16D6AE-01F6-4BFD-156F-1C734E5C9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7DB90-CA08-418E-B828-C9A0C442AF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7173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9D2E3-16CB-107B-EC09-B4EDEFA11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7BB6ED-4BA3-DCAC-8114-8BE03CB243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3BCE61-FB46-7949-9F57-23BDC7CB4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2865FE-70DF-65BB-DD8A-E97645CFD3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3BBCFC-6CDF-82D7-7808-B859358B70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38E19F-E5B6-427E-E6C4-37A40204A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90CF8-9851-4D5C-8821-1D0F27D4F0A7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F9680B-BEDE-4803-CD12-8059FD5F3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9E8C1D-77BA-6938-C3AA-DEE20EE22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7DB90-CA08-418E-B828-C9A0C442AF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9909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53169-0A7E-03D2-2095-2A6E2308E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765935-70A3-B626-6AB7-8422BE39E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90CF8-9851-4D5C-8821-1D0F27D4F0A7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1951D8-DD5D-B95B-D391-E22911EBA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7FCE57-4E90-F939-76CC-86BF57900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7DB90-CA08-418E-B828-C9A0C442AF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56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CC38CC-B2AB-9069-EF39-525B508D7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90CF8-9851-4D5C-8821-1D0F27D4F0A7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EBF117-42F6-AE34-04F7-A791D75C9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EC302-CD7C-FF00-B9BD-339D39ADB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7DB90-CA08-418E-B828-C9A0C442AF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0726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267D1-2C08-1681-29C2-DF14683B3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0D23E-C81E-F103-58A7-9D38DC25B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043948-FBAC-0A73-B113-D59D7A6813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EE8FC6-B5F4-B43D-CCA4-3900BBADC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90CF8-9851-4D5C-8821-1D0F27D4F0A7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686763-2F15-F498-3609-6CD3A271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A89BE6-04A5-C07E-9A88-1466EF75E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7DB90-CA08-418E-B828-C9A0C442AF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750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71F01-AF69-0ADC-F9A4-E55B741ED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C96FCD-8963-2B53-22B6-943E3CB636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237CD9-9BFA-BD5E-9FAD-2A9535BB89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50E107-D4C5-06DD-06EE-9B7410EC3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90CF8-9851-4D5C-8821-1D0F27D4F0A7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E44BCE-DC4B-F09B-D296-13940A7AE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026E84-5574-4F33-38FD-6D6F3FA4D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7DB90-CA08-418E-B828-C9A0C442AF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1114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6A3B6-F795-0229-6362-25AF4C305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83E32B-3594-935A-2BC6-41E9D11AE3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D00FE-BB03-3122-2FD7-1B093C18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90CF8-9851-4D5C-8821-1D0F27D4F0A7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C205C-9540-50CD-7A12-2B9E55B64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022FB-1D6C-CA33-82B0-60FBA2765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7DB90-CA08-418E-B828-C9A0C442AF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43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A62503-F2F8-FFB6-1EAC-A3EFA0F98F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86EAC2-79AC-DC0A-15EE-95B0F430F9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0921F0-B890-8E01-703C-1B0B5AACA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90CF8-9851-4D5C-8821-1D0F27D4F0A7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94CF83-FD2D-534D-5DD4-B0A460DB9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6EBFBA-1A69-6D3D-BC3C-0C509CDE7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7DB90-CA08-418E-B828-C9A0C442AF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613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6AB07-9AFD-FA69-97C6-9BCEE3BBC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97D949-ECC6-6B70-5142-320D0FFDFCA9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0701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0A80A-50C3-373F-C8D4-509EF55B9B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BBB8C8-F8ED-3E7E-15E5-DB21CC21EB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3EC6FC-F68E-1E53-F27A-92E244608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D80A0-F438-40DF-986C-DF68408B81A9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DDD23-6851-9DA9-77E0-4AB5FD712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93BED-75DD-ACD9-9C4D-90A8FB251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375AC-533B-48C2-AB25-95DCE6D18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3141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BB935-C383-49AA-23F0-C8A34CE58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192439-754D-6677-C2F7-A17B642B8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E67D6-852B-17DD-9175-DA8663401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D80A0-F438-40DF-986C-DF68408B81A9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B986B5-C592-6919-9DEB-C0B289427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291DB7-F4FC-0D38-09AB-D62C03B00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375AC-533B-48C2-AB25-95DCE6D18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7359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C4F6B-D82F-952E-2274-B42A246DE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536086-B87C-4AE2-5400-7F3F6F55F3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7A84FA-09D7-E8BF-90C0-8FEE8A6E4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D80A0-F438-40DF-986C-DF68408B81A9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8D4A0B-A52E-0CF6-F9CB-FA21E0C64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C460B9-9422-D4AC-BA35-E21FD6EBE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375AC-533B-48C2-AB25-95DCE6D18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0841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D2A7-7BD4-DE31-992D-8D4CC5CD4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3FAFD-6DA0-9C76-EED7-34B0D8E149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BBB275-5E20-A0FC-C438-F8E21DC1D3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861BD6-1B10-AEE7-9F7D-0BFB74475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D80A0-F438-40DF-986C-DF68408B81A9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2F40DA-A8AC-1491-458F-49E913E6D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91EA95-9061-1624-58E0-BA779FA23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375AC-533B-48C2-AB25-95DCE6D18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8159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46AC3-C69D-A8E4-39CF-2898EBB49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FD7EC2-EFED-B7B7-EEC5-660EF0FA5F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70AC88-679C-68D1-4E63-D0FF9BB590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F6B6D7-429E-CD43-A152-26E2EAF270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A86190-0059-0697-6CD7-5DE8777D54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5AF3B4-BEF4-0151-4FAF-4BFF75C15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D80A0-F438-40DF-986C-DF68408B81A9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28B605-00E6-ED5A-9E02-C6B4C6A8E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BF69D7-2895-F232-050D-64C40AFAC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375AC-533B-48C2-AB25-95DCE6D18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1932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00570-8E34-BBB3-F9C7-A95EA5791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A8DD79-3E00-6C8D-67BC-10F1C6D0A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D80A0-F438-40DF-986C-DF68408B81A9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74D70A-6EA1-C4D4-D2BA-4BE977EEC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C41383-FC25-029F-4945-A72093100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375AC-533B-48C2-AB25-95DCE6D18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8909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C4F737-B814-C57B-C050-D63C6C7FF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D80A0-F438-40DF-986C-DF68408B81A9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73289F-07AE-B13A-2FA5-391372734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625F63-A9EF-023D-0FBD-CCC3ABF38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375AC-533B-48C2-AB25-95DCE6D18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2202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ED5DB-F318-6F98-6286-06A149859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51622-497B-C693-D3BE-FB56E3796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2F89BF-6235-3C75-C7BC-A932ED82F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442451-4225-BFC7-F887-E92F65F34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D80A0-F438-40DF-986C-DF68408B81A9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BE61D3-D1DA-AF56-D2F5-E93A8BCC3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B84FA2-C3BA-BB33-F1CB-62932C35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375AC-533B-48C2-AB25-95DCE6D18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7849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2E762-6219-A78F-A9BB-55A851EA5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C8DF54-32E1-3ED0-CF70-577B0C8ED8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165089-1046-5DA0-9E62-2C15CB57C2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47F828-DD43-8DBA-2BF9-1BC832C7C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D80A0-F438-40DF-986C-DF68408B81A9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484EC9-157B-7EF0-A270-C118CEA14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B0D3AE-B94D-89D7-0261-ED6BC3492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375AC-533B-48C2-AB25-95DCE6D18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4095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CC756-9BED-EE84-E7CE-00AD1DB93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E240F-BA29-1923-CCC3-007733FA09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7F3AE8-D647-7412-0CBA-B50515146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D80A0-F438-40DF-986C-DF68408B81A9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87FD25-C4B8-0C9F-BD46-9F312716D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378CD-F053-64A0-F877-C0B6B4768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375AC-533B-48C2-AB25-95DCE6D18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809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EBEBF-6156-3E3B-752E-F6C8DD3D9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57E78A-1B8E-A132-8D65-058923BC1FC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3404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C40C89-58CE-855E-EE17-D4911C81B7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9DF74E-2558-C095-A59C-F09062890C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5E977-A297-54C2-5D28-F917F5F59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D80A0-F438-40DF-986C-DF68408B81A9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6F5B67-4C13-5A30-4A77-4B090C47B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3FAEF-0E20-D02B-7D7C-F0088AC9A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375AC-533B-48C2-AB25-95DCE6D18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437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>
            <a:spLocks noGrp="1"/>
          </p:cNvSpPr>
          <p:nvPr>
            <p:ph type="subTitle" idx="1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body" idx="3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/>
            </a:lvl1pPr>
            <a:lvl2pPr lvl="1" algn="r">
              <a:buNone/>
              <a:defRPr sz="1300"/>
            </a:lvl2pPr>
            <a:lvl3pPr lvl="2" algn="r">
              <a:buNone/>
              <a:defRPr sz="1300"/>
            </a:lvl3pPr>
            <a:lvl4pPr lvl="3" algn="r">
              <a:buNone/>
              <a:defRPr sz="1300"/>
            </a:lvl4pPr>
            <a:lvl5pPr lvl="4" algn="r">
              <a:buNone/>
              <a:defRPr sz="1300"/>
            </a:lvl5pPr>
            <a:lvl6pPr lvl="5" algn="r">
              <a:buNone/>
              <a:defRPr sz="1300"/>
            </a:lvl6pPr>
            <a:lvl7pPr lvl="6" algn="r">
              <a:buNone/>
              <a:defRPr sz="1300"/>
            </a:lvl7pPr>
            <a:lvl8pPr lvl="7" algn="r">
              <a:buNone/>
              <a:defRPr sz="1300"/>
            </a:lvl8pPr>
            <a:lvl9pPr lvl="8" algn="r">
              <a:buNone/>
              <a:defRPr sz="1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6" r:id="rId3"/>
    <p:sldLayoutId id="2147483667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A60842-12B0-8C26-24BB-DBD96811F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11DB28-42D0-3B4D-E6EC-8E5FBEC1B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ED62F5-487E-74B9-8386-929432C609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790CF8-9851-4D5C-8821-1D0F27D4F0A7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542F81-E361-F906-23DF-2F1FD26AAA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2B6738-848D-0DA3-1359-84A8546612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7DB90-CA08-418E-B828-C9A0C442AF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908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044965-0B8D-2E9D-6935-0D9D55ABD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7D8841-BFE2-1DA3-9445-FB7AED68D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D3593-C56F-5A9E-A8D2-79AEC9E107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2D80A0-F438-40DF-986C-DF68408B81A9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269387-883D-3A63-2BA8-DEC9139323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919F45-E3C4-8F0A-71C9-DCDAA49FB2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375AC-533B-48C2-AB25-95DCE6D18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520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0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 txBox="1">
            <a:spLocks noGrp="1"/>
          </p:cNvSpPr>
          <p:nvPr>
            <p:ph type="ctrTitle"/>
          </p:nvPr>
        </p:nvSpPr>
        <p:spPr>
          <a:xfrm>
            <a:off x="1035633" y="215833"/>
            <a:ext cx="11149500" cy="204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4000" dirty="0">
                <a:latin typeface="Times New Roman"/>
                <a:ea typeface="Times New Roman"/>
                <a:cs typeface="Times New Roman"/>
                <a:sym typeface="Times New Roman"/>
              </a:rPr>
              <a:t>A multi-satellite, multi-scale investigation of marine atmospheric boundary layer impacts on low-level cloud variability</a:t>
            </a:r>
            <a:endParaRPr sz="64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4" name="Google Shape;94;p19"/>
          <p:cNvSpPr txBox="1">
            <a:spLocks noGrp="1"/>
          </p:cNvSpPr>
          <p:nvPr>
            <p:ph type="subTitle" idx="1"/>
          </p:nvPr>
        </p:nvSpPr>
        <p:spPr>
          <a:xfrm>
            <a:off x="1083833" y="2413717"/>
            <a:ext cx="11053200" cy="380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 fontScale="77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Justin </a:t>
            </a:r>
            <a:r>
              <a:rPr lang="en-US" sz="35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Stopa</a:t>
            </a:r>
            <a:endParaRPr sz="3500" b="1" i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555"/>
              <a:buFont typeface="Arial"/>
              <a:buNone/>
            </a:pPr>
            <a:r>
              <a:rPr lang="en-US" sz="27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Ocean Resources and Engineering, SOEST, The University of </a:t>
            </a:r>
            <a:r>
              <a:rPr lang="en-US" sz="27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Hawaiʻi</a:t>
            </a:r>
            <a:r>
              <a:rPr lang="en-US" sz="27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at </a:t>
            </a:r>
            <a:r>
              <a:rPr lang="en-US" sz="27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Mānoa</a:t>
            </a:r>
            <a:endParaRPr lang="en-US" sz="2700" i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428"/>
              <a:buFont typeface="Arial"/>
              <a:buNone/>
            </a:pPr>
            <a:r>
              <a:rPr lang="en-US" sz="35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Ralph Foster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Applied Physics Laboratory, The University of Washington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8387"/>
              <a:buFont typeface="Arial"/>
              <a:buNone/>
            </a:pPr>
            <a:r>
              <a:rPr lang="en-US" sz="31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Hauke</a:t>
            </a:r>
            <a:r>
              <a:rPr lang="en-US" sz="31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Schulz and Ryan Eastman</a:t>
            </a:r>
            <a:endParaRPr sz="31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0740"/>
              <a:buFont typeface="Arial"/>
              <a:buNone/>
            </a:pPr>
            <a:r>
              <a:rPr lang="en-US" sz="27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University of Washington</a:t>
            </a:r>
            <a:endParaRPr sz="3500" b="1" i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Doug </a:t>
            </a:r>
            <a:r>
              <a:rPr lang="en-US" sz="35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Vandemark</a:t>
            </a:r>
            <a:endParaRPr sz="3500" b="1" i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Ocean Processes Analysis Laboratory, The University of New Hampshire</a:t>
            </a:r>
            <a:endParaRPr sz="2700" i="1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2857"/>
              <a:buFont typeface="Arial"/>
              <a:buNone/>
            </a:pPr>
            <a:r>
              <a:rPr lang="en-US" sz="35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Alexis Mouche and Bertrand </a:t>
            </a:r>
            <a:r>
              <a:rPr lang="en-US" sz="35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Chapron</a:t>
            </a:r>
            <a:endParaRPr sz="35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555"/>
              <a:buFont typeface="Arial"/>
              <a:buNone/>
            </a:pPr>
            <a:r>
              <a:rPr lang="en-US" sz="27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Ocean and space physics (LOPS), IFREMER, UBO, CNRS, IRD</a:t>
            </a:r>
            <a:endParaRPr sz="27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Peter Sadowski</a:t>
            </a:r>
            <a:r>
              <a:rPr lang="en-US" sz="35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</a:t>
            </a:r>
            <a:r>
              <a:rPr lang="en-US" sz="33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3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Yannik Glaser</a:t>
            </a:r>
            <a:endParaRPr sz="33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Information &amp; Computer Sciences, Mathematics, The University of </a:t>
            </a:r>
            <a:r>
              <a:rPr lang="en-US" sz="27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Hawaiʻi</a:t>
            </a:r>
            <a:r>
              <a:rPr lang="en-US" sz="27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at </a:t>
            </a:r>
            <a:r>
              <a:rPr lang="en-US" sz="27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Mānoa</a:t>
            </a:r>
            <a:endParaRPr sz="27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5" name="Google Shape;95;p19"/>
          <p:cNvSpPr txBox="1">
            <a:spLocks noGrp="1"/>
          </p:cNvSpPr>
          <p:nvPr>
            <p:ph type="sldNum" idx="12"/>
          </p:nvPr>
        </p:nvSpPr>
        <p:spPr>
          <a:xfrm>
            <a:off x="15062147" y="8290163"/>
            <a:ext cx="975600" cy="69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pic>
        <p:nvPicPr>
          <p:cNvPr id="96" name="Google Shape;9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6451" y="0"/>
            <a:ext cx="106890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9"/>
          <p:cNvSpPr txBox="1">
            <a:spLocks noGrp="1"/>
          </p:cNvSpPr>
          <p:nvPr>
            <p:ph type="body" idx="4294967295"/>
          </p:nvPr>
        </p:nvSpPr>
        <p:spPr>
          <a:xfrm>
            <a:off x="1042467" y="6372000"/>
            <a:ext cx="10552800" cy="48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Salt Lake City, Utah, IOVWST 2024 													31 May 2024</a:t>
            </a:r>
            <a:endParaRPr sz="19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2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8" name="Google Shape;9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1253" y="6217633"/>
            <a:ext cx="928779" cy="618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70020" y="6217634"/>
            <a:ext cx="1280814" cy="640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ECBE208-9E6D-41CE-7CDE-A88790263DCB}"/>
              </a:ext>
            </a:extLst>
          </p:cNvPr>
          <p:cNvGrpSpPr>
            <a:grpSpLocks noChangeAspect="1"/>
          </p:cNvGrpSpPr>
          <p:nvPr/>
        </p:nvGrpSpPr>
        <p:grpSpPr>
          <a:xfrm>
            <a:off x="6693" y="882741"/>
            <a:ext cx="2994121" cy="2449384"/>
            <a:chOff x="3695550" y="3790622"/>
            <a:chExt cx="3529400" cy="2887276"/>
          </a:xfrm>
        </p:grpSpPr>
        <p:pic>
          <p:nvPicPr>
            <p:cNvPr id="255" name="Google Shape;255;p2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695550" y="3790622"/>
              <a:ext cx="3529400" cy="28872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8" name="Google Shape;258;p26"/>
            <p:cNvSpPr txBox="1"/>
            <p:nvPr/>
          </p:nvSpPr>
          <p:spPr>
            <a:xfrm>
              <a:off x="4158275" y="4047525"/>
              <a:ext cx="2231779" cy="65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Latent Heat Flux</a:t>
              </a:r>
              <a:endParaRPr sz="1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DF3384F4-4687-523A-074A-74C43BD166D5}"/>
                    </a:ext>
                  </a:extLst>
                </p:cNvPr>
                <p:cNvSpPr txBox="1"/>
                <p:nvPr/>
              </p:nvSpPr>
              <p:spPr>
                <a:xfrm>
                  <a:off x="4134471" y="4415080"/>
                  <a:ext cx="100566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=0.26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DF3384F4-4687-523A-074A-74C43BD166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4471" y="4415080"/>
                  <a:ext cx="1005660" cy="307777"/>
                </a:xfrm>
                <a:prstGeom prst="rect">
                  <a:avLst/>
                </a:prstGeom>
                <a:blipFill>
                  <a:blip r:embed="rId3"/>
                  <a:stretch>
                    <a:fillRect r="-7143" b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37563DF-8AD0-65AA-5190-F068A8A16D5E}"/>
              </a:ext>
            </a:extLst>
          </p:cNvPr>
          <p:cNvGrpSpPr>
            <a:grpSpLocks noChangeAspect="1"/>
          </p:cNvGrpSpPr>
          <p:nvPr/>
        </p:nvGrpSpPr>
        <p:grpSpPr>
          <a:xfrm>
            <a:off x="31601" y="3426842"/>
            <a:ext cx="2944267" cy="2443261"/>
            <a:chOff x="7261875" y="3790623"/>
            <a:chExt cx="3705869" cy="3075267"/>
          </a:xfrm>
        </p:grpSpPr>
        <p:pic>
          <p:nvPicPr>
            <p:cNvPr id="256" name="Google Shape;256;p26"/>
            <p:cNvPicPr preferRelativeResize="0">
              <a:picLocks noChangeAspect="1"/>
            </p:cNvPicPr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261875" y="3790623"/>
              <a:ext cx="3705869" cy="30752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9" name="Google Shape;259;p26"/>
            <p:cNvSpPr txBox="1"/>
            <p:nvPr/>
          </p:nvSpPr>
          <p:spPr>
            <a:xfrm>
              <a:off x="7651975" y="3996875"/>
              <a:ext cx="2455683" cy="8304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Buoyancy Flux</a:t>
              </a:r>
              <a:endParaRPr sz="1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2F6BF61D-0F3E-1CDE-F049-E0E71983AB2C}"/>
                    </a:ext>
                  </a:extLst>
                </p:cNvPr>
                <p:cNvSpPr txBox="1"/>
                <p:nvPr/>
              </p:nvSpPr>
              <p:spPr>
                <a:xfrm>
                  <a:off x="7723260" y="4395418"/>
                  <a:ext cx="70391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~ 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2F6BF61D-0F3E-1CDE-F049-E0E71983AB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3260" y="4395418"/>
                  <a:ext cx="703911" cy="307777"/>
                </a:xfrm>
                <a:prstGeom prst="rect">
                  <a:avLst/>
                </a:prstGeom>
                <a:blipFill>
                  <a:blip r:embed="rId5"/>
                  <a:stretch>
                    <a:fillRect r="-9783"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1BD4F08-310D-C3F6-54DF-683B523178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9038" y="3440380"/>
            <a:ext cx="3139440" cy="24955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FF077A-B2ED-664A-EB66-971C785F61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5319" y="890263"/>
            <a:ext cx="3028950" cy="24955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4C3E6DB-7868-DCAC-134E-400753BB91EE}"/>
              </a:ext>
            </a:extLst>
          </p:cNvPr>
          <p:cNvSpPr txBox="1"/>
          <p:nvPr/>
        </p:nvSpPr>
        <p:spPr>
          <a:xfrm>
            <a:off x="800098" y="76377"/>
            <a:ext cx="10349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Cautionary Note on Direct Surface Flux Retrievals Using SAR Texture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Placeholder 2">
                <a:extLst>
                  <a:ext uri="{FF2B5EF4-FFF2-40B4-BE49-F238E27FC236}">
                    <a16:creationId xmlns:a16="http://schemas.microsoft.com/office/drawing/2014/main" id="{2658E7BA-E187-471B-32F4-890F5DAC7D6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63376" y="747780"/>
                <a:ext cx="6497023" cy="43513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vert="horz" wrap="square" lIns="91440" tIns="45720" rIns="91440" bIns="45720" rtlCol="0" anchor="t" anchorCtr="0">
                <a:norm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228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L="914400" marR="0" lvl="1" indent="-228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L="1371600" marR="0" lvl="2" indent="-228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L="1828800" marR="0" lvl="3" indent="-228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L="2286000" marR="0" lvl="4" indent="-228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L="2743200" marR="0" lvl="5" indent="-228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L="3200400" marR="0" lvl="6" indent="-228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L="3657600" marR="0" lvl="7" indent="-228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L="4114800" marR="0" lvl="8" indent="-228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514350" indent="-285750">
                  <a:buFont typeface="Arial" panose="020B0604020202020204" pitchFamily="34" charset="0"/>
                  <a:buChar char="•"/>
                </a:pPr>
                <a:r>
                  <a:rPr lang="en-US" b="1" dirty="0">
                    <a:latin typeface="Verdana" panose="020B0604030504040204" pitchFamily="34" charset="0"/>
                    <a:ea typeface="Verdana" panose="020B0604030504040204" pitchFamily="34" charset="0"/>
                    <a:cs typeface="Times New Roman" panose="02020603050405020304" pitchFamily="18" charset="0"/>
                  </a:rPr>
                  <a:t>Stratification</a:t>
                </a:r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>
                    <a:latin typeface="Verdana" panose="020B0604030504040204" pitchFamily="34" charset="0"/>
                    <a:ea typeface="Verdana" panose="020B0604030504040204" pitchFamily="34" charset="0"/>
                    <a:cs typeface="Times New Roman" panose="02020603050405020304" pitchFamily="18" charset="0"/>
                  </a:rPr>
                  <a:t>is primary control on CS</a:t>
                </a:r>
              </a:p>
              <a:p>
                <a:pPr marL="514350" indent="-285750">
                  <a:buFont typeface="Arial" panose="020B0604020202020204" pitchFamily="34" charset="0"/>
                  <a:buChar char="•"/>
                </a:pPr>
                <a:r>
                  <a:rPr lang="en-US" b="1" dirty="0">
                    <a:latin typeface="Verdana" panose="020B0604030504040204" pitchFamily="34" charset="0"/>
                    <a:ea typeface="Verdana" panose="020B0604030504040204" pitchFamily="34" charset="0"/>
                    <a:cs typeface="Times New Roman" panose="02020603050405020304" pitchFamily="18" charset="0"/>
                  </a:rPr>
                  <a:t>Frequently U10 controls stratification</a:t>
                </a:r>
              </a:p>
              <a:p>
                <a:pPr marL="971550" lvl="1" indent="-285750">
                  <a:buFont typeface="Arial" panose="020B0604020202020204" pitchFamily="34" charset="0"/>
                  <a:buChar char="•"/>
                </a:pPr>
                <a:r>
                  <a:rPr lang="en-US" u="sng" dirty="0">
                    <a:latin typeface="Verdana" panose="020B0604030504040204" pitchFamily="34" charset="0"/>
                    <a:ea typeface="Verdana" panose="020B0604030504040204" pitchFamily="34" charset="0"/>
                    <a:cs typeface="Times New Roman" panose="02020603050405020304" pitchFamily="18" charset="0"/>
                  </a:rPr>
                  <a:t>Latent Heat Flux</a:t>
                </a:r>
              </a:p>
              <a:p>
                <a:pPr marL="1428750" lvl="2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𝑞</m:t>
                    </m:r>
                  </m:oMath>
                </a14:m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  <a:cs typeface="Times New Roman" panose="02020603050405020304" pitchFamily="18" charset="0"/>
                  </a:rPr>
                  <a:t> has large variance </a:t>
                </a:r>
              </a:p>
              <a:p>
                <a:pPr marL="1885950" lvl="3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  <a:cs typeface="Times New Roman" panose="02020603050405020304" pitchFamily="18" charset="0"/>
                  </a:rPr>
                  <a:t>mesoscale &amp; temporal variability</a:t>
                </a:r>
              </a:p>
              <a:p>
                <a:pPr marL="1428750" lvl="2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𝑞</m:t>
                    </m:r>
                  </m:oMath>
                </a14:m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  <a:cs typeface="Times New Roman" panose="02020603050405020304" pitchFamily="18" charset="0"/>
                  </a:rPr>
                  <a:t> uncorrelated with Ri</a:t>
                </a:r>
              </a:p>
              <a:p>
                <a:pPr marL="1428750" lvl="2" indent="-285750">
                  <a:buFont typeface="Arial" panose="020B0604020202020204" pitchFamily="34" charset="0"/>
                  <a:buChar char="•"/>
                </a:pPr>
                <a:r>
                  <a:rPr lang="en-US" b="1" dirty="0">
                    <a:latin typeface="Verdana" panose="020B0604030504040204" pitchFamily="34" charset="0"/>
                    <a:ea typeface="Verdana" panose="020B0604030504040204" pitchFamily="34" charset="0"/>
                    <a:cs typeface="Times New Roman" panose="02020603050405020304" pitchFamily="18" charset="0"/>
                  </a:rPr>
                  <a:t>Ri (hence CS) has lower predictability</a:t>
                </a:r>
              </a:p>
              <a:p>
                <a:pPr marL="1885950" lvl="3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=0.26</m:t>
                    </m:r>
                  </m:oMath>
                </a14:m>
                <a:endParaRPr lang="en-US" b="1" dirty="0"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endParaRPr>
              </a:p>
              <a:p>
                <a:pPr marL="1885950" lvl="3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  <a:cs typeface="Times New Roman" panose="02020603050405020304" pitchFamily="18" charset="0"/>
                  </a:rPr>
                  <a:t>Speed effect “blurred”</a:t>
                </a:r>
              </a:p>
              <a:p>
                <a:pPr marL="9715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  <a:cs typeface="Times New Roman" panose="02020603050405020304" pitchFamily="18" charset="0"/>
                  </a:rPr>
                  <a:t>Buoyancy Flux (~sensible heat flux)</a:t>
                </a:r>
              </a:p>
              <a:p>
                <a:pPr marL="1428750" lvl="2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∆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  <a:cs typeface="Times New Roman" panose="02020603050405020304" pitchFamily="18" charset="0"/>
                  </a:rPr>
                  <a:t> anticorrelates with Ri</a:t>
                </a:r>
              </a:p>
              <a:p>
                <a:pPr marL="1885950" lvl="3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  <a:cs typeface="Times New Roman" panose="02020603050405020304" pitchFamily="18" charset="0"/>
                  </a:rPr>
                  <a:t>Unknown (to us) reason</a:t>
                </a:r>
              </a:p>
              <a:p>
                <a:pPr marL="1428750" lvl="2" indent="-285750">
                  <a:buFont typeface="Arial" panose="020B0604020202020204" pitchFamily="34" charset="0"/>
                  <a:buChar char="•"/>
                </a:pPr>
                <a:r>
                  <a:rPr lang="en-US" b="1" dirty="0">
                    <a:latin typeface="Verdana" panose="020B0604030504040204" pitchFamily="34" charset="0"/>
                    <a:ea typeface="Verdana" panose="020B0604030504040204" pitchFamily="34" charset="0"/>
                    <a:cs typeface="Times New Roman" panose="02020603050405020304" pitchFamily="18" charset="0"/>
                  </a:rPr>
                  <a:t>Nets to </a:t>
                </a:r>
                <a:r>
                  <a:rPr lang="en-US" b="1" u="sng" dirty="0">
                    <a:latin typeface="Verdana" panose="020B0604030504040204" pitchFamily="34" charset="0"/>
                    <a:ea typeface="Verdana" panose="020B0604030504040204" pitchFamily="34" charset="0"/>
                    <a:cs typeface="Times New Roman" panose="02020603050405020304" pitchFamily="18" charset="0"/>
                  </a:rPr>
                  <a:t>NO predictability </a:t>
                </a:r>
                <a:r>
                  <a:rPr lang="en-US" b="1" dirty="0">
                    <a:latin typeface="Verdana" panose="020B0604030504040204" pitchFamily="34" charset="0"/>
                    <a:ea typeface="Verdana" panose="020B0604030504040204" pitchFamily="34" charset="0"/>
                    <a:cs typeface="Times New Roman" panose="02020603050405020304" pitchFamily="18" charset="0"/>
                  </a:rPr>
                  <a:t>with RI (CS) </a:t>
                </a:r>
              </a:p>
              <a:p>
                <a:pPr marL="1885950" lvl="3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~ 0</m:t>
                    </m:r>
                  </m:oMath>
                </a14:m>
                <a:endParaRPr lang="en-US" b="1" dirty="0"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endParaRPr>
              </a:p>
              <a:p>
                <a:pPr marL="1885950" lvl="3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  <a:cs typeface="Times New Roman" panose="02020603050405020304" pitchFamily="18" charset="0"/>
                  </a:rPr>
                  <a:t>Speed effect neutralized</a:t>
                </a:r>
              </a:p>
              <a:p>
                <a:pPr marL="1428750" lvl="2" indent="-285750">
                  <a:buFont typeface="Arial" panose="020B0604020202020204" pitchFamily="34" charset="0"/>
                  <a:buChar char="•"/>
                </a:pPr>
                <a:endParaRPr lang="en-US" u="sng" dirty="0"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 Placeholder 2">
                <a:extLst>
                  <a:ext uri="{FF2B5EF4-FFF2-40B4-BE49-F238E27FC236}">
                    <a16:creationId xmlns:a16="http://schemas.microsoft.com/office/drawing/2014/main" id="{2658E7BA-E187-471B-32F4-890F5DAC7D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3376" y="747780"/>
                <a:ext cx="6497023" cy="4351338"/>
              </a:xfrm>
              <a:prstGeom prst="rect">
                <a:avLst/>
              </a:prstGeom>
              <a:blipFill>
                <a:blip r:embed="rId8"/>
                <a:stretch>
                  <a:fillRect t="-842" r="-150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810F241-81B4-2EBC-87F4-7974A9485241}"/>
              </a:ext>
            </a:extLst>
          </p:cNvPr>
          <p:cNvCxnSpPr/>
          <p:nvPr/>
        </p:nvCxnSpPr>
        <p:spPr>
          <a:xfrm flipH="1" flipV="1">
            <a:off x="5791200" y="2113935"/>
            <a:ext cx="973775" cy="206478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7688F8C-DD62-CC34-AA79-9CDB46BE9CD3}"/>
              </a:ext>
            </a:extLst>
          </p:cNvPr>
          <p:cNvCxnSpPr>
            <a:cxnSpLocks/>
          </p:cNvCxnSpPr>
          <p:nvPr/>
        </p:nvCxnSpPr>
        <p:spPr>
          <a:xfrm flipH="1">
            <a:off x="5791200" y="3728208"/>
            <a:ext cx="978692" cy="522246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A6292F4-127D-39ED-8382-7CD533DEFDFB}"/>
              </a:ext>
            </a:extLst>
          </p:cNvPr>
          <p:cNvSpPr txBox="1"/>
          <p:nvPr/>
        </p:nvSpPr>
        <p:spPr>
          <a:xfrm>
            <a:off x="5360862" y="6362467"/>
            <a:ext cx="6647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Of course: High predictability of stratification (Ri) &amp; Stress/Wind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37EE0B-9AD9-7496-4F3A-628457630D20}"/>
              </a:ext>
            </a:extLst>
          </p:cNvPr>
          <p:cNvSpPr txBox="1"/>
          <p:nvPr/>
        </p:nvSpPr>
        <p:spPr>
          <a:xfrm>
            <a:off x="190919" y="6221791"/>
            <a:ext cx="23278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NTAS Buoy</a:t>
            </a:r>
          </a:p>
        </p:txBody>
      </p:sp>
    </p:spTree>
    <p:extLst>
      <p:ext uri="{BB962C8B-B14F-4D97-AF65-F5344CB8AC3E}">
        <p14:creationId xmlns:p14="http://schemas.microsoft.com/office/powerpoint/2010/main" val="3504971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7"/>
          <p:cNvSpPr txBox="1"/>
          <p:nvPr/>
        </p:nvSpPr>
        <p:spPr>
          <a:xfrm>
            <a:off x="64600" y="703125"/>
            <a:ext cx="6065100" cy="3262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● Hand-tagged database near NTAS</a:t>
            </a:r>
            <a:endParaRPr sz="1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● Simplified to uniform images &amp; 3 classes: WS, WS/MC, MC </a:t>
            </a:r>
            <a:endParaRPr sz="1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Note:</a:t>
            </a:r>
            <a:endParaRPr sz="1800" u="sng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● WS→WS/MC→MC: increasing gravel &amp; fish &amp; sugar</a:t>
            </a:r>
            <a:endParaRPr sz="1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● WS→WS/MC→MC: decreasing flowers</a:t>
            </a:r>
            <a:endParaRPr sz="1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Next up:</a:t>
            </a:r>
            <a:endParaRPr sz="1800" u="sng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● </a:t>
            </a:r>
            <a:r>
              <a:rPr lang="en-US" sz="1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WindSAT</a:t>
            </a:r>
            <a:r>
              <a:rPr lang="en-US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and/or COWVR moisture flux convergence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● Examine ASCAT wind MLE (cone-distance)</a:t>
            </a:r>
            <a:endParaRPr sz="1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8" name="Google Shape;268;p27"/>
          <p:cNvSpPr/>
          <p:nvPr/>
        </p:nvSpPr>
        <p:spPr>
          <a:xfrm>
            <a:off x="121825" y="91445"/>
            <a:ext cx="10514100" cy="6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latin typeface="Times New Roman"/>
                <a:ea typeface="Times New Roman"/>
                <a:cs typeface="Times New Roman"/>
                <a:sym typeface="Times New Roman"/>
              </a:rPr>
              <a:t>Cloud Type Vs SAR classes</a:t>
            </a:r>
            <a:endParaRPr sz="40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2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pic>
        <p:nvPicPr>
          <p:cNvPr id="270" name="Google Shape;27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9600" y="231669"/>
            <a:ext cx="5746751" cy="4909455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27"/>
          <p:cNvSpPr txBox="1">
            <a:spLocks noGrp="1"/>
          </p:cNvSpPr>
          <p:nvPr>
            <p:ph type="sldNum" idx="12"/>
          </p:nvPr>
        </p:nvSpPr>
        <p:spPr>
          <a:xfrm>
            <a:off x="11719324" y="6368838"/>
            <a:ext cx="386400" cy="403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pic>
        <p:nvPicPr>
          <p:cNvPr id="272" name="Google Shape;27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55850" y="5196578"/>
            <a:ext cx="1609037" cy="1676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7"/>
          <p:cNvPicPr preferRelativeResize="0"/>
          <p:nvPr/>
        </p:nvPicPr>
        <p:blipFill rotWithShape="1">
          <a:blip r:embed="rId5">
            <a:alphaModFix/>
          </a:blip>
          <a:srcRect b="1584"/>
          <a:stretch/>
        </p:blipFill>
        <p:spPr>
          <a:xfrm>
            <a:off x="7368565" y="5202450"/>
            <a:ext cx="1609038" cy="1664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73925" y="5196590"/>
            <a:ext cx="1609037" cy="1676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582963" y="5208299"/>
            <a:ext cx="1609037" cy="1653188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27"/>
          <p:cNvSpPr txBox="1"/>
          <p:nvPr/>
        </p:nvSpPr>
        <p:spPr>
          <a:xfrm>
            <a:off x="5759521" y="5208300"/>
            <a:ext cx="1486200" cy="4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Sugar</a:t>
            </a:r>
            <a:endParaRPr sz="2700"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7" name="Google Shape;277;p27"/>
          <p:cNvSpPr txBox="1"/>
          <p:nvPr/>
        </p:nvSpPr>
        <p:spPr>
          <a:xfrm>
            <a:off x="7366761" y="5196575"/>
            <a:ext cx="1467000" cy="4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Gravel</a:t>
            </a:r>
            <a:endParaRPr sz="2700"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8" name="Google Shape;278;p27"/>
          <p:cNvSpPr txBox="1"/>
          <p:nvPr/>
        </p:nvSpPr>
        <p:spPr>
          <a:xfrm>
            <a:off x="8974848" y="5196575"/>
            <a:ext cx="1497900" cy="4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Flowers</a:t>
            </a:r>
            <a:endParaRPr sz="2700"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9" name="Google Shape;279;p27"/>
          <p:cNvSpPr txBox="1"/>
          <p:nvPr/>
        </p:nvSpPr>
        <p:spPr>
          <a:xfrm>
            <a:off x="10582975" y="5208300"/>
            <a:ext cx="1136400" cy="4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Fish</a:t>
            </a:r>
            <a:endParaRPr sz="2700"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80" name="Google Shape;280;p2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138250" y="5054750"/>
            <a:ext cx="2541901" cy="180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9"/>
          <p:cNvSpPr txBox="1"/>
          <p:nvPr/>
        </p:nvSpPr>
        <p:spPr>
          <a:xfrm>
            <a:off x="-31848" y="1040275"/>
            <a:ext cx="3442200" cy="27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latin typeface="Times New Roman"/>
                <a:ea typeface="Times New Roman"/>
                <a:cs typeface="Times New Roman"/>
                <a:sym typeface="Times New Roman"/>
              </a:rPr>
              <a:t>Combination of scales and technologies for 20 Jan. 2019 showing the regional scales from </a:t>
            </a:r>
            <a:r>
              <a:rPr lang="en-US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Modis Aqua </a:t>
            </a:r>
            <a:r>
              <a:rPr lang="en-US" sz="1700">
                <a:latin typeface="Times New Roman"/>
                <a:ea typeface="Times New Roman"/>
                <a:cs typeface="Times New Roman"/>
                <a:sym typeface="Times New Roman"/>
              </a:rPr>
              <a:t>visual cloud imagery 17:30 UTC, mesoscale surface wind vectors from ASCAT at 13:12 UTC, and localized fine-scale turbulence in the MABL from SAR WV images at 09:26 UTC. SAR images have N at the top of the image.</a:t>
            </a:r>
            <a:endParaRPr sz="17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92" name="Google Shape;292;p29"/>
          <p:cNvPicPr preferRelativeResize="0"/>
          <p:nvPr/>
        </p:nvPicPr>
        <p:blipFill rotWithShape="1">
          <a:blip r:embed="rId3">
            <a:alphaModFix/>
          </a:blip>
          <a:srcRect t="24924"/>
          <a:stretch/>
        </p:blipFill>
        <p:spPr>
          <a:xfrm>
            <a:off x="9814567" y="143866"/>
            <a:ext cx="2072640" cy="6570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9"/>
          <p:cNvPicPr preferRelativeResize="0"/>
          <p:nvPr/>
        </p:nvPicPr>
        <p:blipFill rotWithShape="1">
          <a:blip r:embed="rId4">
            <a:alphaModFix/>
          </a:blip>
          <a:srcRect l="69694"/>
          <a:stretch/>
        </p:blipFill>
        <p:spPr>
          <a:xfrm>
            <a:off x="6928033" y="3875233"/>
            <a:ext cx="2872530" cy="2753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9"/>
          <p:cNvPicPr preferRelativeResize="0"/>
          <p:nvPr/>
        </p:nvPicPr>
        <p:blipFill rotWithShape="1">
          <a:blip r:embed="rId5">
            <a:alphaModFix/>
          </a:blip>
          <a:srcRect l="19496" t="31400" r="26405" b="15984"/>
          <a:stretch/>
        </p:blipFill>
        <p:spPr>
          <a:xfrm>
            <a:off x="3518733" y="255100"/>
            <a:ext cx="6209453" cy="33831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5" name="Google Shape;295;p29"/>
          <p:cNvCxnSpPr>
            <a:endCxn id="292" idx="1"/>
          </p:cNvCxnSpPr>
          <p:nvPr/>
        </p:nvCxnSpPr>
        <p:spPr>
          <a:xfrm rot="10800000" flipH="1">
            <a:off x="7432567" y="3429001"/>
            <a:ext cx="2382000" cy="21399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96" name="Google Shape;296;p29"/>
          <p:cNvCxnSpPr/>
          <p:nvPr/>
        </p:nvCxnSpPr>
        <p:spPr>
          <a:xfrm rot="10800000" flipH="1">
            <a:off x="7527733" y="1249467"/>
            <a:ext cx="2281500" cy="37839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97" name="Google Shape;297;p29"/>
          <p:cNvCxnSpPr/>
          <p:nvPr/>
        </p:nvCxnSpPr>
        <p:spPr>
          <a:xfrm rot="10800000" flipH="1">
            <a:off x="7349133" y="5526633"/>
            <a:ext cx="2460300" cy="6021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98" name="Google Shape;298;p29"/>
          <p:cNvSpPr/>
          <p:nvPr/>
        </p:nvSpPr>
        <p:spPr>
          <a:xfrm rot="782001">
            <a:off x="5873119" y="2421578"/>
            <a:ext cx="99770" cy="110635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29"/>
          <p:cNvSpPr/>
          <p:nvPr/>
        </p:nvSpPr>
        <p:spPr>
          <a:xfrm rot="782001">
            <a:off x="5994326" y="1973566"/>
            <a:ext cx="99770" cy="110635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29"/>
          <p:cNvSpPr/>
          <p:nvPr/>
        </p:nvSpPr>
        <p:spPr>
          <a:xfrm rot="782001">
            <a:off x="5751752" y="2852327"/>
            <a:ext cx="99770" cy="111578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29"/>
          <p:cNvSpPr txBox="1"/>
          <p:nvPr/>
        </p:nvSpPr>
        <p:spPr>
          <a:xfrm rot="-1325258">
            <a:off x="6621417" y="2349596"/>
            <a:ext cx="1984978" cy="615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Flowers</a:t>
            </a:r>
            <a:endParaRPr sz="2400" b="1" i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2" name="Google Shape;302;p29"/>
          <p:cNvSpPr txBox="1"/>
          <p:nvPr/>
        </p:nvSpPr>
        <p:spPr>
          <a:xfrm>
            <a:off x="9906933" y="143867"/>
            <a:ext cx="1636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S-1 SAR</a:t>
            </a:r>
            <a:endParaRPr sz="24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03" name="Google Shape;303;p29"/>
          <p:cNvPicPr preferRelativeResize="0"/>
          <p:nvPr/>
        </p:nvPicPr>
        <p:blipFill rotWithShape="1">
          <a:blip r:embed="rId4">
            <a:alphaModFix/>
          </a:blip>
          <a:srcRect l="36533" r="33160"/>
          <a:stretch/>
        </p:blipFill>
        <p:spPr>
          <a:xfrm>
            <a:off x="4015232" y="3873100"/>
            <a:ext cx="2872530" cy="2753767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29"/>
          <p:cNvSpPr txBox="1"/>
          <p:nvPr/>
        </p:nvSpPr>
        <p:spPr>
          <a:xfrm>
            <a:off x="4835567" y="5408867"/>
            <a:ext cx="1473900" cy="11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ASCAT Wind Divergence</a:t>
            </a:r>
            <a:endParaRPr sz="1900"/>
          </a:p>
        </p:txBody>
      </p:sp>
      <p:sp>
        <p:nvSpPr>
          <p:cNvPr id="305" name="Google Shape;305;p29"/>
          <p:cNvSpPr txBox="1"/>
          <p:nvPr/>
        </p:nvSpPr>
        <p:spPr>
          <a:xfrm>
            <a:off x="7820100" y="5696467"/>
            <a:ext cx="13875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ASCAT Wind MLE</a:t>
            </a:r>
            <a:endParaRPr sz="1900"/>
          </a:p>
        </p:txBody>
      </p:sp>
      <p:sp>
        <p:nvSpPr>
          <p:cNvPr id="306" name="Google Shape;306;p29"/>
          <p:cNvSpPr txBox="1"/>
          <p:nvPr/>
        </p:nvSpPr>
        <p:spPr>
          <a:xfrm>
            <a:off x="10946158" y="4286180"/>
            <a:ext cx="886800" cy="2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rgbClr val="FFFFFF"/>
                </a:solidFill>
              </a:rPr>
              <a:t>WS~MC</a:t>
            </a:r>
            <a:endParaRPr sz="1700" b="1">
              <a:solidFill>
                <a:srgbClr val="FFFFFF"/>
              </a:solidFill>
            </a:endParaRPr>
          </a:p>
        </p:txBody>
      </p:sp>
      <p:sp>
        <p:nvSpPr>
          <p:cNvPr id="307" name="Google Shape;307;p29"/>
          <p:cNvSpPr txBox="1"/>
          <p:nvPr/>
        </p:nvSpPr>
        <p:spPr>
          <a:xfrm>
            <a:off x="9906924" y="6417280"/>
            <a:ext cx="886800" cy="2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rgbClr val="FFFFFF"/>
                </a:solidFill>
              </a:rPr>
              <a:t>WS&gt;MC</a:t>
            </a:r>
            <a:endParaRPr sz="1700" b="1">
              <a:solidFill>
                <a:srgbClr val="FFFFFF"/>
              </a:solidFill>
            </a:endParaRPr>
          </a:p>
        </p:txBody>
      </p:sp>
      <p:sp>
        <p:nvSpPr>
          <p:cNvPr id="308" name="Google Shape;308;p29"/>
          <p:cNvSpPr txBox="1"/>
          <p:nvPr/>
        </p:nvSpPr>
        <p:spPr>
          <a:xfrm>
            <a:off x="9820533" y="4985300"/>
            <a:ext cx="1473900" cy="5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rgbClr val="00FFFF"/>
                </a:solidFill>
              </a:rPr>
              <a:t>Cold Pool</a:t>
            </a:r>
            <a:endParaRPr sz="1700" b="1">
              <a:solidFill>
                <a:srgbClr val="00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rgbClr val="00FFFF"/>
                </a:solidFill>
              </a:rPr>
              <a:t>or Gust Front</a:t>
            </a:r>
            <a:endParaRPr sz="1700" b="1">
              <a:solidFill>
                <a:srgbClr val="00FFFF"/>
              </a:solidFill>
            </a:endParaRPr>
          </a:p>
        </p:txBody>
      </p:sp>
      <p:cxnSp>
        <p:nvCxnSpPr>
          <p:cNvPr id="309" name="Google Shape;309;p29"/>
          <p:cNvCxnSpPr/>
          <p:nvPr/>
        </p:nvCxnSpPr>
        <p:spPr>
          <a:xfrm>
            <a:off x="11192938" y="5090100"/>
            <a:ext cx="477300" cy="31200"/>
          </a:xfrm>
          <a:prstGeom prst="straightConnector1">
            <a:avLst/>
          </a:prstGeom>
          <a:noFill/>
          <a:ln w="19050" cap="flat" cmpd="sng">
            <a:solidFill>
              <a:srgbClr val="00FF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10" name="Google Shape;310;p29"/>
          <p:cNvSpPr txBox="1"/>
          <p:nvPr/>
        </p:nvSpPr>
        <p:spPr>
          <a:xfrm>
            <a:off x="10811024" y="2009847"/>
            <a:ext cx="886800" cy="2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rgbClr val="FFFFFF"/>
                </a:solidFill>
              </a:rPr>
              <a:t>WS~MC</a:t>
            </a:r>
            <a:endParaRPr sz="1700" b="1">
              <a:solidFill>
                <a:srgbClr val="FFFFFF"/>
              </a:solidFill>
            </a:endParaRPr>
          </a:p>
        </p:txBody>
      </p:sp>
      <p:sp>
        <p:nvSpPr>
          <p:cNvPr id="311" name="Google Shape;311;p29"/>
          <p:cNvSpPr/>
          <p:nvPr/>
        </p:nvSpPr>
        <p:spPr>
          <a:xfrm>
            <a:off x="10265900" y="791433"/>
            <a:ext cx="1636508" cy="1563171"/>
          </a:xfrm>
          <a:custGeom>
            <a:avLst/>
            <a:gdLst/>
            <a:ahLst/>
            <a:cxnLst/>
            <a:rect l="l" t="t" r="r" b="b"/>
            <a:pathLst>
              <a:path w="49056" h="44317" extrusionOk="0">
                <a:moveTo>
                  <a:pt x="0" y="43954"/>
                </a:moveTo>
                <a:cubicBezTo>
                  <a:pt x="1967" y="43954"/>
                  <a:pt x="4496" y="44953"/>
                  <a:pt x="5887" y="43562"/>
                </a:cubicBezTo>
                <a:cubicBezTo>
                  <a:pt x="8743" y="40706"/>
                  <a:pt x="7526" y="34651"/>
                  <a:pt x="10989" y="32573"/>
                </a:cubicBezTo>
                <a:cubicBezTo>
                  <a:pt x="17877" y="28441"/>
                  <a:pt x="27716" y="30719"/>
                  <a:pt x="34143" y="25901"/>
                </a:cubicBezTo>
                <a:cubicBezTo>
                  <a:pt x="39903" y="21583"/>
                  <a:pt x="39463" y="12478"/>
                  <a:pt x="41207" y="5494"/>
                </a:cubicBezTo>
                <a:cubicBezTo>
                  <a:pt x="41981" y="2396"/>
                  <a:pt x="47626" y="2856"/>
                  <a:pt x="49056" y="0"/>
                </a:cubicBezTo>
              </a:path>
            </a:pathLst>
          </a:custGeom>
          <a:noFill/>
          <a:ln w="19050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2" name="Google Shape;312;p29"/>
          <p:cNvSpPr txBox="1"/>
          <p:nvPr/>
        </p:nvSpPr>
        <p:spPr>
          <a:xfrm>
            <a:off x="9836538" y="1530667"/>
            <a:ext cx="1387500" cy="2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rgbClr val="00FFFF"/>
                </a:solidFill>
              </a:rPr>
              <a:t>Gust Front</a:t>
            </a:r>
            <a:endParaRPr sz="1700" b="1">
              <a:solidFill>
                <a:srgbClr val="00FFFF"/>
              </a:solidFill>
            </a:endParaRPr>
          </a:p>
        </p:txBody>
      </p:sp>
      <p:sp>
        <p:nvSpPr>
          <p:cNvPr id="313" name="Google Shape;313;p29"/>
          <p:cNvSpPr txBox="1"/>
          <p:nvPr/>
        </p:nvSpPr>
        <p:spPr>
          <a:xfrm>
            <a:off x="10346758" y="1040280"/>
            <a:ext cx="886800" cy="2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rgbClr val="FFFFFF"/>
                </a:solidFill>
              </a:rPr>
              <a:t>WS&gt;MC</a:t>
            </a:r>
            <a:endParaRPr sz="1700" b="1">
              <a:solidFill>
                <a:srgbClr val="FFFFFF"/>
              </a:solidFill>
            </a:endParaRPr>
          </a:p>
        </p:txBody>
      </p:sp>
      <p:pic>
        <p:nvPicPr>
          <p:cNvPr id="314" name="Google Shape;314;p29"/>
          <p:cNvPicPr preferRelativeResize="0"/>
          <p:nvPr/>
        </p:nvPicPr>
        <p:blipFill rotWithShape="1">
          <a:blip r:embed="rId4">
            <a:alphaModFix/>
          </a:blip>
          <a:srcRect r="66583"/>
          <a:stretch/>
        </p:blipFill>
        <p:spPr>
          <a:xfrm>
            <a:off x="807533" y="3873100"/>
            <a:ext cx="3167432" cy="2753767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29"/>
          <p:cNvSpPr txBox="1"/>
          <p:nvPr/>
        </p:nvSpPr>
        <p:spPr>
          <a:xfrm>
            <a:off x="2252233" y="5189467"/>
            <a:ext cx="1072800" cy="11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ASCATOVW</a:t>
            </a:r>
            <a:endParaRPr sz="1900"/>
          </a:p>
        </p:txBody>
      </p:sp>
      <p:sp>
        <p:nvSpPr>
          <p:cNvPr id="316" name="Google Shape;316;p29"/>
          <p:cNvSpPr txBox="1"/>
          <p:nvPr/>
        </p:nvSpPr>
        <p:spPr>
          <a:xfrm>
            <a:off x="7721753" y="244485"/>
            <a:ext cx="21384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latin typeface="Times New Roman"/>
                <a:ea typeface="Times New Roman"/>
                <a:cs typeface="Times New Roman"/>
                <a:sym typeface="Times New Roman"/>
              </a:rPr>
              <a:t>Aqua - Modis</a:t>
            </a:r>
            <a:endParaRPr sz="24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latin typeface="Times New Roman"/>
                <a:ea typeface="Times New Roman"/>
                <a:cs typeface="Times New Roman"/>
                <a:sym typeface="Times New Roman"/>
              </a:rPr>
              <a:t>True Color</a:t>
            </a:r>
            <a:endParaRPr sz="24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7" name="Google Shape;317;p29"/>
          <p:cNvSpPr txBox="1"/>
          <p:nvPr/>
        </p:nvSpPr>
        <p:spPr>
          <a:xfrm>
            <a:off x="4321233" y="2648767"/>
            <a:ext cx="9729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S-1 SAR</a:t>
            </a:r>
            <a:endParaRPr sz="24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18" name="Google Shape;318;p29"/>
          <p:cNvCxnSpPr/>
          <p:nvPr/>
        </p:nvCxnSpPr>
        <p:spPr>
          <a:xfrm flipH="1">
            <a:off x="4047667" y="3262933"/>
            <a:ext cx="1473900" cy="7188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19" name="Google Shape;319;p29"/>
          <p:cNvSpPr/>
          <p:nvPr/>
        </p:nvSpPr>
        <p:spPr>
          <a:xfrm>
            <a:off x="5507100" y="980833"/>
            <a:ext cx="2097300" cy="22677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29"/>
          <p:cNvSpPr txBox="1"/>
          <p:nvPr/>
        </p:nvSpPr>
        <p:spPr>
          <a:xfrm rot="-1559">
            <a:off x="5250774" y="1226383"/>
            <a:ext cx="1984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Sugar</a:t>
            </a:r>
            <a:endParaRPr sz="2400" b="1" i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21" name="Google Shape;321;p29"/>
          <p:cNvCxnSpPr/>
          <p:nvPr/>
        </p:nvCxnSpPr>
        <p:spPr>
          <a:xfrm flipH="1">
            <a:off x="6490500" y="3278567"/>
            <a:ext cx="1125600" cy="6876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2" name="Google Shape;322;p29"/>
          <p:cNvCxnSpPr>
            <a:endCxn id="299" idx="2"/>
          </p:cNvCxnSpPr>
          <p:nvPr/>
        </p:nvCxnSpPr>
        <p:spPr>
          <a:xfrm rot="10800000" flipH="1">
            <a:off x="4990311" y="2082883"/>
            <a:ext cx="1041900" cy="9300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3" name="Google Shape;323;p29"/>
          <p:cNvCxnSpPr>
            <a:endCxn id="298" idx="2"/>
          </p:cNvCxnSpPr>
          <p:nvPr/>
        </p:nvCxnSpPr>
        <p:spPr>
          <a:xfrm rot="10800000" flipH="1">
            <a:off x="4990304" y="2530895"/>
            <a:ext cx="920700" cy="5133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4" name="Google Shape;324;p29"/>
          <p:cNvCxnSpPr>
            <a:endCxn id="300" idx="2"/>
          </p:cNvCxnSpPr>
          <p:nvPr/>
        </p:nvCxnSpPr>
        <p:spPr>
          <a:xfrm rot="10800000" flipH="1">
            <a:off x="4990287" y="2962566"/>
            <a:ext cx="799200" cy="504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25" name="Google Shape;325;p29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326" name="Google Shape;326;p29"/>
          <p:cNvSpPr/>
          <p:nvPr/>
        </p:nvSpPr>
        <p:spPr>
          <a:xfrm>
            <a:off x="169975" y="129000"/>
            <a:ext cx="4470000" cy="6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latin typeface="Times New Roman"/>
                <a:ea typeface="Times New Roman"/>
                <a:cs typeface="Times New Roman"/>
                <a:sym typeface="Times New Roman"/>
              </a:rPr>
              <a:t>OVW/SAR</a:t>
            </a:r>
            <a:endParaRPr sz="4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07A61-94AD-E507-3789-7E29A631F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/>
              <a:t>Summary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32779E-7D0B-1C1F-E212-E2C47597F3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6245" y="1604520"/>
            <a:ext cx="10461523" cy="3977280"/>
          </a:xfrm>
        </p:spPr>
        <p:txBody>
          <a:bodyPr anchor="t">
            <a:normAutofit/>
          </a:bodyPr>
          <a:lstStyle/>
          <a:p>
            <a:pPr marL="514350" indent="-28575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Start of new OVWST project</a:t>
            </a:r>
          </a:p>
          <a:p>
            <a:pPr marL="971550" lvl="1" indent="-28575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Regular meetings with UW (CICOS &amp; Atmos. Sci.) PBL Cloud experts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Shulz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Eastman)</a:t>
            </a:r>
          </a:p>
          <a:p>
            <a:pPr marL="971550" lvl="1" indent="-28575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Established data sharing &amp; preliminary dataset explorations &amp; combinations</a:t>
            </a:r>
          </a:p>
          <a:p>
            <a:pPr marL="971550" lvl="1" indent="-28575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Begun exploration of Eurec4 data</a:t>
            </a:r>
          </a:p>
          <a:p>
            <a:pPr marL="971550" lvl="1" indent="-28575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SAR classification model completed, will soon have much improved/longer SAR dataset &amp; ERA5 collocations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D84868-A3E3-3FB4-C4C9-779D76FBE7A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592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3"/>
          <p:cNvSpPr txBox="1"/>
          <p:nvPr/>
        </p:nvSpPr>
        <p:spPr>
          <a:xfrm>
            <a:off x="72266" y="3183827"/>
            <a:ext cx="4114500" cy="3754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2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Hypothesis</a:t>
            </a:r>
            <a:endParaRPr sz="20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lang="en-US" sz="16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PBL cloud classes &amp; PBL CS change states due to changes within the same stratification regime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lang="en-US" sz="16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Changes in CS classes can induce profound differences in the fluxes across the PBL (more so than surface fluxes)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6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16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Expect: Cloud patterns are affected by the CS.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lang="en-US" sz="16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16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Motivation: Cloud-Radiative Feedback</a:t>
            </a:r>
            <a:endParaRPr sz="16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1" name="Google Shape;16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86867" y="4833600"/>
            <a:ext cx="2070100" cy="199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71867" y="4809400"/>
            <a:ext cx="2527300" cy="200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86867" y="2769783"/>
            <a:ext cx="2070100" cy="200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71850" y="2757633"/>
            <a:ext cx="2527300" cy="200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3"/>
          <p:cNvPicPr preferRelativeResize="0"/>
          <p:nvPr/>
        </p:nvPicPr>
        <p:blipFill rotWithShape="1">
          <a:blip r:embed="rId7">
            <a:alphaModFix/>
          </a:blip>
          <a:srcRect l="17007" t="41808" r="18078" b="15728"/>
          <a:stretch/>
        </p:blipFill>
        <p:spPr>
          <a:xfrm>
            <a:off x="4350000" y="5347"/>
            <a:ext cx="7307290" cy="2707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3"/>
          <p:cNvPicPr preferRelativeResize="0"/>
          <p:nvPr/>
        </p:nvPicPr>
        <p:blipFill rotWithShape="1">
          <a:blip r:embed="rId8">
            <a:alphaModFix/>
          </a:blip>
          <a:srcRect l="33057" t="14964" r="27913" b="35907"/>
          <a:stretch/>
        </p:blipFill>
        <p:spPr>
          <a:xfrm>
            <a:off x="4350033" y="4819516"/>
            <a:ext cx="2534093" cy="1999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3"/>
          <p:cNvPicPr preferRelativeResize="0"/>
          <p:nvPr/>
        </p:nvPicPr>
        <p:blipFill rotWithShape="1">
          <a:blip r:embed="rId9">
            <a:alphaModFix/>
          </a:blip>
          <a:srcRect l="35001" t="15368" r="33747" b="45223"/>
          <a:stretch/>
        </p:blipFill>
        <p:spPr>
          <a:xfrm>
            <a:off x="4350033" y="2760996"/>
            <a:ext cx="2534093" cy="1999931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3"/>
          <p:cNvSpPr/>
          <p:nvPr/>
        </p:nvSpPr>
        <p:spPr>
          <a:xfrm>
            <a:off x="8038274" y="2777846"/>
            <a:ext cx="575700" cy="4551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23"/>
          <p:cNvSpPr/>
          <p:nvPr/>
        </p:nvSpPr>
        <p:spPr>
          <a:xfrm>
            <a:off x="7228383" y="6000060"/>
            <a:ext cx="575700" cy="4551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23"/>
          <p:cNvSpPr txBox="1"/>
          <p:nvPr/>
        </p:nvSpPr>
        <p:spPr>
          <a:xfrm>
            <a:off x="5262507" y="0"/>
            <a:ext cx="1965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Gravel</a:t>
            </a:r>
            <a:endParaRPr sz="2400" b="1" i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1" name="Google Shape;171;p23"/>
          <p:cNvSpPr txBox="1"/>
          <p:nvPr/>
        </p:nvSpPr>
        <p:spPr>
          <a:xfrm rot="-1332318">
            <a:off x="7504018" y="1233957"/>
            <a:ext cx="1967844" cy="615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Flowers</a:t>
            </a:r>
            <a:endParaRPr sz="2400" b="1" i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2" name="Google Shape;172;p23"/>
          <p:cNvSpPr/>
          <p:nvPr/>
        </p:nvSpPr>
        <p:spPr>
          <a:xfrm>
            <a:off x="5808421" y="1605589"/>
            <a:ext cx="356100" cy="3825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23"/>
          <p:cNvSpPr/>
          <p:nvPr/>
        </p:nvSpPr>
        <p:spPr>
          <a:xfrm>
            <a:off x="6164268" y="595801"/>
            <a:ext cx="356100" cy="3825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3"/>
          <p:cNvSpPr/>
          <p:nvPr/>
        </p:nvSpPr>
        <p:spPr>
          <a:xfrm>
            <a:off x="4350033" y="4809362"/>
            <a:ext cx="2534100" cy="20244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3"/>
          <p:cNvSpPr/>
          <p:nvPr/>
        </p:nvSpPr>
        <p:spPr>
          <a:xfrm>
            <a:off x="6968504" y="2748767"/>
            <a:ext cx="2534100" cy="2024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3"/>
          <p:cNvSpPr/>
          <p:nvPr/>
        </p:nvSpPr>
        <p:spPr>
          <a:xfrm>
            <a:off x="4350000" y="2757718"/>
            <a:ext cx="2534100" cy="2024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3"/>
          <p:cNvSpPr/>
          <p:nvPr/>
        </p:nvSpPr>
        <p:spPr>
          <a:xfrm>
            <a:off x="6968504" y="4809329"/>
            <a:ext cx="2534100" cy="20244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78" name="Google Shape;178;p23"/>
          <p:cNvCxnSpPr>
            <a:stCxn id="173" idx="2"/>
          </p:cNvCxnSpPr>
          <p:nvPr/>
        </p:nvCxnSpPr>
        <p:spPr>
          <a:xfrm>
            <a:off x="6342318" y="978301"/>
            <a:ext cx="820800" cy="17457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9" name="Google Shape;179;p23"/>
          <p:cNvCxnSpPr>
            <a:stCxn id="173" idx="2"/>
          </p:cNvCxnSpPr>
          <p:nvPr/>
        </p:nvCxnSpPr>
        <p:spPr>
          <a:xfrm>
            <a:off x="6342318" y="978301"/>
            <a:ext cx="325200" cy="17457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0" name="Google Shape;180;p23"/>
          <p:cNvCxnSpPr>
            <a:stCxn id="172" idx="2"/>
          </p:cNvCxnSpPr>
          <p:nvPr/>
        </p:nvCxnSpPr>
        <p:spPr>
          <a:xfrm>
            <a:off x="5986471" y="1988089"/>
            <a:ext cx="589500" cy="278430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1" name="Google Shape;181;p23"/>
          <p:cNvCxnSpPr>
            <a:stCxn id="172" idx="2"/>
          </p:cNvCxnSpPr>
          <p:nvPr/>
        </p:nvCxnSpPr>
        <p:spPr>
          <a:xfrm>
            <a:off x="5986471" y="1988089"/>
            <a:ext cx="1229100" cy="274530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2" name="Google Shape;182;p23"/>
          <p:cNvCxnSpPr/>
          <p:nvPr/>
        </p:nvCxnSpPr>
        <p:spPr>
          <a:xfrm rot="10800000" flipH="1">
            <a:off x="8613882" y="2932434"/>
            <a:ext cx="1002300" cy="96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183" name="Google Shape;183;p23"/>
          <p:cNvSpPr/>
          <p:nvPr/>
        </p:nvSpPr>
        <p:spPr>
          <a:xfrm>
            <a:off x="9586871" y="2760873"/>
            <a:ext cx="2065200" cy="2024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184" name="Google Shape;184;p23"/>
          <p:cNvSpPr/>
          <p:nvPr/>
        </p:nvSpPr>
        <p:spPr>
          <a:xfrm>
            <a:off x="9586873" y="4815840"/>
            <a:ext cx="2065200" cy="20244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85" name="Google Shape;185;p23"/>
          <p:cNvCxnSpPr/>
          <p:nvPr/>
        </p:nvCxnSpPr>
        <p:spPr>
          <a:xfrm>
            <a:off x="7815667" y="6181467"/>
            <a:ext cx="1761600" cy="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186" name="Google Shape;186;p23"/>
          <p:cNvSpPr txBox="1"/>
          <p:nvPr/>
        </p:nvSpPr>
        <p:spPr>
          <a:xfrm>
            <a:off x="9550553" y="41285"/>
            <a:ext cx="21384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latin typeface="Times New Roman"/>
                <a:ea typeface="Times New Roman"/>
                <a:cs typeface="Times New Roman"/>
                <a:sym typeface="Times New Roman"/>
              </a:rPr>
              <a:t>Aqua - Modis</a:t>
            </a:r>
            <a:endParaRPr sz="21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latin typeface="Times New Roman"/>
                <a:ea typeface="Times New Roman"/>
                <a:cs typeface="Times New Roman"/>
                <a:sym typeface="Times New Roman"/>
              </a:rPr>
              <a:t>True Color</a:t>
            </a:r>
            <a:endParaRPr sz="21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7" name="Google Shape;187;p23"/>
          <p:cNvSpPr txBox="1"/>
          <p:nvPr/>
        </p:nvSpPr>
        <p:spPr>
          <a:xfrm>
            <a:off x="4888533" y="1975600"/>
            <a:ext cx="8520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S-1 SAR</a:t>
            </a:r>
            <a:endParaRPr sz="2100" b="1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88" name="Google Shape;188;p23"/>
          <p:cNvCxnSpPr>
            <a:stCxn id="187" idx="3"/>
            <a:endCxn id="187" idx="3"/>
          </p:cNvCxnSpPr>
          <p:nvPr/>
        </p:nvCxnSpPr>
        <p:spPr>
          <a:xfrm>
            <a:off x="5740533" y="2422000"/>
            <a:ext cx="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9" name="Google Shape;189;p23"/>
          <p:cNvCxnSpPr>
            <a:endCxn id="187" idx="3"/>
          </p:cNvCxnSpPr>
          <p:nvPr/>
        </p:nvCxnSpPr>
        <p:spPr>
          <a:xfrm rot="10800000" flipH="1">
            <a:off x="5347833" y="2422000"/>
            <a:ext cx="392700" cy="72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90" name="Google Shape;190;p23"/>
          <p:cNvSpPr txBox="1"/>
          <p:nvPr/>
        </p:nvSpPr>
        <p:spPr>
          <a:xfrm>
            <a:off x="9882767" y="3769533"/>
            <a:ext cx="1473900" cy="2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00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Cold Pools</a:t>
            </a:r>
            <a:endParaRPr sz="1600" b="1">
              <a:solidFill>
                <a:srgbClr val="00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91" name="Google Shape;191;p23"/>
          <p:cNvCxnSpPr>
            <a:stCxn id="190" idx="0"/>
          </p:cNvCxnSpPr>
          <p:nvPr/>
        </p:nvCxnSpPr>
        <p:spPr>
          <a:xfrm rot="10800000" flipH="1">
            <a:off x="10619717" y="3450033"/>
            <a:ext cx="250500" cy="319500"/>
          </a:xfrm>
          <a:prstGeom prst="straightConnector1">
            <a:avLst/>
          </a:prstGeom>
          <a:noFill/>
          <a:ln w="9525" cap="flat" cmpd="sng">
            <a:solidFill>
              <a:srgbClr val="00FF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92" name="Google Shape;192;p23"/>
          <p:cNvCxnSpPr>
            <a:stCxn id="190" idx="2"/>
          </p:cNvCxnSpPr>
          <p:nvPr/>
        </p:nvCxnSpPr>
        <p:spPr>
          <a:xfrm flipH="1">
            <a:off x="10108217" y="4045233"/>
            <a:ext cx="511500" cy="1666800"/>
          </a:xfrm>
          <a:prstGeom prst="straightConnector1">
            <a:avLst/>
          </a:prstGeom>
          <a:noFill/>
          <a:ln w="9525" cap="flat" cmpd="sng">
            <a:solidFill>
              <a:srgbClr val="00FF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93" name="Google Shape;193;p23"/>
          <p:cNvCxnSpPr>
            <a:stCxn id="190" idx="0"/>
          </p:cNvCxnSpPr>
          <p:nvPr/>
        </p:nvCxnSpPr>
        <p:spPr>
          <a:xfrm rot="10800000">
            <a:off x="10572617" y="3462033"/>
            <a:ext cx="47100" cy="307500"/>
          </a:xfrm>
          <a:prstGeom prst="straightConnector1">
            <a:avLst/>
          </a:prstGeom>
          <a:noFill/>
          <a:ln w="9525" cap="flat" cmpd="sng">
            <a:solidFill>
              <a:srgbClr val="00FF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94" name="Google Shape;194;p23"/>
          <p:cNvCxnSpPr>
            <a:stCxn id="190" idx="0"/>
          </p:cNvCxnSpPr>
          <p:nvPr/>
        </p:nvCxnSpPr>
        <p:spPr>
          <a:xfrm rot="10800000">
            <a:off x="9846017" y="3450033"/>
            <a:ext cx="773700" cy="319500"/>
          </a:xfrm>
          <a:prstGeom prst="straightConnector1">
            <a:avLst/>
          </a:prstGeom>
          <a:noFill/>
          <a:ln w="9525" cap="flat" cmpd="sng">
            <a:solidFill>
              <a:srgbClr val="00FF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95" name="Google Shape;195;p23"/>
          <p:cNvCxnSpPr>
            <a:stCxn id="190" idx="2"/>
          </p:cNvCxnSpPr>
          <p:nvPr/>
        </p:nvCxnSpPr>
        <p:spPr>
          <a:xfrm flipH="1">
            <a:off x="8464817" y="4045233"/>
            <a:ext cx="2154900" cy="1202400"/>
          </a:xfrm>
          <a:prstGeom prst="straightConnector1">
            <a:avLst/>
          </a:prstGeom>
          <a:noFill/>
          <a:ln w="9525" cap="flat" cmpd="sng">
            <a:solidFill>
              <a:srgbClr val="00FF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96" name="Google Shape;196;p23"/>
          <p:cNvCxnSpPr>
            <a:stCxn id="190" idx="2"/>
          </p:cNvCxnSpPr>
          <p:nvPr/>
        </p:nvCxnSpPr>
        <p:spPr>
          <a:xfrm>
            <a:off x="10619717" y="4045233"/>
            <a:ext cx="190800" cy="202500"/>
          </a:xfrm>
          <a:prstGeom prst="straightConnector1">
            <a:avLst/>
          </a:prstGeom>
          <a:noFill/>
          <a:ln w="9525" cap="flat" cmpd="sng">
            <a:solidFill>
              <a:srgbClr val="00FF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97" name="Google Shape;197;p23"/>
          <p:cNvCxnSpPr>
            <a:stCxn id="190" idx="0"/>
          </p:cNvCxnSpPr>
          <p:nvPr/>
        </p:nvCxnSpPr>
        <p:spPr>
          <a:xfrm flipH="1">
            <a:off x="8393717" y="3769533"/>
            <a:ext cx="2226000" cy="97200"/>
          </a:xfrm>
          <a:prstGeom prst="straightConnector1">
            <a:avLst/>
          </a:prstGeom>
          <a:noFill/>
          <a:ln w="9525" cap="flat" cmpd="sng">
            <a:solidFill>
              <a:srgbClr val="00FF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98" name="Google Shape;198;p23"/>
          <p:cNvSpPr txBox="1"/>
          <p:nvPr/>
        </p:nvSpPr>
        <p:spPr>
          <a:xfrm>
            <a:off x="7992250" y="3112033"/>
            <a:ext cx="3927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endParaRPr sz="19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9" name="Google Shape;199;p23"/>
          <p:cNvSpPr txBox="1"/>
          <p:nvPr/>
        </p:nvSpPr>
        <p:spPr>
          <a:xfrm>
            <a:off x="4954933" y="2942033"/>
            <a:ext cx="3927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endParaRPr sz="1900" b="1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0" name="Google Shape;200;p23"/>
          <p:cNvSpPr txBox="1"/>
          <p:nvPr/>
        </p:nvSpPr>
        <p:spPr>
          <a:xfrm>
            <a:off x="5101267" y="4349767"/>
            <a:ext cx="10023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200 km</a:t>
            </a:r>
            <a:endParaRPr sz="19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01" name="Google Shape;201;p23"/>
          <p:cNvCxnSpPr/>
          <p:nvPr/>
        </p:nvCxnSpPr>
        <p:spPr>
          <a:xfrm rot="10800000">
            <a:off x="4397350" y="4615650"/>
            <a:ext cx="785100" cy="9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2" name="Google Shape;202;p23"/>
          <p:cNvCxnSpPr/>
          <p:nvPr/>
        </p:nvCxnSpPr>
        <p:spPr>
          <a:xfrm rot="10800000" flipH="1">
            <a:off x="5960100" y="4602800"/>
            <a:ext cx="876900" cy="204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3" name="Google Shape;203;p23"/>
          <p:cNvSpPr txBox="1"/>
          <p:nvPr/>
        </p:nvSpPr>
        <p:spPr>
          <a:xfrm>
            <a:off x="7900033" y="4349350"/>
            <a:ext cx="10023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200 km</a:t>
            </a:r>
            <a:endParaRPr sz="19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04" name="Google Shape;204;p23"/>
          <p:cNvCxnSpPr/>
          <p:nvPr/>
        </p:nvCxnSpPr>
        <p:spPr>
          <a:xfrm rot="10800000" flipH="1">
            <a:off x="8804900" y="4615700"/>
            <a:ext cx="602700" cy="75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5" name="Google Shape;205;p23"/>
          <p:cNvCxnSpPr/>
          <p:nvPr/>
        </p:nvCxnSpPr>
        <p:spPr>
          <a:xfrm rot="10800000">
            <a:off x="7006950" y="4615650"/>
            <a:ext cx="1020300" cy="9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6" name="Google Shape;206;p23"/>
          <p:cNvSpPr txBox="1"/>
          <p:nvPr/>
        </p:nvSpPr>
        <p:spPr>
          <a:xfrm>
            <a:off x="10135233" y="4349350"/>
            <a:ext cx="10023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40 km</a:t>
            </a:r>
            <a:endParaRPr sz="19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07" name="Google Shape;207;p23"/>
          <p:cNvCxnSpPr/>
          <p:nvPr/>
        </p:nvCxnSpPr>
        <p:spPr>
          <a:xfrm flipH="1">
            <a:off x="9629150" y="4616550"/>
            <a:ext cx="633300" cy="123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8" name="Google Shape;208;p23"/>
          <p:cNvCxnSpPr/>
          <p:nvPr/>
        </p:nvCxnSpPr>
        <p:spPr>
          <a:xfrm rot="10800000" flipH="1">
            <a:off x="10938500" y="4615700"/>
            <a:ext cx="661200" cy="75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9" name="Google Shape;209;p23"/>
          <p:cNvSpPr txBox="1"/>
          <p:nvPr/>
        </p:nvSpPr>
        <p:spPr>
          <a:xfrm>
            <a:off x="4308900" y="2655833"/>
            <a:ext cx="2379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MODIS - </a:t>
            </a:r>
            <a:r>
              <a:rPr lang="en-US" sz="1600" b="1" i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Gravel</a:t>
            </a:r>
            <a:endParaRPr sz="1600" b="1" i="1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0" name="Google Shape;210;p23"/>
          <p:cNvSpPr txBox="1"/>
          <p:nvPr/>
        </p:nvSpPr>
        <p:spPr>
          <a:xfrm>
            <a:off x="4918500" y="4789433"/>
            <a:ext cx="189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MODIS - </a:t>
            </a:r>
            <a:r>
              <a:rPr lang="en-US" sz="1600" b="1" i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Flowers</a:t>
            </a:r>
            <a:endParaRPr sz="1600" b="1" i="1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1" name="Google Shape;211;p23"/>
          <p:cNvSpPr txBox="1"/>
          <p:nvPr/>
        </p:nvSpPr>
        <p:spPr>
          <a:xfrm>
            <a:off x="6950500" y="2655833"/>
            <a:ext cx="2379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Wide-swath SAR</a:t>
            </a:r>
            <a:endParaRPr sz="1600" b="1" i="1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2" name="Google Shape;212;p23"/>
          <p:cNvSpPr txBox="1"/>
          <p:nvPr/>
        </p:nvSpPr>
        <p:spPr>
          <a:xfrm>
            <a:off x="9490500" y="2655833"/>
            <a:ext cx="1761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Zoomed SAR</a:t>
            </a:r>
            <a:endParaRPr sz="1600" b="1" i="1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3" name="Google Shape;213;p23"/>
          <p:cNvSpPr txBox="1"/>
          <p:nvPr/>
        </p:nvSpPr>
        <p:spPr>
          <a:xfrm>
            <a:off x="9937167" y="6353300"/>
            <a:ext cx="1317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Rolls</a:t>
            </a:r>
            <a:endParaRPr sz="1600" b="1" i="1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14" name="Google Shape;214;p23"/>
          <p:cNvCxnSpPr/>
          <p:nvPr/>
        </p:nvCxnSpPr>
        <p:spPr>
          <a:xfrm rot="10800000" flipH="1">
            <a:off x="10190400" y="6184033"/>
            <a:ext cx="913200" cy="3264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5" name="Google Shape;215;p23"/>
          <p:cNvSpPr txBox="1"/>
          <p:nvPr/>
        </p:nvSpPr>
        <p:spPr>
          <a:xfrm>
            <a:off x="4350033" y="1399433"/>
            <a:ext cx="1002300" cy="5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FFFFFF"/>
                </a:solidFill>
                <a:highlight>
                  <a:srgbClr val="999999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63°W</a:t>
            </a:r>
            <a:endParaRPr sz="1900">
              <a:solidFill>
                <a:srgbClr val="FFFFFF"/>
              </a:solidFill>
              <a:highlight>
                <a:srgbClr val="999999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6" name="Google Shape;216;p23"/>
          <p:cNvSpPr txBox="1"/>
          <p:nvPr/>
        </p:nvSpPr>
        <p:spPr>
          <a:xfrm>
            <a:off x="10800033" y="1399433"/>
            <a:ext cx="852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FFFFFF"/>
                </a:solidFill>
                <a:highlight>
                  <a:srgbClr val="999999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36°W</a:t>
            </a:r>
            <a:endParaRPr sz="1900">
              <a:solidFill>
                <a:srgbClr val="FFFFFF"/>
              </a:solidFill>
              <a:highlight>
                <a:srgbClr val="999999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7" name="Google Shape;217;p23"/>
          <p:cNvSpPr txBox="1"/>
          <p:nvPr/>
        </p:nvSpPr>
        <p:spPr>
          <a:xfrm>
            <a:off x="7705633" y="-105833"/>
            <a:ext cx="1002300" cy="5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FFFFFF"/>
                </a:solidFill>
                <a:highlight>
                  <a:srgbClr val="999999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19°N</a:t>
            </a:r>
            <a:endParaRPr sz="1900">
              <a:solidFill>
                <a:srgbClr val="FFFFFF"/>
              </a:solidFill>
              <a:highlight>
                <a:srgbClr val="999999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8" name="Google Shape;218;p23"/>
          <p:cNvSpPr txBox="1"/>
          <p:nvPr/>
        </p:nvSpPr>
        <p:spPr>
          <a:xfrm>
            <a:off x="7705633" y="2312167"/>
            <a:ext cx="10023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FFFFFF"/>
                </a:solidFill>
                <a:highlight>
                  <a:srgbClr val="999999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7°N</a:t>
            </a:r>
            <a:endParaRPr sz="1900">
              <a:solidFill>
                <a:srgbClr val="FFFFFF"/>
              </a:solidFill>
              <a:highlight>
                <a:srgbClr val="999999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19" name="Google Shape;219;p23"/>
          <p:cNvCxnSpPr/>
          <p:nvPr/>
        </p:nvCxnSpPr>
        <p:spPr>
          <a:xfrm rot="10800000">
            <a:off x="8729400" y="6288433"/>
            <a:ext cx="1487100" cy="2220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0" name="Google Shape;220;p23"/>
          <p:cNvSpPr txBox="1"/>
          <p:nvPr/>
        </p:nvSpPr>
        <p:spPr>
          <a:xfrm>
            <a:off x="6945267" y="3407267"/>
            <a:ext cx="1229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Cells/Rolls</a:t>
            </a:r>
            <a:endParaRPr sz="1600" b="1" i="1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1" name="Google Shape;221;p23"/>
          <p:cNvSpPr/>
          <p:nvPr/>
        </p:nvSpPr>
        <p:spPr>
          <a:xfrm>
            <a:off x="10268700" y="5516033"/>
            <a:ext cx="1317800" cy="204195"/>
          </a:xfrm>
          <a:custGeom>
            <a:avLst/>
            <a:gdLst/>
            <a:ahLst/>
            <a:cxnLst/>
            <a:rect l="l" t="t" r="r" b="b"/>
            <a:pathLst>
              <a:path w="39535" h="6126" extrusionOk="0">
                <a:moveTo>
                  <a:pt x="0" y="0"/>
                </a:moveTo>
                <a:cubicBezTo>
                  <a:pt x="3653" y="2191"/>
                  <a:pt x="7218" y="4838"/>
                  <a:pt x="11351" y="5871"/>
                </a:cubicBezTo>
                <a:cubicBezTo>
                  <a:pt x="15437" y="6892"/>
                  <a:pt x="19400" y="3371"/>
                  <a:pt x="23486" y="2348"/>
                </a:cubicBezTo>
                <a:cubicBezTo>
                  <a:pt x="28700" y="1043"/>
                  <a:pt x="34729" y="3188"/>
                  <a:pt x="39535" y="782"/>
                </a:cubicBezTo>
              </a:path>
            </a:pathLst>
          </a:custGeom>
          <a:noFill/>
          <a:ln w="9525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2" name="Google Shape;222;p23"/>
          <p:cNvSpPr txBox="1"/>
          <p:nvPr/>
        </p:nvSpPr>
        <p:spPr>
          <a:xfrm>
            <a:off x="10416567" y="5313833"/>
            <a:ext cx="1229100" cy="2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00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Gust Front</a:t>
            </a:r>
            <a:endParaRPr sz="1600" b="1">
              <a:solidFill>
                <a:srgbClr val="00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23" name="Google Shape;223;p23"/>
          <p:cNvCxnSpPr/>
          <p:nvPr/>
        </p:nvCxnSpPr>
        <p:spPr>
          <a:xfrm rot="10800000">
            <a:off x="7176267" y="3363167"/>
            <a:ext cx="106800" cy="1749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4" name="Google Shape;224;p23"/>
          <p:cNvSpPr txBox="1"/>
          <p:nvPr/>
        </p:nvSpPr>
        <p:spPr>
          <a:xfrm>
            <a:off x="8559967" y="3247383"/>
            <a:ext cx="852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Rolls</a:t>
            </a:r>
            <a:endParaRPr sz="1600" b="1" i="1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25" name="Google Shape;225;p23"/>
          <p:cNvCxnSpPr/>
          <p:nvPr/>
        </p:nvCxnSpPr>
        <p:spPr>
          <a:xfrm rot="10800000" flipH="1">
            <a:off x="8888567" y="3160167"/>
            <a:ext cx="116400" cy="2280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6" name="Google Shape;226;p2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227" name="Google Shape;227;p23"/>
          <p:cNvSpPr/>
          <p:nvPr/>
        </p:nvSpPr>
        <p:spPr>
          <a:xfrm>
            <a:off x="271950" y="91449"/>
            <a:ext cx="4036800" cy="1270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 cap="small" dirty="0">
                <a:latin typeface="Times New Roman"/>
                <a:ea typeface="Times New Roman"/>
                <a:cs typeface="Times New Roman"/>
                <a:sym typeface="Times New Roman"/>
              </a:rPr>
              <a:t>Explore Connections between PBL Clouds &amp; Coherent Structures</a:t>
            </a:r>
            <a:endParaRPr sz="2700" b="1" cap="small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55A9F9-2AA1-6407-D42B-6F48BC076618}"/>
              </a:ext>
            </a:extLst>
          </p:cNvPr>
          <p:cNvSpPr txBox="1"/>
          <p:nvPr/>
        </p:nvSpPr>
        <p:spPr>
          <a:xfrm>
            <a:off x="8814072" y="1946709"/>
            <a:ext cx="1032655" cy="30777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ERA5 U10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813E4F-CF13-7F6E-8B2E-C48DF3D1BECE}"/>
              </a:ext>
            </a:extLst>
          </p:cNvPr>
          <p:cNvSpPr txBox="1"/>
          <p:nvPr/>
        </p:nvSpPr>
        <p:spPr>
          <a:xfrm>
            <a:off x="58414" y="1585578"/>
            <a:ext cx="39197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Modis clouds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PBL c</a:t>
            </a:r>
            <a:r>
              <a:rPr lang="en-US" sz="2000" dirty="0">
                <a:solidFill>
                  <a:schemeClr val="dk1"/>
                </a:solidFill>
                <a:latin typeface="Times New Roman"/>
                <a:cs typeface="Times New Roman"/>
                <a:sym typeface="Times New Roman"/>
              </a:rPr>
              <a:t>loud Classes</a:t>
            </a:r>
          </a:p>
          <a:p>
            <a:r>
              <a:rPr lang="en-US" sz="2000" i="1" dirty="0">
                <a:solidFill>
                  <a:schemeClr val="dk1"/>
                </a:solidFill>
                <a:latin typeface="Times New Roman"/>
                <a:cs typeface="Times New Roman"/>
                <a:sym typeface="Times New Roman"/>
              </a:rPr>
              <a:t>Sugar, Gravel, Fish, Flowers</a:t>
            </a:r>
            <a:endParaRPr lang="en-US" sz="2000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952720-4C4B-CAA5-5CC1-14F4EA6CDA74}"/>
              </a:ext>
            </a:extLst>
          </p:cNvPr>
          <p:cNvSpPr txBox="1"/>
          <p:nvPr/>
        </p:nvSpPr>
        <p:spPr>
          <a:xfrm>
            <a:off x="71681" y="2475941"/>
            <a:ext cx="39626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S-1 SAR: PBL CS classes 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&amp; related stratification regimes</a:t>
            </a:r>
            <a:endParaRPr lang="en-US" sz="2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7" y="3797283"/>
            <a:ext cx="1993900" cy="3060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0"/>
          <p:cNvSpPr txBox="1">
            <a:spLocks noGrp="1"/>
          </p:cNvSpPr>
          <p:nvPr>
            <p:ph type="title"/>
          </p:nvPr>
        </p:nvSpPr>
        <p:spPr>
          <a:xfrm>
            <a:off x="415600" y="0"/>
            <a:ext cx="11360700" cy="76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US" sz="3200" u="sng">
                <a:latin typeface="Times New Roman"/>
                <a:ea typeface="Times New Roman"/>
                <a:cs typeface="Times New Roman"/>
                <a:sym typeface="Times New Roman"/>
              </a:rPr>
              <a:t>Outline</a:t>
            </a:r>
            <a:endParaRPr sz="3200" u="sng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6" name="Google Shape;106;p20"/>
          <p:cNvSpPr txBox="1">
            <a:spLocks noGrp="1"/>
          </p:cNvSpPr>
          <p:nvPr>
            <p:ph type="body" idx="1"/>
          </p:nvPr>
        </p:nvSpPr>
        <p:spPr>
          <a:xfrm>
            <a:off x="138450" y="818075"/>
            <a:ext cx="7476300" cy="587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Marine Atmospheric Boundary Layer - MABL</a:t>
            </a:r>
            <a:endParaRPr sz="2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096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AutoNum type="arabicParenR"/>
            </a:pP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Introduction</a:t>
            </a:r>
            <a:endParaRPr sz="2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1920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AutoNum type="alphaLcParenR"/>
            </a:pP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Clouds patterns - top of MABL</a:t>
            </a:r>
            <a:endParaRPr sz="2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1920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AutoNum type="alphaLcParenR"/>
            </a:pP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SAR surface textures - bottom of MABL</a:t>
            </a:r>
            <a:endParaRPr sz="2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1920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AutoNum type="alphaLcParenR"/>
            </a:pP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MABL sandwich </a:t>
            </a:r>
            <a:endParaRPr sz="2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096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096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AutoNum type="arabicParenR"/>
            </a:pP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Results - trade wind boundary layer of the NW Atlantic</a:t>
            </a:r>
            <a:endParaRPr sz="2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1920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AutoNum type="alphaLcParenR"/>
            </a:pP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MABL bifurcation - a continuum of cells and rolls</a:t>
            </a:r>
            <a:endParaRPr sz="2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1920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AutoNum type="alphaLcParenR"/>
            </a:pP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Cloud type vs SAR classes</a:t>
            </a:r>
            <a:endParaRPr sz="2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096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096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AutoNum type="arabicParenR"/>
            </a:pP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Outlook</a:t>
            </a:r>
            <a:endParaRPr sz="2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7" name="Google Shape;107;p2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108" name="Google Shape;108;p20"/>
          <p:cNvSpPr/>
          <p:nvPr/>
        </p:nvSpPr>
        <p:spPr>
          <a:xfrm>
            <a:off x="7661025" y="2439950"/>
            <a:ext cx="4279800" cy="918000"/>
          </a:xfrm>
          <a:prstGeom prst="round2SameRect">
            <a:avLst>
              <a:gd name="adj1" fmla="val 16667"/>
              <a:gd name="adj2" fmla="val 0"/>
            </a:avLst>
          </a:prstGeom>
          <a:noFill/>
          <a:ln w="38100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9" name="Google Shape;10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91925" y="-21449"/>
            <a:ext cx="1591075" cy="94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582674" y="-29588"/>
            <a:ext cx="1591075" cy="1058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58339" y="2471832"/>
            <a:ext cx="1036127" cy="854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582687" y="2471832"/>
            <a:ext cx="1036127" cy="854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6332" y="2471832"/>
            <a:ext cx="1036127" cy="854146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0"/>
          <p:cNvSpPr/>
          <p:nvPr/>
        </p:nvSpPr>
        <p:spPr>
          <a:xfrm rot="10800000">
            <a:off x="7660900" y="4826775"/>
            <a:ext cx="4279800" cy="918000"/>
          </a:xfrm>
          <a:prstGeom prst="round2SameRect">
            <a:avLst>
              <a:gd name="adj1" fmla="val 16667"/>
              <a:gd name="adj2" fmla="val 0"/>
            </a:avLst>
          </a:prstGeom>
          <a:noFill/>
          <a:ln w="38100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5" name="Google Shape;115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85553" y="3397746"/>
            <a:ext cx="3830618" cy="1357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0"/>
          <p:cNvPicPr preferRelativeResize="0"/>
          <p:nvPr/>
        </p:nvPicPr>
        <p:blipFill rotWithShape="1">
          <a:blip r:embed="rId8">
            <a:alphaModFix/>
          </a:blip>
          <a:srcRect l="2688" t="63962" r="66192"/>
          <a:stretch/>
        </p:blipFill>
        <p:spPr>
          <a:xfrm>
            <a:off x="7958350" y="4876700"/>
            <a:ext cx="1134151" cy="67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0"/>
          <p:cNvPicPr preferRelativeResize="0"/>
          <p:nvPr/>
        </p:nvPicPr>
        <p:blipFill rotWithShape="1">
          <a:blip r:embed="rId8">
            <a:alphaModFix/>
          </a:blip>
          <a:srcRect l="2688" t="63962" r="66192"/>
          <a:stretch/>
        </p:blipFill>
        <p:spPr>
          <a:xfrm>
            <a:off x="9092500" y="4876700"/>
            <a:ext cx="1134151" cy="67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0"/>
          <p:cNvPicPr preferRelativeResize="0"/>
          <p:nvPr/>
        </p:nvPicPr>
        <p:blipFill rotWithShape="1">
          <a:blip r:embed="rId8">
            <a:alphaModFix/>
          </a:blip>
          <a:srcRect l="2687" t="63962" r="66770"/>
          <a:stretch/>
        </p:blipFill>
        <p:spPr>
          <a:xfrm>
            <a:off x="10183475" y="4876700"/>
            <a:ext cx="1113126" cy="6783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9" name="Google Shape;119;p20"/>
          <p:cNvCxnSpPr>
            <a:endCxn id="112" idx="1"/>
          </p:cNvCxnSpPr>
          <p:nvPr/>
        </p:nvCxnSpPr>
        <p:spPr>
          <a:xfrm flipH="1">
            <a:off x="10582687" y="516905"/>
            <a:ext cx="1102800" cy="23820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0" name="Google Shape;120;p20"/>
          <p:cNvCxnSpPr>
            <a:endCxn id="112" idx="3"/>
          </p:cNvCxnSpPr>
          <p:nvPr/>
        </p:nvCxnSpPr>
        <p:spPr>
          <a:xfrm flipH="1">
            <a:off x="11618814" y="498605"/>
            <a:ext cx="75600" cy="24003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1" name="Google Shape;121;p20"/>
          <p:cNvCxnSpPr>
            <a:endCxn id="116" idx="1"/>
          </p:cNvCxnSpPr>
          <p:nvPr/>
        </p:nvCxnSpPr>
        <p:spPr>
          <a:xfrm>
            <a:off x="7845550" y="710775"/>
            <a:ext cx="112800" cy="45051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2" name="Google Shape;122;p20"/>
          <p:cNvCxnSpPr/>
          <p:nvPr/>
        </p:nvCxnSpPr>
        <p:spPr>
          <a:xfrm>
            <a:off x="7873325" y="710725"/>
            <a:ext cx="1205700" cy="45675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3" name="Google Shape;123;p20"/>
          <p:cNvSpPr/>
          <p:nvPr/>
        </p:nvSpPr>
        <p:spPr>
          <a:xfrm>
            <a:off x="7845550" y="3448725"/>
            <a:ext cx="3830700" cy="12495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7F6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0B255F-F4AD-F086-52CD-B377245BFE9D}"/>
              </a:ext>
            </a:extLst>
          </p:cNvPr>
          <p:cNvSpPr txBox="1"/>
          <p:nvPr/>
        </p:nvSpPr>
        <p:spPr>
          <a:xfrm>
            <a:off x="7666846" y="5863662"/>
            <a:ext cx="40559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Coherent Structures leave imprint in SAR images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1"/>
          <p:cNvSpPr txBox="1">
            <a:spLocks noGrp="1"/>
          </p:cNvSpPr>
          <p:nvPr>
            <p:ph type="title"/>
          </p:nvPr>
        </p:nvSpPr>
        <p:spPr>
          <a:xfrm>
            <a:off x="415600" y="0"/>
            <a:ext cx="11360700" cy="70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 dirty="0">
                <a:latin typeface="Times New Roman"/>
                <a:ea typeface="Times New Roman"/>
                <a:cs typeface="Times New Roman"/>
                <a:sym typeface="Times New Roman"/>
              </a:rPr>
              <a:t>Cloud classes - </a:t>
            </a:r>
            <a:r>
              <a:rPr lang="en-US" sz="2900" i="1" dirty="0">
                <a:latin typeface="Times New Roman"/>
                <a:ea typeface="Times New Roman"/>
                <a:cs typeface="Times New Roman"/>
                <a:sym typeface="Times New Roman"/>
              </a:rPr>
              <a:t>top of MABL</a:t>
            </a:r>
            <a:r>
              <a:rPr lang="en-US" sz="29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9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9" name="Google Shape;129;p2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pic>
        <p:nvPicPr>
          <p:cNvPr id="130" name="Google Shape;13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93900"/>
            <a:ext cx="3047999" cy="2179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1"/>
          <p:cNvPicPr preferRelativeResize="0"/>
          <p:nvPr/>
        </p:nvPicPr>
        <p:blipFill rotWithShape="1">
          <a:blip r:embed="rId4">
            <a:alphaModFix/>
          </a:blip>
          <a:srcRect b="1584"/>
          <a:stretch/>
        </p:blipFill>
        <p:spPr>
          <a:xfrm>
            <a:off x="3054967" y="4701533"/>
            <a:ext cx="3048000" cy="2164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6000" y="4693917"/>
            <a:ext cx="3048000" cy="2179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44000" y="4709135"/>
            <a:ext cx="3048000" cy="214884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1"/>
          <p:cNvSpPr txBox="1"/>
          <p:nvPr/>
        </p:nvSpPr>
        <p:spPr>
          <a:xfrm>
            <a:off x="6967" y="4709133"/>
            <a:ext cx="11208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Sugar</a:t>
            </a:r>
            <a:endParaRPr sz="2700"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5" name="Google Shape;135;p21"/>
          <p:cNvSpPr txBox="1"/>
          <p:nvPr/>
        </p:nvSpPr>
        <p:spPr>
          <a:xfrm>
            <a:off x="3051505" y="4693900"/>
            <a:ext cx="14616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Gravel</a:t>
            </a:r>
            <a:endParaRPr sz="2700"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6" name="Google Shape;136;p21"/>
          <p:cNvSpPr txBox="1"/>
          <p:nvPr/>
        </p:nvSpPr>
        <p:spPr>
          <a:xfrm>
            <a:off x="6097755" y="4693900"/>
            <a:ext cx="14616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Flowers</a:t>
            </a:r>
            <a:endParaRPr sz="2700"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7" name="Google Shape;137;p21"/>
          <p:cNvSpPr txBox="1"/>
          <p:nvPr/>
        </p:nvSpPr>
        <p:spPr>
          <a:xfrm>
            <a:off x="9144022" y="4709133"/>
            <a:ext cx="14616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Fish</a:t>
            </a:r>
            <a:endParaRPr sz="2700"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8" name="Google Shape;138;p21"/>
          <p:cNvSpPr txBox="1">
            <a:spLocks noGrp="1"/>
          </p:cNvSpPr>
          <p:nvPr>
            <p:ph type="body" idx="1"/>
          </p:nvPr>
        </p:nvSpPr>
        <p:spPr>
          <a:xfrm>
            <a:off x="7868175" y="1024552"/>
            <a:ext cx="4214100" cy="348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●Clouds patterns strongly relate to wind speeds and directions</a:t>
            </a:r>
            <a:endParaRPr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●Sugar-&gt;Fish-&gt;Flowers-&gt;Gravel</a:t>
            </a:r>
            <a:endParaRPr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Low to high wind speed</a:t>
            </a:r>
            <a:endParaRPr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 to NE wind direction</a:t>
            </a:r>
            <a:endParaRPr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●Changes in temperature and moisture</a:t>
            </a:r>
            <a:endParaRPr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9" name="Google Shape;139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67" y="1723767"/>
            <a:ext cx="7711967" cy="2889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66500" y="1183307"/>
            <a:ext cx="1120800" cy="1252252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1"/>
          <p:cNvSpPr txBox="1">
            <a:spLocks noGrp="1"/>
          </p:cNvSpPr>
          <p:nvPr>
            <p:ph type="body" idx="1"/>
          </p:nvPr>
        </p:nvSpPr>
        <p:spPr>
          <a:xfrm>
            <a:off x="415600" y="933100"/>
            <a:ext cx="4214100" cy="45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Schulz et al., JGR 2021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3D76B9-3ADC-6B9C-4EA2-B8F3E5E3666C}"/>
              </a:ext>
            </a:extLst>
          </p:cNvPr>
          <p:cNvSpPr txBox="1"/>
          <p:nvPr/>
        </p:nvSpPr>
        <p:spPr>
          <a:xfrm>
            <a:off x="983229" y="1743431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sugar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791697-0338-6B03-A955-5EA0F47CB443}"/>
              </a:ext>
            </a:extLst>
          </p:cNvPr>
          <p:cNvSpPr txBox="1"/>
          <p:nvPr/>
        </p:nvSpPr>
        <p:spPr>
          <a:xfrm>
            <a:off x="1027472" y="3183857"/>
            <a:ext cx="67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FD0C12-13F6-A32A-C428-CCD53BE293BB}"/>
              </a:ext>
            </a:extLst>
          </p:cNvPr>
          <p:cNvSpPr txBox="1"/>
          <p:nvPr/>
        </p:nvSpPr>
        <p:spPr>
          <a:xfrm>
            <a:off x="1479759" y="4137589"/>
            <a:ext cx="662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flower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95FC0B-9FB9-2CAA-A0D0-1337A78FDC20}"/>
              </a:ext>
            </a:extLst>
          </p:cNvPr>
          <p:cNvSpPr txBox="1"/>
          <p:nvPr/>
        </p:nvSpPr>
        <p:spPr>
          <a:xfrm>
            <a:off x="1632159" y="3621397"/>
            <a:ext cx="463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fish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D5FEA3-EB71-50F0-6767-25CBF68D2DD6}"/>
              </a:ext>
            </a:extLst>
          </p:cNvPr>
          <p:cNvSpPr txBox="1"/>
          <p:nvPr/>
        </p:nvSpPr>
        <p:spPr>
          <a:xfrm>
            <a:off x="5801031" y="58998"/>
            <a:ext cx="6359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 States Associated with PBL Cloud Types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6022" y="1299099"/>
            <a:ext cx="7027748" cy="5528134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2"/>
          <p:cNvSpPr txBox="1"/>
          <p:nvPr/>
        </p:nvSpPr>
        <p:spPr>
          <a:xfrm>
            <a:off x="5751600" y="5635267"/>
            <a:ext cx="20475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rgbClr val="00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Unstable</a:t>
            </a:r>
            <a:endParaRPr sz="1900" b="1">
              <a:solidFill>
                <a:srgbClr val="00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rgbClr val="00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MC	</a:t>
            </a:r>
            <a:r>
              <a:rPr lang="en-US" sz="1900" b="1" i="1">
                <a:solidFill>
                  <a:srgbClr val="00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</a:t>
            </a:r>
            <a:r>
              <a:rPr lang="en-US" sz="1900" b="1">
                <a:solidFill>
                  <a:srgbClr val="00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=-0.032</a:t>
            </a:r>
            <a:endParaRPr sz="1900" b="1">
              <a:solidFill>
                <a:srgbClr val="00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8" name="Google Shape;148;p22"/>
          <p:cNvSpPr txBox="1"/>
          <p:nvPr/>
        </p:nvSpPr>
        <p:spPr>
          <a:xfrm>
            <a:off x="7929333" y="5625433"/>
            <a:ext cx="20475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Near-neutral</a:t>
            </a:r>
            <a:endParaRPr sz="1900" b="1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WS	</a:t>
            </a:r>
            <a:r>
              <a:rPr lang="en-US" sz="1900" b="1" i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</a:t>
            </a:r>
            <a:r>
              <a:rPr lang="en-US" sz="19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=-0.006</a:t>
            </a:r>
            <a:endParaRPr sz="1900" b="1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9" name="Google Shape;149;p22"/>
          <p:cNvSpPr txBox="1"/>
          <p:nvPr/>
        </p:nvSpPr>
        <p:spPr>
          <a:xfrm>
            <a:off x="10107067" y="5620367"/>
            <a:ext cx="20475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Stable</a:t>
            </a:r>
            <a:endParaRPr sz="1900"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NV	</a:t>
            </a:r>
            <a:r>
              <a:rPr lang="en-US" sz="1900" b="1" i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</a:t>
            </a:r>
            <a:r>
              <a:rPr lang="en-US" sz="19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=+0.005</a:t>
            </a:r>
            <a:endParaRPr sz="1900"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0" name="Google Shape;15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51713" y="680867"/>
            <a:ext cx="2810085" cy="692333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2"/>
          <p:cNvSpPr/>
          <p:nvPr/>
        </p:nvSpPr>
        <p:spPr>
          <a:xfrm>
            <a:off x="94595" y="3800775"/>
            <a:ext cx="4394400" cy="5247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2"/>
          <p:cNvSpPr txBox="1">
            <a:spLocks noGrp="1"/>
          </p:cNvSpPr>
          <p:nvPr>
            <p:ph type="body" idx="1"/>
          </p:nvPr>
        </p:nvSpPr>
        <p:spPr>
          <a:xfrm>
            <a:off x="94600" y="1279800"/>
            <a:ext cx="5231100" cy="4206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●2016-2019 Sentinel-1A/B SAR images</a:t>
            </a:r>
            <a:endParaRPr sz="20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●CNN classifies the SAR textures:</a:t>
            </a:r>
            <a:endParaRPr sz="19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09600" lvl="0" indent="-425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mes New Roman"/>
              <a:buAutoNum type="arabicParenR"/>
            </a:pPr>
            <a:r>
              <a:rPr lang="en-US" sz="1900" u="sng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Microscale Convection</a:t>
            </a:r>
            <a:r>
              <a:rPr lang="en-US" sz="19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(MC) - unstable (UBL)</a:t>
            </a:r>
            <a:endParaRPr sz="19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096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i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Cells</a:t>
            </a:r>
            <a:r>
              <a:rPr lang="en-US" sz="19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 convection</a:t>
            </a:r>
            <a:endParaRPr sz="1900" i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09600" lvl="0" indent="-425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mes New Roman"/>
              <a:buAutoNum type="arabicParenR"/>
            </a:pPr>
            <a:r>
              <a:rPr lang="en-US" sz="1900" u="sng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Wind Streaks</a:t>
            </a:r>
            <a:r>
              <a:rPr lang="en-US" sz="19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(WS) - near neutral (NNBL)</a:t>
            </a:r>
            <a:endParaRPr sz="19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096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i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Rolls</a:t>
            </a:r>
            <a:r>
              <a:rPr lang="en-US" sz="19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 forced convection</a:t>
            </a:r>
            <a:endParaRPr sz="1900" i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09600" lvl="0" indent="-425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mes New Roman"/>
              <a:buAutoNum type="arabicParenR"/>
            </a:pPr>
            <a:r>
              <a:rPr lang="en-US" sz="1900" u="sng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Negligible Variability</a:t>
            </a:r>
            <a:r>
              <a:rPr lang="en-US" sz="19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(NV) - stable (SBL)</a:t>
            </a:r>
            <a:endParaRPr sz="19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096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 PBL variability</a:t>
            </a:r>
            <a:endParaRPr sz="1900" i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9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19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SAR Textures map to </a:t>
            </a:r>
            <a:r>
              <a:rPr lang="en-US" sz="19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</a:t>
            </a:r>
            <a:r>
              <a:rPr lang="en-US" sz="19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(from ERA5)</a:t>
            </a:r>
            <a:endParaRPr sz="19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20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●Based on PDFs, </a:t>
            </a:r>
            <a:r>
              <a:rPr lang="en-US" sz="19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implicit coherent structure bands</a:t>
            </a:r>
            <a:endParaRPr sz="19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19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1) UBL: </a:t>
            </a:r>
            <a:r>
              <a:rPr lang="en-US" sz="19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</a:t>
            </a:r>
            <a:r>
              <a:rPr lang="en-US" sz="19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&lt;-0.012</a:t>
            </a:r>
            <a:endParaRPr sz="19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19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2) NNBL: -0.012≤</a:t>
            </a:r>
            <a:r>
              <a:rPr lang="en-US" sz="19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</a:t>
            </a:r>
            <a:r>
              <a:rPr lang="en-US" sz="19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&lt;0.001</a:t>
            </a:r>
            <a:endParaRPr sz="19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19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3) SBL: </a:t>
            </a:r>
            <a:r>
              <a:rPr lang="en-US" sz="19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</a:t>
            </a:r>
            <a:r>
              <a:rPr lang="en-US" sz="19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≥0.001</a:t>
            </a:r>
            <a:endParaRPr sz="19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3" name="Google Shape;153;p22"/>
          <p:cNvSpPr txBox="1">
            <a:spLocks noGrp="1"/>
          </p:cNvSpPr>
          <p:nvPr>
            <p:ph type="sldNum" idx="12"/>
          </p:nvPr>
        </p:nvSpPr>
        <p:spPr>
          <a:xfrm>
            <a:off x="15062147" y="8290163"/>
            <a:ext cx="975600" cy="6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154" name="Google Shape;154;p22"/>
          <p:cNvSpPr/>
          <p:nvPr/>
        </p:nvSpPr>
        <p:spPr>
          <a:xfrm>
            <a:off x="271950" y="91450"/>
            <a:ext cx="11756400" cy="6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latin typeface="Times New Roman"/>
                <a:ea typeface="Times New Roman"/>
                <a:cs typeface="Times New Roman"/>
                <a:sym typeface="Times New Roman"/>
              </a:rPr>
              <a:t>SAR textures and stratification - </a:t>
            </a:r>
            <a:r>
              <a:rPr lang="en-US" sz="2700" i="1">
                <a:latin typeface="Times New Roman"/>
                <a:ea typeface="Times New Roman"/>
                <a:cs typeface="Times New Roman"/>
                <a:sym typeface="Times New Roman"/>
              </a:rPr>
              <a:t>bottom of MABL</a:t>
            </a:r>
            <a:endParaRPr sz="2700" b="0" i="1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22"/>
          <p:cNvSpPr txBox="1">
            <a:spLocks noGrp="1"/>
          </p:cNvSpPr>
          <p:nvPr>
            <p:ph type="body" idx="1"/>
          </p:nvPr>
        </p:nvSpPr>
        <p:spPr>
          <a:xfrm>
            <a:off x="535600" y="6092750"/>
            <a:ext cx="4214100" cy="45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Stopa</a:t>
            </a:r>
            <a:r>
              <a:rPr lang="en-US" sz="21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et al., GRL 2022</a:t>
            </a:r>
            <a:endParaRPr sz="20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" name="Google Shape;232;p24"/>
          <p:cNvGrpSpPr/>
          <p:nvPr/>
        </p:nvGrpSpPr>
        <p:grpSpPr>
          <a:xfrm>
            <a:off x="3405925" y="2639801"/>
            <a:ext cx="8447585" cy="4166440"/>
            <a:chOff x="0" y="0"/>
            <a:chExt cx="6764021" cy="3514500"/>
          </a:xfrm>
        </p:grpSpPr>
        <p:sp>
          <p:nvSpPr>
            <p:cNvPr id="233" name="Google Shape;233;p24"/>
            <p:cNvSpPr txBox="1"/>
            <p:nvPr/>
          </p:nvSpPr>
          <p:spPr>
            <a:xfrm>
              <a:off x="0" y="2743200"/>
              <a:ext cx="6721500" cy="7713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Figure 1.</a:t>
              </a:r>
              <a:r>
                <a:rPr lang="en-US" sz="12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Sampling of WV2 images. </a:t>
              </a:r>
              <a:r>
                <a:rPr lang="en-US" sz="1200" b="1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(a)-(e)</a:t>
              </a:r>
              <a:r>
                <a:rPr lang="en-US" sz="12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Examples of MABL CS classes. In order: WS, WS&gt;MC, WS~MC, WS&lt;MC and MC. (</a:t>
              </a:r>
              <a:r>
                <a:rPr lang="en-US" sz="1200" b="1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f</a:t>
              </a:r>
              <a:r>
                <a:rPr lang="en-US" sz="12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) WS with RC and CP in lower portion. (</a:t>
              </a:r>
              <a:r>
                <a:rPr lang="en-US" sz="1200" b="1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g</a:t>
              </a:r>
              <a:r>
                <a:rPr lang="en-US" sz="12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) No CS with RC and possible large CP (</a:t>
              </a:r>
              <a:r>
                <a:rPr lang="en-US" sz="1200" b="1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h</a:t>
              </a:r>
              <a:r>
                <a:rPr lang="en-US" sz="12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) CS transformation across GF, WS upper right, WS &gt; MC lower left. CP in lower right corner. (</a:t>
              </a:r>
              <a:r>
                <a:rPr lang="en-US" sz="1200" b="1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i</a:t>
              </a:r>
              <a:r>
                <a:rPr lang="en-US" sz="12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) MC &gt; WS with CP in lower right corner </a:t>
              </a:r>
              <a:r>
                <a:rPr lang="en-US" sz="1200" b="1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(j)</a:t>
              </a:r>
              <a:r>
                <a:rPr lang="en-US" sz="12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Populations fractions of these five MABL CS classes. </a:t>
              </a:r>
              <a:endPara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pic>
          <p:nvPicPr>
            <p:cNvPr id="234" name="Google Shape;234;p2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6764021" cy="27431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5" name="Google Shape;235;p24"/>
          <p:cNvSpPr txBox="1"/>
          <p:nvPr/>
        </p:nvSpPr>
        <p:spPr>
          <a:xfrm>
            <a:off x="6082650" y="802375"/>
            <a:ext cx="6008700" cy="1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Classes</a:t>
            </a:r>
            <a:endParaRPr sz="1600" b="1" u="sng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en-US" sz="16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WS = Wind Str</a:t>
            </a:r>
            <a:r>
              <a:rPr lang="en-US" sz="16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eaks</a:t>
            </a:r>
            <a:r>
              <a:rPr lang="en-US" sz="16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r>
              <a:rPr lang="en-US" sz="16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only </a:t>
            </a:r>
            <a:r>
              <a:rPr lang="en-US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rolls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en-US" sz="16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WS&gt;MC:</a:t>
            </a:r>
            <a:r>
              <a:rPr lang="en-US" sz="16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WS dominate </a:t>
            </a:r>
            <a:r>
              <a:rPr lang="en-US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over </a:t>
            </a:r>
            <a:r>
              <a:rPr lang="en-US" sz="16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MC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en-US" sz="16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WS~MC:</a:t>
            </a:r>
            <a:r>
              <a:rPr lang="en-US" sz="16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WS and MC are present w/</a:t>
            </a:r>
            <a:r>
              <a:rPr lang="en-US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equal</a:t>
            </a:r>
            <a:r>
              <a:rPr lang="en-US" sz="16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strength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en-US" sz="16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WS&lt;MC:</a:t>
            </a:r>
            <a:r>
              <a:rPr lang="en-US" sz="16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MC dominate o</a:t>
            </a:r>
            <a:r>
              <a:rPr lang="en-US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ver</a:t>
            </a:r>
            <a:r>
              <a:rPr lang="en-US" sz="16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WS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en-US" sz="16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MC = </a:t>
            </a:r>
            <a:r>
              <a:rPr lang="en-US" sz="16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Micro-scale convection:</a:t>
            </a:r>
            <a:r>
              <a:rPr lang="en-US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</a:t>
            </a:r>
            <a:r>
              <a:rPr lang="en-US" sz="16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only cells 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24"/>
          <p:cNvSpPr txBox="1"/>
          <p:nvPr/>
        </p:nvSpPr>
        <p:spPr>
          <a:xfrm>
            <a:off x="190025" y="695484"/>
            <a:ext cx="5394300" cy="2000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●Hand-tagged SAR images - 8° box centered at NTAS </a:t>
            </a:r>
            <a:endParaRPr sz="16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●4200 images or 350 images/month</a:t>
            </a:r>
            <a:endParaRPr sz="16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●Results are independent of “voting” strategy and expert</a:t>
            </a:r>
            <a:endParaRPr sz="16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●Region is an ideal place for study of the MABL - consistent winds across large regions minimal changes in SST</a:t>
            </a:r>
            <a:endParaRPr sz="16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● </a:t>
            </a:r>
            <a:r>
              <a:rPr lang="en-US" sz="2800" b="1" u="sng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99% have rolls or cells</a:t>
            </a:r>
            <a:endParaRPr sz="2800" b="1" u="sng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7" name="Google Shape;237;p24"/>
          <p:cNvSpPr/>
          <p:nvPr/>
        </p:nvSpPr>
        <p:spPr>
          <a:xfrm>
            <a:off x="271950" y="91450"/>
            <a:ext cx="11756400" cy="6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latin typeface="Times New Roman"/>
                <a:ea typeface="Times New Roman"/>
                <a:cs typeface="Times New Roman"/>
                <a:sym typeface="Times New Roman"/>
              </a:rPr>
              <a:t>Morphology of trade wind boundary layer observed by SAR</a:t>
            </a:r>
            <a:endParaRPr sz="2700" b="0" i="1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24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pic>
        <p:nvPicPr>
          <p:cNvPr id="239" name="Google Shape;239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134850"/>
            <a:ext cx="3361651" cy="238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5"/>
          <p:cNvSpPr txBox="1"/>
          <p:nvPr/>
        </p:nvSpPr>
        <p:spPr>
          <a:xfrm>
            <a:off x="100332" y="5775086"/>
            <a:ext cx="57633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Confirm Grossman, (1982) BOMEX 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Differences between NTAS and ERA5 …</a:t>
            </a:r>
          </a:p>
        </p:txBody>
      </p:sp>
      <p:sp>
        <p:nvSpPr>
          <p:cNvPr id="245" name="Google Shape;245;p25"/>
          <p:cNvSpPr/>
          <p:nvPr/>
        </p:nvSpPr>
        <p:spPr>
          <a:xfrm>
            <a:off x="271950" y="91450"/>
            <a:ext cx="11756400" cy="6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dirty="0">
                <a:latin typeface="Times New Roman"/>
                <a:ea typeface="Times New Roman"/>
                <a:cs typeface="Times New Roman"/>
                <a:sym typeface="Times New Roman"/>
              </a:rPr>
              <a:t>Morphology related to stratification</a:t>
            </a:r>
            <a:endParaRPr sz="2700" b="0" i="1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2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pic>
        <p:nvPicPr>
          <p:cNvPr id="247" name="Google Shape;247;p25"/>
          <p:cNvPicPr preferRelativeResize="0"/>
          <p:nvPr/>
        </p:nvPicPr>
        <p:blipFill rotWithShape="1">
          <a:blip r:embed="rId3">
            <a:alphaModFix/>
          </a:blip>
          <a:srcRect t="72583"/>
          <a:stretch/>
        </p:blipFill>
        <p:spPr>
          <a:xfrm>
            <a:off x="5886903" y="5083276"/>
            <a:ext cx="5995475" cy="165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F184CD-AFD8-0B08-BC4A-9BA42C81B6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7058" y="159751"/>
            <a:ext cx="6709325" cy="49235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24A8BE-1EC7-CC27-5F59-546019826CD9}"/>
              </a:ext>
            </a:extLst>
          </p:cNvPr>
          <p:cNvSpPr txBox="1"/>
          <p:nvPr/>
        </p:nvSpPr>
        <p:spPr>
          <a:xfrm>
            <a:off x="218712" y="1087739"/>
            <a:ext cx="4906297" cy="1323439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dk1"/>
                </a:solidFill>
                <a:highlight>
                  <a:srgbClr val="C0C0C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Note that the </a:t>
            </a:r>
            <a:r>
              <a:rPr lang="en-US" sz="2000" u="sng" dirty="0">
                <a:solidFill>
                  <a:schemeClr val="dk1"/>
                </a:solidFill>
                <a:highlight>
                  <a:srgbClr val="C0C0C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near-neutral</a:t>
            </a:r>
            <a:r>
              <a:rPr lang="en-US" sz="2000" dirty="0">
                <a:solidFill>
                  <a:schemeClr val="dk1"/>
                </a:solidFill>
                <a:highlight>
                  <a:srgbClr val="C0C0C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(PBL </a:t>
            </a:r>
            <a:r>
              <a:rPr lang="en-US" sz="2000" b="1" cap="small" dirty="0">
                <a:solidFill>
                  <a:schemeClr val="dk1"/>
                </a:solidFill>
                <a:highlight>
                  <a:srgbClr val="C0C0C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rolls</a:t>
            </a:r>
            <a:r>
              <a:rPr lang="en-US" sz="2000" dirty="0">
                <a:solidFill>
                  <a:schemeClr val="dk1"/>
                </a:solidFill>
                <a:highlight>
                  <a:srgbClr val="C0C0C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) regime is  </a:t>
            </a:r>
            <a:r>
              <a:rPr lang="en-US" sz="2000" b="1" dirty="0">
                <a:solidFill>
                  <a:schemeClr val="dk1"/>
                </a:solidFill>
                <a:highlight>
                  <a:srgbClr val="C0C0C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~twice as likely in this region </a:t>
            </a:r>
            <a:r>
              <a:rPr lang="en-US" sz="2000" dirty="0">
                <a:solidFill>
                  <a:schemeClr val="dk1"/>
                </a:solidFill>
                <a:highlight>
                  <a:srgbClr val="C0C0C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(dashed) as it is globally (solid, curves from slide 2)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4A64588-06D4-CED8-993F-0E98242B1ACD}"/>
              </a:ext>
            </a:extLst>
          </p:cNvPr>
          <p:cNvCxnSpPr>
            <a:cxnSpLocks/>
          </p:cNvCxnSpPr>
          <p:nvPr/>
        </p:nvCxnSpPr>
        <p:spPr>
          <a:xfrm>
            <a:off x="4896461" y="1507559"/>
            <a:ext cx="3119228" cy="2299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071777D-4B3E-7063-5C08-14EF2ED24837}"/>
              </a:ext>
            </a:extLst>
          </p:cNvPr>
          <p:cNvCxnSpPr>
            <a:cxnSpLocks/>
          </p:cNvCxnSpPr>
          <p:nvPr/>
        </p:nvCxnSpPr>
        <p:spPr>
          <a:xfrm flipV="1">
            <a:off x="4896461" y="692560"/>
            <a:ext cx="3119228" cy="8149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AE7E83F-39B4-A2AE-9306-CBEBC0E7330B}"/>
              </a:ext>
            </a:extLst>
          </p:cNvPr>
          <p:cNvSpPr txBox="1"/>
          <p:nvPr/>
        </p:nvSpPr>
        <p:spPr>
          <a:xfrm>
            <a:off x="223626" y="2980451"/>
            <a:ext cx="4906297" cy="1015663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dk1"/>
                </a:solidFill>
                <a:highlight>
                  <a:srgbClr val="C0C0C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Note that the </a:t>
            </a:r>
            <a:r>
              <a:rPr lang="en-US" sz="2000" u="sng" dirty="0">
                <a:solidFill>
                  <a:schemeClr val="dk1"/>
                </a:solidFill>
                <a:highlight>
                  <a:srgbClr val="C0C0C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convective</a:t>
            </a:r>
            <a:r>
              <a:rPr lang="en-US" sz="2000" dirty="0">
                <a:solidFill>
                  <a:schemeClr val="dk1"/>
                </a:solidFill>
                <a:highlight>
                  <a:srgbClr val="C0C0C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regime (PBL </a:t>
            </a:r>
            <a:r>
              <a:rPr lang="en-US" sz="2000" b="1" cap="small" dirty="0">
                <a:solidFill>
                  <a:schemeClr val="dk1"/>
                </a:solidFill>
                <a:highlight>
                  <a:srgbClr val="C0C0C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cells</a:t>
            </a:r>
            <a:r>
              <a:rPr lang="en-US" sz="2000" dirty="0">
                <a:solidFill>
                  <a:schemeClr val="dk1"/>
                </a:solidFill>
                <a:highlight>
                  <a:srgbClr val="C0C0C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) regime is </a:t>
            </a:r>
            <a:r>
              <a:rPr lang="en-US" sz="2000" b="1" dirty="0">
                <a:solidFill>
                  <a:schemeClr val="dk1"/>
                </a:solidFill>
                <a:highlight>
                  <a:srgbClr val="C0C0C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comparable to global averages </a:t>
            </a:r>
            <a:r>
              <a:rPr lang="en-US" sz="2000" dirty="0">
                <a:solidFill>
                  <a:schemeClr val="dk1"/>
                </a:solidFill>
                <a:highlight>
                  <a:srgbClr val="C0C0C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(solid, curves from slide 2)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89F6709-629A-4606-C830-094B1B8F3301}"/>
              </a:ext>
            </a:extLst>
          </p:cNvPr>
          <p:cNvCxnSpPr/>
          <p:nvPr/>
        </p:nvCxnSpPr>
        <p:spPr>
          <a:xfrm flipV="1">
            <a:off x="4817806" y="1602658"/>
            <a:ext cx="2664542" cy="1826342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B3126AE-9994-8E60-B30C-F7839DED6F7C}"/>
              </a:ext>
            </a:extLst>
          </p:cNvPr>
          <p:cNvCxnSpPr>
            <a:cxnSpLocks/>
          </p:cNvCxnSpPr>
          <p:nvPr/>
        </p:nvCxnSpPr>
        <p:spPr>
          <a:xfrm flipV="1">
            <a:off x="4817806" y="1927379"/>
            <a:ext cx="2664542" cy="1501596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19020E7-8AEC-F51C-84D0-D228A728EEC3}"/>
              </a:ext>
            </a:extLst>
          </p:cNvPr>
          <p:cNvSpPr txBox="1"/>
          <p:nvPr/>
        </p:nvSpPr>
        <p:spPr>
          <a:xfrm>
            <a:off x="-1" y="4513006"/>
            <a:ext cx="57599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WS→MC: Ri becomes more negative (more unstable)</a:t>
            </a:r>
            <a:endParaRPr lang="en-US" sz="2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C0E4593-4106-C010-3D56-965E3FAAB4B3}"/>
              </a:ext>
            </a:extLst>
          </p:cNvPr>
          <p:cNvSpPr txBox="1"/>
          <p:nvPr/>
        </p:nvSpPr>
        <p:spPr>
          <a:xfrm>
            <a:off x="14754" y="5019367"/>
            <a:ext cx="54457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MC→WS: Ri becomes more positive (more stable)</a:t>
            </a:r>
            <a:endParaRPr lang="en-US" sz="2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6"/>
          <p:cNvSpPr txBox="1"/>
          <p:nvPr/>
        </p:nvSpPr>
        <p:spPr>
          <a:xfrm>
            <a:off x="159550" y="737779"/>
            <a:ext cx="10601400" cy="280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Piecewise bilinear fit</a:t>
            </a:r>
            <a:endParaRPr sz="16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Transition when roll signature appears: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</a:t>
            </a:r>
            <a:r>
              <a:rPr lang="en-US" sz="1600" i="1" baseline="-25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crit</a:t>
            </a:r>
            <a:r>
              <a:rPr lang="en-US" sz="16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 -0.0075 for both Stress &amp; </a:t>
            </a:r>
            <a:r>
              <a:rPr lang="en-US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Qflux</a:t>
            </a:r>
            <a:r>
              <a:rPr lang="en-US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(latent heat flux)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Determined by the fit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6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14350" lvl="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U10N controls stratification</a:t>
            </a:r>
          </a:p>
          <a:p>
            <a:pPr marL="514350" lvl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Moderate/Weak relationship with moisture flux </a:t>
            </a:r>
          </a:p>
          <a:p>
            <a:pPr marL="514350" lvl="4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Water vapor is a trace gas, follows eddies. Mesoscale &amp; temporal variability in </a:t>
            </a:r>
            <a:r>
              <a:rPr lang="en-US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</a:t>
            </a:r>
            <a:r>
              <a:rPr lang="en-US" sz="1600" baseline="-25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air</a:t>
            </a:r>
            <a:endParaRPr lang="en-US" sz="2000" baseline="-250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14350" lvl="4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 relationship with buoyancy flux</a:t>
            </a:r>
          </a:p>
          <a:p>
            <a:pPr marL="514350" lvl="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Temperature is property of the fluid and can adjust independently of eddies</a:t>
            </a:r>
            <a:endParaRPr sz="16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3" name="Google Shape;253;p26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pic>
        <p:nvPicPr>
          <p:cNvPr id="254" name="Google Shape;254;p26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225" y="3448915"/>
            <a:ext cx="3841555" cy="314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26"/>
          <p:cNvSpPr txBox="1"/>
          <p:nvPr/>
        </p:nvSpPr>
        <p:spPr>
          <a:xfrm>
            <a:off x="498425" y="3996875"/>
            <a:ext cx="1993800" cy="6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U10N (~𝜏)</a:t>
            </a:r>
            <a:endParaRPr sz="18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0" name="Google Shape;260;p26"/>
          <p:cNvSpPr/>
          <p:nvPr/>
        </p:nvSpPr>
        <p:spPr>
          <a:xfrm>
            <a:off x="271950" y="91450"/>
            <a:ext cx="11756400" cy="6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dirty="0">
                <a:latin typeface="Times New Roman"/>
                <a:ea typeface="Times New Roman"/>
                <a:cs typeface="Times New Roman"/>
                <a:sym typeface="Times New Roman"/>
              </a:rPr>
              <a:t>PBL Classes and Buoy Data</a:t>
            </a:r>
            <a:endParaRPr sz="2700" b="0" i="1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1" name="Google Shape;261;p26"/>
          <p:cNvPicPr preferRelativeResize="0"/>
          <p:nvPr/>
        </p:nvPicPr>
        <p:blipFill rotWithShape="1">
          <a:blip r:embed="rId4">
            <a:alphaModFix/>
          </a:blip>
          <a:srcRect l="79871" t="49385"/>
          <a:stretch/>
        </p:blipFill>
        <p:spPr>
          <a:xfrm>
            <a:off x="4339980" y="3448915"/>
            <a:ext cx="1700325" cy="164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26"/>
          <p:cNvSpPr txBox="1"/>
          <p:nvPr/>
        </p:nvSpPr>
        <p:spPr>
          <a:xfrm>
            <a:off x="4286669" y="5022274"/>
            <a:ext cx="15894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Times New Roman"/>
                <a:ea typeface="Times New Roman"/>
                <a:cs typeface="Times New Roman"/>
                <a:sym typeface="Times New Roman"/>
              </a:rPr>
              <a:t>Color Scheme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F1A8BE4-E6D2-1C39-E32E-BF15535A403E}"/>
                  </a:ext>
                </a:extLst>
              </p:cNvPr>
              <p:cNvSpPr txBox="1"/>
              <p:nvPr/>
            </p:nvSpPr>
            <p:spPr>
              <a:xfrm>
                <a:off x="806245" y="4410167"/>
                <a:ext cx="100566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=0.70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F1A8BE4-E6D2-1C39-E32E-BF15535A40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245" y="4410167"/>
                <a:ext cx="1005660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C6066A44-B82E-20B3-BC30-D31B4D306635}"/>
              </a:ext>
            </a:extLst>
          </p:cNvPr>
          <p:cNvSpPr txBox="1"/>
          <p:nvPr/>
        </p:nvSpPr>
        <p:spPr>
          <a:xfrm>
            <a:off x="6542076" y="3852016"/>
            <a:ext cx="55078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cap="small" dirty="0"/>
              <a:t>Hypothesis</a:t>
            </a:r>
            <a:r>
              <a:rPr lang="en-US" sz="1800" dirty="0"/>
              <a:t>: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Natural variability in U10 tends to neutralize PBL, shifting mean state toward rolls.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b="1" dirty="0"/>
              <a:t>Rolls induce non-gradient momentum flux in addition to homogeneous Reynolds Stress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Changes slope of U10(Ri)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5067FB-62FC-1158-61CF-1C5541280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719"/>
            <a:ext cx="6897052" cy="27969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45E97A-0D4E-EFAC-C1D4-26FD084C37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902" y="238367"/>
            <a:ext cx="5207318" cy="42738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A7F4C8-4B8B-9BDC-7105-BEBCA5B435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0" y="2233059"/>
            <a:ext cx="5207318" cy="427386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D18FCB6A-072E-0856-47FF-3C5C1A54CD60}"/>
              </a:ext>
            </a:extLst>
          </p:cNvPr>
          <p:cNvSpPr/>
          <p:nvPr/>
        </p:nvSpPr>
        <p:spPr>
          <a:xfrm rot="1240672">
            <a:off x="10510787" y="654518"/>
            <a:ext cx="1414914" cy="2796986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61BD2B-EC3E-B58F-2205-515B532C1E3E}"/>
              </a:ext>
            </a:extLst>
          </p:cNvPr>
          <p:cNvSpPr txBox="1"/>
          <p:nvPr/>
        </p:nvSpPr>
        <p:spPr>
          <a:xfrm>
            <a:off x="8807120" y="1270527"/>
            <a:ext cx="2050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Sharp increase </a:t>
            </a:r>
            <a:r>
              <a:rPr lang="en-US" dirty="0"/>
              <a:t>in stress when rolls emerge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21D668-40B6-245D-5E7B-1B8CC70B4ACC}"/>
              </a:ext>
            </a:extLst>
          </p:cNvPr>
          <p:cNvSpPr txBox="1"/>
          <p:nvPr/>
        </p:nvSpPr>
        <p:spPr>
          <a:xfrm>
            <a:off x="7584705" y="2323700"/>
            <a:ext cx="23503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Flux Buoy Data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EC7C857-B8C8-9D02-1ED0-527A4A258F6C}"/>
              </a:ext>
            </a:extLst>
          </p:cNvPr>
          <p:cNvSpPr/>
          <p:nvPr/>
        </p:nvSpPr>
        <p:spPr>
          <a:xfrm rot="1240672">
            <a:off x="3694476" y="2577962"/>
            <a:ext cx="1414914" cy="2796986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EEB2CC-B196-4BDB-2186-ACFAC75899DA}"/>
              </a:ext>
            </a:extLst>
          </p:cNvPr>
          <p:cNvSpPr txBox="1"/>
          <p:nvPr/>
        </p:nvSpPr>
        <p:spPr>
          <a:xfrm>
            <a:off x="1259284" y="3453869"/>
            <a:ext cx="2050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No</a:t>
            </a:r>
            <a:r>
              <a:rPr lang="en-US" dirty="0"/>
              <a:t> sharp increase in stress when rolls emerge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43B3A3-2B8F-128C-2948-4BF388D6F1B7}"/>
              </a:ext>
            </a:extLst>
          </p:cNvPr>
          <p:cNvSpPr txBox="1"/>
          <p:nvPr/>
        </p:nvSpPr>
        <p:spPr>
          <a:xfrm>
            <a:off x="960900" y="2639728"/>
            <a:ext cx="946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ERA5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E45FD4-6D1F-9CFE-1702-C19C44E592F2}"/>
              </a:ext>
            </a:extLst>
          </p:cNvPr>
          <p:cNvSpPr txBox="1"/>
          <p:nvPr/>
        </p:nvSpPr>
        <p:spPr>
          <a:xfrm>
            <a:off x="5171658" y="6363575"/>
            <a:ext cx="6972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Atlantic Trade Winds Region Upwind of Bermuda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3B6D7C-F85D-D58E-47FE-99E7066B7A1A}"/>
              </a:ext>
            </a:extLst>
          </p:cNvPr>
          <p:cNvSpPr txBox="1"/>
          <p:nvPr/>
        </p:nvSpPr>
        <p:spPr>
          <a:xfrm>
            <a:off x="4617291" y="5031857"/>
            <a:ext cx="2063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Mass of data is here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5F066E-3962-D9DE-A463-5226BB7BB256}"/>
              </a:ext>
            </a:extLst>
          </p:cNvPr>
          <p:cNvSpPr txBox="1"/>
          <p:nvPr/>
        </p:nvSpPr>
        <p:spPr>
          <a:xfrm>
            <a:off x="4634939" y="3547962"/>
            <a:ext cx="1833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Scattered outliers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4D340BD-0F5A-58E1-FAA4-E7904A8B8B44}"/>
              </a:ext>
            </a:extLst>
          </p:cNvPr>
          <p:cNvCxnSpPr>
            <a:cxnSpLocks/>
          </p:cNvCxnSpPr>
          <p:nvPr/>
        </p:nvCxnSpPr>
        <p:spPr>
          <a:xfrm flipH="1" flipV="1">
            <a:off x="4225491" y="4928135"/>
            <a:ext cx="391800" cy="28838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734F5C4-61D8-9FE8-3324-397CB549F030}"/>
              </a:ext>
            </a:extLst>
          </p:cNvPr>
          <p:cNvCxnSpPr>
            <a:cxnSpLocks/>
          </p:cNvCxnSpPr>
          <p:nvPr/>
        </p:nvCxnSpPr>
        <p:spPr>
          <a:xfrm flipH="1">
            <a:off x="4170885" y="3732628"/>
            <a:ext cx="446406" cy="31764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D967EA7-6A8D-5A7E-C16F-8EC06EAC8C69}"/>
              </a:ext>
            </a:extLst>
          </p:cNvPr>
          <p:cNvSpPr txBox="1"/>
          <p:nvPr/>
        </p:nvSpPr>
        <p:spPr>
          <a:xfrm>
            <a:off x="4661327" y="5579791"/>
            <a:ext cx="3996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2</a:t>
            </a:r>
            <a:r>
              <a:rPr lang="en-US" sz="1800" baseline="30000" dirty="0"/>
              <a:t>nd</a:t>
            </a:r>
            <a:r>
              <a:rPr lang="en-US" sz="1800" dirty="0"/>
              <a:t>-order fit is equivalent to bilinear fit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EFE10E7-5A42-2D74-8844-7062F3811925}"/>
              </a:ext>
            </a:extLst>
          </p:cNvPr>
          <p:cNvCxnSpPr/>
          <p:nvPr/>
        </p:nvCxnSpPr>
        <p:spPr>
          <a:xfrm flipH="1" flipV="1">
            <a:off x="2930013" y="5474621"/>
            <a:ext cx="1563329" cy="2452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50785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777</TotalTime>
  <Words>1503</Words>
  <Application>Microsoft Office PowerPoint</Application>
  <PresentationFormat>Widescreen</PresentationFormat>
  <Paragraphs>246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Calibri Light</vt:lpstr>
      <vt:lpstr>Cambria Math</vt:lpstr>
      <vt:lpstr>Times New Roman</vt:lpstr>
      <vt:lpstr>Verdana</vt:lpstr>
      <vt:lpstr>Office Theme</vt:lpstr>
      <vt:lpstr>Custom Design</vt:lpstr>
      <vt:lpstr>1_Custom Design</vt:lpstr>
      <vt:lpstr>A multi-satellite, multi-scale investigation of marine atmospheric boundary layer impacts on low-level cloud variability</vt:lpstr>
      <vt:lpstr>PowerPoint Presentation</vt:lpstr>
      <vt:lpstr>Outline</vt:lpstr>
      <vt:lpstr>Cloud classes - top of MABL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multi-satellite, multi-scale investigation of marine atmospheric boundary layer impacts on low-level cloud variability</dc:title>
  <dc:creator>Ralph Foster</dc:creator>
  <cp:lastModifiedBy>Ralph Foster</cp:lastModifiedBy>
  <cp:revision>59</cp:revision>
  <dcterms:modified xsi:type="dcterms:W3CDTF">2024-05-31T04:59:51Z</dcterms:modified>
</cp:coreProperties>
</file>