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69" r:id="rId2"/>
    <p:sldId id="370" r:id="rId3"/>
    <p:sldId id="371" r:id="rId4"/>
    <p:sldId id="372" r:id="rId5"/>
    <p:sldId id="389" r:id="rId6"/>
    <p:sldId id="387" r:id="rId7"/>
    <p:sldId id="385" r:id="rId8"/>
    <p:sldId id="373" r:id="rId9"/>
    <p:sldId id="374" r:id="rId10"/>
    <p:sldId id="375" r:id="rId11"/>
    <p:sldId id="383" r:id="rId12"/>
    <p:sldId id="377" r:id="rId13"/>
    <p:sldId id="378" r:id="rId14"/>
    <p:sldId id="376" r:id="rId15"/>
    <p:sldId id="381" r:id="rId16"/>
    <p:sldId id="380" r:id="rId17"/>
    <p:sldId id="384" r:id="rId18"/>
    <p:sldId id="388" r:id="rId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2" autoAdjust="0"/>
    <p:restoredTop sz="94726" autoAdjust="0"/>
  </p:normalViewPr>
  <p:slideViewPr>
    <p:cSldViewPr>
      <p:cViewPr varScale="1">
        <p:scale>
          <a:sx n="100" d="100"/>
          <a:sy n="100" d="100"/>
        </p:scale>
        <p:origin x="912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16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r">
              <a:defRPr sz="1300"/>
            </a:lvl1pPr>
          </a:lstStyle>
          <a:p>
            <a:fld id="{DD57A802-E327-4FAB-BFCE-DDCC6E15A9C4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r">
              <a:defRPr sz="1300"/>
            </a:lvl1pPr>
          </a:lstStyle>
          <a:p>
            <a:fld id="{305B4D49-327E-4242-AB12-85C7CA985F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65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r">
              <a:defRPr sz="1300"/>
            </a:lvl1pPr>
          </a:lstStyle>
          <a:p>
            <a:fld id="{B1010E4D-EF55-4B36-B6C9-A80567813755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7" tIns="48328" rIns="96657" bIns="483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7" tIns="48328" rIns="96657" bIns="483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r">
              <a:defRPr sz="1300"/>
            </a:lvl1pPr>
          </a:lstStyle>
          <a:p>
            <a:fld id="{84D4C08F-B3FE-4745-A276-DE9C5AC4AA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3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056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A11FC-4011-8547-B5F4-2B6B064EC1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4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85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81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52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375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28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12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29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86CCA-1A9D-422A-BB27-0550BD1B176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3" y="4560570"/>
            <a:ext cx="5851496" cy="432054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0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A11FC-4011-8547-B5F4-2B6B064EC1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tif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tif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49916"/>
            <a:ext cx="9144000" cy="67811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02628"/>
            <a:ext cx="6400800" cy="9361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2025" y="74920"/>
            <a:ext cx="24415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M_SPRL_logo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04010" y="5882640"/>
            <a:ext cx="1323581" cy="8229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1128" y="5903659"/>
            <a:ext cx="991092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0661" y="5877876"/>
            <a:ext cx="1115135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black-surrey-LOGO_no_ltd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1333" y="6061496"/>
            <a:ext cx="1431131" cy="5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 userDrawn="1"/>
        </p:nvSpPr>
        <p:spPr>
          <a:xfrm>
            <a:off x="0" y="2242732"/>
            <a:ext cx="9144000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System Requirements Review</a:t>
            </a:r>
            <a:r>
              <a:rPr lang="en-US" sz="3600" baseline="0" dirty="0" smtClean="0">
                <a:solidFill>
                  <a:schemeClr val="accent1">
                    <a:lumMod val="75000"/>
                  </a:schemeClr>
                </a:solidFill>
              </a:rPr>
              <a:t> (SRR) / </a:t>
            </a:r>
            <a:br>
              <a:rPr lang="en-US" sz="3600" baseline="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aseline="0" dirty="0" smtClean="0">
                <a:solidFill>
                  <a:schemeClr val="accent1">
                    <a:lumMod val="75000"/>
                  </a:schemeClr>
                </a:solidFill>
              </a:rPr>
              <a:t>Mission Definition Review (MDR)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457200" y="6370704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CYGNSS, Ruf, 2024 IOVWST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077200" y="6367769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9DE305-6A02-4A0F-B62B-A552DE5D3F5D}" type="slidenum">
              <a:rPr lang="en-US" sz="1400" smtClean="0">
                <a:solidFill>
                  <a:schemeClr val="accent1">
                    <a:lumMod val="75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4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1B045-A14B-450D-AE66-AE8F6F1AE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599"/>
            <a:ext cx="7772400" cy="2649071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2025" y="74920"/>
            <a:ext cx="24415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M_SPRL_logo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04010" y="5882640"/>
            <a:ext cx="1323581" cy="8229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1128" y="5903659"/>
            <a:ext cx="991092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0661" y="5877876"/>
            <a:ext cx="1115135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black-surrey-LOGO_no_ltd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1333" y="6061496"/>
            <a:ext cx="1431131" cy="5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2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944562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1B045-A14B-450D-AE66-AE8F6F1AE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/>
          </p:cNvPicPr>
          <p:nvPr userDrawn="1"/>
        </p:nvPicPr>
        <p:blipFill>
          <a:blip r:embed="rId3" cstate="print"/>
          <a:srcRect t="6822" b="705"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black-surrey-LOGO_no_ltd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UM_SPRL_logo.t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381000" y="6370704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SRR/MDR – 4 Science 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4114800" y="636776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49DE305-6A02-4A0F-B62B-A552DE5D3F5D}" type="slidenum"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-2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944562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" name="Line 6"/>
          <p:cNvSpPr>
            <a:spLocks noChangeShapeType="1"/>
          </p:cNvSpPr>
          <p:nvPr userDrawn="1"/>
        </p:nvSpPr>
        <p:spPr bwMode="auto">
          <a:xfrm>
            <a:off x="533400" y="61722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1B045-A14B-450D-AE66-AE8F6F1AE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/>
          </p:cNvPicPr>
          <p:nvPr userDrawn="1"/>
        </p:nvPicPr>
        <p:blipFill>
          <a:blip r:embed="rId3" cstate="print"/>
          <a:srcRect t="6822" b="705"/>
          <a:stretch>
            <a:fillRect/>
          </a:stretch>
        </p:blipFill>
        <p:spPr bwMode="auto">
          <a:xfrm>
            <a:off x="8154670" y="6241798"/>
            <a:ext cx="695960" cy="5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6243320"/>
            <a:ext cx="704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black-surrey-LOGO_no_ltd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660" y="6363084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UM_SPRL_logo.t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614526" y="6244590"/>
            <a:ext cx="838077" cy="52120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381000" y="6370704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SRR/MDR – 4 Science 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4114800" y="636776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49DE305-6A02-4A0F-B62B-A552DE5D3F5D}" type="slidenum"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-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500"/>
            <a:ext cx="1285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533400" y="1295400"/>
            <a:ext cx="81534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55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3" r:id="rId9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35" y="1219200"/>
            <a:ext cx="1900402" cy="170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75985" y="228600"/>
            <a:ext cx="8587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International Ocean Vector Wind Science Team Meeting</a:t>
            </a:r>
          </a:p>
          <a:p>
            <a:pPr algn="ctr" eaLnBrk="1" hangingPunct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Salt Lake City, UT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29-31 May 2024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99" y="2895600"/>
            <a:ext cx="85248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CYGNSS Improved Wind Speed Product over Tropical Cyclones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304800" y="4267200"/>
            <a:ext cx="85874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Chris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Ruf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Mohammad Al-Khaldi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Balasubramaniam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Dani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Pascual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April Warnock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 eaLnBrk="1" hangingPunct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(1) University of Michigan, Ann Arbor, MI  USA</a:t>
            </a:r>
          </a:p>
          <a:p>
            <a:pPr algn="ctr" eaLnBrk="1" hangingPunct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(2) Ohio State University, Columbus, OH  USA</a:t>
            </a:r>
          </a:p>
          <a:p>
            <a:pPr algn="ctr" eaLnBrk="1" hangingPunct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(3) Deimos Space UK Ltd., Harwell,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Oxfordshire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UK</a:t>
            </a:r>
          </a:p>
          <a:p>
            <a:pPr algn="ctr" eaLnBrk="1" hangingPunct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(4) SRI International, Ann Arbor, MI  USA </a:t>
            </a:r>
          </a:p>
        </p:txBody>
      </p:sp>
      <p:pic>
        <p:nvPicPr>
          <p:cNvPr id="41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5" y="5711070"/>
            <a:ext cx="1192550" cy="99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62" y="5803698"/>
            <a:ext cx="1294673" cy="8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924800" cy="10668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Time Series of L3 MRG and </a:t>
            </a:r>
            <a:r>
              <a:rPr lang="en-US" altLang="en-US" dirty="0" err="1" smtClean="0"/>
              <a:t>Vmax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Hurricane Calvin, July 2023</a:t>
            </a:r>
            <a:endParaRPr lang="en-US" alt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91279"/>
            <a:ext cx="5486400" cy="465371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402672"/>
            <a:ext cx="2819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i="1" kern="0" dirty="0" smtClean="0">
                <a:solidFill>
                  <a:prstClr val="black"/>
                </a:solidFill>
                <a:latin typeface="Arial" charset="0"/>
              </a:rPr>
              <a:t>Frequent overpasses track day-to-day storm development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i="1" kern="0" dirty="0" smtClean="0">
                <a:solidFill>
                  <a:prstClr val="black"/>
                </a:solidFill>
                <a:latin typeface="Arial" charset="0"/>
              </a:rPr>
              <a:t>Decrease in sensitivity at higher (&gt;40 m/s) wind speeds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 of storm structure tracked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9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17474"/>
            <a:ext cx="7904164" cy="12112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CYGNSS TC Wind Triple Colocation</a:t>
            </a:r>
            <a:br>
              <a:rPr lang="en-US" dirty="0" smtClean="0"/>
            </a:br>
            <a:r>
              <a:rPr lang="en-US" dirty="0" smtClean="0"/>
              <a:t>Performance Assessment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328751"/>
            <a:ext cx="8208964" cy="16430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venir"/>
                <a:sym typeface="Avenir"/>
              </a:rPr>
              <a:t>Use triplets selected from 4 possible wind speed sources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Test System: CYGNSS (L 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Band </a:t>
            </a: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reflectometer)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HWRF (Model re-analysis product)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SMAP 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Avenir"/>
                <a:sym typeface="Avenir"/>
              </a:rPr>
              <a:t>Spaceborne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 L Band </a:t>
            </a: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radiometer)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SFMR 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(Airborne 4.6 </a:t>
            </a: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-7.2 GHz radiometer)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1E3A35-BB1D-424E-BFD3-E488384FD07E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895600"/>
            <a:ext cx="8844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848600" cy="1203832"/>
          </a:xfrm>
        </p:spPr>
        <p:txBody>
          <a:bodyPr>
            <a:normAutofit fontScale="90000"/>
          </a:bodyPr>
          <a:lstStyle/>
          <a:p>
            <a:r>
              <a:rPr lang="en-US" dirty="0"/>
              <a:t>Triple Colocation Validation of TC </a:t>
            </a:r>
            <a:r>
              <a:rPr lang="en-US" dirty="0" smtClean="0"/>
              <a:t>Winds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1300" y="1447800"/>
            <a:ext cx="8813800" cy="202234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Avenir"/>
                <a:sym typeface="Avenir"/>
              </a:rPr>
              <a:t>4 </a:t>
            </a:r>
            <a:r>
              <a:rPr lang="en-US" b="0" dirty="0">
                <a:solidFill>
                  <a:srgbClr val="000000"/>
                </a:solidFill>
                <a:latin typeface="Avenir"/>
                <a:sym typeface="Avenir"/>
              </a:rPr>
              <a:t>different </a:t>
            </a:r>
            <a:r>
              <a:rPr lang="en-US" b="0" dirty="0" smtClean="0">
                <a:solidFill>
                  <a:srgbClr val="000000"/>
                </a:solidFill>
                <a:latin typeface="Avenir"/>
                <a:sym typeface="Avenir"/>
              </a:rPr>
              <a:t>triplets of matchups</a:t>
            </a:r>
            <a:endParaRPr lang="en-US" b="0" dirty="0">
              <a:solidFill>
                <a:srgbClr val="000000"/>
              </a:solidFill>
              <a:latin typeface="Avenir"/>
              <a:sym typeface="Avenir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Avenir"/>
                <a:sym typeface="Avenir"/>
              </a:rPr>
              <a:t>A = [</a:t>
            </a:r>
            <a:r>
              <a:rPr lang="en-US" b="0" dirty="0">
                <a:solidFill>
                  <a:srgbClr val="000000"/>
                </a:solidFill>
                <a:latin typeface="Avenir"/>
                <a:sym typeface="Avenir"/>
              </a:rPr>
              <a:t>CYGNSS, SMAP, SFMR]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Avenir"/>
                <a:sym typeface="Avenir"/>
              </a:rPr>
              <a:t>B = [</a:t>
            </a:r>
            <a:r>
              <a:rPr lang="en-US" b="0" dirty="0">
                <a:solidFill>
                  <a:srgbClr val="000000"/>
                </a:solidFill>
                <a:latin typeface="Avenir"/>
                <a:sym typeface="Avenir"/>
              </a:rPr>
              <a:t>CYGNSS, SMAP, HWRF]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Avenir"/>
                <a:sym typeface="Avenir"/>
              </a:rPr>
              <a:t>C = [</a:t>
            </a:r>
            <a:r>
              <a:rPr lang="en-US" b="0" dirty="0">
                <a:solidFill>
                  <a:srgbClr val="000000"/>
                </a:solidFill>
                <a:latin typeface="Avenir"/>
                <a:sym typeface="Avenir"/>
              </a:rPr>
              <a:t>CYGNSS, SFMR, HWRF]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Avenir"/>
                <a:sym typeface="Avenir"/>
              </a:rPr>
              <a:t>D = [</a:t>
            </a:r>
            <a:r>
              <a:rPr lang="en-US" b="0" dirty="0">
                <a:solidFill>
                  <a:srgbClr val="000000"/>
                </a:solidFill>
                <a:latin typeface="Avenir"/>
                <a:sym typeface="Avenir"/>
              </a:rPr>
              <a:t>SMAP, SFMR, HWRF]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Avenir"/>
                <a:sym typeface="Avenir"/>
              </a:rPr>
              <a:t>Data Set: All 2018-2022 TC Winds</a:t>
            </a:r>
            <a:endParaRPr lang="en-US" b="0" dirty="0">
              <a:solidFill>
                <a:srgbClr val="000000"/>
              </a:solidFill>
              <a:latin typeface="Avenir"/>
              <a:sym typeface="Aveni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1E3A35-BB1D-424E-BFD3-E488384FD07E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60279"/>
              </p:ext>
            </p:extLst>
          </p:nvPr>
        </p:nvGraphicFramePr>
        <p:xfrm>
          <a:off x="1600200" y="348996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29580601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9651452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5188567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948264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663618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Triplet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Individual</a:t>
                      </a:r>
                      <a:r>
                        <a:rPr lang="en-US" baseline="0" dirty="0" smtClean="0"/>
                        <a:t> RMS Errors (m/s)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77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CYGNSS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SMAP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SFMR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HWRF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971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5.1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5.9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36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5.2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5.7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8.9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9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5.2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2.9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8.9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072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6.1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8.3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87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8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17474"/>
            <a:ext cx="7904164" cy="1211277"/>
          </a:xfrm>
        </p:spPr>
        <p:txBody>
          <a:bodyPr/>
          <a:lstStyle/>
          <a:p>
            <a:r>
              <a:rPr lang="en-US" dirty="0" smtClean="0"/>
              <a:t>CYGNSS RMSE vs. Wind Speed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447800"/>
            <a:ext cx="8208964" cy="1922907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venir"/>
                <a:sym typeface="Avenir"/>
              </a:rPr>
              <a:t>CYGNSS 5.2 m/s RMSE includes all wind speeds in matchup dataset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venir"/>
                <a:sym typeface="Avenir"/>
              </a:rPr>
              <a:t>Partition storm matchup data into +/- 5 m/s wind speed bins and repeatedly perform triple colocation analysis</a:t>
            </a:r>
            <a:endParaRPr lang="en-US" sz="2400" dirty="0">
              <a:solidFill>
                <a:srgbClr val="000000"/>
              </a:solidFill>
              <a:latin typeface="Avenir"/>
              <a:sym typeface="Aveni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1E3A35-BB1D-424E-BFD3-E488384FD07E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7A688F-6C06-9054-CBEF-6522D3BE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077" y="3048000"/>
            <a:ext cx="3719400" cy="30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CYGNSS L3 MRG 34 knot Wind Radius</a:t>
            </a:r>
            <a:endParaRPr lang="en-US" alt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402672"/>
            <a:ext cx="2667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i="1" kern="0" dirty="0" smtClean="0">
                <a:solidFill>
                  <a:prstClr val="black"/>
                </a:solidFill>
                <a:latin typeface="Arial" charset="0"/>
              </a:rPr>
              <a:t>Start with a 6-hourly wind speed field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i="1" kern="0" noProof="0" dirty="0" smtClean="0">
                <a:solidFill>
                  <a:prstClr val="black"/>
                </a:solidFill>
                <a:latin typeface="Arial" charset="0"/>
              </a:rPr>
              <a:t>Azimuthally average over each quadrant and select radius @ 34 knots (~17.5 m/s)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5408" y="2063274"/>
            <a:ext cx="2083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TC </a:t>
            </a:r>
            <a:r>
              <a:rPr lang="en-US" b="1" i="1" u="sng" dirty="0" err="1"/>
              <a:t>Calvinia</a:t>
            </a:r>
            <a:r>
              <a:rPr lang="en-US" b="1" i="1" u="sng" dirty="0"/>
              <a:t>, </a:t>
            </a:r>
            <a:r>
              <a:rPr lang="en-US" b="1" i="1" u="sng" dirty="0" smtClean="0"/>
              <a:t>01Jan2020 </a:t>
            </a:r>
            <a:r>
              <a:rPr lang="en-US" b="1" i="1" u="sng" dirty="0"/>
              <a:t>0600Z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744688"/>
            <a:ext cx="2438400" cy="2040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51EEB-D073-1054-CDF8-2D96FA86D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855" y="1828800"/>
            <a:ext cx="356994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5286DE-ADA2-1114-B5EB-8E300DBA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R34 </a:t>
            </a:r>
            <a:r>
              <a:rPr lang="en-US" dirty="0" smtClean="0"/>
              <a:t>Triple Collocation </a:t>
            </a:r>
            <a:br>
              <a:rPr lang="en-US" dirty="0" smtClean="0"/>
            </a:br>
            <a:r>
              <a:rPr lang="en-US" dirty="0" smtClean="0"/>
              <a:t>Performance Assessment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02820-50A0-7174-35CF-AA6084C67E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[</a:t>
            </a:r>
            <a:fld id="{6FB19896-C9B3-E345-9662-18D17E230A70}" type="slidenum">
              <a:rPr lang="en-US" smtClean="0"/>
              <a:pPr/>
              <a:t>15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60995B-B4F2-6214-28E1-59EB1F4C1952}"/>
              </a:ext>
            </a:extLst>
          </p:cNvPr>
          <p:cNvSpPr/>
          <p:nvPr/>
        </p:nvSpPr>
        <p:spPr>
          <a:xfrm>
            <a:off x="210583" y="1493991"/>
            <a:ext cx="85658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 smtClean="0"/>
              <a:t>4 different triplets of R34 matchups selected from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800" dirty="0" smtClean="0"/>
              <a:t>CYGNSS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800" dirty="0" smtClean="0"/>
              <a:t>Best Track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800" dirty="0" smtClean="0"/>
              <a:t>ASCAT-B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800" dirty="0" smtClean="0"/>
              <a:t>SMAP</a:t>
            </a:r>
            <a:endParaRPr lang="en-US" sz="28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C370272-D0BC-90BA-8E47-CFC0A54C9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66694"/>
              </p:ext>
            </p:extLst>
          </p:nvPr>
        </p:nvGraphicFramePr>
        <p:xfrm>
          <a:off x="3276600" y="2362200"/>
          <a:ext cx="4720641" cy="2962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0874">
                  <a:extLst>
                    <a:ext uri="{9D8B030D-6E8A-4147-A177-3AD203B41FA5}">
                      <a16:colId xmlns:a16="http://schemas.microsoft.com/office/drawing/2014/main" val="1014731760"/>
                    </a:ext>
                  </a:extLst>
                </a:gridCol>
                <a:gridCol w="723481">
                  <a:extLst>
                    <a:ext uri="{9D8B030D-6E8A-4147-A177-3AD203B41FA5}">
                      <a16:colId xmlns:a16="http://schemas.microsoft.com/office/drawing/2014/main" val="621207410"/>
                    </a:ext>
                  </a:extLst>
                </a:gridCol>
                <a:gridCol w="949570">
                  <a:extLst>
                    <a:ext uri="{9D8B030D-6E8A-4147-A177-3AD203B41FA5}">
                      <a16:colId xmlns:a16="http://schemas.microsoft.com/office/drawing/2014/main" val="1572185395"/>
                    </a:ext>
                  </a:extLst>
                </a:gridCol>
                <a:gridCol w="1024931">
                  <a:extLst>
                    <a:ext uri="{9D8B030D-6E8A-4147-A177-3AD203B41FA5}">
                      <a16:colId xmlns:a16="http://schemas.microsoft.com/office/drawing/2014/main" val="2466057346"/>
                    </a:ext>
                  </a:extLst>
                </a:gridCol>
                <a:gridCol w="801785">
                  <a:extLst>
                    <a:ext uri="{9D8B030D-6E8A-4147-A177-3AD203B41FA5}">
                      <a16:colId xmlns:a16="http://schemas.microsoft.com/office/drawing/2014/main" val="1738735456"/>
                    </a:ext>
                  </a:extLst>
                </a:gridCol>
              </a:tblGrid>
              <a:tr h="493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 RMSE (km)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BT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ASCAT-B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CYGNSS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SMAP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925404"/>
                  </a:ext>
                </a:extLst>
              </a:tr>
              <a:tr h="493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Case 1 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46.85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36.82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58.33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904101"/>
                  </a:ext>
                </a:extLst>
              </a:tr>
              <a:tr h="493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Case 2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45.57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49.47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53.64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554684"/>
                  </a:ext>
                </a:extLst>
              </a:tr>
              <a:tr h="493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Case 3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40.05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43.32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43.48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475033"/>
                  </a:ext>
                </a:extLst>
              </a:tr>
              <a:tr h="493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Case 4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34.73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55.23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48.80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920092"/>
                  </a:ext>
                </a:extLst>
              </a:tr>
              <a:tr h="493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AVERAGE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44.2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38.3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54.3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cs typeface="Calibri" panose="020F0502020204030204" pitchFamily="34" charset="0"/>
                        </a:rPr>
                        <a:t>48.6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81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34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516E8DE0-9604-1156-BB54-284CE48A9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7286" y="3895156"/>
            <a:ext cx="3635921" cy="176814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B793B7-35FE-D613-4EDD-3801B69E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series storm-by-storm comparison to Best Track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C815C-64B8-D886-A7A0-BFA3ABF4DD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[</a:t>
            </a:r>
            <a:fld id="{6FB19896-C9B3-E345-9662-18D17E230A70}" type="slidenum">
              <a:rPr lang="en-US" smtClean="0"/>
              <a:pPr/>
              <a:t>16</a:t>
            </a:fld>
            <a:r>
              <a:rPr lang="en-US"/>
              <a:t>]</a:t>
            </a:r>
            <a:endParaRPr lang="en-US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3FBFEEE-2B7C-F22E-BE00-5852EC9CA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023" y="1978090"/>
            <a:ext cx="3704516" cy="1768142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EA5DCEB7-3ED5-47C8-A115-FD46B0A9F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286" y="1978090"/>
            <a:ext cx="3644366" cy="1768142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AE791911-F3DF-8FCD-CEFD-A5DB741DD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024" y="3895157"/>
            <a:ext cx="3636209" cy="1768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A46E2-13F8-4F69-0C58-CD70F36CEA73}"/>
              </a:ext>
            </a:extLst>
          </p:cNvPr>
          <p:cNvSpPr txBox="1"/>
          <p:nvPr/>
        </p:nvSpPr>
        <p:spPr>
          <a:xfrm>
            <a:off x="3139855" y="1603545"/>
            <a:ext cx="49713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Average R34 over all reported quadrants </a:t>
            </a:r>
          </a:p>
        </p:txBody>
      </p:sp>
    </p:spTree>
    <p:extLst>
      <p:ext uri="{BB962C8B-B14F-4D97-AF65-F5344CB8AC3E}">
        <p14:creationId xmlns:p14="http://schemas.microsoft.com/office/powerpoint/2010/main" val="3573149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993EC8-74E9-A73D-EEBD-BC2F52F7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R34 Spatial &amp; Temporal Sampling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BA1AC-6B19-A793-1005-290D367AFD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[</a:t>
            </a:r>
            <a:fld id="{6FB19896-C9B3-E345-9662-18D17E230A70}" type="slidenum">
              <a:rPr lang="en-US" smtClean="0"/>
              <a:pPr/>
              <a:t>17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594D6-1B8F-0766-BF65-610F63821DAC}"/>
              </a:ext>
            </a:extLst>
          </p:cNvPr>
          <p:cNvSpPr txBox="1"/>
          <p:nvPr/>
        </p:nvSpPr>
        <p:spPr>
          <a:xfrm>
            <a:off x="745303" y="1546081"/>
            <a:ext cx="7690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Percent of wind fields where quadrant-specific 34-knot wind radii are available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764DBCE-FE15-4E3A-9027-C5F5DB545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8791"/>
              </p:ext>
            </p:extLst>
          </p:nvPr>
        </p:nvGraphicFramePr>
        <p:xfrm>
          <a:off x="652693" y="1841298"/>
          <a:ext cx="7966378" cy="30984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689777">
                  <a:extLst>
                    <a:ext uri="{9D8B030D-6E8A-4147-A177-3AD203B41FA5}">
                      <a16:colId xmlns:a16="http://schemas.microsoft.com/office/drawing/2014/main" val="1069275089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1091164595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404311577"/>
                    </a:ext>
                  </a:extLst>
                </a:gridCol>
                <a:gridCol w="1047751">
                  <a:extLst>
                    <a:ext uri="{9D8B030D-6E8A-4147-A177-3AD203B41FA5}">
                      <a16:colId xmlns:a16="http://schemas.microsoft.com/office/drawing/2014/main" val="3749765994"/>
                    </a:ext>
                  </a:extLst>
                </a:gridCol>
              </a:tblGrid>
              <a:tr h="2814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TD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TS</a:t>
                      </a:r>
                      <a:endParaRPr lang="en-US" sz="1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Ty/Hu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16072747"/>
                  </a:ext>
                </a:extLst>
              </a:tr>
              <a:tr h="349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wind fields with no R34 values </a:t>
                      </a:r>
                      <a:r>
                        <a:rPr lang="en-US" sz="2000" u="none" strike="noStrike" dirty="0" smtClean="0">
                          <a:effectLst/>
                        </a:rPr>
                        <a:t>reported</a:t>
                      </a:r>
                      <a:endParaRPr lang="en-US" sz="2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89%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71%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31%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011656913"/>
                  </a:ext>
                </a:extLst>
              </a:tr>
              <a:tr h="524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wind fields with any R34 values reported that report 1 </a:t>
                      </a:r>
                      <a:r>
                        <a:rPr lang="en-US" sz="2000" u="none" strike="noStrike" dirty="0" smtClean="0">
                          <a:effectLst/>
                        </a:rPr>
                        <a:t>quadrant</a:t>
                      </a:r>
                      <a:endParaRPr lang="en-US" sz="2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30%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17%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9%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821283979"/>
                  </a:ext>
                </a:extLst>
              </a:tr>
              <a:tr h="524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wind fields with any R34 values reported that report 2 </a:t>
                      </a:r>
                      <a:r>
                        <a:rPr lang="en-US" sz="2000" u="none" strike="noStrike" dirty="0" smtClean="0">
                          <a:effectLst/>
                        </a:rPr>
                        <a:t>quadrants</a:t>
                      </a:r>
                      <a:endParaRPr lang="en-US" sz="2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32%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21%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11%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84591492"/>
                  </a:ext>
                </a:extLst>
              </a:tr>
              <a:tr h="524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wind fields with any R34 values reported that report 3 </a:t>
                      </a:r>
                      <a:r>
                        <a:rPr lang="en-US" sz="2000" u="none" strike="noStrike" dirty="0" smtClean="0">
                          <a:effectLst/>
                        </a:rPr>
                        <a:t>quadrants</a:t>
                      </a:r>
                      <a:endParaRPr lang="en-US" sz="2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23%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24%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18%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629015879"/>
                  </a:ext>
                </a:extLst>
              </a:tr>
              <a:tr h="524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wind fields with any R34 values reported that report 4 </a:t>
                      </a:r>
                      <a:r>
                        <a:rPr lang="en-US" sz="2000" u="none" strike="noStrike" dirty="0" smtClean="0">
                          <a:effectLst/>
                        </a:rPr>
                        <a:t>quadrants</a:t>
                      </a:r>
                      <a:endParaRPr lang="en-US" sz="2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15%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38%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62%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5591933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F075D4-BFA1-E8A5-D279-8B0D2FA00E5B}"/>
              </a:ext>
            </a:extLst>
          </p:cNvPr>
          <p:cNvSpPr txBox="1"/>
          <p:nvPr/>
        </p:nvSpPr>
        <p:spPr>
          <a:xfrm>
            <a:off x="450162" y="5029200"/>
            <a:ext cx="8280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all storms from Aug 2018 through Nov 2023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 better sampling with higher intensity storms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11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315200" cy="10668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Summary</a:t>
            </a:r>
            <a:endParaRPr lang="en-US" alt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" y="1371600"/>
            <a:ext cx="7848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defRPr/>
            </a:pPr>
            <a:r>
              <a:rPr lang="en-US" kern="0" dirty="0">
                <a:solidFill>
                  <a:srgbClr val="000000"/>
                </a:solidFill>
                <a:latin typeface="Times New Roman"/>
              </a:rPr>
              <a:t>CYGNSS </a:t>
            </a: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ocean surface wind speed products provide 2-3 samples per day over +/- 38 </a:t>
            </a:r>
            <a:r>
              <a:rPr lang="en-US" kern="0" dirty="0" err="1" smtClean="0">
                <a:solidFill>
                  <a:srgbClr val="000000"/>
                </a:solidFill>
                <a:latin typeface="Times New Roman"/>
              </a:rPr>
              <a:t>deg</a:t>
            </a:r>
            <a:r>
              <a:rPr lang="en-US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latitude</a:t>
            </a:r>
          </a:p>
          <a:p>
            <a:pPr lvl="0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Negligible impact from precipitation at L-Band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Study diurnal patterns of tropical convection and </a:t>
            </a:r>
            <a:r>
              <a:rPr lang="en-US" kern="0" dirty="0" err="1" smtClean="0">
                <a:solidFill>
                  <a:srgbClr val="000000"/>
                </a:solidFill>
                <a:latin typeface="Times New Roman"/>
              </a:rPr>
              <a:t>preci</a:t>
            </a:r>
            <a:r>
              <a:rPr lang="en-US" kern="0" dirty="0" err="1">
                <a:solidFill>
                  <a:srgbClr val="000000"/>
                </a:solidFill>
                <a:latin typeface="Times New Roman"/>
              </a:rPr>
              <a:t>p</a:t>
            </a:r>
            <a:endParaRPr lang="en-US" kern="0" dirty="0" smtClean="0">
              <a:solidFill>
                <a:srgbClr val="000000"/>
              </a:solidFill>
              <a:latin typeface="Times New Roman"/>
            </a:endParaRPr>
          </a:p>
          <a:p>
            <a:pPr lvl="0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RMSE performance 1.0-1.4 m/s over 0-20 m/s</a:t>
            </a:r>
            <a:endParaRPr lang="en-US" kern="0" dirty="0">
              <a:solidFill>
                <a:srgbClr val="000000"/>
              </a:solidFill>
              <a:latin typeface="Times New Roman"/>
            </a:endParaRPr>
          </a:p>
          <a:p>
            <a:pPr lvl="0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Performance degraded at higher winds, with RMSE approximately 10% of wind speed</a:t>
            </a:r>
          </a:p>
          <a:p>
            <a:pPr lvl="0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R34 wind radii by quadrant resolved at 6 </a:t>
            </a:r>
            <a:r>
              <a:rPr lang="en-US" kern="0" dirty="0" err="1" smtClean="0">
                <a:solidFill>
                  <a:srgbClr val="000000"/>
                </a:solidFill>
                <a:latin typeface="Times New Roman"/>
              </a:rPr>
              <a:t>hr</a:t>
            </a: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 intervals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69% of all 6 </a:t>
            </a:r>
            <a:r>
              <a:rPr lang="en-US" kern="0" dirty="0" err="1" smtClean="0">
                <a:solidFill>
                  <a:srgbClr val="000000"/>
                </a:solidFill>
                <a:latin typeface="Times New Roman"/>
              </a:rPr>
              <a:t>hr</a:t>
            </a: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 intervals sampled through TC life cycles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</a:rPr>
              <a:t>62%  of cases sample all 4 quadrant, 18% (3 quadrants), 11% (2 quadrants), 9% (1 quadrant)</a:t>
            </a:r>
          </a:p>
          <a:p>
            <a:pPr lvl="1">
              <a:defRPr/>
            </a:pPr>
            <a:endParaRPr lang="en-US" kern="0" dirty="0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65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066800"/>
          </a:xfrm>
        </p:spPr>
        <p:txBody>
          <a:bodyPr/>
          <a:lstStyle/>
          <a:p>
            <a:r>
              <a:rPr lang="en-US" altLang="en-US" dirty="0" smtClean="0"/>
              <a:t>CYGNSS Mission Overview</a:t>
            </a:r>
            <a:endParaRPr lang="en-US" alt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0772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Flight </a:t>
            </a:r>
            <a:r>
              <a:rPr lang="en-US" dirty="0"/>
              <a:t>Segment Design</a:t>
            </a:r>
          </a:p>
          <a:p>
            <a:pPr lvl="1"/>
            <a:r>
              <a:rPr lang="en-US" dirty="0"/>
              <a:t>Eight satellites in low earth orbit at 35</a:t>
            </a:r>
            <a:r>
              <a:rPr lang="en-US" baseline="30000" dirty="0"/>
              <a:t>o</a:t>
            </a:r>
            <a:r>
              <a:rPr lang="en-US" dirty="0"/>
              <a:t> </a:t>
            </a:r>
            <a:r>
              <a:rPr lang="en-US" dirty="0" smtClean="0"/>
              <a:t>inclination</a:t>
            </a:r>
          </a:p>
          <a:p>
            <a:pPr lvl="1"/>
            <a:r>
              <a:rPr lang="en-US" dirty="0" err="1" smtClean="0"/>
              <a:t>Bistatic</a:t>
            </a:r>
            <a:r>
              <a:rPr lang="en-US" dirty="0" smtClean="0"/>
              <a:t> </a:t>
            </a:r>
            <a:r>
              <a:rPr lang="en-US" dirty="0"/>
              <a:t>radar </a:t>
            </a:r>
            <a:r>
              <a:rPr lang="en-US" dirty="0" smtClean="0"/>
              <a:t>receiver measures </a:t>
            </a:r>
            <a:r>
              <a:rPr lang="en-US" dirty="0"/>
              <a:t>GPS </a:t>
            </a:r>
            <a:r>
              <a:rPr lang="en-US" dirty="0" smtClean="0"/>
              <a:t>signals scattered from the ocean surface</a:t>
            </a:r>
          </a:p>
          <a:p>
            <a:pPr lvl="1"/>
            <a:r>
              <a:rPr lang="en-US" dirty="0" smtClean="0"/>
              <a:t>Retrieve ocean surface wind speed, similar to ocean </a:t>
            </a:r>
            <a:r>
              <a:rPr lang="en-US" dirty="0" err="1" smtClean="0"/>
              <a:t>scatterometer</a:t>
            </a:r>
            <a:r>
              <a:rPr lang="en-US" dirty="0" smtClean="0"/>
              <a:t> (only speed, not direction)</a:t>
            </a:r>
          </a:p>
          <a:p>
            <a:r>
              <a:rPr lang="en-US" dirty="0" smtClean="0"/>
              <a:t>Mission Timeline</a:t>
            </a:r>
            <a:endParaRPr lang="en-US" dirty="0"/>
          </a:p>
          <a:p>
            <a:pPr lvl="1"/>
            <a:r>
              <a:rPr lang="en-US" dirty="0" smtClean="0"/>
              <a:t>Launch </a:t>
            </a:r>
            <a:r>
              <a:rPr lang="en-US" dirty="0"/>
              <a:t>15 Dec </a:t>
            </a:r>
            <a:r>
              <a:rPr lang="en-US" dirty="0" smtClean="0"/>
              <a:t>2016</a:t>
            </a:r>
          </a:p>
          <a:p>
            <a:pPr lvl="1"/>
            <a:r>
              <a:rPr lang="en-US" dirty="0" smtClean="0"/>
              <a:t>Science Phase E since Mar 2017</a:t>
            </a:r>
          </a:p>
          <a:p>
            <a:pPr lvl="1"/>
            <a:r>
              <a:rPr lang="en-US" dirty="0" smtClean="0"/>
              <a:t>One of eight satellites lost Nov 2022</a:t>
            </a:r>
          </a:p>
          <a:p>
            <a:pPr lvl="1"/>
            <a:r>
              <a:rPr lang="en-US" dirty="0" smtClean="0"/>
              <a:t>Currently in extended Phase E with 7 of 8 operating nominally</a:t>
            </a:r>
          </a:p>
        </p:txBody>
      </p:sp>
    </p:spTree>
    <p:extLst>
      <p:ext uri="{BB962C8B-B14F-4D97-AF65-F5344CB8AC3E}">
        <p14:creationId xmlns:p14="http://schemas.microsoft.com/office/powerpoint/2010/main" val="3696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CYGNSS </a:t>
            </a:r>
            <a:r>
              <a:rPr lang="en-US" altLang="en-US" dirty="0" smtClean="0"/>
              <a:t>Ocean Data Products </a:t>
            </a:r>
            <a:br>
              <a:rPr lang="en-US" altLang="en-US" dirty="0" smtClean="0"/>
            </a:br>
            <a:r>
              <a:rPr lang="en-US" altLang="en-US" sz="2800" dirty="0" smtClean="0"/>
              <a:t>(available at NASA PO.DAAC)</a:t>
            </a:r>
            <a:endParaRPr lang="en-US" alt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" y="1371600"/>
            <a:ext cx="7848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Level 1 Engineering Data Products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Scattering Cross Section of the ocean and land for incoherent scattering from rough surfaces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Level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 Science Data Products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Ocean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surface wind speed (10 m ref height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  <a:p>
            <a:pPr marL="1143000" marR="0" lvl="2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Fully Developed Seas (FDS), Young Seas/Limited Fetch (YSLF)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Ocean surface heat flux (latent and sensible)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Level 3 Science Data Products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Hourly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0.2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gridded versions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of L2 products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6-hourly 0.1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merged FDS+YSLF wind speed for tropical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cyclone overpasses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with storm-centric YSLF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regridding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7315200" cy="833437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CYGNSS Global Wind Speed Product</a:t>
            </a:r>
            <a:endParaRPr lang="en-US" altLang="en-US" sz="2400" dirty="0"/>
          </a:p>
        </p:txBody>
      </p:sp>
      <p:pic>
        <p:nvPicPr>
          <p:cNvPr id="2" name="wind_speed in cyg.ddmi.s20220116-003000-e202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744267"/>
            <a:ext cx="6477000" cy="4351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7656" y="1333159"/>
            <a:ext cx="4278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Typical 24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hours of v3.1 L3 </a:t>
            </a:r>
            <a:r>
              <a:rPr kumimoji="0" lang="en-US" alt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Winds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9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7315200" cy="833437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CYGNSS Global Wind Speed </a:t>
            </a:r>
            <a:br>
              <a:rPr lang="en-US" altLang="en-US" dirty="0" smtClean="0"/>
            </a:br>
            <a:r>
              <a:rPr lang="en-US" altLang="en-US" dirty="0" smtClean="0"/>
              <a:t>Performance w.r.t. ERA5</a:t>
            </a:r>
            <a:endParaRPr lang="en-US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2D63A-C966-C5A0-081A-0FC11CD9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232" y="2321381"/>
            <a:ext cx="6601568" cy="3393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7800"/>
            <a:ext cx="2971800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855223"/>
            <a:ext cx="2682903" cy="2012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440668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ERA5 (m/s)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808971" y="2326896"/>
            <a:ext cx="1987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CYG SDR v3.2 (m/s)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35036" y="117474"/>
            <a:ext cx="7904164" cy="12112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CYGNSS Global Wind Triple Colocation</a:t>
            </a:r>
            <a:br>
              <a:rPr lang="en-US" dirty="0" smtClean="0"/>
            </a:br>
            <a:r>
              <a:rPr lang="en-US" dirty="0" smtClean="0"/>
              <a:t>Performance Assessment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328751"/>
            <a:ext cx="8208964" cy="1643049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venir"/>
                <a:sym typeface="Avenir"/>
              </a:rPr>
              <a:t>Use triplets selected from 4 possible wind speed sources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CYGNSS (Project FDS v3.2 and NOAA v1.2)</a:t>
            </a:r>
            <a:endParaRPr lang="en-US" sz="2000" dirty="0">
              <a:solidFill>
                <a:srgbClr val="000000"/>
              </a:solidFill>
              <a:latin typeface="Avenir"/>
              <a:sym typeface="Avenir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ERA5 (u</a:t>
            </a:r>
            <a:r>
              <a:rPr lang="en-US" sz="2000" baseline="-25000" dirty="0" smtClean="0">
                <a:solidFill>
                  <a:srgbClr val="000000"/>
                </a:solidFill>
                <a:latin typeface="Avenir"/>
                <a:sym typeface="Avenir"/>
              </a:rPr>
              <a:t>10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 neutral stability)</a:t>
            </a:r>
            <a:endParaRPr lang="en-US" sz="2000" dirty="0">
              <a:solidFill>
                <a:srgbClr val="000000"/>
              </a:solidFill>
              <a:latin typeface="Avenir"/>
              <a:sym typeface="Avenir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ASCAT (</a:t>
            </a:r>
            <a:r>
              <a:rPr lang="en-US" sz="2000" dirty="0" err="1" smtClean="0">
                <a:solidFill>
                  <a:srgbClr val="000000"/>
                </a:solidFill>
                <a:latin typeface="Avenir"/>
                <a:sym typeface="Avenir"/>
              </a:rPr>
              <a:t>scatterometer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GMI (radiometer)</a:t>
            </a:r>
            <a:endParaRPr lang="en-US" sz="2000" dirty="0">
              <a:solidFill>
                <a:srgbClr val="000000"/>
              </a:solidFill>
              <a:latin typeface="Avenir"/>
              <a:sym typeface="Aveni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1E3A35-BB1D-424E-BFD3-E488384FD07E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F70D29-9B75-6CD4-E976-56CC27B79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642176"/>
              </p:ext>
            </p:extLst>
          </p:nvPr>
        </p:nvGraphicFramePr>
        <p:xfrm>
          <a:off x="1981200" y="2407920"/>
          <a:ext cx="5791199" cy="3688080"/>
        </p:xfrm>
        <a:graphic>
          <a:graphicData uri="http://schemas.openxmlformats.org/drawingml/2006/table">
            <a:tbl>
              <a:tblPr firstRow="1" bandRow="1"/>
              <a:tblGrid>
                <a:gridCol w="1002681">
                  <a:extLst>
                    <a:ext uri="{9D8B030D-6E8A-4147-A177-3AD203B41FA5}">
                      <a16:colId xmlns:a16="http://schemas.microsoft.com/office/drawing/2014/main" val="3617197685"/>
                    </a:ext>
                  </a:extLst>
                </a:gridCol>
                <a:gridCol w="1683471">
                  <a:extLst>
                    <a:ext uri="{9D8B030D-6E8A-4147-A177-3AD203B41FA5}">
                      <a16:colId xmlns:a16="http://schemas.microsoft.com/office/drawing/2014/main" val="901376358"/>
                    </a:ext>
                  </a:extLst>
                </a:gridCol>
                <a:gridCol w="520616">
                  <a:extLst>
                    <a:ext uri="{9D8B030D-6E8A-4147-A177-3AD203B41FA5}">
                      <a16:colId xmlns:a16="http://schemas.microsoft.com/office/drawing/2014/main" val="725548355"/>
                    </a:ext>
                  </a:extLst>
                </a:gridCol>
                <a:gridCol w="641699">
                  <a:extLst>
                    <a:ext uri="{9D8B030D-6E8A-4147-A177-3AD203B41FA5}">
                      <a16:colId xmlns:a16="http://schemas.microsoft.com/office/drawing/2014/main" val="2182464851"/>
                    </a:ext>
                  </a:extLst>
                </a:gridCol>
                <a:gridCol w="583117">
                  <a:extLst>
                    <a:ext uri="{9D8B030D-6E8A-4147-A177-3AD203B41FA5}">
                      <a16:colId xmlns:a16="http://schemas.microsoft.com/office/drawing/2014/main" val="559183114"/>
                    </a:ext>
                  </a:extLst>
                </a:gridCol>
                <a:gridCol w="658253">
                  <a:extLst>
                    <a:ext uri="{9D8B030D-6E8A-4147-A177-3AD203B41FA5}">
                      <a16:colId xmlns:a16="http://schemas.microsoft.com/office/drawing/2014/main" val="4081054006"/>
                    </a:ext>
                  </a:extLst>
                </a:gridCol>
                <a:gridCol w="701362">
                  <a:extLst>
                    <a:ext uri="{9D8B030D-6E8A-4147-A177-3AD203B41FA5}">
                      <a16:colId xmlns:a16="http://schemas.microsoft.com/office/drawing/2014/main" val="4002572180"/>
                    </a:ext>
                  </a:extLst>
                </a:gridCol>
              </a:tblGrid>
              <a:tr h="12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/>
                        <a:t>RMSE [m/s]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5402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/>
                        <a:t>FDS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/>
                        <a:t>NOAA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/>
                        <a:t>ERA5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/>
                        <a:t>ASCAT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/>
                        <a:t>GMI LF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213714"/>
                  </a:ext>
                </a:extLst>
              </a:tr>
              <a:tr h="370840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200" b="1" dirty="0"/>
                        <a:t>Triplet used to estimate</a:t>
                      </a:r>
                    </a:p>
                    <a:p>
                      <a:r>
                        <a:rPr lang="en-GB" sz="1200" b="1" dirty="0"/>
                        <a:t>RMSE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5"/>
                          </a:solidFill>
                        </a:rPr>
                        <a:t>FDS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ERA5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chemeClr val="accent6"/>
                          </a:solidFill>
                        </a:rPr>
                        <a:t>ASCAT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1.39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0.71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0.42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915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5"/>
                          </a:solidFill>
                        </a:rPr>
                        <a:t>FDS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ERA5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7030A0"/>
                          </a:solidFill>
                        </a:rPr>
                        <a:t>GMI LF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1.32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0.85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0.41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563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5"/>
                          </a:solidFill>
                        </a:rPr>
                        <a:t>FDS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chemeClr val="accent6"/>
                          </a:solidFill>
                        </a:rPr>
                        <a:t>ASCAT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7030A0"/>
                          </a:solidFill>
                        </a:rPr>
                        <a:t>GMI LF</a:t>
                      </a:r>
                      <a:endParaRPr lang="en-GB" sz="12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1.34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0.57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0.31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6508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NOAA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ERA5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chemeClr val="accent6"/>
                          </a:solidFill>
                        </a:rPr>
                        <a:t>ASCAT</a:t>
                      </a:r>
                      <a:endParaRPr lang="en-GB" sz="12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1.00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0.66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0.49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0583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NOAA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ERA5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7030A0"/>
                          </a:solidFill>
                        </a:rPr>
                        <a:t>GMI LF</a:t>
                      </a:r>
                      <a:endParaRPr lang="en-GB" sz="1200" b="1" dirty="0"/>
                    </a:p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0.93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0.74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0.59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5432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NOAA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chemeClr val="accent6"/>
                          </a:solidFill>
                        </a:rPr>
                        <a:t>ASCAT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7030A0"/>
                          </a:solidFill>
                        </a:rPr>
                        <a:t>GMI LF</a:t>
                      </a:r>
                      <a:endParaRPr lang="en-GB" sz="1200" b="1" dirty="0"/>
                    </a:p>
                    <a:p>
                      <a:endParaRPr lang="en-GB" sz="12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1.02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0.46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0.45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8780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ERA5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chemeClr val="accent6"/>
                          </a:solidFill>
                        </a:rPr>
                        <a:t>ASCAT</a:t>
                      </a:r>
                      <a:r>
                        <a:rPr lang="en-GB" sz="1200" b="1" dirty="0"/>
                        <a:t>, </a:t>
                      </a:r>
                      <a:r>
                        <a:rPr lang="en-GB" sz="1200" b="1" dirty="0">
                          <a:solidFill>
                            <a:srgbClr val="7030A0"/>
                          </a:solidFill>
                        </a:rPr>
                        <a:t>GMI LF</a:t>
                      </a:r>
                      <a:endParaRPr lang="en-GB" sz="1200" b="1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-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0.76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0.31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0.57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975710"/>
                  </a:ext>
                </a:extLst>
              </a:tr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/>
                        <a:t>Avg.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1.35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0.98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0.74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0.45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/>
                        <a:t>0.47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002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6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17474"/>
            <a:ext cx="7904164" cy="12112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CYGNSS TC Wind Triple Colocation</a:t>
            </a:r>
            <a:br>
              <a:rPr lang="en-US" dirty="0" smtClean="0"/>
            </a:br>
            <a:r>
              <a:rPr lang="en-US" dirty="0" smtClean="0"/>
              <a:t>Performance Assessment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328751"/>
            <a:ext cx="8208964" cy="16430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venir"/>
                <a:sym typeface="Avenir"/>
              </a:rPr>
              <a:t>Use triplets selected from 4 possible wind speed sources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Test System: CYGNSS (L 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Band </a:t>
            </a: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reflectometer)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HWRF (Model re-analysis product)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SMAP 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Avenir"/>
                <a:sym typeface="Avenir"/>
              </a:rPr>
              <a:t>Spaceborne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 L Band </a:t>
            </a: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radiometer)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SFMR </a:t>
            </a:r>
            <a:r>
              <a:rPr lang="en-US" sz="2000" dirty="0" smtClean="0">
                <a:solidFill>
                  <a:srgbClr val="000000"/>
                </a:solidFill>
                <a:latin typeface="Avenir"/>
                <a:sym typeface="Avenir"/>
              </a:rPr>
              <a:t>(Airborne 4.6 </a:t>
            </a:r>
            <a:r>
              <a:rPr lang="en-US" sz="2000" dirty="0">
                <a:solidFill>
                  <a:srgbClr val="000000"/>
                </a:solidFill>
                <a:latin typeface="Avenir"/>
                <a:sym typeface="Avenir"/>
              </a:rPr>
              <a:t>-7.2 GHz radiometer)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1E3A35-BB1D-424E-BFD3-E488384FD07E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895600"/>
            <a:ext cx="8844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1066800"/>
          </a:xfrm>
        </p:spPr>
        <p:txBody>
          <a:bodyPr/>
          <a:lstStyle/>
          <a:p>
            <a:r>
              <a:rPr lang="en-US" altLang="en-US" sz="3600" dirty="0" smtClean="0"/>
              <a:t>CYGNSS L3 Merged Wind Speed</a:t>
            </a:r>
            <a:endParaRPr lang="en-US" alt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447800"/>
            <a:ext cx="792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L3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FDS </a:t>
            </a:r>
            <a:r>
              <a:rPr lang="en-US" kern="0" dirty="0" err="1" smtClean="0">
                <a:solidFill>
                  <a:srgbClr val="000000"/>
                </a:solidFill>
                <a:latin typeface="Times New Roman"/>
              </a:rPr>
              <a:t>wi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nds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lvl="1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0.2 x 0.2 </a:t>
            </a:r>
            <a:r>
              <a:rPr lang="en-US" kern="0" dirty="0" err="1">
                <a:solidFill>
                  <a:srgbClr val="000000"/>
                </a:solidFill>
              </a:rPr>
              <a:t>deg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smtClean="0">
                <a:solidFill>
                  <a:srgbClr val="000000"/>
                </a:solidFill>
              </a:rPr>
              <a:t>grid; 1 </a:t>
            </a:r>
            <a:r>
              <a:rPr lang="en-US" kern="0" dirty="0">
                <a:solidFill>
                  <a:srgbClr val="000000"/>
                </a:solidFill>
              </a:rPr>
              <a:t>hour averaging </a:t>
            </a:r>
            <a:r>
              <a:rPr lang="en-US" kern="0" dirty="0" smtClean="0">
                <a:solidFill>
                  <a:srgbClr val="000000"/>
                </a:solidFill>
              </a:rPr>
              <a:t>window</a:t>
            </a:r>
          </a:p>
          <a:p>
            <a:pPr lvl="1" indent="-342900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Global coverage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L3 YSLF winds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0.1 x 0.1 </a:t>
            </a:r>
            <a:r>
              <a:rPr lang="en-US" kern="0" dirty="0" err="1">
                <a:solidFill>
                  <a:srgbClr val="000000"/>
                </a:solidFill>
              </a:rPr>
              <a:t>deg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smtClean="0">
                <a:solidFill>
                  <a:srgbClr val="000000"/>
                </a:solidFill>
              </a:rPr>
              <a:t>storm-centric grid; +/- 6 </a:t>
            </a:r>
            <a:r>
              <a:rPr lang="en-US" kern="0" dirty="0">
                <a:solidFill>
                  <a:srgbClr val="000000"/>
                </a:solidFill>
              </a:rPr>
              <a:t>hour averaging window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Spatial coverage +/- 3.6 </a:t>
            </a:r>
            <a:r>
              <a:rPr lang="en-US" kern="0" dirty="0" err="1">
                <a:solidFill>
                  <a:srgbClr val="000000"/>
                </a:solidFill>
              </a:rPr>
              <a:t>deg</a:t>
            </a:r>
            <a:r>
              <a:rPr lang="en-US" kern="0" dirty="0">
                <a:solidFill>
                  <a:srgbClr val="000000"/>
                </a:solidFill>
              </a:rPr>
              <a:t> about storm </a:t>
            </a:r>
            <a:r>
              <a:rPr lang="en-US" kern="0" dirty="0" smtClean="0">
                <a:solidFill>
                  <a:srgbClr val="000000"/>
                </a:solidFill>
              </a:rPr>
              <a:t>center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Tapered transition from YSLF to FDS at 34 knot wind radius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251E355-F04C-600F-9170-231886F9C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8" t="7846" r="9158" b="9630"/>
          <a:stretch/>
        </p:blipFill>
        <p:spPr>
          <a:xfrm>
            <a:off x="1149317" y="3575489"/>
            <a:ext cx="6546738" cy="2012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807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Warnock et al. (2024). CYGNSS </a:t>
            </a:r>
            <a:r>
              <a:rPr lang="en-US" sz="1400" i="1" dirty="0"/>
              <a:t>Level 3 Merged Wind Speed Data Product for Storm Force and Surrounding Environmental </a:t>
            </a:r>
            <a:r>
              <a:rPr lang="en-US" sz="1400" i="1" dirty="0" smtClean="0"/>
              <a:t>Winds. J</a:t>
            </a:r>
            <a:r>
              <a:rPr lang="en-US" sz="1400" i="1" dirty="0"/>
              <a:t>. Selected Topics Appl. Earth Obs., </a:t>
            </a:r>
            <a:r>
              <a:rPr lang="en-US" sz="1400" i="1" dirty="0" err="1"/>
              <a:t>doi</a:t>
            </a:r>
            <a:r>
              <a:rPr lang="en-US" sz="1400" i="1" dirty="0"/>
              <a:t>: </a:t>
            </a:r>
            <a:r>
              <a:rPr lang="en-US" sz="1400" i="1" dirty="0" smtClean="0"/>
              <a:t>10.1109/JSTARS.2024.3379934.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14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CYGNSS L3 Merged Wind Speed</a:t>
            </a:r>
            <a:br>
              <a:rPr lang="en-US" altLang="en-US" dirty="0" smtClean="0"/>
            </a:br>
            <a:r>
              <a:rPr lang="en-US" altLang="en-US" dirty="0" smtClean="0"/>
              <a:t>Global Coverage Examples</a:t>
            </a:r>
            <a:endParaRPr lang="en-US" alt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447800"/>
            <a:ext cx="7924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TCs Nicholas, Sam and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Grace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654D08-EF32-686E-0736-1C125D1B237D}"/>
              </a:ext>
            </a:extLst>
          </p:cNvPr>
          <p:cNvGrpSpPr/>
          <p:nvPr/>
        </p:nvGrpSpPr>
        <p:grpSpPr>
          <a:xfrm>
            <a:off x="4572000" y="2146158"/>
            <a:ext cx="3833245" cy="1816242"/>
            <a:chOff x="6163366" y="-212899"/>
            <a:chExt cx="6331054" cy="35193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DDF9BC-23AE-A573-E3BE-40BBDBDE7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366" y="-212899"/>
              <a:ext cx="5141482" cy="2743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84FC13-FEE2-6923-3B38-6865444C0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37" t="16574" r="31579" b="15984"/>
            <a:stretch/>
          </p:blipFill>
          <p:spPr>
            <a:xfrm>
              <a:off x="10973269" y="1456430"/>
              <a:ext cx="1514007" cy="1850051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C31EAD-2756-6F83-402E-07CBD86D414C}"/>
                </a:ext>
              </a:extLst>
            </p:cNvPr>
            <p:cNvCxnSpPr>
              <a:cxnSpLocks/>
            </p:cNvCxnSpPr>
            <p:nvPr/>
          </p:nvCxnSpPr>
          <p:spPr>
            <a:xfrm>
              <a:off x="8116532" y="636417"/>
              <a:ext cx="4377888" cy="820013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0EE409-A53C-553B-20F7-8C26397020B4}"/>
                </a:ext>
              </a:extLst>
            </p:cNvPr>
            <p:cNvCxnSpPr>
              <a:cxnSpLocks/>
            </p:cNvCxnSpPr>
            <p:nvPr/>
          </p:nvCxnSpPr>
          <p:spPr>
            <a:xfrm>
              <a:off x="7959369" y="822154"/>
              <a:ext cx="3006756" cy="2484327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E6B74D-BA6E-49D8-F42A-A08A4224A3D6}"/>
              </a:ext>
            </a:extLst>
          </p:cNvPr>
          <p:cNvGrpSpPr/>
          <p:nvPr/>
        </p:nvGrpSpPr>
        <p:grpSpPr>
          <a:xfrm>
            <a:off x="503746" y="2140803"/>
            <a:ext cx="3923359" cy="1599956"/>
            <a:chOff x="550088" y="3681937"/>
            <a:chExt cx="6479888" cy="3100277"/>
          </a:xfrm>
        </p:grpSpPr>
        <p:pic>
          <p:nvPicPr>
            <p:cNvPr id="13" name="Picture 12" descr="A map of the world&#10;&#10;Description automatically generated with medium confidence">
              <a:extLst>
                <a:ext uri="{FF2B5EF4-FFF2-40B4-BE49-F238E27FC236}">
                  <a16:creationId xmlns:a16="http://schemas.microsoft.com/office/drawing/2014/main" id="{8BC20D82-38DD-8DA8-7113-A17900299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8494" y="3681937"/>
              <a:ext cx="5141482" cy="2743200"/>
            </a:xfrm>
            <a:prstGeom prst="rect">
              <a:avLst/>
            </a:prstGeom>
          </p:spPr>
        </p:pic>
        <p:pic>
          <p:nvPicPr>
            <p:cNvPr id="14" name="Picture 13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7BD5EC84-A063-DDBB-0549-718D58D47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320" t="16849" r="32476" b="16485"/>
            <a:stretch/>
          </p:blipFill>
          <p:spPr>
            <a:xfrm>
              <a:off x="550088" y="4953414"/>
              <a:ext cx="1543987" cy="18288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04ABEE-0875-8A78-2DA0-0B28831BB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088" y="4597127"/>
              <a:ext cx="2721996" cy="356287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00DBD9-99A2-0302-60E9-381991CA78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4075" y="4775270"/>
              <a:ext cx="1331262" cy="2006944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4AD04D-443C-6E4D-3B6C-3F9EE22991E4}"/>
              </a:ext>
            </a:extLst>
          </p:cNvPr>
          <p:cNvGrpSpPr/>
          <p:nvPr/>
        </p:nvGrpSpPr>
        <p:grpSpPr>
          <a:xfrm>
            <a:off x="1865252" y="3666067"/>
            <a:ext cx="3275132" cy="2281947"/>
            <a:chOff x="-244246" y="-1678589"/>
            <a:chExt cx="5409265" cy="44217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C93F6D-4B4D-5F39-1297-33FC546FA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37" y="0"/>
              <a:ext cx="5141482" cy="2743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139E54-4438-B027-257D-FF1444DFA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949" t="16224" r="28837" b="17930"/>
            <a:stretch/>
          </p:blipFill>
          <p:spPr>
            <a:xfrm>
              <a:off x="-243356" y="-1678589"/>
              <a:ext cx="1727200" cy="1806291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F414DCD-CE34-6DBC-F5D7-0C7560FF1B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3844" y="-1678589"/>
              <a:ext cx="243356" cy="2707289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231F8A-ABE5-4427-0F03-AEDF3EC707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44246" y="127702"/>
              <a:ext cx="1806346" cy="107950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689D11-E7D2-C4BC-84B6-7D9C76D21E52}"/>
              </a:ext>
            </a:extLst>
          </p:cNvPr>
          <p:cNvGrpSpPr/>
          <p:nvPr/>
        </p:nvGrpSpPr>
        <p:grpSpPr>
          <a:xfrm>
            <a:off x="4868302" y="3657600"/>
            <a:ext cx="3402729" cy="2266942"/>
            <a:chOff x="5283200" y="-1431498"/>
            <a:chExt cx="5620007" cy="439271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F81346-8095-6BD1-CD7D-C017036FF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61725" y="218015"/>
              <a:ext cx="5141482" cy="2743200"/>
            </a:xfrm>
            <a:prstGeom prst="rect">
              <a:avLst/>
            </a:prstGeom>
          </p:spPr>
        </p:pic>
        <p:pic>
          <p:nvPicPr>
            <p:cNvPr id="24" name="Picture 23" descr="Map&#10;&#10;Description automatically generated">
              <a:extLst>
                <a:ext uri="{FF2B5EF4-FFF2-40B4-BE49-F238E27FC236}">
                  <a16:creationId xmlns:a16="http://schemas.microsoft.com/office/drawing/2014/main" id="{3FB876CD-F5CD-4799-7ABB-6A15F76D2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4511" t="17273" r="28624" b="17940"/>
            <a:stretch/>
          </p:blipFill>
          <p:spPr>
            <a:xfrm>
              <a:off x="5283200" y="-1431498"/>
              <a:ext cx="1714501" cy="1777215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BD7917-C876-92C1-DA8E-78ECFDB101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7701" y="-1431498"/>
              <a:ext cx="407175" cy="2668623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B230B0-4E4A-46DE-683F-F1D7C89732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3200" y="345717"/>
              <a:ext cx="1965452" cy="1066824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595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1121</Words>
  <Application>Microsoft Office PowerPoint</Application>
  <PresentationFormat>On-screen Show (4:3)</PresentationFormat>
  <Paragraphs>256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</vt:lpstr>
      <vt:lpstr>Calibri</vt:lpstr>
      <vt:lpstr>Calibri Light</vt:lpstr>
      <vt:lpstr>Century Schoolbook</vt:lpstr>
      <vt:lpstr>Times New Roman</vt:lpstr>
      <vt:lpstr>Office Theme</vt:lpstr>
      <vt:lpstr>PowerPoint Presentation</vt:lpstr>
      <vt:lpstr>CYGNSS Mission Overview</vt:lpstr>
      <vt:lpstr>CYGNSS Ocean Data Products  (available at NASA PO.DAAC)</vt:lpstr>
      <vt:lpstr>CYGNSS Global Wind Speed Product</vt:lpstr>
      <vt:lpstr>CYGNSS Global Wind Speed  Performance w.r.t. ERA5</vt:lpstr>
      <vt:lpstr>CYGNSS Global Wind Triple Colocation Performance Assessment</vt:lpstr>
      <vt:lpstr>CYGNSS TC Wind Triple Colocation Performance Assessment</vt:lpstr>
      <vt:lpstr>CYGNSS L3 Merged Wind Speed</vt:lpstr>
      <vt:lpstr>CYGNSS L3 Merged Wind Speed Global Coverage Examples</vt:lpstr>
      <vt:lpstr>Time Series of L3 MRG and Vmax Hurricane Calvin, July 2023</vt:lpstr>
      <vt:lpstr>CYGNSS TC Wind Triple Colocation Performance Assessment</vt:lpstr>
      <vt:lpstr>Triple Colocation Validation of TC Winds</vt:lpstr>
      <vt:lpstr>CYGNSS RMSE vs. Wind Speed</vt:lpstr>
      <vt:lpstr>CYGNSS L3 MRG 34 knot Wind Radius</vt:lpstr>
      <vt:lpstr>R34 Triple Collocation  Performance Assessment</vt:lpstr>
      <vt:lpstr>Time series storm-by-storm comparison to Best Track</vt:lpstr>
      <vt:lpstr>R34 Spatial &amp; Temporal Sampling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cmccarty</dc:creator>
  <cp:lastModifiedBy>Ruf, Christopher</cp:lastModifiedBy>
  <cp:revision>150</cp:revision>
  <cp:lastPrinted>2014-03-31T15:28:08Z</cp:lastPrinted>
  <dcterms:created xsi:type="dcterms:W3CDTF">2013-04-22T19:26:46Z</dcterms:created>
  <dcterms:modified xsi:type="dcterms:W3CDTF">2024-05-28T16:59:11Z</dcterms:modified>
</cp:coreProperties>
</file>