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51" r:id="rId5"/>
  </p:sldMasterIdLst>
  <p:notesMasterIdLst>
    <p:notesMasterId r:id="rId13"/>
  </p:notesMasterIdLst>
  <p:sldIdLst>
    <p:sldId id="483" r:id="rId6"/>
    <p:sldId id="486" r:id="rId7"/>
    <p:sldId id="487" r:id="rId8"/>
    <p:sldId id="480" r:id="rId9"/>
    <p:sldId id="481" r:id="rId10"/>
    <p:sldId id="484" r:id="rId11"/>
    <p:sldId id="4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6FF66"/>
    <a:srgbClr val="FFCCFF"/>
    <a:srgbClr val="CCE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75" autoAdjust="0"/>
    <p:restoredTop sz="90748" autoAdjust="0"/>
  </p:normalViewPr>
  <p:slideViewPr>
    <p:cSldViewPr snapToGrid="0">
      <p:cViewPr varScale="1">
        <p:scale>
          <a:sx n="95" d="100"/>
          <a:sy n="95" d="100"/>
        </p:scale>
        <p:origin x="88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DA1E4-EC9C-4E00-8E83-3F07838AD7B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105D8-8F6A-4AA9-9E60-DD46BF57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1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F6F74AB7-A15B-434B-A0F6-D68C8AD6FB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38" y="6178601"/>
            <a:ext cx="734166" cy="61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0E8D83-BC09-4431-8387-C54456751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40" t="21661" r="22930" b="47485"/>
          <a:stretch/>
        </p:blipFill>
        <p:spPr>
          <a:xfrm>
            <a:off x="1586303" y="6165108"/>
            <a:ext cx="2034324" cy="657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9F912-328D-4A9E-8811-5F1ADE60E8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6521" y="6286705"/>
            <a:ext cx="1171580" cy="45561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78B4537-6438-4AF0-81AC-B75AE0353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703" y="539931"/>
            <a:ext cx="9614264" cy="1150757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676DD0-C2C9-4A60-BEA8-73309819B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FFA6396-CFA1-497F-B0FC-C0D387EC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20" name="Picture 21" descr="MERSlogo163CnbT">
            <a:extLst>
              <a:ext uri="{FF2B5EF4-FFF2-40B4-BE49-F238E27FC236}">
                <a16:creationId xmlns:a16="http://schemas.microsoft.com/office/drawing/2014/main" id="{12AEC913-91FF-46CE-A7BD-0B53AB45C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5955670"/>
            <a:ext cx="696651" cy="80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1ED42B-C640-4662-B3D9-F9148B455DEF}"/>
              </a:ext>
            </a:extLst>
          </p:cNvPr>
          <p:cNvSpPr txBox="1"/>
          <p:nvPr userDrawn="1"/>
        </p:nvSpPr>
        <p:spPr>
          <a:xfrm>
            <a:off x="2339175" y="76397"/>
            <a:ext cx="7534855" cy="369332"/>
          </a:xfrm>
          <a:prstGeom prst="rect">
            <a:avLst/>
          </a:prstGeom>
          <a:solidFill>
            <a:srgbClr val="CCE7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Global L-band Active/Passive Observatory for Water Cycle Studies (GLOWS)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DEB221-00B3-4518-AC4F-7EC8E545F752}"/>
              </a:ext>
            </a:extLst>
          </p:cNvPr>
          <p:cNvCxnSpPr>
            <a:cxnSpLocks/>
          </p:cNvCxnSpPr>
          <p:nvPr userDrawn="1"/>
        </p:nvCxnSpPr>
        <p:spPr>
          <a:xfrm>
            <a:off x="1502799" y="512855"/>
            <a:ext cx="92076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Radar chart&#10;&#10;Description automatically generated">
            <a:extLst>
              <a:ext uri="{FF2B5EF4-FFF2-40B4-BE49-F238E27FC236}">
                <a16:creationId xmlns:a16="http://schemas.microsoft.com/office/drawing/2014/main" id="{499DFF40-40EC-4A0D-B567-0CBE7D5E9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7669" r="12235" b="2542"/>
          <a:stretch/>
        </p:blipFill>
        <p:spPr>
          <a:xfrm>
            <a:off x="10992207" y="279349"/>
            <a:ext cx="1027079" cy="1317384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27F72D48-6034-4C49-B845-045DB7D97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3393" r="27929" b="9930"/>
          <a:stretch/>
        </p:blipFill>
        <p:spPr>
          <a:xfrm rot="6679494">
            <a:off x="48047" y="126918"/>
            <a:ext cx="1047741" cy="12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FDAD-F6E6-4360-A3AC-3013F64F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50155-EF17-4B9C-9B22-53D9C7B31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0AC0D-4E13-4DF0-8609-EB416AB23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B2A8C-D7DB-4E54-B5CB-FF74C497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AA63C-4B3F-428B-957A-8E104DBB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3F440-8868-4C8D-99B6-51BE4711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1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B564-24BD-47FB-BB32-D98E2FFD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4D6C10-EE4E-48CC-8E21-125487004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95F5F-BD8C-4BD9-8AFC-7055B7573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C514B-167E-44A4-881E-4509B75E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029AF-FAAA-4628-83F6-4AE415C1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E3404-0DEB-422B-839E-06AEB3DC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2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1F17-A371-4094-9B90-A9C5C54B7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3A606-E5BE-4BD6-B2A4-23A173922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179EC-11D6-4B7B-87CB-B57130173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70017-44E3-4E1F-85B8-76956EEA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F0E43-DAC0-43CD-BD01-1B70DEDD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79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590602-B8B6-4121-895B-FED8CAAC3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9ABA3-AE77-4F0B-88E9-97F307D7D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843C5-6EA6-4A6C-A957-C12BD3A1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834B5-F201-4C33-B74F-EE10B7AD6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867E8-0C09-4258-A72E-4D9950DB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7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8EC2B-9849-46E4-8FF8-EE761643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5DE5B-8BD0-4493-B8FF-EDBB1A53B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A057D-776C-4F91-8500-A0954E88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28F5F-CE11-4C0E-AA7D-6070A250A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3C445-0E88-4AC9-AED0-7F301E2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BE3-9694-4B39-9CA3-9ACC93CE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5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3683E-4BCD-4C91-B838-077821E1C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0F105-D28C-4E31-B130-D3C80DC97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0C669-1AB7-4D9E-B2FC-ED08797F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1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1189-CE38-495F-944A-18449709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703" y="539931"/>
            <a:ext cx="9614264" cy="1150757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8C841-3865-4FB9-8842-A0B438F3A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05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39227-6C61-43E9-A1DE-D753D90B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F7E48-A0B2-4142-9D31-A2ECCF2B9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ECDD9-A9BA-433C-80F1-46563468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1AEF1-E322-4180-8C0E-AD5EBAEF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2434-F79A-4F13-8002-712E13D9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8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759A-58C6-4F92-8777-E2AFF30C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868" y="557349"/>
            <a:ext cx="9631681" cy="1133339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8C02C-A0CC-4F99-B8E4-EED94602D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8BEC3-FEAB-47C2-B982-C610F8C64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3ABDE-0242-445E-827E-3EBE20BF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49A25-7CC7-49ED-9B8C-217DF2FA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B2647-04A9-46F2-BEA2-95C2384B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8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1FFD0-AB4A-4B9F-B0AE-DB3353AC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B8E7-E1EE-4B86-A831-769C56EF2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66D65-CD2E-44EE-ABC5-36A0F4016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89DAF-605D-4877-999A-157BBEE94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ABFB60-28B0-4A2A-80CD-200B4BB0E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CB122-2532-483A-9FB3-146EB278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CC4E0C-B1AD-474B-A641-554FDEDD8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05D15-2510-4332-9AB6-F90F27D0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0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E991-1E80-4C5D-B9F8-3036A8BDD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8C81B-67BC-4ABD-8E85-D7F4D7CB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F0DB5-FA5F-4E6F-A17A-E971EC1C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EDEB3-BA97-4844-9FE6-B68541DD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7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2ADD7-F21F-4583-B887-1C89210B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73EAE-8305-4D45-9DF3-77A25CF5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10DE8-CB3B-4293-8D11-A4CA9DFD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335767-354B-4FB9-8AD0-D475FBB79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0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A8395-A378-4767-829F-B09E35212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72FC0-9118-476C-AD29-F8269D92B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0973F-A29B-4992-8942-F9165251C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AD67-6432-4403-BE8C-D99775BAF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F58A5-3B53-45EC-BFD0-AFF509628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EDEC-AA76-4649-B98B-010AF2085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26982C-AC84-4F6E-8083-13D7790B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ABE8E-4A86-4096-A4A3-1FC2AE81F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3D87-BD06-490B-87AD-9FC2A04D7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0A98C-5F86-45AB-A801-1AF2469C7DD8}"/>
              </a:ext>
            </a:extLst>
          </p:cNvPr>
          <p:cNvSpPr txBox="1"/>
          <p:nvPr userDrawn="1"/>
        </p:nvSpPr>
        <p:spPr>
          <a:xfrm>
            <a:off x="2339175" y="76397"/>
            <a:ext cx="7534855" cy="369332"/>
          </a:xfrm>
          <a:prstGeom prst="rect">
            <a:avLst/>
          </a:prstGeom>
          <a:solidFill>
            <a:srgbClr val="CCE7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Global L-band Active/Passive Observatory for Water Cycle Studies (GLOWS)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8C94B00-84DB-4874-8344-50ED912ED8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38" y="6178601"/>
            <a:ext cx="734166" cy="61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E70252-EC83-4082-B9B0-EAE1DAA7EE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40" t="21661" r="22930" b="47485"/>
          <a:stretch/>
        </p:blipFill>
        <p:spPr>
          <a:xfrm>
            <a:off x="1586303" y="6165108"/>
            <a:ext cx="2034324" cy="6571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1E1499-B180-43D0-8B35-BEB4F63C728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616521" y="6286705"/>
            <a:ext cx="1171580" cy="455614"/>
          </a:xfrm>
          <a:prstGeom prst="rect">
            <a:avLst/>
          </a:prstGeom>
        </p:spPr>
      </p:pic>
      <p:pic>
        <p:nvPicPr>
          <p:cNvPr id="21" name="Picture 21" descr="MERSlogo163CnbT">
            <a:extLst>
              <a:ext uri="{FF2B5EF4-FFF2-40B4-BE49-F238E27FC236}">
                <a16:creationId xmlns:a16="http://schemas.microsoft.com/office/drawing/2014/main" id="{3099C024-018F-404D-A487-FB4E761FDD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5955670"/>
            <a:ext cx="696651" cy="80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A47A8C-DF69-4FA5-AC2C-3A8FFB75641A}"/>
              </a:ext>
            </a:extLst>
          </p:cNvPr>
          <p:cNvCxnSpPr>
            <a:cxnSpLocks/>
          </p:cNvCxnSpPr>
          <p:nvPr userDrawn="1"/>
        </p:nvCxnSpPr>
        <p:spPr>
          <a:xfrm>
            <a:off x="1502799" y="512855"/>
            <a:ext cx="92076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adar chart&#10;&#10;Description automatically generated">
            <a:extLst>
              <a:ext uri="{FF2B5EF4-FFF2-40B4-BE49-F238E27FC236}">
                <a16:creationId xmlns:a16="http://schemas.microsoft.com/office/drawing/2014/main" id="{F7E5D3FE-ECC2-4C90-BBCB-E75F41804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7669" r="12235" b="2542"/>
          <a:stretch/>
        </p:blipFill>
        <p:spPr>
          <a:xfrm>
            <a:off x="10992207" y="279349"/>
            <a:ext cx="1027079" cy="1317384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C139757C-503F-4F1C-8642-1ADE4C6FD0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3393" r="27929" b="9930"/>
          <a:stretch/>
        </p:blipFill>
        <p:spPr>
          <a:xfrm rot="6894026">
            <a:off x="-69965" y="126332"/>
            <a:ext cx="1047741" cy="12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4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t Lake City, Utah USA | Night view of the Salt Lake City ...">
            <a:extLst>
              <a:ext uri="{FF2B5EF4-FFF2-40B4-BE49-F238E27FC236}">
                <a16:creationId xmlns:a16="http://schemas.microsoft.com/office/drawing/2014/main" id="{286183AA-A68E-17EA-394E-F329F180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" y="-1667435"/>
            <a:ext cx="12139171" cy="92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CA33C-6184-41CC-B346-DB84A34CAA45}"/>
              </a:ext>
            </a:extLst>
          </p:cNvPr>
          <p:cNvSpPr txBox="1"/>
          <p:nvPr/>
        </p:nvSpPr>
        <p:spPr>
          <a:xfrm>
            <a:off x="462129" y="676715"/>
            <a:ext cx="5970755" cy="646331"/>
          </a:xfrm>
          <a:prstGeom prst="rect">
            <a:avLst/>
          </a:prstGeom>
          <a:solidFill>
            <a:schemeClr val="accent5">
              <a:lumMod val="75000"/>
              <a:alpha val="4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Welcome to Salt Lake City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05E8B-D514-2E48-DCF4-64A1CBF99A46}"/>
              </a:ext>
            </a:extLst>
          </p:cNvPr>
          <p:cNvSpPr txBox="1"/>
          <p:nvPr/>
        </p:nvSpPr>
        <p:spPr>
          <a:xfrm>
            <a:off x="42106" y="1727541"/>
            <a:ext cx="68987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International Ocean Vector Wind Science Team (IOVWST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)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Meeting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29 May 2024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F58EC-594B-4B75-AC41-92C29685F0F0}"/>
              </a:ext>
            </a:extLst>
          </p:cNvPr>
          <p:cNvSpPr txBox="1"/>
          <p:nvPr/>
        </p:nvSpPr>
        <p:spPr>
          <a:xfrm>
            <a:off x="643603" y="4761462"/>
            <a:ext cx="42862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Prof. David Long</a:t>
            </a: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Brigham Young University</a:t>
            </a: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long@ee.byu.edu</a:t>
            </a: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801-367-3661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D5A2A-6D28-56C0-CBFC-D1A7AC25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BE3-9694-4B39-9CA3-9ACC93CE59A2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9CD15F-F07B-3F33-1EAE-B23DFA92DB90}"/>
              </a:ext>
            </a:extLst>
          </p:cNvPr>
          <p:cNvSpPr txBox="1"/>
          <p:nvPr/>
        </p:nvSpPr>
        <p:spPr>
          <a:xfrm>
            <a:off x="4844297" y="6126798"/>
            <a:ext cx="6898779" cy="646331"/>
          </a:xfrm>
          <a:prstGeom prst="rect">
            <a:avLst/>
          </a:prstGeom>
          <a:solidFill>
            <a:schemeClr val="accent5">
              <a:lumMod val="75000"/>
              <a:alpha val="4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MS PGothic" panose="020B0600070205080204" pitchFamily="34" charset="-128"/>
              </a:rPr>
              <a:t>Utah, the greatest snow on Earth!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6938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Utah">
            <a:extLst>
              <a:ext uri="{FF2B5EF4-FFF2-40B4-BE49-F238E27FC236}">
                <a16:creationId xmlns:a16="http://schemas.microsoft.com/office/drawing/2014/main" id="{D55C186B-CFB1-871C-B448-7C017B4C7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48960" b="57110"/>
          <a:stretch/>
        </p:blipFill>
        <p:spPr bwMode="auto">
          <a:xfrm>
            <a:off x="-331278" y="-340647"/>
            <a:ext cx="6795599" cy="753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D3BED-E4BE-059C-B0AF-A4F223AA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93" y="430307"/>
            <a:ext cx="4236174" cy="951565"/>
          </a:xfrm>
          <a:solidFill>
            <a:schemeClr val="bg1">
              <a:lumMod val="95000"/>
              <a:alpha val="52058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The Great Salt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0489-4DF9-AB0D-3E5D-92A2CBE6D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80" y="1556683"/>
            <a:ext cx="5558820" cy="4936191"/>
          </a:xfrm>
          <a:solidFill>
            <a:schemeClr val="bg1">
              <a:lumMod val="95000"/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Salt Lake City is named after the </a:t>
            </a:r>
            <a:r>
              <a:rPr lang="en-US" i="1" dirty="0"/>
              <a:t>Great Salt Lake</a:t>
            </a:r>
          </a:p>
          <a:p>
            <a:pPr lvl="1"/>
            <a:r>
              <a:rPr lang="en-US" dirty="0"/>
              <a:t>Surface at 4200’ (1280 m)</a:t>
            </a:r>
          </a:p>
          <a:p>
            <a:pPr lvl="1"/>
            <a:r>
              <a:rPr lang="en-US" dirty="0"/>
              <a:t>Remanent of Lake Bonneville that disappeared 16,000 </a:t>
            </a:r>
            <a:r>
              <a:rPr lang="en-US" dirty="0" err="1"/>
              <a:t>yrs</a:t>
            </a:r>
            <a:r>
              <a:rPr lang="en-US" dirty="0"/>
              <a:t> ago</a:t>
            </a:r>
          </a:p>
          <a:p>
            <a:pPr lvl="1"/>
            <a:r>
              <a:rPr lang="en-US" dirty="0"/>
              <a:t>Great Salt Lake overs 950-3300 sq miles (2500-8500 sq km) and is max 11 m deep</a:t>
            </a:r>
          </a:p>
          <a:p>
            <a:pPr lvl="1"/>
            <a:r>
              <a:rPr lang="en-US" dirty="0"/>
              <a:t>Salinity: 8—28% (2-7 times saltier than ocean)</a:t>
            </a:r>
          </a:p>
          <a:p>
            <a:pPr lvl="1"/>
            <a:r>
              <a:rPr lang="en-US" dirty="0"/>
              <a:t>Surrounding wetlands critical habitat for shore &amp; migrating birds</a:t>
            </a:r>
          </a:p>
          <a:p>
            <a:pPr lvl="1"/>
            <a:r>
              <a:rPr lang="en-US" dirty="0"/>
              <a:t>Salt Flats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22385-4949-47E5-A89B-E16FDEF4F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BE3-9694-4B39-9CA3-9ACC93CE59A2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557BC5-A083-C723-3044-791360AE1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20" y="0"/>
            <a:ext cx="5794980" cy="6858000"/>
          </a:xfrm>
          <a:prstGeom prst="rect">
            <a:avLst/>
          </a:prstGeom>
        </p:spPr>
      </p:pic>
      <p:pic>
        <p:nvPicPr>
          <p:cNvPr id="5122" name="Picture 2" descr="American White Pelican – California Ricelands Waterbird Foundation">
            <a:extLst>
              <a:ext uri="{FF2B5EF4-FFF2-40B4-BE49-F238E27FC236}">
                <a16:creationId xmlns:a16="http://schemas.microsoft.com/office/drawing/2014/main" id="{70770942-A5F1-3D54-83CA-6989AA95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15" y="63707"/>
            <a:ext cx="1399197" cy="13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telope Island Photography Prints for Sale | Tomas W Mitchell">
            <a:extLst>
              <a:ext uri="{FF2B5EF4-FFF2-40B4-BE49-F238E27FC236}">
                <a16:creationId xmlns:a16="http://schemas.microsoft.com/office/drawing/2014/main" id="{F6550BF5-F46A-DE25-602B-0E10174D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33" y="5704914"/>
            <a:ext cx="1627512" cy="10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2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D3BED-E4BE-059C-B0AF-A4F223AA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37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Local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0489-4DF9-AB0D-3E5D-92A2CBE6D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82" y="1135770"/>
            <a:ext cx="10515600" cy="4351338"/>
          </a:xfrm>
        </p:spPr>
        <p:txBody>
          <a:bodyPr/>
          <a:lstStyle/>
          <a:p>
            <a:r>
              <a:rPr lang="en-US" dirty="0"/>
              <a:t>Indigenous people: Paiutes and Utes </a:t>
            </a:r>
          </a:p>
          <a:p>
            <a:r>
              <a:rPr lang="en-US" dirty="0"/>
              <a:t>Early Mormon pioneer settlers first came here in 1847</a:t>
            </a:r>
          </a:p>
          <a:p>
            <a:r>
              <a:rPr lang="en-US" dirty="0"/>
              <a:t>Utah state bird is Seagull</a:t>
            </a:r>
          </a:p>
          <a:p>
            <a:pPr lvl="1"/>
            <a:r>
              <a:rPr lang="en-US" dirty="0"/>
              <a:t>Monument in Temple Square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22385-4949-47E5-A89B-E16FDEF4F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BE3-9694-4B39-9CA3-9ACC93CE59A2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9E46643-25D5-073B-AA74-27936A137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9931"/>
          <a:stretch/>
        </p:blipFill>
        <p:spPr bwMode="auto">
          <a:xfrm>
            <a:off x="9036424" y="136526"/>
            <a:ext cx="3051774" cy="27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isiting Historic Temple Square | Downtown Salt Lake City">
            <a:extLst>
              <a:ext uri="{FF2B5EF4-FFF2-40B4-BE49-F238E27FC236}">
                <a16:creationId xmlns:a16="http://schemas.microsoft.com/office/drawing/2014/main" id="{A2ABA38A-8806-C442-4962-3FA0CD8B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079" y="3292474"/>
            <a:ext cx="43791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oneer Day - Wikipedia">
            <a:extLst>
              <a:ext uri="{FF2B5EF4-FFF2-40B4-BE49-F238E27FC236}">
                <a16:creationId xmlns:a16="http://schemas.microsoft.com/office/drawing/2014/main" id="{9CB0FD5E-CC83-CF6B-BD47-83A51EC85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7" y="3554412"/>
            <a:ext cx="30480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AC906F-D56B-9F37-1338-A7CCA18A1EFA}"/>
              </a:ext>
            </a:extLst>
          </p:cNvPr>
          <p:cNvSpPr txBox="1">
            <a:spLocks/>
          </p:cNvSpPr>
          <p:nvPr/>
        </p:nvSpPr>
        <p:spPr>
          <a:xfrm>
            <a:off x="3428311" y="3005243"/>
            <a:ext cx="78844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Hosted 2002 Olympics</a:t>
            </a:r>
          </a:p>
          <a:p>
            <a:r>
              <a:rPr lang="en-US" dirty="0"/>
              <a:t>Home of JAZZ basketball</a:t>
            </a:r>
          </a:p>
          <a:p>
            <a:r>
              <a:rPr lang="en-US" dirty="0"/>
              <a:t>Farming, mining, skiing </a:t>
            </a:r>
          </a:p>
        </p:txBody>
      </p:sp>
      <p:pic>
        <p:nvPicPr>
          <p:cNvPr id="9" name="Picture 8" descr="A person skiing down a snowy mountain&#10;&#10;Description automatically generated">
            <a:extLst>
              <a:ext uri="{FF2B5EF4-FFF2-40B4-BE49-F238E27FC236}">
                <a16:creationId xmlns:a16="http://schemas.microsoft.com/office/drawing/2014/main" id="{5D86D1A0-F371-39E8-D4F4-4797E4150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74" y="4477592"/>
            <a:ext cx="3812967" cy="2311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4B4B6E-551E-CE80-20D3-0A65C61DFB3A}"/>
              </a:ext>
            </a:extLst>
          </p:cNvPr>
          <p:cNvSpPr txBox="1"/>
          <p:nvPr/>
        </p:nvSpPr>
        <p:spPr>
          <a:xfrm>
            <a:off x="3692865" y="6375444"/>
            <a:ext cx="3565453" cy="369332"/>
          </a:xfrm>
          <a:prstGeom prst="rect">
            <a:avLst/>
          </a:prstGeom>
          <a:solidFill>
            <a:schemeClr val="accent5">
              <a:lumMod val="75000"/>
              <a:alpha val="4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MS PGothic" panose="020B0600070205080204" pitchFamily="34" charset="-128"/>
              </a:rPr>
              <a:t>Utah, the greatest snow on Earth!</a:t>
            </a:r>
            <a:endParaRPr lang="en-US" sz="1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  <a:ea typeface="MS PGothic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BDF39-4B8D-97BE-8ADB-521D63042BA1}"/>
              </a:ext>
            </a:extLst>
          </p:cNvPr>
          <p:cNvSpPr txBox="1"/>
          <p:nvPr/>
        </p:nvSpPr>
        <p:spPr>
          <a:xfrm>
            <a:off x="7933766" y="3387146"/>
            <a:ext cx="4045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Headquarters of the Church of Jesus Christ of Latter-day Saints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D606BD-13FE-0139-62EC-A836F498B06C}"/>
              </a:ext>
            </a:extLst>
          </p:cNvPr>
          <p:cNvSpPr txBox="1"/>
          <p:nvPr/>
        </p:nvSpPr>
        <p:spPr>
          <a:xfrm>
            <a:off x="9353255" y="2512452"/>
            <a:ext cx="2734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Utah State Bird: Seagull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BF0E3-0D08-FD41-45B4-3531811F3625}"/>
              </a:ext>
            </a:extLst>
          </p:cNvPr>
          <p:cNvSpPr txBox="1"/>
          <p:nvPr/>
        </p:nvSpPr>
        <p:spPr>
          <a:xfrm>
            <a:off x="327565" y="6156295"/>
            <a:ext cx="2734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Pioneer wagon train</a:t>
            </a:r>
          </a:p>
        </p:txBody>
      </p:sp>
    </p:spTree>
    <p:extLst>
      <p:ext uri="{BB962C8B-B14F-4D97-AF65-F5344CB8AC3E}">
        <p14:creationId xmlns:p14="http://schemas.microsoft.com/office/powerpoint/2010/main" val="234304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EEF9-8179-DF9E-FD0C-4F5746D0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83FA0-1532-3937-570D-DDAA97055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werqw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13599-1E98-0999-ED09-CD924DAA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BE3-9694-4B39-9CA3-9ACC93CE59A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5F378-EE2B-6C5E-935F-9D34BE043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81" y="0"/>
            <a:ext cx="11443038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871710F-EF60-87DF-2931-A84E48A33886}"/>
              </a:ext>
            </a:extLst>
          </p:cNvPr>
          <p:cNvSpPr/>
          <p:nvPr/>
        </p:nvSpPr>
        <p:spPr>
          <a:xfrm>
            <a:off x="3235085" y="3726968"/>
            <a:ext cx="1507183" cy="71260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1FBF43-CE13-D907-CAFF-E932129222CE}"/>
              </a:ext>
            </a:extLst>
          </p:cNvPr>
          <p:cNvSpPr/>
          <p:nvPr/>
        </p:nvSpPr>
        <p:spPr>
          <a:xfrm>
            <a:off x="7315988" y="4042279"/>
            <a:ext cx="3770324" cy="15765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775806-9DF1-AAE7-08CE-3ADA7AD04C3B}"/>
              </a:ext>
            </a:extLst>
          </p:cNvPr>
          <p:cNvSpPr/>
          <p:nvPr/>
        </p:nvSpPr>
        <p:spPr>
          <a:xfrm>
            <a:off x="571024" y="3998135"/>
            <a:ext cx="1507183" cy="14441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BDA698-8602-A707-38AA-EE3212AD5ADE}"/>
              </a:ext>
            </a:extLst>
          </p:cNvPr>
          <p:cNvSpPr/>
          <p:nvPr/>
        </p:nvSpPr>
        <p:spPr>
          <a:xfrm>
            <a:off x="7103417" y="1333752"/>
            <a:ext cx="4517559" cy="20952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163EB1-7EC4-9014-9215-38AD86D57DE4}"/>
              </a:ext>
            </a:extLst>
          </p:cNvPr>
          <p:cNvSpPr/>
          <p:nvPr/>
        </p:nvSpPr>
        <p:spPr>
          <a:xfrm>
            <a:off x="7032473" y="10785"/>
            <a:ext cx="2603411" cy="11435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709F09-9B51-45FA-8F0B-F74FC037F00C}"/>
              </a:ext>
            </a:extLst>
          </p:cNvPr>
          <p:cNvSpPr/>
          <p:nvPr/>
        </p:nvSpPr>
        <p:spPr>
          <a:xfrm>
            <a:off x="5808017" y="3484146"/>
            <a:ext cx="1652226" cy="186066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CD0D2-0AA7-7EC4-3648-59663345617F}"/>
              </a:ext>
            </a:extLst>
          </p:cNvPr>
          <p:cNvSpPr/>
          <p:nvPr/>
        </p:nvSpPr>
        <p:spPr>
          <a:xfrm>
            <a:off x="688434" y="3516730"/>
            <a:ext cx="1652226" cy="186066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6EAD56-A610-2CD9-F89A-B5320062C67C}"/>
              </a:ext>
            </a:extLst>
          </p:cNvPr>
          <p:cNvSpPr txBox="1"/>
          <p:nvPr/>
        </p:nvSpPr>
        <p:spPr>
          <a:xfrm>
            <a:off x="2303390" y="3368550"/>
            <a:ext cx="1492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Radison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Hotel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D3DE24-25A1-CE0B-D7FC-635E6C169B62}"/>
              </a:ext>
            </a:extLst>
          </p:cNvPr>
          <p:cNvSpPr txBox="1"/>
          <p:nvPr/>
        </p:nvSpPr>
        <p:spPr>
          <a:xfrm>
            <a:off x="4209201" y="4858168"/>
            <a:ext cx="2416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Salt Palace Convention Center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06E6D-A6C6-2A63-CBEE-D01F3A87F801}"/>
              </a:ext>
            </a:extLst>
          </p:cNvPr>
          <p:cNvSpPr txBox="1"/>
          <p:nvPr/>
        </p:nvSpPr>
        <p:spPr>
          <a:xfrm>
            <a:off x="8330811" y="2416526"/>
            <a:ext cx="256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Temple Square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3825B0-CB46-980E-030E-44FECF4B9BD8}"/>
              </a:ext>
            </a:extLst>
          </p:cNvPr>
          <p:cNvSpPr txBox="1"/>
          <p:nvPr/>
        </p:nvSpPr>
        <p:spPr>
          <a:xfrm>
            <a:off x="7624517" y="70619"/>
            <a:ext cx="2561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 Center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187D51-899D-9969-78C0-503CBE3CA216}"/>
              </a:ext>
            </a:extLst>
          </p:cNvPr>
          <p:cNvSpPr txBox="1"/>
          <p:nvPr/>
        </p:nvSpPr>
        <p:spPr>
          <a:xfrm>
            <a:off x="5992574" y="840552"/>
            <a:ext cx="2561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Museum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5A7C07-C12F-533A-B4F3-4AD26A3DAEC8}"/>
              </a:ext>
            </a:extLst>
          </p:cNvPr>
          <p:cNvSpPr/>
          <p:nvPr/>
        </p:nvSpPr>
        <p:spPr>
          <a:xfrm rot="16200000">
            <a:off x="6471494" y="1587834"/>
            <a:ext cx="504498" cy="734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3A76C-751A-EB7F-4524-AD93EF439CBF}"/>
              </a:ext>
            </a:extLst>
          </p:cNvPr>
          <p:cNvSpPr txBox="1"/>
          <p:nvPr/>
        </p:nvSpPr>
        <p:spPr>
          <a:xfrm>
            <a:off x="848299" y="3969967"/>
            <a:ext cx="1492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Delta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8173B-BEE2-C19A-B7D6-5427F4CCF078}"/>
              </a:ext>
            </a:extLst>
          </p:cNvPr>
          <p:cNvSpPr txBox="1"/>
          <p:nvPr/>
        </p:nvSpPr>
        <p:spPr>
          <a:xfrm>
            <a:off x="5626344" y="3845054"/>
            <a:ext cx="2416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Symphony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5083A2-830E-100A-2268-AA2CE957400C}"/>
              </a:ext>
            </a:extLst>
          </p:cNvPr>
          <p:cNvSpPr/>
          <p:nvPr/>
        </p:nvSpPr>
        <p:spPr>
          <a:xfrm rot="16200000">
            <a:off x="5513601" y="4107240"/>
            <a:ext cx="1128961" cy="734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80DB6C-7182-DCC6-69BF-D8C4EAEBE185}"/>
              </a:ext>
            </a:extLst>
          </p:cNvPr>
          <p:cNvSpPr/>
          <p:nvPr/>
        </p:nvSpPr>
        <p:spPr>
          <a:xfrm rot="943241">
            <a:off x="3177415" y="4797001"/>
            <a:ext cx="3770324" cy="15765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7C7FD6-3FE9-55ED-A981-5762586F0E04}"/>
              </a:ext>
            </a:extLst>
          </p:cNvPr>
          <p:cNvSpPr/>
          <p:nvPr/>
        </p:nvSpPr>
        <p:spPr>
          <a:xfrm rot="16200000">
            <a:off x="6264089" y="2198667"/>
            <a:ext cx="711538" cy="94189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F22C7F-33B5-95AF-50C4-D4F7A75ADD91}"/>
              </a:ext>
            </a:extLst>
          </p:cNvPr>
          <p:cNvSpPr txBox="1"/>
          <p:nvPr/>
        </p:nvSpPr>
        <p:spPr>
          <a:xfrm>
            <a:off x="4899184" y="2070333"/>
            <a:ext cx="2561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DB3090-FB32-4A86-52CF-1633C1527BA3}"/>
              </a:ext>
            </a:extLst>
          </p:cNvPr>
          <p:cNvSpPr txBox="1"/>
          <p:nvPr/>
        </p:nvSpPr>
        <p:spPr>
          <a:xfrm>
            <a:off x="7490697" y="3286921"/>
            <a:ext cx="256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TRAX stations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381EFF-CF05-E393-17C3-4E3F6CB942A3}"/>
              </a:ext>
            </a:extLst>
          </p:cNvPr>
          <p:cNvSpPr/>
          <p:nvPr/>
        </p:nvSpPr>
        <p:spPr>
          <a:xfrm rot="16200000">
            <a:off x="8684718" y="5246256"/>
            <a:ext cx="1652226" cy="186066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DA5E4-D427-AFAB-5C48-223B2AC980CC}"/>
              </a:ext>
            </a:extLst>
          </p:cNvPr>
          <p:cNvSpPr txBox="1"/>
          <p:nvPr/>
        </p:nvSpPr>
        <p:spPr>
          <a:xfrm>
            <a:off x="8309565" y="4353500"/>
            <a:ext cx="2561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Creek Center Mall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85A524-F96F-28EF-4757-D1CC2BB0A45D}"/>
              </a:ext>
            </a:extLst>
          </p:cNvPr>
          <p:cNvSpPr txBox="1"/>
          <p:nvPr/>
        </p:nvSpPr>
        <p:spPr>
          <a:xfrm>
            <a:off x="990074" y="428822"/>
            <a:ext cx="4452808" cy="1200329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dirty="0"/>
              <a:t>Local Map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C6170E90-CCFD-FEEC-40D5-8C7D5A747071}"/>
              </a:ext>
            </a:extLst>
          </p:cNvPr>
          <p:cNvSpPr/>
          <p:nvPr/>
        </p:nvSpPr>
        <p:spPr>
          <a:xfrm>
            <a:off x="3922461" y="3025385"/>
            <a:ext cx="286740" cy="6774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5004112C-F27D-675F-3385-4718B9B2C7B2}"/>
              </a:ext>
            </a:extLst>
          </p:cNvPr>
          <p:cNvSpPr/>
          <p:nvPr/>
        </p:nvSpPr>
        <p:spPr>
          <a:xfrm>
            <a:off x="3714356" y="4042279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5FC6CC6A-F4DA-1438-D388-83F2F66A26C9}"/>
              </a:ext>
            </a:extLst>
          </p:cNvPr>
          <p:cNvSpPr/>
          <p:nvPr/>
        </p:nvSpPr>
        <p:spPr>
          <a:xfrm>
            <a:off x="1937063" y="6553803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1ADA0192-BA28-FD21-FD84-CBEED9B8A7E6}"/>
              </a:ext>
            </a:extLst>
          </p:cNvPr>
          <p:cNvSpPr/>
          <p:nvPr/>
        </p:nvSpPr>
        <p:spPr>
          <a:xfrm>
            <a:off x="2805703" y="6142022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C7642D81-CF77-8670-026B-6D0AD5DC8FD3}"/>
              </a:ext>
            </a:extLst>
          </p:cNvPr>
          <p:cNvSpPr/>
          <p:nvPr/>
        </p:nvSpPr>
        <p:spPr>
          <a:xfrm>
            <a:off x="2554507" y="6603420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E8E13125-2B24-DACB-F15D-025AA4EF1D6A}"/>
              </a:ext>
            </a:extLst>
          </p:cNvPr>
          <p:cNvSpPr/>
          <p:nvPr/>
        </p:nvSpPr>
        <p:spPr>
          <a:xfrm>
            <a:off x="38336" y="3261140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9F3CD6AE-1227-FDE8-04C8-37B02A5958F7}"/>
              </a:ext>
            </a:extLst>
          </p:cNvPr>
          <p:cNvSpPr/>
          <p:nvPr/>
        </p:nvSpPr>
        <p:spPr>
          <a:xfrm>
            <a:off x="2671243" y="681037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1974B71E-85C0-1250-13E3-DB5A89DEC6FD}"/>
              </a:ext>
            </a:extLst>
          </p:cNvPr>
          <p:cNvSpPr/>
          <p:nvPr/>
        </p:nvSpPr>
        <p:spPr>
          <a:xfrm>
            <a:off x="4204914" y="715924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C0445458-2796-F52D-3906-82DE64E6D3B5}"/>
              </a:ext>
            </a:extLst>
          </p:cNvPr>
          <p:cNvSpPr/>
          <p:nvPr/>
        </p:nvSpPr>
        <p:spPr>
          <a:xfrm>
            <a:off x="7914686" y="4315706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3226A9CF-7144-B6D6-B29F-408E98021D1A}"/>
              </a:ext>
            </a:extLst>
          </p:cNvPr>
          <p:cNvSpPr/>
          <p:nvPr/>
        </p:nvSpPr>
        <p:spPr>
          <a:xfrm>
            <a:off x="7963599" y="5364152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B5A4A8C7-A017-FF0D-920D-A2797DFADB2B}"/>
              </a:ext>
            </a:extLst>
          </p:cNvPr>
          <p:cNvSpPr/>
          <p:nvPr/>
        </p:nvSpPr>
        <p:spPr>
          <a:xfrm>
            <a:off x="8771226" y="5613407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6FDAA1C6-EEB6-6812-92C8-E8E547EE13F5}"/>
              </a:ext>
            </a:extLst>
          </p:cNvPr>
          <p:cNvSpPr/>
          <p:nvPr/>
        </p:nvSpPr>
        <p:spPr>
          <a:xfrm>
            <a:off x="10290592" y="5272673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id="{0F800FDF-EF3B-8E13-39DA-85FE23375225}"/>
              </a:ext>
            </a:extLst>
          </p:cNvPr>
          <p:cNvSpPr/>
          <p:nvPr/>
        </p:nvSpPr>
        <p:spPr>
          <a:xfrm>
            <a:off x="10783338" y="5248038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09ACEFBF-CBAB-9A6C-E62A-338F098C1C38}"/>
              </a:ext>
            </a:extLst>
          </p:cNvPr>
          <p:cNvSpPr/>
          <p:nvPr/>
        </p:nvSpPr>
        <p:spPr>
          <a:xfrm>
            <a:off x="10456297" y="4662464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8B76C798-7A9D-BC60-AEBC-AA77E803B12E}"/>
              </a:ext>
            </a:extLst>
          </p:cNvPr>
          <p:cNvSpPr/>
          <p:nvPr/>
        </p:nvSpPr>
        <p:spPr>
          <a:xfrm>
            <a:off x="9846131" y="4510822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563F9DBE-AE97-6162-FF57-E78C1DB8C1DD}"/>
              </a:ext>
            </a:extLst>
          </p:cNvPr>
          <p:cNvSpPr/>
          <p:nvPr/>
        </p:nvSpPr>
        <p:spPr>
          <a:xfrm>
            <a:off x="10431735" y="4158200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C3AFC9AF-0C65-89E0-680E-C6825443DAEC}"/>
              </a:ext>
            </a:extLst>
          </p:cNvPr>
          <p:cNvSpPr/>
          <p:nvPr/>
        </p:nvSpPr>
        <p:spPr>
          <a:xfrm>
            <a:off x="10203944" y="5979978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273BA628-2559-7288-E67B-9A3E2F585F03}"/>
              </a:ext>
            </a:extLst>
          </p:cNvPr>
          <p:cNvSpPr/>
          <p:nvPr/>
        </p:nvSpPr>
        <p:spPr>
          <a:xfrm>
            <a:off x="8250916" y="3685513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id="{AFFCB252-C147-FE4D-7F88-10B8BDD87A75}"/>
              </a:ext>
            </a:extLst>
          </p:cNvPr>
          <p:cNvSpPr/>
          <p:nvPr/>
        </p:nvSpPr>
        <p:spPr>
          <a:xfrm>
            <a:off x="11192646" y="4444080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F3D8CA91-99FA-4864-CFF8-FAF9A6F3C0AE}"/>
              </a:ext>
            </a:extLst>
          </p:cNvPr>
          <p:cNvSpPr/>
          <p:nvPr/>
        </p:nvSpPr>
        <p:spPr>
          <a:xfrm>
            <a:off x="11345046" y="4596480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9174A459-4DD4-8AB6-55BA-4B383CBBDB78}"/>
              </a:ext>
            </a:extLst>
          </p:cNvPr>
          <p:cNvSpPr/>
          <p:nvPr/>
        </p:nvSpPr>
        <p:spPr>
          <a:xfrm>
            <a:off x="11081360" y="4551911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0A0D3268-B725-350B-670B-DEE5A4EDCB0E}"/>
              </a:ext>
            </a:extLst>
          </p:cNvPr>
          <p:cNvSpPr/>
          <p:nvPr/>
        </p:nvSpPr>
        <p:spPr>
          <a:xfrm>
            <a:off x="11416695" y="4432448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81600248-BF75-FB75-6EA0-7B8495C4BA4C}"/>
              </a:ext>
            </a:extLst>
          </p:cNvPr>
          <p:cNvSpPr/>
          <p:nvPr/>
        </p:nvSpPr>
        <p:spPr>
          <a:xfrm>
            <a:off x="9001927" y="6490110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9FE926A5-2F25-6D06-591D-5CD59C2C1834}"/>
              </a:ext>
            </a:extLst>
          </p:cNvPr>
          <p:cNvSpPr/>
          <p:nvPr/>
        </p:nvSpPr>
        <p:spPr>
          <a:xfrm>
            <a:off x="7690885" y="5961827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9AB96C03-0DFF-F2B4-0242-4B19810A9857}"/>
              </a:ext>
            </a:extLst>
          </p:cNvPr>
          <p:cNvSpPr/>
          <p:nvPr/>
        </p:nvSpPr>
        <p:spPr>
          <a:xfrm>
            <a:off x="7864594" y="6672537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tar: 5 Points 56">
            <a:extLst>
              <a:ext uri="{FF2B5EF4-FFF2-40B4-BE49-F238E27FC236}">
                <a16:creationId xmlns:a16="http://schemas.microsoft.com/office/drawing/2014/main" id="{826DD8ED-ED13-328E-D46B-62487F10F96C}"/>
              </a:ext>
            </a:extLst>
          </p:cNvPr>
          <p:cNvSpPr/>
          <p:nvPr/>
        </p:nvSpPr>
        <p:spPr>
          <a:xfrm>
            <a:off x="7210509" y="6614737"/>
            <a:ext cx="282287" cy="2492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DF735-16C4-1B65-826A-120A25AF55C2}"/>
              </a:ext>
            </a:extLst>
          </p:cNvPr>
          <p:cNvGrpSpPr/>
          <p:nvPr/>
        </p:nvGrpSpPr>
        <p:grpSpPr>
          <a:xfrm>
            <a:off x="373292" y="53083"/>
            <a:ext cx="641521" cy="1243336"/>
            <a:chOff x="10348884" y="4458361"/>
            <a:chExt cx="641521" cy="1243336"/>
          </a:xfrm>
          <a:solidFill>
            <a:schemeClr val="bg1">
              <a:lumMod val="95000"/>
            </a:schemeClr>
          </a:solidFill>
        </p:grpSpPr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671CAA31-0CE0-06A6-8A32-310F22FA7008}"/>
                </a:ext>
              </a:extLst>
            </p:cNvPr>
            <p:cNvSpPr/>
            <p:nvPr/>
          </p:nvSpPr>
          <p:spPr>
            <a:xfrm>
              <a:off x="10465200" y="4458361"/>
              <a:ext cx="435052" cy="92333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70F2E0-AA58-6AFD-0885-8BF339FA90FC}"/>
                </a:ext>
              </a:extLst>
            </p:cNvPr>
            <p:cNvSpPr/>
            <p:nvPr/>
          </p:nvSpPr>
          <p:spPr>
            <a:xfrm>
              <a:off x="10348884" y="4778367"/>
              <a:ext cx="641521" cy="923330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3"/>
                  </a:solidFill>
                  <a:effectLst/>
                </a:rPr>
                <a:t>N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AA037C9-DE96-88E5-C38A-A8E2D93046E3}"/>
              </a:ext>
            </a:extLst>
          </p:cNvPr>
          <p:cNvSpPr txBox="1"/>
          <p:nvPr/>
        </p:nvSpPr>
        <p:spPr>
          <a:xfrm>
            <a:off x="1077005" y="6386766"/>
            <a:ext cx="93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B693BB-5927-31C1-A727-2D1C7A56799E}"/>
              </a:ext>
            </a:extLst>
          </p:cNvPr>
          <p:cNvCxnSpPr/>
          <p:nvPr/>
        </p:nvCxnSpPr>
        <p:spPr>
          <a:xfrm>
            <a:off x="4804860" y="6797164"/>
            <a:ext cx="2405649" cy="0"/>
          </a:xfrm>
          <a:prstGeom prst="line">
            <a:avLst/>
          </a:prstGeom>
          <a:ln w="53975">
            <a:solidFill>
              <a:srgbClr val="00B0F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B699402-A2F9-7E38-073B-4F9725F2DAD9}"/>
              </a:ext>
            </a:extLst>
          </p:cNvPr>
          <p:cNvSpPr txBox="1"/>
          <p:nvPr/>
        </p:nvSpPr>
        <p:spPr>
          <a:xfrm>
            <a:off x="5663789" y="644114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160 m</a:t>
            </a:r>
          </a:p>
        </p:txBody>
      </p:sp>
    </p:spTree>
    <p:extLst>
      <p:ext uri="{BB962C8B-B14F-4D97-AF65-F5344CB8AC3E}">
        <p14:creationId xmlns:p14="http://schemas.microsoft.com/office/powerpoint/2010/main" val="614980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A26E-DEA3-5690-45BB-045530C07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Nearby Local Activities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BD8F-D4E5-0ABA-1BFF-0D4A359F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282" y="1449107"/>
            <a:ext cx="6369423" cy="50437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Temple Square, Tabernacle, Conference Center (Start in Conference Center)</a:t>
            </a:r>
          </a:p>
          <a:p>
            <a:pPr lvl="1"/>
            <a:r>
              <a:rPr lang="en-US" dirty="0"/>
              <a:t>Guided tours every 30 mins 9 a.m. - 8 p.m. </a:t>
            </a:r>
          </a:p>
          <a:p>
            <a:pPr lvl="1"/>
            <a:r>
              <a:rPr lang="en-US" dirty="0"/>
              <a:t>Self-guided tours</a:t>
            </a:r>
          </a:p>
          <a:p>
            <a:r>
              <a:rPr lang="en-US" dirty="0"/>
              <a:t>Tabernacle Choir rehearsal (open to the public) Thursday 7:30-9:30 p.m. in the Conference Center. You are invited.</a:t>
            </a:r>
          </a:p>
          <a:p>
            <a:r>
              <a:rPr lang="en-US" dirty="0"/>
              <a:t>Family history center—help find your ancestors</a:t>
            </a:r>
          </a:p>
          <a:p>
            <a:r>
              <a:rPr lang="en-US" dirty="0"/>
              <a:t>History museum</a:t>
            </a:r>
          </a:p>
          <a:p>
            <a:r>
              <a:rPr lang="en-US" dirty="0"/>
              <a:t>Pioneer, City Creek, and Liberty Parks</a:t>
            </a:r>
          </a:p>
          <a:p>
            <a:r>
              <a:rPr lang="en-US" dirty="0"/>
              <a:t>Utah Capitol building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BCA5B-180E-3CC2-9F77-1B3EAD6E8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BE3-9694-4B39-9CA3-9ACC93CE59A2}" type="slidenum">
              <a:rPr lang="en-US" smtClean="0"/>
              <a:t>5</a:t>
            </a:fld>
            <a:endParaRPr lang="en-US"/>
          </a:p>
        </p:txBody>
      </p:sp>
      <p:pic>
        <p:nvPicPr>
          <p:cNvPr id="7170" name="Picture 2" descr="Mormon Tabernacle Choir">
            <a:extLst>
              <a:ext uri="{FF2B5EF4-FFF2-40B4-BE49-F238E27FC236}">
                <a16:creationId xmlns:a16="http://schemas.microsoft.com/office/drawing/2014/main" id="{EE12E7E9-0CBE-FC1F-7599-DCFC18C10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1"/>
          <a:stretch/>
        </p:blipFill>
        <p:spPr bwMode="auto">
          <a:xfrm>
            <a:off x="6952129" y="3357303"/>
            <a:ext cx="5132294" cy="346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hoto">
            <a:extLst>
              <a:ext uri="{FF2B5EF4-FFF2-40B4-BE49-F238E27FC236}">
                <a16:creationId xmlns:a16="http://schemas.microsoft.com/office/drawing/2014/main" id="{40FDC1A6-7ADA-DC41-13F4-9EAF0A1F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54" y="-121023"/>
            <a:ext cx="5036575" cy="335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8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hoto by vin_sharma_photo, caption reads: Every year on our annual road trip, we seek out the unique geological gems dotted across the country. &#10;&#10;On this journey, we swam in the Great Salt Lake, then ventured further West to the remains of the ancient Lake Bonneville and its magestic salt flats.&#10;&#10;In awe of this magical landscape, which provides a peaceful moment of reflection and beauty. &#10;&#10;Bonneville Salt Flats, Utah&#10;&#10;#bonnevillesaltflats #saltflats #utah #travelphotography #geology #photooftheday #whereiwanttobe #lakebonneville #thepictoriallist #landscape #landscapephotography #iphonephotography">
            <a:extLst>
              <a:ext uri="{FF2B5EF4-FFF2-40B4-BE49-F238E27FC236}">
                <a16:creationId xmlns:a16="http://schemas.microsoft.com/office/drawing/2014/main" id="{2C54472B-2DB5-F9AC-E852-4ED10D9E1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31905" r="-1218" b="34988"/>
          <a:stretch/>
        </p:blipFill>
        <p:spPr bwMode="auto">
          <a:xfrm>
            <a:off x="3359523" y="4587501"/>
            <a:ext cx="8939306" cy="22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reat Salt Lake">
            <a:extLst>
              <a:ext uri="{FF2B5EF4-FFF2-40B4-BE49-F238E27FC236}">
                <a16:creationId xmlns:a16="http://schemas.microsoft.com/office/drawing/2014/main" id="{8A84ED34-19E1-CB6E-EF3C-625933DE9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5" b="16548"/>
          <a:stretch/>
        </p:blipFill>
        <p:spPr bwMode="auto">
          <a:xfrm>
            <a:off x="5729941" y="1377297"/>
            <a:ext cx="8128000" cy="30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6A26E-DEA3-5690-45BB-045530C0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3344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Other Local Activities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BD8F-D4E5-0ABA-1BFF-0D4A359F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6" y="1253331"/>
            <a:ext cx="552375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Clark Planetarium 10 am - 7 pm $10 admission</a:t>
            </a:r>
          </a:p>
          <a:p>
            <a:r>
              <a:rPr lang="en-US" dirty="0"/>
              <a:t>Tracy Aviary &amp; Botanical Garden (oldest aviary in U.S.) closed for hatching</a:t>
            </a:r>
          </a:p>
          <a:p>
            <a:r>
              <a:rPr lang="en-US" dirty="0"/>
              <a:t>Lagoon amusement park in Farmington</a:t>
            </a:r>
          </a:p>
          <a:p>
            <a:r>
              <a:rPr lang="en-US" dirty="0"/>
              <a:t>Thanksgiving point Natural History Museum, botanical gardens, farm</a:t>
            </a:r>
          </a:p>
          <a:p>
            <a:r>
              <a:rPr lang="en-US" dirty="0"/>
              <a:t>Great Salt Lake (day trip). Drive to Antelope Island or 		    take guided tours</a:t>
            </a:r>
          </a:p>
          <a:p>
            <a:r>
              <a:rPr lang="en-US" dirty="0"/>
              <a:t>Birding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BCA5B-180E-3CC2-9F77-1B3EAD6E8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BE3-9694-4B39-9CA3-9ACC93CE59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0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kiing down a snowy mountain&#10;&#10;Description automatically generated">
            <a:extLst>
              <a:ext uri="{FF2B5EF4-FFF2-40B4-BE49-F238E27FC236}">
                <a16:creationId xmlns:a16="http://schemas.microsoft.com/office/drawing/2014/main" id="{B1DDB5E6-9718-7487-D78E-CC2600105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14" y="0"/>
            <a:ext cx="1228501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CA33C-6184-41CC-B346-DB84A34CAA45}"/>
              </a:ext>
            </a:extLst>
          </p:cNvPr>
          <p:cNvSpPr txBox="1"/>
          <p:nvPr/>
        </p:nvSpPr>
        <p:spPr>
          <a:xfrm>
            <a:off x="462129" y="676715"/>
            <a:ext cx="5970755" cy="646331"/>
          </a:xfrm>
          <a:prstGeom prst="rect">
            <a:avLst/>
          </a:prstGeom>
          <a:solidFill>
            <a:schemeClr val="accent5">
              <a:lumMod val="75000"/>
              <a:alpha val="4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Welcome to Salt Lake City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05E8B-D514-2E48-DCF4-64A1CBF99A46}"/>
              </a:ext>
            </a:extLst>
          </p:cNvPr>
          <p:cNvSpPr txBox="1"/>
          <p:nvPr/>
        </p:nvSpPr>
        <p:spPr>
          <a:xfrm>
            <a:off x="42106" y="1727541"/>
            <a:ext cx="68987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International Ocean Vector Wind Science Team (IOVWST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)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Meeting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29 May 2024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F58EC-594B-4B75-AC41-92C29685F0F0}"/>
              </a:ext>
            </a:extLst>
          </p:cNvPr>
          <p:cNvSpPr txBox="1"/>
          <p:nvPr/>
        </p:nvSpPr>
        <p:spPr>
          <a:xfrm>
            <a:off x="643602" y="4761462"/>
            <a:ext cx="40090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Prof. David Long</a:t>
            </a: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Brigham Young University</a:t>
            </a: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long@ee.byu.edu</a:t>
            </a: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801-367-3661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D5A2A-6D28-56C0-CBFC-D1A7AC25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BE3-9694-4B39-9CA3-9ACC93CE59A2}" type="slidenum">
              <a:rPr lang="en-US" smtClean="0"/>
              <a:t>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9B6E37-7AEF-0BE1-1A7E-AEF5231D2EBC}"/>
              </a:ext>
            </a:extLst>
          </p:cNvPr>
          <p:cNvSpPr txBox="1"/>
          <p:nvPr/>
        </p:nvSpPr>
        <p:spPr>
          <a:xfrm>
            <a:off x="4844297" y="6126798"/>
            <a:ext cx="6898779" cy="646331"/>
          </a:xfrm>
          <a:prstGeom prst="rect">
            <a:avLst/>
          </a:prstGeom>
          <a:solidFill>
            <a:schemeClr val="accent5">
              <a:lumMod val="75000"/>
              <a:alpha val="4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MS PGothic" panose="020B0600070205080204" pitchFamily="34" charset="-128"/>
              </a:rPr>
              <a:t>Utah, the greatest snow on Earth!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704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3C433C4724934FAB0FE7505038909F" ma:contentTypeVersion="11" ma:contentTypeDescription="Create a new document." ma:contentTypeScope="" ma:versionID="ed761e03b15356dffc0a0dde6d647823">
  <xsd:schema xmlns:xsd="http://www.w3.org/2001/XMLSchema" xmlns:xs="http://www.w3.org/2001/XMLSchema" xmlns:p="http://schemas.microsoft.com/office/2006/metadata/properties" xmlns:ns2="f0b588fc-f32a-4649-83e6-bd045a24d2f4" xmlns:ns3="89f2d850-87c6-4518-a28f-c97972ac7b99" targetNamespace="http://schemas.microsoft.com/office/2006/metadata/properties" ma:root="true" ma:fieldsID="1b156efb8227eaa26903fb00da8e0b2d" ns2:_="" ns3:_="">
    <xsd:import namespace="f0b588fc-f32a-4649-83e6-bd045a24d2f4"/>
    <xsd:import namespace="89f2d850-87c6-4518-a28f-c97972ac7b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588fc-f32a-4649-83e6-bd045a24d2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2d850-87c6-4518-a28f-c97972ac7b9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4ACDA0-25D0-4BB9-BD55-C1248AFC9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95A8A4-E16E-48ED-9E55-4A706440C2D6}">
  <ds:schemaRefs>
    <ds:schemaRef ds:uri="89f2d850-87c6-4518-a28f-c97972ac7b99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f0b588fc-f32a-4649-83e6-bd045a24d2f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584D9B4-DA43-46B8-9ADA-4E38F7CAD8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b588fc-f32a-4649-83e6-bd045a24d2f4"/>
    <ds:schemaRef ds:uri="89f2d850-87c6-4518-a28f-c97972ac7b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28858</TotalTime>
  <Words>403</Words>
  <Application>Microsoft Office PowerPoint</Application>
  <PresentationFormat>Widescreen</PresentationFormat>
  <Paragraphs>81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ADLaM Display</vt:lpstr>
      <vt:lpstr>Arial</vt:lpstr>
      <vt:lpstr>Bradley Hand ITC</vt:lpstr>
      <vt:lpstr>Calibri</vt:lpstr>
      <vt:lpstr>Calibri Light</vt:lpstr>
      <vt:lpstr>Office Theme</vt:lpstr>
      <vt:lpstr>Custom Design</vt:lpstr>
      <vt:lpstr>PowerPoint Presentation</vt:lpstr>
      <vt:lpstr>The Great Salt Lake</vt:lpstr>
      <vt:lpstr>Local History</vt:lpstr>
      <vt:lpstr>qe</vt:lpstr>
      <vt:lpstr>Free Nearby Local Activities </vt:lpstr>
      <vt:lpstr>Other Local Activities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Peters</dc:creator>
  <cp:lastModifiedBy>David Long</cp:lastModifiedBy>
  <cp:revision>366</cp:revision>
  <dcterms:created xsi:type="dcterms:W3CDTF">2021-03-22T18:03:00Z</dcterms:created>
  <dcterms:modified xsi:type="dcterms:W3CDTF">2024-05-28T21:58:55Z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0x010100D53C433C4724934FAB0FE7505038909F</vt:lpwstr>
  </property>
</Properties>
</file>