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1" r:id="rId3"/>
    <p:sldId id="258" r:id="rId4"/>
    <p:sldId id="257" r:id="rId5"/>
    <p:sldId id="270" r:id="rId6"/>
    <p:sldId id="264" r:id="rId7"/>
    <p:sldId id="268" r:id="rId8"/>
    <p:sldId id="280" r:id="rId9"/>
    <p:sldId id="269" r:id="rId10"/>
    <p:sldId id="285" r:id="rId11"/>
    <p:sldId id="272" r:id="rId12"/>
    <p:sldId id="282"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8"/>
  </p:normalViewPr>
  <p:slideViewPr>
    <p:cSldViewPr snapToGrid="0">
      <p:cViewPr varScale="1">
        <p:scale>
          <a:sx n="81" d="100"/>
          <a:sy n="81" d="100"/>
        </p:scale>
        <p:origin x="648"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Bourassa" userId="fb71b64b-1521-4525-86f3-cca9f4322278" providerId="ADAL" clId="{7F65999C-8476-4BCE-9B77-F4A1319C18AD}"/>
    <pc:docChg chg="modSld">
      <pc:chgData name="Mark Bourassa" userId="fb71b64b-1521-4525-86f3-cca9f4322278" providerId="ADAL" clId="{7F65999C-8476-4BCE-9B77-F4A1319C18AD}" dt="2024-05-30T20:58:11.351" v="0" actId="1035"/>
      <pc:docMkLst>
        <pc:docMk/>
      </pc:docMkLst>
      <pc:sldChg chg="modSp mod">
        <pc:chgData name="Mark Bourassa" userId="fb71b64b-1521-4525-86f3-cca9f4322278" providerId="ADAL" clId="{7F65999C-8476-4BCE-9B77-F4A1319C18AD}" dt="2024-05-30T20:58:11.351" v="0" actId="1035"/>
        <pc:sldMkLst>
          <pc:docMk/>
          <pc:sldMk cId="1773312713" sldId="256"/>
        </pc:sldMkLst>
        <pc:picChg chg="mod">
          <ac:chgData name="Mark Bourassa" userId="fb71b64b-1521-4525-86f3-cca9f4322278" providerId="ADAL" clId="{7F65999C-8476-4BCE-9B77-F4A1319C18AD}" dt="2024-05-30T20:58:11.351" v="0" actId="1035"/>
          <ac:picMkLst>
            <pc:docMk/>
            <pc:sldMk cId="1773312713" sldId="256"/>
            <ac:picMk id="3" creationId="{72C4CD08-595A-2D49-AB91-BE668F669E8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73056-F58F-FD45-89B0-464B9D777BF5}"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9995D9-EBAB-0B4D-BEAC-16F8C2B84103}" type="slidenum">
              <a:rPr lang="en-US" smtClean="0"/>
              <a:t>‹#›</a:t>
            </a:fld>
            <a:endParaRPr lang="en-US"/>
          </a:p>
        </p:txBody>
      </p:sp>
    </p:spTree>
    <p:extLst>
      <p:ext uri="{BB962C8B-B14F-4D97-AF65-F5344CB8AC3E}">
        <p14:creationId xmlns:p14="http://schemas.microsoft.com/office/powerpoint/2010/main" val="175074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A212B-AC1F-B3A8-208F-4736EE783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070A96-1832-D0A5-798F-D807AF7DD3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D7D1D3-C744-AA50-F4D7-146DEBA49482}"/>
              </a:ext>
            </a:extLst>
          </p:cNvPr>
          <p:cNvSpPr>
            <a:spLocks noGrp="1"/>
          </p:cNvSpPr>
          <p:nvPr>
            <p:ph type="dt" sz="half" idx="10"/>
          </p:nvPr>
        </p:nvSpPr>
        <p:spPr/>
        <p:txBody>
          <a:bodyPr/>
          <a:lstStyle/>
          <a:p>
            <a:fld id="{FB9523D5-9080-2F44-87D4-F722766C5CF4}" type="datetime1">
              <a:rPr lang="en-US" smtClean="0"/>
              <a:t>5/30/2024</a:t>
            </a:fld>
            <a:endParaRPr lang="en-US"/>
          </a:p>
        </p:txBody>
      </p:sp>
      <p:sp>
        <p:nvSpPr>
          <p:cNvPr id="5" name="Footer Placeholder 4">
            <a:extLst>
              <a:ext uri="{FF2B5EF4-FFF2-40B4-BE49-F238E27FC236}">
                <a16:creationId xmlns:a16="http://schemas.microsoft.com/office/drawing/2014/main" id="{3B1F08E0-868A-CA34-BC6D-086ABDBE7EC7}"/>
              </a:ext>
            </a:extLst>
          </p:cNvPr>
          <p:cNvSpPr>
            <a:spLocks noGrp="1"/>
          </p:cNvSpPr>
          <p:nvPr>
            <p:ph type="ftr" sz="quarter" idx="11"/>
          </p:nvPr>
        </p:nvSpPr>
        <p:spPr/>
        <p:txBody>
          <a:bodyPr/>
          <a:lstStyle/>
          <a:p>
            <a:r>
              <a:rPr lang="en-US"/>
              <a:t>IOVWST Meeting, Salt Lake City, May 29-31, 2024</a:t>
            </a:r>
          </a:p>
        </p:txBody>
      </p:sp>
      <p:sp>
        <p:nvSpPr>
          <p:cNvPr id="6" name="Slide Number Placeholder 5">
            <a:extLst>
              <a:ext uri="{FF2B5EF4-FFF2-40B4-BE49-F238E27FC236}">
                <a16:creationId xmlns:a16="http://schemas.microsoft.com/office/drawing/2014/main" id="{D35A3799-50A0-19BE-E455-769A9135333A}"/>
              </a:ext>
            </a:extLst>
          </p:cNvPr>
          <p:cNvSpPr>
            <a:spLocks noGrp="1"/>
          </p:cNvSpPr>
          <p:nvPr>
            <p:ph type="sldNum" sz="quarter" idx="12"/>
          </p:nvPr>
        </p:nvSpPr>
        <p:spPr/>
        <p:txBody>
          <a:bodyPr/>
          <a:lstStyle/>
          <a:p>
            <a:fld id="{9444FFFE-96E8-C441-B3E0-C373E886E765}" type="slidenum">
              <a:rPr lang="en-US" smtClean="0"/>
              <a:t>‹#›</a:t>
            </a:fld>
            <a:endParaRPr lang="en-US"/>
          </a:p>
        </p:txBody>
      </p:sp>
    </p:spTree>
    <p:extLst>
      <p:ext uri="{BB962C8B-B14F-4D97-AF65-F5344CB8AC3E}">
        <p14:creationId xmlns:p14="http://schemas.microsoft.com/office/powerpoint/2010/main" val="340293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536-AA86-429C-35D0-D4326F53B0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898449-DE9E-3156-61B1-929BE8620F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BD47C-9162-5B6F-3686-5E0A78979105}"/>
              </a:ext>
            </a:extLst>
          </p:cNvPr>
          <p:cNvSpPr>
            <a:spLocks noGrp="1"/>
          </p:cNvSpPr>
          <p:nvPr>
            <p:ph type="dt" sz="half" idx="10"/>
          </p:nvPr>
        </p:nvSpPr>
        <p:spPr/>
        <p:txBody>
          <a:bodyPr/>
          <a:lstStyle/>
          <a:p>
            <a:fld id="{5326B132-E87E-9C41-A648-23CB98979FEA}" type="datetime1">
              <a:rPr lang="en-US" smtClean="0"/>
              <a:t>5/30/2024</a:t>
            </a:fld>
            <a:endParaRPr lang="en-US"/>
          </a:p>
        </p:txBody>
      </p:sp>
      <p:sp>
        <p:nvSpPr>
          <p:cNvPr id="5" name="Footer Placeholder 4">
            <a:extLst>
              <a:ext uri="{FF2B5EF4-FFF2-40B4-BE49-F238E27FC236}">
                <a16:creationId xmlns:a16="http://schemas.microsoft.com/office/drawing/2014/main" id="{2801D8AD-9D1F-BEBC-51D3-D2690C6D61D6}"/>
              </a:ext>
            </a:extLst>
          </p:cNvPr>
          <p:cNvSpPr>
            <a:spLocks noGrp="1"/>
          </p:cNvSpPr>
          <p:nvPr>
            <p:ph type="ftr" sz="quarter" idx="11"/>
          </p:nvPr>
        </p:nvSpPr>
        <p:spPr/>
        <p:txBody>
          <a:bodyPr/>
          <a:lstStyle/>
          <a:p>
            <a:r>
              <a:rPr lang="en-US"/>
              <a:t>IOVWST Meeting, Salt Lake City, May 29-31, 2024</a:t>
            </a:r>
          </a:p>
        </p:txBody>
      </p:sp>
      <p:sp>
        <p:nvSpPr>
          <p:cNvPr id="6" name="Slide Number Placeholder 5">
            <a:extLst>
              <a:ext uri="{FF2B5EF4-FFF2-40B4-BE49-F238E27FC236}">
                <a16:creationId xmlns:a16="http://schemas.microsoft.com/office/drawing/2014/main" id="{398AEB8E-D720-6947-3E5B-BC95C1E3844F}"/>
              </a:ext>
            </a:extLst>
          </p:cNvPr>
          <p:cNvSpPr>
            <a:spLocks noGrp="1"/>
          </p:cNvSpPr>
          <p:nvPr>
            <p:ph type="sldNum" sz="quarter" idx="12"/>
          </p:nvPr>
        </p:nvSpPr>
        <p:spPr/>
        <p:txBody>
          <a:bodyPr/>
          <a:lstStyle/>
          <a:p>
            <a:fld id="{9444FFFE-96E8-C441-B3E0-C373E886E765}" type="slidenum">
              <a:rPr lang="en-US" smtClean="0"/>
              <a:t>‹#›</a:t>
            </a:fld>
            <a:endParaRPr lang="en-US"/>
          </a:p>
        </p:txBody>
      </p:sp>
    </p:spTree>
    <p:extLst>
      <p:ext uri="{BB962C8B-B14F-4D97-AF65-F5344CB8AC3E}">
        <p14:creationId xmlns:p14="http://schemas.microsoft.com/office/powerpoint/2010/main" val="369220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C2EE7E-6BEC-4239-5360-297CCF77E8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D9B9CC-6BBA-215C-3FB0-62FDF179CC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1F595-92EA-CD54-1DC0-E6B8831A6C96}"/>
              </a:ext>
            </a:extLst>
          </p:cNvPr>
          <p:cNvSpPr>
            <a:spLocks noGrp="1"/>
          </p:cNvSpPr>
          <p:nvPr>
            <p:ph type="dt" sz="half" idx="10"/>
          </p:nvPr>
        </p:nvSpPr>
        <p:spPr/>
        <p:txBody>
          <a:bodyPr/>
          <a:lstStyle/>
          <a:p>
            <a:fld id="{96E08104-4D8F-DC4F-A9CA-17034436FBB0}" type="datetime1">
              <a:rPr lang="en-US" smtClean="0"/>
              <a:t>5/30/2024</a:t>
            </a:fld>
            <a:endParaRPr lang="en-US"/>
          </a:p>
        </p:txBody>
      </p:sp>
      <p:sp>
        <p:nvSpPr>
          <p:cNvPr id="5" name="Footer Placeholder 4">
            <a:extLst>
              <a:ext uri="{FF2B5EF4-FFF2-40B4-BE49-F238E27FC236}">
                <a16:creationId xmlns:a16="http://schemas.microsoft.com/office/drawing/2014/main" id="{B1082158-3D99-1A5E-003E-544171D135DF}"/>
              </a:ext>
            </a:extLst>
          </p:cNvPr>
          <p:cNvSpPr>
            <a:spLocks noGrp="1"/>
          </p:cNvSpPr>
          <p:nvPr>
            <p:ph type="ftr" sz="quarter" idx="11"/>
          </p:nvPr>
        </p:nvSpPr>
        <p:spPr/>
        <p:txBody>
          <a:bodyPr/>
          <a:lstStyle/>
          <a:p>
            <a:r>
              <a:rPr lang="en-US"/>
              <a:t>IOVWST Meeting, Salt Lake City, May 29-31, 2024</a:t>
            </a:r>
          </a:p>
        </p:txBody>
      </p:sp>
      <p:sp>
        <p:nvSpPr>
          <p:cNvPr id="6" name="Slide Number Placeholder 5">
            <a:extLst>
              <a:ext uri="{FF2B5EF4-FFF2-40B4-BE49-F238E27FC236}">
                <a16:creationId xmlns:a16="http://schemas.microsoft.com/office/drawing/2014/main" id="{F3C06BD5-B86D-FF13-7FC3-21C45A7662E1}"/>
              </a:ext>
            </a:extLst>
          </p:cNvPr>
          <p:cNvSpPr>
            <a:spLocks noGrp="1"/>
          </p:cNvSpPr>
          <p:nvPr>
            <p:ph type="sldNum" sz="quarter" idx="12"/>
          </p:nvPr>
        </p:nvSpPr>
        <p:spPr/>
        <p:txBody>
          <a:bodyPr/>
          <a:lstStyle/>
          <a:p>
            <a:fld id="{9444FFFE-96E8-C441-B3E0-C373E886E765}" type="slidenum">
              <a:rPr lang="en-US" smtClean="0"/>
              <a:t>‹#›</a:t>
            </a:fld>
            <a:endParaRPr lang="en-US"/>
          </a:p>
        </p:txBody>
      </p:sp>
    </p:spTree>
    <p:extLst>
      <p:ext uri="{BB962C8B-B14F-4D97-AF65-F5344CB8AC3E}">
        <p14:creationId xmlns:p14="http://schemas.microsoft.com/office/powerpoint/2010/main" val="205517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9300F-B609-D299-20EB-A7A517A62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03B75E-C671-C254-9FAA-E1258CE362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E783A-6238-8572-6455-245384AED042}"/>
              </a:ext>
            </a:extLst>
          </p:cNvPr>
          <p:cNvSpPr>
            <a:spLocks noGrp="1"/>
          </p:cNvSpPr>
          <p:nvPr>
            <p:ph type="dt" sz="half" idx="10"/>
          </p:nvPr>
        </p:nvSpPr>
        <p:spPr/>
        <p:txBody>
          <a:bodyPr/>
          <a:lstStyle/>
          <a:p>
            <a:fld id="{9711F223-13BD-F041-88AD-F881C848F3FD}" type="datetime1">
              <a:rPr lang="en-US" smtClean="0"/>
              <a:t>5/30/2024</a:t>
            </a:fld>
            <a:endParaRPr lang="en-US"/>
          </a:p>
        </p:txBody>
      </p:sp>
      <p:sp>
        <p:nvSpPr>
          <p:cNvPr id="5" name="Footer Placeholder 4">
            <a:extLst>
              <a:ext uri="{FF2B5EF4-FFF2-40B4-BE49-F238E27FC236}">
                <a16:creationId xmlns:a16="http://schemas.microsoft.com/office/drawing/2014/main" id="{C7DCF994-A32E-34B3-2E52-E98B09EC6ED6}"/>
              </a:ext>
            </a:extLst>
          </p:cNvPr>
          <p:cNvSpPr>
            <a:spLocks noGrp="1"/>
          </p:cNvSpPr>
          <p:nvPr>
            <p:ph type="ftr" sz="quarter" idx="11"/>
          </p:nvPr>
        </p:nvSpPr>
        <p:spPr/>
        <p:txBody>
          <a:bodyPr/>
          <a:lstStyle/>
          <a:p>
            <a:r>
              <a:rPr lang="en-US"/>
              <a:t>IOVWST Meeting, Salt Lake City, May 29-31, 2024</a:t>
            </a:r>
          </a:p>
        </p:txBody>
      </p:sp>
      <p:sp>
        <p:nvSpPr>
          <p:cNvPr id="6" name="Slide Number Placeholder 5">
            <a:extLst>
              <a:ext uri="{FF2B5EF4-FFF2-40B4-BE49-F238E27FC236}">
                <a16:creationId xmlns:a16="http://schemas.microsoft.com/office/drawing/2014/main" id="{223A8CFD-742F-6AE6-5FA9-DAFD7E3D7413}"/>
              </a:ext>
            </a:extLst>
          </p:cNvPr>
          <p:cNvSpPr>
            <a:spLocks noGrp="1"/>
          </p:cNvSpPr>
          <p:nvPr>
            <p:ph type="sldNum" sz="quarter" idx="12"/>
          </p:nvPr>
        </p:nvSpPr>
        <p:spPr/>
        <p:txBody>
          <a:bodyPr/>
          <a:lstStyle/>
          <a:p>
            <a:fld id="{9444FFFE-96E8-C441-B3E0-C373E886E765}" type="slidenum">
              <a:rPr lang="en-US" smtClean="0"/>
              <a:t>‹#›</a:t>
            </a:fld>
            <a:endParaRPr lang="en-US"/>
          </a:p>
        </p:txBody>
      </p:sp>
    </p:spTree>
    <p:extLst>
      <p:ext uri="{BB962C8B-B14F-4D97-AF65-F5344CB8AC3E}">
        <p14:creationId xmlns:p14="http://schemas.microsoft.com/office/powerpoint/2010/main" val="381031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5402-BD92-8D2C-EF29-6EF22206FF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601537-DFD9-9021-E83D-41CBB540C8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8C2BFB-AC4B-C0A1-C0DF-F3EA27AFC1BA}"/>
              </a:ext>
            </a:extLst>
          </p:cNvPr>
          <p:cNvSpPr>
            <a:spLocks noGrp="1"/>
          </p:cNvSpPr>
          <p:nvPr>
            <p:ph type="dt" sz="half" idx="10"/>
          </p:nvPr>
        </p:nvSpPr>
        <p:spPr/>
        <p:txBody>
          <a:bodyPr/>
          <a:lstStyle/>
          <a:p>
            <a:fld id="{FBC1326B-5EAD-774A-97F2-391913D542EC}" type="datetime1">
              <a:rPr lang="en-US" smtClean="0"/>
              <a:t>5/30/2024</a:t>
            </a:fld>
            <a:endParaRPr lang="en-US"/>
          </a:p>
        </p:txBody>
      </p:sp>
      <p:sp>
        <p:nvSpPr>
          <p:cNvPr id="5" name="Footer Placeholder 4">
            <a:extLst>
              <a:ext uri="{FF2B5EF4-FFF2-40B4-BE49-F238E27FC236}">
                <a16:creationId xmlns:a16="http://schemas.microsoft.com/office/drawing/2014/main" id="{629B593C-1C9B-BE75-D073-FFD5ED95A5AE}"/>
              </a:ext>
            </a:extLst>
          </p:cNvPr>
          <p:cNvSpPr>
            <a:spLocks noGrp="1"/>
          </p:cNvSpPr>
          <p:nvPr>
            <p:ph type="ftr" sz="quarter" idx="11"/>
          </p:nvPr>
        </p:nvSpPr>
        <p:spPr/>
        <p:txBody>
          <a:bodyPr/>
          <a:lstStyle/>
          <a:p>
            <a:r>
              <a:rPr lang="en-US"/>
              <a:t>IOVWST Meeting, Salt Lake City, May 29-31, 2024</a:t>
            </a:r>
          </a:p>
        </p:txBody>
      </p:sp>
      <p:sp>
        <p:nvSpPr>
          <p:cNvPr id="6" name="Slide Number Placeholder 5">
            <a:extLst>
              <a:ext uri="{FF2B5EF4-FFF2-40B4-BE49-F238E27FC236}">
                <a16:creationId xmlns:a16="http://schemas.microsoft.com/office/drawing/2014/main" id="{BB65BBCD-4456-B6D5-5840-E52BA8B86173}"/>
              </a:ext>
            </a:extLst>
          </p:cNvPr>
          <p:cNvSpPr>
            <a:spLocks noGrp="1"/>
          </p:cNvSpPr>
          <p:nvPr>
            <p:ph type="sldNum" sz="quarter" idx="12"/>
          </p:nvPr>
        </p:nvSpPr>
        <p:spPr/>
        <p:txBody>
          <a:bodyPr/>
          <a:lstStyle/>
          <a:p>
            <a:fld id="{9444FFFE-96E8-C441-B3E0-C373E886E765}" type="slidenum">
              <a:rPr lang="en-US" smtClean="0"/>
              <a:t>‹#›</a:t>
            </a:fld>
            <a:endParaRPr lang="en-US"/>
          </a:p>
        </p:txBody>
      </p:sp>
    </p:spTree>
    <p:extLst>
      <p:ext uri="{BB962C8B-B14F-4D97-AF65-F5344CB8AC3E}">
        <p14:creationId xmlns:p14="http://schemas.microsoft.com/office/powerpoint/2010/main" val="272347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FEB0-9636-E7FF-C855-AB24D190E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9709D-50CB-DD53-7D06-CAD35C18A1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1758ED-3361-0DED-215B-C36A00042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EB22EC-D97C-336C-D8BE-2A7DE27A0F1C}"/>
              </a:ext>
            </a:extLst>
          </p:cNvPr>
          <p:cNvSpPr>
            <a:spLocks noGrp="1"/>
          </p:cNvSpPr>
          <p:nvPr>
            <p:ph type="dt" sz="half" idx="10"/>
          </p:nvPr>
        </p:nvSpPr>
        <p:spPr/>
        <p:txBody>
          <a:bodyPr/>
          <a:lstStyle/>
          <a:p>
            <a:fld id="{3D000A80-4587-E846-8ED2-3A19FD91B2E3}" type="datetime1">
              <a:rPr lang="en-US" smtClean="0"/>
              <a:t>5/30/2024</a:t>
            </a:fld>
            <a:endParaRPr lang="en-US"/>
          </a:p>
        </p:txBody>
      </p:sp>
      <p:sp>
        <p:nvSpPr>
          <p:cNvPr id="6" name="Footer Placeholder 5">
            <a:extLst>
              <a:ext uri="{FF2B5EF4-FFF2-40B4-BE49-F238E27FC236}">
                <a16:creationId xmlns:a16="http://schemas.microsoft.com/office/drawing/2014/main" id="{AD867182-0F11-865B-766D-C565242139A6}"/>
              </a:ext>
            </a:extLst>
          </p:cNvPr>
          <p:cNvSpPr>
            <a:spLocks noGrp="1"/>
          </p:cNvSpPr>
          <p:nvPr>
            <p:ph type="ftr" sz="quarter" idx="11"/>
          </p:nvPr>
        </p:nvSpPr>
        <p:spPr/>
        <p:txBody>
          <a:bodyPr/>
          <a:lstStyle/>
          <a:p>
            <a:r>
              <a:rPr lang="en-US"/>
              <a:t>IOVWST Meeting, Salt Lake City, May 29-31, 2024</a:t>
            </a:r>
          </a:p>
        </p:txBody>
      </p:sp>
      <p:sp>
        <p:nvSpPr>
          <p:cNvPr id="7" name="Slide Number Placeholder 6">
            <a:extLst>
              <a:ext uri="{FF2B5EF4-FFF2-40B4-BE49-F238E27FC236}">
                <a16:creationId xmlns:a16="http://schemas.microsoft.com/office/drawing/2014/main" id="{4D106AB2-6A71-6CFF-B4E4-78ECE2668E2F}"/>
              </a:ext>
            </a:extLst>
          </p:cNvPr>
          <p:cNvSpPr>
            <a:spLocks noGrp="1"/>
          </p:cNvSpPr>
          <p:nvPr>
            <p:ph type="sldNum" sz="quarter" idx="12"/>
          </p:nvPr>
        </p:nvSpPr>
        <p:spPr/>
        <p:txBody>
          <a:bodyPr/>
          <a:lstStyle/>
          <a:p>
            <a:fld id="{9444FFFE-96E8-C441-B3E0-C373E886E765}" type="slidenum">
              <a:rPr lang="en-US" smtClean="0"/>
              <a:t>‹#›</a:t>
            </a:fld>
            <a:endParaRPr lang="en-US"/>
          </a:p>
        </p:txBody>
      </p:sp>
    </p:spTree>
    <p:extLst>
      <p:ext uri="{BB962C8B-B14F-4D97-AF65-F5344CB8AC3E}">
        <p14:creationId xmlns:p14="http://schemas.microsoft.com/office/powerpoint/2010/main" val="236537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B62DC-F25E-6782-A62D-ED8D87E61C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13D018-8EEB-F99D-797C-52E2B55D15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B078F5-3DAD-4604-6D35-138CE968BF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8EE86A-F825-1507-FABF-F43CC9441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230C9D-7BE8-0D04-7394-E7E8331582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F7275A-CA7B-FD4A-85E2-E3CAC51EFD8A}"/>
              </a:ext>
            </a:extLst>
          </p:cNvPr>
          <p:cNvSpPr>
            <a:spLocks noGrp="1"/>
          </p:cNvSpPr>
          <p:nvPr>
            <p:ph type="dt" sz="half" idx="10"/>
          </p:nvPr>
        </p:nvSpPr>
        <p:spPr/>
        <p:txBody>
          <a:bodyPr/>
          <a:lstStyle/>
          <a:p>
            <a:fld id="{22D381FE-96C8-E441-9F8F-1DD5DC7B012E}" type="datetime1">
              <a:rPr lang="en-US" smtClean="0"/>
              <a:t>5/30/2024</a:t>
            </a:fld>
            <a:endParaRPr lang="en-US"/>
          </a:p>
        </p:txBody>
      </p:sp>
      <p:sp>
        <p:nvSpPr>
          <p:cNvPr id="8" name="Footer Placeholder 7">
            <a:extLst>
              <a:ext uri="{FF2B5EF4-FFF2-40B4-BE49-F238E27FC236}">
                <a16:creationId xmlns:a16="http://schemas.microsoft.com/office/drawing/2014/main" id="{153A8BA0-59E2-BE39-CD95-85FA5ACD633D}"/>
              </a:ext>
            </a:extLst>
          </p:cNvPr>
          <p:cNvSpPr>
            <a:spLocks noGrp="1"/>
          </p:cNvSpPr>
          <p:nvPr>
            <p:ph type="ftr" sz="quarter" idx="11"/>
          </p:nvPr>
        </p:nvSpPr>
        <p:spPr/>
        <p:txBody>
          <a:bodyPr/>
          <a:lstStyle/>
          <a:p>
            <a:r>
              <a:rPr lang="en-US"/>
              <a:t>IOVWST Meeting, Salt Lake City, May 29-31, 2024</a:t>
            </a:r>
          </a:p>
        </p:txBody>
      </p:sp>
      <p:sp>
        <p:nvSpPr>
          <p:cNvPr id="9" name="Slide Number Placeholder 8">
            <a:extLst>
              <a:ext uri="{FF2B5EF4-FFF2-40B4-BE49-F238E27FC236}">
                <a16:creationId xmlns:a16="http://schemas.microsoft.com/office/drawing/2014/main" id="{E817898B-7CFE-4D82-F7B7-8DD3E05A1C8B}"/>
              </a:ext>
            </a:extLst>
          </p:cNvPr>
          <p:cNvSpPr>
            <a:spLocks noGrp="1"/>
          </p:cNvSpPr>
          <p:nvPr>
            <p:ph type="sldNum" sz="quarter" idx="12"/>
          </p:nvPr>
        </p:nvSpPr>
        <p:spPr/>
        <p:txBody>
          <a:bodyPr/>
          <a:lstStyle/>
          <a:p>
            <a:fld id="{9444FFFE-96E8-C441-B3E0-C373E886E765}" type="slidenum">
              <a:rPr lang="en-US" smtClean="0"/>
              <a:t>‹#›</a:t>
            </a:fld>
            <a:endParaRPr lang="en-US"/>
          </a:p>
        </p:txBody>
      </p:sp>
    </p:spTree>
    <p:extLst>
      <p:ext uri="{BB962C8B-B14F-4D97-AF65-F5344CB8AC3E}">
        <p14:creationId xmlns:p14="http://schemas.microsoft.com/office/powerpoint/2010/main" val="161117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0254-732B-BD23-AE64-F7C8D3AFDD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7458E5-B35F-293F-5680-F6C2D4F28F68}"/>
              </a:ext>
            </a:extLst>
          </p:cNvPr>
          <p:cNvSpPr>
            <a:spLocks noGrp="1"/>
          </p:cNvSpPr>
          <p:nvPr>
            <p:ph type="dt" sz="half" idx="10"/>
          </p:nvPr>
        </p:nvSpPr>
        <p:spPr/>
        <p:txBody>
          <a:bodyPr/>
          <a:lstStyle/>
          <a:p>
            <a:fld id="{1650FE12-B0DD-A74B-8BF5-AA5A0221A81C}" type="datetime1">
              <a:rPr lang="en-US" smtClean="0"/>
              <a:t>5/30/2024</a:t>
            </a:fld>
            <a:endParaRPr lang="en-US"/>
          </a:p>
        </p:txBody>
      </p:sp>
      <p:sp>
        <p:nvSpPr>
          <p:cNvPr id="4" name="Footer Placeholder 3">
            <a:extLst>
              <a:ext uri="{FF2B5EF4-FFF2-40B4-BE49-F238E27FC236}">
                <a16:creationId xmlns:a16="http://schemas.microsoft.com/office/drawing/2014/main" id="{58F6986C-C597-5673-A8C2-66B8F5141964}"/>
              </a:ext>
            </a:extLst>
          </p:cNvPr>
          <p:cNvSpPr>
            <a:spLocks noGrp="1"/>
          </p:cNvSpPr>
          <p:nvPr>
            <p:ph type="ftr" sz="quarter" idx="11"/>
          </p:nvPr>
        </p:nvSpPr>
        <p:spPr/>
        <p:txBody>
          <a:bodyPr/>
          <a:lstStyle/>
          <a:p>
            <a:r>
              <a:rPr lang="en-US"/>
              <a:t>IOVWST Meeting, Salt Lake City, May 29-31, 2024</a:t>
            </a:r>
          </a:p>
        </p:txBody>
      </p:sp>
      <p:sp>
        <p:nvSpPr>
          <p:cNvPr id="5" name="Slide Number Placeholder 4">
            <a:extLst>
              <a:ext uri="{FF2B5EF4-FFF2-40B4-BE49-F238E27FC236}">
                <a16:creationId xmlns:a16="http://schemas.microsoft.com/office/drawing/2014/main" id="{74FD6C55-634B-7B0E-C855-A459557BA801}"/>
              </a:ext>
            </a:extLst>
          </p:cNvPr>
          <p:cNvSpPr>
            <a:spLocks noGrp="1"/>
          </p:cNvSpPr>
          <p:nvPr>
            <p:ph type="sldNum" sz="quarter" idx="12"/>
          </p:nvPr>
        </p:nvSpPr>
        <p:spPr/>
        <p:txBody>
          <a:bodyPr/>
          <a:lstStyle/>
          <a:p>
            <a:fld id="{9444FFFE-96E8-C441-B3E0-C373E886E765}" type="slidenum">
              <a:rPr lang="en-US" smtClean="0"/>
              <a:t>‹#›</a:t>
            </a:fld>
            <a:endParaRPr lang="en-US"/>
          </a:p>
        </p:txBody>
      </p:sp>
    </p:spTree>
    <p:extLst>
      <p:ext uri="{BB962C8B-B14F-4D97-AF65-F5344CB8AC3E}">
        <p14:creationId xmlns:p14="http://schemas.microsoft.com/office/powerpoint/2010/main" val="4159406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3DC9A9-8C85-2BCF-F8F2-FD9EE29C1B99}"/>
              </a:ext>
            </a:extLst>
          </p:cNvPr>
          <p:cNvSpPr>
            <a:spLocks noGrp="1"/>
          </p:cNvSpPr>
          <p:nvPr>
            <p:ph type="dt" sz="half" idx="10"/>
          </p:nvPr>
        </p:nvSpPr>
        <p:spPr/>
        <p:txBody>
          <a:bodyPr/>
          <a:lstStyle/>
          <a:p>
            <a:fld id="{71AEB217-CC84-3947-BB6C-81C24400641A}" type="datetime1">
              <a:rPr lang="en-US" smtClean="0"/>
              <a:t>5/30/2024</a:t>
            </a:fld>
            <a:endParaRPr lang="en-US"/>
          </a:p>
        </p:txBody>
      </p:sp>
      <p:sp>
        <p:nvSpPr>
          <p:cNvPr id="3" name="Footer Placeholder 2">
            <a:extLst>
              <a:ext uri="{FF2B5EF4-FFF2-40B4-BE49-F238E27FC236}">
                <a16:creationId xmlns:a16="http://schemas.microsoft.com/office/drawing/2014/main" id="{F4941975-E219-A588-D259-939D01BA0D2B}"/>
              </a:ext>
            </a:extLst>
          </p:cNvPr>
          <p:cNvSpPr>
            <a:spLocks noGrp="1"/>
          </p:cNvSpPr>
          <p:nvPr>
            <p:ph type="ftr" sz="quarter" idx="11"/>
          </p:nvPr>
        </p:nvSpPr>
        <p:spPr/>
        <p:txBody>
          <a:bodyPr/>
          <a:lstStyle/>
          <a:p>
            <a:r>
              <a:rPr lang="en-US"/>
              <a:t>IOVWST Meeting, Salt Lake City, May 29-31, 2024</a:t>
            </a:r>
          </a:p>
        </p:txBody>
      </p:sp>
      <p:sp>
        <p:nvSpPr>
          <p:cNvPr id="4" name="Slide Number Placeholder 3">
            <a:extLst>
              <a:ext uri="{FF2B5EF4-FFF2-40B4-BE49-F238E27FC236}">
                <a16:creationId xmlns:a16="http://schemas.microsoft.com/office/drawing/2014/main" id="{1437D024-F79D-E9EB-A38C-413924159B04}"/>
              </a:ext>
            </a:extLst>
          </p:cNvPr>
          <p:cNvSpPr>
            <a:spLocks noGrp="1"/>
          </p:cNvSpPr>
          <p:nvPr>
            <p:ph type="sldNum" sz="quarter" idx="12"/>
          </p:nvPr>
        </p:nvSpPr>
        <p:spPr/>
        <p:txBody>
          <a:bodyPr/>
          <a:lstStyle/>
          <a:p>
            <a:fld id="{9444FFFE-96E8-C441-B3E0-C373E886E765}" type="slidenum">
              <a:rPr lang="en-US" smtClean="0"/>
              <a:t>‹#›</a:t>
            </a:fld>
            <a:endParaRPr lang="en-US"/>
          </a:p>
        </p:txBody>
      </p:sp>
    </p:spTree>
    <p:extLst>
      <p:ext uri="{BB962C8B-B14F-4D97-AF65-F5344CB8AC3E}">
        <p14:creationId xmlns:p14="http://schemas.microsoft.com/office/powerpoint/2010/main" val="252504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ECD4-EC37-C24C-CC5A-40BE019E1F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0C5576-390A-FF19-BAA3-09435FE791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D96F66-7826-4025-5326-D9E84DF41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1A6DBD-E103-1175-5911-AE3097671DCE}"/>
              </a:ext>
            </a:extLst>
          </p:cNvPr>
          <p:cNvSpPr>
            <a:spLocks noGrp="1"/>
          </p:cNvSpPr>
          <p:nvPr>
            <p:ph type="dt" sz="half" idx="10"/>
          </p:nvPr>
        </p:nvSpPr>
        <p:spPr/>
        <p:txBody>
          <a:bodyPr/>
          <a:lstStyle/>
          <a:p>
            <a:fld id="{EDC18C62-B96E-FE4C-90E9-C26DB6E06212}" type="datetime1">
              <a:rPr lang="en-US" smtClean="0"/>
              <a:t>5/30/2024</a:t>
            </a:fld>
            <a:endParaRPr lang="en-US"/>
          </a:p>
        </p:txBody>
      </p:sp>
      <p:sp>
        <p:nvSpPr>
          <p:cNvPr id="6" name="Footer Placeholder 5">
            <a:extLst>
              <a:ext uri="{FF2B5EF4-FFF2-40B4-BE49-F238E27FC236}">
                <a16:creationId xmlns:a16="http://schemas.microsoft.com/office/drawing/2014/main" id="{212DA0B5-CD57-8BA9-AFD5-BB41449465BB}"/>
              </a:ext>
            </a:extLst>
          </p:cNvPr>
          <p:cNvSpPr>
            <a:spLocks noGrp="1"/>
          </p:cNvSpPr>
          <p:nvPr>
            <p:ph type="ftr" sz="quarter" idx="11"/>
          </p:nvPr>
        </p:nvSpPr>
        <p:spPr/>
        <p:txBody>
          <a:bodyPr/>
          <a:lstStyle/>
          <a:p>
            <a:r>
              <a:rPr lang="en-US"/>
              <a:t>IOVWST Meeting, Salt Lake City, May 29-31, 2024</a:t>
            </a:r>
          </a:p>
        </p:txBody>
      </p:sp>
      <p:sp>
        <p:nvSpPr>
          <p:cNvPr id="7" name="Slide Number Placeholder 6">
            <a:extLst>
              <a:ext uri="{FF2B5EF4-FFF2-40B4-BE49-F238E27FC236}">
                <a16:creationId xmlns:a16="http://schemas.microsoft.com/office/drawing/2014/main" id="{32814246-9158-C7B0-D1CC-64E15E703C0B}"/>
              </a:ext>
            </a:extLst>
          </p:cNvPr>
          <p:cNvSpPr>
            <a:spLocks noGrp="1"/>
          </p:cNvSpPr>
          <p:nvPr>
            <p:ph type="sldNum" sz="quarter" idx="12"/>
          </p:nvPr>
        </p:nvSpPr>
        <p:spPr/>
        <p:txBody>
          <a:bodyPr/>
          <a:lstStyle/>
          <a:p>
            <a:fld id="{9444FFFE-96E8-C441-B3E0-C373E886E765}" type="slidenum">
              <a:rPr lang="en-US" smtClean="0"/>
              <a:t>‹#›</a:t>
            </a:fld>
            <a:endParaRPr lang="en-US"/>
          </a:p>
        </p:txBody>
      </p:sp>
    </p:spTree>
    <p:extLst>
      <p:ext uri="{BB962C8B-B14F-4D97-AF65-F5344CB8AC3E}">
        <p14:creationId xmlns:p14="http://schemas.microsoft.com/office/powerpoint/2010/main" val="3920982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4CD1-5224-D0E8-9619-D12E38BDD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246482-6251-7A4B-9527-3CC3AEF7DD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AD2F8F-19E3-D46C-D3E1-6D4CC385B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A7F48-7630-6D8A-D4DB-DE1F029685E8}"/>
              </a:ext>
            </a:extLst>
          </p:cNvPr>
          <p:cNvSpPr>
            <a:spLocks noGrp="1"/>
          </p:cNvSpPr>
          <p:nvPr>
            <p:ph type="dt" sz="half" idx="10"/>
          </p:nvPr>
        </p:nvSpPr>
        <p:spPr/>
        <p:txBody>
          <a:bodyPr/>
          <a:lstStyle/>
          <a:p>
            <a:fld id="{EBD142AE-6BB6-D24A-87E1-811C7B432323}" type="datetime1">
              <a:rPr lang="en-US" smtClean="0"/>
              <a:t>5/30/2024</a:t>
            </a:fld>
            <a:endParaRPr lang="en-US"/>
          </a:p>
        </p:txBody>
      </p:sp>
      <p:sp>
        <p:nvSpPr>
          <p:cNvPr id="6" name="Footer Placeholder 5">
            <a:extLst>
              <a:ext uri="{FF2B5EF4-FFF2-40B4-BE49-F238E27FC236}">
                <a16:creationId xmlns:a16="http://schemas.microsoft.com/office/drawing/2014/main" id="{53075568-43DA-D53B-F7E2-105B13182D4C}"/>
              </a:ext>
            </a:extLst>
          </p:cNvPr>
          <p:cNvSpPr>
            <a:spLocks noGrp="1"/>
          </p:cNvSpPr>
          <p:nvPr>
            <p:ph type="ftr" sz="quarter" idx="11"/>
          </p:nvPr>
        </p:nvSpPr>
        <p:spPr/>
        <p:txBody>
          <a:bodyPr/>
          <a:lstStyle/>
          <a:p>
            <a:r>
              <a:rPr lang="en-US"/>
              <a:t>IOVWST Meeting, Salt Lake City, May 29-31, 2024</a:t>
            </a:r>
          </a:p>
        </p:txBody>
      </p:sp>
      <p:sp>
        <p:nvSpPr>
          <p:cNvPr id="7" name="Slide Number Placeholder 6">
            <a:extLst>
              <a:ext uri="{FF2B5EF4-FFF2-40B4-BE49-F238E27FC236}">
                <a16:creationId xmlns:a16="http://schemas.microsoft.com/office/drawing/2014/main" id="{6BC81F74-4CB9-0CF3-E086-296982006FE2}"/>
              </a:ext>
            </a:extLst>
          </p:cNvPr>
          <p:cNvSpPr>
            <a:spLocks noGrp="1"/>
          </p:cNvSpPr>
          <p:nvPr>
            <p:ph type="sldNum" sz="quarter" idx="12"/>
          </p:nvPr>
        </p:nvSpPr>
        <p:spPr/>
        <p:txBody>
          <a:bodyPr/>
          <a:lstStyle/>
          <a:p>
            <a:fld id="{9444FFFE-96E8-C441-B3E0-C373E886E765}" type="slidenum">
              <a:rPr lang="en-US" smtClean="0"/>
              <a:t>‹#›</a:t>
            </a:fld>
            <a:endParaRPr lang="en-US"/>
          </a:p>
        </p:txBody>
      </p:sp>
    </p:spTree>
    <p:extLst>
      <p:ext uri="{BB962C8B-B14F-4D97-AF65-F5344CB8AC3E}">
        <p14:creationId xmlns:p14="http://schemas.microsoft.com/office/powerpoint/2010/main" val="18395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5DFD7D-F6E1-08E8-EF60-25066E35DF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243239-10BC-63EE-9D64-C9BBF1293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C4185-5269-A364-77A4-E076E7C959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0E1B8D6-1A52-1648-8A62-C085F7F66233}" type="datetime1">
              <a:rPr lang="en-US" smtClean="0"/>
              <a:t>5/30/2024</a:t>
            </a:fld>
            <a:endParaRPr lang="en-US"/>
          </a:p>
        </p:txBody>
      </p:sp>
      <p:sp>
        <p:nvSpPr>
          <p:cNvPr id="5" name="Footer Placeholder 4">
            <a:extLst>
              <a:ext uri="{FF2B5EF4-FFF2-40B4-BE49-F238E27FC236}">
                <a16:creationId xmlns:a16="http://schemas.microsoft.com/office/drawing/2014/main" id="{CF5A8905-0FA2-B764-6EF8-D2C44D1CD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IOVWST Meeting, Salt Lake City, May 29-31, 2024</a:t>
            </a:r>
          </a:p>
        </p:txBody>
      </p:sp>
      <p:sp>
        <p:nvSpPr>
          <p:cNvPr id="6" name="Slide Number Placeholder 5">
            <a:extLst>
              <a:ext uri="{FF2B5EF4-FFF2-40B4-BE49-F238E27FC236}">
                <a16:creationId xmlns:a16="http://schemas.microsoft.com/office/drawing/2014/main" id="{1BF84BF1-E7D0-09B9-4147-FD553D0EA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44FFFE-96E8-C441-B3E0-C373E886E765}" type="slidenum">
              <a:rPr lang="en-US" smtClean="0"/>
              <a:t>‹#›</a:t>
            </a:fld>
            <a:endParaRPr lang="en-US"/>
          </a:p>
        </p:txBody>
      </p:sp>
    </p:spTree>
    <p:extLst>
      <p:ext uri="{BB962C8B-B14F-4D97-AF65-F5344CB8AC3E}">
        <p14:creationId xmlns:p14="http://schemas.microsoft.com/office/powerpoint/2010/main" val="3127792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odaac.jpl.nasa.gov/dataset/OSCAR_L4_OC_INTERIM_V2.0" TargetMode="External"/><Relationship Id="rId2" Type="http://schemas.openxmlformats.org/officeDocument/2006/relationships/hyperlink" Target="https://podaac.jpl.nasa.gov/dataset/OSCAR_L4_OC_FINAL_V2.0" TargetMode="External"/><Relationship Id="rId1" Type="http://schemas.openxmlformats.org/officeDocument/2006/relationships/slideLayout" Target="../slideLayouts/slideLayout7.xml"/><Relationship Id="rId4" Type="http://schemas.openxmlformats.org/officeDocument/2006/relationships/hyperlink" Target="https://podaac.jpl.nasa.gov/dataset/OSCAR_L4_OC_NRT_V2.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23454-6418-5269-CFB7-93246A1E987F}"/>
              </a:ext>
            </a:extLst>
          </p:cNvPr>
          <p:cNvSpPr>
            <a:spLocks noGrp="1"/>
          </p:cNvSpPr>
          <p:nvPr>
            <p:ph type="ctrTitle"/>
          </p:nvPr>
        </p:nvSpPr>
        <p:spPr>
          <a:xfrm>
            <a:off x="762000" y="46679"/>
            <a:ext cx="10668000" cy="598158"/>
          </a:xfrm>
        </p:spPr>
        <p:txBody>
          <a:bodyPr>
            <a:noAutofit/>
          </a:bodyPr>
          <a:lstStyle/>
          <a:p>
            <a:r>
              <a:rPr lang="en-US" sz="2400" kern="0" dirty="0">
                <a:effectLst/>
                <a:ea typeface="Times New Roman" panose="02020603050405020304" pitchFamily="18" charset="0"/>
              </a:rPr>
              <a:t>Wind and Current Matchup: Evaluating the Performance of Ekman Theory in OSCAR</a:t>
            </a:r>
            <a:endParaRPr lang="en-US" sz="2400" dirty="0"/>
          </a:p>
        </p:txBody>
      </p:sp>
      <p:sp>
        <p:nvSpPr>
          <p:cNvPr id="4" name="Footer Placeholder 3">
            <a:extLst>
              <a:ext uri="{FF2B5EF4-FFF2-40B4-BE49-F238E27FC236}">
                <a16:creationId xmlns:a16="http://schemas.microsoft.com/office/drawing/2014/main" id="{2E037CAC-1755-2C2C-56AC-8D73E283ABDF}"/>
              </a:ext>
            </a:extLst>
          </p:cNvPr>
          <p:cNvSpPr>
            <a:spLocks noGrp="1"/>
          </p:cNvSpPr>
          <p:nvPr>
            <p:ph type="ftr" sz="quarter" idx="11"/>
          </p:nvPr>
        </p:nvSpPr>
        <p:spPr/>
        <p:txBody>
          <a:bodyPr/>
          <a:lstStyle/>
          <a:p>
            <a:r>
              <a:rPr lang="en-US"/>
              <a:t>IOVWST Meeting, Salt Lake City, May 29-31, 2024</a:t>
            </a:r>
          </a:p>
        </p:txBody>
      </p:sp>
      <p:grpSp>
        <p:nvGrpSpPr>
          <p:cNvPr id="5" name="Group 4">
            <a:extLst>
              <a:ext uri="{FF2B5EF4-FFF2-40B4-BE49-F238E27FC236}">
                <a16:creationId xmlns:a16="http://schemas.microsoft.com/office/drawing/2014/main" id="{E0252107-AA86-24A6-0DBC-B052FB95F7E3}"/>
              </a:ext>
            </a:extLst>
          </p:cNvPr>
          <p:cNvGrpSpPr/>
          <p:nvPr/>
        </p:nvGrpSpPr>
        <p:grpSpPr>
          <a:xfrm>
            <a:off x="0" y="-92324"/>
            <a:ext cx="12349654" cy="729327"/>
            <a:chOff x="443890" y="-173741"/>
            <a:chExt cx="8362982" cy="729327"/>
          </a:xfrm>
        </p:grpSpPr>
        <p:sp>
          <p:nvSpPr>
            <p:cNvPr id="6" name="TextBox 5">
              <a:extLst>
                <a:ext uri="{FF2B5EF4-FFF2-40B4-BE49-F238E27FC236}">
                  <a16:creationId xmlns:a16="http://schemas.microsoft.com/office/drawing/2014/main" id="{A9B6296A-A2C4-D5C9-9E95-08935EE76F5D}"/>
                </a:ext>
              </a:extLst>
            </p:cNvPr>
            <p:cNvSpPr txBox="1"/>
            <p:nvPr/>
          </p:nvSpPr>
          <p:spPr>
            <a:xfrm>
              <a:off x="550651" y="-173741"/>
              <a:ext cx="8256221" cy="400110"/>
            </a:xfrm>
            <a:prstGeom prst="rect">
              <a:avLst/>
            </a:prstGeom>
            <a:noFill/>
          </p:spPr>
          <p:txBody>
            <a:bodyPr wrap="square" rtlCol="0">
              <a:spAutoFit/>
            </a:bodyPr>
            <a:lstStyle/>
            <a:p>
              <a:endParaRPr lang="en-US" sz="2000" dirty="0"/>
            </a:p>
          </p:txBody>
        </p:sp>
        <p:cxnSp>
          <p:nvCxnSpPr>
            <p:cNvPr id="7" name="Straight Connector 6">
              <a:extLst>
                <a:ext uri="{FF2B5EF4-FFF2-40B4-BE49-F238E27FC236}">
                  <a16:creationId xmlns:a16="http://schemas.microsoft.com/office/drawing/2014/main" id="{3EA6B2AF-86D8-58C0-C28E-90A0B1D130EF}"/>
                </a:ext>
              </a:extLst>
            </p:cNvPr>
            <p:cNvCxnSpPr/>
            <p:nvPr/>
          </p:nvCxnSpPr>
          <p:spPr>
            <a:xfrm>
              <a:off x="443890" y="553998"/>
              <a:ext cx="8256221"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8" name="TextBox 7">
            <a:extLst>
              <a:ext uri="{FF2B5EF4-FFF2-40B4-BE49-F238E27FC236}">
                <a16:creationId xmlns:a16="http://schemas.microsoft.com/office/drawing/2014/main" id="{1017DF1E-AAFD-55B1-5706-DF00992D98F0}"/>
              </a:ext>
            </a:extLst>
          </p:cNvPr>
          <p:cNvSpPr txBox="1"/>
          <p:nvPr/>
        </p:nvSpPr>
        <p:spPr>
          <a:xfrm>
            <a:off x="483130" y="2392824"/>
            <a:ext cx="5770524" cy="1754326"/>
          </a:xfrm>
          <a:prstGeom prst="rect">
            <a:avLst/>
          </a:prstGeom>
          <a:noFill/>
        </p:spPr>
        <p:txBody>
          <a:bodyPr wrap="square" rtlCol="0">
            <a:spAutoFit/>
          </a:bodyPr>
          <a:lstStyle/>
          <a:p>
            <a:pPr marL="342900" indent="-342900">
              <a:buClr>
                <a:schemeClr val="tx2"/>
              </a:buClr>
              <a:buFont typeface="Arial"/>
              <a:buChar char="•"/>
            </a:pPr>
            <a:endParaRPr lang="en-US" dirty="0"/>
          </a:p>
          <a:p>
            <a:pPr marL="342900" indent="-342900">
              <a:buClr>
                <a:schemeClr val="tx2"/>
              </a:buClr>
              <a:buFont typeface="Arial"/>
              <a:buChar char="•"/>
            </a:pPr>
            <a:r>
              <a:rPr lang="en-US" dirty="0"/>
              <a:t>Ocean Surface Currents Analyses-Realtime (OSCAR) is a satellite-derived global surface current product provided in near-real time based on </a:t>
            </a:r>
            <a:r>
              <a:rPr lang="en-US" dirty="0" err="1"/>
              <a:t>geostrophy</a:t>
            </a:r>
            <a:r>
              <a:rPr lang="en-US" dirty="0"/>
              <a:t>, Ekman dynamics, and thermal wind</a:t>
            </a:r>
          </a:p>
          <a:p>
            <a:pPr marL="342900" indent="-342900">
              <a:buClr>
                <a:schemeClr val="tx2"/>
              </a:buClr>
              <a:buFont typeface="Arial"/>
              <a:buChar char="•"/>
            </a:pPr>
            <a:endParaRPr lang="en-US" dirty="0"/>
          </a:p>
        </p:txBody>
      </p:sp>
      <p:grpSp>
        <p:nvGrpSpPr>
          <p:cNvPr id="9" name="Group 12">
            <a:extLst>
              <a:ext uri="{FF2B5EF4-FFF2-40B4-BE49-F238E27FC236}">
                <a16:creationId xmlns:a16="http://schemas.microsoft.com/office/drawing/2014/main" id="{FCE60E79-0627-C0D6-1084-67698D79D4B4}"/>
              </a:ext>
            </a:extLst>
          </p:cNvPr>
          <p:cNvGrpSpPr/>
          <p:nvPr/>
        </p:nvGrpSpPr>
        <p:grpSpPr>
          <a:xfrm>
            <a:off x="620615" y="853712"/>
            <a:ext cx="7549444" cy="830997"/>
            <a:chOff x="443890" y="847193"/>
            <a:chExt cx="7549444" cy="830997"/>
          </a:xfrm>
        </p:grpSpPr>
        <p:sp>
          <p:nvSpPr>
            <p:cNvPr id="10" name="TextBox 9">
              <a:extLst>
                <a:ext uri="{FF2B5EF4-FFF2-40B4-BE49-F238E27FC236}">
                  <a16:creationId xmlns:a16="http://schemas.microsoft.com/office/drawing/2014/main" id="{D2035A08-524A-E460-B6BC-A539118C7C1E}"/>
                </a:ext>
              </a:extLst>
            </p:cNvPr>
            <p:cNvSpPr txBox="1"/>
            <p:nvPr/>
          </p:nvSpPr>
          <p:spPr>
            <a:xfrm>
              <a:off x="443890" y="847193"/>
              <a:ext cx="7549444" cy="461665"/>
            </a:xfrm>
            <a:prstGeom prst="rect">
              <a:avLst/>
            </a:prstGeom>
            <a:noFill/>
          </p:spPr>
          <p:txBody>
            <a:bodyPr wrap="square" rtlCol="0">
              <a:spAutoFit/>
            </a:bodyPr>
            <a:lstStyle/>
            <a:p>
              <a:pPr marL="342900" indent="-342900" algn="ctr">
                <a:buClr>
                  <a:schemeClr val="tx2"/>
                </a:buClr>
              </a:pPr>
              <a:r>
                <a:rPr lang="en-US" sz="2400" dirty="0"/>
                <a:t>Kathleen Dohan</a:t>
              </a:r>
            </a:p>
          </p:txBody>
        </p:sp>
        <p:sp>
          <p:nvSpPr>
            <p:cNvPr id="11" name="TextBox 10">
              <a:extLst>
                <a:ext uri="{FF2B5EF4-FFF2-40B4-BE49-F238E27FC236}">
                  <a16:creationId xmlns:a16="http://schemas.microsoft.com/office/drawing/2014/main" id="{37027068-3A4A-ED86-C4CC-173CCA648F22}"/>
                </a:ext>
              </a:extLst>
            </p:cNvPr>
            <p:cNvSpPr txBox="1"/>
            <p:nvPr/>
          </p:nvSpPr>
          <p:spPr>
            <a:xfrm>
              <a:off x="1055321" y="1308858"/>
              <a:ext cx="6172200" cy="369332"/>
            </a:xfrm>
            <a:prstGeom prst="rect">
              <a:avLst/>
            </a:prstGeom>
            <a:noFill/>
          </p:spPr>
          <p:txBody>
            <a:bodyPr wrap="square" rtlCol="0">
              <a:spAutoFit/>
            </a:bodyPr>
            <a:lstStyle/>
            <a:p>
              <a:pPr marL="342900" indent="-342900" algn="ctr">
                <a:buClr>
                  <a:schemeClr val="tx2"/>
                </a:buClr>
              </a:pPr>
              <a:r>
                <a:rPr lang="en-US" dirty="0">
                  <a:solidFill>
                    <a:schemeClr val="tx2"/>
                  </a:solidFill>
                </a:rPr>
                <a:t>Earth &amp; Space Research, Seattle, WA</a:t>
              </a:r>
            </a:p>
          </p:txBody>
        </p:sp>
      </p:grpSp>
      <p:pic>
        <p:nvPicPr>
          <p:cNvPr id="3" name="Picture 2" descr="OSCAR2.png">
            <a:extLst>
              <a:ext uri="{FF2B5EF4-FFF2-40B4-BE49-F238E27FC236}">
                <a16:creationId xmlns:a16="http://schemas.microsoft.com/office/drawing/2014/main" id="{72C4CD08-595A-2D49-AB91-BE668F669E8C}"/>
              </a:ext>
            </a:extLst>
          </p:cNvPr>
          <p:cNvPicPr>
            <a:picLocks noChangeAspect="1"/>
          </p:cNvPicPr>
          <p:nvPr/>
        </p:nvPicPr>
        <p:blipFill>
          <a:blip r:embed="rId2"/>
          <a:srcRect l="16249" t="5000" r="16249" b="5000"/>
          <a:stretch>
            <a:fillRect/>
          </a:stretch>
        </p:blipFill>
        <p:spPr>
          <a:xfrm>
            <a:off x="6253654" y="1357557"/>
            <a:ext cx="4937882" cy="4937758"/>
          </a:xfrm>
          <a:prstGeom prst="rect">
            <a:avLst/>
          </a:prstGeom>
        </p:spPr>
      </p:pic>
    </p:spTree>
    <p:extLst>
      <p:ext uri="{BB962C8B-B14F-4D97-AF65-F5344CB8AC3E}">
        <p14:creationId xmlns:p14="http://schemas.microsoft.com/office/powerpoint/2010/main" val="1773312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D43A4B2-901B-5B02-147E-719619180FFD}"/>
              </a:ext>
            </a:extLst>
          </p:cNvPr>
          <p:cNvSpPr>
            <a:spLocks noGrp="1"/>
          </p:cNvSpPr>
          <p:nvPr>
            <p:ph type="ftr" sz="quarter" idx="11"/>
          </p:nvPr>
        </p:nvSpPr>
        <p:spPr/>
        <p:txBody>
          <a:bodyPr/>
          <a:lstStyle/>
          <a:p>
            <a:r>
              <a:rPr lang="en-US"/>
              <a:t>IOVWST Meeting, Salt Lake City, May 29-31, 2024</a:t>
            </a:r>
          </a:p>
        </p:txBody>
      </p:sp>
      <p:grpSp>
        <p:nvGrpSpPr>
          <p:cNvPr id="4" name="Group 3">
            <a:extLst>
              <a:ext uri="{FF2B5EF4-FFF2-40B4-BE49-F238E27FC236}">
                <a16:creationId xmlns:a16="http://schemas.microsoft.com/office/drawing/2014/main" id="{E8CBA14D-EA51-D8F3-7D1D-DE1E18E30EF7}"/>
              </a:ext>
            </a:extLst>
          </p:cNvPr>
          <p:cNvGrpSpPr/>
          <p:nvPr/>
        </p:nvGrpSpPr>
        <p:grpSpPr>
          <a:xfrm>
            <a:off x="0" y="123111"/>
            <a:ext cx="12192000" cy="432475"/>
            <a:chOff x="443890" y="123111"/>
            <a:chExt cx="8256221" cy="432475"/>
          </a:xfrm>
        </p:grpSpPr>
        <p:sp>
          <p:nvSpPr>
            <p:cNvPr id="5" name="TextBox 4">
              <a:extLst>
                <a:ext uri="{FF2B5EF4-FFF2-40B4-BE49-F238E27FC236}">
                  <a16:creationId xmlns:a16="http://schemas.microsoft.com/office/drawing/2014/main" id="{E8EE3777-9BCF-BAAB-B5D0-E004D08FDDFC}"/>
                </a:ext>
              </a:extLst>
            </p:cNvPr>
            <p:cNvSpPr txBox="1"/>
            <p:nvPr/>
          </p:nvSpPr>
          <p:spPr>
            <a:xfrm>
              <a:off x="443890" y="123111"/>
              <a:ext cx="8256221" cy="400110"/>
            </a:xfrm>
            <a:prstGeom prst="rect">
              <a:avLst/>
            </a:prstGeom>
            <a:noFill/>
          </p:spPr>
          <p:txBody>
            <a:bodyPr wrap="square" rtlCol="0">
              <a:spAutoFit/>
            </a:bodyPr>
            <a:lstStyle/>
            <a:p>
              <a:endParaRPr lang="en-US" sz="2000" dirty="0"/>
            </a:p>
          </p:txBody>
        </p:sp>
        <p:cxnSp>
          <p:nvCxnSpPr>
            <p:cNvPr id="6" name="Straight Connector 5">
              <a:extLst>
                <a:ext uri="{FF2B5EF4-FFF2-40B4-BE49-F238E27FC236}">
                  <a16:creationId xmlns:a16="http://schemas.microsoft.com/office/drawing/2014/main" id="{60258F34-1B87-156D-BEDB-846FFC34DE97}"/>
                </a:ext>
              </a:extLst>
            </p:cNvPr>
            <p:cNvCxnSpPr/>
            <p:nvPr/>
          </p:nvCxnSpPr>
          <p:spPr>
            <a:xfrm>
              <a:off x="443890" y="553998"/>
              <a:ext cx="8256221"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9F72EA47-C273-B7F2-380B-D335ED4E3BA4}"/>
              </a:ext>
            </a:extLst>
          </p:cNvPr>
          <p:cNvSpPr txBox="1">
            <a:spLocks/>
          </p:cNvSpPr>
          <p:nvPr/>
        </p:nvSpPr>
        <p:spPr>
          <a:xfrm>
            <a:off x="105103" y="92334"/>
            <a:ext cx="11550603" cy="4001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kern="0" dirty="0"/>
              <a:t>WIND CONDITIONS: Geographical differences and possible effect on Ekman currents</a:t>
            </a:r>
            <a:endParaRPr lang="en-US" sz="2400" dirty="0"/>
          </a:p>
        </p:txBody>
      </p:sp>
      <p:sp>
        <p:nvSpPr>
          <p:cNvPr id="7" name="TextBox 6">
            <a:extLst>
              <a:ext uri="{FF2B5EF4-FFF2-40B4-BE49-F238E27FC236}">
                <a16:creationId xmlns:a16="http://schemas.microsoft.com/office/drawing/2014/main" id="{7D12A1D2-8777-6266-631B-3D820A1A22B2}"/>
              </a:ext>
            </a:extLst>
          </p:cNvPr>
          <p:cNvSpPr txBox="1"/>
          <p:nvPr/>
        </p:nvSpPr>
        <p:spPr>
          <a:xfrm>
            <a:off x="8368496" y="810959"/>
            <a:ext cx="3004230" cy="5355312"/>
          </a:xfrm>
          <a:prstGeom prst="rect">
            <a:avLst/>
          </a:prstGeom>
          <a:noFill/>
        </p:spPr>
        <p:txBody>
          <a:bodyPr wrap="square" rtlCol="0">
            <a:spAutoFit/>
          </a:bodyPr>
          <a:lstStyle/>
          <a:p>
            <a:pPr marL="285750" indent="-285750">
              <a:buFont typeface="Arial" panose="020B0604020202020204" pitchFamily="34" charset="0"/>
              <a:buChar char="•"/>
            </a:pPr>
            <a:r>
              <a:rPr lang="en-US" dirty="0"/>
              <a:t>Not all areas with low geostrophic currents signal had the same degrees of correlation with drifter velocities</a:t>
            </a:r>
          </a:p>
          <a:p>
            <a:pPr marL="285750" indent="-285750">
              <a:buFont typeface="Arial" panose="020B0604020202020204" pitchFamily="34" charset="0"/>
              <a:buChar char="•"/>
            </a:pPr>
            <a:r>
              <a:rPr lang="en-US" dirty="0"/>
              <a:t>Can quickly look at ERA 5 winds to see general trends – the idea that very erratic winds will not be appropriate for a steady Ekman model.</a:t>
            </a:r>
          </a:p>
          <a:p>
            <a:pPr marL="285750" indent="-285750">
              <a:buFont typeface="Arial" panose="020B0604020202020204" pitchFamily="34" charset="0"/>
              <a:buChar char="•"/>
            </a:pPr>
            <a:r>
              <a:rPr lang="en-US" dirty="0"/>
              <a:t>One obvious point, very seasonally dependent. General 10-year correlation plots are not adequate to describe the situation. Need spatially and temporally local data.</a:t>
            </a:r>
          </a:p>
        </p:txBody>
      </p:sp>
      <p:grpSp>
        <p:nvGrpSpPr>
          <p:cNvPr id="10" name="Group 9">
            <a:extLst>
              <a:ext uri="{FF2B5EF4-FFF2-40B4-BE49-F238E27FC236}">
                <a16:creationId xmlns:a16="http://schemas.microsoft.com/office/drawing/2014/main" id="{AEB61CA3-56F4-DCEA-4833-B3158E8B6143}"/>
              </a:ext>
            </a:extLst>
          </p:cNvPr>
          <p:cNvGrpSpPr/>
          <p:nvPr/>
        </p:nvGrpSpPr>
        <p:grpSpPr>
          <a:xfrm>
            <a:off x="1001273" y="573739"/>
            <a:ext cx="3149512" cy="6247109"/>
            <a:chOff x="1001273" y="553998"/>
            <a:chExt cx="3149512" cy="6247109"/>
          </a:xfrm>
        </p:grpSpPr>
        <p:pic>
          <p:nvPicPr>
            <p:cNvPr id="11" name="Picture 10" descr="A map of the world&#10;&#10;Description automatically generated">
              <a:extLst>
                <a:ext uri="{FF2B5EF4-FFF2-40B4-BE49-F238E27FC236}">
                  <a16:creationId xmlns:a16="http://schemas.microsoft.com/office/drawing/2014/main" id="{1CE4AF99-99E7-EB6E-CAB8-F5971DD96500}"/>
                </a:ext>
              </a:extLst>
            </p:cNvPr>
            <p:cNvPicPr>
              <a:picLocks noChangeAspect="1"/>
            </p:cNvPicPr>
            <p:nvPr/>
          </p:nvPicPr>
          <p:blipFill>
            <a:blip r:embed="rId2"/>
            <a:stretch>
              <a:fillRect/>
            </a:stretch>
          </p:blipFill>
          <p:spPr>
            <a:xfrm>
              <a:off x="1001273" y="553998"/>
              <a:ext cx="3082159" cy="1554480"/>
            </a:xfrm>
            <a:prstGeom prst="rect">
              <a:avLst/>
            </a:prstGeom>
          </p:spPr>
        </p:pic>
        <p:pic>
          <p:nvPicPr>
            <p:cNvPr id="12" name="Picture 11" descr="A map of the world&#10;&#10;Description automatically generated">
              <a:extLst>
                <a:ext uri="{FF2B5EF4-FFF2-40B4-BE49-F238E27FC236}">
                  <a16:creationId xmlns:a16="http://schemas.microsoft.com/office/drawing/2014/main" id="{552AC207-6D7C-DA1F-05A9-D3638330F44B}"/>
                </a:ext>
              </a:extLst>
            </p:cNvPr>
            <p:cNvPicPr>
              <a:picLocks noChangeAspect="1"/>
            </p:cNvPicPr>
            <p:nvPr/>
          </p:nvPicPr>
          <p:blipFill>
            <a:blip r:embed="rId3"/>
            <a:stretch>
              <a:fillRect/>
            </a:stretch>
          </p:blipFill>
          <p:spPr>
            <a:xfrm>
              <a:off x="1001273" y="5246627"/>
              <a:ext cx="3129236" cy="1554480"/>
            </a:xfrm>
            <a:prstGeom prst="rect">
              <a:avLst/>
            </a:prstGeom>
          </p:spPr>
        </p:pic>
        <p:pic>
          <p:nvPicPr>
            <p:cNvPr id="13" name="Picture 12" descr="A map of the world&#10;&#10;Description automatically generated">
              <a:extLst>
                <a:ext uri="{FF2B5EF4-FFF2-40B4-BE49-F238E27FC236}">
                  <a16:creationId xmlns:a16="http://schemas.microsoft.com/office/drawing/2014/main" id="{EAB8F5F8-033A-E336-6DD8-974C16A8127C}"/>
                </a:ext>
              </a:extLst>
            </p:cNvPr>
            <p:cNvPicPr>
              <a:picLocks noChangeAspect="1"/>
            </p:cNvPicPr>
            <p:nvPr/>
          </p:nvPicPr>
          <p:blipFill>
            <a:blip r:embed="rId4"/>
            <a:stretch>
              <a:fillRect/>
            </a:stretch>
          </p:blipFill>
          <p:spPr>
            <a:xfrm>
              <a:off x="1001273" y="3693735"/>
              <a:ext cx="3149512" cy="1554480"/>
            </a:xfrm>
            <a:prstGeom prst="rect">
              <a:avLst/>
            </a:prstGeom>
          </p:spPr>
        </p:pic>
        <p:pic>
          <p:nvPicPr>
            <p:cNvPr id="14" name="Picture 13" descr="A map of the world&#10;&#10;Description automatically generated">
              <a:extLst>
                <a:ext uri="{FF2B5EF4-FFF2-40B4-BE49-F238E27FC236}">
                  <a16:creationId xmlns:a16="http://schemas.microsoft.com/office/drawing/2014/main" id="{7D70CB2E-C203-18BD-50FA-FA5BEB8F23CA}"/>
                </a:ext>
              </a:extLst>
            </p:cNvPr>
            <p:cNvPicPr>
              <a:picLocks noChangeAspect="1"/>
            </p:cNvPicPr>
            <p:nvPr/>
          </p:nvPicPr>
          <p:blipFill>
            <a:blip r:embed="rId5"/>
            <a:stretch>
              <a:fillRect/>
            </a:stretch>
          </p:blipFill>
          <p:spPr>
            <a:xfrm>
              <a:off x="1001273" y="2139255"/>
              <a:ext cx="3048657" cy="1554480"/>
            </a:xfrm>
            <a:prstGeom prst="rect">
              <a:avLst/>
            </a:prstGeom>
          </p:spPr>
        </p:pic>
      </p:grpSp>
      <p:grpSp>
        <p:nvGrpSpPr>
          <p:cNvPr id="15" name="Group 14">
            <a:extLst>
              <a:ext uri="{FF2B5EF4-FFF2-40B4-BE49-F238E27FC236}">
                <a16:creationId xmlns:a16="http://schemas.microsoft.com/office/drawing/2014/main" id="{516DC376-52A7-C0D3-5C46-9968D1B5EBE8}"/>
              </a:ext>
            </a:extLst>
          </p:cNvPr>
          <p:cNvGrpSpPr/>
          <p:nvPr/>
        </p:nvGrpSpPr>
        <p:grpSpPr>
          <a:xfrm>
            <a:off x="4597332" y="573739"/>
            <a:ext cx="3149512" cy="6298465"/>
            <a:chOff x="4597332" y="434839"/>
            <a:chExt cx="3149512" cy="6298465"/>
          </a:xfrm>
        </p:grpSpPr>
        <p:pic>
          <p:nvPicPr>
            <p:cNvPr id="16" name="Picture 15" descr="A map of the world&#10;&#10;Description automatically generated">
              <a:extLst>
                <a:ext uri="{FF2B5EF4-FFF2-40B4-BE49-F238E27FC236}">
                  <a16:creationId xmlns:a16="http://schemas.microsoft.com/office/drawing/2014/main" id="{FAB2F93B-A287-456F-7BFF-F1709A0089E3}"/>
                </a:ext>
              </a:extLst>
            </p:cNvPr>
            <p:cNvPicPr>
              <a:picLocks noChangeAspect="1"/>
            </p:cNvPicPr>
            <p:nvPr/>
          </p:nvPicPr>
          <p:blipFill>
            <a:blip r:embed="rId6"/>
            <a:stretch>
              <a:fillRect/>
            </a:stretch>
          </p:blipFill>
          <p:spPr>
            <a:xfrm>
              <a:off x="4597332" y="434839"/>
              <a:ext cx="3082159" cy="1554480"/>
            </a:xfrm>
            <a:prstGeom prst="rect">
              <a:avLst/>
            </a:prstGeom>
          </p:spPr>
        </p:pic>
        <p:pic>
          <p:nvPicPr>
            <p:cNvPr id="17" name="Picture 16" descr="A map of the world&#10;&#10;Description automatically generated">
              <a:extLst>
                <a:ext uri="{FF2B5EF4-FFF2-40B4-BE49-F238E27FC236}">
                  <a16:creationId xmlns:a16="http://schemas.microsoft.com/office/drawing/2014/main" id="{DC713B26-072D-6A45-A195-5F4590F545AB}"/>
                </a:ext>
              </a:extLst>
            </p:cNvPr>
            <p:cNvPicPr>
              <a:picLocks noChangeAspect="1"/>
            </p:cNvPicPr>
            <p:nvPr/>
          </p:nvPicPr>
          <p:blipFill>
            <a:blip r:embed="rId7"/>
            <a:stretch>
              <a:fillRect/>
            </a:stretch>
          </p:blipFill>
          <p:spPr>
            <a:xfrm>
              <a:off x="4597332" y="3647528"/>
              <a:ext cx="3149512" cy="1554480"/>
            </a:xfrm>
            <a:prstGeom prst="rect">
              <a:avLst/>
            </a:prstGeom>
          </p:spPr>
        </p:pic>
        <p:pic>
          <p:nvPicPr>
            <p:cNvPr id="18" name="Picture 17" descr="A map of the world&#10;&#10;Description automatically generated">
              <a:extLst>
                <a:ext uri="{FF2B5EF4-FFF2-40B4-BE49-F238E27FC236}">
                  <a16:creationId xmlns:a16="http://schemas.microsoft.com/office/drawing/2014/main" id="{9FAE1B72-4D77-2CFE-9C90-69C134D961B6}"/>
                </a:ext>
              </a:extLst>
            </p:cNvPr>
            <p:cNvPicPr>
              <a:picLocks noChangeAspect="1"/>
            </p:cNvPicPr>
            <p:nvPr/>
          </p:nvPicPr>
          <p:blipFill>
            <a:blip r:embed="rId8"/>
            <a:stretch>
              <a:fillRect/>
            </a:stretch>
          </p:blipFill>
          <p:spPr>
            <a:xfrm>
              <a:off x="4597332" y="5178824"/>
              <a:ext cx="3129236" cy="1554480"/>
            </a:xfrm>
            <a:prstGeom prst="rect">
              <a:avLst/>
            </a:prstGeom>
          </p:spPr>
        </p:pic>
        <p:pic>
          <p:nvPicPr>
            <p:cNvPr id="19" name="Picture 18" descr="A map of the world&#10;&#10;Description automatically generated">
              <a:extLst>
                <a:ext uri="{FF2B5EF4-FFF2-40B4-BE49-F238E27FC236}">
                  <a16:creationId xmlns:a16="http://schemas.microsoft.com/office/drawing/2014/main" id="{9B67C67B-D4FE-7DBB-7AD4-5177BA75BA63}"/>
                </a:ext>
              </a:extLst>
            </p:cNvPr>
            <p:cNvPicPr>
              <a:picLocks noChangeAspect="1"/>
            </p:cNvPicPr>
            <p:nvPr/>
          </p:nvPicPr>
          <p:blipFill>
            <a:blip r:embed="rId9"/>
            <a:stretch>
              <a:fillRect/>
            </a:stretch>
          </p:blipFill>
          <p:spPr>
            <a:xfrm>
              <a:off x="4597332" y="2069625"/>
              <a:ext cx="3048657" cy="1554480"/>
            </a:xfrm>
            <a:prstGeom prst="rect">
              <a:avLst/>
            </a:prstGeom>
          </p:spPr>
        </p:pic>
      </p:grpSp>
    </p:spTree>
    <p:extLst>
      <p:ext uri="{BB962C8B-B14F-4D97-AF65-F5344CB8AC3E}">
        <p14:creationId xmlns:p14="http://schemas.microsoft.com/office/powerpoint/2010/main" val="196681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D43A4B2-901B-5B02-147E-719619180FFD}"/>
              </a:ext>
            </a:extLst>
          </p:cNvPr>
          <p:cNvSpPr>
            <a:spLocks noGrp="1"/>
          </p:cNvSpPr>
          <p:nvPr>
            <p:ph type="ftr" sz="quarter" idx="11"/>
          </p:nvPr>
        </p:nvSpPr>
        <p:spPr/>
        <p:txBody>
          <a:bodyPr/>
          <a:lstStyle/>
          <a:p>
            <a:r>
              <a:rPr lang="en-US"/>
              <a:t>IOVWST Meeting, Salt Lake City, May 29-31, 2024</a:t>
            </a:r>
          </a:p>
        </p:txBody>
      </p:sp>
      <p:grpSp>
        <p:nvGrpSpPr>
          <p:cNvPr id="4" name="Group 3">
            <a:extLst>
              <a:ext uri="{FF2B5EF4-FFF2-40B4-BE49-F238E27FC236}">
                <a16:creationId xmlns:a16="http://schemas.microsoft.com/office/drawing/2014/main" id="{E8CBA14D-EA51-D8F3-7D1D-DE1E18E30EF7}"/>
              </a:ext>
            </a:extLst>
          </p:cNvPr>
          <p:cNvGrpSpPr/>
          <p:nvPr/>
        </p:nvGrpSpPr>
        <p:grpSpPr>
          <a:xfrm>
            <a:off x="0" y="123111"/>
            <a:ext cx="12192000" cy="432475"/>
            <a:chOff x="443890" y="123111"/>
            <a:chExt cx="8256221" cy="432475"/>
          </a:xfrm>
        </p:grpSpPr>
        <p:sp>
          <p:nvSpPr>
            <p:cNvPr id="5" name="TextBox 4">
              <a:extLst>
                <a:ext uri="{FF2B5EF4-FFF2-40B4-BE49-F238E27FC236}">
                  <a16:creationId xmlns:a16="http://schemas.microsoft.com/office/drawing/2014/main" id="{E8EE3777-9BCF-BAAB-B5D0-E004D08FDDFC}"/>
                </a:ext>
              </a:extLst>
            </p:cNvPr>
            <p:cNvSpPr txBox="1"/>
            <p:nvPr/>
          </p:nvSpPr>
          <p:spPr>
            <a:xfrm>
              <a:off x="443890" y="123111"/>
              <a:ext cx="8256221" cy="400110"/>
            </a:xfrm>
            <a:prstGeom prst="rect">
              <a:avLst/>
            </a:prstGeom>
            <a:noFill/>
          </p:spPr>
          <p:txBody>
            <a:bodyPr wrap="square" rtlCol="0">
              <a:spAutoFit/>
            </a:bodyPr>
            <a:lstStyle/>
            <a:p>
              <a:endParaRPr lang="en-US" sz="2000" dirty="0"/>
            </a:p>
          </p:txBody>
        </p:sp>
        <p:cxnSp>
          <p:nvCxnSpPr>
            <p:cNvPr id="6" name="Straight Connector 5">
              <a:extLst>
                <a:ext uri="{FF2B5EF4-FFF2-40B4-BE49-F238E27FC236}">
                  <a16:creationId xmlns:a16="http://schemas.microsoft.com/office/drawing/2014/main" id="{60258F34-1B87-156D-BEDB-846FFC34DE97}"/>
                </a:ext>
              </a:extLst>
            </p:cNvPr>
            <p:cNvCxnSpPr/>
            <p:nvPr/>
          </p:nvCxnSpPr>
          <p:spPr>
            <a:xfrm>
              <a:off x="443890" y="553998"/>
              <a:ext cx="8256221"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9F72EA47-C273-B7F2-380B-D335ED4E3BA4}"/>
              </a:ext>
            </a:extLst>
          </p:cNvPr>
          <p:cNvSpPr txBox="1">
            <a:spLocks/>
          </p:cNvSpPr>
          <p:nvPr/>
        </p:nvSpPr>
        <p:spPr>
          <a:xfrm>
            <a:off x="105103" y="92334"/>
            <a:ext cx="10636469" cy="4001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kern="0" dirty="0">
                <a:ea typeface="Times New Roman" panose="02020603050405020304" pitchFamily="18" charset="0"/>
              </a:rPr>
              <a:t>WIND STATS MATCHUPS</a:t>
            </a:r>
            <a:endParaRPr lang="en-US" sz="2400" dirty="0"/>
          </a:p>
        </p:txBody>
      </p:sp>
      <p:sp>
        <p:nvSpPr>
          <p:cNvPr id="7" name="TextBox 6">
            <a:extLst>
              <a:ext uri="{FF2B5EF4-FFF2-40B4-BE49-F238E27FC236}">
                <a16:creationId xmlns:a16="http://schemas.microsoft.com/office/drawing/2014/main" id="{7D12A1D2-8777-6266-631B-3D820A1A22B2}"/>
              </a:ext>
            </a:extLst>
          </p:cNvPr>
          <p:cNvSpPr txBox="1"/>
          <p:nvPr/>
        </p:nvSpPr>
        <p:spPr>
          <a:xfrm>
            <a:off x="613188" y="812165"/>
            <a:ext cx="9291145" cy="4524315"/>
          </a:xfrm>
          <a:prstGeom prst="rect">
            <a:avLst/>
          </a:prstGeom>
          <a:noFill/>
        </p:spPr>
        <p:txBody>
          <a:bodyPr wrap="square" rtlCol="0">
            <a:spAutoFit/>
          </a:bodyPr>
          <a:lstStyle/>
          <a:p>
            <a:pPr marL="285750" indent="-285750">
              <a:buFont typeface="Arial" panose="020B0604020202020204" pitchFamily="34" charset="0"/>
              <a:buChar char="•"/>
            </a:pPr>
            <a:r>
              <a:rPr lang="en-US" dirty="0"/>
              <a:t>To test upper ocean models in local areas with swath data and smaller scales, I will need local assessments of conditions.</a:t>
            </a:r>
          </a:p>
          <a:p>
            <a:pPr marL="285750" indent="-285750">
              <a:buFont typeface="Arial" panose="020B0604020202020204" pitchFamily="34" charset="0"/>
              <a:buChar char="•"/>
            </a:pPr>
            <a:r>
              <a:rPr lang="en-US" dirty="0"/>
              <a:t>Matchups with winds. For each drifter point in the record, have selected a radius and time period to calculate statistics on the winds at each point.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Used ERA5 hourly winds as a starting point, for a general look</a:t>
            </a:r>
          </a:p>
          <a:p>
            <a:pPr marL="285750" indent="-285750">
              <a:buFont typeface="Arial" panose="020B0604020202020204" pitchFamily="34" charset="0"/>
              <a:buChar char="•"/>
            </a:pPr>
            <a:r>
              <a:rPr lang="en-US" dirty="0"/>
              <a:t>Looking at swath winds in key areas</a:t>
            </a:r>
          </a:p>
          <a:p>
            <a:pPr marL="742950" lvl="1" indent="-285750">
              <a:buFont typeface="Arial" panose="020B0604020202020204" pitchFamily="34" charset="0"/>
              <a:buChar char="•"/>
            </a:pPr>
            <a:r>
              <a:rPr lang="en-US" dirty="0"/>
              <a:t>Areas with lower relative geostrophic currents</a:t>
            </a:r>
          </a:p>
          <a:p>
            <a:pPr marL="1200150" lvl="2" indent="-285750">
              <a:buFont typeface="Arial" panose="020B0604020202020204" pitchFamily="34" charset="0"/>
              <a:buChar char="•"/>
            </a:pPr>
            <a:r>
              <a:rPr lang="en-US" dirty="0"/>
              <a:t>Areas with higher correlations with buoys vs areas with lower correlations with buoys</a:t>
            </a:r>
          </a:p>
          <a:p>
            <a:pPr marL="742950" lvl="1" indent="-285750">
              <a:buFont typeface="Arial" panose="020B0604020202020204" pitchFamily="34" charset="0"/>
              <a:buChar char="•"/>
            </a:pPr>
            <a:r>
              <a:rPr lang="en-US" dirty="0"/>
              <a:t>Testing the time/space area to include in the statistics</a:t>
            </a:r>
          </a:p>
          <a:p>
            <a:pPr marL="742950" lvl="1" indent="-285750">
              <a:buFont typeface="Arial" panose="020B0604020202020204" pitchFamily="34" charset="0"/>
              <a:buChar char="•"/>
            </a:pPr>
            <a:r>
              <a:rPr lang="en-US" dirty="0"/>
              <a:t>Refine the statistics (e.g. add dominant length scale calculation)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Here, 50 km radius using hourly ERA5 winds in a day surrounding the drifter data point.</a:t>
            </a:r>
          </a:p>
          <a:p>
            <a:pPr marL="285750" indent="-285750">
              <a:buFont typeface="Arial" panose="020B0604020202020204" pitchFamily="34" charset="0"/>
              <a:buChar char="•"/>
            </a:pPr>
            <a:r>
              <a:rPr lang="en-US" dirty="0"/>
              <a:t>Calculate mean and standard deviation for the wind vector magnitudes and angles.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35746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D43A4B2-901B-5B02-147E-719619180FFD}"/>
              </a:ext>
            </a:extLst>
          </p:cNvPr>
          <p:cNvSpPr>
            <a:spLocks noGrp="1"/>
          </p:cNvSpPr>
          <p:nvPr>
            <p:ph type="ftr" sz="quarter" idx="11"/>
          </p:nvPr>
        </p:nvSpPr>
        <p:spPr/>
        <p:txBody>
          <a:bodyPr/>
          <a:lstStyle/>
          <a:p>
            <a:r>
              <a:rPr lang="en-US"/>
              <a:t>IOVWST Meeting, Salt Lake City, May 29-31, 2024</a:t>
            </a:r>
          </a:p>
        </p:txBody>
      </p:sp>
      <p:grpSp>
        <p:nvGrpSpPr>
          <p:cNvPr id="4" name="Group 3">
            <a:extLst>
              <a:ext uri="{FF2B5EF4-FFF2-40B4-BE49-F238E27FC236}">
                <a16:creationId xmlns:a16="http://schemas.microsoft.com/office/drawing/2014/main" id="{E8CBA14D-EA51-D8F3-7D1D-DE1E18E30EF7}"/>
              </a:ext>
            </a:extLst>
          </p:cNvPr>
          <p:cNvGrpSpPr/>
          <p:nvPr/>
        </p:nvGrpSpPr>
        <p:grpSpPr>
          <a:xfrm>
            <a:off x="0" y="123111"/>
            <a:ext cx="12192000" cy="432475"/>
            <a:chOff x="443890" y="123111"/>
            <a:chExt cx="8256221" cy="432475"/>
          </a:xfrm>
        </p:grpSpPr>
        <p:sp>
          <p:nvSpPr>
            <p:cNvPr id="5" name="TextBox 4">
              <a:extLst>
                <a:ext uri="{FF2B5EF4-FFF2-40B4-BE49-F238E27FC236}">
                  <a16:creationId xmlns:a16="http://schemas.microsoft.com/office/drawing/2014/main" id="{E8EE3777-9BCF-BAAB-B5D0-E004D08FDDFC}"/>
                </a:ext>
              </a:extLst>
            </p:cNvPr>
            <p:cNvSpPr txBox="1"/>
            <p:nvPr/>
          </p:nvSpPr>
          <p:spPr>
            <a:xfrm>
              <a:off x="443890" y="123111"/>
              <a:ext cx="8256221" cy="400110"/>
            </a:xfrm>
            <a:prstGeom prst="rect">
              <a:avLst/>
            </a:prstGeom>
            <a:noFill/>
          </p:spPr>
          <p:txBody>
            <a:bodyPr wrap="square" rtlCol="0">
              <a:spAutoFit/>
            </a:bodyPr>
            <a:lstStyle/>
            <a:p>
              <a:endParaRPr lang="en-US" sz="2000" dirty="0"/>
            </a:p>
          </p:txBody>
        </p:sp>
        <p:cxnSp>
          <p:nvCxnSpPr>
            <p:cNvPr id="6" name="Straight Connector 5">
              <a:extLst>
                <a:ext uri="{FF2B5EF4-FFF2-40B4-BE49-F238E27FC236}">
                  <a16:creationId xmlns:a16="http://schemas.microsoft.com/office/drawing/2014/main" id="{60258F34-1B87-156D-BEDB-846FFC34DE97}"/>
                </a:ext>
              </a:extLst>
            </p:cNvPr>
            <p:cNvCxnSpPr/>
            <p:nvPr/>
          </p:nvCxnSpPr>
          <p:spPr>
            <a:xfrm>
              <a:off x="443890" y="553998"/>
              <a:ext cx="8256221"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9F72EA47-C273-B7F2-380B-D335ED4E3BA4}"/>
              </a:ext>
            </a:extLst>
          </p:cNvPr>
          <p:cNvSpPr txBox="1">
            <a:spLocks/>
          </p:cNvSpPr>
          <p:nvPr/>
        </p:nvSpPr>
        <p:spPr>
          <a:xfrm>
            <a:off x="105103" y="92334"/>
            <a:ext cx="10636469" cy="4001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kern="0" dirty="0">
                <a:ea typeface="Times New Roman" panose="02020603050405020304" pitchFamily="18" charset="0"/>
              </a:rPr>
              <a:t>WIND STATS MATCHUPS ERA5</a:t>
            </a:r>
            <a:endParaRPr lang="en-US" sz="2400" dirty="0"/>
          </a:p>
        </p:txBody>
      </p:sp>
      <p:pic>
        <p:nvPicPr>
          <p:cNvPr id="13" name="Picture 12" descr="A map of different colors&#10;&#10;Description automatically generated">
            <a:extLst>
              <a:ext uri="{FF2B5EF4-FFF2-40B4-BE49-F238E27FC236}">
                <a16:creationId xmlns:a16="http://schemas.microsoft.com/office/drawing/2014/main" id="{9CE4CCAD-1A08-5B04-DE69-70C9E414B34D}"/>
              </a:ext>
            </a:extLst>
          </p:cNvPr>
          <p:cNvPicPr>
            <a:picLocks noChangeAspect="1"/>
          </p:cNvPicPr>
          <p:nvPr/>
        </p:nvPicPr>
        <p:blipFill>
          <a:blip r:embed="rId2"/>
          <a:stretch>
            <a:fillRect/>
          </a:stretch>
        </p:blipFill>
        <p:spPr>
          <a:xfrm>
            <a:off x="5977758" y="820820"/>
            <a:ext cx="5943600" cy="2501900"/>
          </a:xfrm>
          <a:prstGeom prst="rect">
            <a:avLst/>
          </a:prstGeom>
        </p:spPr>
      </p:pic>
      <p:pic>
        <p:nvPicPr>
          <p:cNvPr id="16" name="Picture 15" descr="A map of the earth&#10;&#10;Description automatically generated">
            <a:extLst>
              <a:ext uri="{FF2B5EF4-FFF2-40B4-BE49-F238E27FC236}">
                <a16:creationId xmlns:a16="http://schemas.microsoft.com/office/drawing/2014/main" id="{94E8281C-2F15-D036-DAC7-E36C304C95C0}"/>
              </a:ext>
            </a:extLst>
          </p:cNvPr>
          <p:cNvPicPr>
            <a:picLocks noChangeAspect="1"/>
          </p:cNvPicPr>
          <p:nvPr/>
        </p:nvPicPr>
        <p:blipFill>
          <a:blip r:embed="rId3"/>
          <a:stretch>
            <a:fillRect/>
          </a:stretch>
        </p:blipFill>
        <p:spPr>
          <a:xfrm>
            <a:off x="135758" y="822082"/>
            <a:ext cx="5842000" cy="2501900"/>
          </a:xfrm>
          <a:prstGeom prst="rect">
            <a:avLst/>
          </a:prstGeom>
        </p:spPr>
      </p:pic>
      <p:pic>
        <p:nvPicPr>
          <p:cNvPr id="18" name="Picture 17" descr="A map of the world&#10;&#10;Description automatically generated">
            <a:extLst>
              <a:ext uri="{FF2B5EF4-FFF2-40B4-BE49-F238E27FC236}">
                <a16:creationId xmlns:a16="http://schemas.microsoft.com/office/drawing/2014/main" id="{AB4BD1AB-5FDD-E589-E680-89695D200D30}"/>
              </a:ext>
            </a:extLst>
          </p:cNvPr>
          <p:cNvPicPr>
            <a:picLocks noChangeAspect="1"/>
          </p:cNvPicPr>
          <p:nvPr/>
        </p:nvPicPr>
        <p:blipFill>
          <a:blip r:embed="rId4"/>
          <a:stretch>
            <a:fillRect/>
          </a:stretch>
        </p:blipFill>
        <p:spPr>
          <a:xfrm>
            <a:off x="5977758" y="3587954"/>
            <a:ext cx="5905500" cy="2501900"/>
          </a:xfrm>
          <a:prstGeom prst="rect">
            <a:avLst/>
          </a:prstGeom>
        </p:spPr>
      </p:pic>
      <p:pic>
        <p:nvPicPr>
          <p:cNvPr id="21" name="Picture 20" descr="A map of the earth&#10;&#10;Description automatically generated">
            <a:extLst>
              <a:ext uri="{FF2B5EF4-FFF2-40B4-BE49-F238E27FC236}">
                <a16:creationId xmlns:a16="http://schemas.microsoft.com/office/drawing/2014/main" id="{F18C9CF4-36A0-A111-A43F-360973682C31}"/>
              </a:ext>
            </a:extLst>
          </p:cNvPr>
          <p:cNvPicPr>
            <a:picLocks noChangeAspect="1"/>
          </p:cNvPicPr>
          <p:nvPr/>
        </p:nvPicPr>
        <p:blipFill>
          <a:blip r:embed="rId5"/>
          <a:stretch>
            <a:fillRect/>
          </a:stretch>
        </p:blipFill>
        <p:spPr>
          <a:xfrm>
            <a:off x="155026" y="3587954"/>
            <a:ext cx="5778500" cy="2501900"/>
          </a:xfrm>
          <a:prstGeom prst="rect">
            <a:avLst/>
          </a:prstGeom>
        </p:spPr>
      </p:pic>
    </p:spTree>
    <p:extLst>
      <p:ext uri="{BB962C8B-B14F-4D97-AF65-F5344CB8AC3E}">
        <p14:creationId xmlns:p14="http://schemas.microsoft.com/office/powerpoint/2010/main" val="3908313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D43A4B2-901B-5B02-147E-719619180FFD}"/>
              </a:ext>
            </a:extLst>
          </p:cNvPr>
          <p:cNvSpPr>
            <a:spLocks noGrp="1"/>
          </p:cNvSpPr>
          <p:nvPr>
            <p:ph type="ftr" sz="quarter" idx="11"/>
          </p:nvPr>
        </p:nvSpPr>
        <p:spPr/>
        <p:txBody>
          <a:bodyPr/>
          <a:lstStyle/>
          <a:p>
            <a:r>
              <a:rPr lang="en-US"/>
              <a:t>IOVWST Meeting, Salt Lake City, May 29-31, 2024</a:t>
            </a:r>
          </a:p>
        </p:txBody>
      </p:sp>
      <p:grpSp>
        <p:nvGrpSpPr>
          <p:cNvPr id="4" name="Group 3">
            <a:extLst>
              <a:ext uri="{FF2B5EF4-FFF2-40B4-BE49-F238E27FC236}">
                <a16:creationId xmlns:a16="http://schemas.microsoft.com/office/drawing/2014/main" id="{E8CBA14D-EA51-D8F3-7D1D-DE1E18E30EF7}"/>
              </a:ext>
            </a:extLst>
          </p:cNvPr>
          <p:cNvGrpSpPr/>
          <p:nvPr/>
        </p:nvGrpSpPr>
        <p:grpSpPr>
          <a:xfrm>
            <a:off x="0" y="123111"/>
            <a:ext cx="12192000" cy="432475"/>
            <a:chOff x="443890" y="123111"/>
            <a:chExt cx="8256221" cy="432475"/>
          </a:xfrm>
        </p:grpSpPr>
        <p:sp>
          <p:nvSpPr>
            <p:cNvPr id="5" name="TextBox 4">
              <a:extLst>
                <a:ext uri="{FF2B5EF4-FFF2-40B4-BE49-F238E27FC236}">
                  <a16:creationId xmlns:a16="http://schemas.microsoft.com/office/drawing/2014/main" id="{E8EE3777-9BCF-BAAB-B5D0-E004D08FDDFC}"/>
                </a:ext>
              </a:extLst>
            </p:cNvPr>
            <p:cNvSpPr txBox="1"/>
            <p:nvPr/>
          </p:nvSpPr>
          <p:spPr>
            <a:xfrm>
              <a:off x="443890" y="123111"/>
              <a:ext cx="8256221" cy="400110"/>
            </a:xfrm>
            <a:prstGeom prst="rect">
              <a:avLst/>
            </a:prstGeom>
            <a:noFill/>
          </p:spPr>
          <p:txBody>
            <a:bodyPr wrap="square" rtlCol="0">
              <a:spAutoFit/>
            </a:bodyPr>
            <a:lstStyle/>
            <a:p>
              <a:endParaRPr lang="en-US" sz="2000" dirty="0"/>
            </a:p>
          </p:txBody>
        </p:sp>
        <p:cxnSp>
          <p:nvCxnSpPr>
            <p:cNvPr id="6" name="Straight Connector 5">
              <a:extLst>
                <a:ext uri="{FF2B5EF4-FFF2-40B4-BE49-F238E27FC236}">
                  <a16:creationId xmlns:a16="http://schemas.microsoft.com/office/drawing/2014/main" id="{60258F34-1B87-156D-BEDB-846FFC34DE97}"/>
                </a:ext>
              </a:extLst>
            </p:cNvPr>
            <p:cNvCxnSpPr/>
            <p:nvPr/>
          </p:nvCxnSpPr>
          <p:spPr>
            <a:xfrm>
              <a:off x="443890" y="553998"/>
              <a:ext cx="8256221"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9F72EA47-C273-B7F2-380B-D335ED4E3BA4}"/>
              </a:ext>
            </a:extLst>
          </p:cNvPr>
          <p:cNvSpPr txBox="1">
            <a:spLocks/>
          </p:cNvSpPr>
          <p:nvPr/>
        </p:nvSpPr>
        <p:spPr>
          <a:xfrm>
            <a:off x="105103" y="92334"/>
            <a:ext cx="10636469" cy="4001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kern="0" dirty="0">
                <a:ea typeface="Times New Roman" panose="02020603050405020304" pitchFamily="18" charset="0"/>
              </a:rPr>
              <a:t>FINAL NOTE</a:t>
            </a:r>
            <a:endParaRPr lang="en-US" sz="2400" dirty="0"/>
          </a:p>
        </p:txBody>
      </p:sp>
      <p:sp>
        <p:nvSpPr>
          <p:cNvPr id="7" name="TextBox 6">
            <a:extLst>
              <a:ext uri="{FF2B5EF4-FFF2-40B4-BE49-F238E27FC236}">
                <a16:creationId xmlns:a16="http://schemas.microsoft.com/office/drawing/2014/main" id="{AA9EA928-3D69-8873-05A8-12183BB139CC}"/>
              </a:ext>
            </a:extLst>
          </p:cNvPr>
          <p:cNvSpPr txBox="1"/>
          <p:nvPr/>
        </p:nvSpPr>
        <p:spPr>
          <a:xfrm>
            <a:off x="342900" y="1371600"/>
            <a:ext cx="9372600" cy="1200329"/>
          </a:xfrm>
          <a:prstGeom prst="rect">
            <a:avLst/>
          </a:prstGeom>
          <a:noFill/>
        </p:spPr>
        <p:txBody>
          <a:bodyPr wrap="square" rtlCol="0">
            <a:spAutoFit/>
          </a:bodyPr>
          <a:lstStyle/>
          <a:p>
            <a:pPr marL="1200150" lvl="2" indent="-285750">
              <a:buFont typeface="Arial" panose="020B0604020202020204" pitchFamily="34" charset="0"/>
              <a:buChar char="•"/>
            </a:pPr>
            <a:r>
              <a:rPr lang="en-US" dirty="0"/>
              <a:t>Do an OSCAR test run using </a:t>
            </a:r>
            <a:r>
              <a:rPr lang="en-US" dirty="0" err="1"/>
              <a:t>scatterometer</a:t>
            </a:r>
            <a:r>
              <a:rPr lang="en-US" dirty="0"/>
              <a:t> winds</a:t>
            </a:r>
          </a:p>
          <a:p>
            <a:pPr marL="1200150" lvl="2" indent="-285750">
              <a:buFont typeface="Arial" panose="020B0604020202020204" pitchFamily="34" charset="0"/>
              <a:buChar char="•"/>
            </a:pPr>
            <a:r>
              <a:rPr lang="en-US" dirty="0"/>
              <a:t>Focus on North Pacific for model development</a:t>
            </a:r>
          </a:p>
          <a:p>
            <a:pPr marL="1200150" lvl="2" indent="-285750">
              <a:buFont typeface="Arial" panose="020B0604020202020204" pitchFamily="34" charset="0"/>
              <a:buChar char="•"/>
            </a:pPr>
            <a:r>
              <a:rPr lang="en-US" dirty="0"/>
              <a:t>Development of Coriolis-Stokes term highest priority in order to add to the OSCAR product as soon as possible</a:t>
            </a:r>
          </a:p>
        </p:txBody>
      </p:sp>
    </p:spTree>
    <p:extLst>
      <p:ext uri="{BB962C8B-B14F-4D97-AF65-F5344CB8AC3E}">
        <p14:creationId xmlns:p14="http://schemas.microsoft.com/office/powerpoint/2010/main" val="1564983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D43A4B2-901B-5B02-147E-719619180FFD}"/>
              </a:ext>
            </a:extLst>
          </p:cNvPr>
          <p:cNvSpPr>
            <a:spLocks noGrp="1"/>
          </p:cNvSpPr>
          <p:nvPr>
            <p:ph type="ftr" sz="quarter" idx="11"/>
          </p:nvPr>
        </p:nvSpPr>
        <p:spPr/>
        <p:txBody>
          <a:bodyPr/>
          <a:lstStyle/>
          <a:p>
            <a:r>
              <a:rPr lang="en-US"/>
              <a:t>IOVWST Meeting, Salt Lake City, May 29-31, 2024</a:t>
            </a:r>
          </a:p>
        </p:txBody>
      </p:sp>
      <p:grpSp>
        <p:nvGrpSpPr>
          <p:cNvPr id="4" name="Group 3">
            <a:extLst>
              <a:ext uri="{FF2B5EF4-FFF2-40B4-BE49-F238E27FC236}">
                <a16:creationId xmlns:a16="http://schemas.microsoft.com/office/drawing/2014/main" id="{E8CBA14D-EA51-D8F3-7D1D-DE1E18E30EF7}"/>
              </a:ext>
            </a:extLst>
          </p:cNvPr>
          <p:cNvGrpSpPr/>
          <p:nvPr/>
        </p:nvGrpSpPr>
        <p:grpSpPr>
          <a:xfrm>
            <a:off x="0" y="123111"/>
            <a:ext cx="12192000" cy="432475"/>
            <a:chOff x="443890" y="123111"/>
            <a:chExt cx="8256221" cy="432475"/>
          </a:xfrm>
        </p:grpSpPr>
        <p:sp>
          <p:nvSpPr>
            <p:cNvPr id="5" name="TextBox 4">
              <a:extLst>
                <a:ext uri="{FF2B5EF4-FFF2-40B4-BE49-F238E27FC236}">
                  <a16:creationId xmlns:a16="http://schemas.microsoft.com/office/drawing/2014/main" id="{E8EE3777-9BCF-BAAB-B5D0-E004D08FDDFC}"/>
                </a:ext>
              </a:extLst>
            </p:cNvPr>
            <p:cNvSpPr txBox="1"/>
            <p:nvPr/>
          </p:nvSpPr>
          <p:spPr>
            <a:xfrm>
              <a:off x="443890" y="123111"/>
              <a:ext cx="8256221" cy="400110"/>
            </a:xfrm>
            <a:prstGeom prst="rect">
              <a:avLst/>
            </a:prstGeom>
            <a:noFill/>
          </p:spPr>
          <p:txBody>
            <a:bodyPr wrap="square" rtlCol="0">
              <a:spAutoFit/>
            </a:bodyPr>
            <a:lstStyle/>
            <a:p>
              <a:endParaRPr lang="en-US" sz="2000" dirty="0"/>
            </a:p>
          </p:txBody>
        </p:sp>
        <p:cxnSp>
          <p:nvCxnSpPr>
            <p:cNvPr id="6" name="Straight Connector 5">
              <a:extLst>
                <a:ext uri="{FF2B5EF4-FFF2-40B4-BE49-F238E27FC236}">
                  <a16:creationId xmlns:a16="http://schemas.microsoft.com/office/drawing/2014/main" id="{60258F34-1B87-156D-BEDB-846FFC34DE97}"/>
                </a:ext>
              </a:extLst>
            </p:cNvPr>
            <p:cNvCxnSpPr/>
            <p:nvPr/>
          </p:nvCxnSpPr>
          <p:spPr>
            <a:xfrm>
              <a:off x="443890" y="553998"/>
              <a:ext cx="8256221"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7" name="TextBox 6">
            <a:extLst>
              <a:ext uri="{FF2B5EF4-FFF2-40B4-BE49-F238E27FC236}">
                <a16:creationId xmlns:a16="http://schemas.microsoft.com/office/drawing/2014/main" id="{60323111-8484-ED07-C6CA-4F9621B8D3CF}"/>
              </a:ext>
            </a:extLst>
          </p:cNvPr>
          <p:cNvSpPr txBox="1"/>
          <p:nvPr/>
        </p:nvSpPr>
        <p:spPr>
          <a:xfrm>
            <a:off x="325476" y="916496"/>
            <a:ext cx="10710386" cy="4247317"/>
          </a:xfrm>
          <a:prstGeom prst="rect">
            <a:avLst/>
          </a:prstGeom>
          <a:noFill/>
        </p:spPr>
        <p:txBody>
          <a:bodyPr wrap="square" rtlCol="0">
            <a:spAutoFit/>
          </a:bodyPr>
          <a:lstStyle/>
          <a:p>
            <a:pPr marL="342900" indent="-342900">
              <a:buClr>
                <a:schemeClr val="tx2"/>
              </a:buClr>
              <a:buFont typeface="Arial"/>
              <a:buChar char="•"/>
            </a:pPr>
            <a:endParaRPr lang="en-US" dirty="0"/>
          </a:p>
          <a:p>
            <a:pPr marL="342900" indent="-342900">
              <a:buClr>
                <a:schemeClr val="tx2"/>
              </a:buClr>
              <a:buFont typeface="Arial"/>
              <a:buChar char="•"/>
            </a:pPr>
            <a:r>
              <a:rPr lang="en-US" dirty="0"/>
              <a:t>Ocean Surface Currents Analyses-Realtime (OSCAR) is a satellite-derived global surface current product provided in near-real time based on </a:t>
            </a:r>
            <a:r>
              <a:rPr lang="en-US" dirty="0" err="1"/>
              <a:t>geostrophy</a:t>
            </a:r>
            <a:r>
              <a:rPr lang="en-US" dirty="0"/>
              <a:t>, Ekman dynamics, and thermal wind. Uses CMEMS SSH, ERA5 or NCEP winds, and GHRSST CMC SST</a:t>
            </a:r>
          </a:p>
          <a:p>
            <a:pPr marL="342900" indent="-342900">
              <a:buClr>
                <a:schemeClr val="tx2"/>
              </a:buClr>
              <a:buFont typeface="Arial"/>
              <a:buChar char="•"/>
            </a:pPr>
            <a:r>
              <a:rPr lang="en-US" dirty="0"/>
              <a:t>V2.0 </a:t>
            </a:r>
          </a:p>
          <a:p>
            <a:pPr marL="800100" lvl="1" indent="-342900">
              <a:buClr>
                <a:schemeClr val="tx2"/>
              </a:buClr>
              <a:buFont typeface="Arial"/>
              <a:buChar char="•"/>
            </a:pPr>
            <a:r>
              <a:rPr lang="en-US" dirty="0"/>
              <a:t>Daily files, complete metadata, </a:t>
            </a:r>
            <a:r>
              <a:rPr lang="en-US" b="0" i="0" dirty="0">
                <a:solidFill>
                  <a:srgbClr val="444444"/>
                </a:solidFill>
                <a:effectLst/>
                <a:highlight>
                  <a:srgbClr val="FFFFFF"/>
                </a:highlight>
                <a:latin typeface="Helvetica Neue" panose="02000503000000020004" pitchFamily="2" charset="0"/>
              </a:rPr>
              <a:t>three quality levels: final, interim, and near-real-time (NRT) </a:t>
            </a:r>
            <a:endParaRPr lang="en-US" dirty="0"/>
          </a:p>
          <a:p>
            <a:pPr marL="742950" lvl="1" indent="-285750">
              <a:buFont typeface="Arial" panose="020B0604020202020204" pitchFamily="34" charset="0"/>
              <a:buChar char="•"/>
            </a:pPr>
            <a:r>
              <a:rPr lang="en-US" b="1" i="0" u="none" strike="noStrike" dirty="0">
                <a:solidFill>
                  <a:srgbClr val="2D5C88"/>
                </a:solidFill>
                <a:effectLst/>
                <a:highlight>
                  <a:srgbClr val="FFFFFF"/>
                </a:highlight>
                <a:latin typeface="Helvetica Neue" panose="02000503000000020004" pitchFamily="2" charset="0"/>
                <a:hlinkClick r:id="rId2"/>
              </a:rPr>
              <a:t>https://podaac.jpl.nasa.gov/dataset/OSCAR_L4_OC_FINAL_V2.0</a:t>
            </a:r>
            <a:endParaRPr lang="en-US" b="0" i="0" dirty="0">
              <a:solidFill>
                <a:srgbClr val="444444"/>
              </a:solidFill>
              <a:effectLst/>
              <a:highlight>
                <a:srgbClr val="FFFFFF"/>
              </a:highlight>
              <a:latin typeface="Helvetica Neue" panose="02000503000000020004" pitchFamily="2" charset="0"/>
            </a:endParaRPr>
          </a:p>
          <a:p>
            <a:pPr marL="742950" lvl="1" indent="-285750">
              <a:buFont typeface="Arial" panose="020B0604020202020204" pitchFamily="34" charset="0"/>
              <a:buChar char="•"/>
            </a:pPr>
            <a:r>
              <a:rPr lang="en-US" b="1" i="0" u="none" strike="noStrike" dirty="0">
                <a:solidFill>
                  <a:srgbClr val="2D5C88"/>
                </a:solidFill>
                <a:effectLst/>
                <a:highlight>
                  <a:srgbClr val="FFFFFF"/>
                </a:highlight>
                <a:latin typeface="Helvetica Neue" panose="02000503000000020004" pitchFamily="2" charset="0"/>
                <a:hlinkClick r:id="rId3"/>
              </a:rPr>
              <a:t>https://podaac.jpl.nasa.gov/dataset/OSCAR_L4_OC_INTERIM_V2.0</a:t>
            </a:r>
            <a:endParaRPr lang="en-US" b="0" i="0" dirty="0">
              <a:solidFill>
                <a:srgbClr val="444444"/>
              </a:solidFill>
              <a:effectLst/>
              <a:highlight>
                <a:srgbClr val="FFFFFF"/>
              </a:highlight>
              <a:latin typeface="Helvetica Neue" panose="02000503000000020004" pitchFamily="2" charset="0"/>
            </a:endParaRPr>
          </a:p>
          <a:p>
            <a:pPr marL="742950" lvl="1" indent="-285750">
              <a:buFont typeface="Arial" panose="020B0604020202020204" pitchFamily="34" charset="0"/>
              <a:buChar char="•"/>
            </a:pPr>
            <a:r>
              <a:rPr lang="en-US" b="1" i="0" u="none" strike="noStrike" dirty="0">
                <a:solidFill>
                  <a:srgbClr val="2D5C88"/>
                </a:solidFill>
                <a:effectLst/>
                <a:highlight>
                  <a:srgbClr val="FFFFFF"/>
                </a:highlight>
                <a:latin typeface="Helvetica Neue" panose="02000503000000020004" pitchFamily="2" charset="0"/>
                <a:hlinkClick r:id="rId4"/>
              </a:rPr>
              <a:t>https://podaac.jpl.nasa.gov/dataset/OSCAR_L4_OC_NRT_V2.0</a:t>
            </a:r>
            <a:endParaRPr lang="en-US" b="0" i="0" dirty="0">
              <a:solidFill>
                <a:srgbClr val="444444"/>
              </a:solidFill>
              <a:effectLst/>
              <a:highlight>
                <a:srgbClr val="FFFFFF"/>
              </a:highlight>
              <a:latin typeface="Helvetica Neue" panose="02000503000000020004" pitchFamily="2" charset="0"/>
            </a:endParaRPr>
          </a:p>
          <a:p>
            <a:pPr marL="800100" lvl="1" indent="-342900">
              <a:buClr>
                <a:schemeClr val="tx2"/>
              </a:buClr>
              <a:buFont typeface="Arial"/>
              <a:buChar char="•"/>
            </a:pPr>
            <a:endParaRPr lang="en-US" dirty="0"/>
          </a:p>
          <a:p>
            <a:pPr marL="342900" indent="-342900">
              <a:buClr>
                <a:schemeClr val="tx2"/>
              </a:buClr>
              <a:buFont typeface="Arial"/>
              <a:buChar char="•"/>
            </a:pPr>
            <a:r>
              <a:rPr lang="en-US" dirty="0"/>
              <a:t>Working on V2.1 to be released this summer. Fixing some minor issues and now will be providing all components: ug, </a:t>
            </a:r>
            <a:r>
              <a:rPr lang="en-US" dirty="0" err="1"/>
              <a:t>uw</a:t>
            </a:r>
            <a:r>
              <a:rPr lang="en-US" dirty="0"/>
              <a:t>, </a:t>
            </a:r>
            <a:r>
              <a:rPr lang="en-US" dirty="0" err="1"/>
              <a:t>ub</a:t>
            </a:r>
            <a:endParaRPr lang="en-US" dirty="0"/>
          </a:p>
          <a:p>
            <a:pPr marL="342900" indent="-342900">
              <a:buClr>
                <a:schemeClr val="tx2"/>
              </a:buClr>
              <a:buFont typeface="Arial"/>
              <a:buChar char="•"/>
            </a:pPr>
            <a:r>
              <a:rPr lang="en-US" dirty="0"/>
              <a:t>Stopping production of 1/3 and 1 degree legacy products this month</a:t>
            </a:r>
          </a:p>
          <a:p>
            <a:pPr marL="342900" indent="-342900">
              <a:buClr>
                <a:schemeClr val="tx2"/>
              </a:buClr>
              <a:buFont typeface="Arial"/>
              <a:buChar char="•"/>
            </a:pPr>
            <a:endParaRPr lang="en-US" dirty="0"/>
          </a:p>
          <a:p>
            <a:pPr marL="342900" indent="-342900">
              <a:buClr>
                <a:schemeClr val="tx2"/>
              </a:buClr>
              <a:buFont typeface="Arial"/>
              <a:buChar char="•"/>
            </a:pPr>
            <a:endParaRPr lang="en-US" dirty="0"/>
          </a:p>
        </p:txBody>
      </p:sp>
      <p:sp>
        <p:nvSpPr>
          <p:cNvPr id="8" name="Title 1">
            <a:extLst>
              <a:ext uri="{FF2B5EF4-FFF2-40B4-BE49-F238E27FC236}">
                <a16:creationId xmlns:a16="http://schemas.microsoft.com/office/drawing/2014/main" id="{4E9CA3A4-3F15-18FC-2355-87B5D19F51D0}"/>
              </a:ext>
            </a:extLst>
          </p:cNvPr>
          <p:cNvSpPr txBox="1">
            <a:spLocks/>
          </p:cNvSpPr>
          <p:nvPr/>
        </p:nvSpPr>
        <p:spPr>
          <a:xfrm>
            <a:off x="105103" y="92334"/>
            <a:ext cx="10636469" cy="4001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kern="0" dirty="0">
                <a:ea typeface="Times New Roman" panose="02020603050405020304" pitchFamily="18" charset="0"/>
              </a:rPr>
              <a:t>OSCAR product description (very brief)</a:t>
            </a:r>
            <a:endParaRPr lang="en-US" sz="2400" dirty="0"/>
          </a:p>
        </p:txBody>
      </p:sp>
    </p:spTree>
    <p:extLst>
      <p:ext uri="{BB962C8B-B14F-4D97-AF65-F5344CB8AC3E}">
        <p14:creationId xmlns:p14="http://schemas.microsoft.com/office/powerpoint/2010/main" val="218708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D43A4B2-901B-5B02-147E-719619180FFD}"/>
              </a:ext>
            </a:extLst>
          </p:cNvPr>
          <p:cNvSpPr>
            <a:spLocks noGrp="1"/>
          </p:cNvSpPr>
          <p:nvPr>
            <p:ph type="ftr" sz="quarter" idx="11"/>
          </p:nvPr>
        </p:nvSpPr>
        <p:spPr/>
        <p:txBody>
          <a:bodyPr/>
          <a:lstStyle/>
          <a:p>
            <a:r>
              <a:rPr lang="en-US"/>
              <a:t>IOVWST Meeting, Salt Lake City, May 29-31, 2024</a:t>
            </a:r>
          </a:p>
        </p:txBody>
      </p:sp>
      <p:grpSp>
        <p:nvGrpSpPr>
          <p:cNvPr id="4" name="Group 3">
            <a:extLst>
              <a:ext uri="{FF2B5EF4-FFF2-40B4-BE49-F238E27FC236}">
                <a16:creationId xmlns:a16="http://schemas.microsoft.com/office/drawing/2014/main" id="{E8CBA14D-EA51-D8F3-7D1D-DE1E18E30EF7}"/>
              </a:ext>
            </a:extLst>
          </p:cNvPr>
          <p:cNvGrpSpPr/>
          <p:nvPr/>
        </p:nvGrpSpPr>
        <p:grpSpPr>
          <a:xfrm>
            <a:off x="0" y="123111"/>
            <a:ext cx="12192000" cy="432475"/>
            <a:chOff x="443890" y="123111"/>
            <a:chExt cx="8256221" cy="432475"/>
          </a:xfrm>
        </p:grpSpPr>
        <p:sp>
          <p:nvSpPr>
            <p:cNvPr id="5" name="TextBox 4">
              <a:extLst>
                <a:ext uri="{FF2B5EF4-FFF2-40B4-BE49-F238E27FC236}">
                  <a16:creationId xmlns:a16="http://schemas.microsoft.com/office/drawing/2014/main" id="{E8EE3777-9BCF-BAAB-B5D0-E004D08FDDFC}"/>
                </a:ext>
              </a:extLst>
            </p:cNvPr>
            <p:cNvSpPr txBox="1"/>
            <p:nvPr/>
          </p:nvSpPr>
          <p:spPr>
            <a:xfrm>
              <a:off x="443890" y="123111"/>
              <a:ext cx="8256221" cy="400110"/>
            </a:xfrm>
            <a:prstGeom prst="rect">
              <a:avLst/>
            </a:prstGeom>
            <a:noFill/>
          </p:spPr>
          <p:txBody>
            <a:bodyPr wrap="square" rtlCol="0">
              <a:spAutoFit/>
            </a:bodyPr>
            <a:lstStyle/>
            <a:p>
              <a:endParaRPr lang="en-US" sz="2000" dirty="0"/>
            </a:p>
          </p:txBody>
        </p:sp>
        <p:cxnSp>
          <p:nvCxnSpPr>
            <p:cNvPr id="6" name="Straight Connector 5">
              <a:extLst>
                <a:ext uri="{FF2B5EF4-FFF2-40B4-BE49-F238E27FC236}">
                  <a16:creationId xmlns:a16="http://schemas.microsoft.com/office/drawing/2014/main" id="{60258F34-1B87-156D-BEDB-846FFC34DE97}"/>
                </a:ext>
              </a:extLst>
            </p:cNvPr>
            <p:cNvCxnSpPr/>
            <p:nvPr/>
          </p:nvCxnSpPr>
          <p:spPr>
            <a:xfrm>
              <a:off x="443890" y="553998"/>
              <a:ext cx="8256221"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6FB33E36-A48D-9BD5-2B65-A7319221FD59}"/>
              </a:ext>
            </a:extLst>
          </p:cNvPr>
          <p:cNvSpPr txBox="1"/>
          <p:nvPr/>
        </p:nvSpPr>
        <p:spPr>
          <a:xfrm>
            <a:off x="379803" y="586363"/>
            <a:ext cx="11432394" cy="5786199"/>
          </a:xfrm>
          <a:prstGeom prst="rect">
            <a:avLst/>
          </a:prstGeom>
          <a:noFill/>
        </p:spPr>
        <p:txBody>
          <a:bodyPr wrap="square" rtlCol="0">
            <a:spAutoFit/>
          </a:bodyPr>
          <a:lstStyle/>
          <a:p>
            <a:r>
              <a:rPr lang="en-US" b="1" dirty="0">
                <a:effectLst/>
                <a:ea typeface="DengXian" panose="02010600030101010101" pitchFamily="2" charset="-122"/>
                <a:cs typeface="Times New Roman" panose="02020603050405020304" pitchFamily="18" charset="0"/>
              </a:rPr>
              <a:t>Motivation</a:t>
            </a:r>
            <a:r>
              <a:rPr lang="en-US" dirty="0">
                <a:effectLst/>
                <a:ea typeface="DengXian" panose="02010600030101010101" pitchFamily="2" charset="-122"/>
                <a:cs typeface="Times New Roman" panose="02020603050405020304" pitchFamily="18" charset="0"/>
              </a:rPr>
              <a:t>: To better understand and </a:t>
            </a:r>
            <a:r>
              <a:rPr lang="en-US" dirty="0">
                <a:ea typeface="DengXian" panose="02010600030101010101" pitchFamily="2" charset="-122"/>
                <a:cs typeface="Times New Roman" panose="02020603050405020304" pitchFamily="18" charset="0"/>
              </a:rPr>
              <a:t>model </a:t>
            </a:r>
            <a:r>
              <a:rPr lang="en-US" dirty="0">
                <a:effectLst/>
                <a:ea typeface="DengXian" panose="02010600030101010101" pitchFamily="2" charset="-122"/>
                <a:cs typeface="Times New Roman" panose="02020603050405020304" pitchFamily="18" charset="0"/>
              </a:rPr>
              <a:t>the coupling between ocean vector winds and the upper ocean mixed layer.</a:t>
            </a:r>
            <a:r>
              <a:rPr lang="en-US" dirty="0">
                <a:ea typeface="DengXian" panose="02010600030101010101" pitchFamily="2" charset="-122"/>
                <a:cs typeface="Times New Roman" panose="02020603050405020304" pitchFamily="18" charset="0"/>
              </a:rPr>
              <a:t> </a:t>
            </a:r>
          </a:p>
          <a:p>
            <a:endParaRPr lang="en-US" dirty="0">
              <a:ea typeface="DengXian" panose="02010600030101010101" pitchFamily="2" charset="-122"/>
              <a:cs typeface="Times New Roman" panose="02020603050405020304" pitchFamily="18" charset="0"/>
            </a:endParaRPr>
          </a:p>
          <a:p>
            <a:pPr marL="0" marR="0">
              <a:spcBef>
                <a:spcPts val="0"/>
              </a:spcBef>
              <a:spcAft>
                <a:spcPts val="0"/>
              </a:spcAft>
            </a:pPr>
            <a:r>
              <a:rPr lang="en-US" dirty="0">
                <a:effectLst/>
                <a:ea typeface="DengXian" panose="02010600030101010101" pitchFamily="2" charset="-122"/>
                <a:cs typeface="Times New Roman" panose="02020603050405020304" pitchFamily="18" charset="0"/>
              </a:rPr>
              <a:t>The key scientific questions are:</a:t>
            </a:r>
          </a:p>
          <a:p>
            <a:pPr marL="171450" marR="0" indent="-171450">
              <a:spcBef>
                <a:spcPts val="0"/>
              </a:spcBef>
              <a:spcAft>
                <a:spcPts val="0"/>
              </a:spcAft>
              <a:buFont typeface="Arial" panose="020B0604020202020204" pitchFamily="34" charset="0"/>
              <a:buChar char="•"/>
            </a:pPr>
            <a:r>
              <a:rPr lang="en-US" dirty="0">
                <a:effectLst/>
                <a:ea typeface="DengXian" panose="02010600030101010101" pitchFamily="2" charset="-122"/>
                <a:cs typeface="Times New Roman" panose="02020603050405020304" pitchFamily="18" charset="0"/>
              </a:rPr>
              <a:t>Where does Ekman theory break down in the global ocean and why?</a:t>
            </a:r>
          </a:p>
          <a:p>
            <a:pPr marL="171450" marR="0" indent="-171450">
              <a:spcBef>
                <a:spcPts val="0"/>
              </a:spcBef>
              <a:spcAft>
                <a:spcPts val="0"/>
              </a:spcAft>
              <a:buFont typeface="Arial" panose="020B0604020202020204" pitchFamily="34" charset="0"/>
              <a:buChar char="•"/>
            </a:pPr>
            <a:r>
              <a:rPr lang="en-US" dirty="0">
                <a:effectLst/>
                <a:ea typeface="DengXian" panose="02010600030101010101" pitchFamily="2" charset="-122"/>
                <a:cs typeface="Times New Roman" panose="02020603050405020304" pitchFamily="18" charset="0"/>
              </a:rPr>
              <a:t>How much do wind-driven currents depend on the scales of the satellite wind measurements? </a:t>
            </a:r>
          </a:p>
          <a:p>
            <a:pPr marL="171450" marR="0" indent="-171450">
              <a:spcBef>
                <a:spcPts val="0"/>
              </a:spcBef>
              <a:spcAft>
                <a:spcPts val="0"/>
              </a:spcAft>
              <a:buFont typeface="Arial" panose="020B0604020202020204" pitchFamily="34" charset="0"/>
              <a:buChar char="•"/>
            </a:pPr>
            <a:r>
              <a:rPr lang="en-US" dirty="0">
                <a:effectLst/>
                <a:ea typeface="DengXian" panose="02010600030101010101" pitchFamily="2" charset="-122"/>
                <a:cs typeface="Times New Roman" panose="02020603050405020304" pitchFamily="18" charset="0"/>
              </a:rPr>
              <a:t>How can we connect top surface current data to mixed layer currents in a simple global model? </a:t>
            </a:r>
          </a:p>
          <a:p>
            <a:pPr marL="171450" marR="0" indent="-171450">
              <a:spcBef>
                <a:spcPts val="0"/>
              </a:spcBef>
              <a:spcAft>
                <a:spcPts val="0"/>
              </a:spcAft>
              <a:buFont typeface="Arial" panose="020B0604020202020204" pitchFamily="34" charset="0"/>
              <a:buChar char="•"/>
            </a:pPr>
            <a:endParaRPr lang="en-US" dirty="0">
              <a:ea typeface="DengXian" panose="02010600030101010101" pitchFamily="2" charset="-122"/>
              <a:cs typeface="Times New Roman" panose="02020603050405020304" pitchFamily="18" charset="0"/>
            </a:endParaRPr>
          </a:p>
          <a:p>
            <a:pPr marL="0" marR="0">
              <a:spcBef>
                <a:spcPts val="0"/>
              </a:spcBef>
              <a:spcAft>
                <a:spcPts val="0"/>
              </a:spcAft>
            </a:pPr>
            <a:r>
              <a:rPr lang="en-US" dirty="0">
                <a:ea typeface="DengXian" panose="02010600030101010101" pitchFamily="2" charset="-122"/>
                <a:cs typeface="Times New Roman" panose="02020603050405020304" pitchFamily="18" charset="0"/>
              </a:rPr>
              <a:t>M</a:t>
            </a:r>
            <a:r>
              <a:rPr lang="en-US" dirty="0">
                <a:effectLst/>
                <a:ea typeface="DengXian" panose="02010600030101010101" pitchFamily="2" charset="-122"/>
                <a:cs typeface="Times New Roman" panose="02020603050405020304" pitchFamily="18" charset="0"/>
              </a:rPr>
              <a:t>ain tasks:</a:t>
            </a:r>
          </a:p>
          <a:p>
            <a:pPr marL="171450" indent="-171450">
              <a:buFont typeface="Arial" panose="020B0604020202020204" pitchFamily="34" charset="0"/>
              <a:buChar char="•"/>
            </a:pPr>
            <a:r>
              <a:rPr lang="en-US" dirty="0">
                <a:ea typeface="DengXian" panose="02010600030101010101" pitchFamily="2" charset="-122"/>
                <a:cs typeface="Times New Roman" panose="02020603050405020304" pitchFamily="18" charset="0"/>
              </a:rPr>
              <a:t>S</a:t>
            </a:r>
            <a:r>
              <a:rPr lang="en-US" dirty="0">
                <a:effectLst/>
                <a:ea typeface="DengXian" panose="02010600030101010101" pitchFamily="2" charset="-122"/>
                <a:cs typeface="Times New Roman" panose="02020603050405020304" pitchFamily="18" charset="0"/>
              </a:rPr>
              <a:t>ystematic match-up between wind datasets and statistics with </a:t>
            </a:r>
            <a:r>
              <a:rPr lang="en-US" i="1" dirty="0">
                <a:effectLst/>
                <a:ea typeface="DengXian" panose="02010600030101010101" pitchFamily="2" charset="-122"/>
                <a:cs typeface="Times New Roman" panose="02020603050405020304" pitchFamily="18" charset="0"/>
              </a:rPr>
              <a:t>in situ</a:t>
            </a:r>
            <a:r>
              <a:rPr lang="en-US" dirty="0">
                <a:effectLst/>
                <a:ea typeface="DengXian" panose="02010600030101010101" pitchFamily="2" charset="-122"/>
                <a:cs typeface="Times New Roman" panose="02020603050405020304" pitchFamily="18" charset="0"/>
              </a:rPr>
              <a:t> data </a:t>
            </a:r>
          </a:p>
          <a:p>
            <a:pPr marL="171450" marR="0" indent="-171450">
              <a:spcBef>
                <a:spcPts val="0"/>
              </a:spcBef>
              <a:spcAft>
                <a:spcPts val="0"/>
              </a:spcAft>
              <a:buFont typeface="Arial" panose="020B0604020202020204" pitchFamily="34" charset="0"/>
              <a:buChar char="•"/>
            </a:pPr>
            <a:r>
              <a:rPr lang="en-US" dirty="0">
                <a:ea typeface="DengXian" panose="02010600030101010101" pitchFamily="2" charset="-122"/>
                <a:cs typeface="Times New Roman" panose="02020603050405020304" pitchFamily="18" charset="0"/>
              </a:rPr>
              <a:t>Model development:</a:t>
            </a:r>
            <a:endParaRPr lang="en-US" dirty="0">
              <a:effectLst/>
              <a:ea typeface="DengXia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US" dirty="0">
                <a:ea typeface="DengXian" panose="02010600030101010101" pitchFamily="2" charset="-122"/>
                <a:cs typeface="Times New Roman" panose="02020603050405020304" pitchFamily="18" charset="0"/>
              </a:rPr>
              <a:t>D</a:t>
            </a:r>
            <a:r>
              <a:rPr lang="en-US" dirty="0">
                <a:effectLst/>
                <a:ea typeface="DengXian" panose="02010600030101010101" pitchFamily="2" charset="-122"/>
                <a:cs typeface="Times New Roman" panose="02020603050405020304" pitchFamily="18" charset="0"/>
              </a:rPr>
              <a:t>evelopment of a Stokes-Coriolis term within the OSCAR model</a:t>
            </a:r>
          </a:p>
          <a:p>
            <a:pPr marL="1085850" lvl="2" indent="-171450">
              <a:buFont typeface="Arial" panose="020B0604020202020204" pitchFamily="34" charset="0"/>
              <a:buChar char="•"/>
            </a:pPr>
            <a:r>
              <a:rPr lang="en-US" dirty="0">
                <a:effectLst/>
                <a:ea typeface="DengXian" panose="02010600030101010101" pitchFamily="2" charset="-122"/>
                <a:cs typeface="Times New Roman" panose="02020603050405020304" pitchFamily="18" charset="0"/>
              </a:rPr>
              <a:t>Calculation of small-scale currents using swath data</a:t>
            </a:r>
            <a:endParaRPr lang="en-US" dirty="0">
              <a:ea typeface="DengXia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US" dirty="0">
                <a:effectLst/>
                <a:ea typeface="DengXian" panose="02010600030101010101" pitchFamily="2" charset="-122"/>
                <a:cs typeface="Times New Roman" panose="02020603050405020304" pitchFamily="18" charset="0"/>
              </a:rPr>
              <a:t>Assessment and possible inclusion of Langmuir turbulence in OSCAR</a:t>
            </a:r>
          </a:p>
          <a:p>
            <a:pPr marL="628650" lvl="1" indent="-171450">
              <a:buFont typeface="Arial" panose="020B0604020202020204" pitchFamily="34" charset="0"/>
              <a:buChar char="•"/>
            </a:pPr>
            <a:r>
              <a:rPr lang="en-US" dirty="0">
                <a:ea typeface="DengXian" panose="02010600030101010101" pitchFamily="2" charset="-122"/>
                <a:cs typeface="Times New Roman" panose="02020603050405020304" pitchFamily="18" charset="0"/>
              </a:rPr>
              <a:t>I</a:t>
            </a:r>
            <a:r>
              <a:rPr lang="en-US" dirty="0">
                <a:effectLst/>
                <a:ea typeface="DengXian" panose="02010600030101010101" pitchFamily="2" charset="-122"/>
                <a:cs typeface="Times New Roman" panose="02020603050405020304" pitchFamily="18" charset="0"/>
              </a:rPr>
              <a:t>nvestigation of vertical variation through the generalized Ekman model</a:t>
            </a:r>
            <a:r>
              <a:rPr lang="en-US" dirty="0">
                <a:effectLst/>
              </a:rPr>
              <a:t> </a:t>
            </a:r>
          </a:p>
          <a:p>
            <a:pPr lvl="1"/>
            <a:endParaRPr lang="en-US" dirty="0">
              <a:ea typeface="DengXian" panose="02010600030101010101" pitchFamily="2" charset="-122"/>
              <a:cs typeface="Times New Roman" panose="02020603050405020304" pitchFamily="18" charset="0"/>
            </a:endParaRPr>
          </a:p>
          <a:p>
            <a:r>
              <a:rPr lang="en-US" dirty="0">
                <a:effectLst/>
                <a:ea typeface="DengXian" panose="02010600030101010101" pitchFamily="2" charset="-122"/>
                <a:cs typeface="Times New Roman" panose="02020603050405020304" pitchFamily="18" charset="0"/>
              </a:rPr>
              <a:t>This talk: </a:t>
            </a:r>
            <a:r>
              <a:rPr lang="en-US" dirty="0">
                <a:ea typeface="DengXian" panose="02010600030101010101" pitchFamily="2" charset="-122"/>
                <a:cs typeface="Times New Roman" panose="02020603050405020304" pitchFamily="18" charset="0"/>
              </a:rPr>
              <a:t>As I work on the model development, need to choose small test areas wisely before applying  changes to global ocean, and need to understand how to assess the performance. Today: c</a:t>
            </a:r>
            <a:r>
              <a:rPr lang="en-US" dirty="0">
                <a:effectLst/>
                <a:ea typeface="DengXian" panose="02010600030101010101" pitchFamily="2" charset="-122"/>
                <a:cs typeface="Times New Roman" panose="02020603050405020304" pitchFamily="18" charset="0"/>
              </a:rPr>
              <a:t>hallenges in a Ekman currents assessments.</a:t>
            </a:r>
          </a:p>
          <a:p>
            <a:endParaRPr lang="en-US" sz="1400" dirty="0">
              <a:effectLst/>
              <a:ea typeface="DengXian" panose="02010600030101010101" pitchFamily="2" charset="-122"/>
              <a:cs typeface="Times New Roman" panose="02020603050405020304" pitchFamily="18" charset="0"/>
            </a:endParaRPr>
          </a:p>
          <a:p>
            <a:endParaRPr lang="en-US" sz="1400" dirty="0">
              <a:effectLst/>
              <a:ea typeface="DengXian" panose="02010600030101010101" pitchFamily="2" charset="-122"/>
              <a:cs typeface="Times New Roman" panose="02020603050405020304" pitchFamily="18" charset="0"/>
            </a:endParaRPr>
          </a:p>
        </p:txBody>
      </p:sp>
      <p:sp>
        <p:nvSpPr>
          <p:cNvPr id="7" name="Title 1">
            <a:extLst>
              <a:ext uri="{FF2B5EF4-FFF2-40B4-BE49-F238E27FC236}">
                <a16:creationId xmlns:a16="http://schemas.microsoft.com/office/drawing/2014/main" id="{B98AFCCD-6FA6-8004-148A-95029A3A03D2}"/>
              </a:ext>
            </a:extLst>
          </p:cNvPr>
          <p:cNvSpPr txBox="1">
            <a:spLocks/>
          </p:cNvSpPr>
          <p:nvPr/>
        </p:nvSpPr>
        <p:spPr>
          <a:xfrm>
            <a:off x="105103" y="92334"/>
            <a:ext cx="10636469" cy="4001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kern="0" dirty="0">
                <a:ea typeface="Times New Roman" panose="02020603050405020304" pitchFamily="18" charset="0"/>
              </a:rPr>
              <a:t>IOWVST project (brief)</a:t>
            </a:r>
            <a:endParaRPr lang="en-US" sz="2400" dirty="0"/>
          </a:p>
        </p:txBody>
      </p:sp>
    </p:spTree>
    <p:extLst>
      <p:ext uri="{BB962C8B-B14F-4D97-AF65-F5344CB8AC3E}">
        <p14:creationId xmlns:p14="http://schemas.microsoft.com/office/powerpoint/2010/main" val="168816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D43A4B2-901B-5B02-147E-719619180FFD}"/>
              </a:ext>
            </a:extLst>
          </p:cNvPr>
          <p:cNvSpPr>
            <a:spLocks noGrp="1"/>
          </p:cNvSpPr>
          <p:nvPr>
            <p:ph type="ftr" sz="quarter" idx="11"/>
          </p:nvPr>
        </p:nvSpPr>
        <p:spPr/>
        <p:txBody>
          <a:bodyPr/>
          <a:lstStyle/>
          <a:p>
            <a:r>
              <a:rPr lang="en-US"/>
              <a:t>IOVWST Meeting, Salt Lake City, May 29-31, 2024</a:t>
            </a:r>
          </a:p>
        </p:txBody>
      </p:sp>
      <p:grpSp>
        <p:nvGrpSpPr>
          <p:cNvPr id="4" name="Group 3">
            <a:extLst>
              <a:ext uri="{FF2B5EF4-FFF2-40B4-BE49-F238E27FC236}">
                <a16:creationId xmlns:a16="http://schemas.microsoft.com/office/drawing/2014/main" id="{E8CBA14D-EA51-D8F3-7D1D-DE1E18E30EF7}"/>
              </a:ext>
            </a:extLst>
          </p:cNvPr>
          <p:cNvGrpSpPr/>
          <p:nvPr/>
        </p:nvGrpSpPr>
        <p:grpSpPr>
          <a:xfrm>
            <a:off x="0" y="123111"/>
            <a:ext cx="12192000" cy="432475"/>
            <a:chOff x="443890" y="123111"/>
            <a:chExt cx="8256221" cy="432475"/>
          </a:xfrm>
        </p:grpSpPr>
        <p:sp>
          <p:nvSpPr>
            <p:cNvPr id="5" name="TextBox 4">
              <a:extLst>
                <a:ext uri="{FF2B5EF4-FFF2-40B4-BE49-F238E27FC236}">
                  <a16:creationId xmlns:a16="http://schemas.microsoft.com/office/drawing/2014/main" id="{E8EE3777-9BCF-BAAB-B5D0-E004D08FDDFC}"/>
                </a:ext>
              </a:extLst>
            </p:cNvPr>
            <p:cNvSpPr txBox="1"/>
            <p:nvPr/>
          </p:nvSpPr>
          <p:spPr>
            <a:xfrm>
              <a:off x="443890" y="123111"/>
              <a:ext cx="8256221" cy="400110"/>
            </a:xfrm>
            <a:prstGeom prst="rect">
              <a:avLst/>
            </a:prstGeom>
            <a:noFill/>
          </p:spPr>
          <p:txBody>
            <a:bodyPr wrap="square" rtlCol="0">
              <a:spAutoFit/>
            </a:bodyPr>
            <a:lstStyle/>
            <a:p>
              <a:endParaRPr lang="en-US" sz="2000" dirty="0"/>
            </a:p>
          </p:txBody>
        </p:sp>
        <p:cxnSp>
          <p:nvCxnSpPr>
            <p:cNvPr id="6" name="Straight Connector 5">
              <a:extLst>
                <a:ext uri="{FF2B5EF4-FFF2-40B4-BE49-F238E27FC236}">
                  <a16:creationId xmlns:a16="http://schemas.microsoft.com/office/drawing/2014/main" id="{60258F34-1B87-156D-BEDB-846FFC34DE97}"/>
                </a:ext>
              </a:extLst>
            </p:cNvPr>
            <p:cNvCxnSpPr/>
            <p:nvPr/>
          </p:nvCxnSpPr>
          <p:spPr>
            <a:xfrm>
              <a:off x="443890" y="553998"/>
              <a:ext cx="8256221"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Title 1">
            <a:extLst>
              <a:ext uri="{FF2B5EF4-FFF2-40B4-BE49-F238E27FC236}">
                <a16:creationId xmlns:a16="http://schemas.microsoft.com/office/drawing/2014/main" id="{876B0E77-7BEC-F125-6DEC-8A9B394F623B}"/>
              </a:ext>
            </a:extLst>
          </p:cNvPr>
          <p:cNvSpPr txBox="1">
            <a:spLocks/>
          </p:cNvSpPr>
          <p:nvPr/>
        </p:nvSpPr>
        <p:spPr>
          <a:xfrm>
            <a:off x="105103" y="92334"/>
            <a:ext cx="10636469" cy="4001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kern="0" dirty="0">
                <a:ea typeface="Times New Roman" panose="02020603050405020304" pitchFamily="18" charset="0"/>
              </a:rPr>
              <a:t>This talk: Tackling evaluation of Ekman currents from drifting buoys</a:t>
            </a:r>
            <a:endParaRPr lang="en-US" sz="2400" dirty="0"/>
          </a:p>
        </p:txBody>
      </p:sp>
      <p:sp>
        <p:nvSpPr>
          <p:cNvPr id="2" name="TextBox 1">
            <a:extLst>
              <a:ext uri="{FF2B5EF4-FFF2-40B4-BE49-F238E27FC236}">
                <a16:creationId xmlns:a16="http://schemas.microsoft.com/office/drawing/2014/main" id="{947902C0-F354-645B-4F10-0E46F27E2AF2}"/>
              </a:ext>
            </a:extLst>
          </p:cNvPr>
          <p:cNvSpPr txBox="1"/>
          <p:nvPr/>
        </p:nvSpPr>
        <p:spPr>
          <a:xfrm>
            <a:off x="371475" y="761337"/>
            <a:ext cx="11187113" cy="1200329"/>
          </a:xfrm>
          <a:prstGeom prst="rect">
            <a:avLst/>
          </a:prstGeom>
          <a:noFill/>
        </p:spPr>
        <p:txBody>
          <a:bodyPr wrap="square" rtlCol="0">
            <a:spAutoFit/>
          </a:bodyPr>
          <a:lstStyle/>
          <a:p>
            <a:r>
              <a:rPr lang="en-US" dirty="0"/>
              <a:t>Traditionally, have used drifting buoys to evaluate the global performance of OSCAR. To assess wind-driven model performance, we need to understand the relative contributions from geostrophic, Ekman, other (temperature gradients, nonlinear processes, filaments, upwelling, </a:t>
            </a:r>
            <a:r>
              <a:rPr lang="en-US" dirty="0" err="1"/>
              <a:t>etc</a:t>
            </a:r>
            <a:r>
              <a:rPr lang="en-US" dirty="0"/>
              <a:t>)?</a:t>
            </a:r>
          </a:p>
          <a:p>
            <a:endParaRPr lang="en-US" dirty="0"/>
          </a:p>
        </p:txBody>
      </p:sp>
      <p:sp>
        <p:nvSpPr>
          <p:cNvPr id="11" name="Text Box 5">
            <a:extLst>
              <a:ext uri="{FF2B5EF4-FFF2-40B4-BE49-F238E27FC236}">
                <a16:creationId xmlns:a16="http://schemas.microsoft.com/office/drawing/2014/main" id="{45A5BAE3-FDE0-4313-0A5F-A8683B214918}"/>
              </a:ext>
            </a:extLst>
          </p:cNvPr>
          <p:cNvSpPr txBox="1"/>
          <p:nvPr/>
        </p:nvSpPr>
        <p:spPr>
          <a:xfrm>
            <a:off x="5423337" y="4814953"/>
            <a:ext cx="6281057" cy="1107996"/>
          </a:xfrm>
          <a:prstGeom prst="rect">
            <a:avLst/>
          </a:prstGeom>
          <a:solidFill>
            <a:prstClr val="white"/>
          </a:solid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spcFirstLastPara="0" vert="horz" wrap="square" lIns="0" tIns="0" rIns="0" bIns="0" numCol="1" spcCol="0" rtlCol="0" fromWordArt="0" anchor="t" anchorCtr="0" forceAA="0" compatLnSpc="1">
            <a:prstTxWarp prst="textNoShape">
              <a:avLst/>
            </a:prstTxWarp>
            <a:spAutoFit/>
          </a:bodyPr>
          <a:lstStyle/>
          <a:p>
            <a:pPr marL="182880" marR="182880" algn="l">
              <a:spcBef>
                <a:spcPts val="0"/>
              </a:spcBef>
              <a:spcAft>
                <a:spcPts val="0"/>
              </a:spcAft>
              <a:tabLst>
                <a:tab pos="226695" algn="l"/>
                <a:tab pos="453390" algn="l"/>
                <a:tab pos="680720" algn="l"/>
              </a:tabLst>
            </a:pPr>
            <a:r>
              <a:rPr lang="en-US" sz="1200" dirty="0">
                <a:effectLst/>
                <a:ea typeface="Times New Roman" panose="02020603050405020304" pitchFamily="18" charset="0"/>
                <a:cs typeface="Times New Roman" panose="02020603050405020304" pitchFamily="18" charset="0"/>
              </a:rPr>
              <a:t>Correlation of OSCAR v2.0 final with drifters, from </a:t>
            </a:r>
            <a:r>
              <a:rPr lang="en-US" sz="1200" dirty="0">
                <a:ea typeface="Times New Roman" panose="02020603050405020304" pitchFamily="18" charset="0"/>
                <a:cs typeface="Times New Roman" panose="02020603050405020304" pitchFamily="18" charset="0"/>
              </a:rPr>
              <a:t>2011</a:t>
            </a:r>
            <a:r>
              <a:rPr lang="en-US" sz="1200" dirty="0">
                <a:effectLst/>
                <a:ea typeface="Times New Roman" panose="02020603050405020304" pitchFamily="18" charset="0"/>
                <a:cs typeface="Times New Roman" panose="02020603050405020304" pitchFamily="18" charset="0"/>
              </a:rPr>
              <a:t>:2020.  Drifter velocities and locations are daily binned. OSCAR velocities are interpolated to the drifter locations, and correlations are made between zonal and meridional components. Upper Left: zonal correlation coefficient binned to 2</a:t>
            </a:r>
            <a:r>
              <a:rPr lang="en-US" sz="1200" baseline="30000" dirty="0">
                <a:effectLst/>
                <a:ea typeface="Times New Roman" panose="02020603050405020304" pitchFamily="18" charset="0"/>
                <a:cs typeface="Times New Roman" panose="02020603050405020304" pitchFamily="18" charset="0"/>
              </a:rPr>
              <a:t>o</a:t>
            </a:r>
            <a:r>
              <a:rPr lang="en-US" sz="1200" dirty="0">
                <a:effectLst/>
                <a:ea typeface="Times New Roman" panose="02020603050405020304" pitchFamily="18" charset="0"/>
                <a:cs typeface="Times New Roman" panose="02020603050405020304" pitchFamily="18" charset="0"/>
              </a:rPr>
              <a:t> boxes. Right: meridional correlation coefficients. </a:t>
            </a:r>
            <a:r>
              <a:rPr lang="en-US" sz="1200" dirty="0" err="1">
                <a:effectLst/>
                <a:ea typeface="Times New Roman" panose="02020603050405020304" pitchFamily="18" charset="0"/>
                <a:cs typeface="Times New Roman" panose="02020603050405020304" pitchFamily="18" charset="0"/>
              </a:rPr>
              <a:t>Loer</a:t>
            </a:r>
            <a:r>
              <a:rPr lang="en-US" sz="1200" dirty="0">
                <a:effectLst/>
                <a:ea typeface="Times New Roman" panose="02020603050405020304" pitchFamily="18" charset="0"/>
                <a:cs typeface="Times New Roman" panose="02020603050405020304" pitchFamily="18" charset="0"/>
              </a:rPr>
              <a:t> right: scatter plots of all the data at once.</a:t>
            </a:r>
          </a:p>
          <a:p>
            <a:pPr marL="182880" marR="182880" algn="l">
              <a:spcBef>
                <a:spcPts val="0"/>
              </a:spcBef>
              <a:spcAft>
                <a:spcPts val="0"/>
              </a:spcAft>
              <a:tabLst>
                <a:tab pos="226695" algn="l"/>
                <a:tab pos="453390" algn="l"/>
                <a:tab pos="680720" algn="l"/>
              </a:tabLst>
            </a:pPr>
            <a:r>
              <a:rPr lang="en-US" sz="1200" dirty="0">
                <a:effectLst/>
                <a:ea typeface="Times New Roman" panose="02020603050405020304" pitchFamily="18" charset="0"/>
                <a:cs typeface="Times New Roman" panose="02020603050405020304" pitchFamily="18" charset="0"/>
              </a:rPr>
              <a:t> </a:t>
            </a:r>
          </a:p>
        </p:txBody>
      </p:sp>
      <p:pic>
        <p:nvPicPr>
          <p:cNvPr id="13" name="Picture 12" descr="A map of the continent&#10;&#10;Description automatically generated">
            <a:extLst>
              <a:ext uri="{FF2B5EF4-FFF2-40B4-BE49-F238E27FC236}">
                <a16:creationId xmlns:a16="http://schemas.microsoft.com/office/drawing/2014/main" id="{0ED274B0-98F5-5B5C-51CD-F41E7471A33B}"/>
              </a:ext>
            </a:extLst>
          </p:cNvPr>
          <p:cNvPicPr>
            <a:picLocks noChangeAspect="1"/>
          </p:cNvPicPr>
          <p:nvPr/>
        </p:nvPicPr>
        <p:blipFill>
          <a:blip r:embed="rId2"/>
          <a:stretch>
            <a:fillRect/>
          </a:stretch>
        </p:blipFill>
        <p:spPr>
          <a:xfrm>
            <a:off x="215900" y="1627758"/>
            <a:ext cx="5880100" cy="2501900"/>
          </a:xfrm>
          <a:prstGeom prst="rect">
            <a:avLst/>
          </a:prstGeom>
        </p:spPr>
      </p:pic>
      <p:pic>
        <p:nvPicPr>
          <p:cNvPr id="15" name="Picture 14" descr="A map of the earth&#10;&#10;Description automatically generated">
            <a:extLst>
              <a:ext uri="{FF2B5EF4-FFF2-40B4-BE49-F238E27FC236}">
                <a16:creationId xmlns:a16="http://schemas.microsoft.com/office/drawing/2014/main" id="{24455870-E20A-7D9A-2A21-01BF55273D08}"/>
              </a:ext>
            </a:extLst>
          </p:cNvPr>
          <p:cNvPicPr>
            <a:picLocks noChangeAspect="1"/>
          </p:cNvPicPr>
          <p:nvPr/>
        </p:nvPicPr>
        <p:blipFill>
          <a:blip r:embed="rId3"/>
          <a:stretch>
            <a:fillRect/>
          </a:stretch>
        </p:blipFill>
        <p:spPr>
          <a:xfrm>
            <a:off x="6096000" y="1627757"/>
            <a:ext cx="5880100" cy="2501900"/>
          </a:xfrm>
          <a:prstGeom prst="rect">
            <a:avLst/>
          </a:prstGeom>
        </p:spPr>
      </p:pic>
    </p:spTree>
    <p:extLst>
      <p:ext uri="{BB962C8B-B14F-4D97-AF65-F5344CB8AC3E}">
        <p14:creationId xmlns:p14="http://schemas.microsoft.com/office/powerpoint/2010/main" val="390313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D43A4B2-901B-5B02-147E-719619180FFD}"/>
              </a:ext>
            </a:extLst>
          </p:cNvPr>
          <p:cNvSpPr>
            <a:spLocks noGrp="1"/>
          </p:cNvSpPr>
          <p:nvPr>
            <p:ph type="ftr" sz="quarter" idx="11"/>
          </p:nvPr>
        </p:nvSpPr>
        <p:spPr/>
        <p:txBody>
          <a:bodyPr/>
          <a:lstStyle/>
          <a:p>
            <a:r>
              <a:rPr lang="en-US"/>
              <a:t>IOVWST Meeting, Salt Lake City, May 29-31, 2024</a:t>
            </a:r>
          </a:p>
        </p:txBody>
      </p:sp>
      <p:grpSp>
        <p:nvGrpSpPr>
          <p:cNvPr id="4" name="Group 3">
            <a:extLst>
              <a:ext uri="{FF2B5EF4-FFF2-40B4-BE49-F238E27FC236}">
                <a16:creationId xmlns:a16="http://schemas.microsoft.com/office/drawing/2014/main" id="{E8CBA14D-EA51-D8F3-7D1D-DE1E18E30EF7}"/>
              </a:ext>
            </a:extLst>
          </p:cNvPr>
          <p:cNvGrpSpPr/>
          <p:nvPr/>
        </p:nvGrpSpPr>
        <p:grpSpPr>
          <a:xfrm>
            <a:off x="0" y="123111"/>
            <a:ext cx="12192000" cy="432475"/>
            <a:chOff x="443890" y="123111"/>
            <a:chExt cx="8256221" cy="432475"/>
          </a:xfrm>
        </p:grpSpPr>
        <p:sp>
          <p:nvSpPr>
            <p:cNvPr id="5" name="TextBox 4">
              <a:extLst>
                <a:ext uri="{FF2B5EF4-FFF2-40B4-BE49-F238E27FC236}">
                  <a16:creationId xmlns:a16="http://schemas.microsoft.com/office/drawing/2014/main" id="{E8EE3777-9BCF-BAAB-B5D0-E004D08FDDFC}"/>
                </a:ext>
              </a:extLst>
            </p:cNvPr>
            <p:cNvSpPr txBox="1"/>
            <p:nvPr/>
          </p:nvSpPr>
          <p:spPr>
            <a:xfrm>
              <a:off x="443890" y="123111"/>
              <a:ext cx="8256221" cy="400110"/>
            </a:xfrm>
            <a:prstGeom prst="rect">
              <a:avLst/>
            </a:prstGeom>
            <a:noFill/>
          </p:spPr>
          <p:txBody>
            <a:bodyPr wrap="square" rtlCol="0">
              <a:spAutoFit/>
            </a:bodyPr>
            <a:lstStyle/>
            <a:p>
              <a:endParaRPr lang="en-US" sz="2000" dirty="0"/>
            </a:p>
          </p:txBody>
        </p:sp>
        <p:cxnSp>
          <p:nvCxnSpPr>
            <p:cNvPr id="6" name="Straight Connector 5">
              <a:extLst>
                <a:ext uri="{FF2B5EF4-FFF2-40B4-BE49-F238E27FC236}">
                  <a16:creationId xmlns:a16="http://schemas.microsoft.com/office/drawing/2014/main" id="{60258F34-1B87-156D-BEDB-846FFC34DE97}"/>
                </a:ext>
              </a:extLst>
            </p:cNvPr>
            <p:cNvCxnSpPr/>
            <p:nvPr/>
          </p:nvCxnSpPr>
          <p:spPr>
            <a:xfrm>
              <a:off x="443890" y="553998"/>
              <a:ext cx="8256221"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9F72EA47-C273-B7F2-380B-D335ED4E3BA4}"/>
              </a:ext>
            </a:extLst>
          </p:cNvPr>
          <p:cNvSpPr txBox="1">
            <a:spLocks/>
          </p:cNvSpPr>
          <p:nvPr/>
        </p:nvSpPr>
        <p:spPr>
          <a:xfrm>
            <a:off x="105103" y="92334"/>
            <a:ext cx="10636469" cy="4001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kern="0" dirty="0">
                <a:ea typeface="Times New Roman" panose="02020603050405020304" pitchFamily="18" charset="0"/>
              </a:rPr>
              <a:t>OSCAR evaluation using drifter velocities: Magnitude and angle</a:t>
            </a:r>
            <a:endParaRPr lang="en-US" sz="2400" dirty="0"/>
          </a:p>
        </p:txBody>
      </p:sp>
      <p:sp>
        <p:nvSpPr>
          <p:cNvPr id="15" name="TextBox 14">
            <a:extLst>
              <a:ext uri="{FF2B5EF4-FFF2-40B4-BE49-F238E27FC236}">
                <a16:creationId xmlns:a16="http://schemas.microsoft.com/office/drawing/2014/main" id="{012D81FC-412B-29F5-B844-48721F27183D}"/>
              </a:ext>
            </a:extLst>
          </p:cNvPr>
          <p:cNvSpPr txBox="1"/>
          <p:nvPr/>
        </p:nvSpPr>
        <p:spPr>
          <a:xfrm>
            <a:off x="165099" y="5892581"/>
            <a:ext cx="11864975" cy="646331"/>
          </a:xfrm>
          <a:prstGeom prst="rect">
            <a:avLst/>
          </a:prstGeom>
          <a:noFill/>
        </p:spPr>
        <p:txBody>
          <a:bodyPr wrap="square" rtlCol="0">
            <a:spAutoFit/>
          </a:bodyPr>
          <a:lstStyle/>
          <a:p>
            <a:r>
              <a:rPr lang="en-US" dirty="0"/>
              <a:t>Because many currents are often zonally aligned, have traditionally done </a:t>
            </a:r>
            <a:r>
              <a:rPr lang="en-US" dirty="0" err="1"/>
              <a:t>u,v</a:t>
            </a:r>
            <a:r>
              <a:rPr lang="en-US" dirty="0"/>
              <a:t> correlations. Here, the angle and magnitude of the velocity vector</a:t>
            </a:r>
          </a:p>
        </p:txBody>
      </p:sp>
      <p:pic>
        <p:nvPicPr>
          <p:cNvPr id="9" name="Picture 8" descr="A map of the north and south america&#10;&#10;Description automatically generated">
            <a:extLst>
              <a:ext uri="{FF2B5EF4-FFF2-40B4-BE49-F238E27FC236}">
                <a16:creationId xmlns:a16="http://schemas.microsoft.com/office/drawing/2014/main" id="{58687159-77AE-C29A-D72D-5066FBB0D146}"/>
              </a:ext>
            </a:extLst>
          </p:cNvPr>
          <p:cNvPicPr>
            <a:picLocks noChangeAspect="1"/>
          </p:cNvPicPr>
          <p:nvPr/>
        </p:nvPicPr>
        <p:blipFill>
          <a:blip r:embed="rId2"/>
          <a:stretch>
            <a:fillRect/>
          </a:stretch>
        </p:blipFill>
        <p:spPr>
          <a:xfrm>
            <a:off x="0" y="642007"/>
            <a:ext cx="5880100" cy="2501900"/>
          </a:xfrm>
          <a:prstGeom prst="rect">
            <a:avLst/>
          </a:prstGeom>
        </p:spPr>
      </p:pic>
      <p:pic>
        <p:nvPicPr>
          <p:cNvPr id="13" name="Picture 12" descr="A map of the earth&#10;&#10;Description automatically generated">
            <a:extLst>
              <a:ext uri="{FF2B5EF4-FFF2-40B4-BE49-F238E27FC236}">
                <a16:creationId xmlns:a16="http://schemas.microsoft.com/office/drawing/2014/main" id="{027D8EED-8A8B-BB3C-4165-11D62D086519}"/>
              </a:ext>
            </a:extLst>
          </p:cNvPr>
          <p:cNvPicPr>
            <a:picLocks noChangeAspect="1"/>
          </p:cNvPicPr>
          <p:nvPr/>
        </p:nvPicPr>
        <p:blipFill>
          <a:blip r:embed="rId3"/>
          <a:stretch>
            <a:fillRect/>
          </a:stretch>
        </p:blipFill>
        <p:spPr>
          <a:xfrm>
            <a:off x="0" y="3242079"/>
            <a:ext cx="5880100" cy="2501900"/>
          </a:xfrm>
          <a:prstGeom prst="rect">
            <a:avLst/>
          </a:prstGeom>
        </p:spPr>
      </p:pic>
      <p:pic>
        <p:nvPicPr>
          <p:cNvPr id="17" name="Picture 16" descr="A map of the ocean&#10;&#10;Description automatically generated">
            <a:extLst>
              <a:ext uri="{FF2B5EF4-FFF2-40B4-BE49-F238E27FC236}">
                <a16:creationId xmlns:a16="http://schemas.microsoft.com/office/drawing/2014/main" id="{36D10292-B37E-393C-0A90-4A419E6FBF14}"/>
              </a:ext>
            </a:extLst>
          </p:cNvPr>
          <p:cNvPicPr>
            <a:picLocks noChangeAspect="1"/>
          </p:cNvPicPr>
          <p:nvPr/>
        </p:nvPicPr>
        <p:blipFill>
          <a:blip r:embed="rId4"/>
          <a:stretch>
            <a:fillRect/>
          </a:stretch>
        </p:blipFill>
        <p:spPr>
          <a:xfrm>
            <a:off x="6096000" y="739218"/>
            <a:ext cx="5880100" cy="2501900"/>
          </a:xfrm>
          <a:prstGeom prst="rect">
            <a:avLst/>
          </a:prstGeom>
        </p:spPr>
      </p:pic>
      <p:pic>
        <p:nvPicPr>
          <p:cNvPr id="19" name="Picture 18" descr="A map of the world&#10;&#10;Description automatically generated">
            <a:extLst>
              <a:ext uri="{FF2B5EF4-FFF2-40B4-BE49-F238E27FC236}">
                <a16:creationId xmlns:a16="http://schemas.microsoft.com/office/drawing/2014/main" id="{6277B4D9-9EC2-EB75-A664-1E7F6607B435}"/>
              </a:ext>
            </a:extLst>
          </p:cNvPr>
          <p:cNvPicPr>
            <a:picLocks noChangeAspect="1"/>
          </p:cNvPicPr>
          <p:nvPr/>
        </p:nvPicPr>
        <p:blipFill>
          <a:blip r:embed="rId5"/>
          <a:stretch>
            <a:fillRect/>
          </a:stretch>
        </p:blipFill>
        <p:spPr>
          <a:xfrm>
            <a:off x="6063343" y="3241118"/>
            <a:ext cx="5778500" cy="2501900"/>
          </a:xfrm>
          <a:prstGeom prst="rect">
            <a:avLst/>
          </a:prstGeom>
        </p:spPr>
      </p:pic>
    </p:spTree>
    <p:extLst>
      <p:ext uri="{BB962C8B-B14F-4D97-AF65-F5344CB8AC3E}">
        <p14:creationId xmlns:p14="http://schemas.microsoft.com/office/powerpoint/2010/main" val="459521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D43A4B2-901B-5B02-147E-719619180FFD}"/>
              </a:ext>
            </a:extLst>
          </p:cNvPr>
          <p:cNvSpPr>
            <a:spLocks noGrp="1"/>
          </p:cNvSpPr>
          <p:nvPr>
            <p:ph type="ftr" sz="quarter" idx="11"/>
          </p:nvPr>
        </p:nvSpPr>
        <p:spPr/>
        <p:txBody>
          <a:bodyPr/>
          <a:lstStyle/>
          <a:p>
            <a:r>
              <a:rPr lang="en-US"/>
              <a:t>IOVWST Meeting, Salt Lake City, May 29-31, 2024</a:t>
            </a:r>
          </a:p>
        </p:txBody>
      </p:sp>
      <p:grpSp>
        <p:nvGrpSpPr>
          <p:cNvPr id="4" name="Group 3">
            <a:extLst>
              <a:ext uri="{FF2B5EF4-FFF2-40B4-BE49-F238E27FC236}">
                <a16:creationId xmlns:a16="http://schemas.microsoft.com/office/drawing/2014/main" id="{E8CBA14D-EA51-D8F3-7D1D-DE1E18E30EF7}"/>
              </a:ext>
            </a:extLst>
          </p:cNvPr>
          <p:cNvGrpSpPr/>
          <p:nvPr/>
        </p:nvGrpSpPr>
        <p:grpSpPr>
          <a:xfrm>
            <a:off x="0" y="123111"/>
            <a:ext cx="12192000" cy="432475"/>
            <a:chOff x="443890" y="123111"/>
            <a:chExt cx="8256221" cy="432475"/>
          </a:xfrm>
        </p:grpSpPr>
        <p:sp>
          <p:nvSpPr>
            <p:cNvPr id="5" name="TextBox 4">
              <a:extLst>
                <a:ext uri="{FF2B5EF4-FFF2-40B4-BE49-F238E27FC236}">
                  <a16:creationId xmlns:a16="http://schemas.microsoft.com/office/drawing/2014/main" id="{E8EE3777-9BCF-BAAB-B5D0-E004D08FDDFC}"/>
                </a:ext>
              </a:extLst>
            </p:cNvPr>
            <p:cNvSpPr txBox="1"/>
            <p:nvPr/>
          </p:nvSpPr>
          <p:spPr>
            <a:xfrm>
              <a:off x="443890" y="123111"/>
              <a:ext cx="8256221" cy="400110"/>
            </a:xfrm>
            <a:prstGeom prst="rect">
              <a:avLst/>
            </a:prstGeom>
            <a:noFill/>
          </p:spPr>
          <p:txBody>
            <a:bodyPr wrap="square" rtlCol="0">
              <a:spAutoFit/>
            </a:bodyPr>
            <a:lstStyle/>
            <a:p>
              <a:endParaRPr lang="en-US" sz="2000" dirty="0"/>
            </a:p>
          </p:txBody>
        </p:sp>
        <p:cxnSp>
          <p:nvCxnSpPr>
            <p:cNvPr id="6" name="Straight Connector 5">
              <a:extLst>
                <a:ext uri="{FF2B5EF4-FFF2-40B4-BE49-F238E27FC236}">
                  <a16:creationId xmlns:a16="http://schemas.microsoft.com/office/drawing/2014/main" id="{60258F34-1B87-156D-BEDB-846FFC34DE97}"/>
                </a:ext>
              </a:extLst>
            </p:cNvPr>
            <p:cNvCxnSpPr/>
            <p:nvPr/>
          </p:nvCxnSpPr>
          <p:spPr>
            <a:xfrm>
              <a:off x="443890" y="553998"/>
              <a:ext cx="8256221"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97D09B39-F4C4-8F3E-0D9B-626D4E4EEEBB}"/>
              </a:ext>
            </a:extLst>
          </p:cNvPr>
          <p:cNvSpPr txBox="1">
            <a:spLocks/>
          </p:cNvSpPr>
          <p:nvPr/>
        </p:nvSpPr>
        <p:spPr>
          <a:xfrm>
            <a:off x="105103" y="92334"/>
            <a:ext cx="10636469" cy="4001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kern="0" dirty="0">
                <a:ea typeface="Times New Roman" panose="02020603050405020304" pitchFamily="18" charset="0"/>
              </a:rPr>
              <a:t>OSCAR correlation with drifter velocities GEOSTROPHIC ONLY</a:t>
            </a:r>
            <a:endParaRPr lang="en-US" sz="2400" dirty="0"/>
          </a:p>
        </p:txBody>
      </p:sp>
      <p:sp>
        <p:nvSpPr>
          <p:cNvPr id="7" name="TextBox 6">
            <a:extLst>
              <a:ext uri="{FF2B5EF4-FFF2-40B4-BE49-F238E27FC236}">
                <a16:creationId xmlns:a16="http://schemas.microsoft.com/office/drawing/2014/main" id="{7E564846-C798-22F5-1482-55AE85836E4B}"/>
              </a:ext>
            </a:extLst>
          </p:cNvPr>
          <p:cNvSpPr txBox="1"/>
          <p:nvPr/>
        </p:nvSpPr>
        <p:spPr>
          <a:xfrm>
            <a:off x="250784" y="3414348"/>
            <a:ext cx="11019099" cy="369332"/>
          </a:xfrm>
          <a:prstGeom prst="rect">
            <a:avLst/>
          </a:prstGeom>
          <a:noFill/>
        </p:spPr>
        <p:txBody>
          <a:bodyPr wrap="square" rtlCol="0">
            <a:spAutoFit/>
          </a:bodyPr>
          <a:lstStyle/>
          <a:p>
            <a:r>
              <a:rPr lang="en-US" dirty="0"/>
              <a:t>Many areas have strong signals from the geostrophic component. All areas are improved with total currents.</a:t>
            </a:r>
          </a:p>
        </p:txBody>
      </p:sp>
      <p:pic>
        <p:nvPicPr>
          <p:cNvPr id="12" name="Picture 11" descr="A map of the continent&#10;&#10;Description automatically generated">
            <a:extLst>
              <a:ext uri="{FF2B5EF4-FFF2-40B4-BE49-F238E27FC236}">
                <a16:creationId xmlns:a16="http://schemas.microsoft.com/office/drawing/2014/main" id="{C6DAE641-AF4A-988F-DBCD-DC7249DB226A}"/>
              </a:ext>
            </a:extLst>
          </p:cNvPr>
          <p:cNvPicPr>
            <a:picLocks noChangeAspect="1"/>
          </p:cNvPicPr>
          <p:nvPr/>
        </p:nvPicPr>
        <p:blipFill>
          <a:blip r:embed="rId2"/>
          <a:stretch>
            <a:fillRect/>
          </a:stretch>
        </p:blipFill>
        <p:spPr>
          <a:xfrm>
            <a:off x="50800" y="655502"/>
            <a:ext cx="5880100" cy="2501900"/>
          </a:xfrm>
          <a:prstGeom prst="rect">
            <a:avLst/>
          </a:prstGeom>
        </p:spPr>
      </p:pic>
      <p:pic>
        <p:nvPicPr>
          <p:cNvPr id="15" name="Picture 14" descr="A map of the earth&#10;&#10;Description automatically generated">
            <a:extLst>
              <a:ext uri="{FF2B5EF4-FFF2-40B4-BE49-F238E27FC236}">
                <a16:creationId xmlns:a16="http://schemas.microsoft.com/office/drawing/2014/main" id="{F01DD6E8-4ED2-299D-D788-1ECCCADAE112}"/>
              </a:ext>
            </a:extLst>
          </p:cNvPr>
          <p:cNvPicPr>
            <a:picLocks noChangeAspect="1"/>
          </p:cNvPicPr>
          <p:nvPr/>
        </p:nvPicPr>
        <p:blipFill>
          <a:blip r:embed="rId3"/>
          <a:stretch>
            <a:fillRect/>
          </a:stretch>
        </p:blipFill>
        <p:spPr>
          <a:xfrm>
            <a:off x="5930900" y="709438"/>
            <a:ext cx="5880100" cy="2501900"/>
          </a:xfrm>
          <a:prstGeom prst="rect">
            <a:avLst/>
          </a:prstGeom>
        </p:spPr>
      </p:pic>
      <p:pic>
        <p:nvPicPr>
          <p:cNvPr id="17" name="Picture 16" descr="A map of the continent&#10;&#10;Description automatically generated">
            <a:extLst>
              <a:ext uri="{FF2B5EF4-FFF2-40B4-BE49-F238E27FC236}">
                <a16:creationId xmlns:a16="http://schemas.microsoft.com/office/drawing/2014/main" id="{35E5D9CB-3CAA-C4D6-238A-62A7A8FAEF0E}"/>
              </a:ext>
            </a:extLst>
          </p:cNvPr>
          <p:cNvPicPr>
            <a:picLocks noChangeAspect="1"/>
          </p:cNvPicPr>
          <p:nvPr/>
        </p:nvPicPr>
        <p:blipFill>
          <a:blip r:embed="rId4"/>
          <a:stretch>
            <a:fillRect/>
          </a:stretch>
        </p:blipFill>
        <p:spPr>
          <a:xfrm>
            <a:off x="0" y="4040626"/>
            <a:ext cx="5981700" cy="2336800"/>
          </a:xfrm>
          <a:prstGeom prst="rect">
            <a:avLst/>
          </a:prstGeom>
        </p:spPr>
      </p:pic>
      <p:pic>
        <p:nvPicPr>
          <p:cNvPr id="19" name="Picture 18" descr="A map of the continent&#10;&#10;Description automatically generated">
            <a:extLst>
              <a:ext uri="{FF2B5EF4-FFF2-40B4-BE49-F238E27FC236}">
                <a16:creationId xmlns:a16="http://schemas.microsoft.com/office/drawing/2014/main" id="{E6092461-3B79-4D3E-3734-56880E4E1646}"/>
              </a:ext>
            </a:extLst>
          </p:cNvPr>
          <p:cNvPicPr>
            <a:picLocks noChangeAspect="1"/>
          </p:cNvPicPr>
          <p:nvPr/>
        </p:nvPicPr>
        <p:blipFill>
          <a:blip r:embed="rId5"/>
          <a:stretch>
            <a:fillRect/>
          </a:stretch>
        </p:blipFill>
        <p:spPr>
          <a:xfrm>
            <a:off x="5981700" y="4040626"/>
            <a:ext cx="5981700" cy="2336800"/>
          </a:xfrm>
          <a:prstGeom prst="rect">
            <a:avLst/>
          </a:prstGeom>
        </p:spPr>
      </p:pic>
    </p:spTree>
    <p:extLst>
      <p:ext uri="{BB962C8B-B14F-4D97-AF65-F5344CB8AC3E}">
        <p14:creationId xmlns:p14="http://schemas.microsoft.com/office/powerpoint/2010/main" val="73213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D43A4B2-901B-5B02-147E-719619180FFD}"/>
              </a:ext>
            </a:extLst>
          </p:cNvPr>
          <p:cNvSpPr>
            <a:spLocks noGrp="1"/>
          </p:cNvSpPr>
          <p:nvPr>
            <p:ph type="ftr" sz="quarter" idx="11"/>
          </p:nvPr>
        </p:nvSpPr>
        <p:spPr/>
        <p:txBody>
          <a:bodyPr/>
          <a:lstStyle/>
          <a:p>
            <a:r>
              <a:rPr lang="en-US"/>
              <a:t>IOVWST Meeting, Salt Lake City, May 29-31, 2024</a:t>
            </a:r>
          </a:p>
        </p:txBody>
      </p:sp>
      <p:grpSp>
        <p:nvGrpSpPr>
          <p:cNvPr id="4" name="Group 3">
            <a:extLst>
              <a:ext uri="{FF2B5EF4-FFF2-40B4-BE49-F238E27FC236}">
                <a16:creationId xmlns:a16="http://schemas.microsoft.com/office/drawing/2014/main" id="{E8CBA14D-EA51-D8F3-7D1D-DE1E18E30EF7}"/>
              </a:ext>
            </a:extLst>
          </p:cNvPr>
          <p:cNvGrpSpPr/>
          <p:nvPr/>
        </p:nvGrpSpPr>
        <p:grpSpPr>
          <a:xfrm>
            <a:off x="0" y="123111"/>
            <a:ext cx="12192000" cy="432475"/>
            <a:chOff x="443890" y="123111"/>
            <a:chExt cx="8256221" cy="432475"/>
          </a:xfrm>
        </p:grpSpPr>
        <p:sp>
          <p:nvSpPr>
            <p:cNvPr id="5" name="TextBox 4">
              <a:extLst>
                <a:ext uri="{FF2B5EF4-FFF2-40B4-BE49-F238E27FC236}">
                  <a16:creationId xmlns:a16="http://schemas.microsoft.com/office/drawing/2014/main" id="{E8EE3777-9BCF-BAAB-B5D0-E004D08FDDFC}"/>
                </a:ext>
              </a:extLst>
            </p:cNvPr>
            <p:cNvSpPr txBox="1"/>
            <p:nvPr/>
          </p:nvSpPr>
          <p:spPr>
            <a:xfrm>
              <a:off x="443890" y="123111"/>
              <a:ext cx="8256221" cy="400110"/>
            </a:xfrm>
            <a:prstGeom prst="rect">
              <a:avLst/>
            </a:prstGeom>
            <a:noFill/>
          </p:spPr>
          <p:txBody>
            <a:bodyPr wrap="square" rtlCol="0">
              <a:spAutoFit/>
            </a:bodyPr>
            <a:lstStyle/>
            <a:p>
              <a:endParaRPr lang="en-US" sz="2000" dirty="0"/>
            </a:p>
          </p:txBody>
        </p:sp>
        <p:cxnSp>
          <p:nvCxnSpPr>
            <p:cNvPr id="6" name="Straight Connector 5">
              <a:extLst>
                <a:ext uri="{FF2B5EF4-FFF2-40B4-BE49-F238E27FC236}">
                  <a16:creationId xmlns:a16="http://schemas.microsoft.com/office/drawing/2014/main" id="{60258F34-1B87-156D-BEDB-846FFC34DE97}"/>
                </a:ext>
              </a:extLst>
            </p:cNvPr>
            <p:cNvCxnSpPr/>
            <p:nvPr/>
          </p:nvCxnSpPr>
          <p:spPr>
            <a:xfrm>
              <a:off x="443890" y="553998"/>
              <a:ext cx="8256221"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9F72EA47-C273-B7F2-380B-D335ED4E3BA4}"/>
              </a:ext>
            </a:extLst>
          </p:cNvPr>
          <p:cNvSpPr txBox="1">
            <a:spLocks/>
          </p:cNvSpPr>
          <p:nvPr/>
        </p:nvSpPr>
        <p:spPr>
          <a:xfrm>
            <a:off x="105103" y="92334"/>
            <a:ext cx="10636469" cy="4001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kern="0" dirty="0">
                <a:ea typeface="Times New Roman" panose="02020603050405020304" pitchFamily="18" charset="0"/>
              </a:rPr>
              <a:t>OSCAR correlation with drifter velocities WIND COMPONENT</a:t>
            </a:r>
            <a:endParaRPr lang="en-US" sz="2400" dirty="0"/>
          </a:p>
        </p:txBody>
      </p:sp>
      <p:sp>
        <p:nvSpPr>
          <p:cNvPr id="21" name="TextBox 20">
            <a:extLst>
              <a:ext uri="{FF2B5EF4-FFF2-40B4-BE49-F238E27FC236}">
                <a16:creationId xmlns:a16="http://schemas.microsoft.com/office/drawing/2014/main" id="{B8A22EF7-B44D-9396-C47B-3DD9EA8209A4}"/>
              </a:ext>
            </a:extLst>
          </p:cNvPr>
          <p:cNvSpPr txBox="1"/>
          <p:nvPr/>
        </p:nvSpPr>
        <p:spPr>
          <a:xfrm>
            <a:off x="770257" y="3803408"/>
            <a:ext cx="6747642" cy="369332"/>
          </a:xfrm>
          <a:prstGeom prst="rect">
            <a:avLst/>
          </a:prstGeom>
          <a:noFill/>
        </p:spPr>
        <p:txBody>
          <a:bodyPr wrap="square" rtlCol="0">
            <a:spAutoFit/>
          </a:bodyPr>
          <a:lstStyle/>
          <a:p>
            <a:r>
              <a:rPr lang="en-US" dirty="0"/>
              <a:t>Some areas of high correlation with wind component</a:t>
            </a:r>
          </a:p>
        </p:txBody>
      </p:sp>
      <p:pic>
        <p:nvPicPr>
          <p:cNvPr id="9" name="Picture 8" descr="A map of the north and the north&#10;&#10;Description automatically generated">
            <a:extLst>
              <a:ext uri="{FF2B5EF4-FFF2-40B4-BE49-F238E27FC236}">
                <a16:creationId xmlns:a16="http://schemas.microsoft.com/office/drawing/2014/main" id="{9D6766A6-ABAD-CB9A-D2CE-36063F0D167A}"/>
              </a:ext>
            </a:extLst>
          </p:cNvPr>
          <p:cNvPicPr>
            <a:picLocks noChangeAspect="1"/>
          </p:cNvPicPr>
          <p:nvPr/>
        </p:nvPicPr>
        <p:blipFill>
          <a:blip r:embed="rId2"/>
          <a:stretch>
            <a:fillRect/>
          </a:stretch>
        </p:blipFill>
        <p:spPr>
          <a:xfrm>
            <a:off x="215900" y="1056821"/>
            <a:ext cx="5880100" cy="2501900"/>
          </a:xfrm>
          <a:prstGeom prst="rect">
            <a:avLst/>
          </a:prstGeom>
        </p:spPr>
      </p:pic>
      <p:pic>
        <p:nvPicPr>
          <p:cNvPr id="12" name="Picture 11" descr="A map of the earth&#10;&#10;Description automatically generated">
            <a:extLst>
              <a:ext uri="{FF2B5EF4-FFF2-40B4-BE49-F238E27FC236}">
                <a16:creationId xmlns:a16="http://schemas.microsoft.com/office/drawing/2014/main" id="{E9D2FEBD-55EE-000E-FFD4-BC6DC7B3F34E}"/>
              </a:ext>
            </a:extLst>
          </p:cNvPr>
          <p:cNvPicPr>
            <a:picLocks noChangeAspect="1"/>
          </p:cNvPicPr>
          <p:nvPr/>
        </p:nvPicPr>
        <p:blipFill>
          <a:blip r:embed="rId3"/>
          <a:stretch>
            <a:fillRect/>
          </a:stretch>
        </p:blipFill>
        <p:spPr>
          <a:xfrm>
            <a:off x="6311900" y="1056821"/>
            <a:ext cx="5880100" cy="2501900"/>
          </a:xfrm>
          <a:prstGeom prst="rect">
            <a:avLst/>
          </a:prstGeom>
        </p:spPr>
      </p:pic>
    </p:spTree>
    <p:extLst>
      <p:ext uri="{BB962C8B-B14F-4D97-AF65-F5344CB8AC3E}">
        <p14:creationId xmlns:p14="http://schemas.microsoft.com/office/powerpoint/2010/main" val="138211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D43A4B2-901B-5B02-147E-719619180FFD}"/>
              </a:ext>
            </a:extLst>
          </p:cNvPr>
          <p:cNvSpPr>
            <a:spLocks noGrp="1"/>
          </p:cNvSpPr>
          <p:nvPr>
            <p:ph type="ftr" sz="quarter" idx="11"/>
          </p:nvPr>
        </p:nvSpPr>
        <p:spPr/>
        <p:txBody>
          <a:bodyPr/>
          <a:lstStyle/>
          <a:p>
            <a:r>
              <a:rPr lang="en-US"/>
              <a:t>IOVWST Meeting, Salt Lake City, May 29-31, 2024</a:t>
            </a:r>
          </a:p>
        </p:txBody>
      </p:sp>
      <p:grpSp>
        <p:nvGrpSpPr>
          <p:cNvPr id="4" name="Group 3">
            <a:extLst>
              <a:ext uri="{FF2B5EF4-FFF2-40B4-BE49-F238E27FC236}">
                <a16:creationId xmlns:a16="http://schemas.microsoft.com/office/drawing/2014/main" id="{E8CBA14D-EA51-D8F3-7D1D-DE1E18E30EF7}"/>
              </a:ext>
            </a:extLst>
          </p:cNvPr>
          <p:cNvGrpSpPr/>
          <p:nvPr/>
        </p:nvGrpSpPr>
        <p:grpSpPr>
          <a:xfrm>
            <a:off x="0" y="123111"/>
            <a:ext cx="12192000" cy="432475"/>
            <a:chOff x="443890" y="123111"/>
            <a:chExt cx="8256221" cy="432475"/>
          </a:xfrm>
        </p:grpSpPr>
        <p:sp>
          <p:nvSpPr>
            <p:cNvPr id="5" name="TextBox 4">
              <a:extLst>
                <a:ext uri="{FF2B5EF4-FFF2-40B4-BE49-F238E27FC236}">
                  <a16:creationId xmlns:a16="http://schemas.microsoft.com/office/drawing/2014/main" id="{E8EE3777-9BCF-BAAB-B5D0-E004D08FDDFC}"/>
                </a:ext>
              </a:extLst>
            </p:cNvPr>
            <p:cNvSpPr txBox="1"/>
            <p:nvPr/>
          </p:nvSpPr>
          <p:spPr>
            <a:xfrm>
              <a:off x="443890" y="123111"/>
              <a:ext cx="8256221" cy="400110"/>
            </a:xfrm>
            <a:prstGeom prst="rect">
              <a:avLst/>
            </a:prstGeom>
            <a:noFill/>
          </p:spPr>
          <p:txBody>
            <a:bodyPr wrap="square" rtlCol="0">
              <a:spAutoFit/>
            </a:bodyPr>
            <a:lstStyle/>
            <a:p>
              <a:endParaRPr lang="en-US" sz="2000" dirty="0"/>
            </a:p>
          </p:txBody>
        </p:sp>
        <p:cxnSp>
          <p:nvCxnSpPr>
            <p:cNvPr id="6" name="Straight Connector 5">
              <a:extLst>
                <a:ext uri="{FF2B5EF4-FFF2-40B4-BE49-F238E27FC236}">
                  <a16:creationId xmlns:a16="http://schemas.microsoft.com/office/drawing/2014/main" id="{60258F34-1B87-156D-BEDB-846FFC34DE97}"/>
                </a:ext>
              </a:extLst>
            </p:cNvPr>
            <p:cNvCxnSpPr/>
            <p:nvPr/>
          </p:nvCxnSpPr>
          <p:spPr>
            <a:xfrm>
              <a:off x="443890" y="553998"/>
              <a:ext cx="8256221"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9F72EA47-C273-B7F2-380B-D335ED4E3BA4}"/>
              </a:ext>
            </a:extLst>
          </p:cNvPr>
          <p:cNvSpPr txBox="1">
            <a:spLocks/>
          </p:cNvSpPr>
          <p:nvPr/>
        </p:nvSpPr>
        <p:spPr>
          <a:xfrm>
            <a:off x="105103" y="92334"/>
            <a:ext cx="11972597" cy="4001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kern="0" dirty="0">
                <a:ea typeface="Times New Roman" panose="02020603050405020304" pitchFamily="18" charset="0"/>
              </a:rPr>
              <a:t>OSCAR correlation with drifter velocities DIFFERENCE between geo and wind components</a:t>
            </a:r>
            <a:endParaRPr lang="en-US" sz="2400" dirty="0"/>
          </a:p>
        </p:txBody>
      </p:sp>
      <p:pic>
        <p:nvPicPr>
          <p:cNvPr id="9" name="Picture 8" descr="A map of the world&#10;&#10;Description automatically generated">
            <a:extLst>
              <a:ext uri="{FF2B5EF4-FFF2-40B4-BE49-F238E27FC236}">
                <a16:creationId xmlns:a16="http://schemas.microsoft.com/office/drawing/2014/main" id="{3D072955-B19C-3239-C345-B98B778DA3B0}"/>
              </a:ext>
            </a:extLst>
          </p:cNvPr>
          <p:cNvPicPr>
            <a:picLocks noChangeAspect="1"/>
          </p:cNvPicPr>
          <p:nvPr/>
        </p:nvPicPr>
        <p:blipFill>
          <a:blip r:embed="rId2"/>
          <a:stretch>
            <a:fillRect/>
          </a:stretch>
        </p:blipFill>
        <p:spPr>
          <a:xfrm>
            <a:off x="5813097" y="3869990"/>
            <a:ext cx="5918200" cy="2336800"/>
          </a:xfrm>
          <a:prstGeom prst="rect">
            <a:avLst/>
          </a:prstGeom>
        </p:spPr>
      </p:pic>
      <p:pic>
        <p:nvPicPr>
          <p:cNvPr id="13" name="Picture 12" descr="A map of the north and the north&#10;&#10;Description automatically generated">
            <a:extLst>
              <a:ext uri="{FF2B5EF4-FFF2-40B4-BE49-F238E27FC236}">
                <a16:creationId xmlns:a16="http://schemas.microsoft.com/office/drawing/2014/main" id="{1FD46E30-B175-AA8D-079D-162E0E0D9A66}"/>
              </a:ext>
            </a:extLst>
          </p:cNvPr>
          <p:cNvPicPr>
            <a:picLocks noChangeAspect="1"/>
          </p:cNvPicPr>
          <p:nvPr/>
        </p:nvPicPr>
        <p:blipFill>
          <a:blip r:embed="rId3"/>
          <a:stretch>
            <a:fillRect/>
          </a:stretch>
        </p:blipFill>
        <p:spPr>
          <a:xfrm>
            <a:off x="0" y="3848420"/>
            <a:ext cx="5918200" cy="2336800"/>
          </a:xfrm>
          <a:prstGeom prst="rect">
            <a:avLst/>
          </a:prstGeom>
        </p:spPr>
      </p:pic>
      <p:pic>
        <p:nvPicPr>
          <p:cNvPr id="14" name="Picture 13" descr="A map of the continent&#10;&#10;Description automatically generated">
            <a:extLst>
              <a:ext uri="{FF2B5EF4-FFF2-40B4-BE49-F238E27FC236}">
                <a16:creationId xmlns:a16="http://schemas.microsoft.com/office/drawing/2014/main" id="{01DEBC10-5D26-8EBF-243D-87308D3D846C}"/>
              </a:ext>
            </a:extLst>
          </p:cNvPr>
          <p:cNvPicPr>
            <a:picLocks noChangeAspect="1"/>
          </p:cNvPicPr>
          <p:nvPr/>
        </p:nvPicPr>
        <p:blipFill>
          <a:blip r:embed="rId4"/>
          <a:stretch>
            <a:fillRect/>
          </a:stretch>
        </p:blipFill>
        <p:spPr>
          <a:xfrm>
            <a:off x="0" y="878055"/>
            <a:ext cx="5918200" cy="2336800"/>
          </a:xfrm>
          <a:prstGeom prst="rect">
            <a:avLst/>
          </a:prstGeom>
        </p:spPr>
      </p:pic>
      <p:pic>
        <p:nvPicPr>
          <p:cNvPr id="16" name="Picture 15" descr="A map of the continent&#10;&#10;Description automatically generated">
            <a:extLst>
              <a:ext uri="{FF2B5EF4-FFF2-40B4-BE49-F238E27FC236}">
                <a16:creationId xmlns:a16="http://schemas.microsoft.com/office/drawing/2014/main" id="{F090EE50-3C33-AF26-1EF3-9B7E80591022}"/>
              </a:ext>
            </a:extLst>
          </p:cNvPr>
          <p:cNvPicPr>
            <a:picLocks noChangeAspect="1"/>
          </p:cNvPicPr>
          <p:nvPr/>
        </p:nvPicPr>
        <p:blipFill>
          <a:blip r:embed="rId5"/>
          <a:stretch>
            <a:fillRect/>
          </a:stretch>
        </p:blipFill>
        <p:spPr>
          <a:xfrm>
            <a:off x="5972754" y="878055"/>
            <a:ext cx="5918200" cy="2336800"/>
          </a:xfrm>
          <a:prstGeom prst="rect">
            <a:avLst/>
          </a:prstGeom>
        </p:spPr>
      </p:pic>
    </p:spTree>
    <p:extLst>
      <p:ext uri="{BB962C8B-B14F-4D97-AF65-F5344CB8AC3E}">
        <p14:creationId xmlns:p14="http://schemas.microsoft.com/office/powerpoint/2010/main" val="316869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D43A4B2-901B-5B02-147E-719619180FFD}"/>
              </a:ext>
            </a:extLst>
          </p:cNvPr>
          <p:cNvSpPr>
            <a:spLocks noGrp="1"/>
          </p:cNvSpPr>
          <p:nvPr>
            <p:ph type="ftr" sz="quarter" idx="11"/>
          </p:nvPr>
        </p:nvSpPr>
        <p:spPr/>
        <p:txBody>
          <a:bodyPr/>
          <a:lstStyle/>
          <a:p>
            <a:r>
              <a:rPr lang="en-US"/>
              <a:t>IOVWST Meeting, Salt Lake City, May 29-31, 2024</a:t>
            </a:r>
          </a:p>
        </p:txBody>
      </p:sp>
      <p:grpSp>
        <p:nvGrpSpPr>
          <p:cNvPr id="4" name="Group 3">
            <a:extLst>
              <a:ext uri="{FF2B5EF4-FFF2-40B4-BE49-F238E27FC236}">
                <a16:creationId xmlns:a16="http://schemas.microsoft.com/office/drawing/2014/main" id="{E8CBA14D-EA51-D8F3-7D1D-DE1E18E30EF7}"/>
              </a:ext>
            </a:extLst>
          </p:cNvPr>
          <p:cNvGrpSpPr/>
          <p:nvPr/>
        </p:nvGrpSpPr>
        <p:grpSpPr>
          <a:xfrm>
            <a:off x="0" y="123111"/>
            <a:ext cx="12192000" cy="432475"/>
            <a:chOff x="443890" y="123111"/>
            <a:chExt cx="8256221" cy="432475"/>
          </a:xfrm>
        </p:grpSpPr>
        <p:sp>
          <p:nvSpPr>
            <p:cNvPr id="5" name="TextBox 4">
              <a:extLst>
                <a:ext uri="{FF2B5EF4-FFF2-40B4-BE49-F238E27FC236}">
                  <a16:creationId xmlns:a16="http://schemas.microsoft.com/office/drawing/2014/main" id="{E8EE3777-9BCF-BAAB-B5D0-E004D08FDDFC}"/>
                </a:ext>
              </a:extLst>
            </p:cNvPr>
            <p:cNvSpPr txBox="1"/>
            <p:nvPr/>
          </p:nvSpPr>
          <p:spPr>
            <a:xfrm>
              <a:off x="443890" y="123111"/>
              <a:ext cx="8256221" cy="400110"/>
            </a:xfrm>
            <a:prstGeom prst="rect">
              <a:avLst/>
            </a:prstGeom>
            <a:noFill/>
          </p:spPr>
          <p:txBody>
            <a:bodyPr wrap="square" rtlCol="0">
              <a:spAutoFit/>
            </a:bodyPr>
            <a:lstStyle/>
            <a:p>
              <a:endParaRPr lang="en-US" sz="2000" dirty="0"/>
            </a:p>
          </p:txBody>
        </p:sp>
        <p:cxnSp>
          <p:nvCxnSpPr>
            <p:cNvPr id="6" name="Straight Connector 5">
              <a:extLst>
                <a:ext uri="{FF2B5EF4-FFF2-40B4-BE49-F238E27FC236}">
                  <a16:creationId xmlns:a16="http://schemas.microsoft.com/office/drawing/2014/main" id="{60258F34-1B87-156D-BEDB-846FFC34DE97}"/>
                </a:ext>
              </a:extLst>
            </p:cNvPr>
            <p:cNvCxnSpPr/>
            <p:nvPr/>
          </p:nvCxnSpPr>
          <p:spPr>
            <a:xfrm>
              <a:off x="443890" y="553998"/>
              <a:ext cx="8256221"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9F72EA47-C273-B7F2-380B-D335ED4E3BA4}"/>
              </a:ext>
            </a:extLst>
          </p:cNvPr>
          <p:cNvSpPr txBox="1">
            <a:spLocks/>
          </p:cNvSpPr>
          <p:nvPr/>
        </p:nvSpPr>
        <p:spPr>
          <a:xfrm>
            <a:off x="105103" y="92334"/>
            <a:ext cx="10636469" cy="4001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kern="0" dirty="0">
                <a:ea typeface="Times New Roman" panose="02020603050405020304" pitchFamily="18" charset="0"/>
              </a:rPr>
              <a:t>OSCAR correlation with drifter velocities: WIND COMPONENT vs DRIFT-GEO</a:t>
            </a:r>
            <a:endParaRPr lang="en-US" sz="2400" dirty="0"/>
          </a:p>
        </p:txBody>
      </p:sp>
      <p:sp>
        <p:nvSpPr>
          <p:cNvPr id="7" name="TextBox 6">
            <a:extLst>
              <a:ext uri="{FF2B5EF4-FFF2-40B4-BE49-F238E27FC236}">
                <a16:creationId xmlns:a16="http://schemas.microsoft.com/office/drawing/2014/main" id="{F66E5E18-7994-F4DB-7ECE-4C7F386971BB}"/>
              </a:ext>
            </a:extLst>
          </p:cNvPr>
          <p:cNvSpPr txBox="1"/>
          <p:nvPr/>
        </p:nvSpPr>
        <p:spPr>
          <a:xfrm>
            <a:off x="105103" y="5832149"/>
            <a:ext cx="11667281" cy="646331"/>
          </a:xfrm>
          <a:prstGeom prst="rect">
            <a:avLst/>
          </a:prstGeom>
          <a:noFill/>
        </p:spPr>
        <p:txBody>
          <a:bodyPr wrap="square" rtlCol="0">
            <a:spAutoFit/>
          </a:bodyPr>
          <a:lstStyle/>
          <a:p>
            <a:r>
              <a:rPr lang="en-US" dirty="0"/>
              <a:t>Subtract out geostrophic signal from drifters, see improvement, but still see strong geostrophic signal. Not just from errors in geostrophic component (and interpolation), but also from interactions with those strong currents</a:t>
            </a:r>
          </a:p>
        </p:txBody>
      </p:sp>
      <p:pic>
        <p:nvPicPr>
          <p:cNvPr id="14" name="Picture 13" descr="A map of the north pole&#10;&#10;Description automatically generated">
            <a:extLst>
              <a:ext uri="{FF2B5EF4-FFF2-40B4-BE49-F238E27FC236}">
                <a16:creationId xmlns:a16="http://schemas.microsoft.com/office/drawing/2014/main" id="{12872CE8-AC32-F75D-206F-276185808975}"/>
              </a:ext>
            </a:extLst>
          </p:cNvPr>
          <p:cNvPicPr>
            <a:picLocks noChangeAspect="1"/>
          </p:cNvPicPr>
          <p:nvPr/>
        </p:nvPicPr>
        <p:blipFill>
          <a:blip r:embed="rId2"/>
          <a:stretch>
            <a:fillRect/>
          </a:stretch>
        </p:blipFill>
        <p:spPr>
          <a:xfrm>
            <a:off x="0" y="663876"/>
            <a:ext cx="5880100" cy="2501900"/>
          </a:xfrm>
          <a:prstGeom prst="rect">
            <a:avLst/>
          </a:prstGeom>
        </p:spPr>
      </p:pic>
      <p:pic>
        <p:nvPicPr>
          <p:cNvPr id="17" name="Picture 16" descr="A map of the north pole&#10;&#10;Description automatically generated">
            <a:extLst>
              <a:ext uri="{FF2B5EF4-FFF2-40B4-BE49-F238E27FC236}">
                <a16:creationId xmlns:a16="http://schemas.microsoft.com/office/drawing/2014/main" id="{BF1B9414-4D58-A038-BB31-8FDD38526877}"/>
              </a:ext>
            </a:extLst>
          </p:cNvPr>
          <p:cNvPicPr>
            <a:picLocks noChangeAspect="1"/>
          </p:cNvPicPr>
          <p:nvPr/>
        </p:nvPicPr>
        <p:blipFill>
          <a:blip r:embed="rId3"/>
          <a:stretch>
            <a:fillRect/>
          </a:stretch>
        </p:blipFill>
        <p:spPr>
          <a:xfrm>
            <a:off x="6211301" y="716072"/>
            <a:ext cx="5880100" cy="2501900"/>
          </a:xfrm>
          <a:prstGeom prst="rect">
            <a:avLst/>
          </a:prstGeom>
        </p:spPr>
      </p:pic>
      <p:pic>
        <p:nvPicPr>
          <p:cNvPr id="21" name="Picture 20" descr="A map of the ocean&#10;&#10;Description automatically generated">
            <a:extLst>
              <a:ext uri="{FF2B5EF4-FFF2-40B4-BE49-F238E27FC236}">
                <a16:creationId xmlns:a16="http://schemas.microsoft.com/office/drawing/2014/main" id="{14D15096-CD22-6EBC-2BF3-B58E918D383B}"/>
              </a:ext>
            </a:extLst>
          </p:cNvPr>
          <p:cNvPicPr>
            <a:picLocks noChangeAspect="1"/>
          </p:cNvPicPr>
          <p:nvPr/>
        </p:nvPicPr>
        <p:blipFill>
          <a:blip r:embed="rId4"/>
          <a:stretch>
            <a:fillRect/>
          </a:stretch>
        </p:blipFill>
        <p:spPr>
          <a:xfrm>
            <a:off x="0" y="3221959"/>
            <a:ext cx="5880100" cy="2501900"/>
          </a:xfrm>
          <a:prstGeom prst="rect">
            <a:avLst/>
          </a:prstGeom>
        </p:spPr>
      </p:pic>
      <p:pic>
        <p:nvPicPr>
          <p:cNvPr id="23" name="Picture 22" descr="A map of the ocean&#10;&#10;Description automatically generated">
            <a:extLst>
              <a:ext uri="{FF2B5EF4-FFF2-40B4-BE49-F238E27FC236}">
                <a16:creationId xmlns:a16="http://schemas.microsoft.com/office/drawing/2014/main" id="{E5BC59BA-FD51-6699-24D0-0D1113E96AFF}"/>
              </a:ext>
            </a:extLst>
          </p:cNvPr>
          <p:cNvPicPr>
            <a:picLocks noChangeAspect="1"/>
          </p:cNvPicPr>
          <p:nvPr/>
        </p:nvPicPr>
        <p:blipFill>
          <a:blip r:embed="rId5"/>
          <a:stretch>
            <a:fillRect/>
          </a:stretch>
        </p:blipFill>
        <p:spPr>
          <a:xfrm>
            <a:off x="6211301" y="3217972"/>
            <a:ext cx="5880100" cy="2501900"/>
          </a:xfrm>
          <a:prstGeom prst="rect">
            <a:avLst/>
          </a:prstGeom>
        </p:spPr>
      </p:pic>
    </p:spTree>
    <p:extLst>
      <p:ext uri="{BB962C8B-B14F-4D97-AF65-F5344CB8AC3E}">
        <p14:creationId xmlns:p14="http://schemas.microsoft.com/office/powerpoint/2010/main" val="47394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2549</TotalTime>
  <Words>1064</Words>
  <Application>Microsoft Office PowerPoint</Application>
  <PresentationFormat>Widescreen</PresentationFormat>
  <Paragraphs>81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DengXian</vt:lpstr>
      <vt:lpstr>Aptos</vt:lpstr>
      <vt:lpstr>Aptos Display</vt:lpstr>
      <vt:lpstr>Arial</vt:lpstr>
      <vt:lpstr>Helvetica Neue</vt:lpstr>
      <vt:lpstr>Times New Roman</vt:lpstr>
      <vt:lpstr>Office Theme</vt:lpstr>
      <vt:lpstr>Wind and Current Matchup: Evaluating the Performance of Ekman Theory in OSCAR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 and Current Matchup: Evaluating the Performance of Ekman Theory in OSCAR</dc:title>
  <dc:creator>Kathleen Dohan</dc:creator>
  <cp:lastModifiedBy>Mark Bourassa</cp:lastModifiedBy>
  <cp:revision>47</cp:revision>
  <dcterms:created xsi:type="dcterms:W3CDTF">2024-05-27T18:15:32Z</dcterms:created>
  <dcterms:modified xsi:type="dcterms:W3CDTF">2024-05-30T20:58:20Z</dcterms:modified>
</cp:coreProperties>
</file>