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88" r:id="rId2"/>
    <p:sldId id="294" r:id="rId3"/>
    <p:sldId id="290" r:id="rId4"/>
    <p:sldId id="291" r:id="rId5"/>
    <p:sldId id="292" r:id="rId6"/>
    <p:sldId id="272" r:id="rId7"/>
    <p:sldId id="293" r:id="rId8"/>
    <p:sldId id="295" r:id="rId9"/>
    <p:sldId id="299" r:id="rId10"/>
    <p:sldId id="296" r:id="rId11"/>
    <p:sldId id="300" r:id="rId12"/>
    <p:sldId id="297" r:id="rId13"/>
    <p:sldId id="301" r:id="rId14"/>
    <p:sldId id="304" r:id="rId15"/>
    <p:sldId id="302" r:id="rId16"/>
    <p:sldId id="303" r:id="rId17"/>
    <p:sldId id="29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0098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62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9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F9536-6EB4-3B46-A0DB-E56BB0B141C3}" type="datetimeFigureOut">
              <a:rPr lang="en-US" smtClean="0"/>
              <a:t>5/30/24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29218-92B2-3841-93D7-146EDAD81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571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29218-92B2-3841-93D7-146EDAD817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27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509EC-4149-5A48-BC4B-39798BA15A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0A01D0-A6E6-BE48-8BB1-D70978D367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AE1CE-C6C8-1643-89CA-9D82E3302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8F7E-1943-5048-AA4D-A5A73E1E95D3}" type="datetimeFigureOut">
              <a:rPr lang="en-US" smtClean="0"/>
              <a:t>5/30/24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45CA3-61FC-B948-B777-A678CBECE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39813-68FF-0747-81AB-E46710191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C6F3-BB72-8A46-9713-CD38603A8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173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A6D70-0CA3-714E-9887-E6225A858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36756C-E6A1-7E4D-8DC4-0AD2FCFF1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F2DA1-A8D0-0645-B064-A09F0D923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8F7E-1943-5048-AA4D-A5A73E1E95D3}" type="datetimeFigureOut">
              <a:rPr lang="en-US" smtClean="0"/>
              <a:t>5/30/24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6B878-904C-EB40-B8E4-6F1BA9BB8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0AC02-225B-2B4F-91F9-E99B6ABC1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C6F3-BB72-8A46-9713-CD38603A8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2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F396DD-0E1E-6A40-AC33-705ADF178A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EC9DC4-8BB7-604F-8261-228254A5A5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AFEBC-4797-BB46-8380-DD536BE7E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8F7E-1943-5048-AA4D-A5A73E1E95D3}" type="datetimeFigureOut">
              <a:rPr lang="en-US" smtClean="0"/>
              <a:t>5/30/24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250C50-5BCE-7444-8F83-7B256AEC4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E5188-C2BC-5146-A3B6-D9B76F867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C6F3-BB72-8A46-9713-CD38603A8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2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0700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0D656-E6BA-9F41-8151-F1CB9EDAC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80" y="365759"/>
            <a:ext cx="8610600" cy="630555"/>
          </a:xfrm>
        </p:spPr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C1BF8-AAF4-A043-89EA-E4EBA2738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B84D9-0ED9-EA43-AACC-BAEC9CABC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8F7E-1943-5048-AA4D-A5A73E1E95D3}" type="datetimeFigureOut">
              <a:rPr lang="en-US" smtClean="0"/>
              <a:t>5/30/24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20B84-4DE9-E548-82FD-934282A0A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40EC5-F0CD-DF44-A5A7-812792F2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C6F3-BB72-8A46-9713-CD38603A8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02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AAD46-5EE8-8E41-A7BB-60D1BA73F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1404F6-46C8-BE4D-BBFF-FB27B34B7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F820A-E8DC-5E47-951C-23792AA8B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8F7E-1943-5048-AA4D-A5A73E1E95D3}" type="datetimeFigureOut">
              <a:rPr lang="en-US" smtClean="0"/>
              <a:t>5/30/24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B5A05-AF99-1D43-A168-8E56D1353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B4E18-F476-E842-ADB8-8068AA418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C6F3-BB72-8A46-9713-CD38603A8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42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C1BDC-C72F-D742-B2D0-B0217A304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FBEF5-1023-4A47-9FA3-AC0601D6BA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56C4DD-6843-0648-ACBD-24E1011E49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D696D4-5C80-9546-B208-8D5D82BE8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8F7E-1943-5048-AA4D-A5A73E1E95D3}" type="datetimeFigureOut">
              <a:rPr lang="en-US" smtClean="0"/>
              <a:t>5/30/24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7EC876-73BB-994E-8A5B-0B74100D4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349DD2-C8BB-5245-ACFC-38E756D19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C6F3-BB72-8A46-9713-CD38603A8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679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25456-A86B-A14E-86B6-44A885910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5A8B94-9683-3844-9255-D432634A8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C398C3-6BAE-2D41-AFFF-3022D3C533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C1C72E-29F2-E147-8FB7-F9266C5340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05FCD5-76F8-7A40-B6F4-17AD9536FF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EDD455-5B3D-094C-9D66-9DF53069E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8F7E-1943-5048-AA4D-A5A73E1E95D3}" type="datetimeFigureOut">
              <a:rPr lang="en-US" smtClean="0"/>
              <a:t>5/30/24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9B0CE8-63F6-2F4B-9418-5B1C4E562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EED818-93CC-084C-9128-4607AE6A4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C6F3-BB72-8A46-9713-CD38603A8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80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5ED20-4518-D843-AFC0-ACBEA2928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E690E7-4067-744B-8B5B-71111E1F6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8F7E-1943-5048-AA4D-A5A73E1E95D3}" type="datetimeFigureOut">
              <a:rPr lang="en-US" smtClean="0"/>
              <a:t>5/30/24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E155E6-FAD3-8E44-AC2C-4C3AEBD3A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4C67FE-C981-B044-8C9D-0130A951B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C6F3-BB72-8A46-9713-CD38603A8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95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B1F1AD-15EC-204B-88A0-D5D24E0D3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8F7E-1943-5048-AA4D-A5A73E1E95D3}" type="datetimeFigureOut">
              <a:rPr lang="en-US" smtClean="0"/>
              <a:t>5/30/24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9A83F2-D7A9-EC41-BD5F-4C26A897E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C5D9B-2B74-2D4E-BF4C-9DE753109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C6F3-BB72-8A46-9713-CD38603A8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34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1AA3D-B860-FD49-9706-2D0ED20CA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F378A-E32F-5B4D-B57A-04A0BB719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93315A-CD73-8E4C-9FD9-058DFBEEB6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D99634-B362-9344-BCDD-5B171396E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8F7E-1943-5048-AA4D-A5A73E1E95D3}" type="datetimeFigureOut">
              <a:rPr lang="en-US" smtClean="0"/>
              <a:t>5/30/24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A9E531-AA40-D944-B242-CB98EF75A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01C76C-E2AA-0B42-ADFE-305FCBA4C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C6F3-BB72-8A46-9713-CD38603A8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12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30C72-1F2E-D048-A946-7E39AAD72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A7E52A-8774-FA4D-9DA1-2CEB6F5906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2B2D97-E9A1-A445-A9CE-CFA2F1CB42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F70777-27CC-E44C-A67B-A4AFD0FD4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8F7E-1943-5048-AA4D-A5A73E1E95D3}" type="datetimeFigureOut">
              <a:rPr lang="en-US" smtClean="0"/>
              <a:t>5/30/24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D8D89-A4F0-D444-A2F8-A3FA6E3E7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83C6A-992A-5747-9494-B4F905BD9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C6F3-BB72-8A46-9713-CD38603A8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12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8E29CC-37B9-9847-B2F6-5D89BF955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6B13F7-79F9-834C-8B8F-6840401B6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9A0C7-D9A9-D444-ACF1-22A63BB56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08F7E-1943-5048-AA4D-A5A73E1E95D3}" type="datetimeFigureOut">
              <a:rPr lang="en-US" smtClean="0"/>
              <a:t>5/30/24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9840B-CCD4-764F-B015-64CEFEA5A8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ED56F-855C-764E-86E1-DFCDCF3A73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7C6F3-BB72-8A46-9713-CD38603A8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924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mailto:roger.samelson@oregonstate.edu" TargetMode="External"/><Relationship Id="rId7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aps.fsu.edu/scatterometry/" TargetMode="External"/><Relationship Id="rId5" Type="http://schemas.openxmlformats.org/officeDocument/2006/relationships/image" Target="../media/image1.png"/><Relationship Id="rId4" Type="http://schemas.openxmlformats.org/officeDocument/2006/relationships/hyperlink" Target="https://rsamelson.ceoas.oregonstate.edu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00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CE2F8-0B40-C64A-A3E0-91A51606D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1413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Near-surface wind and wave drift currents in the coupled air-sea boundary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219F0-551D-9547-90BE-D881C332E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570" y="3088441"/>
            <a:ext cx="10515600" cy="232659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R. M. </a:t>
            </a:r>
            <a:r>
              <a:rPr lang="en-US" dirty="0" err="1"/>
              <a:t>Samelson</a:t>
            </a:r>
            <a:endParaRPr lang="en-US" dirty="0"/>
          </a:p>
          <a:p>
            <a:pPr marL="0" indent="0" algn="ctr">
              <a:buNone/>
            </a:pPr>
            <a:r>
              <a:rPr lang="en-US" sz="2400" dirty="0"/>
              <a:t>CEOAS, Oregon State University</a:t>
            </a:r>
          </a:p>
          <a:p>
            <a:pPr marL="0" indent="0" algn="ctr">
              <a:buNone/>
            </a:pPr>
            <a:r>
              <a:rPr lang="en-US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roger.samelson@oregonstate.edu</a:t>
            </a:r>
            <a:endParaRPr lang="en-US" sz="2000" dirty="0"/>
          </a:p>
          <a:p>
            <a:pPr marL="0" indent="0" algn="ctr">
              <a:buNone/>
            </a:pPr>
            <a:r>
              <a:rPr lang="en-US" sz="2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https://rsamelson.ceoas.oregonstate.edu/</a:t>
            </a:r>
            <a:endParaRPr lang="en-US" sz="2000" dirty="0"/>
          </a:p>
          <a:p>
            <a:pPr marL="0" indent="0" algn="ctr">
              <a:buNone/>
            </a:pPr>
            <a:r>
              <a:rPr lang="en-US" dirty="0"/>
              <a:t>IOVWST Meeting - 31 May 2024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99DB34-D529-C840-A5A5-883F81248E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5502" y="6102603"/>
            <a:ext cx="1013012" cy="762000"/>
          </a:xfrm>
          <a:prstGeom prst="rect">
            <a:avLst/>
          </a:prstGeom>
        </p:spPr>
      </p:pic>
      <p:pic>
        <p:nvPicPr>
          <p:cNvPr id="1026" name="Picture 2" descr="Scatterometry Logo">
            <a:hlinkClick r:id="rId6"/>
            <a:extLst>
              <a:ext uri="{FF2B5EF4-FFF2-40B4-BE49-F238E27FC236}">
                <a16:creationId xmlns:a16="http://schemas.microsoft.com/office/drawing/2014/main" id="{A2AE5CD9-A90A-A398-3B36-A9AC290E6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514" y="6100188"/>
            <a:ext cx="1777709" cy="76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E8BE19C-BD5C-D461-9352-FA64D7DBA3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36" y="6095998"/>
            <a:ext cx="2639968" cy="76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01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D3078-F4AB-C684-88EF-9DF90BFEF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80" y="365759"/>
            <a:ext cx="10089606" cy="630555"/>
          </a:xfrm>
        </p:spPr>
        <p:txBody>
          <a:bodyPr>
            <a:normAutofit fontScale="90000"/>
          </a:bodyPr>
          <a:lstStyle/>
          <a:p>
            <a:r>
              <a:rPr lang="en-US" dirty="0"/>
              <a:t>“</a:t>
            </a:r>
            <a:r>
              <a:rPr lang="en-US" dirty="0" err="1"/>
              <a:t>DopplerScatt</a:t>
            </a:r>
            <a:r>
              <a:rPr lang="en-US" dirty="0"/>
              <a:t> mean” wind drift:  01 Jan 1980 vector-mean </a:t>
            </a:r>
          </a:p>
        </p:txBody>
      </p:sp>
      <p:pic>
        <p:nvPicPr>
          <p:cNvPr id="5" name="Content Placeholder 4" descr="A blue and white map of the world&#10;&#10;Description automatically generated">
            <a:extLst>
              <a:ext uri="{FF2B5EF4-FFF2-40B4-BE49-F238E27FC236}">
                <a16:creationId xmlns:a16="http://schemas.microsoft.com/office/drawing/2014/main" id="{B38EC10F-7381-A5F3-D072-1F0B564E7B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073" y="1093849"/>
            <a:ext cx="10991854" cy="5495927"/>
          </a:xfrm>
        </p:spPr>
      </p:pic>
    </p:spTree>
    <p:extLst>
      <p:ext uri="{BB962C8B-B14F-4D97-AF65-F5344CB8AC3E}">
        <p14:creationId xmlns:p14="http://schemas.microsoft.com/office/powerpoint/2010/main" val="4054141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D3078-F4AB-C684-88EF-9DF90BFEF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79" y="365759"/>
            <a:ext cx="10991854" cy="630555"/>
          </a:xfrm>
        </p:spPr>
        <p:txBody>
          <a:bodyPr>
            <a:normAutofit/>
          </a:bodyPr>
          <a:lstStyle/>
          <a:p>
            <a:r>
              <a:rPr lang="en-US" dirty="0"/>
              <a:t>“</a:t>
            </a:r>
            <a:r>
              <a:rPr lang="en-US" dirty="0" err="1"/>
              <a:t>DopplerScatt</a:t>
            </a:r>
            <a:r>
              <a:rPr lang="en-US" dirty="0"/>
              <a:t> mean” wind drift:  Jan 1980 vector-mean </a:t>
            </a:r>
          </a:p>
        </p:txBody>
      </p:sp>
      <p:pic>
        <p:nvPicPr>
          <p:cNvPr id="4" name="Picture 3" descr="A map of the world&#10;&#10;Description automatically generated">
            <a:extLst>
              <a:ext uri="{FF2B5EF4-FFF2-40B4-BE49-F238E27FC236}">
                <a16:creationId xmlns:a16="http://schemas.microsoft.com/office/drawing/2014/main" id="{3A1C1AE4-51E7-3FA3-2B76-2C5C4E153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3" y="1093849"/>
            <a:ext cx="10991854" cy="549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621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CC917-324C-0115-06A2-167E28710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 and drift pdfs – 01 Jan 1980</a:t>
            </a:r>
          </a:p>
        </p:txBody>
      </p:sp>
      <p:pic>
        <p:nvPicPr>
          <p:cNvPr id="5" name="Content Placeholder 4" descr="A graph of a blue line&#10;&#10;Description automatically generated with medium confidence">
            <a:extLst>
              <a:ext uri="{FF2B5EF4-FFF2-40B4-BE49-F238E27FC236}">
                <a16:creationId xmlns:a16="http://schemas.microsoft.com/office/drawing/2014/main" id="{7B2E47A7-7B4E-4C87-2B7E-EDD6E0C599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104" y="996314"/>
            <a:ext cx="5870448" cy="2935224"/>
          </a:xfrm>
        </p:spPr>
      </p:pic>
      <p:pic>
        <p:nvPicPr>
          <p:cNvPr id="7" name="Picture 6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F3E42394-0AB5-1AAD-641B-CDEF7B72E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672" y="996314"/>
            <a:ext cx="5870448" cy="2935224"/>
          </a:xfrm>
          <a:prstGeom prst="rect">
            <a:avLst/>
          </a:prstGeom>
        </p:spPr>
      </p:pic>
      <p:pic>
        <p:nvPicPr>
          <p:cNvPr id="9" name="Picture 8" descr="A blue graph with white text&#10;&#10;Description automatically generated">
            <a:extLst>
              <a:ext uri="{FF2B5EF4-FFF2-40B4-BE49-F238E27FC236}">
                <a16:creationId xmlns:a16="http://schemas.microsoft.com/office/drawing/2014/main" id="{63B365C9-EC15-9019-BE22-259055E4F5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0176" y="4117848"/>
            <a:ext cx="5254752" cy="26273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1F0A65D-DD57-DC22-D904-8B10DD8A162D}"/>
              </a:ext>
            </a:extLst>
          </p:cNvPr>
          <p:cNvSpPr txBox="1"/>
          <p:nvPr/>
        </p:nvSpPr>
        <p:spPr>
          <a:xfrm>
            <a:off x="7806929" y="625338"/>
            <a:ext cx="2176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</a:t>
            </a:r>
            <a:r>
              <a:rPr lang="en-US" dirty="0" err="1"/>
              <a:t>DopplerScatt</a:t>
            </a:r>
            <a:r>
              <a:rPr lang="en-US" dirty="0"/>
              <a:t> mean”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1BE124-B7EA-A08E-508F-06A8C5DC6201}"/>
              </a:ext>
            </a:extLst>
          </p:cNvPr>
          <p:cNvSpPr txBox="1"/>
          <p:nvPr/>
        </p:nvSpPr>
        <p:spPr>
          <a:xfrm>
            <a:off x="1611086" y="4986528"/>
            <a:ext cx="1729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Drift at air-sea interface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EAEC00-0D41-5D58-A96C-53BEB819471A}"/>
              </a:ext>
            </a:extLst>
          </p:cNvPr>
          <p:cNvSpPr txBox="1"/>
          <p:nvPr/>
        </p:nvSpPr>
        <p:spPr>
          <a:xfrm>
            <a:off x="2340864" y="3761665"/>
            <a:ext cx="115824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10 m s</a:t>
            </a:r>
            <a:r>
              <a:rPr lang="en-US" sz="2400" baseline="30000" dirty="0">
                <a:solidFill>
                  <a:schemeClr val="bg1"/>
                </a:solidFill>
              </a:rPr>
              <a:t>-1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2FF648-89FC-D779-5DA1-6E06FB7D4194}"/>
              </a:ext>
            </a:extLst>
          </p:cNvPr>
          <p:cNvSpPr txBox="1"/>
          <p:nvPr/>
        </p:nvSpPr>
        <p:spPr>
          <a:xfrm>
            <a:off x="8215376" y="3793861"/>
            <a:ext cx="1318768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0.3 m s</a:t>
            </a:r>
            <a:r>
              <a:rPr lang="en-US" sz="2400" baseline="30000" dirty="0">
                <a:solidFill>
                  <a:schemeClr val="bg1"/>
                </a:solidFill>
              </a:rPr>
              <a:t>-1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033120-AC43-EFED-AAA2-B2F8A889EFF6}"/>
              </a:ext>
            </a:extLst>
          </p:cNvPr>
          <p:cNvSpPr txBox="1"/>
          <p:nvPr/>
        </p:nvSpPr>
        <p:spPr>
          <a:xfrm>
            <a:off x="5125212" y="5883404"/>
            <a:ext cx="1318768" cy="461665"/>
          </a:xfrm>
          <a:prstGeom prst="rect">
            <a:avLst/>
          </a:prstGeom>
          <a:solidFill>
            <a:schemeClr val="tx1">
              <a:alpha val="4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0.3 m s</a:t>
            </a:r>
            <a:r>
              <a:rPr lang="en-US" sz="2400" baseline="30000" dirty="0">
                <a:solidFill>
                  <a:schemeClr val="bg1"/>
                </a:solidFill>
              </a:rPr>
              <a:t>-1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852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CC917-324C-0115-06A2-167E28710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 and drift pdfs – Jan 1980</a:t>
            </a:r>
          </a:p>
        </p:txBody>
      </p:sp>
      <p:pic>
        <p:nvPicPr>
          <p:cNvPr id="4" name="Picture 3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9B4EE4CC-E185-896B-1DEF-7A4AC2AD5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12" y="996314"/>
            <a:ext cx="5870448" cy="2935224"/>
          </a:xfrm>
          <a:prstGeom prst="rect">
            <a:avLst/>
          </a:prstGeom>
        </p:spPr>
      </p:pic>
      <p:pic>
        <p:nvPicPr>
          <p:cNvPr id="11" name="Picture 10" descr="A graph of a graph&#10;&#10;Description automatically generated">
            <a:extLst>
              <a:ext uri="{FF2B5EF4-FFF2-40B4-BE49-F238E27FC236}">
                <a16:creationId xmlns:a16="http://schemas.microsoft.com/office/drawing/2014/main" id="{EA58E3FB-0F34-42B4-AF1C-F1CEEF4FF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0" y="996314"/>
            <a:ext cx="5870448" cy="2935224"/>
          </a:xfrm>
          <a:prstGeom prst="rect">
            <a:avLst/>
          </a:prstGeom>
        </p:spPr>
      </p:pic>
      <p:pic>
        <p:nvPicPr>
          <p:cNvPr id="13" name="Picture 12" descr="A graph of a graph&#10;&#10;Description automatically generated">
            <a:extLst>
              <a:ext uri="{FF2B5EF4-FFF2-40B4-BE49-F238E27FC236}">
                <a16:creationId xmlns:a16="http://schemas.microsoft.com/office/drawing/2014/main" id="{29042779-BC18-0373-862C-54C520BE1C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9640" y="4117848"/>
            <a:ext cx="5254752" cy="262737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34BDDAD-0D3E-6AD8-CF1B-AAC50903D736}"/>
              </a:ext>
            </a:extLst>
          </p:cNvPr>
          <p:cNvSpPr txBox="1"/>
          <p:nvPr/>
        </p:nvSpPr>
        <p:spPr>
          <a:xfrm>
            <a:off x="7806929" y="625338"/>
            <a:ext cx="2176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</a:t>
            </a:r>
            <a:r>
              <a:rPr lang="en-US" dirty="0" err="1"/>
              <a:t>DopplerScatt</a:t>
            </a:r>
            <a:r>
              <a:rPr lang="en-US" dirty="0"/>
              <a:t> mean”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833513-CE75-BA70-862A-EDF9A0EF6CAC}"/>
              </a:ext>
            </a:extLst>
          </p:cNvPr>
          <p:cNvSpPr txBox="1"/>
          <p:nvPr/>
        </p:nvSpPr>
        <p:spPr>
          <a:xfrm>
            <a:off x="1611086" y="4986528"/>
            <a:ext cx="1729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Drift at air-sea interface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99A365-742B-51D5-7701-63A751A31C34}"/>
              </a:ext>
            </a:extLst>
          </p:cNvPr>
          <p:cNvSpPr txBox="1"/>
          <p:nvPr/>
        </p:nvSpPr>
        <p:spPr>
          <a:xfrm>
            <a:off x="3593592" y="3793861"/>
            <a:ext cx="115824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10 m s</a:t>
            </a:r>
            <a:r>
              <a:rPr lang="en-US" sz="2400" baseline="30000" dirty="0">
                <a:solidFill>
                  <a:schemeClr val="bg1"/>
                </a:solidFill>
              </a:rPr>
              <a:t>-1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82ECB0-C7B6-59C2-D42B-6ED802A9D882}"/>
              </a:ext>
            </a:extLst>
          </p:cNvPr>
          <p:cNvSpPr txBox="1"/>
          <p:nvPr/>
        </p:nvSpPr>
        <p:spPr>
          <a:xfrm>
            <a:off x="8752332" y="3793861"/>
            <a:ext cx="1318768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0.3 m s</a:t>
            </a:r>
            <a:r>
              <a:rPr lang="en-US" sz="2400" baseline="30000" dirty="0">
                <a:solidFill>
                  <a:schemeClr val="bg1"/>
                </a:solidFill>
              </a:rPr>
              <a:t>-1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B3BEC2-9777-42F6-3343-449B612CCE4C}"/>
              </a:ext>
            </a:extLst>
          </p:cNvPr>
          <p:cNvSpPr txBox="1"/>
          <p:nvPr/>
        </p:nvSpPr>
        <p:spPr>
          <a:xfrm>
            <a:off x="5673852" y="5867400"/>
            <a:ext cx="1318768" cy="461665"/>
          </a:xfrm>
          <a:prstGeom prst="rect">
            <a:avLst/>
          </a:prstGeom>
          <a:solidFill>
            <a:schemeClr val="tx1">
              <a:alpha val="4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0.3 m s</a:t>
            </a:r>
            <a:r>
              <a:rPr lang="en-US" sz="2400" baseline="30000" dirty="0">
                <a:solidFill>
                  <a:schemeClr val="bg1"/>
                </a:solidFill>
              </a:rPr>
              <a:t>-1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888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CC917-324C-0115-06A2-167E28710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80" y="365759"/>
            <a:ext cx="4603206" cy="630555"/>
          </a:xfrm>
        </p:spPr>
        <p:txBody>
          <a:bodyPr/>
          <a:lstStyle/>
          <a:p>
            <a:r>
              <a:rPr lang="en-US" dirty="0"/>
              <a:t>Relative drift-angle pdfs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4BDDAD-0D3E-6AD8-CF1B-AAC50903D736}"/>
              </a:ext>
            </a:extLst>
          </p:cNvPr>
          <p:cNvSpPr txBox="1"/>
          <p:nvPr/>
        </p:nvSpPr>
        <p:spPr>
          <a:xfrm>
            <a:off x="8151340" y="1337759"/>
            <a:ext cx="2176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</a:t>
            </a:r>
            <a:r>
              <a:rPr lang="en-US" dirty="0" err="1"/>
              <a:t>DopplerScatt</a:t>
            </a:r>
            <a:r>
              <a:rPr lang="en-US" dirty="0"/>
              <a:t> mean”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07961E-1DA6-35FB-CF3A-D5BAB4198A38}"/>
              </a:ext>
            </a:extLst>
          </p:cNvPr>
          <p:cNvSpPr txBox="1"/>
          <p:nvPr/>
        </p:nvSpPr>
        <p:spPr>
          <a:xfrm>
            <a:off x="2880211" y="1332908"/>
            <a:ext cx="2699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Air-sea interface drift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139D30-8930-9160-18AA-46B80E1F8115}"/>
              </a:ext>
            </a:extLst>
          </p:cNvPr>
          <p:cNvSpPr txBox="1"/>
          <p:nvPr/>
        </p:nvSpPr>
        <p:spPr>
          <a:xfrm>
            <a:off x="314595" y="2736048"/>
            <a:ext cx="1489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01 Jan 1980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4BB04C-2837-DDE2-3BDA-76FAE2D94B51}"/>
              </a:ext>
            </a:extLst>
          </p:cNvPr>
          <p:cNvSpPr txBox="1"/>
          <p:nvPr/>
        </p:nvSpPr>
        <p:spPr>
          <a:xfrm>
            <a:off x="314595" y="5031950"/>
            <a:ext cx="1489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Jan 1980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EF1DB9-5BA9-D2C3-1A8F-0658CC4BC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2" y="1702240"/>
            <a:ext cx="4873897" cy="24369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5CC3B47-9E2D-9E9C-1102-ADB55950E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359" y="1703613"/>
            <a:ext cx="4873898" cy="243694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A192375-D194-3BA7-EA06-7723CFD72C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1" y="4246208"/>
            <a:ext cx="4873897" cy="243694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3547CDA-7A78-F5FF-9CBB-703487D3F5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4360" y="4238338"/>
            <a:ext cx="4873898" cy="243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973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0809A-C0E9-C4C4-38C6-991D78C26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4FC3D-60D9-5316-3C0B-FC860A414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1049000" cy="5238910"/>
          </a:xfrm>
        </p:spPr>
        <p:txBody>
          <a:bodyPr>
            <a:normAutofit/>
          </a:bodyPr>
          <a:lstStyle/>
          <a:p>
            <a:r>
              <a:rPr lang="en-US" dirty="0"/>
              <a:t>Analysis in progress of global statistics of near-surface wind and wave drift from recently proposed equilibrium-sea model (MERRA-2 reanalysis winds; ODYSEA risk reduction).</a:t>
            </a:r>
          </a:p>
          <a:p>
            <a:r>
              <a:rPr lang="en-US" dirty="0"/>
              <a:t>Typical values of “</a:t>
            </a:r>
            <a:r>
              <a:rPr lang="en-US" dirty="0" err="1"/>
              <a:t>DopplerScatt</a:t>
            </a:r>
            <a:r>
              <a:rPr lang="en-US" dirty="0"/>
              <a:t>” 1-day mean drift are 0.1-0.2 m s</a:t>
            </a:r>
            <a:r>
              <a:rPr lang="en-US" baseline="30000" dirty="0"/>
              <a:t>-1</a:t>
            </a:r>
            <a:r>
              <a:rPr lang="en-US" dirty="0"/>
              <a:t> and can exceed 0.5 m s</a:t>
            </a:r>
            <a:r>
              <a:rPr lang="en-US" baseline="30000" dirty="0"/>
              <a:t>-1</a:t>
            </a:r>
            <a:r>
              <a:rPr lang="en-US" dirty="0"/>
              <a:t>.</a:t>
            </a:r>
          </a:p>
          <a:p>
            <a:r>
              <a:rPr lang="en-US" dirty="0"/>
              <a:t>Typical values of “</a:t>
            </a:r>
            <a:r>
              <a:rPr lang="en-US" dirty="0" err="1"/>
              <a:t>DopplerScatt</a:t>
            </a:r>
            <a:r>
              <a:rPr lang="en-US" dirty="0"/>
              <a:t>” monthly mean drift are 0.05-0.15 m s</a:t>
            </a:r>
            <a:r>
              <a:rPr lang="en-US" baseline="30000" dirty="0"/>
              <a:t>-1</a:t>
            </a:r>
            <a:r>
              <a:rPr lang="en-US" dirty="0"/>
              <a:t> and can exceed 0.25 m s</a:t>
            </a:r>
            <a:r>
              <a:rPr lang="en-US" baseline="30000" dirty="0"/>
              <a:t>-1</a:t>
            </a:r>
            <a:r>
              <a:rPr lang="en-US" dirty="0"/>
              <a:t>. </a:t>
            </a:r>
          </a:p>
          <a:p>
            <a:r>
              <a:rPr lang="en-US" dirty="0"/>
              <a:t>Transient mid-latitude winds give relatively large vector-mean drift at mid-latitudes on daily timescales. </a:t>
            </a:r>
          </a:p>
          <a:p>
            <a:r>
              <a:rPr lang="en-US" dirty="0"/>
              <a:t>Quasi-steady low-latitude winds give relatively large vector-mean drift at low latitudes on monthly time scales.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503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6149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06486-C7B7-BC3E-01A2-6388E8B25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Drift curl and divergence pdfs</a:t>
            </a:r>
          </a:p>
        </p:txBody>
      </p:sp>
      <p:pic>
        <p:nvPicPr>
          <p:cNvPr id="9" name="Picture 8" descr="A blue graph with white text&#10;&#10;Description automatically generated">
            <a:extLst>
              <a:ext uri="{FF2B5EF4-FFF2-40B4-BE49-F238E27FC236}">
                <a16:creationId xmlns:a16="http://schemas.microsoft.com/office/drawing/2014/main" id="{4372A7A3-7A6E-A603-8B56-D1BDA5F45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96" y="3745121"/>
            <a:ext cx="5285232" cy="2642616"/>
          </a:xfrm>
          <a:prstGeom prst="rect">
            <a:avLst/>
          </a:prstGeom>
        </p:spPr>
      </p:pic>
      <p:pic>
        <p:nvPicPr>
          <p:cNvPr id="13" name="Picture 12" descr="A blue and white graph&#10;&#10;Description automatically generated">
            <a:extLst>
              <a:ext uri="{FF2B5EF4-FFF2-40B4-BE49-F238E27FC236}">
                <a16:creationId xmlns:a16="http://schemas.microsoft.com/office/drawing/2014/main" id="{0EC751FA-B6B7-BF8E-9267-8D21FB844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745121"/>
            <a:ext cx="5285232" cy="2642616"/>
          </a:xfrm>
          <a:prstGeom prst="rect">
            <a:avLst/>
          </a:prstGeom>
        </p:spPr>
      </p:pic>
      <p:pic>
        <p:nvPicPr>
          <p:cNvPr id="15" name="Picture 14" descr="A blue graph with white text&#10;&#10;Description automatically generated">
            <a:extLst>
              <a:ext uri="{FF2B5EF4-FFF2-40B4-BE49-F238E27FC236}">
                <a16:creationId xmlns:a16="http://schemas.microsoft.com/office/drawing/2014/main" id="{8DCDB6DB-9AFA-1B4E-A965-B71DAC0E9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296" y="996314"/>
            <a:ext cx="5285232" cy="2642616"/>
          </a:xfrm>
          <a:prstGeom prst="rect">
            <a:avLst/>
          </a:prstGeom>
        </p:spPr>
      </p:pic>
      <p:pic>
        <p:nvPicPr>
          <p:cNvPr id="17" name="Picture 16" descr="A blue graph with white text&#10;&#10;Description automatically generated">
            <a:extLst>
              <a:ext uri="{FF2B5EF4-FFF2-40B4-BE49-F238E27FC236}">
                <a16:creationId xmlns:a16="http://schemas.microsoft.com/office/drawing/2014/main" id="{6D5F477C-237A-D533-4D0F-56AF2C42DF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996314"/>
            <a:ext cx="5285232" cy="264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51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FD66B-B873-D2AF-E028-B05E0649D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project goals: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9A444-784A-46C7-641E-9ED420589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685" y="1122701"/>
            <a:ext cx="11005457" cy="2719956"/>
          </a:xfrm>
        </p:spPr>
        <p:txBody>
          <a:bodyPr/>
          <a:lstStyle/>
          <a:p>
            <a:r>
              <a:rPr lang="en-US" dirty="0"/>
              <a:t>Compute and analyze global statistics of near-surface wind and wave drift from recently proposed equilibrium-sea model (</a:t>
            </a:r>
            <a:r>
              <a:rPr lang="en-US" dirty="0" err="1"/>
              <a:t>Samelson</a:t>
            </a:r>
            <a:r>
              <a:rPr lang="en-US" dirty="0"/>
              <a:t> 2022, JPO) .</a:t>
            </a:r>
          </a:p>
          <a:p>
            <a:r>
              <a:rPr lang="en-US" dirty="0"/>
              <a:t>MERRA-2 reanalysis winds.</a:t>
            </a:r>
          </a:p>
          <a:p>
            <a:r>
              <a:rPr lang="en-US" dirty="0"/>
              <a:t>Motivation: Contribute to risk reduction for ODYSEA satellite Doppler </a:t>
            </a:r>
            <a:r>
              <a:rPr lang="en-US" dirty="0" err="1"/>
              <a:t>scatterometer</a:t>
            </a:r>
            <a:r>
              <a:rPr lang="en-US" dirty="0"/>
              <a:t> by improving quantitative characterization and physical understanding of near-surface currents driven by wind and waves.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D4E1178-5EAD-9CAB-6105-319331BD5150}"/>
              </a:ext>
            </a:extLst>
          </p:cNvPr>
          <p:cNvSpPr txBox="1">
            <a:spLocks/>
          </p:cNvSpPr>
          <p:nvPr/>
        </p:nvSpPr>
        <p:spPr>
          <a:xfrm>
            <a:off x="284480" y="4092372"/>
            <a:ext cx="8610600" cy="630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Future work: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35F8F1B-13BF-4DBF-ED45-8DAB337BFA87}"/>
              </a:ext>
            </a:extLst>
          </p:cNvPr>
          <p:cNvSpPr txBox="1">
            <a:spLocks/>
          </p:cNvSpPr>
          <p:nvPr/>
        </p:nvSpPr>
        <p:spPr>
          <a:xfrm>
            <a:off x="696685" y="4972642"/>
            <a:ext cx="11005457" cy="11995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Test equilibrium-sea drift model (e.g., </a:t>
            </a:r>
            <a:r>
              <a:rPr lang="en-US" dirty="0" err="1"/>
              <a:t>drogued</a:t>
            </a:r>
            <a:r>
              <a:rPr lang="en-US" dirty="0"/>
              <a:t>/</a:t>
            </a:r>
            <a:r>
              <a:rPr lang="en-US" dirty="0" err="1"/>
              <a:t>undrogued</a:t>
            </a:r>
            <a:r>
              <a:rPr lang="en-US" dirty="0"/>
              <a:t> buoys).</a:t>
            </a:r>
          </a:p>
          <a:p>
            <a:r>
              <a:rPr lang="en-US" dirty="0"/>
              <a:t>Extend coupled modeling (talk #2)</a:t>
            </a:r>
          </a:p>
        </p:txBody>
      </p:sp>
    </p:spTree>
    <p:extLst>
      <p:ext uri="{BB962C8B-B14F-4D97-AF65-F5344CB8AC3E}">
        <p14:creationId xmlns:p14="http://schemas.microsoft.com/office/powerpoint/2010/main" val="2841538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EF0A7-2BA6-C857-8A69-9B4C4DB79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90953"/>
            <a:ext cx="3831771" cy="538389"/>
          </a:xfrm>
        </p:spPr>
        <p:txBody>
          <a:bodyPr>
            <a:noAutofit/>
          </a:bodyPr>
          <a:lstStyle/>
          <a:p>
            <a:r>
              <a:rPr lang="en-US" sz="3600" dirty="0"/>
              <a:t>History….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42B47-13F6-F526-4943-2C2D9C07E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3" y="1030969"/>
            <a:ext cx="11103428" cy="5271860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DopplerScatt</a:t>
            </a:r>
            <a:r>
              <a:rPr lang="en-US" dirty="0"/>
              <a:t>: Bragg scattering from capillary waves (cm) </a:t>
            </a:r>
            <a:r>
              <a:rPr lang="en-US" dirty="0">
                <a:solidFill>
                  <a:srgbClr val="FFFF00"/>
                </a:solidFill>
              </a:rPr>
              <a:t>initially</a:t>
            </a:r>
            <a:r>
              <a:rPr lang="en-US" dirty="0"/>
              <a:t> suggested DS would measure cm-depth surface currents [</a:t>
            </a:r>
            <a:r>
              <a:rPr lang="en-US" dirty="0">
                <a:solidFill>
                  <a:srgbClr val="FFFF00"/>
                </a:solidFill>
              </a:rPr>
              <a:t>now</a:t>
            </a:r>
            <a:r>
              <a:rPr lang="en-US" dirty="0"/>
              <a:t>: surface to 1.6 m depth mean]</a:t>
            </a:r>
          </a:p>
          <a:p>
            <a:pPr marL="0" indent="0">
              <a:buNone/>
            </a:pPr>
            <a:r>
              <a:rPr lang="en-US" dirty="0"/>
              <a:t>	=&gt;  What is the wind (“Ekman”) drift at cm-depth scales?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Keulegan</a:t>
            </a:r>
            <a:r>
              <a:rPr lang="en-US" dirty="0"/>
              <a:t> (1951), van Dorn (1953),…, O’Brien (1985),…</a:t>
            </a:r>
            <a:r>
              <a:rPr lang="en-US" dirty="0" err="1"/>
              <a:t>Zelenke</a:t>
            </a:r>
            <a:r>
              <a:rPr lang="en-US" dirty="0"/>
              <a:t> et al. (2012),.…: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Surface wind drift is 3% of (10-m) wind speed at 15</a:t>
            </a:r>
            <a:r>
              <a:rPr lang="en-US" baseline="30000" dirty="0"/>
              <a:t>o</a:t>
            </a:r>
            <a:r>
              <a:rPr lang="en-US" dirty="0"/>
              <a:t> to the right (NH) of wind…but why?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Turbulent universality theory gives first-order explanation (</a:t>
            </a:r>
            <a:r>
              <a:rPr lang="en-US" dirty="0" err="1"/>
              <a:t>Samelson</a:t>
            </a:r>
            <a:r>
              <a:rPr lang="en-US" dirty="0"/>
              <a:t> 2020) but neglects wave effects that are surely not negligible on ocean side of interface.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What about waves and wave drift?</a:t>
            </a:r>
          </a:p>
        </p:txBody>
      </p:sp>
    </p:spTree>
    <p:extLst>
      <p:ext uri="{BB962C8B-B14F-4D97-AF65-F5344CB8AC3E}">
        <p14:creationId xmlns:p14="http://schemas.microsoft.com/office/powerpoint/2010/main" val="3641755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2AF56-EA6A-196E-0029-F48FD9D37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56104"/>
          </a:xfrm>
        </p:spPr>
        <p:txBody>
          <a:bodyPr>
            <a:normAutofit/>
          </a:bodyPr>
          <a:lstStyle/>
          <a:p>
            <a:r>
              <a:rPr lang="en-US" sz="3600" dirty="0"/>
              <a:t>What about waves and wave (Stokes) drift?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2EC69-07E7-5F7F-B25F-B578A6116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2997"/>
            <a:ext cx="10515600" cy="4351338"/>
          </a:xfrm>
        </p:spPr>
        <p:txBody>
          <a:bodyPr/>
          <a:lstStyle/>
          <a:p>
            <a:r>
              <a:rPr lang="en-US" dirty="0"/>
              <a:t>Wave momentum (Stokes drift) of equilibrium-sea wave field is part of wind (“Ekman”) drift.</a:t>
            </a:r>
          </a:p>
          <a:p>
            <a:r>
              <a:rPr lang="en-US" dirty="0"/>
              <a:t>Wave momentum is captured in full-depth Eulerian means:</a:t>
            </a:r>
          </a:p>
          <a:p>
            <a:pPr marL="457200" lvl="1" indent="0">
              <a:buNone/>
            </a:pPr>
            <a:r>
              <a:rPr lang="en-US" dirty="0"/>
              <a:t>Fixed-depth Eulerian mean places wave momentum above wave troughs.</a:t>
            </a:r>
          </a:p>
          <a:p>
            <a:pPr marL="457200" lvl="1" indent="0">
              <a:buNone/>
            </a:pPr>
            <a:r>
              <a:rPr lang="en-US" dirty="0"/>
              <a:t>Mass-weighted surface-conforming mean gives Eulerian mean profile equivalent to Stokes drift profile.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D2A6DD-C77E-8DFC-987B-4078203A5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53" y="3581398"/>
            <a:ext cx="10725447" cy="29935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66ECD5-E12D-5A59-8A24-C29BB35E1388}"/>
              </a:ext>
            </a:extLst>
          </p:cNvPr>
          <p:cNvSpPr txBox="1"/>
          <p:nvPr/>
        </p:nvSpPr>
        <p:spPr>
          <a:xfrm>
            <a:off x="1730578" y="3913484"/>
            <a:ext cx="9340441" cy="2087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Green line:</a:t>
            </a:r>
          </a:p>
          <a:p>
            <a:pPr algn="ctr"/>
            <a:r>
              <a:rPr lang="en-US" dirty="0">
                <a:solidFill>
                  <a:srgbClr val="00B050"/>
                </a:solidFill>
              </a:rPr>
              <a:t>Fixed-depth Eulerian mean</a:t>
            </a:r>
          </a:p>
          <a:p>
            <a:pPr algn="ctr"/>
            <a:endParaRPr lang="en-US" dirty="0">
              <a:solidFill>
                <a:srgbClr val="001BFF"/>
              </a:solidFill>
            </a:endParaRPr>
          </a:p>
          <a:p>
            <a:pPr algn="ctr"/>
            <a:r>
              <a:rPr lang="en-US" dirty="0">
                <a:solidFill>
                  <a:srgbClr val="001BFF"/>
                </a:solidFill>
              </a:rPr>
              <a:t>Blue line:</a:t>
            </a:r>
          </a:p>
          <a:p>
            <a:pPr algn="ctr"/>
            <a:r>
              <a:rPr lang="en-US" dirty="0" err="1">
                <a:solidFill>
                  <a:srgbClr val="001BFF"/>
                </a:solidFill>
              </a:rPr>
              <a:t>Lagrangian</a:t>
            </a:r>
            <a:r>
              <a:rPr lang="en-US" dirty="0">
                <a:solidFill>
                  <a:srgbClr val="001BFF"/>
                </a:solidFill>
              </a:rPr>
              <a:t> mean (Stokes drift)</a:t>
            </a:r>
          </a:p>
          <a:p>
            <a:pPr algn="ctr"/>
            <a:r>
              <a:rPr lang="en-US" dirty="0">
                <a:solidFill>
                  <a:srgbClr val="001BFF"/>
                </a:solidFill>
              </a:rPr>
              <a:t>or</a:t>
            </a:r>
          </a:p>
          <a:p>
            <a:pPr algn="ctr"/>
            <a:r>
              <a:rPr lang="en-US" b="1" dirty="0">
                <a:solidFill>
                  <a:srgbClr val="001BFF"/>
                </a:solidFill>
              </a:rPr>
              <a:t>Mass-weighted spatial average in surface-conforming coordinates </a:t>
            </a:r>
          </a:p>
        </p:txBody>
      </p:sp>
    </p:spTree>
    <p:extLst>
      <p:ext uri="{BB962C8B-B14F-4D97-AF65-F5344CB8AC3E}">
        <p14:creationId xmlns:p14="http://schemas.microsoft.com/office/powerpoint/2010/main" val="1921993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24D5-842D-1117-0812-B230C1E2C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7783286" cy="75463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Equilibrium-sea wind (and wave) drift model: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D091D-5211-4141-9226-AF3FE89E5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972" y="1194254"/>
            <a:ext cx="10080171" cy="4194175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Wind drift model for the mass-weighted, surface-conforming mean current implicitly incorporates wave (Stokes) drift from the equilibrium wave field.</a:t>
            </a:r>
          </a:p>
          <a:p>
            <a:endParaRPr lang="en-US" sz="2800" dirty="0"/>
          </a:p>
          <a:p>
            <a:r>
              <a:rPr lang="en-US" sz="2800" dirty="0"/>
              <a:t>Homogeneous, </a:t>
            </a:r>
            <a:r>
              <a:rPr lang="en-US" sz="2800" dirty="0" err="1"/>
              <a:t>equlibrium</a:t>
            </a:r>
            <a:r>
              <a:rPr lang="en-US" sz="2800" dirty="0"/>
              <a:t> balance:  Coriolis force vs. stress divergence.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dirty="0"/>
              <a:t>How to model turbulent stress near the surface?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Ocean roughness length</a:t>
            </a:r>
            <a:r>
              <a:rPr lang="en-US" dirty="0"/>
              <a:t> dependent on 10-m wind speed.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Wave-effect parameter </a:t>
            </a:r>
            <a:r>
              <a:rPr lang="en-US" dirty="0"/>
              <a:t>dependent on 10-m wind speed, which – by analogy to </a:t>
            </a:r>
            <a:r>
              <a:rPr lang="en-US" dirty="0" err="1"/>
              <a:t>Monin</a:t>
            </a:r>
            <a:r>
              <a:rPr lang="en-US" dirty="0"/>
              <a:t>-Obukhov similarity theory – effectively modifies the classical wall-boundary value of the von Kármán constant.</a:t>
            </a:r>
          </a:p>
        </p:txBody>
      </p:sp>
    </p:spTree>
    <p:extLst>
      <p:ext uri="{BB962C8B-B14F-4D97-AF65-F5344CB8AC3E}">
        <p14:creationId xmlns:p14="http://schemas.microsoft.com/office/powerpoint/2010/main" val="3113143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F8260D1-4F3D-6C7B-9741-75CBCE7CF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2518"/>
            <a:ext cx="12192000" cy="37499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D81C7F-B22A-0544-9969-E77A9082DEE5}"/>
              </a:ext>
            </a:extLst>
          </p:cNvPr>
          <p:cNvSpPr txBox="1"/>
          <p:nvPr/>
        </p:nvSpPr>
        <p:spPr>
          <a:xfrm>
            <a:off x="1294730" y="1714104"/>
            <a:ext cx="201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Roughness length</a:t>
            </a:r>
            <a:r>
              <a:rPr lang="en-US" dirty="0">
                <a:solidFill>
                  <a:srgbClr val="FF0000"/>
                </a:solidFill>
              </a:rPr>
              <a:t>*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C5F84A-9784-DB44-ADF8-4BAF5D9D0F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784" t="-18984" r="-7193" b="-43319"/>
          <a:stretch/>
        </p:blipFill>
        <p:spPr>
          <a:xfrm>
            <a:off x="6893627" y="2092519"/>
            <a:ext cx="1597152" cy="369329"/>
          </a:xfrm>
          <a:prstGeom prst="rect">
            <a:avLst/>
          </a:prstGeom>
          <a:solidFill>
            <a:schemeClr val="accent1"/>
          </a:solidFill>
          <a:ln w="25400">
            <a:solidFill>
              <a:srgbClr val="FFC000"/>
            </a:solidFill>
          </a:ln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CB4453F-99AA-EF43-AE5F-A30760934346}"/>
              </a:ext>
            </a:extLst>
          </p:cNvPr>
          <p:cNvCxnSpPr>
            <a:cxnSpLocks/>
          </p:cNvCxnSpPr>
          <p:nvPr/>
        </p:nvCxnSpPr>
        <p:spPr>
          <a:xfrm flipH="1">
            <a:off x="6506245" y="2332590"/>
            <a:ext cx="345659" cy="169564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0270B4A-655E-324F-83D7-66D63F9BA074}"/>
              </a:ext>
            </a:extLst>
          </p:cNvPr>
          <p:cNvSpPr txBox="1"/>
          <p:nvPr/>
        </p:nvSpPr>
        <p:spPr>
          <a:xfrm>
            <a:off x="154234" y="1534518"/>
            <a:ext cx="655949" cy="369332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10 m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BFEDF7B-CF90-7549-84CA-7B37F1DB7E7F}"/>
              </a:ext>
            </a:extLst>
          </p:cNvPr>
          <p:cNvCxnSpPr>
            <a:cxnSpLocks/>
          </p:cNvCxnSpPr>
          <p:nvPr/>
        </p:nvCxnSpPr>
        <p:spPr>
          <a:xfrm>
            <a:off x="175294" y="1903850"/>
            <a:ext cx="306914" cy="630962"/>
          </a:xfrm>
          <a:prstGeom prst="straightConnector1">
            <a:avLst/>
          </a:prstGeom>
          <a:ln w="1270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C9B28FA9-1B83-2731-50CB-3A57B31A83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29" t="17835" r="2129" b="14642"/>
          <a:stretch/>
        </p:blipFill>
        <p:spPr>
          <a:xfrm>
            <a:off x="2146143" y="55474"/>
            <a:ext cx="7503046" cy="742958"/>
          </a:xfrm>
          <a:prstGeom prst="rect">
            <a:avLst/>
          </a:prstGeom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DA4EF41-4528-E243-E2CF-6F2E59CEEDCD}"/>
              </a:ext>
            </a:extLst>
          </p:cNvPr>
          <p:cNvSpPr txBox="1"/>
          <p:nvPr/>
        </p:nvSpPr>
        <p:spPr>
          <a:xfrm>
            <a:off x="5050427" y="1703586"/>
            <a:ext cx="245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Wave-effect parameter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037004-BEDF-F933-5F4D-A28F48C1A2E0}"/>
              </a:ext>
            </a:extLst>
          </p:cNvPr>
          <p:cNvSpPr txBox="1"/>
          <p:nvPr/>
        </p:nvSpPr>
        <p:spPr>
          <a:xfrm>
            <a:off x="9209634" y="1650224"/>
            <a:ext cx="2656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Surface eddy viscosity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097C63C-A6D7-4347-1F15-C06F716686CE}"/>
              </a:ext>
            </a:extLst>
          </p:cNvPr>
          <p:cNvCxnSpPr>
            <a:cxnSpLocks/>
          </p:cNvCxnSpPr>
          <p:nvPr/>
        </p:nvCxnSpPr>
        <p:spPr>
          <a:xfrm>
            <a:off x="4637314" y="681585"/>
            <a:ext cx="4572320" cy="9072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5C924DC-B560-16C5-829E-AEEFF1269176}"/>
              </a:ext>
            </a:extLst>
          </p:cNvPr>
          <p:cNvCxnSpPr>
            <a:cxnSpLocks/>
          </p:cNvCxnSpPr>
          <p:nvPr/>
        </p:nvCxnSpPr>
        <p:spPr>
          <a:xfrm>
            <a:off x="6341714" y="733861"/>
            <a:ext cx="0" cy="8224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5836DC2-3744-0BCF-5E53-7A5FF68B58F3}"/>
              </a:ext>
            </a:extLst>
          </p:cNvPr>
          <p:cNvCxnSpPr>
            <a:cxnSpLocks/>
          </p:cNvCxnSpPr>
          <p:nvPr/>
        </p:nvCxnSpPr>
        <p:spPr>
          <a:xfrm flipH="1">
            <a:off x="2542811" y="712090"/>
            <a:ext cx="5580675" cy="9497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57048C2-F058-8246-3730-59FA385F6B22}"/>
              </a:ext>
            </a:extLst>
          </p:cNvPr>
          <p:cNvSpPr txBox="1"/>
          <p:nvPr/>
        </p:nvSpPr>
        <p:spPr>
          <a:xfrm>
            <a:off x="8968242" y="1140058"/>
            <a:ext cx="887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(at z=0)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50B67F1-FDC6-08F7-7777-2206B10CA647}"/>
              </a:ext>
            </a:extLst>
          </p:cNvPr>
          <p:cNvSpPr txBox="1"/>
          <p:nvPr/>
        </p:nvSpPr>
        <p:spPr>
          <a:xfrm>
            <a:off x="328751" y="6056887"/>
            <a:ext cx="7380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Roughness length can be interpreted in terms of wave-breaking turbulence.</a:t>
            </a:r>
          </a:p>
        </p:txBody>
      </p:sp>
    </p:spTree>
    <p:extLst>
      <p:ext uri="{BB962C8B-B14F-4D97-AF65-F5344CB8AC3E}">
        <p14:creationId xmlns:p14="http://schemas.microsoft.com/office/powerpoint/2010/main" val="1085810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27257-9320-297F-903E-F753B2C66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Model wind drift vs. 10-m wind speed and latitude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62D228-FA0D-FAA6-2768-40010B104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371" y="1440179"/>
            <a:ext cx="3186135" cy="22629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6BD673-F60D-64A7-653E-700E61A04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416" y="1459574"/>
            <a:ext cx="3109495" cy="22241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2E55E9-7586-1D63-17A1-A8244D313365}"/>
              </a:ext>
            </a:extLst>
          </p:cNvPr>
          <p:cNvSpPr txBox="1"/>
          <p:nvPr/>
        </p:nvSpPr>
        <p:spPr>
          <a:xfrm>
            <a:off x="0" y="2156398"/>
            <a:ext cx="1587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”</a:t>
            </a:r>
            <a:r>
              <a:rPr lang="en-US" dirty="0" err="1"/>
              <a:t>DopplerScatt</a:t>
            </a:r>
            <a:r>
              <a:rPr lang="en-US" dirty="0"/>
              <a:t> mean”</a:t>
            </a:r>
          </a:p>
          <a:p>
            <a:pPr algn="ctr"/>
            <a:r>
              <a:rPr lang="en-US" dirty="0"/>
              <a:t>0-1.6 m depth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BE4E33-2C9D-4376-CCD6-DD429A1430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4371" y="4109721"/>
            <a:ext cx="3117992" cy="21569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58893F-57D1-65DC-EED8-BC6D14CBEEFF}"/>
              </a:ext>
            </a:extLst>
          </p:cNvPr>
          <p:cNvSpPr txBox="1"/>
          <p:nvPr/>
        </p:nvSpPr>
        <p:spPr>
          <a:xfrm>
            <a:off x="2755392" y="1033580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Drift speed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A902DE-1D82-45F3-D129-D5080ECDA339}"/>
              </a:ext>
            </a:extLst>
          </p:cNvPr>
          <p:cNvSpPr txBox="1"/>
          <p:nvPr/>
        </p:nvSpPr>
        <p:spPr>
          <a:xfrm>
            <a:off x="5253168" y="1070847"/>
            <a:ext cx="2866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Fraction of 10-m wind speed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F73558-9320-D959-2802-CC88BE6355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9523" y="4109720"/>
            <a:ext cx="3075280" cy="21569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F7132C0-2CBB-6A86-74B8-2EEA38C5A245}"/>
              </a:ext>
            </a:extLst>
          </p:cNvPr>
          <p:cNvSpPr txBox="1"/>
          <p:nvPr/>
        </p:nvSpPr>
        <p:spPr>
          <a:xfrm>
            <a:off x="0" y="4407455"/>
            <a:ext cx="15874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4-m depth</a:t>
            </a:r>
          </a:p>
          <a:p>
            <a:pPr algn="ctr"/>
            <a:r>
              <a:rPr lang="en-US" dirty="0"/>
              <a:t>[nominal </a:t>
            </a:r>
            <a:r>
              <a:rPr lang="en-US" dirty="0" err="1"/>
              <a:t>DopplerScatt</a:t>
            </a:r>
            <a:r>
              <a:rPr lang="en-US" dirty="0"/>
              <a:t> calibration depth]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ADFBC3B-434B-A122-0A03-71CCD236E7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3821" y="1459574"/>
            <a:ext cx="3499614" cy="22241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A598489-0957-EC77-4954-06BD2902E1FC}"/>
              </a:ext>
            </a:extLst>
          </p:cNvPr>
          <p:cNvSpPr txBox="1"/>
          <p:nvPr/>
        </p:nvSpPr>
        <p:spPr>
          <a:xfrm>
            <a:off x="8769598" y="1102171"/>
            <a:ext cx="2508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Wind-relative angle (NH)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7647D53-FDBB-7DEA-B3CE-134604267D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3821" y="4109720"/>
            <a:ext cx="3345155" cy="215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233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6D8D9-07DB-457C-E475-FD753080C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79" y="365759"/>
            <a:ext cx="10122263" cy="630555"/>
          </a:xfrm>
        </p:spPr>
        <p:txBody>
          <a:bodyPr>
            <a:normAutofit fontScale="90000"/>
          </a:bodyPr>
          <a:lstStyle/>
          <a:p>
            <a:r>
              <a:rPr lang="en-US" dirty="0"/>
              <a:t>MERRA-2 winds:  01 Jan 1980 vector-mean of hourly fields</a:t>
            </a:r>
          </a:p>
        </p:txBody>
      </p:sp>
      <p:pic>
        <p:nvPicPr>
          <p:cNvPr id="5" name="Content Placeholder 4" descr="A map of the world&#10;&#10;Description automatically generated">
            <a:extLst>
              <a:ext uri="{FF2B5EF4-FFF2-40B4-BE49-F238E27FC236}">
                <a16:creationId xmlns:a16="http://schemas.microsoft.com/office/drawing/2014/main" id="{3DC77CE8-2CE4-B408-123E-465CF32F7E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244" y="996314"/>
            <a:ext cx="11335512" cy="5667756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5C8157D-6F88-0133-52A3-65FFF9B61E82}"/>
              </a:ext>
            </a:extLst>
          </p:cNvPr>
          <p:cNvSpPr/>
          <p:nvPr/>
        </p:nvSpPr>
        <p:spPr>
          <a:xfrm>
            <a:off x="9296400" y="3907975"/>
            <a:ext cx="827314" cy="18832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65BB5F-FA74-4B73-55E1-147E8FDAA3BD}"/>
              </a:ext>
            </a:extLst>
          </p:cNvPr>
          <p:cNvSpPr/>
          <p:nvPr/>
        </p:nvSpPr>
        <p:spPr>
          <a:xfrm flipH="1">
            <a:off x="9305543" y="3792151"/>
            <a:ext cx="277368" cy="5725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73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the world&#10;&#10;Description automatically generated">
            <a:extLst>
              <a:ext uri="{FF2B5EF4-FFF2-40B4-BE49-F238E27FC236}">
                <a16:creationId xmlns:a16="http://schemas.microsoft.com/office/drawing/2014/main" id="{6531FF3D-27AD-096D-7A38-2568D9FB1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44" y="996313"/>
            <a:ext cx="11335512" cy="56677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E6D8D9-07DB-457C-E475-FD753080C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MERRA-2 winds:  Jan 1980 monthly vector-mean</a:t>
            </a:r>
          </a:p>
        </p:txBody>
      </p:sp>
    </p:spTree>
    <p:extLst>
      <p:ext uri="{BB962C8B-B14F-4D97-AF65-F5344CB8AC3E}">
        <p14:creationId xmlns:p14="http://schemas.microsoft.com/office/powerpoint/2010/main" val="3960768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11919</TotalTime>
  <Words>694</Words>
  <Application>Microsoft Macintosh PowerPoint</Application>
  <PresentationFormat>Widescreen</PresentationFormat>
  <Paragraphs>87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Near-surface wind and wave drift currents in the coupled air-sea boundary layer</vt:lpstr>
      <vt:lpstr>Initial project goals:</vt:lpstr>
      <vt:lpstr>History….</vt:lpstr>
      <vt:lpstr>What about waves and wave (Stokes) drift?</vt:lpstr>
      <vt:lpstr>Equilibrium-sea wind (and wave) drift model:</vt:lpstr>
      <vt:lpstr>PowerPoint Presentation</vt:lpstr>
      <vt:lpstr>Model wind drift vs. 10-m wind speed and latitude </vt:lpstr>
      <vt:lpstr>MERRA-2 winds:  01 Jan 1980 vector-mean of hourly fields</vt:lpstr>
      <vt:lpstr>MERRA-2 winds:  Jan 1980 monthly vector-mean</vt:lpstr>
      <vt:lpstr>“DopplerScatt mean” wind drift:  01 Jan 1980 vector-mean </vt:lpstr>
      <vt:lpstr>“DopplerScatt mean” wind drift:  Jan 1980 vector-mean </vt:lpstr>
      <vt:lpstr>Wind and drift pdfs – 01 Jan 1980</vt:lpstr>
      <vt:lpstr>Wind and drift pdfs – Jan 1980</vt:lpstr>
      <vt:lpstr>Relative drift-angle pdfs</vt:lpstr>
      <vt:lpstr>Summary</vt:lpstr>
      <vt:lpstr>PowerPoint Presentation</vt:lpstr>
      <vt:lpstr>Drift curl and divergence pdfs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Samelson, Roger</dc:creator>
  <cp:lastModifiedBy>Samelson, Roger</cp:lastModifiedBy>
  <cp:revision>402</cp:revision>
  <dcterms:created xsi:type="dcterms:W3CDTF">2022-01-21T19:50:37Z</dcterms:created>
  <dcterms:modified xsi:type="dcterms:W3CDTF">2024-05-31T00:20:03Z</dcterms:modified>
</cp:coreProperties>
</file>