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643" r:id="rId2"/>
    <p:sldId id="713" r:id="rId3"/>
    <p:sldId id="707" r:id="rId4"/>
    <p:sldId id="714" r:id="rId5"/>
    <p:sldId id="742" r:id="rId6"/>
    <p:sldId id="747" r:id="rId7"/>
    <p:sldId id="745" r:id="rId8"/>
    <p:sldId id="746" r:id="rId9"/>
  </p:sldIdLst>
  <p:sldSz cx="12192000" cy="6858000"/>
  <p:notesSz cx="7035800" cy="9194800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har char="•"/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har char="•"/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har char="•"/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har char="•"/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har char="•"/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3300"/>
    <a:srgbClr val="008000"/>
    <a:srgbClr val="000099"/>
    <a:srgbClr val="00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3FC178-4196-461D-9EEF-20944F229C12}" v="14" dt="2024-05-27T02:22:52.8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00" autoAdjust="0"/>
    <p:restoredTop sz="90929"/>
  </p:normalViewPr>
  <p:slideViewPr>
    <p:cSldViewPr>
      <p:cViewPr varScale="1">
        <p:scale>
          <a:sx n="86" d="100"/>
          <a:sy n="86" d="100"/>
        </p:scale>
        <p:origin x="12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Bourassa" userId="fb71b64b-1521-4525-86f3-cca9f4322278" providerId="ADAL" clId="{E00DB8EC-5301-405D-AF89-4D4E66F6C9B7}"/>
    <pc:docChg chg="undo custSel addSld delSld modSld sldOrd">
      <pc:chgData name="Mark Bourassa" userId="fb71b64b-1521-4525-86f3-cca9f4322278" providerId="ADAL" clId="{E00DB8EC-5301-405D-AF89-4D4E66F6C9B7}" dt="2024-05-22T16:21:15.200" v="880" actId="1076"/>
      <pc:docMkLst>
        <pc:docMk/>
      </pc:docMkLst>
      <pc:sldChg chg="modSp">
        <pc:chgData name="Mark Bourassa" userId="fb71b64b-1521-4525-86f3-cca9f4322278" providerId="ADAL" clId="{E00DB8EC-5301-405D-AF89-4D4E66F6C9B7}" dt="2024-05-21T15:44:38.910" v="61" actId="20577"/>
        <pc:sldMkLst>
          <pc:docMk/>
          <pc:sldMk cId="0" sldId="714"/>
        </pc:sldMkLst>
        <pc:spChg chg="mod">
          <ac:chgData name="Mark Bourassa" userId="fb71b64b-1521-4525-86f3-cca9f4322278" providerId="ADAL" clId="{E00DB8EC-5301-405D-AF89-4D4E66F6C9B7}" dt="2024-05-21T15:44:38.910" v="61" actId="20577"/>
          <ac:spMkLst>
            <pc:docMk/>
            <pc:sldMk cId="0" sldId="714"/>
            <ac:spMk id="494595" creationId="{94ED7FE6-0ECE-ED2B-2341-28295761D1EE}"/>
          </ac:spMkLst>
        </pc:spChg>
      </pc:sldChg>
      <pc:sldChg chg="del">
        <pc:chgData name="Mark Bourassa" userId="fb71b64b-1521-4525-86f3-cca9f4322278" providerId="ADAL" clId="{E00DB8EC-5301-405D-AF89-4D4E66F6C9B7}" dt="2024-05-21T15:45:35.124" v="63" actId="47"/>
        <pc:sldMkLst>
          <pc:docMk/>
          <pc:sldMk cId="0" sldId="727"/>
        </pc:sldMkLst>
      </pc:sldChg>
      <pc:sldChg chg="ord">
        <pc:chgData name="Mark Bourassa" userId="fb71b64b-1521-4525-86f3-cca9f4322278" providerId="ADAL" clId="{E00DB8EC-5301-405D-AF89-4D4E66F6C9B7}" dt="2024-05-21T15:52:20.304" v="615"/>
        <pc:sldMkLst>
          <pc:docMk/>
          <pc:sldMk cId="0" sldId="742"/>
        </pc:sldMkLst>
      </pc:sldChg>
      <pc:sldChg chg="addSp delSp modSp new mod">
        <pc:chgData name="Mark Bourassa" userId="fb71b64b-1521-4525-86f3-cca9f4322278" providerId="ADAL" clId="{E00DB8EC-5301-405D-AF89-4D4E66F6C9B7}" dt="2024-05-22T16:21:15.200" v="880" actId="1076"/>
        <pc:sldMkLst>
          <pc:docMk/>
          <pc:sldMk cId="2558217133" sldId="747"/>
        </pc:sldMkLst>
        <pc:spChg chg="mod">
          <ac:chgData name="Mark Bourassa" userId="fb71b64b-1521-4525-86f3-cca9f4322278" providerId="ADAL" clId="{E00DB8EC-5301-405D-AF89-4D4E66F6C9B7}" dt="2024-05-22T16:16:46.771" v="854" actId="20577"/>
          <ac:spMkLst>
            <pc:docMk/>
            <pc:sldMk cId="2558217133" sldId="747"/>
            <ac:spMk id="2" creationId="{0914D296-07F0-B340-5F96-92A6B767C60E}"/>
          </ac:spMkLst>
        </pc:spChg>
        <pc:spChg chg="mod">
          <ac:chgData name="Mark Bourassa" userId="fb71b64b-1521-4525-86f3-cca9f4322278" providerId="ADAL" clId="{E00DB8EC-5301-405D-AF89-4D4E66F6C9B7}" dt="2024-05-22T01:14:44.830" v="632" actId="14100"/>
          <ac:spMkLst>
            <pc:docMk/>
            <pc:sldMk cId="2558217133" sldId="747"/>
            <ac:spMk id="3" creationId="{20B4669D-AD66-C675-9F77-D6E7F2CFEA82}"/>
          </ac:spMkLst>
        </pc:spChg>
        <pc:spChg chg="add del mod">
          <ac:chgData name="Mark Bourassa" userId="fb71b64b-1521-4525-86f3-cca9f4322278" providerId="ADAL" clId="{E00DB8EC-5301-405D-AF89-4D4E66F6C9B7}" dt="2024-05-22T02:54:01.910" v="731" actId="14100"/>
          <ac:spMkLst>
            <pc:docMk/>
            <pc:sldMk cId="2558217133" sldId="747"/>
            <ac:spMk id="4" creationId="{60BBEF3F-D9AA-6D43-F336-D4FB733BC07C}"/>
          </ac:spMkLst>
        </pc:spChg>
        <pc:spChg chg="mod">
          <ac:chgData name="Mark Bourassa" userId="fb71b64b-1521-4525-86f3-cca9f4322278" providerId="ADAL" clId="{E00DB8EC-5301-405D-AF89-4D4E66F6C9B7}" dt="2024-05-22T02:54:35.786" v="816" actId="207"/>
          <ac:spMkLst>
            <pc:docMk/>
            <pc:sldMk cId="2558217133" sldId="747"/>
            <ac:spMk id="5" creationId="{92F65364-828F-B47A-6318-AD335BC33BA0}"/>
          </ac:spMkLst>
        </pc:spChg>
        <pc:spChg chg="mod">
          <ac:chgData name="Mark Bourassa" userId="fb71b64b-1521-4525-86f3-cca9f4322278" providerId="ADAL" clId="{E00DB8EC-5301-405D-AF89-4D4E66F6C9B7}" dt="2024-05-21T15:48:09.492" v="162" actId="14100"/>
          <ac:spMkLst>
            <pc:docMk/>
            <pc:sldMk cId="2558217133" sldId="747"/>
            <ac:spMk id="7" creationId="{47E7B9F4-4BAF-6899-D65A-25FE566A948D}"/>
          </ac:spMkLst>
        </pc:spChg>
        <pc:spChg chg="add mod">
          <ac:chgData name="Mark Bourassa" userId="fb71b64b-1521-4525-86f3-cca9f4322278" providerId="ADAL" clId="{E00DB8EC-5301-405D-AF89-4D4E66F6C9B7}" dt="2024-05-22T16:21:15.200" v="880" actId="1076"/>
          <ac:spMkLst>
            <pc:docMk/>
            <pc:sldMk cId="2558217133" sldId="747"/>
            <ac:spMk id="8" creationId="{A872CEA4-E767-9820-6884-B4124DBB9269}"/>
          </ac:spMkLst>
        </pc:spChg>
        <pc:spChg chg="add mod">
          <ac:chgData name="Mark Bourassa" userId="fb71b64b-1521-4525-86f3-cca9f4322278" providerId="ADAL" clId="{E00DB8EC-5301-405D-AF89-4D4E66F6C9B7}" dt="2024-05-22T01:17:48.202" v="686" actId="947"/>
          <ac:spMkLst>
            <pc:docMk/>
            <pc:sldMk cId="2558217133" sldId="747"/>
            <ac:spMk id="11" creationId="{265AA9B1-8360-9FA8-09BE-AC195D9A6A07}"/>
          </ac:spMkLst>
        </pc:spChg>
        <pc:spChg chg="add mod">
          <ac:chgData name="Mark Bourassa" userId="fb71b64b-1521-4525-86f3-cca9f4322278" providerId="ADAL" clId="{E00DB8EC-5301-405D-AF89-4D4E66F6C9B7}" dt="2024-05-22T01:19:04.471" v="710" actId="1076"/>
          <ac:spMkLst>
            <pc:docMk/>
            <pc:sldMk cId="2558217133" sldId="747"/>
            <ac:spMk id="12" creationId="{59705196-E012-FD17-01F0-357903CEB3F3}"/>
          </ac:spMkLst>
        </pc:spChg>
        <pc:spChg chg="add mod">
          <ac:chgData name="Mark Bourassa" userId="fb71b64b-1521-4525-86f3-cca9f4322278" providerId="ADAL" clId="{E00DB8EC-5301-405D-AF89-4D4E66F6C9B7}" dt="2024-05-22T01:18:47.565" v="706" actId="1076"/>
          <ac:spMkLst>
            <pc:docMk/>
            <pc:sldMk cId="2558217133" sldId="747"/>
            <ac:spMk id="13" creationId="{4DF5B95B-9C52-29C8-846F-4A5C909439CD}"/>
          </ac:spMkLst>
        </pc:spChg>
        <pc:picChg chg="add mod">
          <ac:chgData name="Mark Bourassa" userId="fb71b64b-1521-4525-86f3-cca9f4322278" providerId="ADAL" clId="{E00DB8EC-5301-405D-AF89-4D4E66F6C9B7}" dt="2024-05-22T01:14:17.529" v="625" actId="931"/>
          <ac:picMkLst>
            <pc:docMk/>
            <pc:sldMk cId="2558217133" sldId="747"/>
            <ac:picMk id="9" creationId="{270B8860-F76F-2A0F-7131-005EEC27E9BC}"/>
          </ac:picMkLst>
        </pc:picChg>
        <pc:picChg chg="add mod">
          <ac:chgData name="Mark Bourassa" userId="fb71b64b-1521-4525-86f3-cca9f4322278" providerId="ADAL" clId="{E00DB8EC-5301-405D-AF89-4D4E66F6C9B7}" dt="2024-05-22T01:16:47.451" v="680" actId="14100"/>
          <ac:picMkLst>
            <pc:docMk/>
            <pc:sldMk cId="2558217133" sldId="747"/>
            <ac:picMk id="10" creationId="{91536B62-0F43-C885-3819-523425AC23AA}"/>
          </ac:picMkLst>
        </pc:picChg>
      </pc:sldChg>
    </pc:docChg>
  </pc:docChgLst>
  <pc:docChgLst>
    <pc:chgData name="Mark Bourassa" userId="fb71b64b-1521-4525-86f3-cca9f4322278" providerId="ADAL" clId="{C63FC178-4196-461D-9EEF-20944F229C12}"/>
    <pc:docChg chg="undo custSel modSld">
      <pc:chgData name="Mark Bourassa" userId="fb71b64b-1521-4525-86f3-cca9f4322278" providerId="ADAL" clId="{C63FC178-4196-461D-9EEF-20944F229C12}" dt="2024-05-27T02:23:01.538" v="502" actId="478"/>
      <pc:docMkLst>
        <pc:docMk/>
      </pc:docMkLst>
      <pc:sldChg chg="addSp delSp modSp mod">
        <pc:chgData name="Mark Bourassa" userId="fb71b64b-1521-4525-86f3-cca9f4322278" providerId="ADAL" clId="{C63FC178-4196-461D-9EEF-20944F229C12}" dt="2024-05-27T02:23:01.538" v="502" actId="478"/>
        <pc:sldMkLst>
          <pc:docMk/>
          <pc:sldMk cId="2558217133" sldId="747"/>
        </pc:sldMkLst>
        <pc:spChg chg="mod">
          <ac:chgData name="Mark Bourassa" userId="fb71b64b-1521-4525-86f3-cca9f4322278" providerId="ADAL" clId="{C63FC178-4196-461D-9EEF-20944F229C12}" dt="2024-05-27T02:20:48.274" v="333" actId="20577"/>
          <ac:spMkLst>
            <pc:docMk/>
            <pc:sldMk cId="2558217133" sldId="747"/>
            <ac:spMk id="3" creationId="{20B4669D-AD66-C675-9F77-D6E7F2CFEA82}"/>
          </ac:spMkLst>
        </pc:spChg>
        <pc:spChg chg="del mod">
          <ac:chgData name="Mark Bourassa" userId="fb71b64b-1521-4525-86f3-cca9f4322278" providerId="ADAL" clId="{C63FC178-4196-461D-9EEF-20944F229C12}" dt="2024-05-27T02:20:33.981" v="314" actId="478"/>
          <ac:spMkLst>
            <pc:docMk/>
            <pc:sldMk cId="2558217133" sldId="747"/>
            <ac:spMk id="4" creationId="{60BBEF3F-D9AA-6D43-F336-D4FB733BC07C}"/>
          </ac:spMkLst>
        </pc:spChg>
        <pc:spChg chg="mod">
          <ac:chgData name="Mark Bourassa" userId="fb71b64b-1521-4525-86f3-cca9f4322278" providerId="ADAL" clId="{C63FC178-4196-461D-9EEF-20944F229C12}" dt="2024-05-27T02:22:57.670" v="501" actId="20577"/>
          <ac:spMkLst>
            <pc:docMk/>
            <pc:sldMk cId="2558217133" sldId="747"/>
            <ac:spMk id="5" creationId="{92F65364-828F-B47A-6318-AD335BC33BA0}"/>
          </ac:spMkLst>
        </pc:spChg>
        <pc:spChg chg="del mod">
          <ac:chgData name="Mark Bourassa" userId="fb71b64b-1521-4525-86f3-cca9f4322278" providerId="ADAL" clId="{C63FC178-4196-461D-9EEF-20944F229C12}" dt="2024-05-27T02:23:01.538" v="502" actId="478"/>
          <ac:spMkLst>
            <pc:docMk/>
            <pc:sldMk cId="2558217133" sldId="747"/>
            <ac:spMk id="8" creationId="{A872CEA4-E767-9820-6884-B4124DBB9269}"/>
          </ac:spMkLst>
        </pc:spChg>
        <pc:spChg chg="mod">
          <ac:chgData name="Mark Bourassa" userId="fb71b64b-1521-4525-86f3-cca9f4322278" providerId="ADAL" clId="{C63FC178-4196-461D-9EEF-20944F229C12}" dt="2024-05-27T02:22:39.506" v="494" actId="1076"/>
          <ac:spMkLst>
            <pc:docMk/>
            <pc:sldMk cId="2558217133" sldId="747"/>
            <ac:spMk id="11" creationId="{265AA9B1-8360-9FA8-09BE-AC195D9A6A07}"/>
          </ac:spMkLst>
        </pc:spChg>
        <pc:spChg chg="mod">
          <ac:chgData name="Mark Bourassa" userId="fb71b64b-1521-4525-86f3-cca9f4322278" providerId="ADAL" clId="{C63FC178-4196-461D-9EEF-20944F229C12}" dt="2024-05-27T02:22:39.506" v="494" actId="1076"/>
          <ac:spMkLst>
            <pc:docMk/>
            <pc:sldMk cId="2558217133" sldId="747"/>
            <ac:spMk id="12" creationId="{59705196-E012-FD17-01F0-357903CEB3F3}"/>
          </ac:spMkLst>
        </pc:spChg>
        <pc:spChg chg="mod">
          <ac:chgData name="Mark Bourassa" userId="fb71b64b-1521-4525-86f3-cca9f4322278" providerId="ADAL" clId="{C63FC178-4196-461D-9EEF-20944F229C12}" dt="2024-05-27T02:22:39.506" v="494" actId="1076"/>
          <ac:spMkLst>
            <pc:docMk/>
            <pc:sldMk cId="2558217133" sldId="747"/>
            <ac:spMk id="13" creationId="{4DF5B95B-9C52-29C8-846F-4A5C909439CD}"/>
          </ac:spMkLst>
        </pc:spChg>
        <pc:spChg chg="add mod">
          <ac:chgData name="Mark Bourassa" userId="fb71b64b-1521-4525-86f3-cca9f4322278" providerId="ADAL" clId="{C63FC178-4196-461D-9EEF-20944F229C12}" dt="2024-05-27T02:22:44.967" v="497" actId="20577"/>
          <ac:spMkLst>
            <pc:docMk/>
            <pc:sldMk cId="2558217133" sldId="747"/>
            <ac:spMk id="14" creationId="{986A4640-22EB-8FE6-11F3-FA8C78B0F1FB}"/>
          </ac:spMkLst>
        </pc:spChg>
        <pc:grpChg chg="add mod">
          <ac:chgData name="Mark Bourassa" userId="fb71b64b-1521-4525-86f3-cca9f4322278" providerId="ADAL" clId="{C63FC178-4196-461D-9EEF-20944F229C12}" dt="2024-05-27T02:22:39.506" v="494" actId="1076"/>
          <ac:grpSpMkLst>
            <pc:docMk/>
            <pc:sldMk cId="2558217133" sldId="747"/>
            <ac:grpSpMk id="9" creationId="{E95D829D-ED05-05E2-D50E-A814DA290C9A}"/>
          </ac:grpSpMkLst>
        </pc:grpChg>
        <pc:picChg chg="mod">
          <ac:chgData name="Mark Bourassa" userId="fb71b64b-1521-4525-86f3-cca9f4322278" providerId="ADAL" clId="{C63FC178-4196-461D-9EEF-20944F229C12}" dt="2024-05-27T02:22:39.506" v="494" actId="1076"/>
          <ac:picMkLst>
            <pc:docMk/>
            <pc:sldMk cId="2558217133" sldId="747"/>
            <ac:picMk id="10" creationId="{91536B62-0F43-C885-3819-523425AC23A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C686B41-BD1C-8AD8-A3D0-3535561B989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4" rIns="93010" bIns="46504" numCol="1" anchor="t" anchorCtr="0" compatLnSpc="1">
            <a:prstTxWarp prst="textNoShape">
              <a:avLst/>
            </a:prstTxWarp>
          </a:bodyPr>
          <a:lstStyle>
            <a:lvl1pPr defTabSz="930275">
              <a:spcBef>
                <a:spcPct val="0"/>
              </a:spcBef>
              <a:buFontTx/>
              <a:buNone/>
              <a:defRPr sz="1200" b="1">
                <a:solidFill>
                  <a:srgbClr val="008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6DDC3BF-FB66-3C7E-0643-19F6DD7F8D7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7800" y="0"/>
            <a:ext cx="30480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4" rIns="93010" bIns="46504" numCol="1" anchor="t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buFontTx/>
              <a:buNone/>
              <a:defRPr sz="1200" b="1">
                <a:solidFill>
                  <a:srgbClr val="008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361F7172-4CA9-CA56-A141-7E8D11F2233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6013"/>
            <a:ext cx="30480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4" rIns="93010" bIns="46504" numCol="1" anchor="b" anchorCtr="0" compatLnSpc="1">
            <a:prstTxWarp prst="textNoShape">
              <a:avLst/>
            </a:prstTxWarp>
          </a:bodyPr>
          <a:lstStyle>
            <a:lvl1pPr defTabSz="930275">
              <a:spcBef>
                <a:spcPct val="0"/>
              </a:spcBef>
              <a:buFontTx/>
              <a:buNone/>
              <a:defRPr sz="1200" b="1">
                <a:solidFill>
                  <a:srgbClr val="008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CBF7AD9B-4AE0-B59E-C5D5-D1ACE7A9991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7800" y="8736013"/>
            <a:ext cx="30480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4" rIns="93010" bIns="46504" numCol="1" anchor="b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buFontTx/>
              <a:buNone/>
              <a:defRPr sz="1200" b="1">
                <a:solidFill>
                  <a:srgbClr val="008000"/>
                </a:solidFill>
              </a:defRPr>
            </a:lvl1pPr>
          </a:lstStyle>
          <a:p>
            <a:fld id="{AB504542-79FD-4BC3-AF35-F6EA69398A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1EE7390-C89B-D577-7F86-65611D1EE0E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4" rIns="93010" bIns="46504" numCol="1" anchor="t" anchorCtr="0" compatLnSpc="1">
            <a:prstTxWarp prst="textNoShape">
              <a:avLst/>
            </a:prstTxWarp>
          </a:bodyPr>
          <a:lstStyle>
            <a:lvl1pPr defTabSz="930275">
              <a:spcBef>
                <a:spcPct val="0"/>
              </a:spcBef>
              <a:buFontTx/>
              <a:buNone/>
              <a:defRPr sz="1200" b="1">
                <a:solidFill>
                  <a:srgbClr val="008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4681CD9E-8EC7-76B9-4DC4-EEC63EB50B4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87800" y="0"/>
            <a:ext cx="30480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4" rIns="93010" bIns="46504" numCol="1" anchor="t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buFontTx/>
              <a:buNone/>
              <a:defRPr sz="1200" b="1">
                <a:solidFill>
                  <a:srgbClr val="008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4A2F9F92-5C4E-5F85-6B8B-2C98B161729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5613" y="690563"/>
            <a:ext cx="6126162" cy="3446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28B4C014-EC39-2C24-E4FB-0C34D473F9F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213" y="4367213"/>
            <a:ext cx="5159375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4" rIns="93010" bIns="465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C01C59AE-6342-40FF-10DA-4CE5955AE63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6013"/>
            <a:ext cx="30480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4" rIns="93010" bIns="46504" numCol="1" anchor="b" anchorCtr="0" compatLnSpc="1">
            <a:prstTxWarp prst="textNoShape">
              <a:avLst/>
            </a:prstTxWarp>
          </a:bodyPr>
          <a:lstStyle>
            <a:lvl1pPr defTabSz="930275">
              <a:spcBef>
                <a:spcPct val="0"/>
              </a:spcBef>
              <a:buFontTx/>
              <a:buNone/>
              <a:defRPr sz="1200" b="1">
                <a:solidFill>
                  <a:srgbClr val="008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5CD67451-1656-FDD1-09FE-4CA47DEE49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7800" y="8736013"/>
            <a:ext cx="30480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4" rIns="93010" bIns="46504" numCol="1" anchor="b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buFontTx/>
              <a:buNone/>
              <a:defRPr sz="1200" b="1">
                <a:solidFill>
                  <a:srgbClr val="008000"/>
                </a:solidFill>
              </a:defRPr>
            </a:lvl1pPr>
          </a:lstStyle>
          <a:p>
            <a:fld id="{ADB261EA-70A9-4081-831B-1375B9C2DB1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62CAB8-4CF1-7C6B-5B05-35DDC39B0F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The Florida State University</a:t>
            </a:r>
            <a:endParaRPr lang="en-US" sz="1400" i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F357A1-6DCF-2C59-2144-2DF22541D4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IOVWST 2011</a:t>
            </a:r>
            <a:br>
              <a:rPr lang="en-US" altLang="en-US"/>
            </a:br>
            <a:fld id="{20E1F75B-ABFB-4025-AC51-CBBDF20F7F3B}" type="slidenum">
              <a:rPr lang="en-US" altLang="en-US">
                <a:latin typeface="Times New Roman" panose="02020603050405020304" pitchFamily="18" charset="0"/>
              </a:rPr>
              <a:pPr/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649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34720A-78DA-D480-EACC-93E927BC4D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The Florida State University</a:t>
            </a:r>
            <a:endParaRPr lang="en-US" sz="1400" i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2F2A3F-0F27-EE9C-D80D-76D6F4F3B2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IOVWST 2011</a:t>
            </a:r>
            <a:br>
              <a:rPr lang="en-US" altLang="en-US"/>
            </a:br>
            <a:fld id="{609AB6F5-F5D8-4D27-BE1A-CB3F1E5256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4294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457200"/>
            <a:ext cx="25908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7200"/>
            <a:ext cx="75692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EE2B3-4757-E20C-6671-8EC7A43253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The Florida State University</a:t>
            </a:r>
            <a:endParaRPr lang="en-US" sz="1400" i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EA6400-3B62-9550-4241-9B5CCEBC56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IOVWST 2011</a:t>
            </a:r>
            <a:br>
              <a:rPr lang="en-US" altLang="en-US"/>
            </a:br>
            <a:fld id="{1AF43713-4277-4071-83E6-F127BDB2D7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2436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28600"/>
            <a:ext cx="111760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8000" y="914400"/>
            <a:ext cx="55372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48400" y="914400"/>
            <a:ext cx="55372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48400" y="3581400"/>
            <a:ext cx="55372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C1E36E-EB55-033C-8A42-4F1530AE8D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59200" y="6248400"/>
            <a:ext cx="467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br>
              <a:rPr lang="en-US"/>
            </a:br>
            <a:endParaRPr lang="en-US" sz="1400" i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187E41-7EB6-99FC-ECD9-ABF1C2D86F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2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PORSEC 2008</a:t>
            </a:r>
            <a:br>
              <a:rPr lang="en-US" altLang="en-US"/>
            </a:br>
            <a:fld id="{CC470C96-B6AC-4FEB-95C3-8046D2CF2C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271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128D7D-7039-3384-E7FF-20A327D775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The Florida State University</a:t>
            </a:r>
            <a:endParaRPr lang="en-US" sz="1400" i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B65C19-DCF7-C3C6-0BA8-FF74123601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IOVWST 2011</a:t>
            </a:r>
            <a:br>
              <a:rPr lang="en-US" altLang="en-US"/>
            </a:br>
            <a:fld id="{D09CB3B8-8944-4DF4-9D6D-89E3F17F36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678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C770D6-67F2-FE68-CA55-C191AA076D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The Florida State University</a:t>
            </a:r>
            <a:endParaRPr lang="en-US" sz="1400" i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CBA33E-53EE-E55A-08BB-E5DE6A4A0E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IOVWST 2011</a:t>
            </a:r>
            <a:br>
              <a:rPr lang="en-US" altLang="en-US"/>
            </a:br>
            <a:fld id="{F4623183-73D4-43FC-B99A-F815E1F4F9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053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143000"/>
            <a:ext cx="508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43000"/>
            <a:ext cx="508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F3637-8CF5-EC9F-B7CA-809721F702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The Florida State University</a:t>
            </a:r>
            <a:endParaRPr lang="en-US" sz="1400" i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491D3-8B3F-6300-F692-C65DC5D006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IOVWST 2011</a:t>
            </a:r>
            <a:br>
              <a:rPr lang="en-US" altLang="en-US"/>
            </a:br>
            <a:fld id="{60CF2B43-3BD2-41FF-99A2-B26F1DF216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662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solidFill>
                  <a:srgbClr val="0066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E1D846-BAC7-9404-63E9-9086DE78B0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The Florida State University</a:t>
            </a:r>
            <a:endParaRPr lang="en-US" sz="1400" i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5E40EEF-D392-5617-97FC-E4B0AC8C53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IOVWST 2011</a:t>
            </a:r>
            <a:br>
              <a:rPr lang="en-US" altLang="en-US"/>
            </a:br>
            <a:fld id="{300E085F-2F5C-43AB-82E5-5EA143B707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3808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6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66A17A-7A90-A945-4F52-19D69E87A6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The Florida State University</a:t>
            </a:r>
            <a:endParaRPr lang="en-US" sz="1400" i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A7892D-309D-6AEF-8766-C77F1547F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altLang="en-US"/>
              <a:t>IOVWST 2011</a:t>
            </a:r>
          </a:p>
          <a:p>
            <a:fld id="{D84F2D11-06CD-472C-9EFF-1E4B518AE4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9752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B348B3-9E80-FAAE-268F-FB5BEC5C26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The Florida State University</a:t>
            </a:r>
            <a:endParaRPr lang="en-US" sz="1400" i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0505CF-D47F-123F-BF86-10142EA909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IOVWST 2011</a:t>
            </a:r>
            <a:br>
              <a:rPr lang="en-US" altLang="en-US"/>
            </a:br>
            <a:fld id="{4BF18619-13A1-45F9-A61C-8A2DAF57B5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16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63711-9EF5-6832-0D21-D5248F1949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The Florida State University</a:t>
            </a:r>
            <a:endParaRPr lang="en-US" sz="1400" i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F5938-EF97-D85C-C18E-5AE92C109D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IOVWST 2011</a:t>
            </a:r>
            <a:br>
              <a:rPr lang="en-US" altLang="en-US"/>
            </a:br>
            <a:fld id="{33D5DE72-B774-4E2F-9448-B122896AEE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8802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00194-5E0F-6BC2-F431-D12CAE8323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The Florida State University</a:t>
            </a:r>
            <a:endParaRPr lang="en-US" sz="1400" i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F95D8-A17F-7ED8-155F-8D081C5D2E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IOVWST 2011</a:t>
            </a:r>
            <a:br>
              <a:rPr lang="en-US" altLang="en-US"/>
            </a:br>
            <a:fld id="{830A9C79-664C-43B3-AAD4-74EDF4C7A1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250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coaps.fsu.ed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FB23F14-CBE1-7DB2-980F-FD1100DEA8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30480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62B2FDD-2682-0CE6-E8DC-0DBD86D7E7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90600"/>
            <a:ext cx="10363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4D2188D-6A77-2FEC-4841-D2027429AC1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60800" y="6248400"/>
            <a:ext cx="467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 i="1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The Florida State University</a:t>
            </a:r>
            <a:endParaRPr lang="en-US" sz="140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1601C7A-7137-3257-541F-F9B646BDB45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8800" y="6248400"/>
            <a:ext cx="383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latin typeface="TimesNewRomanPSMT" charset="0"/>
              </a:defRPr>
            </a:lvl1pPr>
          </a:lstStyle>
          <a:p>
            <a:r>
              <a:rPr lang="en-US" altLang="en-US"/>
              <a:t>IOVWST</a:t>
            </a:r>
            <a:br>
              <a:rPr lang="en-US" altLang="en-US"/>
            </a:br>
            <a:fld id="{C0E9221B-5DBD-499C-BC38-EF323B19C19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4E88777C-C0EB-BD57-4558-926083295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6248400"/>
            <a:ext cx="314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1400" dirty="0">
                <a:solidFill>
                  <a:schemeClr val="accent1"/>
                </a:solidFill>
                <a:hlinkClick r:id="rId14"/>
              </a:rPr>
              <a:t>http://coaps.fsu</a:t>
            </a:r>
            <a:r>
              <a:rPr lang="en-US" sz="1400" u="sng" dirty="0">
                <a:solidFill>
                  <a:schemeClr val="accent1"/>
                </a:solidFill>
                <a:hlinkClick r:id="rId14"/>
              </a:rPr>
              <a:t>.edu</a:t>
            </a:r>
            <a:r>
              <a:rPr lang="en-US" sz="1400" u="sng" dirty="0">
                <a:solidFill>
                  <a:srgbClr val="0066FF"/>
                </a:solidFill>
              </a:rPr>
              <a:t>/~bourassa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1400" dirty="0"/>
              <a:t>bourassa@coaps.fsu.edu</a:t>
            </a:r>
          </a:p>
        </p:txBody>
      </p:sp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09492D3B-8D26-1809-B067-B81FBCD47E8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60265"/>
            <a:ext cx="609600" cy="609600"/>
          </a:xfrm>
          <a:prstGeom prst="rect">
            <a:avLst/>
          </a:prstGeom>
        </p:spPr>
      </p:pic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287BDB96-684E-3C47-9C10-D9F7BD1082E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6160265"/>
            <a:ext cx="1064654" cy="609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6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6FF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6FF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6FF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6FF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8000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8000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8000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80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Font typeface="Symbol" panose="05050102010706020507" pitchFamily="18" charset="2"/>
        <a:buChar char="·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SzPct val="120000"/>
        <a:buFont typeface="Symbol" panose="05050102010706020507" pitchFamily="18" charset="2"/>
        <a:buChar char="·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SzPct val="120000"/>
        <a:buFont typeface="Symbol" panose="05050102010706020507" pitchFamily="18" charset="2"/>
        <a:buChar char="·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20000"/>
        <a:buFont typeface="Symbol" panose="05050102010706020507" pitchFamily="18" charset="2"/>
        <a:buChar char="·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20000"/>
        <a:buFont typeface="Symbol" panose="05050102010706020507" pitchFamily="18" charset="2"/>
        <a:buChar char="·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20000"/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20000"/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20000"/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20000"/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doi.org/10.1175/2008JTECHO578.1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109/JSTARS.2017.2685242" TargetMode="Externa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2">
            <a:extLst>
              <a:ext uri="{FF2B5EF4-FFF2-40B4-BE49-F238E27FC236}">
                <a16:creationId xmlns:a16="http://schemas.microsoft.com/office/drawing/2014/main" id="{0B685CB2-4720-004E-7637-44792009CB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200"/>
          </a:p>
          <a:p>
            <a:r>
              <a:rPr lang="en-US" altLang="en-US" sz="1200"/>
              <a:t>The Florida State University</a:t>
            </a:r>
            <a:endParaRPr lang="en-US" altLang="en-US" sz="1400" i="0"/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2618CA56-0F6E-936C-0717-22DB913EBE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>
                <a:latin typeface="TimesNewRomanPSMT" charset="0"/>
              </a:rPr>
              <a:t>IOVWST 2011</a:t>
            </a:r>
          </a:p>
          <a:p>
            <a:fld id="{E7DE2D3D-6EC9-4902-9DBF-5032AC375544}" type="slidenum">
              <a:rPr lang="en-US" altLang="en-US" sz="1400"/>
              <a:pPr/>
              <a:t>1</a:t>
            </a:fld>
            <a:endParaRPr lang="en-US" altLang="en-US" sz="1400" dirty="0"/>
          </a:p>
        </p:txBody>
      </p:sp>
      <p:pic>
        <p:nvPicPr>
          <p:cNvPr id="14341" name="Picture 10" descr="C:\mark\graphics\logos\FSU_Seal_Color_RGB.png">
            <a:extLst>
              <a:ext uri="{FF2B5EF4-FFF2-40B4-BE49-F238E27FC236}">
                <a16:creationId xmlns:a16="http://schemas.microsoft.com/office/drawing/2014/main" id="{05E76FF2-84E8-D641-E9AD-4FB67C18D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13">
            <a:extLst>
              <a:ext uri="{FF2B5EF4-FFF2-40B4-BE49-F238E27FC236}">
                <a16:creationId xmlns:a16="http://schemas.microsoft.com/office/drawing/2014/main" id="{C9582A11-4F8A-0BB1-38AD-1154FBF87D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4600" y="762000"/>
            <a:ext cx="7010400" cy="2209800"/>
          </a:xfrm>
          <a:noFill/>
        </p:spPr>
        <p:txBody>
          <a:bodyPr/>
          <a:lstStyle/>
          <a:p>
            <a:r>
              <a:rPr lang="en-US" altLang="en-US" sz="3600" dirty="0"/>
              <a:t>Review of </a:t>
            </a:r>
            <a:br>
              <a:rPr lang="en-US" altLang="en-US" sz="3600" dirty="0"/>
            </a:br>
            <a:r>
              <a:rPr lang="en-US" altLang="en-US" sz="3600" dirty="0">
                <a:solidFill>
                  <a:srgbClr val="00B050"/>
                </a:solidFill>
              </a:rPr>
              <a:t>Equivalent Neutral Winds </a:t>
            </a:r>
            <a:br>
              <a:rPr lang="en-US" altLang="en-US" sz="3600" dirty="0"/>
            </a:br>
            <a:r>
              <a:rPr lang="en-US" altLang="en-US" sz="3600" dirty="0"/>
              <a:t>and Stress Equivalent Winds</a:t>
            </a:r>
            <a:br>
              <a:rPr lang="en-US" altLang="en-US" b="0" dirty="0">
                <a:latin typeface="TimesNewRomanPSMT" charset="0"/>
                <a:cs typeface="Times New Roman" panose="02020603050405020304" pitchFamily="18" charset="0"/>
              </a:rPr>
            </a:br>
            <a:endParaRPr lang="en-US" altLang="en-US" b="0" dirty="0">
              <a:latin typeface="TimesNewRomanPSMT" charset="0"/>
              <a:cs typeface="Times New Roman" panose="02020603050405020304" pitchFamily="18" charset="0"/>
            </a:endParaRPr>
          </a:p>
        </p:txBody>
      </p:sp>
      <p:sp>
        <p:nvSpPr>
          <p:cNvPr id="14343" name="Text Box 16">
            <a:extLst>
              <a:ext uri="{FF2B5EF4-FFF2-40B4-BE49-F238E27FC236}">
                <a16:creationId xmlns:a16="http://schemas.microsoft.com/office/drawing/2014/main" id="{99EE8A71-CF43-513B-BD95-B323BBCE9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819400"/>
            <a:ext cx="73914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dirty="0"/>
              <a:t>Mark A. Bourassa</a:t>
            </a:r>
            <a:r>
              <a:rPr lang="en-US" altLang="en-US" sz="3200" b="1" baseline="30000" dirty="0"/>
              <a:t>1</a:t>
            </a:r>
            <a:r>
              <a:rPr lang="en-US" altLang="en-US" sz="3200" b="1" dirty="0"/>
              <a:t> and Ad Stoffelen</a:t>
            </a:r>
            <a:r>
              <a:rPr lang="en-US" altLang="en-US" sz="3200" b="1" baseline="30000" dirty="0"/>
              <a:t>2</a:t>
            </a:r>
          </a:p>
          <a:p>
            <a:pPr marL="514350" indent="-514350" algn="ctr">
              <a:spcBef>
                <a:spcPct val="0"/>
              </a:spcBef>
              <a:buFontTx/>
              <a:buAutoNum type="arabicPeriod"/>
            </a:pPr>
            <a:r>
              <a:rPr lang="en-US" altLang="en-US" sz="2800" dirty="0"/>
              <a:t>The Florida State University</a:t>
            </a:r>
          </a:p>
          <a:p>
            <a:pPr marL="514350" indent="-514350" algn="ctr">
              <a:spcBef>
                <a:spcPct val="0"/>
              </a:spcBef>
              <a:buFontTx/>
              <a:buAutoNum type="arabicPeriod"/>
            </a:pPr>
            <a:r>
              <a:rPr lang="en-US" altLang="en-US" sz="2800" dirty="0"/>
              <a:t>KNMI</a:t>
            </a:r>
            <a:endParaRPr lang="en-US" altLang="en-US" sz="1400" dirty="0"/>
          </a:p>
        </p:txBody>
      </p:sp>
      <p:sp>
        <p:nvSpPr>
          <p:cNvPr id="14344" name="TextBox 11">
            <a:extLst>
              <a:ext uri="{FF2B5EF4-FFF2-40B4-BE49-F238E27FC236}">
                <a16:creationId xmlns:a16="http://schemas.microsoft.com/office/drawing/2014/main" id="{50AD659F-2A8C-C5F8-28E1-53123600F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673393"/>
            <a:ext cx="9753600" cy="1138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pic>
        <p:nvPicPr>
          <p:cNvPr id="5" name="Picture 4" descr="A close-up of a globe&#10;&#10;Description automatically generated">
            <a:extLst>
              <a:ext uri="{FF2B5EF4-FFF2-40B4-BE49-F238E27FC236}">
                <a16:creationId xmlns:a16="http://schemas.microsoft.com/office/drawing/2014/main" id="{EA53EDA8-42D0-AE16-1385-864C110F98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20" y="152400"/>
            <a:ext cx="1219200" cy="1219200"/>
          </a:xfrm>
          <a:prstGeom prst="rect">
            <a:avLst/>
          </a:prstGeom>
        </p:spPr>
      </p:pic>
      <p:pic>
        <p:nvPicPr>
          <p:cNvPr id="7" name="Picture 6" descr="A logo of a sea&#10;&#10;Description automatically generated">
            <a:extLst>
              <a:ext uri="{FF2B5EF4-FFF2-40B4-BE49-F238E27FC236}">
                <a16:creationId xmlns:a16="http://schemas.microsoft.com/office/drawing/2014/main" id="{0A778578-834C-477F-1DE2-C110386F5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4" y="1452849"/>
            <a:ext cx="1217186" cy="1219200"/>
          </a:xfrm>
          <a:prstGeom prst="rect">
            <a:avLst/>
          </a:prstGeom>
        </p:spPr>
      </p:pic>
      <p:pic>
        <p:nvPicPr>
          <p:cNvPr id="9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327D0B5D-3748-A0D1-BBD7-CD87CF3EC5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75529"/>
            <a:ext cx="2117167" cy="1212249"/>
          </a:xfrm>
          <a:prstGeom prst="rect">
            <a:avLst/>
          </a:prstGeom>
        </p:spPr>
      </p:pic>
      <p:pic>
        <p:nvPicPr>
          <p:cNvPr id="11" name="Picture 10" descr="A logo of a nasa&#10;&#10;Description automatically generated">
            <a:extLst>
              <a:ext uri="{FF2B5EF4-FFF2-40B4-BE49-F238E27FC236}">
                <a16:creationId xmlns:a16="http://schemas.microsoft.com/office/drawing/2014/main" id="{593B7258-3465-7D2A-9B24-DFE712A7B4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4360982"/>
            <a:ext cx="2667000" cy="23381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>
            <a:extLst>
              <a:ext uri="{FF2B5EF4-FFF2-40B4-BE49-F238E27FC236}">
                <a16:creationId xmlns:a16="http://schemas.microsoft.com/office/drawing/2014/main" id="{917DDC52-54A0-F4E2-3E68-F5460664EE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 </a:t>
            </a:r>
            <a:br>
              <a:rPr lang="en-US" altLang="en-US" sz="1200"/>
            </a:br>
            <a:endParaRPr lang="en-US" altLang="en-US" sz="1400" i="0"/>
          </a:p>
        </p:txBody>
      </p:sp>
      <p:sp>
        <p:nvSpPr>
          <p:cNvPr id="16387" name="Slide Number Placeholder 4">
            <a:extLst>
              <a:ext uri="{FF2B5EF4-FFF2-40B4-BE49-F238E27FC236}">
                <a16:creationId xmlns:a16="http://schemas.microsoft.com/office/drawing/2014/main" id="{2DCBBB25-639E-DF47-EB0F-3F27757EB8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>
                <a:latin typeface="TimesNewRomanPSMT" charset="0"/>
              </a:rPr>
              <a:t>IOVWST 2024</a:t>
            </a:r>
            <a:br>
              <a:rPr lang="en-US" altLang="en-US" sz="1400" dirty="0">
                <a:latin typeface="TimesNewRomanPSMT" charset="0"/>
              </a:rPr>
            </a:br>
            <a:fld id="{8D17F9EC-EA3D-49DD-8E0B-54B8B3333AAB}" type="slidenum">
              <a:rPr lang="en-US" altLang="en-US" sz="1400">
                <a:latin typeface="TimesNewRomanPSMT" charset="0"/>
              </a:rPr>
              <a:pPr/>
              <a:t>2</a:t>
            </a:fld>
            <a:endParaRPr lang="en-US" altLang="en-US" sz="1400" dirty="0">
              <a:latin typeface="TimesNewRomanPSMT" charset="0"/>
            </a:endParaRPr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7542558A-B47F-083D-3563-512B7B05E6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12192000" cy="685800"/>
          </a:xfrm>
        </p:spPr>
        <p:txBody>
          <a:bodyPr/>
          <a:lstStyle/>
          <a:p>
            <a:r>
              <a:rPr lang="en-US" altLang="en-US" dirty="0"/>
              <a:t>Why Calibrate to ‘Winds’ Rather than Stress</a:t>
            </a:r>
          </a:p>
        </p:txBody>
      </p:sp>
      <p:sp>
        <p:nvSpPr>
          <p:cNvPr id="435203" name="Rectangle 3">
            <a:extLst>
              <a:ext uri="{FF2B5EF4-FFF2-40B4-BE49-F238E27FC236}">
                <a16:creationId xmlns:a16="http://schemas.microsoft.com/office/drawing/2014/main" id="{414CA51F-95DC-6C6C-C422-B57716F6A9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76600" y="3048000"/>
            <a:ext cx="8534400" cy="3352800"/>
          </a:xfrm>
        </p:spPr>
        <p:txBody>
          <a:bodyPr/>
          <a:lstStyle/>
          <a:p>
            <a:r>
              <a:rPr lang="en-US" altLang="en-US" dirty="0"/>
              <a:t>The number of stress observations available for calibration was approximately zero. Therefore, it was desirable to calibrate to wind, for which the collocated observations would be plentiful.</a:t>
            </a:r>
          </a:p>
          <a:p>
            <a:r>
              <a:rPr lang="en-US" altLang="en-US" dirty="0"/>
              <a:t>Willard Pierson, Vince Cardone and colleagues found that wind speed could be adjusted to be more consistent with surface stress.</a:t>
            </a:r>
          </a:p>
          <a:p>
            <a:pPr lvl="1"/>
            <a:r>
              <a:rPr lang="en-US" altLang="en-US" dirty="0"/>
              <a:t>Equivalent neutral wind</a:t>
            </a:r>
          </a:p>
          <a:p>
            <a:pPr lvl="1"/>
            <a:r>
              <a:rPr lang="en-US" altLang="en-US" dirty="0"/>
              <a:t>But there was a questionable assumption which brings us to stress equivalent winds</a:t>
            </a:r>
          </a:p>
        </p:txBody>
      </p:sp>
      <p:sp>
        <p:nvSpPr>
          <p:cNvPr id="16390" name="Rectangle 10">
            <a:extLst>
              <a:ext uri="{FF2B5EF4-FFF2-40B4-BE49-F238E27FC236}">
                <a16:creationId xmlns:a16="http://schemas.microsoft.com/office/drawing/2014/main" id="{13012632-F587-72C2-7C23-6D3B0DBE3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9453" y="914400"/>
            <a:ext cx="844534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Clr>
                <a:schemeClr val="hlink"/>
              </a:buClr>
              <a:buSzPct val="120000"/>
              <a:buFont typeface="Symbol" panose="05050102010706020507" pitchFamily="18" charset="2"/>
              <a:buChar char="·"/>
            </a:pPr>
            <a:r>
              <a:rPr lang="en-US" altLang="en-US" dirty="0"/>
              <a:t>Radar backscatter was observed to be dependent on wind speed and/or wave height in the 1950s.</a:t>
            </a:r>
          </a:p>
        </p:txBody>
      </p:sp>
      <p:grpSp>
        <p:nvGrpSpPr>
          <p:cNvPr id="2" name="Group 21">
            <a:extLst>
              <a:ext uri="{FF2B5EF4-FFF2-40B4-BE49-F238E27FC236}">
                <a16:creationId xmlns:a16="http://schemas.microsoft.com/office/drawing/2014/main" id="{C1822C44-5076-203A-13BB-99B09327F4DA}"/>
              </a:ext>
            </a:extLst>
          </p:cNvPr>
          <p:cNvGrpSpPr>
            <a:grpSpLocks/>
          </p:cNvGrpSpPr>
          <p:nvPr/>
        </p:nvGrpSpPr>
        <p:grpSpPr bwMode="auto">
          <a:xfrm>
            <a:off x="1318233" y="2333510"/>
            <a:ext cx="10421938" cy="3695700"/>
            <a:chOff x="768" y="1464"/>
            <a:chExt cx="6565" cy="2328"/>
          </a:xfrm>
        </p:grpSpPr>
        <p:pic>
          <p:nvPicPr>
            <p:cNvPr id="16395" name="Picture 9" descr="O'Brien Photo">
              <a:extLst>
                <a:ext uri="{FF2B5EF4-FFF2-40B4-BE49-F238E27FC236}">
                  <a16:creationId xmlns:a16="http://schemas.microsoft.com/office/drawing/2014/main" id="{8B9227BA-9E75-B934-80F7-B2FB4EB6EA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2448"/>
              <a:ext cx="998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6" name="Rectangle 13">
              <a:extLst>
                <a:ext uri="{FF2B5EF4-FFF2-40B4-BE49-F238E27FC236}">
                  <a16:creationId xmlns:a16="http://schemas.microsoft.com/office/drawing/2014/main" id="{11FDEFBA-A1B4-FE78-52B7-C346751EF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7" y="1464"/>
              <a:ext cx="5326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Clr>
                  <a:schemeClr val="hlink"/>
                </a:buClr>
                <a:buSzPct val="120000"/>
                <a:buFont typeface="Symbol" panose="05050102010706020507" pitchFamily="18" charset="2"/>
                <a:buChar char="·"/>
              </a:pPr>
              <a:r>
                <a:rPr lang="en-US" altLang="en-US" dirty="0"/>
                <a:t>The NASA Sea Surface Stress (S</a:t>
              </a:r>
              <a:r>
                <a:rPr lang="en-US" altLang="en-US" baseline="30000" dirty="0"/>
                <a:t>3</a:t>
              </a:r>
              <a:r>
                <a:rPr lang="en-US" altLang="en-US" dirty="0"/>
                <a:t>) report indicated that scatterometers probably did respond to stress rather than wind.</a:t>
              </a:r>
            </a:p>
          </p:txBody>
        </p:sp>
      </p:grpSp>
      <p:grpSp>
        <p:nvGrpSpPr>
          <p:cNvPr id="3" name="Group 22">
            <a:extLst>
              <a:ext uri="{FF2B5EF4-FFF2-40B4-BE49-F238E27FC236}">
                <a16:creationId xmlns:a16="http://schemas.microsoft.com/office/drawing/2014/main" id="{11ECDD5F-72CD-9381-CAA4-0220AAD60524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838200"/>
            <a:ext cx="10820400" cy="2971800"/>
            <a:chOff x="526" y="528"/>
            <a:chExt cx="6816" cy="1872"/>
          </a:xfrm>
        </p:grpSpPr>
        <p:sp>
          <p:nvSpPr>
            <p:cNvPr id="16393" name="Rectangle 11">
              <a:extLst>
                <a:ext uri="{FF2B5EF4-FFF2-40B4-BE49-F238E27FC236}">
                  <a16:creationId xmlns:a16="http://schemas.microsoft.com/office/drawing/2014/main" id="{3F7E691C-03D3-5B05-65FA-7255A4D66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104"/>
              <a:ext cx="532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buClr>
                  <a:schemeClr val="hlink"/>
                </a:buClr>
                <a:buSzPct val="120000"/>
                <a:buFont typeface="Symbol" panose="05050102010706020507" pitchFamily="18" charset="2"/>
                <a:buChar char="·"/>
              </a:pPr>
              <a:r>
                <a:rPr lang="en-US" altLang="en-US" dirty="0"/>
                <a:t>In 1963 Dick Moore had the idea that backscatter could be used to estimate oceanic variables.</a:t>
              </a:r>
            </a:p>
          </p:txBody>
        </p:sp>
        <p:pic>
          <p:nvPicPr>
            <p:cNvPr id="16394" name="Picture 17" descr="Richard Moore">
              <a:extLst>
                <a:ext uri="{FF2B5EF4-FFF2-40B4-BE49-F238E27FC236}">
                  <a16:creationId xmlns:a16="http://schemas.microsoft.com/office/drawing/2014/main" id="{E22C47B7-6ECA-D51F-C941-8F6A154571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" y="528"/>
              <a:ext cx="1478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0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>
            <a:extLst>
              <a:ext uri="{FF2B5EF4-FFF2-40B4-BE49-F238E27FC236}">
                <a16:creationId xmlns:a16="http://schemas.microsoft.com/office/drawing/2014/main" id="{EB42521B-CE74-E75B-C56B-FE0663FFF0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200"/>
          </a:p>
          <a:p>
            <a:r>
              <a:rPr lang="en-US" altLang="en-US" sz="1200"/>
              <a:t>The Florida State University</a:t>
            </a:r>
            <a:endParaRPr lang="en-US" altLang="en-US" sz="1400" i="0"/>
          </a:p>
        </p:txBody>
      </p:sp>
      <p:sp>
        <p:nvSpPr>
          <p:cNvPr id="17411" name="Slide Number Placeholder 4">
            <a:extLst>
              <a:ext uri="{FF2B5EF4-FFF2-40B4-BE49-F238E27FC236}">
                <a16:creationId xmlns:a16="http://schemas.microsoft.com/office/drawing/2014/main" id="{B2BD75B5-B1B5-F0FD-5DCC-3ED471BC76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>
                <a:latin typeface="TimesNewRomanPSMT" charset="0"/>
              </a:rPr>
              <a:t>IOVWST 2024</a:t>
            </a:r>
            <a:br>
              <a:rPr lang="en-US" altLang="en-US" sz="1400" dirty="0">
                <a:latin typeface="TimesNewRomanPSMT" charset="0"/>
              </a:rPr>
            </a:br>
            <a:fld id="{75622676-155D-4AD7-9EF7-A7E4793A0ACE}" type="slidenum">
              <a:rPr lang="en-US" altLang="en-US" sz="1400">
                <a:latin typeface="TimesNewRomanPSMT" charset="0"/>
              </a:rPr>
              <a:pPr/>
              <a:t>3</a:t>
            </a:fld>
            <a:endParaRPr lang="en-US" altLang="en-US" sz="1400" dirty="0">
              <a:latin typeface="TimesNewRomanPSMT" charset="0"/>
            </a:endParaRPr>
          </a:p>
        </p:txBody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AEA3A933-2DCC-1545-480F-335B306873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Qualitative Description of </a:t>
            </a:r>
            <a:r>
              <a:rPr lang="en-US" altLang="en-US" dirty="0">
                <a:solidFill>
                  <a:srgbClr val="CC3300"/>
                </a:solidFill>
              </a:rPr>
              <a:t>Earth-Relative Winds</a:t>
            </a:r>
            <a:r>
              <a:rPr lang="en-US" altLang="en-US" dirty="0">
                <a:solidFill>
                  <a:schemeClr val="tx1"/>
                </a:solidFill>
              </a:rPr>
              <a:t> and </a:t>
            </a:r>
            <a:r>
              <a:rPr lang="en-US" altLang="en-US" dirty="0">
                <a:solidFill>
                  <a:srgbClr val="008000"/>
                </a:solidFill>
              </a:rPr>
              <a:t>Equivalent Neutral Winds </a:t>
            </a:r>
            <a:r>
              <a:rPr lang="en-US" altLang="en-US" dirty="0">
                <a:solidFill>
                  <a:schemeClr val="tx1"/>
                </a:solidFill>
              </a:rPr>
              <a:t>and</a:t>
            </a:r>
            <a:r>
              <a:rPr lang="en-US" altLang="en-US" dirty="0">
                <a:solidFill>
                  <a:srgbClr val="008000"/>
                </a:solidFill>
              </a:rPr>
              <a:t> </a:t>
            </a:r>
            <a:r>
              <a:rPr lang="en-US" altLang="en-US" dirty="0"/>
              <a:t>Stress Equivalent Winds</a:t>
            </a:r>
          </a:p>
        </p:txBody>
      </p:sp>
      <p:sp>
        <p:nvSpPr>
          <p:cNvPr id="17413" name="Rectangle 3">
            <a:extLst>
              <a:ext uri="{FF2B5EF4-FFF2-40B4-BE49-F238E27FC236}">
                <a16:creationId xmlns:a16="http://schemas.microsoft.com/office/drawing/2014/main" id="{BE5B189B-A9CB-727F-EEF6-2669D19C0E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11277600" cy="5334000"/>
          </a:xfrm>
        </p:spPr>
        <p:txBody>
          <a:bodyPr/>
          <a:lstStyle/>
          <a:p>
            <a:r>
              <a:rPr lang="en-US" altLang="en-US" b="1" dirty="0">
                <a:solidFill>
                  <a:srgbClr val="CC3300"/>
                </a:solidFill>
              </a:rPr>
              <a:t>Earth relative winds</a:t>
            </a:r>
            <a:r>
              <a:rPr lang="en-US" altLang="en-US" b="1" dirty="0"/>
              <a:t> </a:t>
            </a:r>
            <a:r>
              <a:rPr lang="en-US" altLang="en-US" dirty="0"/>
              <a:t>are wind speeds measured relative to the ‘fixed’ earth</a:t>
            </a:r>
          </a:p>
          <a:p>
            <a:pPr lvl="1"/>
            <a:r>
              <a:rPr lang="en-US" altLang="en-US" b="1" dirty="0">
                <a:solidFill>
                  <a:srgbClr val="CC3300"/>
                </a:solidFill>
              </a:rPr>
              <a:t>Earth relative winds</a:t>
            </a:r>
            <a:r>
              <a:rPr lang="en-US" altLang="en-US" b="1" dirty="0"/>
              <a:t> </a:t>
            </a:r>
            <a:r>
              <a:rPr lang="en-US" altLang="en-US" dirty="0"/>
              <a:t>are the standard for almost all atmospheric applications:</a:t>
            </a:r>
          </a:p>
          <a:p>
            <a:pPr lvl="2"/>
            <a:r>
              <a:rPr lang="en-US" altLang="en-US" dirty="0"/>
              <a:t>Operational meteorology (forecasts and analyses)</a:t>
            </a:r>
          </a:p>
          <a:p>
            <a:pPr lvl="2"/>
            <a:r>
              <a:rPr lang="en-US" altLang="en-US" dirty="0"/>
              <a:t>Hurricane and marine cyclone analyses</a:t>
            </a:r>
          </a:p>
          <a:p>
            <a:pPr lvl="1"/>
            <a:r>
              <a:rPr lang="en-US" altLang="en-US" dirty="0"/>
              <a:t>Most meteorologists think in terms of </a:t>
            </a:r>
            <a:r>
              <a:rPr lang="en-US" altLang="en-US" b="1" dirty="0">
                <a:solidFill>
                  <a:srgbClr val="CC3300"/>
                </a:solidFill>
              </a:rPr>
              <a:t>earth relative winds</a:t>
            </a:r>
            <a:endParaRPr lang="en-US" altLang="en-US" dirty="0"/>
          </a:p>
          <a:p>
            <a:r>
              <a:rPr lang="en-US" altLang="en-US" b="1" dirty="0">
                <a:solidFill>
                  <a:srgbClr val="008000"/>
                </a:solidFill>
              </a:rPr>
              <a:t>Equivalent neutral winds</a:t>
            </a:r>
            <a:r>
              <a:rPr lang="en-US" altLang="en-US" dirty="0"/>
              <a:t> are used to determine (or as a proxy for) surface turbulent stress.</a:t>
            </a:r>
          </a:p>
          <a:p>
            <a:pPr lvl="1"/>
            <a:r>
              <a:rPr lang="en-US" altLang="en-US" dirty="0"/>
              <a:t>They have been designed for very simple conversion to stress.</a:t>
            </a:r>
          </a:p>
          <a:p>
            <a:pPr lvl="2"/>
            <a:r>
              <a:rPr lang="en-US" altLang="en-US" dirty="0"/>
              <a:t>They assume an average (of some sort) air density, which causes systematic errors when converting from a stress to a wind and a friction velocity</a:t>
            </a:r>
          </a:p>
          <a:p>
            <a:pPr lvl="3"/>
            <a:r>
              <a:rPr lang="en-US" altLang="en-US" dirty="0"/>
              <a:t>Air density is about 1.1 kg m</a:t>
            </a:r>
            <a:r>
              <a:rPr lang="en-US" altLang="en-US" baseline="30000" dirty="0"/>
              <a:t>-3</a:t>
            </a:r>
            <a:r>
              <a:rPr lang="en-US" altLang="en-US" dirty="0"/>
              <a:t> in the tropics outside of strong cyclones</a:t>
            </a:r>
          </a:p>
          <a:p>
            <a:pPr lvl="3"/>
            <a:r>
              <a:rPr lang="en-US" altLang="en-US" dirty="0"/>
              <a:t>Air density can be 1.4 kg m</a:t>
            </a:r>
            <a:r>
              <a:rPr lang="en-US" altLang="en-US" baseline="30000" dirty="0"/>
              <a:t>-3</a:t>
            </a:r>
            <a:r>
              <a:rPr lang="en-US" altLang="en-US" dirty="0"/>
              <a:t> in the in extremely cold air outside of strong cyclones</a:t>
            </a:r>
          </a:p>
          <a:p>
            <a:r>
              <a:rPr lang="en-US" altLang="en-US" b="1" dirty="0">
                <a:solidFill>
                  <a:srgbClr val="0066FF"/>
                </a:solidFill>
              </a:rPr>
              <a:t>Stress Equivalent winds </a:t>
            </a:r>
            <a:r>
              <a:rPr lang="en-US" altLang="en-US" dirty="0"/>
              <a:t>correct for this problem, defining a satellite wind speed that does take account of the local air density</a:t>
            </a:r>
          </a:p>
          <a:p>
            <a:pPr lvl="1"/>
            <a:r>
              <a:rPr lang="en-US" altLang="en-US" dirty="0"/>
              <a:t>Which implies that for comparison air density must be used to determine </a:t>
            </a:r>
            <a:r>
              <a:rPr lang="en-US" altLang="en-US" dirty="0">
                <a:solidFill>
                  <a:srgbClr val="0066FF"/>
                </a:solidFill>
              </a:rPr>
              <a:t>stress-equivalent winds</a:t>
            </a:r>
            <a:endParaRPr lang="en-US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5">
            <a:extLst>
              <a:ext uri="{FF2B5EF4-FFF2-40B4-BE49-F238E27FC236}">
                <a16:creationId xmlns:a16="http://schemas.microsoft.com/office/drawing/2014/main" id="{1A9A13EC-7C4D-D1C3-06C6-0EDAE4AEB2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 </a:t>
            </a:r>
            <a:br>
              <a:rPr lang="en-US" altLang="en-US" sz="1200"/>
            </a:br>
            <a:endParaRPr lang="en-US" altLang="en-US" sz="1400" i="0"/>
          </a:p>
        </p:txBody>
      </p:sp>
      <p:sp>
        <p:nvSpPr>
          <p:cNvPr id="18435" name="Slide Number Placeholder 6">
            <a:extLst>
              <a:ext uri="{FF2B5EF4-FFF2-40B4-BE49-F238E27FC236}">
                <a16:creationId xmlns:a16="http://schemas.microsoft.com/office/drawing/2014/main" id="{D136734A-ED7F-8623-846A-0E5729037F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2800" y="6248400"/>
            <a:ext cx="2311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>
                <a:latin typeface="TimesNewRomanPSMT" charset="0"/>
              </a:rPr>
              <a:t>IOVWST 2024</a:t>
            </a:r>
            <a:br>
              <a:rPr lang="en-US" altLang="en-US" sz="1400" dirty="0">
                <a:latin typeface="TimesNewRomanPSMT" charset="0"/>
              </a:rPr>
            </a:br>
            <a:fld id="{4E284EC0-5A12-4C5D-80A6-1F216278D035}" type="slidenum">
              <a:rPr lang="en-US" altLang="en-US" sz="1400">
                <a:latin typeface="TimesNewRomanPSMT" charset="0"/>
              </a:rPr>
              <a:pPr/>
              <a:t>4</a:t>
            </a:fld>
            <a:endParaRPr lang="en-US" altLang="en-US" sz="1400" dirty="0">
              <a:latin typeface="TimesNewRomanPSMT" charset="0"/>
            </a:endParaRPr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0E03B87A-3E36-6F5F-E1AA-0E14A57852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Stress – Parameterization with a Drag Coefficient</a:t>
            </a:r>
          </a:p>
        </p:txBody>
      </p:sp>
      <p:sp>
        <p:nvSpPr>
          <p:cNvPr id="494595" name="Rectangle 3">
            <a:extLst>
              <a:ext uri="{FF2B5EF4-FFF2-40B4-BE49-F238E27FC236}">
                <a16:creationId xmlns:a16="http://schemas.microsoft.com/office/drawing/2014/main" id="{94ED7FE6-0ECE-ED2B-2341-28295761D1E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3505200"/>
            <a:ext cx="9144000" cy="2590800"/>
          </a:xfrm>
        </p:spPr>
        <p:txBody>
          <a:bodyPr/>
          <a:lstStyle/>
          <a:p>
            <a:pPr marL="0" indent="0"/>
            <a:r>
              <a:rPr lang="en-US" altLang="en-US" sz="1800" dirty="0"/>
              <a:t> Does a scatterometer respond to </a:t>
            </a:r>
            <a:r>
              <a:rPr lang="en-US" altLang="en-US" sz="1800" b="1" dirty="0"/>
              <a:t>U</a:t>
            </a:r>
            <a:r>
              <a:rPr lang="en-US" altLang="en-US" sz="1800" baseline="-25000" dirty="0"/>
              <a:t>10</a:t>
            </a:r>
            <a:r>
              <a:rPr lang="en-US" altLang="en-US" sz="1800" dirty="0"/>
              <a:t> or to </a:t>
            </a:r>
            <a:r>
              <a:rPr lang="en-US" altLang="en-US" sz="1800" b="1" dirty="0"/>
              <a:t>U</a:t>
            </a:r>
            <a:r>
              <a:rPr lang="en-US" altLang="en-US" sz="1800" baseline="-25000" dirty="0"/>
              <a:t>10</a:t>
            </a:r>
            <a:r>
              <a:rPr lang="en-US" altLang="en-US" sz="1800" dirty="0"/>
              <a:t> </a:t>
            </a:r>
            <a:r>
              <a:rPr lang="en-US" altLang="en-US" sz="1800" dirty="0">
                <a:latin typeface="Symbol" panose="05050102010706020507" pitchFamily="18" charset="2"/>
              </a:rPr>
              <a:t>-</a:t>
            </a:r>
            <a:r>
              <a:rPr lang="en-US" altLang="en-US" sz="1800" dirty="0"/>
              <a:t> </a:t>
            </a:r>
            <a:r>
              <a:rPr lang="en-US" altLang="en-US" sz="1800" b="1" dirty="0" err="1"/>
              <a:t>U</a:t>
            </a:r>
            <a:r>
              <a:rPr lang="en-US" altLang="en-US" sz="1800" baseline="-25000" dirty="0" err="1"/>
              <a:t>sfc</a:t>
            </a:r>
            <a:r>
              <a:rPr lang="en-US" altLang="en-US" sz="1800" dirty="0"/>
              <a:t>?</a:t>
            </a:r>
          </a:p>
          <a:p>
            <a:pPr lvl="1"/>
            <a:r>
              <a:rPr lang="en-US" altLang="en-US" sz="1800" i="1" dirty="0" err="1">
                <a:solidFill>
                  <a:srgbClr val="990000"/>
                </a:solidFill>
              </a:rPr>
              <a:t>Cornillon</a:t>
            </a:r>
            <a:r>
              <a:rPr lang="en-US" altLang="en-US" sz="1800" i="1" dirty="0">
                <a:solidFill>
                  <a:srgbClr val="990000"/>
                </a:solidFill>
              </a:rPr>
              <a:t> and Park</a:t>
            </a:r>
            <a:r>
              <a:rPr lang="en-US" altLang="en-US" sz="1800" dirty="0"/>
              <a:t> (2001, </a:t>
            </a:r>
            <a:r>
              <a:rPr lang="en-US" altLang="en-US" sz="1800" i="1" dirty="0">
                <a:solidFill>
                  <a:srgbClr val="990000"/>
                </a:solidFill>
              </a:rPr>
              <a:t>GRL)</a:t>
            </a:r>
            <a:r>
              <a:rPr lang="en-US" altLang="en-US" sz="1800" dirty="0"/>
              <a:t>, </a:t>
            </a:r>
            <a:r>
              <a:rPr lang="en-US" altLang="en-US" sz="1800" i="1" dirty="0">
                <a:solidFill>
                  <a:srgbClr val="990000"/>
                </a:solidFill>
              </a:rPr>
              <a:t>Kelly et al</a:t>
            </a:r>
            <a:r>
              <a:rPr lang="en-US" altLang="en-US" sz="1800" dirty="0">
                <a:solidFill>
                  <a:srgbClr val="CC3300"/>
                </a:solidFill>
              </a:rPr>
              <a:t>.</a:t>
            </a:r>
            <a:r>
              <a:rPr lang="en-US" altLang="en-US" sz="1800" dirty="0"/>
              <a:t> (2001, </a:t>
            </a:r>
            <a:r>
              <a:rPr lang="en-US" altLang="en-US" sz="1800" i="1" dirty="0">
                <a:solidFill>
                  <a:srgbClr val="990000"/>
                </a:solidFill>
              </a:rPr>
              <a:t>GRL</a:t>
            </a:r>
            <a:r>
              <a:rPr lang="en-US" altLang="en-US" sz="1800" dirty="0"/>
              <a:t>), and </a:t>
            </a:r>
            <a:r>
              <a:rPr lang="en-US" altLang="en-US" sz="1800" i="1" dirty="0" err="1">
                <a:solidFill>
                  <a:srgbClr val="993300"/>
                </a:solidFill>
              </a:rPr>
              <a:t>Chelton</a:t>
            </a:r>
            <a:r>
              <a:rPr lang="en-US" altLang="en-US" sz="1800" i="1" dirty="0">
                <a:solidFill>
                  <a:srgbClr val="993300"/>
                </a:solidFill>
              </a:rPr>
              <a:t> et al</a:t>
            </a:r>
            <a:r>
              <a:rPr lang="en-US" altLang="en-US" sz="1800" dirty="0">
                <a:solidFill>
                  <a:srgbClr val="993300"/>
                </a:solidFill>
              </a:rPr>
              <a:t>.</a:t>
            </a:r>
            <a:r>
              <a:rPr lang="en-US" altLang="en-US" sz="1800" dirty="0"/>
              <a:t> (2004, </a:t>
            </a:r>
            <a:r>
              <a:rPr lang="en-US" altLang="en-US" sz="1800" i="1" dirty="0">
                <a:solidFill>
                  <a:srgbClr val="993300"/>
                </a:solidFill>
              </a:rPr>
              <a:t>Science</a:t>
            </a:r>
            <a:r>
              <a:rPr lang="en-US" altLang="en-US" sz="1800" dirty="0"/>
              <a:t>)  showed that scatterometer winds were relative to surface currents.</a:t>
            </a:r>
          </a:p>
          <a:p>
            <a:pPr lvl="1"/>
            <a:r>
              <a:rPr lang="en-US" altLang="en-US" sz="1800" i="1" dirty="0" err="1">
                <a:solidFill>
                  <a:srgbClr val="990000"/>
                </a:solidFill>
              </a:rPr>
              <a:t>Bentamy</a:t>
            </a:r>
            <a:r>
              <a:rPr lang="en-US" altLang="en-US" sz="1800" i="1" dirty="0">
                <a:solidFill>
                  <a:srgbClr val="990000"/>
                </a:solidFill>
              </a:rPr>
              <a:t> et al</a:t>
            </a:r>
            <a:r>
              <a:rPr lang="en-US" altLang="en-US" sz="1800" dirty="0">
                <a:solidFill>
                  <a:srgbClr val="CC3300"/>
                </a:solidFill>
              </a:rPr>
              <a:t>.</a:t>
            </a:r>
            <a:r>
              <a:rPr lang="en-US" altLang="en-US" sz="1800" dirty="0"/>
              <a:t> (2001, </a:t>
            </a:r>
            <a:r>
              <a:rPr lang="en-US" altLang="en-US" sz="1800" i="1" dirty="0" err="1">
                <a:solidFill>
                  <a:srgbClr val="990000"/>
                </a:solidFill>
              </a:rPr>
              <a:t>JTech</a:t>
            </a:r>
            <a:r>
              <a:rPr lang="en-US" altLang="en-US" sz="1800" dirty="0"/>
              <a:t>) indicate there is also a dependence on wave characteristics.</a:t>
            </a:r>
          </a:p>
          <a:p>
            <a:pPr lvl="1"/>
            <a:r>
              <a:rPr lang="en-US" altLang="en-US" sz="1800" i="1" dirty="0">
                <a:solidFill>
                  <a:srgbClr val="993300"/>
                </a:solidFill>
              </a:rPr>
              <a:t>Bourassa</a:t>
            </a:r>
            <a:r>
              <a:rPr lang="en-US" altLang="en-US" sz="1800" dirty="0"/>
              <a:t> (2006, </a:t>
            </a:r>
            <a:r>
              <a:rPr lang="en-US" altLang="en-US" sz="1800" i="1" dirty="0">
                <a:solidFill>
                  <a:srgbClr val="993300"/>
                </a:solidFill>
              </a:rPr>
              <a:t>WIT Press</a:t>
            </a:r>
            <a:r>
              <a:rPr lang="en-US" altLang="en-US" sz="1800" dirty="0"/>
              <a:t>) showed that wave dependency can be parameterized as a change in </a:t>
            </a:r>
            <a:r>
              <a:rPr lang="en-US" altLang="en-US" sz="1800" b="1" dirty="0" err="1"/>
              <a:t>U</a:t>
            </a:r>
            <a:r>
              <a:rPr lang="en-US" altLang="en-US" sz="1800" baseline="-25000" dirty="0" err="1"/>
              <a:t>sfc</a:t>
            </a:r>
            <a:r>
              <a:rPr lang="en-US" altLang="en-US" sz="1800" dirty="0"/>
              <a:t> for wind and waves moving in the same direction.</a:t>
            </a:r>
          </a:p>
          <a:p>
            <a:pPr lvl="1"/>
            <a:r>
              <a:rPr lang="en-US" altLang="en-US" sz="1800" dirty="0"/>
              <a:t>Hence, empirical GMFs tuned to </a:t>
            </a:r>
            <a:r>
              <a:rPr lang="en-US" altLang="en-US" sz="1800" b="1" dirty="0" err="1"/>
              <a:t>U</a:t>
            </a:r>
            <a:r>
              <a:rPr lang="en-US" altLang="en-US" sz="1800" baseline="-25000" dirty="0" err="1"/>
              <a:t>sfc</a:t>
            </a:r>
            <a:r>
              <a:rPr lang="en-US" altLang="en-US" sz="1800" baseline="-25000" dirty="0"/>
              <a:t>  </a:t>
            </a:r>
            <a:r>
              <a:rPr lang="en-US" altLang="en-US" sz="1800" dirty="0"/>
              <a:t>incorporate wave (motion) dependency </a:t>
            </a:r>
            <a:r>
              <a:rPr lang="en-US" altLang="en-US" sz="1800" i="1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Portabella et al.</a:t>
            </a:r>
            <a:r>
              <a:rPr lang="en-US" altLang="en-US" sz="1800" i="1" dirty="0">
                <a:solidFill>
                  <a:srgbClr val="3366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en-US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(2009, </a:t>
            </a:r>
            <a:r>
              <a:rPr lang="en-US" altLang="en-US" sz="1800" i="1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JAOT</a:t>
            </a:r>
            <a:r>
              <a:rPr lang="en-US" altLang="en-US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en-US" altLang="en-US" sz="1800" dirty="0"/>
          </a:p>
        </p:txBody>
      </p:sp>
      <p:sp>
        <p:nvSpPr>
          <p:cNvPr id="18438" name="Rectangle 9">
            <a:extLst>
              <a:ext uri="{FF2B5EF4-FFF2-40B4-BE49-F238E27FC236}">
                <a16:creationId xmlns:a16="http://schemas.microsoft.com/office/drawing/2014/main" id="{92D2FA5B-DA78-4672-CE33-35F31F47F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9144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chemeClr val="hlink"/>
              </a:buClr>
              <a:buSzPct val="120000"/>
              <a:buFont typeface="Symbol" panose="05050102010706020507" pitchFamily="18" charset="2"/>
              <a:buChar char="·"/>
            </a:pPr>
            <a:r>
              <a:rPr lang="en-US" altLang="en-US" sz="1800" dirty="0"/>
              <a:t> The surface turbulent stress (momentum flux density) is usually parameterized as</a:t>
            </a:r>
          </a:p>
        </p:txBody>
      </p:sp>
      <p:pic>
        <p:nvPicPr>
          <p:cNvPr id="18439" name="Picture 12">
            <a:extLst>
              <a:ext uri="{FF2B5EF4-FFF2-40B4-BE49-F238E27FC236}">
                <a16:creationId xmlns:a16="http://schemas.microsoft.com/office/drawing/2014/main" id="{D0158CD0-BB16-B549-9601-C266F7EFA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0" t="18288" r="42291" b="74980"/>
          <a:stretch>
            <a:fillRect/>
          </a:stretch>
        </p:blipFill>
        <p:spPr bwMode="auto">
          <a:xfrm>
            <a:off x="3938588" y="1295403"/>
            <a:ext cx="2843212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8">
            <a:extLst>
              <a:ext uri="{FF2B5EF4-FFF2-40B4-BE49-F238E27FC236}">
                <a16:creationId xmlns:a16="http://schemas.microsoft.com/office/drawing/2014/main" id="{ABDC09F8-19A9-D334-22CA-B9FC9AD2B0A0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2590800"/>
            <a:ext cx="9144000" cy="774700"/>
            <a:chOff x="240" y="1632"/>
            <a:chExt cx="5280" cy="488"/>
          </a:xfrm>
        </p:grpSpPr>
        <p:sp>
          <p:nvSpPr>
            <p:cNvPr id="18444" name="Rectangle 11">
              <a:extLst>
                <a:ext uri="{FF2B5EF4-FFF2-40B4-BE49-F238E27FC236}">
                  <a16:creationId xmlns:a16="http://schemas.microsoft.com/office/drawing/2014/main" id="{DE17CBC5-B0BD-FB50-F50C-CA5B9E883A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632"/>
              <a:ext cx="528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Clr>
                  <a:schemeClr val="hlink"/>
                </a:buClr>
                <a:buSzPct val="120000"/>
                <a:buFont typeface="Symbol" panose="05050102010706020507" pitchFamily="18" charset="2"/>
                <a:buChar char="·"/>
              </a:pPr>
              <a:r>
                <a:rPr lang="en-US" altLang="en-US" sz="1800" dirty="0"/>
                <a:t> It can be further improved in terms of surface relative wind vectors:</a:t>
              </a:r>
            </a:p>
          </p:txBody>
        </p:sp>
        <p:pic>
          <p:nvPicPr>
            <p:cNvPr id="18445" name="Picture 13">
              <a:extLst>
                <a:ext uri="{FF2B5EF4-FFF2-40B4-BE49-F238E27FC236}">
                  <a16:creationId xmlns:a16="http://schemas.microsoft.com/office/drawing/2014/main" id="{3E826043-D13E-4F26-97F1-1D075D9F6D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90" t="43892" r="42291" b="50291"/>
            <a:stretch>
              <a:fillRect/>
            </a:stretch>
          </p:blipFill>
          <p:spPr bwMode="auto">
            <a:xfrm>
              <a:off x="1584" y="1883"/>
              <a:ext cx="1791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7">
            <a:extLst>
              <a:ext uri="{FF2B5EF4-FFF2-40B4-BE49-F238E27FC236}">
                <a16:creationId xmlns:a16="http://schemas.microsoft.com/office/drawing/2014/main" id="{28D5430A-A48C-88AF-FCEE-D98223DC4390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1676400"/>
            <a:ext cx="9144000" cy="774700"/>
            <a:chOff x="240" y="1056"/>
            <a:chExt cx="5280" cy="488"/>
          </a:xfrm>
        </p:grpSpPr>
        <p:sp>
          <p:nvSpPr>
            <p:cNvPr id="18442" name="Rectangle 10">
              <a:extLst>
                <a:ext uri="{FF2B5EF4-FFF2-40B4-BE49-F238E27FC236}">
                  <a16:creationId xmlns:a16="http://schemas.microsoft.com/office/drawing/2014/main" id="{D7A6DD11-3AED-8324-43D6-F18955E30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056"/>
              <a:ext cx="528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Clr>
                  <a:schemeClr val="hlink"/>
                </a:buClr>
                <a:buSzPct val="120000"/>
                <a:buFont typeface="Symbol" panose="05050102010706020507" pitchFamily="18" charset="2"/>
                <a:buChar char="·"/>
              </a:pPr>
              <a:r>
                <a:rPr lang="en-US" altLang="en-US" sz="1800" dirty="0"/>
                <a:t> This form can be more accurately written as</a:t>
              </a:r>
            </a:p>
          </p:txBody>
        </p:sp>
        <p:pic>
          <p:nvPicPr>
            <p:cNvPr id="18443" name="Picture 14">
              <a:extLst>
                <a:ext uri="{FF2B5EF4-FFF2-40B4-BE49-F238E27FC236}">
                  <a16:creationId xmlns:a16="http://schemas.microsoft.com/office/drawing/2014/main" id="{2CD7779A-7D24-9086-62ED-1857EF19F8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90" t="31090" r="42291" b="64008"/>
            <a:stretch>
              <a:fillRect/>
            </a:stretch>
          </p:blipFill>
          <p:spPr bwMode="auto">
            <a:xfrm>
              <a:off x="1521" y="1344"/>
              <a:ext cx="1791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5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C038DCB6-FED8-4A9D-8E67-25EFA8373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B050"/>
                </a:solidFill>
              </a:rPr>
              <a:t>Equivalent Neutral wind </a:t>
            </a:r>
            <a:r>
              <a:rPr lang="en-US" altLang="en-US" dirty="0"/>
              <a:t>speed minus</a:t>
            </a:r>
            <a:br>
              <a:rPr lang="en-US" altLang="en-US" dirty="0"/>
            </a:br>
            <a:r>
              <a:rPr lang="en-US" altLang="en-US" dirty="0">
                <a:solidFill>
                  <a:srgbClr val="FF0000"/>
                </a:solidFill>
              </a:rPr>
              <a:t>Earth Relative wind </a:t>
            </a:r>
            <a:r>
              <a:rPr lang="en-US" altLang="en-US" dirty="0"/>
              <a:t>speed for U</a:t>
            </a:r>
            <a:r>
              <a:rPr lang="en-US" altLang="en-US" baseline="-25000" dirty="0"/>
              <a:t>10</a:t>
            </a:r>
            <a:r>
              <a:rPr lang="en-US" altLang="en-US" dirty="0"/>
              <a:t> = 6 ms</a:t>
            </a:r>
            <a:r>
              <a:rPr lang="en-US" altLang="en-US" baseline="30000" dirty="0"/>
              <a:t>-1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C24E84D6-194C-4991-0405-E2C25456F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0" y="990600"/>
            <a:ext cx="3581400" cy="1752600"/>
          </a:xfrm>
        </p:spPr>
        <p:txBody>
          <a:bodyPr/>
          <a:lstStyle/>
          <a:p>
            <a:r>
              <a:rPr lang="en-US" altLang="en-US" dirty="0"/>
              <a:t>For equal and opposite air/sea temperature differences, the change is greater for the stable conditions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23556" name="Footer Placeholder 3">
            <a:extLst>
              <a:ext uri="{FF2B5EF4-FFF2-40B4-BE49-F238E27FC236}">
                <a16:creationId xmlns:a16="http://schemas.microsoft.com/office/drawing/2014/main" id="{3820C287-0137-A6CF-96C6-BD6E08EBD9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200"/>
          </a:p>
          <a:p>
            <a:r>
              <a:rPr lang="en-US" altLang="en-US" sz="1200"/>
              <a:t>The Florida State University</a:t>
            </a:r>
            <a:endParaRPr lang="en-US" altLang="en-US" sz="1400" i="0"/>
          </a:p>
        </p:txBody>
      </p:sp>
      <p:sp>
        <p:nvSpPr>
          <p:cNvPr id="23557" name="Slide Number Placeholder 4">
            <a:extLst>
              <a:ext uri="{FF2B5EF4-FFF2-40B4-BE49-F238E27FC236}">
                <a16:creationId xmlns:a16="http://schemas.microsoft.com/office/drawing/2014/main" id="{1214421A-B274-6FBB-909D-E832633C53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>
                <a:latin typeface="TimesNewRomanPSMT" charset="0"/>
              </a:rPr>
              <a:t>IOVWST 2024</a:t>
            </a:r>
            <a:br>
              <a:rPr lang="en-US" altLang="en-US" sz="1400" dirty="0">
                <a:latin typeface="TimesNewRomanPSMT" charset="0"/>
              </a:rPr>
            </a:br>
            <a:fld id="{0B6EEC7E-4F3F-48C9-A2BF-2F84B5EB9F08}" type="slidenum">
              <a:rPr lang="en-US" altLang="en-US" sz="1400">
                <a:latin typeface="TimesNewRomanPSMT" charset="0"/>
              </a:rPr>
              <a:pPr/>
              <a:t>5</a:t>
            </a:fld>
            <a:endParaRPr lang="en-US" altLang="en-US" sz="1400" dirty="0">
              <a:latin typeface="TimesNewRomanPSMT" charset="0"/>
            </a:endParaRPr>
          </a:p>
        </p:txBody>
      </p:sp>
      <p:pic>
        <p:nvPicPr>
          <p:cNvPr id="23558" name="Picture 3">
            <a:extLst>
              <a:ext uri="{FF2B5EF4-FFF2-40B4-BE49-F238E27FC236}">
                <a16:creationId xmlns:a16="http://schemas.microsoft.com/office/drawing/2014/main" id="{2C86845A-75D5-19E8-3199-474B8907F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8" t="30270" r="32106" b="5946"/>
          <a:stretch>
            <a:fillRect/>
          </a:stretch>
        </p:blipFill>
        <p:spPr bwMode="auto">
          <a:xfrm>
            <a:off x="1524000" y="1143000"/>
            <a:ext cx="5334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3">
            <a:extLst>
              <a:ext uri="{FF2B5EF4-FFF2-40B4-BE49-F238E27FC236}">
                <a16:creationId xmlns:a16="http://schemas.microsoft.com/office/drawing/2014/main" id="{78C9601D-ACE3-2430-AF86-1D8A3E17A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86" t="25134" r="17334" b="37027"/>
          <a:stretch>
            <a:fillRect/>
          </a:stretch>
        </p:blipFill>
        <p:spPr bwMode="auto">
          <a:xfrm>
            <a:off x="7315200" y="2362200"/>
            <a:ext cx="20383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9EE4270-0E37-8BA5-79B9-4BDE79241509}"/>
              </a:ext>
            </a:extLst>
          </p:cNvPr>
          <p:cNvSpPr txBox="1">
            <a:spLocks/>
          </p:cNvSpPr>
          <p:nvPr/>
        </p:nvSpPr>
        <p:spPr bwMode="auto">
          <a:xfrm>
            <a:off x="6908800" y="4218542"/>
            <a:ext cx="3581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20000"/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20000"/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kern="0" dirty="0"/>
              <a:t>These results require a roughness length that is dependent on friction velocity. Otherwise, it can change a lot </a:t>
            </a:r>
            <a:endParaRPr lang="en-US" altLang="en-US" b="1" kern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4D296-07F0-B340-5F96-92A6B767C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Calculate Equivalent Neutral Winds &amp; Common Errors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B4669D-AD66-C675-9F77-D6E7F2CFEA8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08000" y="914400"/>
            <a:ext cx="5537200" cy="1828800"/>
          </a:xfrm>
        </p:spPr>
        <p:txBody>
          <a:bodyPr/>
          <a:lstStyle/>
          <a:p>
            <a:r>
              <a:rPr lang="en-US" b="1" dirty="0">
                <a:solidFill>
                  <a:srgbClr val="008000"/>
                </a:solidFill>
              </a:rPr>
              <a:t>Correct Approach</a:t>
            </a:r>
          </a:p>
          <a:p>
            <a:r>
              <a:rPr lang="en-US" b="1" dirty="0">
                <a:solidFill>
                  <a:srgbClr val="008000"/>
                </a:solidFill>
              </a:rPr>
              <a:t>Calculate the friction velocity (or stress) 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accounting for atmospheric boundary-layer stability, and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And using a stress depending roughness length. </a:t>
            </a:r>
          </a:p>
          <a:p>
            <a:pPr lvl="1"/>
            <a:endParaRPr lang="en-US" b="1" dirty="0">
              <a:solidFill>
                <a:srgbClr val="008000"/>
              </a:solidFill>
            </a:endParaRP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Use these friction velocity and roughness length to determine a wind speed at 10 m height (</a:t>
            </a:r>
            <a:r>
              <a:rPr lang="en-US" b="1" i="1" dirty="0">
                <a:solidFill>
                  <a:srgbClr val="008000"/>
                </a:solidFill>
              </a:rPr>
              <a:t>z</a:t>
            </a:r>
            <a:r>
              <a:rPr lang="en-US" b="1" dirty="0">
                <a:solidFill>
                  <a:srgbClr val="008000"/>
                </a:solidFill>
              </a:rPr>
              <a:t>=10) with zero additional impact from atmospheric stability.</a:t>
            </a:r>
          </a:p>
          <a:p>
            <a:pPr lvl="1"/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F65364-828F-B47A-6318-AD335BC33BA0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008029" y="4938727"/>
            <a:ext cx="5537200" cy="3533745"/>
          </a:xfrm>
        </p:spPr>
        <p:txBody>
          <a:bodyPr/>
          <a:lstStyle/>
          <a:p>
            <a:r>
              <a:rPr lang="en-US" dirty="0">
                <a:solidFill>
                  <a:srgbClr val="CC3300"/>
                </a:solidFill>
              </a:rPr>
              <a:t>#2 Kara et al. (200xx) found that application of a constant roughness length or a roughness length without a dependency on stress (a Charnock like roughness length results in systematic errors in equivalent neutral winds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259AE4-D5A9-7365-D551-980EC24BCA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br>
              <a:rPr lang="en-US" dirty="0"/>
            </a:br>
            <a:endParaRPr lang="en-US" sz="1400" i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E7B9F4-4BAF-6899-D65A-25FE566A94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2800" y="6248400"/>
            <a:ext cx="2311400" cy="457200"/>
          </a:xfrm>
        </p:spPr>
        <p:txBody>
          <a:bodyPr/>
          <a:lstStyle/>
          <a:p>
            <a:r>
              <a:rPr lang="en-US" altLang="en-US" dirty="0"/>
              <a:t>IOVWST 2024</a:t>
            </a:r>
            <a:br>
              <a:rPr lang="en-US" altLang="en-US" dirty="0"/>
            </a:br>
            <a:fld id="{CC470C96-B6AC-4FEB-95C3-8046D2CF2C0F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95D829D-ED05-05E2-D50E-A814DA290C9A}"/>
              </a:ext>
            </a:extLst>
          </p:cNvPr>
          <p:cNvGrpSpPr/>
          <p:nvPr/>
        </p:nvGrpSpPr>
        <p:grpSpPr>
          <a:xfrm>
            <a:off x="6244683" y="1143000"/>
            <a:ext cx="4851400" cy="3789742"/>
            <a:chOff x="406400" y="2514600"/>
            <a:chExt cx="4851400" cy="3789742"/>
          </a:xfrm>
        </p:grpSpPr>
        <p:pic>
          <p:nvPicPr>
            <p:cNvPr id="10" name="Content Placeholder 8" descr="A diagram of a surface wind speed&#10;&#10;Description automatically generated">
              <a:extLst>
                <a:ext uri="{FF2B5EF4-FFF2-40B4-BE49-F238E27FC236}">
                  <a16:creationId xmlns:a16="http://schemas.microsoft.com/office/drawing/2014/main" id="{91536B62-0F43-C885-3819-523425AC23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6" t="9302" r="8707"/>
            <a:stretch/>
          </p:blipFill>
          <p:spPr bwMode="auto">
            <a:xfrm>
              <a:off x="806510" y="2743199"/>
              <a:ext cx="4451290" cy="3561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65AA9B1-8360-9FA8-09BE-AC195D9A6A07}"/>
                </a:ext>
              </a:extLst>
            </p:cNvPr>
            <p:cNvSpPr txBox="1"/>
            <p:nvPr/>
          </p:nvSpPr>
          <p:spPr>
            <a:xfrm rot="16200000">
              <a:off x="-1108045" y="4029045"/>
              <a:ext cx="3429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/>
                <a:t>U</a:t>
              </a:r>
              <a:r>
                <a:rPr lang="en-US" baseline="-25000" dirty="0"/>
                <a:t>10</a:t>
              </a:r>
              <a:r>
                <a:rPr lang="en-US" dirty="0"/>
                <a:t>EN – U</a:t>
              </a:r>
              <a:r>
                <a:rPr lang="en-US" baseline="-25000" dirty="0"/>
                <a:t>10</a:t>
              </a:r>
              <a:r>
                <a:rPr lang="en-US" dirty="0"/>
                <a:t>_Neutral (ms</a:t>
              </a:r>
              <a:r>
                <a:rPr lang="en-US" baseline="30000" dirty="0"/>
                <a:t>-1</a:t>
              </a:r>
              <a:r>
                <a:rPr lang="en-US" dirty="0"/>
                <a:t>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9705196-E012-FD17-01F0-357903CEB3F3}"/>
                </a:ext>
              </a:extLst>
            </p:cNvPr>
            <p:cNvSpPr txBox="1"/>
            <p:nvPr/>
          </p:nvSpPr>
          <p:spPr>
            <a:xfrm>
              <a:off x="3187700" y="3543180"/>
              <a:ext cx="1143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b="1" dirty="0">
                  <a:solidFill>
                    <a:srgbClr val="000099"/>
                  </a:solidFill>
                </a:rPr>
                <a:t>Stable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DF5B95B-9C52-29C8-846F-4A5C909439CD}"/>
                </a:ext>
              </a:extLst>
            </p:cNvPr>
            <p:cNvSpPr txBox="1"/>
            <p:nvPr/>
          </p:nvSpPr>
          <p:spPr>
            <a:xfrm>
              <a:off x="4038600" y="5572035"/>
              <a:ext cx="1143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b="1" dirty="0">
                  <a:solidFill>
                    <a:srgbClr val="FF0000"/>
                  </a:solidFill>
                </a:rPr>
                <a:t>Unstable</a:t>
              </a:r>
              <a:r>
                <a:rPr lang="en-US" dirty="0"/>
                <a:t> </a:t>
              </a:r>
            </a:p>
          </p:txBody>
        </p:sp>
      </p:grp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86A4640-22EB-8FE6-11F3-FA8C78B0F1FB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248400" y="914400"/>
            <a:ext cx="5537200" cy="912571"/>
          </a:xfrm>
        </p:spPr>
        <p:txBody>
          <a:bodyPr/>
          <a:lstStyle/>
          <a:p>
            <a:r>
              <a:rPr lang="en-US" dirty="0">
                <a:solidFill>
                  <a:srgbClr val="CC3300"/>
                </a:solidFill>
              </a:rPr>
              <a:t>Common errors:</a:t>
            </a:r>
            <a:r>
              <a:rPr lang="en-US" dirty="0"/>
              <a:t> #1 Neutral winds</a:t>
            </a:r>
          </a:p>
        </p:txBody>
      </p:sp>
    </p:spTree>
    <p:extLst>
      <p:ext uri="{BB962C8B-B14F-4D97-AF65-F5344CB8AC3E}">
        <p14:creationId xmlns:p14="http://schemas.microsoft.com/office/powerpoint/2010/main" val="2558217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0B90BC2-86A5-1EBD-5B12-561B93B28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474" y="4929446"/>
            <a:ext cx="2908620" cy="1129229"/>
          </a:xfrm>
          <a:prstGeom prst="rect">
            <a:avLst/>
          </a:prstGeom>
        </p:spPr>
      </p:pic>
      <p:sp>
        <p:nvSpPr>
          <p:cNvPr id="25602" name="Footer Placeholder 3">
            <a:extLst>
              <a:ext uri="{FF2B5EF4-FFF2-40B4-BE49-F238E27FC236}">
                <a16:creationId xmlns:a16="http://schemas.microsoft.com/office/drawing/2014/main" id="{534F07DF-DCDB-4959-87F7-50F730DEB2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 </a:t>
            </a:r>
            <a:br>
              <a:rPr lang="en-US" altLang="en-US" sz="1200"/>
            </a:br>
            <a:endParaRPr lang="en-US" altLang="en-US" sz="1400" i="0"/>
          </a:p>
        </p:txBody>
      </p:sp>
      <p:sp>
        <p:nvSpPr>
          <p:cNvPr id="25603" name="Slide Number Placeholder 4">
            <a:extLst>
              <a:ext uri="{FF2B5EF4-FFF2-40B4-BE49-F238E27FC236}">
                <a16:creationId xmlns:a16="http://schemas.microsoft.com/office/drawing/2014/main" id="{6A6FF7D4-4448-8B48-EB75-3E785812C5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>
                <a:latin typeface="TimesNewRomanPSMT" charset="0"/>
              </a:rPr>
              <a:t>IOVWST 2011</a:t>
            </a:r>
            <a:br>
              <a:rPr lang="en-US" altLang="en-US" sz="1400">
                <a:latin typeface="TimesNewRomanPSMT" charset="0"/>
              </a:rPr>
            </a:br>
            <a:fld id="{440BAF45-900E-4F23-BFFF-FD3C916A7606}" type="slidenum">
              <a:rPr lang="en-US" altLang="en-US" sz="1400">
                <a:latin typeface="TimesNewRomanPSMT" charset="0"/>
              </a:rPr>
              <a:pPr/>
              <a:t>7</a:t>
            </a:fld>
            <a:endParaRPr lang="en-US" altLang="en-US" sz="1400">
              <a:latin typeface="TimesNewRomanPSMT" charset="0"/>
            </a:endParaRPr>
          </a:p>
        </p:txBody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F768B4AF-76E3-679D-97C2-5ABE6C5FFE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If Scatterometers Respond to Stress?</a:t>
            </a:r>
          </a:p>
        </p:txBody>
      </p:sp>
      <p:sp>
        <p:nvSpPr>
          <p:cNvPr id="25605" name="Rectangle 3">
            <a:extLst>
              <a:ext uri="{FF2B5EF4-FFF2-40B4-BE49-F238E27FC236}">
                <a16:creationId xmlns:a16="http://schemas.microsoft.com/office/drawing/2014/main" id="{8F8AD183-A302-343C-2844-A7712AFC70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762000"/>
            <a:ext cx="10134600" cy="838200"/>
          </a:xfrm>
        </p:spPr>
        <p:txBody>
          <a:bodyPr/>
          <a:lstStyle/>
          <a:p>
            <a:r>
              <a:rPr lang="en-US" altLang="en-US" dirty="0"/>
              <a:t>If scatterometers respond in a manner consistent with </a:t>
            </a:r>
            <a:r>
              <a:rPr lang="en-US" altLang="en-US" b="1" dirty="0">
                <a:solidFill>
                  <a:srgbClr val="00B050"/>
                </a:solidFill>
              </a:rPr>
              <a:t>equivalent neutral winds</a:t>
            </a:r>
            <a:r>
              <a:rPr lang="en-US" altLang="en-US" dirty="0"/>
              <a:t>, then they respond to changes in friction velocity (</a:t>
            </a:r>
            <a:r>
              <a:rPr lang="en-US" altLang="en-US" i="1" dirty="0"/>
              <a:t>u</a:t>
            </a:r>
            <a:r>
              <a:rPr lang="en-US" altLang="en-US" baseline="-25000" dirty="0">
                <a:latin typeface="Symbol" panose="05050102010706020507" pitchFamily="18" charset="2"/>
              </a:rPr>
              <a:t>*</a:t>
            </a:r>
            <a:r>
              <a:rPr lang="en-US" altLang="en-US" dirty="0"/>
              <a:t>).</a:t>
            </a:r>
          </a:p>
        </p:txBody>
      </p:sp>
      <p:pic>
        <p:nvPicPr>
          <p:cNvPr id="25606" name="Picture 5">
            <a:extLst>
              <a:ext uri="{FF2B5EF4-FFF2-40B4-BE49-F238E27FC236}">
                <a16:creationId xmlns:a16="http://schemas.microsoft.com/office/drawing/2014/main" id="{EF2EE02C-DD7D-CBEB-7298-74848C66F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2" t="28232" r="22289" b="33878"/>
          <a:stretch>
            <a:fillRect/>
          </a:stretch>
        </p:blipFill>
        <p:spPr bwMode="auto">
          <a:xfrm>
            <a:off x="2362200" y="1524003"/>
            <a:ext cx="25908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>
            <a:extLst>
              <a:ext uri="{FF2B5EF4-FFF2-40B4-BE49-F238E27FC236}">
                <a16:creationId xmlns:a16="http://schemas.microsoft.com/office/drawing/2014/main" id="{B52EBAD2-5C4C-E3D9-0F06-D0B6340B9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2" t="41985" r="44626" b="47508"/>
          <a:stretch>
            <a:fillRect/>
          </a:stretch>
        </p:blipFill>
        <p:spPr bwMode="auto">
          <a:xfrm>
            <a:off x="2209803" y="2524128"/>
            <a:ext cx="40989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Rectangle 8">
            <a:extLst>
              <a:ext uri="{FF2B5EF4-FFF2-40B4-BE49-F238E27FC236}">
                <a16:creationId xmlns:a16="http://schemas.microsoft.com/office/drawing/2014/main" id="{761DF621-9602-FDC3-92F6-248DE8C2B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1524000"/>
            <a:ext cx="4191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Clr>
                <a:schemeClr val="hlink"/>
              </a:buClr>
              <a:buSzPct val="120000"/>
              <a:buFont typeface="Symbol" panose="05050102010706020507" pitchFamily="18" charset="2"/>
              <a:buChar char="·"/>
            </a:pPr>
            <a:r>
              <a:rPr lang="en-US" altLang="en-US" sz="2800" i="1">
                <a:latin typeface="Symbol" panose="05050102010706020507" pitchFamily="18" charset="2"/>
              </a:rPr>
              <a:t>t</a:t>
            </a:r>
            <a:r>
              <a:rPr lang="en-US" altLang="en-US" sz="2800">
                <a:latin typeface="Symbol" panose="05050102010706020507" pitchFamily="18" charset="2"/>
              </a:rPr>
              <a:t> </a:t>
            </a:r>
            <a:r>
              <a:rPr lang="en-US" altLang="en-US" sz="2800"/>
              <a:t>= </a:t>
            </a:r>
            <a:r>
              <a:rPr lang="en-US" altLang="en-US" sz="2800" i="1">
                <a:sym typeface="Symbol" panose="05050102010706020507" pitchFamily="18" charset="2"/>
              </a:rPr>
              <a:t></a:t>
            </a:r>
            <a:r>
              <a:rPr lang="en-US" altLang="en-US" sz="2800" i="1" baseline="-25000">
                <a:sym typeface="Symbol" panose="05050102010706020507" pitchFamily="18" charset="2"/>
              </a:rPr>
              <a:t>air</a:t>
            </a:r>
            <a:r>
              <a:rPr lang="en-US" altLang="en-US" sz="2800">
                <a:sym typeface="Symbol" panose="05050102010706020507" pitchFamily="18" charset="2"/>
              </a:rPr>
              <a:t> </a:t>
            </a:r>
            <a:r>
              <a:rPr lang="en-US" altLang="en-US" sz="2800" i="1"/>
              <a:t>u</a:t>
            </a:r>
            <a:r>
              <a:rPr lang="en-US" altLang="en-US" sz="2800" baseline="-25000">
                <a:latin typeface="Symbol" panose="05050102010706020507" pitchFamily="18" charset="2"/>
              </a:rPr>
              <a:t>*</a:t>
            </a:r>
            <a:r>
              <a:rPr lang="en-US" altLang="en-US" sz="2800" baseline="30000"/>
              <a:t>2</a:t>
            </a:r>
          </a:p>
          <a:p>
            <a:pPr>
              <a:lnSpc>
                <a:spcPct val="90000"/>
              </a:lnSpc>
              <a:buClr>
                <a:schemeClr val="hlink"/>
              </a:buClr>
              <a:buSzPct val="120000"/>
              <a:buFont typeface="Symbol" panose="05050102010706020507" pitchFamily="18" charset="2"/>
              <a:buChar char="·"/>
            </a:pPr>
            <a:r>
              <a:rPr lang="en-US" altLang="en-US"/>
              <a:t>Replace u* in the traditional definition of  equivalent neutral winds – write in terms of </a:t>
            </a:r>
            <a:r>
              <a:rPr lang="en-US" altLang="en-US" sz="2400" i="1">
                <a:latin typeface="Symbol" panose="05050102010706020507" pitchFamily="18" charset="2"/>
              </a:rPr>
              <a:t>t </a:t>
            </a:r>
            <a:br>
              <a:rPr lang="en-US" altLang="en-US"/>
            </a:br>
            <a:endParaRPr lang="en-US" altLang="en-US" sz="2800" baseline="30000"/>
          </a:p>
        </p:txBody>
      </p:sp>
      <p:sp>
        <p:nvSpPr>
          <p:cNvPr id="25609" name="Rectangle 8">
            <a:extLst>
              <a:ext uri="{FF2B5EF4-FFF2-40B4-BE49-F238E27FC236}">
                <a16:creationId xmlns:a16="http://schemas.microsoft.com/office/drawing/2014/main" id="{ACCBD70D-D334-7323-A9A4-EB51E9B72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505200"/>
            <a:ext cx="10134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Clr>
                <a:schemeClr val="hlink"/>
              </a:buClr>
              <a:buSzPct val="120000"/>
              <a:buFont typeface="Symbol" panose="05050102010706020507" pitchFamily="18" charset="2"/>
              <a:buChar char="·"/>
            </a:pPr>
            <a:r>
              <a:rPr lang="en-US" altLang="en-US" dirty="0"/>
              <a:t>If scatterometers respond to stress, then it responds to changes in air density and change in friction velocity!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CA65189B-2C62-A00C-C72E-DD8F86D06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267200"/>
            <a:ext cx="10134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Clr>
                <a:schemeClr val="hlink"/>
              </a:buClr>
              <a:buSzPct val="120000"/>
              <a:buFont typeface="Symbol" panose="05050102010706020507" pitchFamily="18" charset="2"/>
              <a:buChar char="·"/>
            </a:pPr>
            <a:r>
              <a:rPr lang="en-US" altLang="en-US" dirty="0"/>
              <a:t>If scatterometers respond to stress, then calibrations to </a:t>
            </a:r>
            <a:r>
              <a:rPr lang="en-US" altLang="en-US" b="1" dirty="0">
                <a:solidFill>
                  <a:srgbClr val="0066FF"/>
                </a:solidFill>
              </a:rPr>
              <a:t>stress equivalent winds </a:t>
            </a:r>
            <a:r>
              <a:rPr lang="en-US" altLang="en-US" dirty="0"/>
              <a:t>will not depend on actual air mass density (</a:t>
            </a:r>
            <a:r>
              <a:rPr lang="en-US" altLang="en-US" i="1" dirty="0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 Kloe et al.</a:t>
            </a:r>
            <a:r>
              <a:rPr lang="en-US" alt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2017, </a:t>
            </a:r>
            <a:r>
              <a:rPr lang="en-US" altLang="en-US" i="1" dirty="0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JSTARS</a:t>
            </a:r>
            <a:r>
              <a:rPr lang="en-US" altLang="en-US" dirty="0"/>
              <a:t>)</a:t>
            </a:r>
          </a:p>
        </p:txBody>
      </p:sp>
      <p:pic>
        <p:nvPicPr>
          <p:cNvPr id="25611" name="Picture 7">
            <a:extLst>
              <a:ext uri="{FF2B5EF4-FFF2-40B4-BE49-F238E27FC236}">
                <a16:creationId xmlns:a16="http://schemas.microsoft.com/office/drawing/2014/main" id="{93BFD46C-72C4-1288-ABAE-823A26672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2" t="41985" r="44626" b="47508"/>
          <a:stretch>
            <a:fillRect/>
          </a:stretch>
        </p:blipFill>
        <p:spPr bwMode="auto">
          <a:xfrm>
            <a:off x="5867400" y="4966771"/>
            <a:ext cx="4114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3FAF03-7263-4F50-C4D4-2FEDCA9E3D7D}"/>
              </a:ext>
            </a:extLst>
          </p:cNvPr>
          <p:cNvSpPr txBox="1"/>
          <p:nvPr/>
        </p:nvSpPr>
        <p:spPr>
          <a:xfrm>
            <a:off x="6308728" y="5485300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/>
              <a:t>10S</a:t>
            </a:r>
            <a:endParaRPr lang="nl-NL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C6206E-3EDF-D2E8-D7C9-D9ED6B75C116}"/>
              </a:ext>
            </a:extLst>
          </p:cNvPr>
          <p:cNvSpPr txBox="1"/>
          <p:nvPr/>
        </p:nvSpPr>
        <p:spPr>
          <a:xfrm>
            <a:off x="7543800" y="5107374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ym typeface="Symbol" panose="05050102010706020507" pitchFamily="18" charset="2"/>
              </a:rPr>
              <a:t>  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2">
            <a:extLst>
              <a:ext uri="{FF2B5EF4-FFF2-40B4-BE49-F238E27FC236}">
                <a16:creationId xmlns:a16="http://schemas.microsoft.com/office/drawing/2014/main" id="{0B685CB2-4720-004E-7637-44792009CB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200"/>
          </a:p>
          <a:p>
            <a:r>
              <a:rPr lang="en-US" altLang="en-US" sz="1200"/>
              <a:t>The Florida State University</a:t>
            </a:r>
            <a:endParaRPr lang="en-US" altLang="en-US" sz="1400" i="0"/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2618CA56-0F6E-936C-0717-22DB913EBE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>
                <a:latin typeface="TimesNewRomanPSMT" charset="0"/>
              </a:rPr>
              <a:t>IOVWST 2011</a:t>
            </a:r>
          </a:p>
          <a:p>
            <a:fld id="{E7DE2D3D-6EC9-4902-9DBF-5032AC375544}" type="slidenum">
              <a:rPr lang="en-US" altLang="en-US" sz="1400"/>
              <a:pPr/>
              <a:t>8</a:t>
            </a:fld>
            <a:endParaRPr lang="en-US" altLang="en-US" sz="1400" dirty="0"/>
          </a:p>
        </p:txBody>
      </p:sp>
      <p:pic>
        <p:nvPicPr>
          <p:cNvPr id="14341" name="Picture 10" descr="C:\mark\graphics\logos\FSU_Seal_Color_RGB.png">
            <a:extLst>
              <a:ext uri="{FF2B5EF4-FFF2-40B4-BE49-F238E27FC236}">
                <a16:creationId xmlns:a16="http://schemas.microsoft.com/office/drawing/2014/main" id="{05E76FF2-84E8-D641-E9AD-4FB67C18D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13">
            <a:extLst>
              <a:ext uri="{FF2B5EF4-FFF2-40B4-BE49-F238E27FC236}">
                <a16:creationId xmlns:a16="http://schemas.microsoft.com/office/drawing/2014/main" id="{C9582A11-4F8A-0BB1-38AD-1154FBF87D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4600" y="762000"/>
            <a:ext cx="7010400" cy="2209800"/>
          </a:xfrm>
          <a:noFill/>
        </p:spPr>
        <p:txBody>
          <a:bodyPr/>
          <a:lstStyle/>
          <a:p>
            <a:r>
              <a:rPr lang="en-US" altLang="en-US" sz="3600" dirty="0"/>
              <a:t>Review of </a:t>
            </a:r>
            <a:br>
              <a:rPr lang="en-US" altLang="en-US" sz="3600" dirty="0"/>
            </a:br>
            <a:r>
              <a:rPr lang="en-US" altLang="en-US" sz="3600" dirty="0">
                <a:solidFill>
                  <a:srgbClr val="00B050"/>
                </a:solidFill>
              </a:rPr>
              <a:t>Equivalent Neutral Winds </a:t>
            </a:r>
            <a:br>
              <a:rPr lang="en-US" altLang="en-US" sz="3600" dirty="0"/>
            </a:br>
            <a:r>
              <a:rPr lang="en-US" altLang="en-US" sz="3600" dirty="0"/>
              <a:t>and Stress Equivalent Winds</a:t>
            </a:r>
            <a:br>
              <a:rPr lang="en-US" altLang="en-US" b="0" dirty="0">
                <a:latin typeface="TimesNewRomanPSMT" charset="0"/>
                <a:cs typeface="Times New Roman" panose="02020603050405020304" pitchFamily="18" charset="0"/>
              </a:rPr>
            </a:br>
            <a:endParaRPr lang="en-US" altLang="en-US" b="0" dirty="0">
              <a:latin typeface="TimesNewRomanPSMT" charset="0"/>
              <a:cs typeface="Times New Roman" panose="02020603050405020304" pitchFamily="18" charset="0"/>
            </a:endParaRPr>
          </a:p>
        </p:txBody>
      </p:sp>
      <p:sp>
        <p:nvSpPr>
          <p:cNvPr id="14343" name="Text Box 16">
            <a:extLst>
              <a:ext uri="{FF2B5EF4-FFF2-40B4-BE49-F238E27FC236}">
                <a16:creationId xmlns:a16="http://schemas.microsoft.com/office/drawing/2014/main" id="{99EE8A71-CF43-513B-BD95-B323BBCE9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819400"/>
            <a:ext cx="73914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dirty="0"/>
              <a:t>Mark A. Bourassa</a:t>
            </a:r>
            <a:r>
              <a:rPr lang="en-US" altLang="en-US" sz="3200" b="1" baseline="30000" dirty="0"/>
              <a:t>1</a:t>
            </a:r>
            <a:r>
              <a:rPr lang="en-US" altLang="en-US" sz="3200" b="1" dirty="0"/>
              <a:t> and Ad Stoffelen</a:t>
            </a:r>
            <a:r>
              <a:rPr lang="en-US" altLang="en-US" sz="3200" b="1" baseline="30000" dirty="0"/>
              <a:t>2</a:t>
            </a:r>
          </a:p>
          <a:p>
            <a:pPr marL="514350" indent="-514350" algn="ctr">
              <a:spcBef>
                <a:spcPct val="0"/>
              </a:spcBef>
              <a:buFontTx/>
              <a:buAutoNum type="arabicPeriod"/>
            </a:pPr>
            <a:r>
              <a:rPr lang="en-US" altLang="en-US" sz="2800" dirty="0"/>
              <a:t>The Florida State University</a:t>
            </a:r>
          </a:p>
          <a:p>
            <a:pPr marL="514350" indent="-514350" algn="ctr">
              <a:spcBef>
                <a:spcPct val="0"/>
              </a:spcBef>
              <a:buFontTx/>
              <a:buAutoNum type="arabicPeriod"/>
            </a:pPr>
            <a:r>
              <a:rPr lang="en-US" altLang="en-US" sz="2800" dirty="0"/>
              <a:t>KNMI</a:t>
            </a:r>
            <a:endParaRPr lang="en-US" altLang="en-US" sz="1400" dirty="0"/>
          </a:p>
        </p:txBody>
      </p:sp>
      <p:sp>
        <p:nvSpPr>
          <p:cNvPr id="14344" name="TextBox 11">
            <a:extLst>
              <a:ext uri="{FF2B5EF4-FFF2-40B4-BE49-F238E27FC236}">
                <a16:creationId xmlns:a16="http://schemas.microsoft.com/office/drawing/2014/main" id="{50AD659F-2A8C-C5F8-28E1-53123600F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673393"/>
            <a:ext cx="9753600" cy="1138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pic>
        <p:nvPicPr>
          <p:cNvPr id="5" name="Picture 4" descr="A close-up of a globe&#10;&#10;Description automatically generated">
            <a:extLst>
              <a:ext uri="{FF2B5EF4-FFF2-40B4-BE49-F238E27FC236}">
                <a16:creationId xmlns:a16="http://schemas.microsoft.com/office/drawing/2014/main" id="{EA53EDA8-42D0-AE16-1385-864C110F98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20" y="152400"/>
            <a:ext cx="1219200" cy="1219200"/>
          </a:xfrm>
          <a:prstGeom prst="rect">
            <a:avLst/>
          </a:prstGeom>
        </p:spPr>
      </p:pic>
      <p:pic>
        <p:nvPicPr>
          <p:cNvPr id="7" name="Picture 6" descr="A logo of a sea&#10;&#10;Description automatically generated">
            <a:extLst>
              <a:ext uri="{FF2B5EF4-FFF2-40B4-BE49-F238E27FC236}">
                <a16:creationId xmlns:a16="http://schemas.microsoft.com/office/drawing/2014/main" id="{0A778578-834C-477F-1DE2-C110386F5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4" y="1452849"/>
            <a:ext cx="1217186" cy="1219200"/>
          </a:xfrm>
          <a:prstGeom prst="rect">
            <a:avLst/>
          </a:prstGeom>
        </p:spPr>
      </p:pic>
      <p:pic>
        <p:nvPicPr>
          <p:cNvPr id="9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327D0B5D-3748-A0D1-BBD7-CD87CF3EC5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75529"/>
            <a:ext cx="2117167" cy="1212249"/>
          </a:xfrm>
          <a:prstGeom prst="rect">
            <a:avLst/>
          </a:prstGeom>
        </p:spPr>
      </p:pic>
      <p:pic>
        <p:nvPicPr>
          <p:cNvPr id="11" name="Picture 10" descr="A logo of a nasa&#10;&#10;Description automatically generated">
            <a:extLst>
              <a:ext uri="{FF2B5EF4-FFF2-40B4-BE49-F238E27FC236}">
                <a16:creationId xmlns:a16="http://schemas.microsoft.com/office/drawing/2014/main" id="{593B7258-3465-7D2A-9B24-DFE712A7B4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4360982"/>
            <a:ext cx="2667000" cy="23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0810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66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19297</TotalTime>
  <Words>866</Words>
  <Application>Microsoft Office PowerPoint</Application>
  <PresentationFormat>Widescreen</PresentationFormat>
  <Paragraphs>85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Symbol</vt:lpstr>
      <vt:lpstr>Times New Roman</vt:lpstr>
      <vt:lpstr>TimesNewRomanPSMT</vt:lpstr>
      <vt:lpstr>Blank Presentation</vt:lpstr>
      <vt:lpstr>Review of  Equivalent Neutral Winds  and Stress Equivalent Winds </vt:lpstr>
      <vt:lpstr>Why Calibrate to ‘Winds’ Rather than Stress</vt:lpstr>
      <vt:lpstr>Qualitative Description of Earth-Relative Winds and Equivalent Neutral Winds and Stress Equivalent Winds</vt:lpstr>
      <vt:lpstr>Stress – Parameterization with a Drag Coefficient</vt:lpstr>
      <vt:lpstr>Equivalent Neutral wind speed minus Earth Relative wind speed for U10 = 6 ms-1</vt:lpstr>
      <vt:lpstr>How To Calculate Equivalent Neutral Winds &amp; Common Errors</vt:lpstr>
      <vt:lpstr>What If Scatterometers Respond to Stress?</vt:lpstr>
      <vt:lpstr>Review of  Equivalent Neutral Winds  and Stress Equivalent Winds </vt:lpstr>
    </vt:vector>
  </TitlesOfParts>
  <Company>COAPS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Air-Sea Interactions From Satellite Observations</dc:title>
  <dc:creator>Mark Bourassa</dc:creator>
  <cp:lastModifiedBy>Mark Bourassa</cp:lastModifiedBy>
  <cp:revision>823</cp:revision>
  <cp:lastPrinted>2000-04-10T17:22:49Z</cp:lastPrinted>
  <dcterms:created xsi:type="dcterms:W3CDTF">1999-03-13T02:58:54Z</dcterms:created>
  <dcterms:modified xsi:type="dcterms:W3CDTF">2024-05-27T02:23:08Z</dcterms:modified>
</cp:coreProperties>
</file>