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ppt/_rels/presentation.xml.rels" ContentType="application/vnd.openxmlformats-package.relationships+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9.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_rels/slideLayout30.xml.rels" ContentType="application/vnd.openxmlformats-package.relationships+xml"/>
  <Override PartName="/ppt/slideLayouts/_rels/slideLayout24.xml.rels" ContentType="application/vnd.openxmlformats-package.relationships+xml"/>
  <Override PartName="/ppt/slideLayouts/_rels/slideLayout31.xml.rels" ContentType="application/vnd.openxmlformats-package.relationships+xml"/>
  <Override PartName="/ppt/slideLayouts/_rels/slideLayout25.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33.xml.rels" ContentType="application/vnd.openxmlformats-package.relationships+xml"/>
  <Override PartName="/ppt/slideLayouts/_rels/slideLayout36.xml.rels" ContentType="application/vnd.openxmlformats-package.relationships+xml"/>
  <Override PartName="/ppt/slideLayouts/_rels/slideLayout8.xml.rels" ContentType="application/vnd.openxmlformats-package.relationships+xml"/>
  <Override PartName="/ppt/slideLayouts/_rels/slideLayout35.xml.rels" ContentType="application/vnd.openxmlformats-package.relationships+xml"/>
  <Override PartName="/ppt/slideLayouts/_rels/slideLayout7.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19.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18.xml.rels" ContentType="application/vnd.openxmlformats-package.relationships+xml"/>
  <Override PartName="/ppt/slideLayouts/_rels/slideLayout3.xml.rels" ContentType="application/vnd.openxmlformats-package.relationships+xml"/>
  <Override PartName="/ppt/slideLayouts/_rels/slideLayout17.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20.xml.rels" ContentType="application/vnd.openxmlformats-package.relationships+xml"/>
  <Override PartName="/ppt/slideLayouts/_rels/slideLayout28.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1.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2.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xml.rels" ContentType="application/vnd.openxmlformats-package.relationships+xml"/>
  <Override PartName="/ppt/slideLayouts/_rels/slideLayout9.xml.rels" ContentType="application/vnd.openxmlformats-package.relationships+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ppt/slideLayouts/slideLayout10.xml" ContentType="application/vnd.openxmlformats-officedocument.presentationml.slideLayout+xml"/>
  <Override PartName="/ppt/slideLayouts/slideLayout36.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6.xml" ContentType="application/vnd.openxmlformats-officedocument.presentationml.slide+xml"/>
  <Override PartName="/ppt/slides/slide19.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1.xml" ContentType="application/vnd.openxmlformats-officedocument.presentationml.slide+xml"/>
  <Override PartName="/ppt/slides/slide24.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38.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5.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18.xml.rels" ContentType="application/vnd.openxmlformats-package.relationships+xml"/>
  <Override PartName="/ppt/slides/_rels/slide17.xml.rels" ContentType="application/vnd.openxmlformats-package.relationships+xml"/>
  <Override PartName="/ppt/slides/_rels/slide16.xml.rels" ContentType="application/vnd.openxmlformats-package.relationships+xml"/>
  <Override PartName="/ppt/slides/_rels/slide20.xml.rels" ContentType="application/vnd.openxmlformats-package.relationships+xml"/>
  <Override PartName="/ppt/slides/_rels/slide28.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22.xml.rels" ContentType="application/vnd.openxmlformats-package.relationships+xml"/>
  <Override PartName="/ppt/slides/_rels/slide32.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38.xml.rels" ContentType="application/vnd.openxmlformats-package.relationships+xml"/>
  <Override PartName="/ppt/slides/_rels/slide7.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25.xml.rels" ContentType="application/vnd.openxmlformats-package.relationships+xml"/>
  <Override PartName="/ppt/slides/_rels/slide19.xml.rels" ContentType="application/vnd.openxmlformats-package.relationships+xml"/>
  <Override PartName="/ppt/slides/_rels/slide6.xml.rels" ContentType="application/vnd.openxmlformats-package.relationships+xml"/>
  <Override PartName="/ppt/slides/_rels/slide37.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23.xml.rels" ContentType="application/vnd.openxmlformats-package.relationships+xml"/>
  <Override PartName="/ppt/slides/_rels/slide12.xml.rels" ContentType="application/vnd.openxmlformats-package.relationships+xml"/>
  <Override PartName="/ppt/slides/_rels/slide21.xml.rels" ContentType="application/vnd.openxmlformats-package.relationships+xml"/>
  <Override PartName="/ppt/slides/_rels/slide33.xml.rels" ContentType="application/vnd.openxmlformats-package.relationships+xml"/>
  <Override PartName="/ppt/slides/_rels/slide1.xml.rels" ContentType="application/vnd.openxmlformats-package.relationships+xml"/>
  <Override PartName="/ppt/slides/_rels/slide34.xml.rels" ContentType="application/vnd.openxmlformats-package.relationships+xml"/>
  <Override PartName="/ppt/slides/_rels/slide2.xml.rels" ContentType="application/vnd.openxmlformats-package.relationships+xml"/>
  <Override PartName="/ppt/slides/_rels/slide29.xml.rels" ContentType="application/vnd.openxmlformats-package.relationships+xml"/>
  <Override PartName="/ppt/slides/_rels/slide10.xml.rels" ContentType="application/vnd.openxmlformats-package.relationships+xml"/>
  <Override PartName="/ppt/slides/_rels/slide35.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39.xml.rels" ContentType="application/vnd.openxmlformats-package.relationships+xml"/>
  <Override PartName="/ppt/slides/_rels/slide15.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_rels/notesSlide34.xml.rels" ContentType="application/vnd.openxmlformats-package.relationships+xml"/>
  <Override PartName="/ppt/notesSlides/_rels/notesSlide21.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_rels/notesSlide3.xml.rels" ContentType="application/vnd.openxmlformats-package.relationships+xml"/>
  <Override PartName="/ppt/notesSlides/_rels/notesSlide32.xml.rels" ContentType="application/vnd.openxmlformats-package.relationships+xml"/>
  <Override PartName="/ppt/notesSlides/_rels/notesSlide27.xml.rels" ContentType="application/vnd.openxmlformats-package.relationships+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notesSlides/notesSlide39.xml" ContentType="application/vnd.openxmlformats-officedocument.presentationml.notesSlide+xml"/>
  <Override PartName="/ppt/notesSlides/notesSlide3.xml" ContentType="application/vnd.openxmlformats-officedocument.presentationml.notesSlide+xml"/>
  <Override PartName="/ppt/notesSlides/notesSlide32.xml" ContentType="application/vnd.openxmlformats-officedocument.presentationml.notesSlide+xml"/>
  <Override PartName="/ppt/notesSlides/notesSlide27.xml" ContentType="application/vnd.openxmlformats-officedocument.presentationml.notesSlide+xml"/>
  <Override PartName="/ppt/notesSlides/notesSlide34.xml" ContentType="application/vnd.openxmlformats-officedocument.presentationml.notesSlide+xml"/>
  <Override PartName="/ppt/media/image74.png" ContentType="image/png"/>
  <Override PartName="/ppt/media/image73.png" ContentType="image/png"/>
  <Override PartName="/ppt/media/image72.png" ContentType="image/png"/>
  <Override PartName="/ppt/media/image32.png" ContentType="image/png"/>
  <Override PartName="/ppt/media/image25.jpeg" ContentType="image/jpeg"/>
  <Override PartName="/ppt/media/image4.png" ContentType="image/png"/>
  <Override PartName="/ppt/media/image3.png" ContentType="image/png"/>
  <Override PartName="/ppt/media/image1.png" ContentType="image/png"/>
  <Override PartName="/ppt/media/image9.png" ContentType="image/png"/>
  <Override PartName="/ppt/media/image64.png" ContentType="image/png"/>
  <Override PartName="/ppt/media/image8.png" ContentType="image/png"/>
  <Override PartName="/ppt/media/image63.png" ContentType="image/png"/>
  <Override PartName="/ppt/media/image46.png" ContentType="image/png"/>
  <Override PartName="/ppt/media/image21.png" ContentType="image/png"/>
  <Override PartName="/ppt/media/image47.png" ContentType="image/png"/>
  <Override PartName="/ppt/media/image22.png" ContentType="image/png"/>
  <Override PartName="/ppt/media/image48.png" ContentType="image/png"/>
  <Override PartName="/ppt/media/image23.png" ContentType="image/png"/>
  <Override PartName="/ppt/media/image49.png" ContentType="image/png"/>
  <Override PartName="/ppt/media/image24.png" ContentType="image/png"/>
  <Override PartName="/ppt/media/image26.png" ContentType="image/png"/>
  <Override PartName="/ppt/media/image28.png" ContentType="image/png"/>
  <Override PartName="/ppt/media/image29.png" ContentType="image/png"/>
  <Override PartName="/ppt/media/image55.png" ContentType="image/png"/>
  <Override PartName="/ppt/media/image30.png" ContentType="image/png"/>
  <Override PartName="/ppt/media/image56.png" ContentType="image/png"/>
  <Override PartName="/ppt/media/image31.png" ContentType="image/png"/>
  <Override PartName="/ppt/media/image58.png" ContentType="image/png"/>
  <Override PartName="/ppt/media/image33.png" ContentType="image/png"/>
  <Override PartName="/ppt/media/image59.png" ContentType="image/png"/>
  <Override PartName="/ppt/media/image34.png" ContentType="image/png"/>
  <Override PartName="/ppt/media/hdphoto1.wdp" ContentType="image/vnd.ms-photo"/>
  <Override PartName="/ppt/media/image79.png" ContentType="image/png"/>
  <Override PartName="/ppt/media/image54.png" ContentType="image/png"/>
  <Override PartName="/ppt/media/image80.png" ContentType="image/png"/>
  <Override PartName="/ppt/media/image78.png" ContentType="image/png"/>
  <Override PartName="/ppt/media/image53.png" ContentType="image/png"/>
  <Override PartName="/ppt/media/image40.png" ContentType="image/png"/>
  <Override PartName="/ppt/media/image65.png" ContentType="image/png"/>
  <Override PartName="/ppt/media/image35.png" ContentType="image/png"/>
  <Override PartName="/ppt/media/image10.wmf" ContentType="image/x-wmf"/>
  <Override PartName="/ppt/media/image20.png" ContentType="image/png"/>
  <Override PartName="/ppt/media/image45.png" ContentType="image/png"/>
  <Override PartName="/ppt/media/image19.png" ContentType="image/png"/>
  <Override PartName="/ppt/media/image18.png" ContentType="image/png"/>
  <Override PartName="/ppt/media/image17.png" ContentType="image/png"/>
  <Override PartName="/ppt/media/image16.png" ContentType="image/png"/>
  <Override PartName="/ppt/media/image57.png" ContentType="image/png"/>
  <Override PartName="/ppt/media/image5.jpeg" ContentType="image/jpeg"/>
  <Override PartName="/ppt/media/image15.png" ContentType="image/png"/>
  <Override PartName="/ppt/media/image27.png" ContentType="image/png"/>
  <Override PartName="/ppt/media/image2.jpeg" ContentType="image/jpeg"/>
  <Override PartName="/ppt/media/image11.png" ContentType="image/png"/>
  <Override PartName="/ppt/media/image36.png" ContentType="image/png"/>
  <Override PartName="/ppt/media/image12.png" ContentType="image/png"/>
  <Override PartName="/ppt/media/image37.png" ContentType="image/png"/>
  <Override PartName="/ppt/media/image13.png" ContentType="image/png"/>
  <Override PartName="/ppt/media/image38.png" ContentType="image/png"/>
  <Override PartName="/ppt/media/image14.png" ContentType="image/png"/>
  <Override PartName="/ppt/media/image39.png" ContentType="image/png"/>
  <Override PartName="/ppt/media/image41.png" ContentType="image/png"/>
  <Override PartName="/ppt/media/image66.png" ContentType="image/png"/>
  <Override PartName="/ppt/media/image42.png" ContentType="image/png"/>
  <Override PartName="/ppt/media/image6.jpeg" ContentType="image/jpeg"/>
  <Override PartName="/ppt/media/image67.png" ContentType="image/png"/>
  <Override PartName="/ppt/media/image43.png" ContentType="image/png"/>
  <Override PartName="/ppt/media/image68.png" ContentType="image/png"/>
  <Override PartName="/ppt/media/image44.png" ContentType="image/png"/>
  <Override PartName="/ppt/media/image69.png" ContentType="image/png"/>
  <Override PartName="/ppt/media/image50.png" ContentType="image/png"/>
  <Override PartName="/ppt/media/image75.png" ContentType="image/png"/>
  <Override PartName="/ppt/media/image51.png" ContentType="image/png"/>
  <Override PartName="/ppt/media/image76.png" ContentType="image/png"/>
  <Override PartName="/ppt/media/image52.png" ContentType="image/png"/>
  <Override PartName="/ppt/media/image7.jpeg" ContentType="image/jpeg"/>
  <Override PartName="/ppt/media/image77.png" ContentType="image/png"/>
  <Override PartName="/ppt/media/image60.png" ContentType="image/png"/>
  <Override PartName="/ppt/media/image61.png" ContentType="image/png"/>
  <Override PartName="/ppt/media/image62.png" ContentType="image/png"/>
  <Override PartName="/ppt/media/image70.png" ContentType="image/png"/>
  <Override PartName="/ppt/media/image71.png" ContentType="image/png"/>
  <Override PartName="/ppt/presProps.xml" ContentType="application/vnd.openxmlformats-officedocument.presentationml.presProps+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Override PartName="/_rels/.rels" ContentType="application/vnd.openxmlformats-package.relationshi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presProps" Target="presProps.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0" lang="es-ES" sz="1600" spc="-1" strike="noStrike">
                <a:solidFill>
                  <a:srgbClr val="000000"/>
                </a:solidFill>
                <a:latin typeface="Aptos Narrow"/>
              </a:defRPr>
            </a:pPr>
            <a:r>
              <a:rPr b="0" lang="es-ES" sz="1600" spc="-1" strike="noStrike">
                <a:solidFill>
                  <a:srgbClr val="000000"/>
                </a:solidFill>
                <a:latin typeface="Aptos Narrow"/>
              </a:rPr>
              <a:t>Error variance reduction,%</a:t>
            </a:r>
          </a:p>
        </c:rich>
      </c:tx>
      <c:overlay val="0"/>
      <c:spPr>
        <a:noFill/>
        <a:ln w="0">
          <a:noFill/>
        </a:ln>
      </c:spPr>
    </c:title>
    <c:autoTitleDeleted val="0"/>
    <c:plotArea>
      <c:barChart>
        <c:barDir val="col"/>
        <c:grouping val="clustered"/>
        <c:varyColors val="0"/>
        <c:ser>
          <c:idx val="0"/>
          <c:order val="0"/>
          <c:tx>
            <c:strRef>
              <c:f>label 0</c:f>
              <c:strCache>
                <c:ptCount val="1"/>
                <c:pt idx="0">
                  <c:v>ERA* N15 vs HSCAT-B</c:v>
                </c:pt>
              </c:strCache>
            </c:strRef>
          </c:tx>
          <c:spPr>
            <a:solidFill>
              <a:srgbClr val="196b24"/>
            </a:solidFill>
            <a:ln w="0">
              <a:noFill/>
            </a:ln>
          </c:spPr>
          <c:invertIfNegative val="0"/>
          <c:dLbls>
            <c:numFmt formatCode="#,##0.0" sourceLinked="0"/>
            <c:txPr>
              <a:bodyPr wrap="square"/>
              <a:lstStyle/>
              <a:p>
                <a:pPr>
                  <a:defRPr b="0" sz="1000" spc="-1" strike="noStrike">
                    <a:solidFill>
                      <a:srgbClr val="000000"/>
                    </a:solidFill>
                    <a:latin typeface="Aptos Narrow"/>
                  </a:defRPr>
                </a:pPr>
              </a:p>
            </c:txPr>
            <c:dLblPos val="outEnd"/>
            <c:showLegendKey val="0"/>
            <c:showVal val="1"/>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Global </c:v>
                </c:pt>
                <c:pt idx="1">
                  <c:v>Tropics</c:v>
                </c:pt>
                <c:pt idx="2">
                  <c:v>Extra-Tropics </c:v>
                </c:pt>
                <c:pt idx="3">
                  <c:v>High Latitudes </c:v>
                </c:pt>
              </c:strCache>
            </c:strRef>
          </c:cat>
          <c:val>
            <c:numRef>
              <c:f>0</c:f>
              <c:numCache>
                <c:formatCode>General</c:formatCode>
                <c:ptCount val="4"/>
                <c:pt idx="0">
                  <c:v>4.78</c:v>
                </c:pt>
                <c:pt idx="1">
                  <c:v>6.7</c:v>
                </c:pt>
                <c:pt idx="2">
                  <c:v>3.63</c:v>
                </c:pt>
                <c:pt idx="3">
                  <c:v>3.25</c:v>
                </c:pt>
              </c:numCache>
            </c:numRef>
          </c:val>
        </c:ser>
        <c:ser>
          <c:idx val="1"/>
          <c:order val="1"/>
          <c:tx>
            <c:strRef>
              <c:f>label 1</c:f>
              <c:strCache>
                <c:ptCount val="1"/>
                <c:pt idx="0">
                  <c:v>NN vs HSCAT-B</c:v>
                </c:pt>
              </c:strCache>
            </c:strRef>
          </c:tx>
          <c:spPr>
            <a:solidFill>
              <a:srgbClr val="e97132"/>
            </a:solidFill>
            <a:ln w="0">
              <a:noFill/>
            </a:ln>
          </c:spPr>
          <c:invertIfNegative val="0"/>
          <c:dLbls>
            <c:numFmt formatCode="#,##0.0" sourceLinked="0"/>
            <c:txPr>
              <a:bodyPr wrap="square"/>
              <a:lstStyle/>
              <a:p>
                <a:pPr>
                  <a:defRPr b="0" sz="1000" spc="-1" strike="noStrike">
                    <a:solidFill>
                      <a:srgbClr val="000000"/>
                    </a:solidFill>
                    <a:latin typeface="Aptos Narrow"/>
                  </a:defRPr>
                </a:pPr>
              </a:p>
            </c:txPr>
            <c:dLblPos val="outEnd"/>
            <c:showLegendKey val="0"/>
            <c:showVal val="1"/>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Global </c:v>
                </c:pt>
                <c:pt idx="1">
                  <c:v>Tropics</c:v>
                </c:pt>
                <c:pt idx="2">
                  <c:v>Extra-Tropics </c:v>
                </c:pt>
                <c:pt idx="3">
                  <c:v>High Latitudes </c:v>
                </c:pt>
              </c:strCache>
            </c:strRef>
          </c:cat>
          <c:val>
            <c:numRef>
              <c:f>1</c:f>
              <c:numCache>
                <c:formatCode>General</c:formatCode>
                <c:ptCount val="4"/>
                <c:pt idx="0">
                  <c:v>5.27</c:v>
                </c:pt>
                <c:pt idx="1">
                  <c:v>1.66</c:v>
                </c:pt>
                <c:pt idx="2">
                  <c:v>9.18</c:v>
                </c:pt>
                <c:pt idx="3">
                  <c:v>5.36</c:v>
                </c:pt>
              </c:numCache>
            </c:numRef>
          </c:val>
        </c:ser>
        <c:ser>
          <c:idx val="2"/>
          <c:order val="2"/>
          <c:tx>
            <c:strRef>
              <c:f>label 2</c:f>
              <c:strCache>
                <c:ptCount val="1"/>
                <c:pt idx="0">
                  <c:v>NN vs ASCAT-A</c:v>
                </c:pt>
              </c:strCache>
            </c:strRef>
          </c:tx>
          <c:spPr>
            <a:solidFill>
              <a:srgbClr val="156082"/>
            </a:solidFill>
            <a:ln w="0">
              <a:noFill/>
            </a:ln>
          </c:spPr>
          <c:invertIfNegative val="0"/>
          <c:dLbls>
            <c:numFmt formatCode="#,##0.0" sourceLinked="0"/>
            <c:txPr>
              <a:bodyPr wrap="square"/>
              <a:lstStyle/>
              <a:p>
                <a:pPr>
                  <a:defRPr b="0" sz="1000" spc="-1" strike="noStrike">
                    <a:solidFill>
                      <a:srgbClr val="000000"/>
                    </a:solidFill>
                    <a:latin typeface="Aptos Narrow"/>
                  </a:defRPr>
                </a:pPr>
              </a:p>
            </c:txPr>
            <c:dLblPos val="outEnd"/>
            <c:showLegendKey val="0"/>
            <c:showVal val="1"/>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Global </c:v>
                </c:pt>
                <c:pt idx="1">
                  <c:v>Tropics</c:v>
                </c:pt>
                <c:pt idx="2">
                  <c:v>Extra-Tropics </c:v>
                </c:pt>
                <c:pt idx="3">
                  <c:v>High Latitudes </c:v>
                </c:pt>
              </c:strCache>
            </c:strRef>
          </c:cat>
          <c:val>
            <c:numRef>
              <c:f>2</c:f>
              <c:numCache>
                <c:formatCode>General</c:formatCode>
                <c:ptCount val="4"/>
                <c:pt idx="0">
                  <c:v>8.5</c:v>
                </c:pt>
                <c:pt idx="1">
                  <c:v>6.7</c:v>
                </c:pt>
                <c:pt idx="2">
                  <c:v>11.07</c:v>
                </c:pt>
                <c:pt idx="3">
                  <c:v>8.01</c:v>
                </c:pt>
              </c:numCache>
            </c:numRef>
          </c:val>
        </c:ser>
        <c:gapWidth val="219"/>
        <c:overlap val="-27"/>
        <c:axId val="35821315"/>
        <c:axId val="77442108"/>
      </c:barChart>
      <c:catAx>
        <c:axId val="35821315"/>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b="0" sz="1100" spc="-1" strike="noStrike">
                <a:solidFill>
                  <a:srgbClr val="000000"/>
                </a:solidFill>
                <a:latin typeface="Aptos Narrow"/>
              </a:defRPr>
            </a:pPr>
          </a:p>
        </c:txPr>
        <c:crossAx val="77442108"/>
        <c:crosses val="autoZero"/>
        <c:auto val="1"/>
        <c:lblAlgn val="ctr"/>
        <c:lblOffset val="100"/>
        <c:noMultiLvlLbl val="0"/>
      </c:catAx>
      <c:valAx>
        <c:axId val="77442108"/>
        <c:scaling>
          <c:orientation val="minMax"/>
        </c:scaling>
        <c:delete val="0"/>
        <c:axPos val="l"/>
        <c:majorGridlines>
          <c:spPr>
            <a:ln w="9360">
              <a:solidFill>
                <a:srgbClr val="d9d9d9"/>
              </a:solidFill>
              <a:round/>
            </a:ln>
          </c:spPr>
        </c:majorGridlines>
        <c:numFmt formatCode="General" sourceLinked="0"/>
        <c:majorTickMark val="none"/>
        <c:minorTickMark val="none"/>
        <c:tickLblPos val="nextTo"/>
        <c:spPr>
          <a:ln w="6480">
            <a:noFill/>
          </a:ln>
        </c:spPr>
        <c:txPr>
          <a:bodyPr/>
          <a:lstStyle/>
          <a:p>
            <a:pPr>
              <a:defRPr b="0" sz="1000" spc="-1" strike="noStrike">
                <a:solidFill>
                  <a:srgbClr val="000000"/>
                </a:solidFill>
                <a:latin typeface="Aptos Narrow"/>
              </a:defRPr>
            </a:pPr>
          </a:p>
        </c:txPr>
        <c:crossAx val="35821315"/>
        <c:crosses val="autoZero"/>
        <c:crossBetween val="between"/>
      </c:valAx>
      <c:spPr>
        <a:noFill/>
        <a:ln w="0">
          <a:noFill/>
        </a:ln>
      </c:spPr>
    </c:plotArea>
    <c:legend>
      <c:legendPos val="b"/>
      <c:overlay val="0"/>
      <c:spPr>
        <a:noFill/>
        <a:ln w="0">
          <a:noFill/>
        </a:ln>
      </c:spPr>
      <c:txPr>
        <a:bodyPr/>
        <a:lstStyle/>
        <a:p>
          <a:pPr>
            <a:defRPr b="0" sz="1100" spc="-1" strike="noStrike">
              <a:solidFill>
                <a:srgbClr val="000000"/>
              </a:solidFill>
              <a:latin typeface="Aptos Narrow"/>
            </a:defRPr>
          </a:pPr>
        </a:p>
      </c:txPr>
    </c:legend>
    <c:plotVisOnly val="1"/>
    <c:dispBlanksAs val="gap"/>
  </c:chart>
  <c:spPr>
    <a:noFill/>
    <a:ln w="9360">
      <a:noFill/>
    </a:ln>
  </c:spPr>
</c:chartSpace>
</file>

<file path=ppt/charts/chart2.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0" lang="en-US" sz="1500" spc="-1" strike="noStrike">
                <a:solidFill>
                  <a:srgbClr val="000000"/>
                </a:solidFill>
                <a:latin typeface="Calibri"/>
              </a:defRPr>
            </a:pPr>
            <a:r>
              <a:rPr b="0" lang="en-US" sz="1500" spc="-1" strike="noStrike">
                <a:solidFill>
                  <a:srgbClr val="000000"/>
                </a:solidFill>
                <a:latin typeface="Calibri"/>
              </a:rPr>
              <a:t>Error variance reduction vs HSCAT-B (globally), %</a:t>
            </a:r>
          </a:p>
        </c:rich>
      </c:tx>
      <c:overlay val="0"/>
      <c:spPr>
        <a:noFill/>
        <a:ln w="0">
          <a:noFill/>
        </a:ln>
      </c:spPr>
    </c:title>
    <c:autoTitleDeleted val="0"/>
    <c:plotArea>
      <c:barChart>
        <c:barDir val="col"/>
        <c:grouping val="clustered"/>
        <c:varyColors val="0"/>
        <c:ser>
          <c:idx val="0"/>
          <c:order val="0"/>
          <c:tx>
            <c:strRef>
              <c:f>label 0</c:f>
              <c:strCache>
                <c:ptCount val="1"/>
                <c:pt idx="0">
                  <c:v>Global</c:v>
                </c:pt>
              </c:strCache>
            </c:strRef>
          </c:tx>
          <c:spPr>
            <a:solidFill>
              <a:srgbClr val="657d9d"/>
            </a:solidFill>
            <a:ln w="0">
              <a:noFill/>
            </a:ln>
          </c:spPr>
          <c:invertIfNegative val="0"/>
          <c:dPt>
            <c:idx val="3"/>
            <c:invertIfNegative val="0"/>
            <c:spPr>
              <a:solidFill>
                <a:srgbClr val="c00000"/>
              </a:solidFill>
              <a:ln w="0">
                <a:noFill/>
              </a:ln>
            </c:spPr>
          </c:dPt>
          <c:dPt>
            <c:idx val="6"/>
            <c:invertIfNegative val="0"/>
            <c:spPr>
              <a:solidFill>
                <a:srgbClr val="196b24"/>
              </a:solidFill>
              <a:ln w="0">
                <a:noFill/>
              </a:ln>
            </c:spPr>
          </c:dPt>
          <c:dLbls>
            <c:numFmt formatCode="#,##0.0" sourceLinked="0"/>
            <c:dLbl>
              <c:idx val="3"/>
              <c:numFmt formatCode="#,##0.0" sourceLinked="0"/>
              <c:txPr>
                <a:bodyPr wrap="square"/>
                <a:lstStyle/>
                <a:p>
                  <a:pPr>
                    <a:defRPr b="0" sz="1100" spc="-1" strike="noStrike">
                      <a:solidFill>
                        <a:srgbClr val="000000"/>
                      </a:solidFill>
                      <a:latin typeface="Calibri"/>
                    </a:defRPr>
                  </a:pPr>
                </a:p>
              </c:txPr>
              <c:dLblPos val="outEnd"/>
              <c:showLegendKey val="0"/>
              <c:showVal val="1"/>
              <c:showCatName val="0"/>
              <c:showSerName val="0"/>
              <c:showPercent val="0"/>
              <c:separator>; </c:separator>
            </c:dLbl>
            <c:dLbl>
              <c:idx val="6"/>
              <c:numFmt formatCode="#,##0.0" sourceLinked="0"/>
              <c:txPr>
                <a:bodyPr wrap="square"/>
                <a:lstStyle/>
                <a:p>
                  <a:pPr>
                    <a:defRPr b="0" sz="1100" spc="-1" strike="noStrike">
                      <a:solidFill>
                        <a:srgbClr val="000000"/>
                      </a:solidFill>
                      <a:latin typeface="Calibri"/>
                    </a:defRPr>
                  </a:pPr>
                </a:p>
              </c:txPr>
              <c:dLblPos val="outEnd"/>
              <c:showLegendKey val="0"/>
              <c:showVal val="1"/>
              <c:showCatName val="0"/>
              <c:showSerName val="0"/>
              <c:showPercent val="0"/>
              <c:separator>; </c:separator>
            </c:dLbl>
            <c:txPr>
              <a:bodyPr wrap="square"/>
              <a:lstStyle/>
              <a:p>
                <a:pPr>
                  <a:defRPr b="0" sz="1100" spc="-1" strike="noStrike">
                    <a:solidFill>
                      <a:srgbClr val="000000"/>
                    </a:solidFill>
                    <a:latin typeface="Calibri"/>
                  </a:defRPr>
                </a:pPr>
              </a:p>
            </c:txPr>
            <c:dLblPos val="outEnd"/>
            <c:showLegendKey val="0"/>
            <c:showVal val="1"/>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7"/>
                <c:pt idx="0">
                  <c:v>XGB1500</c:v>
                </c:pt>
                <c:pt idx="1">
                  <c:v>256-128-64</c:v>
                </c:pt>
                <c:pt idx="2">
                  <c:v>512-256-128</c:v>
                </c:pt>
                <c:pt idx="3">
                  <c:v>256-128-64-32</c:v>
                </c:pt>
                <c:pt idx="4">
                  <c:v>512-256-128-64</c:v>
                </c:pt>
                <c:pt idx="5">
                  <c:v>512-256-128-64-32</c:v>
                </c:pt>
                <c:pt idx="6">
                  <c:v>ERA*</c:v>
                </c:pt>
              </c:strCache>
            </c:strRef>
          </c:cat>
          <c:val>
            <c:numRef>
              <c:f>0</c:f>
              <c:numCache>
                <c:formatCode>General</c:formatCode>
                <c:ptCount val="7"/>
                <c:pt idx="0">
                  <c:v>3.63</c:v>
                </c:pt>
                <c:pt idx="1">
                  <c:v>4.48</c:v>
                </c:pt>
                <c:pt idx="2">
                  <c:v>3.97</c:v>
                </c:pt>
                <c:pt idx="3">
                  <c:v>5.27</c:v>
                </c:pt>
                <c:pt idx="4">
                  <c:v>3.91</c:v>
                </c:pt>
                <c:pt idx="5">
                  <c:v>4.11</c:v>
                </c:pt>
                <c:pt idx="6">
                  <c:v>4.78</c:v>
                </c:pt>
              </c:numCache>
            </c:numRef>
          </c:val>
        </c:ser>
        <c:gapWidth val="219"/>
        <c:overlap val="-27"/>
        <c:axId val="83802312"/>
        <c:axId val="60490486"/>
      </c:barChart>
      <c:catAx>
        <c:axId val="83802312"/>
        <c:scaling>
          <c:orientation val="minMax"/>
        </c:scaling>
        <c:delete val="0"/>
        <c:axPos val="b"/>
        <c:numFmt formatCode="General" sourceLinked="0"/>
        <c:majorTickMark val="none"/>
        <c:minorTickMark val="none"/>
        <c:tickLblPos val="low"/>
        <c:spPr>
          <a:ln w="9360">
            <a:solidFill>
              <a:srgbClr val="d9d9d9"/>
            </a:solidFill>
            <a:round/>
          </a:ln>
        </c:spPr>
        <c:txPr>
          <a:bodyPr/>
          <a:lstStyle/>
          <a:p>
            <a:pPr>
              <a:defRPr b="0" sz="1200" spc="-1" strike="noStrike">
                <a:solidFill>
                  <a:srgbClr val="000000"/>
                </a:solidFill>
                <a:latin typeface="Calibri"/>
              </a:defRPr>
            </a:pPr>
          </a:p>
        </c:txPr>
        <c:crossAx val="60490486"/>
        <c:crosses val="autoZero"/>
        <c:auto val="1"/>
        <c:lblAlgn val="ctr"/>
        <c:lblOffset val="100"/>
        <c:noMultiLvlLbl val="0"/>
      </c:catAx>
      <c:valAx>
        <c:axId val="60490486"/>
        <c:scaling>
          <c:orientation val="minMax"/>
        </c:scaling>
        <c:delete val="0"/>
        <c:axPos val="l"/>
        <c:majorGridlines>
          <c:spPr>
            <a:ln w="9360">
              <a:solidFill>
                <a:srgbClr val="d9d9d9"/>
              </a:solidFill>
              <a:round/>
            </a:ln>
          </c:spPr>
        </c:majorGridlines>
        <c:numFmt formatCode="General" sourceLinked="0"/>
        <c:majorTickMark val="none"/>
        <c:minorTickMark val="none"/>
        <c:tickLblPos val="nextTo"/>
        <c:spPr>
          <a:ln w="6480">
            <a:noFill/>
          </a:ln>
        </c:spPr>
        <c:txPr>
          <a:bodyPr/>
          <a:lstStyle/>
          <a:p>
            <a:pPr>
              <a:defRPr b="0" sz="1000" spc="-1" strike="noStrike">
                <a:solidFill>
                  <a:srgbClr val="000000"/>
                </a:solidFill>
                <a:latin typeface="Calibri"/>
              </a:defRPr>
            </a:pPr>
          </a:p>
        </c:txPr>
        <c:crossAx val="83802312"/>
        <c:crosses val="autoZero"/>
        <c:crossBetween val="between"/>
      </c:valAx>
      <c:spPr>
        <a:noFill/>
        <a:ln w="0">
          <a:noFill/>
        </a:ln>
      </c:spPr>
    </c:plotArea>
    <c:plotVisOnly val="1"/>
    <c:dispBlanksAs val="gap"/>
  </c:chart>
  <c:spPr>
    <a:noFill/>
    <a:ln w="9360">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12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s-ES" sz="2000" spc="-1" strike="noStrike">
                <a:solidFill>
                  <a:srgbClr val="000000"/>
                </a:solidFill>
                <a:latin typeface="Calibri"/>
              </a:rPr>
              <a:t>Click to edit the notes format</a:t>
            </a:r>
            <a:endParaRPr b="0" lang="es-ES" sz="2000" spc="-1" strike="noStrike">
              <a:solidFill>
                <a:srgbClr val="000000"/>
              </a:solidFill>
              <a:latin typeface="Calibri"/>
            </a:endParaRPr>
          </a:p>
        </p:txBody>
      </p:sp>
      <p:sp>
        <p:nvSpPr>
          <p:cNvPr id="124"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s-ES" sz="1400" spc="-1" strike="noStrike">
                <a:solidFill>
                  <a:srgbClr val="000000"/>
                </a:solidFill>
                <a:latin typeface="Calibri"/>
              </a:rPr>
              <a:t>&lt;header&gt;</a:t>
            </a:r>
            <a:endParaRPr b="0" lang="es-ES" sz="1400" spc="-1" strike="noStrike">
              <a:solidFill>
                <a:srgbClr val="000000"/>
              </a:solidFill>
              <a:latin typeface="Calibri"/>
            </a:endParaRPr>
          </a:p>
        </p:txBody>
      </p:sp>
      <p:sp>
        <p:nvSpPr>
          <p:cNvPr id="125" name="PlaceHolder 4"/>
          <p:cNvSpPr>
            <a:spLocks noGrp="1"/>
          </p:cNvSpPr>
          <p:nvPr>
            <p:ph type="dt" idx="7"/>
          </p:nvPr>
        </p:nvSpPr>
        <p:spPr>
          <a:xfrm>
            <a:off x="4278960" y="0"/>
            <a:ext cx="3280680" cy="534240"/>
          </a:xfrm>
          <a:prstGeom prst="rect">
            <a:avLst/>
          </a:prstGeom>
          <a:noFill/>
          <a:ln w="0">
            <a:noFill/>
          </a:ln>
        </p:spPr>
        <p:txBody>
          <a:bodyPr lIns="0" rIns="0" tIns="0" bIns="0" anchor="t">
            <a:noAutofit/>
          </a:bodyPr>
          <a:lstStyle>
            <a:lvl1pPr algn="r">
              <a:buNone/>
              <a:defRPr b="0" lang="es-ES" sz="1400" spc="-1" strike="noStrike">
                <a:solidFill>
                  <a:srgbClr val="000000"/>
                </a:solidFill>
                <a:latin typeface="Calibri"/>
              </a:defRPr>
            </a:lvl1pPr>
          </a:lstStyle>
          <a:p>
            <a:pPr algn="r">
              <a:buNone/>
            </a:pPr>
            <a:r>
              <a:rPr b="0" lang="es-ES" sz="1400" spc="-1" strike="noStrike">
                <a:solidFill>
                  <a:srgbClr val="000000"/>
                </a:solidFill>
                <a:latin typeface="Calibri"/>
              </a:rPr>
              <a:t>&lt;date/time&gt;</a:t>
            </a:r>
            <a:endParaRPr b="0" lang="es-ES" sz="1400" spc="-1" strike="noStrike">
              <a:solidFill>
                <a:srgbClr val="000000"/>
              </a:solidFill>
              <a:latin typeface="Calibri"/>
            </a:endParaRPr>
          </a:p>
        </p:txBody>
      </p:sp>
      <p:sp>
        <p:nvSpPr>
          <p:cNvPr id="126" name="PlaceHolder 5"/>
          <p:cNvSpPr>
            <a:spLocks noGrp="1"/>
          </p:cNvSpPr>
          <p:nvPr>
            <p:ph type="ftr" idx="8"/>
          </p:nvPr>
        </p:nvSpPr>
        <p:spPr>
          <a:xfrm>
            <a:off x="0" y="10157400"/>
            <a:ext cx="3280680" cy="534240"/>
          </a:xfrm>
          <a:prstGeom prst="rect">
            <a:avLst/>
          </a:prstGeom>
          <a:noFill/>
          <a:ln w="0">
            <a:noFill/>
          </a:ln>
        </p:spPr>
        <p:txBody>
          <a:bodyPr lIns="0" rIns="0" tIns="0" bIns="0" anchor="b">
            <a:noAutofit/>
          </a:bodyPr>
          <a:lstStyle>
            <a:lvl1pPr>
              <a:defRPr b="0" lang="es-ES" sz="1400" spc="-1" strike="noStrike">
                <a:solidFill>
                  <a:srgbClr val="000000"/>
                </a:solidFill>
                <a:latin typeface="Calibri"/>
              </a:defRPr>
            </a:lvl1pPr>
          </a:lstStyle>
          <a:p>
            <a:r>
              <a:rPr b="0" lang="es-ES" sz="1400" spc="-1" strike="noStrike">
                <a:solidFill>
                  <a:srgbClr val="000000"/>
                </a:solidFill>
                <a:latin typeface="Calibri"/>
              </a:rPr>
              <a:t>&lt;footer&gt;</a:t>
            </a:r>
            <a:endParaRPr b="0" lang="es-ES" sz="1400" spc="-1" strike="noStrike">
              <a:solidFill>
                <a:srgbClr val="000000"/>
              </a:solidFill>
              <a:latin typeface="Calibri"/>
            </a:endParaRPr>
          </a:p>
        </p:txBody>
      </p:sp>
      <p:sp>
        <p:nvSpPr>
          <p:cNvPr id="127" name="PlaceHolder 6"/>
          <p:cNvSpPr>
            <a:spLocks noGrp="1"/>
          </p:cNvSpPr>
          <p:nvPr>
            <p:ph type="sldNum" idx="9"/>
          </p:nvPr>
        </p:nvSpPr>
        <p:spPr>
          <a:xfrm>
            <a:off x="4278960" y="10157400"/>
            <a:ext cx="3280680" cy="534240"/>
          </a:xfrm>
          <a:prstGeom prst="rect">
            <a:avLst/>
          </a:prstGeom>
          <a:noFill/>
          <a:ln w="0">
            <a:noFill/>
          </a:ln>
        </p:spPr>
        <p:txBody>
          <a:bodyPr lIns="0" rIns="0" tIns="0" bIns="0" anchor="b">
            <a:noAutofit/>
          </a:bodyPr>
          <a:lstStyle>
            <a:lvl1pPr algn="r">
              <a:buNone/>
              <a:defRPr b="0" lang="es-ES" sz="1400" spc="-1" strike="noStrike">
                <a:solidFill>
                  <a:srgbClr val="000000"/>
                </a:solidFill>
                <a:latin typeface="Calibri"/>
              </a:defRPr>
            </a:lvl1pPr>
          </a:lstStyle>
          <a:p>
            <a:pPr algn="r">
              <a:buNone/>
            </a:pPr>
            <a:fld id="{97E7154C-BA68-4A49-9AA4-8A7F22F4E9AC}" type="slidenum">
              <a:rPr b="0" lang="es-ES" sz="1400" spc="-1" strike="noStrike">
                <a:solidFill>
                  <a:srgbClr val="000000"/>
                </a:solidFill>
                <a:latin typeface="Calibri"/>
              </a:rPr>
              <a:t>&lt;number&gt;</a:t>
            </a:fld>
            <a:endParaRPr b="0" lang="es-ES" sz="14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notesMaster>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PlaceHolder 1"/>
          <p:cNvSpPr>
            <a:spLocks noGrp="1"/>
          </p:cNvSpPr>
          <p:nvPr>
            <p:ph type="sldImg"/>
          </p:nvPr>
        </p:nvSpPr>
        <p:spPr>
          <a:xfrm>
            <a:off x="685800" y="1143000"/>
            <a:ext cx="5486040" cy="3085920"/>
          </a:xfrm>
          <a:prstGeom prst="rect">
            <a:avLst/>
          </a:prstGeom>
          <a:ln w="0">
            <a:noFill/>
          </a:ln>
        </p:spPr>
      </p:sp>
      <p:sp>
        <p:nvSpPr>
          <p:cNvPr id="415"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en-US" sz="1800" spc="-1" strike="noStrike">
                <a:solidFill>
                  <a:srgbClr val="000000"/>
                </a:solidFill>
                <a:latin typeface="Segoe UI"/>
              </a:rPr>
              <a:t>Comparison between HSCAT-B and ASCAT-A errors (all flags applied).  The beneficial impact of NN if compared vs ASCAT is higher than compared vs HSCAT, especially in the tropics. </a:t>
            </a:r>
            <a:endParaRPr b="0" lang="es-ES" sz="1800" spc="-1" strike="noStrike">
              <a:solidFill>
                <a:srgbClr val="000000"/>
              </a:solidFill>
              <a:latin typeface="Calibri"/>
            </a:endParaRPr>
          </a:p>
        </p:txBody>
      </p:sp>
      <p:sp>
        <p:nvSpPr>
          <p:cNvPr id="416" name="PlaceHolder 3"/>
          <p:cNvSpPr>
            <a:spLocks noGrp="1"/>
          </p:cNvSpPr>
          <p:nvPr>
            <p:ph type="ftr" idx="45"/>
          </p:nvPr>
        </p:nvSpPr>
        <p:spPr>
          <a:xfrm>
            <a:off x="0" y="8685360"/>
            <a:ext cx="2971440" cy="458280"/>
          </a:xfrm>
          <a:prstGeom prst="rect">
            <a:avLst/>
          </a:prstGeom>
          <a:noFill/>
          <a:ln w="0">
            <a:noFill/>
          </a:ln>
        </p:spPr>
        <p:txBody>
          <a:bodyPr anchor="b">
            <a:noAutofit/>
          </a:bodyPr>
          <a:lstStyle>
            <a:lvl1pPr>
              <a:lnSpc>
                <a:spcPct val="100000"/>
              </a:lnSpc>
              <a:buNone/>
              <a:defRPr b="0" lang="en-US" sz="1200" spc="-1" strike="noStrike">
                <a:solidFill>
                  <a:srgbClr val="000000"/>
                </a:solidFill>
                <a:latin typeface="Calibri"/>
              </a:defRPr>
            </a:lvl1pPr>
          </a:lstStyle>
          <a:p>
            <a:pPr>
              <a:lnSpc>
                <a:spcPct val="100000"/>
              </a:lnSpc>
              <a:buNone/>
            </a:pPr>
            <a:r>
              <a:rPr b="0" lang="en-US" sz="1200" spc="-1" strike="noStrike">
                <a:solidFill>
                  <a:srgbClr val="000000"/>
                </a:solidFill>
                <a:latin typeface="Calibri"/>
              </a:rPr>
              <a:t>Proposal and evaluation of the machine learning models for correcting ERA5 U10S</a:t>
            </a:r>
            <a:endParaRPr b="0" lang="es-ES" sz="1200" spc="-1" strike="noStrike">
              <a:solidFill>
                <a:srgbClr val="000000"/>
              </a:solidFill>
              <a:latin typeface="Calibri"/>
            </a:endParaRPr>
          </a:p>
        </p:txBody>
      </p:sp>
      <p:sp>
        <p:nvSpPr>
          <p:cNvPr id="417" name="PlaceHolder 4"/>
          <p:cNvSpPr>
            <a:spLocks noGrp="1"/>
          </p:cNvSpPr>
          <p:nvPr>
            <p:ph type="sldNum" idx="46"/>
          </p:nvPr>
        </p:nvSpPr>
        <p:spPr>
          <a:xfrm>
            <a:off x="3884760" y="8685360"/>
            <a:ext cx="2971440" cy="458280"/>
          </a:xfrm>
          <a:prstGeom prst="rect">
            <a:avLst/>
          </a:prstGeom>
          <a:noFill/>
          <a:ln w="0">
            <a:noFill/>
          </a:ln>
        </p:spPr>
        <p:txBody>
          <a:bodyPr anchor="b">
            <a:noAutofit/>
          </a:bodyPr>
          <a:lstStyle>
            <a:lvl1pPr algn="r">
              <a:lnSpc>
                <a:spcPct val="100000"/>
              </a:lnSpc>
              <a:buNone/>
              <a:defRPr b="0" lang="en-GB" sz="1200" spc="-1" strike="noStrike">
                <a:solidFill>
                  <a:srgbClr val="000000"/>
                </a:solidFill>
                <a:latin typeface="Calibri"/>
              </a:defRPr>
            </a:lvl1pPr>
          </a:lstStyle>
          <a:p>
            <a:pPr algn="r">
              <a:lnSpc>
                <a:spcPct val="100000"/>
              </a:lnSpc>
              <a:buNone/>
            </a:pPr>
            <a:fld id="{6E4A1E06-3C80-41EA-8C11-006F76EE33C9}" type="slidenum">
              <a:rPr b="0" lang="en-GB" sz="1200" spc="-1" strike="noStrike">
                <a:solidFill>
                  <a:srgbClr val="000000"/>
                </a:solidFill>
                <a:latin typeface="Calibri"/>
              </a:rPr>
              <a:t>&lt;number&gt;</a:t>
            </a:fld>
            <a:endParaRPr b="0" lang="es-ES" sz="1200" spc="-1" strike="noStrike">
              <a:solidFill>
                <a:srgbClr val="000000"/>
              </a:solidFill>
              <a:latin typeface="Calibri"/>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sldImg"/>
          </p:nvPr>
        </p:nvSpPr>
        <p:spPr>
          <a:xfrm>
            <a:off x="685800" y="1143000"/>
            <a:ext cx="5486040" cy="3085920"/>
          </a:xfrm>
          <a:prstGeom prst="rect">
            <a:avLst/>
          </a:prstGeom>
          <a:ln w="0">
            <a:noFill/>
          </a:ln>
        </p:spPr>
      </p:sp>
      <p:sp>
        <p:nvSpPr>
          <p:cNvPr id="419"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en-US" sz="1800" spc="-1" strike="noStrike">
                <a:solidFill>
                  <a:srgbClr val="000000"/>
                </a:solidFill>
                <a:latin typeface="Segoe UI"/>
              </a:rPr>
              <a:t>XGBoost has very similar distribution as NN, not shown for not being repetitive. The validation is done against HSCAT-B with QC applied. The metrics are shown for 2019, year not used in training but covering the month of February, seen by the model in 2020. This is how the operational model will work. </a:t>
            </a:r>
            <a:endParaRPr b="0" lang="es-ES" sz="1800" spc="-1" strike="noStrike">
              <a:solidFill>
                <a:srgbClr val="000000"/>
              </a:solidFill>
              <a:latin typeface="Calibri"/>
            </a:endParaRPr>
          </a:p>
        </p:txBody>
      </p:sp>
      <p:sp>
        <p:nvSpPr>
          <p:cNvPr id="420" name="PlaceHolder 3"/>
          <p:cNvSpPr>
            <a:spLocks noGrp="1"/>
          </p:cNvSpPr>
          <p:nvPr>
            <p:ph type="ftr" idx="47"/>
          </p:nvPr>
        </p:nvSpPr>
        <p:spPr>
          <a:xfrm>
            <a:off x="0" y="8685360"/>
            <a:ext cx="2971440" cy="458280"/>
          </a:xfrm>
          <a:prstGeom prst="rect">
            <a:avLst/>
          </a:prstGeom>
          <a:noFill/>
          <a:ln w="0">
            <a:noFill/>
          </a:ln>
        </p:spPr>
        <p:txBody>
          <a:bodyPr anchor="b">
            <a:noAutofit/>
          </a:bodyPr>
          <a:lstStyle>
            <a:lvl1pPr>
              <a:lnSpc>
                <a:spcPct val="100000"/>
              </a:lnSpc>
              <a:buNone/>
              <a:defRPr b="0" lang="en-US" sz="1200" spc="-1" strike="noStrike">
                <a:solidFill>
                  <a:srgbClr val="000000"/>
                </a:solidFill>
                <a:latin typeface="Calibri"/>
              </a:defRPr>
            </a:lvl1pPr>
          </a:lstStyle>
          <a:p>
            <a:pPr>
              <a:lnSpc>
                <a:spcPct val="100000"/>
              </a:lnSpc>
              <a:buNone/>
            </a:pPr>
            <a:r>
              <a:rPr b="0" lang="en-US" sz="1200" spc="-1" strike="noStrike">
                <a:solidFill>
                  <a:srgbClr val="000000"/>
                </a:solidFill>
                <a:latin typeface="Calibri"/>
              </a:rPr>
              <a:t>Proposal and evaluation of the machine learning models for correcting ERA5 U10S</a:t>
            </a:r>
            <a:endParaRPr b="0" lang="es-ES" sz="1200" spc="-1" strike="noStrike">
              <a:solidFill>
                <a:srgbClr val="000000"/>
              </a:solidFill>
              <a:latin typeface="Calibri"/>
            </a:endParaRPr>
          </a:p>
        </p:txBody>
      </p:sp>
      <p:sp>
        <p:nvSpPr>
          <p:cNvPr id="421" name="PlaceHolder 4"/>
          <p:cNvSpPr>
            <a:spLocks noGrp="1"/>
          </p:cNvSpPr>
          <p:nvPr>
            <p:ph type="sldNum" idx="48"/>
          </p:nvPr>
        </p:nvSpPr>
        <p:spPr>
          <a:xfrm>
            <a:off x="3884760" y="8685360"/>
            <a:ext cx="2971440" cy="458280"/>
          </a:xfrm>
          <a:prstGeom prst="rect">
            <a:avLst/>
          </a:prstGeom>
          <a:noFill/>
          <a:ln w="0">
            <a:noFill/>
          </a:ln>
        </p:spPr>
        <p:txBody>
          <a:bodyPr anchor="b">
            <a:noAutofit/>
          </a:bodyPr>
          <a:lstStyle>
            <a:lvl1pPr algn="r">
              <a:lnSpc>
                <a:spcPct val="100000"/>
              </a:lnSpc>
              <a:buNone/>
              <a:defRPr b="0" lang="en-GB" sz="1200" spc="-1" strike="noStrike">
                <a:solidFill>
                  <a:srgbClr val="000000"/>
                </a:solidFill>
                <a:latin typeface="Calibri"/>
              </a:defRPr>
            </a:lvl1pPr>
          </a:lstStyle>
          <a:p>
            <a:pPr algn="r">
              <a:lnSpc>
                <a:spcPct val="100000"/>
              </a:lnSpc>
              <a:buNone/>
            </a:pPr>
            <a:fld id="{9E880CC3-546B-4363-B26F-AC65FA3F428C}" type="slidenum">
              <a:rPr b="0" lang="en-GB" sz="1200" spc="-1" strike="noStrike">
                <a:solidFill>
                  <a:srgbClr val="000000"/>
                </a:solidFill>
                <a:latin typeface="Calibri"/>
              </a:rPr>
              <a:t>&lt;number&gt;</a:t>
            </a:fld>
            <a:endParaRPr b="0" lang="es-ES" sz="1200" spc="-1" strike="noStrike">
              <a:solidFill>
                <a:srgbClr val="000000"/>
              </a:solidFill>
              <a:latin typeface="Calibri"/>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Google Shape;124;p2:notes"/>
          <p:cNvSpPr/>
          <p:nvPr/>
        </p:nvSpPr>
        <p:spPr>
          <a:xfrm>
            <a:off x="914760" y="4876560"/>
            <a:ext cx="5253840" cy="4569120"/>
          </a:xfrm>
          <a:prstGeom prst="rect">
            <a:avLst/>
          </a:prstGeom>
          <a:noFill/>
          <a:ln w="0">
            <a:noFill/>
          </a:ln>
        </p:spPr>
        <p:style>
          <a:lnRef idx="0"/>
          <a:fillRef idx="0"/>
          <a:effectRef idx="0"/>
          <a:fontRef idx="minor"/>
        </p:style>
        <p:txBody>
          <a:bodyPr lIns="97200" rIns="97200" tIns="97200" bIns="97200" anchor="ctr">
            <a:noAutofit/>
          </a:bodyPr>
          <a:p>
            <a:pPr>
              <a:lnSpc>
                <a:spcPct val="100000"/>
              </a:lnSpc>
              <a:buNone/>
              <a:tabLst>
                <a:tab algn="l" pos="0"/>
              </a:tabLst>
            </a:pPr>
            <a:endParaRPr b="0" lang="en-US" sz="1400" spc="-1" strike="noStrike">
              <a:solidFill>
                <a:srgbClr val="000000"/>
              </a:solidFill>
              <a:latin typeface="Arial"/>
              <a:ea typeface="+mn-ea"/>
            </a:endParaRPr>
          </a:p>
        </p:txBody>
      </p:sp>
      <p:sp>
        <p:nvSpPr>
          <p:cNvPr id="412" name="PlaceHolder 1"/>
          <p:cNvSpPr>
            <a:spLocks noGrp="1"/>
          </p:cNvSpPr>
          <p:nvPr>
            <p:ph type="body"/>
          </p:nvPr>
        </p:nvSpPr>
        <p:spPr>
          <a:xfrm>
            <a:off x="764280" y="5583600"/>
            <a:ext cx="6112800" cy="5289120"/>
          </a:xfrm>
          <a:prstGeom prst="rect">
            <a:avLst/>
          </a:prstGeom>
          <a:noFill/>
          <a:ln w="0">
            <a:noFill/>
          </a:ln>
        </p:spPr>
        <p:txBody>
          <a:bodyPr lIns="0" rIns="0" tIns="0" bIns="0" anchor="t">
            <a:noAutofit/>
          </a:bodyPr>
          <a:p>
            <a:endParaRPr b="0" lang="es-ES" sz="1800" spc="-1" strike="noStrike">
              <a:solidFill>
                <a:srgbClr val="000000"/>
              </a:solidFill>
              <a:latin typeface="Calibri"/>
            </a:endParaRPr>
          </a:p>
        </p:txBody>
      </p:sp>
      <p:sp>
        <p:nvSpPr>
          <p:cNvPr id="413" name="PlaceHolder 2"/>
          <p:cNvSpPr>
            <a:spLocks noGrp="1"/>
          </p:cNvSpPr>
          <p:nvPr>
            <p:ph type="sldImg"/>
          </p:nvPr>
        </p:nvSpPr>
        <p:spPr>
          <a:xfrm>
            <a:off x="-96840" y="893880"/>
            <a:ext cx="7833960" cy="4406400"/>
          </a:xfrm>
          <a:prstGeom prst="rect">
            <a:avLst/>
          </a:prstGeom>
          <a:ln w="0">
            <a:noFill/>
          </a:ln>
        </p:spPr>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PlaceHolder 1"/>
          <p:cNvSpPr>
            <a:spLocks noGrp="1"/>
          </p:cNvSpPr>
          <p:nvPr>
            <p:ph type="sldImg"/>
          </p:nvPr>
        </p:nvSpPr>
        <p:spPr>
          <a:xfrm>
            <a:off x="685800" y="1143000"/>
            <a:ext cx="5486040" cy="3085920"/>
          </a:xfrm>
          <a:prstGeom prst="rect">
            <a:avLst/>
          </a:prstGeom>
          <a:ln w="0">
            <a:noFill/>
          </a:ln>
        </p:spPr>
      </p:sp>
      <p:sp>
        <p:nvSpPr>
          <p:cNvPr id="423"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es-ES" sz="1800" spc="-1" strike="noStrike">
              <a:solidFill>
                <a:srgbClr val="000000"/>
              </a:solidFill>
              <a:latin typeface="Calibri"/>
            </a:endParaRPr>
          </a:p>
        </p:txBody>
      </p:sp>
      <p:sp>
        <p:nvSpPr>
          <p:cNvPr id="424" name="PlaceHolder 3"/>
          <p:cNvSpPr>
            <a:spLocks noGrp="1"/>
          </p:cNvSpPr>
          <p:nvPr>
            <p:ph type="ftr" idx="49"/>
          </p:nvPr>
        </p:nvSpPr>
        <p:spPr>
          <a:xfrm>
            <a:off x="0" y="8685360"/>
            <a:ext cx="2971440" cy="458280"/>
          </a:xfrm>
          <a:prstGeom prst="rect">
            <a:avLst/>
          </a:prstGeom>
          <a:noFill/>
          <a:ln w="0">
            <a:noFill/>
          </a:ln>
        </p:spPr>
        <p:txBody>
          <a:bodyPr anchor="b">
            <a:noAutofit/>
          </a:bodyPr>
          <a:lstStyle>
            <a:lvl1pPr>
              <a:lnSpc>
                <a:spcPct val="100000"/>
              </a:lnSpc>
              <a:buNone/>
              <a:tabLst>
                <a:tab algn="l" pos="0"/>
              </a:tabLst>
              <a:defRPr b="0" lang="en-US" sz="1200" spc="-1" strike="noStrike">
                <a:solidFill>
                  <a:srgbClr val="000000"/>
                </a:solidFill>
                <a:latin typeface="Calibri"/>
                <a:ea typeface="+mn-ea"/>
              </a:defRPr>
            </a:lvl1pPr>
          </a:lstStyle>
          <a:p>
            <a:pPr>
              <a:lnSpc>
                <a:spcPct val="100000"/>
              </a:lnSpc>
              <a:buNone/>
              <a:tabLst>
                <a:tab algn="l" pos="0"/>
              </a:tabLst>
            </a:pPr>
            <a:r>
              <a:rPr b="0" lang="en-US" sz="1200" spc="-1" strike="noStrike">
                <a:solidFill>
                  <a:srgbClr val="000000"/>
                </a:solidFill>
                <a:latin typeface="Calibri"/>
                <a:ea typeface="+mn-ea"/>
              </a:rPr>
              <a:t>Proposal and evaluation of the machine learning models for correcting ERA5 U10S</a:t>
            </a:r>
            <a:endParaRPr b="0" lang="es-ES" sz="1200" spc="-1" strike="noStrike">
              <a:solidFill>
                <a:srgbClr val="000000"/>
              </a:solidFill>
              <a:latin typeface="Calibri"/>
            </a:endParaRPr>
          </a:p>
        </p:txBody>
      </p:sp>
      <p:sp>
        <p:nvSpPr>
          <p:cNvPr id="425" name="PlaceHolder 4"/>
          <p:cNvSpPr>
            <a:spLocks noGrp="1"/>
          </p:cNvSpPr>
          <p:nvPr>
            <p:ph type="sldNum" idx="50"/>
          </p:nvPr>
        </p:nvSpPr>
        <p:spPr>
          <a:xfrm>
            <a:off x="3884760" y="8685360"/>
            <a:ext cx="2971440" cy="458280"/>
          </a:xfrm>
          <a:prstGeom prst="rect">
            <a:avLst/>
          </a:prstGeom>
          <a:noFill/>
          <a:ln w="0">
            <a:noFill/>
          </a:ln>
        </p:spPr>
        <p:txBody>
          <a:bodyPr anchor="b">
            <a:noAutofit/>
          </a:bodyPr>
          <a:lstStyle>
            <a:lvl1pPr algn="r">
              <a:lnSpc>
                <a:spcPct val="100000"/>
              </a:lnSpc>
              <a:buNone/>
              <a:tabLst>
                <a:tab algn="l" pos="0"/>
              </a:tabLst>
              <a:defRPr b="0" lang="en-GB" sz="1200" spc="-1" strike="noStrike">
                <a:solidFill>
                  <a:srgbClr val="000000"/>
                </a:solidFill>
                <a:latin typeface="Calibri"/>
                <a:ea typeface="+mn-ea"/>
              </a:defRPr>
            </a:lvl1pPr>
          </a:lstStyle>
          <a:p>
            <a:pPr algn="r">
              <a:lnSpc>
                <a:spcPct val="100000"/>
              </a:lnSpc>
              <a:buNone/>
              <a:tabLst>
                <a:tab algn="l" pos="0"/>
              </a:tabLst>
            </a:pPr>
            <a:fld id="{FF2EC9E1-4316-4EAF-A33F-70060A6D3BF1}" type="slidenum">
              <a:rPr b="0" lang="en-GB" sz="1200" spc="-1" strike="noStrike">
                <a:solidFill>
                  <a:srgbClr val="000000"/>
                </a:solidFill>
                <a:latin typeface="Calibri"/>
                <a:ea typeface="+mn-ea"/>
              </a:rPr>
              <a:t>&lt;number&gt;</a:t>
            </a:fld>
            <a:endParaRPr b="0" lang="es-ES" sz="1200" spc="-1" strike="noStrike">
              <a:solidFill>
                <a:srgbClr val="000000"/>
              </a:solidFill>
              <a:latin typeface="Calibri"/>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PlaceHolder 1"/>
          <p:cNvSpPr>
            <a:spLocks noGrp="1"/>
          </p:cNvSpPr>
          <p:nvPr>
            <p:ph type="sldImg"/>
          </p:nvPr>
        </p:nvSpPr>
        <p:spPr>
          <a:xfrm>
            <a:off x="685800" y="1143000"/>
            <a:ext cx="5486040" cy="3085920"/>
          </a:xfrm>
          <a:prstGeom prst="rect">
            <a:avLst/>
          </a:prstGeom>
          <a:ln w="0">
            <a:noFill/>
          </a:ln>
        </p:spPr>
      </p:sp>
      <p:sp>
        <p:nvSpPr>
          <p:cNvPr id="427"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es-ES" sz="1800" spc="-1" strike="noStrike">
              <a:solidFill>
                <a:srgbClr val="000000"/>
              </a:solidFill>
              <a:latin typeface="Calibri"/>
            </a:endParaRPr>
          </a:p>
        </p:txBody>
      </p:sp>
      <p:sp>
        <p:nvSpPr>
          <p:cNvPr id="428" name="PlaceHolder 3"/>
          <p:cNvSpPr>
            <a:spLocks noGrp="1"/>
          </p:cNvSpPr>
          <p:nvPr>
            <p:ph type="ftr" idx="51"/>
          </p:nvPr>
        </p:nvSpPr>
        <p:spPr>
          <a:xfrm>
            <a:off x="0" y="8685360"/>
            <a:ext cx="2971440" cy="458280"/>
          </a:xfrm>
          <a:prstGeom prst="rect">
            <a:avLst/>
          </a:prstGeom>
          <a:noFill/>
          <a:ln w="0">
            <a:noFill/>
          </a:ln>
        </p:spPr>
        <p:txBody>
          <a:bodyPr anchor="b">
            <a:noAutofit/>
          </a:bodyPr>
          <a:lstStyle>
            <a:lvl1pPr>
              <a:lnSpc>
                <a:spcPct val="100000"/>
              </a:lnSpc>
              <a:buNone/>
              <a:defRPr b="0" lang="en-US" sz="1200" spc="-1" strike="noStrike">
                <a:solidFill>
                  <a:srgbClr val="000000"/>
                </a:solidFill>
                <a:latin typeface="Calibri"/>
              </a:defRPr>
            </a:lvl1pPr>
          </a:lstStyle>
          <a:p>
            <a:pPr>
              <a:lnSpc>
                <a:spcPct val="100000"/>
              </a:lnSpc>
              <a:buNone/>
            </a:pPr>
            <a:r>
              <a:rPr b="0" lang="en-US" sz="1200" spc="-1" strike="noStrike">
                <a:solidFill>
                  <a:srgbClr val="000000"/>
                </a:solidFill>
                <a:latin typeface="Calibri"/>
              </a:rPr>
              <a:t>Proposal and evaluation of the machine learning models for correcting ERA5 U10S</a:t>
            </a:r>
            <a:endParaRPr b="0" lang="es-ES" sz="1200" spc="-1" strike="noStrike">
              <a:solidFill>
                <a:srgbClr val="000000"/>
              </a:solidFill>
              <a:latin typeface="Calibri"/>
            </a:endParaRPr>
          </a:p>
        </p:txBody>
      </p:sp>
      <p:sp>
        <p:nvSpPr>
          <p:cNvPr id="429" name="PlaceHolder 4"/>
          <p:cNvSpPr>
            <a:spLocks noGrp="1"/>
          </p:cNvSpPr>
          <p:nvPr>
            <p:ph type="sldNum" idx="52"/>
          </p:nvPr>
        </p:nvSpPr>
        <p:spPr>
          <a:xfrm>
            <a:off x="3884760" y="8685360"/>
            <a:ext cx="2971440" cy="458280"/>
          </a:xfrm>
          <a:prstGeom prst="rect">
            <a:avLst/>
          </a:prstGeom>
          <a:noFill/>
          <a:ln w="0">
            <a:noFill/>
          </a:ln>
        </p:spPr>
        <p:txBody>
          <a:bodyPr anchor="b">
            <a:noAutofit/>
          </a:bodyPr>
          <a:lstStyle>
            <a:lvl1pPr algn="r">
              <a:lnSpc>
                <a:spcPct val="100000"/>
              </a:lnSpc>
              <a:buNone/>
              <a:defRPr b="0" lang="en-GB" sz="1200" spc="-1" strike="noStrike">
                <a:solidFill>
                  <a:srgbClr val="000000"/>
                </a:solidFill>
                <a:latin typeface="Calibri"/>
              </a:defRPr>
            </a:lvl1pPr>
          </a:lstStyle>
          <a:p>
            <a:pPr algn="r">
              <a:lnSpc>
                <a:spcPct val="100000"/>
              </a:lnSpc>
              <a:buNone/>
            </a:pPr>
            <a:fld id="{3CA9E361-A5C4-4E24-B264-FC1A9F7FC99B}" type="slidenum">
              <a:rPr b="0" lang="en-GB" sz="1200" spc="-1" strike="noStrike">
                <a:solidFill>
                  <a:srgbClr val="000000"/>
                </a:solidFill>
                <a:latin typeface="Calibri"/>
              </a:rPr>
              <a:t>&lt;number&gt;</a:t>
            </a:fld>
            <a:endParaRPr b="0" lang="es-ES" sz="1200" spc="-1" strike="noStrike">
              <a:solidFill>
                <a:srgbClr val="000000"/>
              </a:solidFill>
              <a:latin typeface="Calibri"/>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type="sldImg"/>
          </p:nvPr>
        </p:nvSpPr>
        <p:spPr>
          <a:xfrm>
            <a:off x="685800" y="1143000"/>
            <a:ext cx="5486040" cy="3085920"/>
          </a:xfrm>
          <a:prstGeom prst="rect">
            <a:avLst/>
          </a:prstGeom>
          <a:ln w="0">
            <a:noFill/>
          </a:ln>
        </p:spPr>
      </p:sp>
      <p:sp>
        <p:nvSpPr>
          <p:cNvPr id="431"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en-US" sz="1800" spc="-1" strike="noStrike">
                <a:solidFill>
                  <a:srgbClr val="000000"/>
                </a:solidFill>
                <a:latin typeface="Segoe UI"/>
              </a:rPr>
              <a:t>XGBoost has very similar distribution as NN, not shown for not being repetitive. The validation is done against HSCAT-B with QC applied. The metrics are shown for 2019, year not used in training but covering the month of February, seen by the model in 2020. This is how the operational model will work. </a:t>
            </a:r>
            <a:endParaRPr b="0" lang="es-ES" sz="1800" spc="-1" strike="noStrike">
              <a:solidFill>
                <a:srgbClr val="000000"/>
              </a:solidFill>
              <a:latin typeface="Calibri"/>
            </a:endParaRPr>
          </a:p>
        </p:txBody>
      </p:sp>
      <p:sp>
        <p:nvSpPr>
          <p:cNvPr id="432" name="PlaceHolder 3"/>
          <p:cNvSpPr>
            <a:spLocks noGrp="1"/>
          </p:cNvSpPr>
          <p:nvPr>
            <p:ph type="ftr" idx="53"/>
          </p:nvPr>
        </p:nvSpPr>
        <p:spPr>
          <a:xfrm>
            <a:off x="0" y="8685360"/>
            <a:ext cx="2971440" cy="458280"/>
          </a:xfrm>
          <a:prstGeom prst="rect">
            <a:avLst/>
          </a:prstGeom>
          <a:noFill/>
          <a:ln w="0">
            <a:noFill/>
          </a:ln>
        </p:spPr>
        <p:txBody>
          <a:bodyPr anchor="b">
            <a:noAutofit/>
          </a:bodyPr>
          <a:lstStyle>
            <a:lvl1pPr>
              <a:lnSpc>
                <a:spcPct val="100000"/>
              </a:lnSpc>
              <a:buNone/>
              <a:defRPr b="0" lang="en-US" sz="1200" spc="-1" strike="noStrike">
                <a:solidFill>
                  <a:srgbClr val="000000"/>
                </a:solidFill>
                <a:latin typeface="Calibri"/>
              </a:defRPr>
            </a:lvl1pPr>
          </a:lstStyle>
          <a:p>
            <a:pPr>
              <a:lnSpc>
                <a:spcPct val="100000"/>
              </a:lnSpc>
              <a:buNone/>
            </a:pPr>
            <a:r>
              <a:rPr b="0" lang="en-US" sz="1200" spc="-1" strike="noStrike">
                <a:solidFill>
                  <a:srgbClr val="000000"/>
                </a:solidFill>
                <a:latin typeface="Calibri"/>
              </a:rPr>
              <a:t>Proposal and evaluation of the machine learning models for correcting ERA5 U10S</a:t>
            </a:r>
            <a:endParaRPr b="0" lang="es-ES" sz="1200" spc="-1" strike="noStrike">
              <a:solidFill>
                <a:srgbClr val="000000"/>
              </a:solidFill>
              <a:latin typeface="Calibri"/>
            </a:endParaRPr>
          </a:p>
        </p:txBody>
      </p:sp>
      <p:sp>
        <p:nvSpPr>
          <p:cNvPr id="433" name="PlaceHolder 4"/>
          <p:cNvSpPr>
            <a:spLocks noGrp="1"/>
          </p:cNvSpPr>
          <p:nvPr>
            <p:ph type="sldNum" idx="54"/>
          </p:nvPr>
        </p:nvSpPr>
        <p:spPr>
          <a:xfrm>
            <a:off x="3884760" y="8685360"/>
            <a:ext cx="2971440" cy="458280"/>
          </a:xfrm>
          <a:prstGeom prst="rect">
            <a:avLst/>
          </a:prstGeom>
          <a:noFill/>
          <a:ln w="0">
            <a:noFill/>
          </a:ln>
        </p:spPr>
        <p:txBody>
          <a:bodyPr anchor="b">
            <a:noAutofit/>
          </a:bodyPr>
          <a:lstStyle>
            <a:lvl1pPr algn="r">
              <a:lnSpc>
                <a:spcPct val="100000"/>
              </a:lnSpc>
              <a:buNone/>
              <a:defRPr b="0" lang="en-GB" sz="1200" spc="-1" strike="noStrike">
                <a:solidFill>
                  <a:srgbClr val="000000"/>
                </a:solidFill>
                <a:latin typeface="Calibri"/>
              </a:defRPr>
            </a:lvl1pPr>
          </a:lstStyle>
          <a:p>
            <a:pPr algn="r">
              <a:lnSpc>
                <a:spcPct val="100000"/>
              </a:lnSpc>
              <a:buNone/>
            </a:pPr>
            <a:fld id="{69BE94BA-3721-4133-B18F-F9219F9984C4}" type="slidenum">
              <a:rPr b="0" lang="en-GB" sz="1200" spc="-1" strike="noStrike">
                <a:solidFill>
                  <a:srgbClr val="000000"/>
                </a:solidFill>
                <a:latin typeface="Calibri"/>
              </a:rPr>
              <a:t>&lt;number&gt;</a:t>
            </a:fld>
            <a:endParaRPr b="0" lang="es-ES" sz="1200" spc="-1" strike="noStrike">
              <a:solidFill>
                <a:srgbClr val="000000"/>
              </a:solidFill>
              <a:latin typeface="Calibri"/>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PlaceHolder 1"/>
          <p:cNvSpPr>
            <a:spLocks noGrp="1"/>
          </p:cNvSpPr>
          <p:nvPr>
            <p:ph type="sldImg"/>
          </p:nvPr>
        </p:nvSpPr>
        <p:spPr>
          <a:xfrm>
            <a:off x="685800" y="1143000"/>
            <a:ext cx="5486040" cy="3085920"/>
          </a:xfrm>
          <a:prstGeom prst="rect">
            <a:avLst/>
          </a:prstGeom>
          <a:ln w="0">
            <a:noFill/>
          </a:ln>
        </p:spPr>
      </p:sp>
      <p:sp>
        <p:nvSpPr>
          <p:cNvPr id="435"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en-US" sz="1800" spc="-1" strike="noStrike">
                <a:solidFill>
                  <a:srgbClr val="000000"/>
                </a:solidFill>
                <a:latin typeface="Segoe UI"/>
              </a:rPr>
              <a:t>Comparison between HSCAT-B and ASCAT-A errors (all flags applied).  The beneficial impact of NN if compared vs ASCAT is higher than compared vs HSCAT, especially in the tropics. </a:t>
            </a:r>
            <a:endParaRPr b="0" lang="es-ES" sz="1800" spc="-1" strike="noStrike">
              <a:solidFill>
                <a:srgbClr val="000000"/>
              </a:solidFill>
              <a:latin typeface="Calibri"/>
            </a:endParaRPr>
          </a:p>
        </p:txBody>
      </p:sp>
      <p:sp>
        <p:nvSpPr>
          <p:cNvPr id="436" name="PlaceHolder 3"/>
          <p:cNvSpPr>
            <a:spLocks noGrp="1"/>
          </p:cNvSpPr>
          <p:nvPr>
            <p:ph type="ftr" idx="55"/>
          </p:nvPr>
        </p:nvSpPr>
        <p:spPr>
          <a:xfrm>
            <a:off x="0" y="8685360"/>
            <a:ext cx="2971440" cy="458280"/>
          </a:xfrm>
          <a:prstGeom prst="rect">
            <a:avLst/>
          </a:prstGeom>
          <a:noFill/>
          <a:ln w="0">
            <a:noFill/>
          </a:ln>
        </p:spPr>
        <p:txBody>
          <a:bodyPr anchor="b">
            <a:noAutofit/>
          </a:bodyPr>
          <a:lstStyle>
            <a:lvl1pPr>
              <a:lnSpc>
                <a:spcPct val="100000"/>
              </a:lnSpc>
              <a:buNone/>
              <a:defRPr b="0" lang="en-US" sz="1200" spc="-1" strike="noStrike">
                <a:solidFill>
                  <a:srgbClr val="000000"/>
                </a:solidFill>
                <a:latin typeface="Calibri"/>
              </a:defRPr>
            </a:lvl1pPr>
          </a:lstStyle>
          <a:p>
            <a:pPr>
              <a:lnSpc>
                <a:spcPct val="100000"/>
              </a:lnSpc>
              <a:buNone/>
            </a:pPr>
            <a:r>
              <a:rPr b="0" lang="en-US" sz="1200" spc="-1" strike="noStrike">
                <a:solidFill>
                  <a:srgbClr val="000000"/>
                </a:solidFill>
                <a:latin typeface="Calibri"/>
              </a:rPr>
              <a:t>Proposal and evaluation of the machine learning models for correcting ERA5 U10S</a:t>
            </a:r>
            <a:endParaRPr b="0" lang="es-ES" sz="1200" spc="-1" strike="noStrike">
              <a:solidFill>
                <a:srgbClr val="000000"/>
              </a:solidFill>
              <a:latin typeface="Calibri"/>
            </a:endParaRPr>
          </a:p>
        </p:txBody>
      </p:sp>
      <p:sp>
        <p:nvSpPr>
          <p:cNvPr id="437" name="PlaceHolder 4"/>
          <p:cNvSpPr>
            <a:spLocks noGrp="1"/>
          </p:cNvSpPr>
          <p:nvPr>
            <p:ph type="sldNum" idx="56"/>
          </p:nvPr>
        </p:nvSpPr>
        <p:spPr>
          <a:xfrm>
            <a:off x="3884760" y="8685360"/>
            <a:ext cx="2971440" cy="458280"/>
          </a:xfrm>
          <a:prstGeom prst="rect">
            <a:avLst/>
          </a:prstGeom>
          <a:noFill/>
          <a:ln w="0">
            <a:noFill/>
          </a:ln>
        </p:spPr>
        <p:txBody>
          <a:bodyPr anchor="b">
            <a:noAutofit/>
          </a:bodyPr>
          <a:lstStyle>
            <a:lvl1pPr algn="r">
              <a:lnSpc>
                <a:spcPct val="100000"/>
              </a:lnSpc>
              <a:buNone/>
              <a:defRPr b="0" lang="en-GB" sz="1200" spc="-1" strike="noStrike">
                <a:solidFill>
                  <a:srgbClr val="000000"/>
                </a:solidFill>
                <a:latin typeface="Calibri"/>
              </a:defRPr>
            </a:lvl1pPr>
          </a:lstStyle>
          <a:p>
            <a:pPr algn="r">
              <a:lnSpc>
                <a:spcPct val="100000"/>
              </a:lnSpc>
              <a:buNone/>
            </a:pPr>
            <a:fld id="{DBE04563-B1BC-4BCC-BF95-D3256444D41B}" type="slidenum">
              <a:rPr b="0" lang="en-GB" sz="1200" spc="-1" strike="noStrike">
                <a:solidFill>
                  <a:srgbClr val="000000"/>
                </a:solidFill>
                <a:latin typeface="Calibri"/>
              </a:rPr>
              <a:t>&lt;number&gt;</a:t>
            </a:fld>
            <a:endParaRPr b="0" lang="es-ES" sz="1200" spc="-1" strike="noStrike">
              <a:solidFill>
                <a:srgbClr val="000000"/>
              </a:solidFill>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ED6C6BF5-8003-4487-9A16-003035D3C9DD}" type="slidenum">
              <a:t>&lt;#&gt;</a:t>
            </a:fld>
          </a:p>
        </p:txBody>
      </p:sp>
      <p:sp>
        <p:nvSpPr>
          <p:cNvPr id="4" name="PlaceHolder 3"/>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27" name="PlaceHolder 2"/>
          <p:cNvSpPr>
            <a:spLocks noGrp="1"/>
          </p:cNvSpPr>
          <p:nvPr>
            <p:ph/>
          </p:nvPr>
        </p:nvSpPr>
        <p:spPr>
          <a:xfrm>
            <a:off x="386280" y="990720"/>
            <a:ext cx="1141344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28" name="PlaceHolder 3"/>
          <p:cNvSpPr>
            <a:spLocks noGrp="1"/>
          </p:cNvSpPr>
          <p:nvPr>
            <p:ph/>
          </p:nvPr>
        </p:nvSpPr>
        <p:spPr>
          <a:xfrm>
            <a:off x="386280" y="3699720"/>
            <a:ext cx="1141344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4F6484C2-F9C1-4114-8022-81DD7663DCC5}"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30" name="PlaceHolder 2"/>
          <p:cNvSpPr>
            <a:spLocks noGrp="1"/>
          </p:cNvSpPr>
          <p:nvPr>
            <p:ph/>
          </p:nvPr>
        </p:nvSpPr>
        <p:spPr>
          <a:xfrm>
            <a:off x="38628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31" name="PlaceHolder 3"/>
          <p:cNvSpPr>
            <a:spLocks noGrp="1"/>
          </p:cNvSpPr>
          <p:nvPr>
            <p:ph/>
          </p:nvPr>
        </p:nvSpPr>
        <p:spPr>
          <a:xfrm>
            <a:off x="623484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32" name="PlaceHolder 4"/>
          <p:cNvSpPr>
            <a:spLocks noGrp="1"/>
          </p:cNvSpPr>
          <p:nvPr>
            <p:ph/>
          </p:nvPr>
        </p:nvSpPr>
        <p:spPr>
          <a:xfrm>
            <a:off x="38628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33" name="PlaceHolder 5"/>
          <p:cNvSpPr>
            <a:spLocks noGrp="1"/>
          </p:cNvSpPr>
          <p:nvPr>
            <p:ph/>
          </p:nvPr>
        </p:nvSpPr>
        <p:spPr>
          <a:xfrm>
            <a:off x="623484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A411B3B7-9DE6-4A74-8447-FEE33404648C}" type="slidenum">
              <a:t>&lt;#&gt;</a:t>
            </a:fld>
          </a:p>
        </p:txBody>
      </p:sp>
      <p:sp>
        <p:nvSpPr>
          <p:cNvPr id="9" name="PlaceHolder 8"/>
          <p:cNvSpPr>
            <a:spLocks noGrp="1"/>
          </p:cNvSpPr>
          <p:nvPr>
            <p:ph type="dt" idx="1"/>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35" name="PlaceHolder 2"/>
          <p:cNvSpPr>
            <a:spLocks noGrp="1"/>
          </p:cNvSpPr>
          <p:nvPr>
            <p:ph/>
          </p:nvPr>
        </p:nvSpPr>
        <p:spPr>
          <a:xfrm>
            <a:off x="386280" y="990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36" name="PlaceHolder 3"/>
          <p:cNvSpPr>
            <a:spLocks noGrp="1"/>
          </p:cNvSpPr>
          <p:nvPr>
            <p:ph/>
          </p:nvPr>
        </p:nvSpPr>
        <p:spPr>
          <a:xfrm>
            <a:off x="4245120" y="990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37" name="PlaceHolder 4"/>
          <p:cNvSpPr>
            <a:spLocks noGrp="1"/>
          </p:cNvSpPr>
          <p:nvPr>
            <p:ph/>
          </p:nvPr>
        </p:nvSpPr>
        <p:spPr>
          <a:xfrm>
            <a:off x="8104320" y="990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38" name="PlaceHolder 5"/>
          <p:cNvSpPr>
            <a:spLocks noGrp="1"/>
          </p:cNvSpPr>
          <p:nvPr>
            <p:ph/>
          </p:nvPr>
        </p:nvSpPr>
        <p:spPr>
          <a:xfrm>
            <a:off x="386280" y="3699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39" name="PlaceHolder 6"/>
          <p:cNvSpPr>
            <a:spLocks noGrp="1"/>
          </p:cNvSpPr>
          <p:nvPr>
            <p:ph/>
          </p:nvPr>
        </p:nvSpPr>
        <p:spPr>
          <a:xfrm>
            <a:off x="4245120" y="3699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40" name="PlaceHolder 7"/>
          <p:cNvSpPr>
            <a:spLocks noGrp="1"/>
          </p:cNvSpPr>
          <p:nvPr>
            <p:ph/>
          </p:nvPr>
        </p:nvSpPr>
        <p:spPr>
          <a:xfrm>
            <a:off x="8104320" y="3699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DB8213AD-06B5-41E7-9277-9DEB3EFB3ABB}" type="slidenum">
              <a:t>&lt;#&gt;</a:t>
            </a:fld>
          </a:p>
        </p:txBody>
      </p:sp>
      <p:sp>
        <p:nvSpPr>
          <p:cNvPr id="11" name="PlaceHolder 10"/>
          <p:cNvSpPr>
            <a:spLocks noGrp="1"/>
          </p:cNvSpPr>
          <p:nvPr>
            <p:ph type="dt" idx="1"/>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8DB36800-A620-4EA1-ADE2-9094A91D60F1}" type="slidenum">
              <a:t>&lt;#&gt;</a:t>
            </a:fld>
          </a:p>
        </p:txBody>
      </p:sp>
      <p:sp>
        <p:nvSpPr>
          <p:cNvPr id="4" name="PlaceHolder 3"/>
          <p:cNvSpPr>
            <a:spLocks noGrp="1"/>
          </p:cNvSpPr>
          <p:nvPr>
            <p:ph type="dt" idx="4"/>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47" name="PlaceHolder 2"/>
          <p:cNvSpPr>
            <a:spLocks noGrp="1"/>
          </p:cNvSpPr>
          <p:nvPr>
            <p:ph type="subTitle"/>
          </p:nvPr>
        </p:nvSpPr>
        <p:spPr>
          <a:xfrm>
            <a:off x="386280" y="990720"/>
            <a:ext cx="11413440" cy="5186160"/>
          </a:xfrm>
          <a:prstGeom prst="rect">
            <a:avLst/>
          </a:prstGeom>
          <a:noFill/>
          <a:ln w="0">
            <a:noFill/>
          </a:ln>
        </p:spPr>
        <p:txBody>
          <a:bodyPr lIns="0" rIns="0" tIns="0" bIns="0" anchor="ctr">
            <a:noAutofit/>
          </a:bodyPr>
          <a:p>
            <a:pPr algn="ctr">
              <a:buNone/>
            </a:pPr>
            <a:endParaRPr b="0" lang="es-ES" sz="3200" spc="-1" strike="noStrike">
              <a:solidFill>
                <a:srgbClr val="000000"/>
              </a:solidFill>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5058F434-A578-4430-B95C-335B9DCEDCAC}" type="slidenum">
              <a:t>&lt;#&gt;</a:t>
            </a:fld>
          </a:p>
        </p:txBody>
      </p:sp>
      <p:sp>
        <p:nvSpPr>
          <p:cNvPr id="6" name="PlaceHolder 5"/>
          <p:cNvSpPr>
            <a:spLocks noGrp="1"/>
          </p:cNvSpPr>
          <p:nvPr>
            <p:ph type="dt" idx="4"/>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49" name="PlaceHolder 2"/>
          <p:cNvSpPr>
            <a:spLocks noGrp="1"/>
          </p:cNvSpPr>
          <p:nvPr>
            <p:ph/>
          </p:nvPr>
        </p:nvSpPr>
        <p:spPr>
          <a:xfrm>
            <a:off x="386280" y="990720"/>
            <a:ext cx="1141344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8A9FF411-D077-4397-AD34-5608C7E749FB}" type="slidenum">
              <a:t>&lt;#&gt;</a:t>
            </a:fld>
          </a:p>
        </p:txBody>
      </p:sp>
      <p:sp>
        <p:nvSpPr>
          <p:cNvPr id="6" name="PlaceHolder 5"/>
          <p:cNvSpPr>
            <a:spLocks noGrp="1"/>
          </p:cNvSpPr>
          <p:nvPr>
            <p:ph type="dt" idx="4"/>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51" name="PlaceHolder 2"/>
          <p:cNvSpPr>
            <a:spLocks noGrp="1"/>
          </p:cNvSpPr>
          <p:nvPr>
            <p:ph/>
          </p:nvPr>
        </p:nvSpPr>
        <p:spPr>
          <a:xfrm>
            <a:off x="38628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52" name="PlaceHolder 3"/>
          <p:cNvSpPr>
            <a:spLocks noGrp="1"/>
          </p:cNvSpPr>
          <p:nvPr>
            <p:ph/>
          </p:nvPr>
        </p:nvSpPr>
        <p:spPr>
          <a:xfrm>
            <a:off x="623484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B0845909-61FB-4896-BD24-D27B41EA4634}" type="slidenum">
              <a:t>&lt;#&gt;</a:t>
            </a:fld>
          </a:p>
        </p:txBody>
      </p:sp>
      <p:sp>
        <p:nvSpPr>
          <p:cNvPr id="7" name="PlaceHolder 6"/>
          <p:cNvSpPr>
            <a:spLocks noGrp="1"/>
          </p:cNvSpPr>
          <p:nvPr>
            <p:ph type="dt" idx="4"/>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37B397B6-805C-47E7-8CBF-4A3F4A9C9ABE}" type="slidenum">
              <a:t>&lt;#&gt;</a:t>
            </a:fld>
          </a:p>
        </p:txBody>
      </p:sp>
      <p:sp>
        <p:nvSpPr>
          <p:cNvPr id="5" name="PlaceHolder 4"/>
          <p:cNvSpPr>
            <a:spLocks noGrp="1"/>
          </p:cNvSpPr>
          <p:nvPr>
            <p:ph type="dt" idx="4"/>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0" y="0"/>
            <a:ext cx="12191760" cy="3156840"/>
          </a:xfrm>
          <a:prstGeom prst="rect">
            <a:avLst/>
          </a:prstGeom>
          <a:noFill/>
          <a:ln w="0">
            <a:noFill/>
          </a:ln>
        </p:spPr>
        <p:txBody>
          <a:bodyPr lIns="0" rIns="0" tIns="0" bIns="0" anchor="ctr">
            <a:noAutofit/>
          </a:bodyPr>
          <a:p>
            <a:pPr algn="ctr">
              <a:buNone/>
            </a:pPr>
            <a:endParaRPr b="0" lang="es-ES" sz="3200" spc="-1" strike="noStrike">
              <a:solidFill>
                <a:srgbClr val="000000"/>
              </a:solidFill>
              <a:latin typeface="Calibri"/>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2B02F033-3043-4A62-90BD-803B37CAEC1B}" type="slidenum">
              <a:t>&lt;#&gt;</a:t>
            </a:fld>
          </a:p>
        </p:txBody>
      </p:sp>
      <p:sp>
        <p:nvSpPr>
          <p:cNvPr id="5" name="PlaceHolder 4"/>
          <p:cNvSpPr>
            <a:spLocks noGrp="1"/>
          </p:cNvSpPr>
          <p:nvPr>
            <p:ph type="dt" idx="4"/>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56" name="PlaceHolder 2"/>
          <p:cNvSpPr>
            <a:spLocks noGrp="1"/>
          </p:cNvSpPr>
          <p:nvPr>
            <p:ph/>
          </p:nvPr>
        </p:nvSpPr>
        <p:spPr>
          <a:xfrm>
            <a:off x="38628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57" name="PlaceHolder 3"/>
          <p:cNvSpPr>
            <a:spLocks noGrp="1"/>
          </p:cNvSpPr>
          <p:nvPr>
            <p:ph/>
          </p:nvPr>
        </p:nvSpPr>
        <p:spPr>
          <a:xfrm>
            <a:off x="623484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58" name="PlaceHolder 4"/>
          <p:cNvSpPr>
            <a:spLocks noGrp="1"/>
          </p:cNvSpPr>
          <p:nvPr>
            <p:ph/>
          </p:nvPr>
        </p:nvSpPr>
        <p:spPr>
          <a:xfrm>
            <a:off x="38628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C6157F82-AFE5-4195-BAE2-52A4C1D9A38C}"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6" name="PlaceHolder 2"/>
          <p:cNvSpPr>
            <a:spLocks noGrp="1"/>
          </p:cNvSpPr>
          <p:nvPr>
            <p:ph type="subTitle"/>
          </p:nvPr>
        </p:nvSpPr>
        <p:spPr>
          <a:xfrm>
            <a:off x="386280" y="990720"/>
            <a:ext cx="11413440" cy="5186160"/>
          </a:xfrm>
          <a:prstGeom prst="rect">
            <a:avLst/>
          </a:prstGeom>
          <a:noFill/>
          <a:ln w="0">
            <a:noFill/>
          </a:ln>
        </p:spPr>
        <p:txBody>
          <a:bodyPr lIns="0" rIns="0" tIns="0" bIns="0" anchor="ctr">
            <a:noAutofit/>
          </a:bodyPr>
          <a:p>
            <a:pPr algn="ctr">
              <a:buNone/>
            </a:pPr>
            <a:endParaRPr b="0" lang="es-ES" sz="32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9D4B1EB4-3C6A-4D5D-B3B4-89FD12C4164D}"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60" name="PlaceHolder 2"/>
          <p:cNvSpPr>
            <a:spLocks noGrp="1"/>
          </p:cNvSpPr>
          <p:nvPr>
            <p:ph/>
          </p:nvPr>
        </p:nvSpPr>
        <p:spPr>
          <a:xfrm>
            <a:off x="38628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61" name="PlaceHolder 3"/>
          <p:cNvSpPr>
            <a:spLocks noGrp="1"/>
          </p:cNvSpPr>
          <p:nvPr>
            <p:ph/>
          </p:nvPr>
        </p:nvSpPr>
        <p:spPr>
          <a:xfrm>
            <a:off x="623484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62" name="PlaceHolder 4"/>
          <p:cNvSpPr>
            <a:spLocks noGrp="1"/>
          </p:cNvSpPr>
          <p:nvPr>
            <p:ph/>
          </p:nvPr>
        </p:nvSpPr>
        <p:spPr>
          <a:xfrm>
            <a:off x="623484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A4C4500F-32FE-40C6-87FE-2168F983CA8B}"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64" name="PlaceHolder 2"/>
          <p:cNvSpPr>
            <a:spLocks noGrp="1"/>
          </p:cNvSpPr>
          <p:nvPr>
            <p:ph/>
          </p:nvPr>
        </p:nvSpPr>
        <p:spPr>
          <a:xfrm>
            <a:off x="38628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65" name="PlaceHolder 3"/>
          <p:cNvSpPr>
            <a:spLocks noGrp="1"/>
          </p:cNvSpPr>
          <p:nvPr>
            <p:ph/>
          </p:nvPr>
        </p:nvSpPr>
        <p:spPr>
          <a:xfrm>
            <a:off x="623484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66" name="PlaceHolder 4"/>
          <p:cNvSpPr>
            <a:spLocks noGrp="1"/>
          </p:cNvSpPr>
          <p:nvPr>
            <p:ph/>
          </p:nvPr>
        </p:nvSpPr>
        <p:spPr>
          <a:xfrm>
            <a:off x="386280" y="3699720"/>
            <a:ext cx="1141344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FC64A214-D9DD-4DE2-8856-C93C6ED365B5}"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68" name="PlaceHolder 2"/>
          <p:cNvSpPr>
            <a:spLocks noGrp="1"/>
          </p:cNvSpPr>
          <p:nvPr>
            <p:ph/>
          </p:nvPr>
        </p:nvSpPr>
        <p:spPr>
          <a:xfrm>
            <a:off x="386280" y="990720"/>
            <a:ext cx="1141344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69" name="PlaceHolder 3"/>
          <p:cNvSpPr>
            <a:spLocks noGrp="1"/>
          </p:cNvSpPr>
          <p:nvPr>
            <p:ph/>
          </p:nvPr>
        </p:nvSpPr>
        <p:spPr>
          <a:xfrm>
            <a:off x="386280" y="3699720"/>
            <a:ext cx="1141344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B9BABA8F-D300-4905-ACDB-4B64A4037981}" type="slidenum">
              <a:t>&lt;#&gt;</a:t>
            </a:fld>
          </a:p>
        </p:txBody>
      </p:sp>
      <p:sp>
        <p:nvSpPr>
          <p:cNvPr id="7" name="PlaceHolder 6"/>
          <p:cNvSpPr>
            <a:spLocks noGrp="1"/>
          </p:cNvSpPr>
          <p:nvPr>
            <p:ph type="dt" idx="4"/>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71" name="PlaceHolder 2"/>
          <p:cNvSpPr>
            <a:spLocks noGrp="1"/>
          </p:cNvSpPr>
          <p:nvPr>
            <p:ph/>
          </p:nvPr>
        </p:nvSpPr>
        <p:spPr>
          <a:xfrm>
            <a:off x="38628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72" name="PlaceHolder 3"/>
          <p:cNvSpPr>
            <a:spLocks noGrp="1"/>
          </p:cNvSpPr>
          <p:nvPr>
            <p:ph/>
          </p:nvPr>
        </p:nvSpPr>
        <p:spPr>
          <a:xfrm>
            <a:off x="623484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73" name="PlaceHolder 4"/>
          <p:cNvSpPr>
            <a:spLocks noGrp="1"/>
          </p:cNvSpPr>
          <p:nvPr>
            <p:ph/>
          </p:nvPr>
        </p:nvSpPr>
        <p:spPr>
          <a:xfrm>
            <a:off x="38628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74" name="PlaceHolder 5"/>
          <p:cNvSpPr>
            <a:spLocks noGrp="1"/>
          </p:cNvSpPr>
          <p:nvPr>
            <p:ph/>
          </p:nvPr>
        </p:nvSpPr>
        <p:spPr>
          <a:xfrm>
            <a:off x="623484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F20F77CE-3ADD-44ED-B977-91E3A02A36E7}" type="slidenum">
              <a:t>&lt;#&gt;</a:t>
            </a:fld>
          </a:p>
        </p:txBody>
      </p:sp>
      <p:sp>
        <p:nvSpPr>
          <p:cNvPr id="9" name="PlaceHolder 8"/>
          <p:cNvSpPr>
            <a:spLocks noGrp="1"/>
          </p:cNvSpPr>
          <p:nvPr>
            <p:ph type="dt" idx="4"/>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76" name="PlaceHolder 2"/>
          <p:cNvSpPr>
            <a:spLocks noGrp="1"/>
          </p:cNvSpPr>
          <p:nvPr>
            <p:ph/>
          </p:nvPr>
        </p:nvSpPr>
        <p:spPr>
          <a:xfrm>
            <a:off x="386280" y="990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77" name="PlaceHolder 3"/>
          <p:cNvSpPr>
            <a:spLocks noGrp="1"/>
          </p:cNvSpPr>
          <p:nvPr>
            <p:ph/>
          </p:nvPr>
        </p:nvSpPr>
        <p:spPr>
          <a:xfrm>
            <a:off x="4245120" y="990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78" name="PlaceHolder 4"/>
          <p:cNvSpPr>
            <a:spLocks noGrp="1"/>
          </p:cNvSpPr>
          <p:nvPr>
            <p:ph/>
          </p:nvPr>
        </p:nvSpPr>
        <p:spPr>
          <a:xfrm>
            <a:off x="8104320" y="990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79" name="PlaceHolder 5"/>
          <p:cNvSpPr>
            <a:spLocks noGrp="1"/>
          </p:cNvSpPr>
          <p:nvPr>
            <p:ph/>
          </p:nvPr>
        </p:nvSpPr>
        <p:spPr>
          <a:xfrm>
            <a:off x="386280" y="3699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80" name="PlaceHolder 6"/>
          <p:cNvSpPr>
            <a:spLocks noGrp="1"/>
          </p:cNvSpPr>
          <p:nvPr>
            <p:ph/>
          </p:nvPr>
        </p:nvSpPr>
        <p:spPr>
          <a:xfrm>
            <a:off x="4245120" y="3699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81" name="PlaceHolder 7"/>
          <p:cNvSpPr>
            <a:spLocks noGrp="1"/>
          </p:cNvSpPr>
          <p:nvPr>
            <p:ph/>
          </p:nvPr>
        </p:nvSpPr>
        <p:spPr>
          <a:xfrm>
            <a:off x="8104320" y="3699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D7C90A8C-51D6-4FE9-AD43-67E2FC081000}" type="slidenum">
              <a:t>&lt;#&gt;</a:t>
            </a:fld>
          </a:p>
        </p:txBody>
      </p:sp>
      <p:sp>
        <p:nvSpPr>
          <p:cNvPr id="11" name="PlaceHolder 10"/>
          <p:cNvSpPr>
            <a:spLocks noGrp="1"/>
          </p:cNvSpPr>
          <p:nvPr>
            <p:ph type="dt" idx="4"/>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87" name="PlaceHolder 2"/>
          <p:cNvSpPr>
            <a:spLocks noGrp="1"/>
          </p:cNvSpPr>
          <p:nvPr>
            <p:ph type="subTitle"/>
          </p:nvPr>
        </p:nvSpPr>
        <p:spPr>
          <a:xfrm>
            <a:off x="386280" y="990720"/>
            <a:ext cx="11413440" cy="5186160"/>
          </a:xfrm>
          <a:prstGeom prst="rect">
            <a:avLst/>
          </a:prstGeom>
          <a:noFill/>
          <a:ln w="0">
            <a:noFill/>
          </a:ln>
        </p:spPr>
        <p:txBody>
          <a:bodyPr lIns="0" rIns="0" tIns="0" bIns="0" anchor="ctr">
            <a:noAutofit/>
          </a:bodyPr>
          <a:p>
            <a:pPr algn="ctr">
              <a:buNone/>
            </a:pPr>
            <a:endParaRPr b="0" lang="es-ES" sz="3200" spc="-1" strike="noStrike">
              <a:solidFill>
                <a:srgbClr val="000000"/>
              </a:solidFill>
              <a:latin typeface="Calibri"/>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89" name="PlaceHolder 2"/>
          <p:cNvSpPr>
            <a:spLocks noGrp="1"/>
          </p:cNvSpPr>
          <p:nvPr>
            <p:ph/>
          </p:nvPr>
        </p:nvSpPr>
        <p:spPr>
          <a:xfrm>
            <a:off x="386280" y="990720"/>
            <a:ext cx="1141344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91" name="PlaceHolder 2"/>
          <p:cNvSpPr>
            <a:spLocks noGrp="1"/>
          </p:cNvSpPr>
          <p:nvPr>
            <p:ph/>
          </p:nvPr>
        </p:nvSpPr>
        <p:spPr>
          <a:xfrm>
            <a:off x="38628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92" name="PlaceHolder 3"/>
          <p:cNvSpPr>
            <a:spLocks noGrp="1"/>
          </p:cNvSpPr>
          <p:nvPr>
            <p:ph/>
          </p:nvPr>
        </p:nvSpPr>
        <p:spPr>
          <a:xfrm>
            <a:off x="623484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8" name="PlaceHolder 2"/>
          <p:cNvSpPr>
            <a:spLocks noGrp="1"/>
          </p:cNvSpPr>
          <p:nvPr>
            <p:ph/>
          </p:nvPr>
        </p:nvSpPr>
        <p:spPr>
          <a:xfrm>
            <a:off x="386280" y="990720"/>
            <a:ext cx="1141344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88185623-8F08-45DE-8A19-BA65634FDC89}"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0" y="0"/>
            <a:ext cx="12191760" cy="3156840"/>
          </a:xfrm>
          <a:prstGeom prst="rect">
            <a:avLst/>
          </a:prstGeom>
          <a:noFill/>
          <a:ln w="0">
            <a:noFill/>
          </a:ln>
        </p:spPr>
        <p:txBody>
          <a:bodyPr lIns="0" rIns="0" tIns="0" bIns="0" anchor="ctr">
            <a:noAutofit/>
          </a:bodyPr>
          <a:p>
            <a:pPr algn="ctr">
              <a:buNone/>
            </a:pPr>
            <a:endParaRPr b="0" lang="es-ES" sz="3200" spc="-1" strike="noStrike">
              <a:solidFill>
                <a:srgbClr val="000000"/>
              </a:solidFill>
              <a:latin typeface="Calibri"/>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96" name="PlaceHolder 2"/>
          <p:cNvSpPr>
            <a:spLocks noGrp="1"/>
          </p:cNvSpPr>
          <p:nvPr>
            <p:ph/>
          </p:nvPr>
        </p:nvSpPr>
        <p:spPr>
          <a:xfrm>
            <a:off x="38628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97" name="PlaceHolder 3"/>
          <p:cNvSpPr>
            <a:spLocks noGrp="1"/>
          </p:cNvSpPr>
          <p:nvPr>
            <p:ph/>
          </p:nvPr>
        </p:nvSpPr>
        <p:spPr>
          <a:xfrm>
            <a:off x="623484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98" name="PlaceHolder 4"/>
          <p:cNvSpPr>
            <a:spLocks noGrp="1"/>
          </p:cNvSpPr>
          <p:nvPr>
            <p:ph/>
          </p:nvPr>
        </p:nvSpPr>
        <p:spPr>
          <a:xfrm>
            <a:off x="38628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100" name="PlaceHolder 2"/>
          <p:cNvSpPr>
            <a:spLocks noGrp="1"/>
          </p:cNvSpPr>
          <p:nvPr>
            <p:ph/>
          </p:nvPr>
        </p:nvSpPr>
        <p:spPr>
          <a:xfrm>
            <a:off x="38628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01" name="PlaceHolder 3"/>
          <p:cNvSpPr>
            <a:spLocks noGrp="1"/>
          </p:cNvSpPr>
          <p:nvPr>
            <p:ph/>
          </p:nvPr>
        </p:nvSpPr>
        <p:spPr>
          <a:xfrm>
            <a:off x="623484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02" name="PlaceHolder 4"/>
          <p:cNvSpPr>
            <a:spLocks noGrp="1"/>
          </p:cNvSpPr>
          <p:nvPr>
            <p:ph/>
          </p:nvPr>
        </p:nvSpPr>
        <p:spPr>
          <a:xfrm>
            <a:off x="623484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104" name="PlaceHolder 2"/>
          <p:cNvSpPr>
            <a:spLocks noGrp="1"/>
          </p:cNvSpPr>
          <p:nvPr>
            <p:ph/>
          </p:nvPr>
        </p:nvSpPr>
        <p:spPr>
          <a:xfrm>
            <a:off x="38628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05" name="PlaceHolder 3"/>
          <p:cNvSpPr>
            <a:spLocks noGrp="1"/>
          </p:cNvSpPr>
          <p:nvPr>
            <p:ph/>
          </p:nvPr>
        </p:nvSpPr>
        <p:spPr>
          <a:xfrm>
            <a:off x="623484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06" name="PlaceHolder 4"/>
          <p:cNvSpPr>
            <a:spLocks noGrp="1"/>
          </p:cNvSpPr>
          <p:nvPr>
            <p:ph/>
          </p:nvPr>
        </p:nvSpPr>
        <p:spPr>
          <a:xfrm>
            <a:off x="386280" y="3699720"/>
            <a:ext cx="1141344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108" name="PlaceHolder 2"/>
          <p:cNvSpPr>
            <a:spLocks noGrp="1"/>
          </p:cNvSpPr>
          <p:nvPr>
            <p:ph/>
          </p:nvPr>
        </p:nvSpPr>
        <p:spPr>
          <a:xfrm>
            <a:off x="386280" y="990720"/>
            <a:ext cx="1141344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09" name="PlaceHolder 3"/>
          <p:cNvSpPr>
            <a:spLocks noGrp="1"/>
          </p:cNvSpPr>
          <p:nvPr>
            <p:ph/>
          </p:nvPr>
        </p:nvSpPr>
        <p:spPr>
          <a:xfrm>
            <a:off x="386280" y="3699720"/>
            <a:ext cx="1141344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111" name="PlaceHolder 2"/>
          <p:cNvSpPr>
            <a:spLocks noGrp="1"/>
          </p:cNvSpPr>
          <p:nvPr>
            <p:ph/>
          </p:nvPr>
        </p:nvSpPr>
        <p:spPr>
          <a:xfrm>
            <a:off x="38628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12" name="PlaceHolder 3"/>
          <p:cNvSpPr>
            <a:spLocks noGrp="1"/>
          </p:cNvSpPr>
          <p:nvPr>
            <p:ph/>
          </p:nvPr>
        </p:nvSpPr>
        <p:spPr>
          <a:xfrm>
            <a:off x="623484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13" name="PlaceHolder 4"/>
          <p:cNvSpPr>
            <a:spLocks noGrp="1"/>
          </p:cNvSpPr>
          <p:nvPr>
            <p:ph/>
          </p:nvPr>
        </p:nvSpPr>
        <p:spPr>
          <a:xfrm>
            <a:off x="38628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14" name="PlaceHolder 5"/>
          <p:cNvSpPr>
            <a:spLocks noGrp="1"/>
          </p:cNvSpPr>
          <p:nvPr>
            <p:ph/>
          </p:nvPr>
        </p:nvSpPr>
        <p:spPr>
          <a:xfrm>
            <a:off x="623484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116" name="PlaceHolder 2"/>
          <p:cNvSpPr>
            <a:spLocks noGrp="1"/>
          </p:cNvSpPr>
          <p:nvPr>
            <p:ph/>
          </p:nvPr>
        </p:nvSpPr>
        <p:spPr>
          <a:xfrm>
            <a:off x="386280" y="990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17" name="PlaceHolder 3"/>
          <p:cNvSpPr>
            <a:spLocks noGrp="1"/>
          </p:cNvSpPr>
          <p:nvPr>
            <p:ph/>
          </p:nvPr>
        </p:nvSpPr>
        <p:spPr>
          <a:xfrm>
            <a:off x="4245120" y="990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18" name="PlaceHolder 4"/>
          <p:cNvSpPr>
            <a:spLocks noGrp="1"/>
          </p:cNvSpPr>
          <p:nvPr>
            <p:ph/>
          </p:nvPr>
        </p:nvSpPr>
        <p:spPr>
          <a:xfrm>
            <a:off x="8104320" y="990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19" name="PlaceHolder 5"/>
          <p:cNvSpPr>
            <a:spLocks noGrp="1"/>
          </p:cNvSpPr>
          <p:nvPr>
            <p:ph/>
          </p:nvPr>
        </p:nvSpPr>
        <p:spPr>
          <a:xfrm>
            <a:off x="386280" y="3699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20" name="PlaceHolder 6"/>
          <p:cNvSpPr>
            <a:spLocks noGrp="1"/>
          </p:cNvSpPr>
          <p:nvPr>
            <p:ph/>
          </p:nvPr>
        </p:nvSpPr>
        <p:spPr>
          <a:xfrm>
            <a:off x="4245120" y="3699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21" name="PlaceHolder 7"/>
          <p:cNvSpPr>
            <a:spLocks noGrp="1"/>
          </p:cNvSpPr>
          <p:nvPr>
            <p:ph/>
          </p:nvPr>
        </p:nvSpPr>
        <p:spPr>
          <a:xfrm>
            <a:off x="8104320" y="3699720"/>
            <a:ext cx="367488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10" name="PlaceHolder 2"/>
          <p:cNvSpPr>
            <a:spLocks noGrp="1"/>
          </p:cNvSpPr>
          <p:nvPr>
            <p:ph/>
          </p:nvPr>
        </p:nvSpPr>
        <p:spPr>
          <a:xfrm>
            <a:off x="38628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1" name="PlaceHolder 3"/>
          <p:cNvSpPr>
            <a:spLocks noGrp="1"/>
          </p:cNvSpPr>
          <p:nvPr>
            <p:ph/>
          </p:nvPr>
        </p:nvSpPr>
        <p:spPr>
          <a:xfrm>
            <a:off x="623484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1A62CE3B-D34A-49FB-B100-7E6D6D5FF5FE}"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7C2D8BFC-5EB9-4D69-982A-A08CAA19B2BF}"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0" y="0"/>
            <a:ext cx="12191760" cy="3156840"/>
          </a:xfrm>
          <a:prstGeom prst="rect">
            <a:avLst/>
          </a:prstGeom>
          <a:noFill/>
          <a:ln w="0">
            <a:noFill/>
          </a:ln>
        </p:spPr>
        <p:txBody>
          <a:bodyPr lIns="0" rIns="0" tIns="0" bIns="0" anchor="ctr">
            <a:noAutofit/>
          </a:bodyPr>
          <a:p>
            <a:pPr algn="ctr">
              <a:buNone/>
            </a:pPr>
            <a:endParaRPr b="0" lang="es-ES" sz="32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FEEE312D-8651-40E0-92E3-B10ED5D2F478}"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15" name="PlaceHolder 2"/>
          <p:cNvSpPr>
            <a:spLocks noGrp="1"/>
          </p:cNvSpPr>
          <p:nvPr>
            <p:ph/>
          </p:nvPr>
        </p:nvSpPr>
        <p:spPr>
          <a:xfrm>
            <a:off x="38628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6" name="PlaceHolder 3"/>
          <p:cNvSpPr>
            <a:spLocks noGrp="1"/>
          </p:cNvSpPr>
          <p:nvPr>
            <p:ph/>
          </p:nvPr>
        </p:nvSpPr>
        <p:spPr>
          <a:xfrm>
            <a:off x="623484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17" name="PlaceHolder 4"/>
          <p:cNvSpPr>
            <a:spLocks noGrp="1"/>
          </p:cNvSpPr>
          <p:nvPr>
            <p:ph/>
          </p:nvPr>
        </p:nvSpPr>
        <p:spPr>
          <a:xfrm>
            <a:off x="38628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EC16EDA7-2883-4BE2-957E-EB2AEDC255D4}"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19" name="PlaceHolder 2"/>
          <p:cNvSpPr>
            <a:spLocks noGrp="1"/>
          </p:cNvSpPr>
          <p:nvPr>
            <p:ph/>
          </p:nvPr>
        </p:nvSpPr>
        <p:spPr>
          <a:xfrm>
            <a:off x="386280" y="990720"/>
            <a:ext cx="5569560" cy="51861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20" name="PlaceHolder 3"/>
          <p:cNvSpPr>
            <a:spLocks noGrp="1"/>
          </p:cNvSpPr>
          <p:nvPr>
            <p:ph/>
          </p:nvPr>
        </p:nvSpPr>
        <p:spPr>
          <a:xfrm>
            <a:off x="623484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21" name="PlaceHolder 4"/>
          <p:cNvSpPr>
            <a:spLocks noGrp="1"/>
          </p:cNvSpPr>
          <p:nvPr>
            <p:ph/>
          </p:nvPr>
        </p:nvSpPr>
        <p:spPr>
          <a:xfrm>
            <a:off x="6234840" y="3699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EA2905F8-197D-4DDA-B5C5-709B9CF37258}"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0" y="0"/>
            <a:ext cx="12191760" cy="680760"/>
          </a:xfrm>
          <a:prstGeom prst="rect">
            <a:avLst/>
          </a:prstGeom>
          <a:noFill/>
          <a:ln w="0">
            <a:noFill/>
          </a:ln>
        </p:spPr>
        <p:txBody>
          <a:bodyPr lIns="0" rIns="0" tIns="0" bIns="0" anchor="ctr">
            <a:noAutofit/>
          </a:bodyPr>
          <a:p>
            <a:endParaRPr b="0" lang="en-US" sz="1800" spc="-1" strike="noStrike">
              <a:solidFill>
                <a:srgbClr val="000000"/>
              </a:solidFill>
              <a:latin typeface="Calibri"/>
            </a:endParaRPr>
          </a:p>
        </p:txBody>
      </p:sp>
      <p:sp>
        <p:nvSpPr>
          <p:cNvPr id="23" name="PlaceHolder 2"/>
          <p:cNvSpPr>
            <a:spLocks noGrp="1"/>
          </p:cNvSpPr>
          <p:nvPr>
            <p:ph/>
          </p:nvPr>
        </p:nvSpPr>
        <p:spPr>
          <a:xfrm>
            <a:off x="38628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24" name="PlaceHolder 3"/>
          <p:cNvSpPr>
            <a:spLocks noGrp="1"/>
          </p:cNvSpPr>
          <p:nvPr>
            <p:ph/>
          </p:nvPr>
        </p:nvSpPr>
        <p:spPr>
          <a:xfrm>
            <a:off x="6234840" y="990720"/>
            <a:ext cx="556956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25" name="PlaceHolder 4"/>
          <p:cNvSpPr>
            <a:spLocks noGrp="1"/>
          </p:cNvSpPr>
          <p:nvPr>
            <p:ph/>
          </p:nvPr>
        </p:nvSpPr>
        <p:spPr>
          <a:xfrm>
            <a:off x="386280" y="3699720"/>
            <a:ext cx="11413440" cy="24735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E9487903-BD05-4A00-B1AD-386F59E22FF7}" type="slidenum">
              <a:t>&lt;#&gt;</a:t>
            </a:fld>
          </a:p>
        </p:txBody>
      </p:sp>
      <p:sp>
        <p:nvSpPr>
          <p:cNvPr id="8" name="PlaceHolder 7"/>
          <p:cNvSpPr>
            <a:spLocks noGrp="1"/>
          </p:cNvSpPr>
          <p:nvPr>
            <p:ph type="dt" idx="1"/>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afafa">
                <a:alpha val="80000"/>
              </a:srgbClr>
            </a:gs>
            <a:gs pos="100000">
              <a:srgbClr val="dedede"/>
            </a:gs>
          </a:gsLst>
          <a:lin ang="5400000"/>
        </a:gra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a:noFill/>
          <a:ln w="0">
            <a:noFill/>
          </a:ln>
        </p:spPr>
        <p:txBody>
          <a:bodyPr anchor="b">
            <a:noAutofit/>
          </a:bodyPr>
          <a:p>
            <a:pPr algn="ctr">
              <a:lnSpc>
                <a:spcPct val="90000"/>
              </a:lnSpc>
              <a:buNone/>
            </a:pPr>
            <a:r>
              <a:rPr b="0" lang="en-US" sz="6000" spc="-1" strike="noStrike">
                <a:solidFill>
                  <a:srgbClr val="000000"/>
                </a:solidFill>
                <a:latin typeface="Calibri Light"/>
              </a:rPr>
              <a:t>Click to edit Master title style</a:t>
            </a:r>
            <a:endParaRPr b="0" lang="en-US" sz="6000" spc="-1" strike="noStrike">
              <a:solidFill>
                <a:srgbClr val="000000"/>
              </a:solidFill>
              <a:latin typeface="Calibri"/>
            </a:endParaRPr>
          </a:p>
        </p:txBody>
      </p:sp>
      <p:sp>
        <p:nvSpPr>
          <p:cNvPr id="1"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a:lnSpc>
                <a:spcPct val="100000"/>
              </a:lnSpc>
              <a:buNone/>
              <a:defRPr b="0" lang="en-GB" sz="1200" spc="-1" strike="noStrike">
                <a:solidFill>
                  <a:srgbClr val="8b8b8b"/>
                </a:solidFill>
                <a:latin typeface="Calibri"/>
              </a:defRPr>
            </a:lvl1pPr>
          </a:lstStyle>
          <a:p>
            <a:pPr>
              <a:lnSpc>
                <a:spcPct val="100000"/>
              </a:lnSpc>
              <a:buNone/>
            </a:pPr>
            <a:r>
              <a:rPr b="0" lang="en-GB" sz="1200" spc="-1" strike="noStrike">
                <a:solidFill>
                  <a:srgbClr val="8b8b8b"/>
                </a:solidFill>
                <a:latin typeface="Calibri"/>
              </a:rPr>
              <a:t>&lt;date/time&gt;</a:t>
            </a:r>
            <a:endParaRPr b="0" lang="es-ES" sz="1200" spc="-1" strike="noStrike">
              <a:solidFill>
                <a:srgbClr val="000000"/>
              </a:solidFill>
              <a:latin typeface="Calibri"/>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algn="ctr">
              <a:lnSpc>
                <a:spcPct val="100000"/>
              </a:lnSpc>
              <a:buNone/>
              <a:defRPr b="0" lang="en-US" sz="1200" spc="-1" strike="noStrike">
                <a:solidFill>
                  <a:srgbClr val="8b8b8b"/>
                </a:solidFill>
                <a:latin typeface="Calibri"/>
              </a:defRPr>
            </a:lvl1pPr>
          </a:lstStyle>
          <a:p>
            <a:pPr algn="ctr">
              <a:lnSpc>
                <a:spcPct val="100000"/>
              </a:lnSpc>
              <a:buNone/>
            </a:pPr>
            <a:r>
              <a:rPr b="0" lang="en-US" sz="1200" spc="-1" strike="noStrike">
                <a:solidFill>
                  <a:srgbClr val="8b8b8b"/>
                </a:solidFill>
                <a:latin typeface="Calibri"/>
              </a:rPr>
              <a:t>&lt;footer&gt;</a:t>
            </a:r>
            <a:endParaRPr b="0" lang="es-ES" sz="1200" spc="-1" strike="noStrike">
              <a:solidFill>
                <a:srgbClr val="000000"/>
              </a:solidFill>
              <a:latin typeface="Calibri"/>
            </a:endParaRP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anchor="ctr">
            <a:noAutofit/>
          </a:bodyPr>
          <a:lstStyle>
            <a:lvl1pPr algn="r">
              <a:lnSpc>
                <a:spcPct val="100000"/>
              </a:lnSpc>
              <a:buNone/>
              <a:defRPr b="0" lang="en-GB" sz="1200" spc="-1" strike="noStrike">
                <a:solidFill>
                  <a:srgbClr val="8b8b8b"/>
                </a:solidFill>
                <a:latin typeface="Calibri"/>
              </a:defRPr>
            </a:lvl1pPr>
          </a:lstStyle>
          <a:p>
            <a:pPr algn="r">
              <a:lnSpc>
                <a:spcPct val="100000"/>
              </a:lnSpc>
              <a:buNone/>
            </a:pPr>
            <a:fld id="{B5E04E75-7D8F-49BF-91D8-4CB24365548C}" type="slidenum">
              <a:rPr b="0" lang="en-GB" sz="1200" spc="-1" strike="noStrike">
                <a:solidFill>
                  <a:srgbClr val="8b8b8b"/>
                </a:solidFill>
                <a:latin typeface="Calibri"/>
              </a:rPr>
              <a:t>&lt;number&gt;</a:t>
            </a:fld>
            <a:endParaRPr b="0" lang="es-ES" sz="1200" spc="-1" strike="noStrike">
              <a:solidFill>
                <a:srgbClr val="000000"/>
              </a:solidFill>
              <a:latin typeface="Calibri"/>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lnSpc>
                <a:spcPct val="90000"/>
              </a:lnSpc>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lnSpc>
                <a:spcPct val="90000"/>
              </a:lnSpc>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lnSpc>
                <a:spcPct val="90000"/>
              </a:lnSpc>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afafa">
                <a:alpha val="80000"/>
              </a:srgbClr>
            </a:gs>
            <a:gs pos="100000">
              <a:srgbClr val="dedede"/>
            </a:gs>
          </a:gsLst>
          <a:lin ang="5400000"/>
        </a:gradFill>
      </p:bgPr>
    </p:bg>
    <p:spTree>
      <p:nvGrpSpPr>
        <p:cNvPr id="1" name=""/>
        <p:cNvGrpSpPr/>
        <p:nvPr/>
      </p:nvGrpSpPr>
      <p:grpSpPr>
        <a:xfrm>
          <a:off x="0" y="0"/>
          <a:ext cx="0" cy="0"/>
          <a:chOff x="0" y="0"/>
          <a:chExt cx="0" cy="0"/>
        </a:xfrm>
      </p:grpSpPr>
      <p:sp>
        <p:nvSpPr>
          <p:cNvPr id="41" name="PlaceHolder 1"/>
          <p:cNvSpPr>
            <a:spLocks noGrp="1"/>
          </p:cNvSpPr>
          <p:nvPr>
            <p:ph type="body"/>
          </p:nvPr>
        </p:nvSpPr>
        <p:spPr>
          <a:xfrm>
            <a:off x="386280" y="990720"/>
            <a:ext cx="11413440" cy="51861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685800" indent="-228600">
              <a:lnSpc>
                <a:spcPct val="90000"/>
              </a:lnSpc>
              <a:spcBef>
                <a:spcPts val="49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600">
              <a:lnSpc>
                <a:spcPct val="90000"/>
              </a:lnSpc>
              <a:spcBef>
                <a:spcPts val="499"/>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600">
              <a:lnSpc>
                <a:spcPct val="90000"/>
              </a:lnSpc>
              <a:spcBef>
                <a:spcPts val="499"/>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600">
              <a:lnSpc>
                <a:spcPct val="90000"/>
              </a:lnSpc>
              <a:spcBef>
                <a:spcPts val="499"/>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42" name="PlaceHolder 2"/>
          <p:cNvSpPr>
            <a:spLocks noGrp="1"/>
          </p:cNvSpPr>
          <p:nvPr>
            <p:ph type="dt" idx="4"/>
          </p:nvPr>
        </p:nvSpPr>
        <p:spPr>
          <a:xfrm>
            <a:off x="838080" y="6356520"/>
            <a:ext cx="1306080" cy="364680"/>
          </a:xfrm>
          <a:prstGeom prst="rect">
            <a:avLst/>
          </a:prstGeom>
          <a:noFill/>
          <a:ln w="0">
            <a:noFill/>
          </a:ln>
        </p:spPr>
        <p:txBody>
          <a:bodyPr anchor="ctr">
            <a:noAutofit/>
          </a:bodyPr>
          <a:lstStyle>
            <a:lvl1pPr>
              <a:lnSpc>
                <a:spcPct val="100000"/>
              </a:lnSpc>
              <a:buNone/>
              <a:defRPr b="0" lang="en-GB" sz="1200" spc="-1" strike="noStrike">
                <a:solidFill>
                  <a:srgbClr val="b4b4b4"/>
                </a:solidFill>
                <a:latin typeface="Calibri"/>
              </a:defRPr>
            </a:lvl1pPr>
          </a:lstStyle>
          <a:p>
            <a:pPr>
              <a:lnSpc>
                <a:spcPct val="100000"/>
              </a:lnSpc>
              <a:buNone/>
            </a:pPr>
            <a:r>
              <a:rPr b="0" lang="en-GB" sz="1200" spc="-1" strike="noStrike">
                <a:solidFill>
                  <a:srgbClr val="b4b4b4"/>
                </a:solidFill>
                <a:latin typeface="Calibri"/>
              </a:rPr>
              <a:t>&lt;date/time&gt;</a:t>
            </a:r>
            <a:endParaRPr b="0" lang="es-ES" sz="1200" spc="-1" strike="noStrike">
              <a:solidFill>
                <a:srgbClr val="000000"/>
              </a:solidFill>
              <a:latin typeface="Calibri"/>
            </a:endParaRPr>
          </a:p>
        </p:txBody>
      </p:sp>
      <p:sp>
        <p:nvSpPr>
          <p:cNvPr id="43" name="PlaceHolder 3"/>
          <p:cNvSpPr>
            <a:spLocks noGrp="1"/>
          </p:cNvSpPr>
          <p:nvPr>
            <p:ph type="ftr" idx="5"/>
          </p:nvPr>
        </p:nvSpPr>
        <p:spPr>
          <a:xfrm>
            <a:off x="2340360" y="6356520"/>
            <a:ext cx="6509160" cy="364680"/>
          </a:xfrm>
          <a:prstGeom prst="rect">
            <a:avLst/>
          </a:prstGeom>
          <a:noFill/>
          <a:ln w="0">
            <a:noFill/>
          </a:ln>
        </p:spPr>
        <p:txBody>
          <a:bodyPr anchor="ctr">
            <a:noAutofit/>
          </a:bodyPr>
          <a:lstStyle>
            <a:lvl1pPr algn="ctr">
              <a:lnSpc>
                <a:spcPct val="100000"/>
              </a:lnSpc>
              <a:buNone/>
              <a:defRPr b="0" lang="en-US" sz="1200" spc="-1" strike="noStrike">
                <a:solidFill>
                  <a:srgbClr val="b4b4b4"/>
                </a:solidFill>
                <a:latin typeface="Calibri"/>
              </a:defRPr>
            </a:lvl1pPr>
          </a:lstStyle>
          <a:p>
            <a:pPr algn="ctr">
              <a:lnSpc>
                <a:spcPct val="100000"/>
              </a:lnSpc>
              <a:buNone/>
            </a:pPr>
            <a:r>
              <a:rPr b="0" lang="en-US" sz="1200" spc="-1" strike="noStrike">
                <a:solidFill>
                  <a:srgbClr val="b4b4b4"/>
                </a:solidFill>
                <a:latin typeface="Calibri"/>
              </a:rPr>
              <a:t>&lt;footer&gt;</a:t>
            </a:r>
            <a:endParaRPr b="0" lang="es-ES" sz="1200" spc="-1" strike="noStrike">
              <a:solidFill>
                <a:srgbClr val="000000"/>
              </a:solidFill>
              <a:latin typeface="Calibri"/>
            </a:endParaRPr>
          </a:p>
        </p:txBody>
      </p:sp>
      <p:sp>
        <p:nvSpPr>
          <p:cNvPr id="44" name="PlaceHolder 4"/>
          <p:cNvSpPr>
            <a:spLocks noGrp="1"/>
          </p:cNvSpPr>
          <p:nvPr>
            <p:ph type="sldNum" idx="6"/>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F4A2206F-FFC1-4B20-BF94-3CF07E0D35D5}" type="slidenum">
              <a:rPr b="0" lang="en-GB" sz="1200" spc="-1" strike="noStrike">
                <a:solidFill>
                  <a:srgbClr val="b4b4b4"/>
                </a:solidFill>
                <a:latin typeface="Calibri"/>
              </a:rPr>
              <a:t>&lt;number&gt;</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45" name="PlaceHolder 5"/>
          <p:cNvSpPr>
            <a:spLocks noGrp="1"/>
          </p:cNvSpPr>
          <p:nvPr>
            <p:ph type="title"/>
          </p:nvPr>
        </p:nvSpPr>
        <p:spPr>
          <a:xfrm>
            <a:off x="0" y="0"/>
            <a:ext cx="12191760" cy="680760"/>
          </a:xfrm>
          <a:prstGeom prst="rect">
            <a:avLst/>
          </a:prstGeom>
          <a:blipFill rotWithShape="0">
            <a:blip r:embed="rId2"/>
            <a:stretch/>
          </a:blipFill>
          <a:ln w="0">
            <a:noFill/>
          </a:ln>
        </p:spPr>
        <p:txBody>
          <a:bodyPr anchor="ctr">
            <a:norm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Click to edit Master title style</a:t>
            </a:r>
            <a:endParaRPr b="0" lang="en-US" sz="3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Google Shape;62;p14"/>
          <p:cNvSpPr/>
          <p:nvPr/>
        </p:nvSpPr>
        <p:spPr>
          <a:xfrm>
            <a:off x="770400" y="446400"/>
            <a:ext cx="6684480" cy="281880"/>
          </a:xfrm>
          <a:prstGeom prst="rect">
            <a:avLst/>
          </a:prstGeom>
          <a:noFill/>
          <a:ln w="0">
            <a:noFill/>
          </a:ln>
        </p:spPr>
        <p:style>
          <a:lnRef idx="0"/>
          <a:fillRef idx="0"/>
          <a:effectRef idx="0"/>
          <a:fontRef idx="minor"/>
        </p:style>
        <p:txBody>
          <a:bodyPr lIns="122040" rIns="122040" tIns="122040" bIns="122040" anchor="ctr">
            <a:noAutofit/>
          </a:bodyPr>
          <a:p>
            <a:pPr>
              <a:lnSpc>
                <a:spcPct val="100000"/>
              </a:lnSpc>
              <a:buNone/>
              <a:tabLst>
                <a:tab algn="l" pos="0"/>
              </a:tabLst>
            </a:pPr>
            <a:endParaRPr b="0" lang="en-US" sz="2400" spc="-1" strike="noStrike">
              <a:solidFill>
                <a:srgbClr val="000000"/>
              </a:solidFill>
              <a:latin typeface="Arial"/>
            </a:endParaRPr>
          </a:p>
        </p:txBody>
      </p:sp>
      <p:sp>
        <p:nvSpPr>
          <p:cNvPr id="83" name="Google Shape;66;p14"/>
          <p:cNvSpPr/>
          <p:nvPr/>
        </p:nvSpPr>
        <p:spPr>
          <a:xfrm>
            <a:off x="-47520" y="1161360"/>
            <a:ext cx="12235680" cy="1906200"/>
          </a:xfrm>
          <a:prstGeom prst="rect">
            <a:avLst/>
          </a:prstGeom>
          <a:solidFill>
            <a:srgbClr val="ffffff"/>
          </a:solidFill>
          <a:ln w="0">
            <a:noFill/>
          </a:ln>
        </p:spPr>
        <p:style>
          <a:lnRef idx="0"/>
          <a:fillRef idx="0"/>
          <a:effectRef idx="0"/>
          <a:fontRef idx="minor"/>
        </p:style>
        <p:txBody>
          <a:bodyPr lIns="122040" rIns="122040" tIns="122040" bIns="122040" anchor="ctr">
            <a:noAutofit/>
          </a:bodyPr>
          <a:p>
            <a:pPr>
              <a:lnSpc>
                <a:spcPct val="100000"/>
              </a:lnSpc>
              <a:buNone/>
              <a:tabLst>
                <a:tab algn="l" pos="0"/>
              </a:tabLst>
            </a:pPr>
            <a:endParaRPr b="0" lang="en-US" sz="2400" spc="-1" strike="noStrike">
              <a:solidFill>
                <a:srgbClr val="000000"/>
              </a:solidFill>
              <a:latin typeface="Arial"/>
            </a:endParaRPr>
          </a:p>
        </p:txBody>
      </p:sp>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8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70" spc="-1" strike="noStrike">
                <a:solidFill>
                  <a:srgbClr val="000000"/>
                </a:solidFill>
                <a:latin typeface="Arial"/>
              </a:rPr>
              <a:t>Click to edit the outline text format</a:t>
            </a:r>
            <a:endParaRPr b="0" lang="en-US" sz="187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70" spc="-1" strike="noStrike">
                <a:solidFill>
                  <a:srgbClr val="000000"/>
                </a:solidFill>
                <a:latin typeface="Arial"/>
              </a:rPr>
              <a:t>Second Outline Level</a:t>
            </a:r>
            <a:endParaRPr b="0" lang="en-US" sz="187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70" spc="-1" strike="noStrike">
                <a:solidFill>
                  <a:srgbClr val="000000"/>
                </a:solidFill>
                <a:latin typeface="Arial"/>
              </a:rPr>
              <a:t>Third Outline Level</a:t>
            </a:r>
            <a:endParaRPr b="0" lang="en-US" sz="187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70" spc="-1" strike="noStrike">
                <a:solidFill>
                  <a:srgbClr val="000000"/>
                </a:solidFill>
                <a:latin typeface="Arial"/>
              </a:rPr>
              <a:t>Fourth Outline Level</a:t>
            </a:r>
            <a:endParaRPr b="0" lang="en-US" sz="187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0.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1.png"/><Relationship Id="rId3" Type="http://schemas.openxmlformats.org/officeDocument/2006/relationships/image" Target="../media/image28.png"/><Relationship Id="rId4"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chart" Target="../charts/chart1.xml"/><Relationship Id="rId2" Type="http://schemas.openxmlformats.org/officeDocument/2006/relationships/image" Target="../media/image1.png"/><Relationship Id="rId3" Type="http://schemas.openxmlformats.org/officeDocument/2006/relationships/chart" Target="../charts/chart2.xml"/><Relationship Id="rId4"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1.png"/><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slideLayout" Target="../slideLayouts/slideLayout13.xml"/><Relationship Id="rId7"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9.png"/><Relationship Id="rId3"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40.png"/><Relationship Id="rId3"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6.png"/><Relationship Id="rId3" Type="http://schemas.openxmlformats.org/officeDocument/2006/relationships/image" Target="../media/image1.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slideLayout" Target="../slideLayouts/slideLayout13.xml"/><Relationship Id="rId7"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wm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png"/><Relationship Id="rId9" Type="http://schemas.openxmlformats.org/officeDocument/2006/relationships/slideLayout" Target="../slideLayouts/slideLayout25.xml"/><Relationship Id="rId10"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slideLayout" Target="../slideLayouts/slideLayout13.xml"/><Relationship Id="rId7"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57.png"/><Relationship Id="rId5" Type="http://schemas.openxmlformats.org/officeDocument/2006/relationships/image" Target="../media/image60.png"/><Relationship Id="rId6"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slideLayout" Target="../slideLayouts/slideLayout13.xml"/><Relationship Id="rId7"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69.png"/><Relationship Id="rId5" Type="http://schemas.openxmlformats.org/officeDocument/2006/relationships/image" Target="../media/image71.png"/><Relationship Id="rId6"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image" Target="../media/image1.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slideLayout" Target="../slideLayouts/slideLayout13.xml"/><Relationship Id="rId7"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slideLayout" Target="../slideLayouts/slideLayout13.xml"/><Relationship Id="rId7"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16.png"/><Relationship Id="rId3" Type="http://schemas.microsoft.com/office/2007/relationships/hdphoto" Target="../media/hdphoto1.wdp"/><Relationship Id="rId4" Type="http://schemas.openxmlformats.org/officeDocument/2006/relationships/image" Target="../media/image17.png"/><Relationship Id="rId5"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blipFill>
      </p:bgPr>
    </p:bg>
    <p:spTree>
      <p:nvGrpSpPr>
        <p:cNvPr id="1" name=""/>
        <p:cNvGrpSpPr/>
        <p:nvPr/>
      </p:nvGrpSpPr>
      <p:grpSpPr>
        <a:xfrm>
          <a:off x="0" y="0"/>
          <a:ext cx="0" cy="0"/>
          <a:chOff x="0" y="0"/>
          <a:chExt cx="0" cy="0"/>
        </a:xfrm>
      </p:grpSpPr>
      <p:sp>
        <p:nvSpPr>
          <p:cNvPr id="128" name="TextBox 3"/>
          <p:cNvSpPr/>
          <p:nvPr/>
        </p:nvSpPr>
        <p:spPr>
          <a:xfrm>
            <a:off x="561600" y="2926080"/>
            <a:ext cx="7251120" cy="638280"/>
          </a:xfrm>
          <a:prstGeom prst="rect">
            <a:avLst/>
          </a:prstGeom>
          <a:solidFill>
            <a:srgbClr val="2b3c53">
              <a:alpha val="20000"/>
            </a:srgbClr>
          </a:solid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ffff"/>
                </a:solidFill>
                <a:latin typeface="Arial"/>
              </a:rPr>
              <a:t>CORRECTION OF NWP OCEAN SURFACE WIND BIASES WITH MACHINE LEARNING AND SCATTEROMETER DATA</a:t>
            </a:r>
            <a:endParaRPr b="0" lang="es-ES" sz="1800" spc="-1" strike="noStrike">
              <a:solidFill>
                <a:srgbClr val="ffffff"/>
              </a:solidFill>
              <a:latin typeface="Calibri"/>
            </a:endParaRPr>
          </a:p>
        </p:txBody>
      </p:sp>
      <p:sp>
        <p:nvSpPr>
          <p:cNvPr id="129" name="TextBox 4"/>
          <p:cNvSpPr/>
          <p:nvPr/>
        </p:nvSpPr>
        <p:spPr>
          <a:xfrm>
            <a:off x="605880" y="4651200"/>
            <a:ext cx="79228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ffffff"/>
                </a:solidFill>
                <a:latin typeface="Calibri"/>
              </a:rPr>
              <a:t>Evgeniia Makarova, </a:t>
            </a:r>
            <a:r>
              <a:rPr b="0" lang="en-GB" sz="1800" spc="-1" strike="noStrike" u="sng">
                <a:solidFill>
                  <a:srgbClr val="ffffff"/>
                </a:solidFill>
                <a:uFillTx/>
                <a:latin typeface="Calibri"/>
              </a:rPr>
              <a:t>Marcos Portabella</a:t>
            </a:r>
            <a:r>
              <a:rPr b="0" lang="en-GB" sz="1800" spc="-1" strike="noStrike">
                <a:solidFill>
                  <a:srgbClr val="ffffff"/>
                </a:solidFill>
                <a:latin typeface="Calibri"/>
              </a:rPr>
              <a:t>, Ad Stoffelen, Ana Trindade, Giuseppe Grieco</a:t>
            </a:r>
            <a:endParaRPr b="0" lang="es-ES" sz="1800" spc="-1" strike="noStrike">
              <a:solidFill>
                <a:srgbClr val="ffffff"/>
              </a:solidFill>
              <a:latin typeface="Calibri"/>
            </a:endParaRPr>
          </a:p>
        </p:txBody>
      </p:sp>
      <p:pic>
        <p:nvPicPr>
          <p:cNvPr id="130" name="Picture 6" descr=""/>
          <p:cNvPicPr/>
          <p:nvPr/>
        </p:nvPicPr>
        <p:blipFill>
          <a:blip r:embed="rId2"/>
          <a:stretch/>
        </p:blipFill>
        <p:spPr>
          <a:xfrm>
            <a:off x="1330200" y="6221520"/>
            <a:ext cx="3266640" cy="636120"/>
          </a:xfrm>
          <a:prstGeom prst="rect">
            <a:avLst/>
          </a:prstGeom>
          <a:ln w="0">
            <a:noFill/>
          </a:ln>
        </p:spPr>
      </p:pic>
      <p:pic>
        <p:nvPicPr>
          <p:cNvPr id="131" name="Picture 2" descr=""/>
          <p:cNvPicPr/>
          <p:nvPr/>
        </p:nvPicPr>
        <p:blipFill>
          <a:blip r:embed="rId3"/>
          <a:stretch/>
        </p:blipFill>
        <p:spPr>
          <a:xfrm>
            <a:off x="10677600" y="6221520"/>
            <a:ext cx="1514160" cy="636120"/>
          </a:xfrm>
          <a:prstGeom prst="rect">
            <a:avLst/>
          </a:prstGeom>
          <a:ln w="0">
            <a:noFill/>
          </a:ln>
        </p:spPr>
      </p:pic>
      <p:pic>
        <p:nvPicPr>
          <p:cNvPr id="132" name="Imagen 9" descr=""/>
          <p:cNvPicPr/>
          <p:nvPr/>
        </p:nvPicPr>
        <p:blipFill>
          <a:blip r:embed="rId4"/>
          <a:srcRect l="8712" t="9149" r="9968" b="9618"/>
          <a:stretch/>
        </p:blipFill>
        <p:spPr>
          <a:xfrm>
            <a:off x="9360" y="6230880"/>
            <a:ext cx="1197720" cy="636120"/>
          </a:xfrm>
          <a:prstGeom prst="rect">
            <a:avLst/>
          </a:prstGeom>
          <a:ln w="0">
            <a:noFill/>
          </a:ln>
        </p:spPr>
      </p:pic>
      <p:pic>
        <p:nvPicPr>
          <p:cNvPr id="133" name="Imagen 10" descr=""/>
          <p:cNvPicPr/>
          <p:nvPr/>
        </p:nvPicPr>
        <p:blipFill>
          <a:blip r:embed="rId5"/>
          <a:srcRect l="0" t="7158" r="0" b="18392"/>
          <a:stretch/>
        </p:blipFill>
        <p:spPr>
          <a:xfrm>
            <a:off x="4719960" y="6221520"/>
            <a:ext cx="1270080" cy="636120"/>
          </a:xfrm>
          <a:prstGeom prst="rect">
            <a:avLst/>
          </a:prstGeom>
          <a:ln w="0">
            <a:noFill/>
          </a:ln>
        </p:spPr>
      </p:pic>
      <p:pic>
        <p:nvPicPr>
          <p:cNvPr id="134" name="Imagen 8" descr=""/>
          <p:cNvPicPr/>
          <p:nvPr/>
        </p:nvPicPr>
        <p:blipFill>
          <a:blip r:embed="rId6"/>
          <a:srcRect l="24616" t="23255" r="25140" b="22652"/>
          <a:stretch/>
        </p:blipFill>
        <p:spPr>
          <a:xfrm>
            <a:off x="6112800" y="6221520"/>
            <a:ext cx="1096200" cy="634320"/>
          </a:xfrm>
          <a:prstGeom prst="rect">
            <a:avLst/>
          </a:prstGeom>
          <a:ln w="0">
            <a:noFill/>
          </a:ln>
        </p:spPr>
      </p:pic>
      <p:graphicFrame>
        <p:nvGraphicFramePr>
          <p:cNvPr id="135" name="Table 7"/>
          <p:cNvGraphicFramePr/>
          <p:nvPr/>
        </p:nvGraphicFramePr>
        <p:xfrm>
          <a:off x="571680" y="3568680"/>
          <a:ext cx="3946680" cy="640440"/>
        </p:xfrm>
        <a:graphic>
          <a:graphicData uri="http://schemas.openxmlformats.org/drawingml/2006/table">
            <a:tbl>
              <a:tblPr/>
              <a:tblGrid>
                <a:gridCol w="3947040"/>
              </a:tblGrid>
              <a:tr h="0">
                <a:tc>
                  <a:txBody>
                    <a:bodyPr anchor="t">
                      <a:noAutofit/>
                    </a:bodyPr>
                    <a:p>
                      <a:pPr>
                        <a:lnSpc>
                          <a:spcPct val="100000"/>
                        </a:lnSpc>
                        <a:buNone/>
                      </a:pPr>
                      <a:r>
                        <a:rPr b="0" lang="en-US" sz="1800" spc="-1" strike="noStrike">
                          <a:solidFill>
                            <a:srgbClr val="ffffff"/>
                          </a:solidFill>
                          <a:latin typeface="Arial"/>
                        </a:rPr>
                        <a:t>2024 International OVWST Meeting</a:t>
                      </a:r>
                      <a:br>
                        <a:rPr sz="1800"/>
                      </a:br>
                      <a:r>
                        <a:rPr b="0" lang="en-US" sz="1800" spc="-1" strike="noStrike">
                          <a:solidFill>
                            <a:srgbClr val="ffffff"/>
                          </a:solidFill>
                          <a:latin typeface="Arial"/>
                        </a:rPr>
                        <a:t>May 29 - 31</a:t>
                      </a:r>
                      <a:endParaRPr b="0" lang="es-ES" sz="1800" spc="-1" strike="noStrike">
                        <a:solidFill>
                          <a:srgbClr val="ffffff"/>
                        </a:solidFill>
                        <a:latin typeface="Calibri"/>
                      </a:endParaRPr>
                    </a:p>
                  </a:txBody>
                  <a:tcPr anchor="t" marL="91440" marR="91440">
                    <a:lnL>
                      <a:noFill/>
                    </a:lnL>
                    <a:lnR>
                      <a:noFill/>
                    </a:lnR>
                    <a:lnT>
                      <a:noFill/>
                    </a:lnT>
                    <a:lnB>
                      <a:noFill/>
                    </a:lnB>
                    <a:solidFill>
                      <a:srgbClr val="2b3c53">
                        <a:alpha val="30000"/>
                      </a:srgbClr>
                    </a:solidFill>
                  </a:tcPr>
                </a:tc>
              </a:tr>
            </a:tbl>
          </a:graphicData>
        </a:graphic>
      </p:graphicFrame>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03" name="PlaceHolder 1"/>
          <p:cNvSpPr>
            <a:spLocks noGrp="1"/>
          </p:cNvSpPr>
          <p:nvPr>
            <p:ph type="sldNum" idx="17"/>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D884F656-708C-4295-B554-B106930F0C44}" type="slidenum">
              <a:rPr b="0" lang="en-GB" sz="1200" spc="-1" strike="noStrike">
                <a:solidFill>
                  <a:srgbClr val="b4b4b4"/>
                </a:solidFill>
                <a:latin typeface="Calibri"/>
              </a:rPr>
              <a:t>9</a:t>
            </a:fld>
            <a:r>
              <a:rPr b="0" lang="en-GB" sz="1200" spc="-1" strike="noStrike">
                <a:solidFill>
                  <a:srgbClr val="b4b4b4"/>
                </a:solidFill>
                <a:latin typeface="Calibri"/>
              </a:rPr>
              <a:t>/38</a:t>
            </a:r>
            <a:endParaRPr b="0" lang="es-ES" sz="1200" spc="-1" strike="noStrike">
              <a:solidFill>
                <a:srgbClr val="000000"/>
              </a:solidFill>
              <a:latin typeface="Calibri"/>
            </a:endParaRPr>
          </a:p>
        </p:txBody>
      </p:sp>
      <p:sp>
        <p:nvSpPr>
          <p:cNvPr id="204"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Datasets</a:t>
            </a:r>
            <a:r>
              <a:rPr b="1" lang="en-150" sz="3200" spc="-1" strike="noStrike">
                <a:solidFill>
                  <a:srgbClr val="f5f5f5"/>
                </a:solidFill>
                <a:latin typeface="Arial"/>
              </a:rPr>
              <a:t>: Target</a:t>
            </a:r>
            <a:endParaRPr b="0" lang="en-US" sz="3200" spc="-1" strike="noStrike">
              <a:solidFill>
                <a:srgbClr val="000000"/>
              </a:solidFill>
              <a:latin typeface="Calibri"/>
            </a:endParaRPr>
          </a:p>
        </p:txBody>
      </p:sp>
      <mc:AlternateContent>
        <mc:Choice xmlns:a14="http://schemas.microsoft.com/office/drawing/2010/main" Requires="a14">
          <p:sp>
            <p:nvSpPr>
              <p:cNvPr id="205" name="TextBox 1"/>
              <p:cNvSpPr txBox="1"/>
              <p:nvPr/>
            </p:nvSpPr>
            <p:spPr>
              <a:xfrm>
                <a:off x="339480" y="1825560"/>
                <a:ext cx="2972880" cy="686160"/>
              </a:xfrm>
              <a:prstGeom prst="rect">
                <a:avLst/>
              </a:prstGeom>
            </p:spPr>
            <p:txBody>
              <a:bodyPr/>
              <a:p>
                <a14:m>
                  <m:oMath xmlns:m="http://schemas.openxmlformats.org/officeDocument/2006/math">
                    <m:r>
                      <m:t xml:space="preserve">𝑡𝑎𝑟𝑔𝑒𝑡</m:t>
                    </m:r>
                    <m:r>
                      <m:t xml:space="preserve">=</m:t>
                    </m:r>
                    <m:d>
                      <m:dPr>
                        <m:begChr m:val="{"/>
                        <m:endChr m:val=""/>
                      </m:dPr>
                      <m:e>
                        <m:eqArr>
                          <m:e>
                            <m:sSub>
                              <m:e>
                                <m:r>
                                  <m:t xml:space="preserve">𝑢</m:t>
                                </m:r>
                              </m:e>
                              <m:sub>
                                <m:r>
                                  <m:t xml:space="preserve">𝑎𝑠𝑐𝑎𝑡</m:t>
                                </m:r>
                              </m:sub>
                            </m:sSub>
                            <m:r>
                              <m:t xml:space="preserve">−</m:t>
                            </m:r>
                            <m:sSub>
                              <m:e>
                                <m:r>
                                  <m:t xml:space="preserve">𝑢</m:t>
                                </m:r>
                              </m:e>
                              <m:sub>
                                <m:r>
                                  <m:t xml:space="preserve">𝐸𝑅𝐴</m:t>
                                </m:r>
                                <m:r>
                                  <m:t xml:space="preserve">5</m:t>
                                </m:r>
                              </m:sub>
                            </m:sSub>
                          </m:e>
                          <m:e>
                            <m:sSub>
                              <m:e>
                                <m:r>
                                  <m:t xml:space="preserve">𝑣</m:t>
                                </m:r>
                              </m:e>
                              <m:sub>
                                <m:r>
                                  <m:t xml:space="preserve">𝑎</m:t>
                                </m:r>
                                <m:r>
                                  <m:t xml:space="preserve">𝑠𝑐𝑎𝑡</m:t>
                                </m:r>
                              </m:sub>
                            </m:sSub>
                            <m:r>
                              <m:t xml:space="preserve">−</m:t>
                            </m:r>
                            <m:sSub>
                              <m:e>
                                <m:r>
                                  <m:t xml:space="preserve">𝑣</m:t>
                                </m:r>
                              </m:e>
                              <m:sub>
                                <m:r>
                                  <m:t xml:space="preserve">𝐸𝑅𝐴</m:t>
                                </m:r>
                                <m:r>
                                  <m:t xml:space="preserve">5</m:t>
                                </m:r>
                              </m:sub>
                            </m:sSub>
                          </m:e>
                        </m:eqArr>
                      </m:e>
                    </m:d>
                  </m:oMath>
                </a14:m>
              </a:p>
            </p:txBody>
          </p:sp>
        </mc:Choice>
        <mc:Fallback/>
      </mc:AlternateContent>
      <p:sp>
        <p:nvSpPr>
          <p:cNvPr id="206" name="TextBox 5"/>
          <p:cNvSpPr/>
          <p:nvPr/>
        </p:nvSpPr>
        <p:spPr>
          <a:xfrm>
            <a:off x="248400" y="2794320"/>
            <a:ext cx="4939920" cy="2529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Arial"/>
              </a:rPr>
              <a:t>OSI SAF </a:t>
            </a:r>
            <a:r>
              <a:rPr b="0" lang="en-150" sz="2000" spc="-1" strike="noStrike">
                <a:solidFill>
                  <a:srgbClr val="000000"/>
                </a:solidFill>
                <a:latin typeface="Arial"/>
              </a:rPr>
              <a:t>ASCAT-A </a:t>
            </a:r>
            <a:r>
              <a:rPr b="0" lang="en-GB" sz="2000" spc="-1" strike="noStrike">
                <a:solidFill>
                  <a:srgbClr val="000000"/>
                </a:solidFill>
                <a:latin typeface="Arial"/>
              </a:rPr>
              <a:t>12.5 km U10S data</a:t>
            </a:r>
            <a:endParaRPr b="0" lang="es-ES" sz="2000" spc="-1" strike="noStrike">
              <a:solidFill>
                <a:srgbClr val="000000"/>
              </a:solidFill>
              <a:latin typeface="Calibri"/>
            </a:endParaRPr>
          </a:p>
          <a:p>
            <a:pPr>
              <a:lnSpc>
                <a:spcPct val="100000"/>
              </a:lnSpc>
              <a:buNone/>
            </a:pPr>
            <a:endParaRPr b="0" lang="es-ES" sz="2000" spc="-1" strike="noStrike">
              <a:solidFill>
                <a:srgbClr val="000000"/>
              </a:solidFill>
              <a:latin typeface="Calibri"/>
            </a:endParaRPr>
          </a:p>
          <a:p>
            <a:pPr>
              <a:lnSpc>
                <a:spcPct val="100000"/>
              </a:lnSpc>
              <a:buNone/>
            </a:pPr>
            <a:r>
              <a:rPr b="0" lang="en-GB" sz="2000" spc="-1" strike="noStrike">
                <a:solidFill>
                  <a:srgbClr val="000000"/>
                </a:solidFill>
                <a:latin typeface="Arial"/>
              </a:rPr>
              <a:t>Periods used:  </a:t>
            </a:r>
            <a:endParaRPr b="0" lang="es-ES" sz="2000" spc="-1" strike="noStrike">
              <a:solidFill>
                <a:srgbClr val="000000"/>
              </a:solidFill>
              <a:latin typeface="Calibri"/>
            </a:endParaRPr>
          </a:p>
          <a:p>
            <a:pPr marL="343080" indent="-343080">
              <a:lnSpc>
                <a:spcPct val="100000"/>
              </a:lnSpc>
              <a:buClr>
                <a:srgbClr val="000000"/>
              </a:buClr>
              <a:buFont typeface="Arial"/>
              <a:buChar char="•"/>
            </a:pPr>
            <a:r>
              <a:rPr b="0" lang="en-GB" sz="2000" spc="-1" strike="noStrike">
                <a:solidFill>
                  <a:srgbClr val="000000"/>
                </a:solidFill>
                <a:latin typeface="Arial"/>
              </a:rPr>
              <a:t>02/01/2020 – 01/05/2020</a:t>
            </a:r>
            <a:endParaRPr b="0" lang="es-ES" sz="2000" spc="-1" strike="noStrike">
              <a:solidFill>
                <a:srgbClr val="000000"/>
              </a:solidFill>
              <a:latin typeface="Calibri"/>
            </a:endParaRPr>
          </a:p>
          <a:p>
            <a:pPr>
              <a:lnSpc>
                <a:spcPct val="100000"/>
              </a:lnSpc>
              <a:buNone/>
            </a:pPr>
            <a:r>
              <a:rPr b="0" lang="en-US" sz="2000" spc="-1" strike="noStrike">
                <a:solidFill>
                  <a:srgbClr val="000000"/>
                </a:solidFill>
                <a:latin typeface="Arial"/>
              </a:rPr>
              <a:t>(</a:t>
            </a:r>
            <a:r>
              <a:rPr b="0" lang="en-150" sz="2000" spc="-1" strike="noStrike">
                <a:solidFill>
                  <a:srgbClr val="000000"/>
                </a:solidFill>
                <a:latin typeface="Arial"/>
              </a:rPr>
              <a:t>split into train/validation and test periods</a:t>
            </a:r>
            <a:r>
              <a:rPr b="0" lang="en-US" sz="2000" spc="-1" strike="noStrike">
                <a:solidFill>
                  <a:srgbClr val="000000"/>
                </a:solidFill>
                <a:latin typeface="Arial"/>
              </a:rPr>
              <a:t>)</a:t>
            </a:r>
            <a:endParaRPr b="0" lang="es-ES" sz="2000" spc="-1" strike="noStrike">
              <a:solidFill>
                <a:srgbClr val="000000"/>
              </a:solidFill>
              <a:latin typeface="Calibri"/>
            </a:endParaRPr>
          </a:p>
          <a:p>
            <a:pPr marL="343080" indent="-343080">
              <a:lnSpc>
                <a:spcPct val="100000"/>
              </a:lnSpc>
              <a:buClr>
                <a:srgbClr val="000000"/>
              </a:buClr>
              <a:buFont typeface="Arial"/>
              <a:buChar char="•"/>
            </a:pPr>
            <a:r>
              <a:rPr b="0" lang="en-US" sz="2000" spc="-1" strike="noStrike">
                <a:solidFill>
                  <a:srgbClr val="000000"/>
                </a:solidFill>
                <a:latin typeface="Arial"/>
              </a:rPr>
              <a:t>01/02/2019 – 30/04/2019</a:t>
            </a:r>
            <a:endParaRPr b="0" lang="es-ES" sz="2000" spc="-1" strike="noStrike">
              <a:solidFill>
                <a:srgbClr val="000000"/>
              </a:solidFill>
              <a:latin typeface="Calibri"/>
            </a:endParaRPr>
          </a:p>
          <a:p>
            <a:pPr>
              <a:lnSpc>
                <a:spcPct val="100000"/>
              </a:lnSpc>
              <a:buNone/>
            </a:pPr>
            <a:r>
              <a:rPr b="0" lang="en-US" sz="2000" spc="-1" strike="noStrike">
                <a:solidFill>
                  <a:srgbClr val="000000"/>
                </a:solidFill>
                <a:latin typeface="Arial"/>
              </a:rPr>
              <a:t>(additional test period)</a:t>
            </a:r>
            <a:endParaRPr b="0" lang="es-ES" sz="2000" spc="-1" strike="noStrike">
              <a:solidFill>
                <a:srgbClr val="000000"/>
              </a:solidFill>
              <a:latin typeface="Calibri"/>
            </a:endParaRPr>
          </a:p>
          <a:p>
            <a:pPr>
              <a:lnSpc>
                <a:spcPct val="100000"/>
              </a:lnSpc>
              <a:buNone/>
            </a:pPr>
            <a:endParaRPr b="0" lang="es-ES" sz="2000" spc="-1" strike="noStrike">
              <a:solidFill>
                <a:srgbClr val="000000"/>
              </a:solidFill>
              <a:latin typeface="Calibri"/>
            </a:endParaRPr>
          </a:p>
        </p:txBody>
      </p:sp>
      <p:sp>
        <p:nvSpPr>
          <p:cNvPr id="207" name="TextBox 8"/>
          <p:cNvSpPr/>
          <p:nvPr/>
        </p:nvSpPr>
        <p:spPr>
          <a:xfrm>
            <a:off x="6171480" y="5747040"/>
            <a:ext cx="5438160" cy="3333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000000"/>
                </a:solidFill>
                <a:latin typeface="Arial"/>
              </a:rPr>
              <a:t>ASCAT-A descending swaths for February 8th, 2020</a:t>
            </a:r>
            <a:endParaRPr b="0" lang="es-ES" sz="1600" spc="-1" strike="noStrike">
              <a:solidFill>
                <a:srgbClr val="000000"/>
              </a:solidFill>
              <a:latin typeface="Calibri"/>
            </a:endParaRPr>
          </a:p>
        </p:txBody>
      </p:sp>
      <p:pic>
        <p:nvPicPr>
          <p:cNvPr id="208" name="Picture 7" descr=""/>
          <p:cNvPicPr/>
          <p:nvPr/>
        </p:nvPicPr>
        <p:blipFill>
          <a:blip r:embed="rId2"/>
          <a:stretch/>
        </p:blipFill>
        <p:spPr>
          <a:xfrm>
            <a:off x="5249520" y="1542960"/>
            <a:ext cx="6770520" cy="4320720"/>
          </a:xfrm>
          <a:prstGeom prst="rect">
            <a:avLst/>
          </a:prstGeom>
          <a:ln w="0">
            <a:noFill/>
          </a:ln>
        </p:spPr>
      </p:pic>
      <p:sp>
        <p:nvSpPr>
          <p:cNvPr id="209" name="TextBox 6"/>
          <p:cNvSpPr/>
          <p:nvPr/>
        </p:nvSpPr>
        <p:spPr>
          <a:xfrm>
            <a:off x="280800" y="835200"/>
            <a:ext cx="8276760" cy="6994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150" sz="2000" spc="-1" strike="noStrike">
                <a:solidFill>
                  <a:srgbClr val="000000"/>
                </a:solidFill>
                <a:latin typeface="Arial"/>
              </a:rPr>
              <a:t>Model target</a:t>
            </a:r>
            <a:r>
              <a:rPr b="0" lang="es-ES" sz="2000" spc="-1" strike="noStrike">
                <a:solidFill>
                  <a:srgbClr val="000000"/>
                </a:solidFill>
                <a:latin typeface="Arial"/>
              </a:rPr>
              <a:t>: </a:t>
            </a:r>
            <a:r>
              <a:rPr b="0" lang="en-150" sz="2000" spc="-1" strike="noStrike">
                <a:solidFill>
                  <a:srgbClr val="000000"/>
                </a:solidFill>
                <a:latin typeface="Arial"/>
              </a:rPr>
              <a:t>Individual d</a:t>
            </a:r>
            <a:r>
              <a:rPr b="0" lang="es-ES" sz="2000" spc="-1" strike="noStrike">
                <a:solidFill>
                  <a:srgbClr val="000000"/>
                </a:solidFill>
                <a:latin typeface="Arial"/>
              </a:rPr>
              <a:t>ifferences between ASCAT-A and ERA5 U10S</a:t>
            </a:r>
            <a:r>
              <a:rPr b="0" lang="en-150" sz="2000" spc="-1" strike="noStrike">
                <a:solidFill>
                  <a:srgbClr val="000000"/>
                </a:solidFill>
                <a:latin typeface="Arial"/>
              </a:rPr>
              <a:t> </a:t>
            </a:r>
            <a:endParaRPr b="0" lang="es-ES" sz="2000" spc="-1" strike="noStrike">
              <a:solidFill>
                <a:srgbClr val="000000"/>
              </a:solidFill>
              <a:latin typeface="Calibri"/>
            </a:endParaRPr>
          </a:p>
          <a:p>
            <a:pPr>
              <a:lnSpc>
                <a:spcPct val="100000"/>
              </a:lnSpc>
              <a:buNone/>
            </a:pPr>
            <a:r>
              <a:rPr b="0" lang="en-150" sz="2000" spc="-1" strike="noStrike">
                <a:solidFill>
                  <a:srgbClr val="000000"/>
                </a:solidFill>
                <a:latin typeface="Arial"/>
              </a:rPr>
              <a:t>(components, at each grid point)</a:t>
            </a:r>
            <a:endParaRPr b="0" lang="es-ES"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10" name="PlaceHolder 1"/>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	</a:t>
            </a:r>
            <a:r>
              <a:rPr b="1" lang="en-GB" sz="3200" spc="-1" strike="noStrike">
                <a:solidFill>
                  <a:srgbClr val="f5f5f5"/>
                </a:solidFill>
                <a:latin typeface="Arial"/>
              </a:rPr>
              <a:t>Datasets: Preliminary analysis</a:t>
            </a:r>
            <a:endParaRPr b="0" lang="en-US" sz="3200" spc="-1" strike="noStrike">
              <a:solidFill>
                <a:srgbClr val="000000"/>
              </a:solidFill>
              <a:latin typeface="Calibri"/>
            </a:endParaRPr>
          </a:p>
        </p:txBody>
      </p:sp>
      <p:sp>
        <p:nvSpPr>
          <p:cNvPr id="211" name="TextBox 1"/>
          <p:cNvSpPr/>
          <p:nvPr/>
        </p:nvSpPr>
        <p:spPr>
          <a:xfrm>
            <a:off x="6453000" y="1019880"/>
            <a:ext cx="4004280" cy="1614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lang="en-GB" sz="2000" spc="-1" strike="noStrike">
                <a:solidFill>
                  <a:srgbClr val="000000"/>
                </a:solidFill>
                <a:latin typeface="Arial"/>
              </a:rPr>
              <a:t>High correlations:</a:t>
            </a:r>
            <a:endParaRPr b="0" lang="es-ES" sz="2000" spc="-1" strike="noStrike">
              <a:solidFill>
                <a:srgbClr val="000000"/>
              </a:solidFill>
              <a:latin typeface="Calibri"/>
            </a:endParaRPr>
          </a:p>
          <a:p>
            <a:pPr marL="285840" indent="-285840">
              <a:lnSpc>
                <a:spcPct val="100000"/>
              </a:lnSpc>
              <a:buClr>
                <a:srgbClr val="000000"/>
              </a:buClr>
              <a:buFont typeface="Arial"/>
              <a:buChar char="•"/>
              <a:tabLst>
                <a:tab algn="l" pos="0"/>
              </a:tabLst>
            </a:pPr>
            <a:r>
              <a:rPr b="0" lang="en-GB" sz="2000" spc="-1" strike="noStrike">
                <a:solidFill>
                  <a:srgbClr val="000000"/>
                </a:solidFill>
                <a:latin typeface="Arial"/>
              </a:rPr>
              <a:t>Air temperature</a:t>
            </a:r>
            <a:endParaRPr b="0" lang="es-ES" sz="2000" spc="-1" strike="noStrike">
              <a:solidFill>
                <a:srgbClr val="000000"/>
              </a:solidFill>
              <a:latin typeface="Calibri"/>
            </a:endParaRPr>
          </a:p>
          <a:p>
            <a:pPr marL="285840" indent="-285840">
              <a:lnSpc>
                <a:spcPct val="100000"/>
              </a:lnSpc>
              <a:buClr>
                <a:srgbClr val="000000"/>
              </a:buClr>
              <a:buFont typeface="Arial"/>
              <a:buChar char="•"/>
              <a:tabLst>
                <a:tab algn="l" pos="0"/>
              </a:tabLst>
            </a:pPr>
            <a:r>
              <a:rPr b="0" lang="en-GB" sz="2000" spc="-1" strike="noStrike">
                <a:solidFill>
                  <a:srgbClr val="000000"/>
                </a:solidFill>
                <a:latin typeface="Arial"/>
              </a:rPr>
              <a:t>Relative humidity</a:t>
            </a:r>
            <a:endParaRPr b="0" lang="es-ES" sz="2000" spc="-1" strike="noStrike">
              <a:solidFill>
                <a:srgbClr val="000000"/>
              </a:solidFill>
              <a:latin typeface="Calibri"/>
            </a:endParaRPr>
          </a:p>
          <a:p>
            <a:pPr marL="285840" indent="-285840">
              <a:lnSpc>
                <a:spcPct val="100000"/>
              </a:lnSpc>
              <a:buClr>
                <a:srgbClr val="000000"/>
              </a:buClr>
              <a:buFont typeface="Arial"/>
              <a:buChar char="•"/>
              <a:tabLst>
                <a:tab algn="l" pos="0"/>
              </a:tabLst>
            </a:pPr>
            <a:r>
              <a:rPr b="0" lang="en-GB" sz="2000" spc="-1" strike="noStrike">
                <a:solidFill>
                  <a:srgbClr val="000000"/>
                </a:solidFill>
                <a:latin typeface="Arial"/>
              </a:rPr>
              <a:t>Sea surface temperature (SST)</a:t>
            </a:r>
            <a:endParaRPr b="0" lang="es-ES" sz="2000" spc="-1" strike="noStrike">
              <a:solidFill>
                <a:srgbClr val="000000"/>
              </a:solidFill>
              <a:latin typeface="Calibri"/>
            </a:endParaRPr>
          </a:p>
          <a:p>
            <a:pPr marL="285840" indent="-285840">
              <a:lnSpc>
                <a:spcPct val="100000"/>
              </a:lnSpc>
              <a:buClr>
                <a:srgbClr val="000000"/>
              </a:buClr>
              <a:buFont typeface="Arial"/>
              <a:buChar char="•"/>
              <a:tabLst>
                <a:tab algn="l" pos="0"/>
              </a:tabLst>
            </a:pPr>
            <a:r>
              <a:rPr b="0" lang="en-GB" sz="2000" spc="-1" strike="noStrike">
                <a:solidFill>
                  <a:srgbClr val="000000"/>
                </a:solidFill>
                <a:latin typeface="Arial"/>
              </a:rPr>
              <a:t>Mean sea level pressure (msl)</a:t>
            </a:r>
            <a:endParaRPr b="0" lang="es-ES" sz="2000" spc="-1" strike="noStrike">
              <a:solidFill>
                <a:srgbClr val="000000"/>
              </a:solidFill>
              <a:latin typeface="Calibri"/>
            </a:endParaRPr>
          </a:p>
        </p:txBody>
      </p:sp>
      <p:sp>
        <p:nvSpPr>
          <p:cNvPr id="212" name="TextBox 6"/>
          <p:cNvSpPr/>
          <p:nvPr/>
        </p:nvSpPr>
        <p:spPr>
          <a:xfrm>
            <a:off x="6428160" y="2659320"/>
            <a:ext cx="3191760" cy="31388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lang="en-GB" sz="2000" spc="-1" strike="noStrike">
                <a:solidFill>
                  <a:srgbClr val="000000"/>
                </a:solidFill>
                <a:latin typeface="Arial"/>
              </a:rPr>
              <a:t>Correlated with latitude:</a:t>
            </a:r>
            <a:endParaRPr b="0" lang="es-ES" sz="2000" spc="-1" strike="noStrike">
              <a:solidFill>
                <a:srgbClr val="000000"/>
              </a:solidFill>
              <a:latin typeface="Calibri"/>
            </a:endParaRPr>
          </a:p>
          <a:p>
            <a:pPr marL="285840" indent="-285840">
              <a:lnSpc>
                <a:spcPct val="100000"/>
              </a:lnSpc>
              <a:buClr>
                <a:srgbClr val="000000"/>
              </a:buClr>
              <a:buFont typeface="Arial"/>
              <a:buChar char="•"/>
              <a:tabLst>
                <a:tab algn="l" pos="0"/>
              </a:tabLst>
            </a:pPr>
            <a:r>
              <a:rPr b="0" lang="en-GB" sz="2000" spc="-1" strike="noStrike">
                <a:solidFill>
                  <a:srgbClr val="000000"/>
                </a:solidFill>
                <a:latin typeface="Arial"/>
              </a:rPr>
              <a:t>SST</a:t>
            </a:r>
            <a:endParaRPr b="0" lang="es-ES" sz="2000" spc="-1" strike="noStrike">
              <a:solidFill>
                <a:srgbClr val="000000"/>
              </a:solidFill>
              <a:latin typeface="Calibri"/>
            </a:endParaRPr>
          </a:p>
          <a:p>
            <a:pPr marL="285840" indent="-285840">
              <a:lnSpc>
                <a:spcPct val="100000"/>
              </a:lnSpc>
              <a:buClr>
                <a:srgbClr val="000000"/>
              </a:buClr>
              <a:buFont typeface="Arial"/>
              <a:buChar char="•"/>
              <a:tabLst>
                <a:tab algn="l" pos="0"/>
              </a:tabLst>
            </a:pPr>
            <a:r>
              <a:rPr b="0" lang="en-GB" sz="2000" spc="-1" strike="noStrike">
                <a:solidFill>
                  <a:srgbClr val="000000"/>
                </a:solidFill>
                <a:latin typeface="Arial"/>
              </a:rPr>
              <a:t>SST meridional gradient</a:t>
            </a:r>
            <a:endParaRPr b="0" lang="es-ES" sz="2000" spc="-1" strike="noStrike">
              <a:solidFill>
                <a:srgbClr val="000000"/>
              </a:solidFill>
              <a:latin typeface="Calibri"/>
            </a:endParaRPr>
          </a:p>
          <a:p>
            <a:pPr marL="285840" indent="-285840">
              <a:lnSpc>
                <a:spcPct val="100000"/>
              </a:lnSpc>
              <a:buClr>
                <a:srgbClr val="000000"/>
              </a:buClr>
              <a:buFont typeface="Arial"/>
              <a:buChar char="•"/>
              <a:tabLst>
                <a:tab algn="l" pos="0"/>
              </a:tabLst>
            </a:pPr>
            <a:r>
              <a:rPr b="0" lang="en-GB" sz="2000" spc="-1" strike="noStrike">
                <a:solidFill>
                  <a:srgbClr val="000000"/>
                </a:solidFill>
                <a:latin typeface="Arial"/>
              </a:rPr>
              <a:t>MSL</a:t>
            </a:r>
            <a:endParaRPr b="0" lang="es-ES" sz="2000" spc="-1" strike="noStrike">
              <a:solidFill>
                <a:srgbClr val="000000"/>
              </a:solidFill>
              <a:latin typeface="Calibri"/>
            </a:endParaRPr>
          </a:p>
          <a:p>
            <a:pPr marL="285840" indent="-285840">
              <a:lnSpc>
                <a:spcPct val="100000"/>
              </a:lnSpc>
              <a:buClr>
                <a:srgbClr val="000000"/>
              </a:buClr>
              <a:buFont typeface="Arial"/>
              <a:buChar char="•"/>
              <a:tabLst>
                <a:tab algn="l" pos="0"/>
              </a:tabLst>
            </a:pPr>
            <a:r>
              <a:rPr b="0" lang="en-GB" sz="2000" spc="-1" strike="noStrike">
                <a:solidFill>
                  <a:srgbClr val="000000"/>
                </a:solidFill>
                <a:latin typeface="Arial"/>
              </a:rPr>
              <a:t>Zonal wind component</a:t>
            </a:r>
            <a:endParaRPr b="0" lang="es-ES" sz="2000" spc="-1" strike="noStrike">
              <a:solidFill>
                <a:srgbClr val="000000"/>
              </a:solidFill>
              <a:latin typeface="Calibri"/>
            </a:endParaRPr>
          </a:p>
          <a:p>
            <a:pPr marL="285840" indent="-285840">
              <a:lnSpc>
                <a:spcPct val="100000"/>
              </a:lnSpc>
              <a:buClr>
                <a:srgbClr val="000000"/>
              </a:buClr>
              <a:buFont typeface="Arial"/>
              <a:buChar char="•"/>
              <a:tabLst>
                <a:tab algn="l" pos="0"/>
              </a:tabLst>
            </a:pPr>
            <a:r>
              <a:rPr b="0" lang="en-GB" sz="2000" spc="-1" strike="noStrike">
                <a:solidFill>
                  <a:srgbClr val="000000"/>
                </a:solidFill>
                <a:latin typeface="Arial"/>
              </a:rPr>
              <a:t>Zonal oceanic velocity</a:t>
            </a:r>
            <a:endParaRPr b="0" lang="es-ES" sz="2000" spc="-1" strike="noStrike">
              <a:solidFill>
                <a:srgbClr val="000000"/>
              </a:solidFill>
              <a:latin typeface="Calibri"/>
            </a:endParaRPr>
          </a:p>
          <a:p>
            <a:pPr marL="285840" indent="-285840">
              <a:lnSpc>
                <a:spcPct val="100000"/>
              </a:lnSpc>
              <a:buClr>
                <a:srgbClr val="000000"/>
              </a:buClr>
              <a:buFont typeface="Arial"/>
              <a:buChar char="•"/>
              <a:tabLst>
                <a:tab algn="l" pos="0"/>
              </a:tabLst>
            </a:pPr>
            <a:r>
              <a:rPr b="0" lang="en-GB" sz="2000" spc="-1" strike="noStrike">
                <a:solidFill>
                  <a:srgbClr val="000000"/>
                </a:solidFill>
                <a:latin typeface="Arial"/>
              </a:rPr>
              <a:t>Temperature</a:t>
            </a:r>
            <a:endParaRPr b="0" lang="es-ES" sz="2000" spc="-1" strike="noStrike">
              <a:solidFill>
                <a:srgbClr val="000000"/>
              </a:solidFill>
              <a:latin typeface="Calibri"/>
            </a:endParaRPr>
          </a:p>
          <a:p>
            <a:pPr marL="285840" indent="-285840">
              <a:lnSpc>
                <a:spcPct val="100000"/>
              </a:lnSpc>
              <a:buClr>
                <a:srgbClr val="000000"/>
              </a:buClr>
              <a:buFont typeface="Arial"/>
              <a:buChar char="•"/>
              <a:tabLst>
                <a:tab algn="l" pos="0"/>
              </a:tabLst>
            </a:pPr>
            <a:r>
              <a:rPr b="0" lang="en-GB" sz="2000" spc="-1" strike="noStrike">
                <a:solidFill>
                  <a:srgbClr val="000000"/>
                </a:solidFill>
                <a:latin typeface="Arial"/>
              </a:rPr>
              <a:t>Humidity</a:t>
            </a:r>
            <a:endParaRPr b="0" lang="es-ES" sz="2000" spc="-1" strike="noStrike">
              <a:solidFill>
                <a:srgbClr val="000000"/>
              </a:solidFill>
              <a:latin typeface="Calibri"/>
            </a:endParaRPr>
          </a:p>
          <a:p>
            <a:pPr>
              <a:lnSpc>
                <a:spcPct val="100000"/>
              </a:lnSpc>
              <a:buNone/>
              <a:tabLst>
                <a:tab algn="l" pos="0"/>
              </a:tabLst>
            </a:pPr>
            <a:endParaRPr b="0" lang="es-ES" sz="2000" spc="-1" strike="noStrike">
              <a:solidFill>
                <a:srgbClr val="000000"/>
              </a:solidFill>
              <a:latin typeface="Calibri"/>
            </a:endParaRPr>
          </a:p>
          <a:p>
            <a:pPr>
              <a:lnSpc>
                <a:spcPct val="100000"/>
              </a:lnSpc>
              <a:buNone/>
              <a:tabLst>
                <a:tab algn="l" pos="0"/>
              </a:tabLst>
            </a:pPr>
            <a:endParaRPr b="0" lang="es-ES" sz="2000" spc="-1" strike="noStrike">
              <a:solidFill>
                <a:srgbClr val="000000"/>
              </a:solidFill>
              <a:latin typeface="Calibri"/>
            </a:endParaRPr>
          </a:p>
        </p:txBody>
      </p:sp>
      <p:sp>
        <p:nvSpPr>
          <p:cNvPr id="213" name="TextBox 7"/>
          <p:cNvSpPr/>
          <p:nvPr/>
        </p:nvSpPr>
        <p:spPr>
          <a:xfrm>
            <a:off x="6439320" y="5315040"/>
            <a:ext cx="504108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GB" sz="2000" spc="-1" strike="noStrike">
                <a:solidFill>
                  <a:srgbClr val="000000"/>
                </a:solidFill>
                <a:latin typeface="Arial"/>
              </a:rPr>
              <a:t>Currents correlated with stress-equivalent wind</a:t>
            </a:r>
            <a:endParaRPr b="0" lang="es-ES" sz="2000" spc="-1" strike="noStrike">
              <a:solidFill>
                <a:srgbClr val="000000"/>
              </a:solidFill>
              <a:latin typeface="Calibri"/>
            </a:endParaRPr>
          </a:p>
        </p:txBody>
      </p:sp>
      <p:pic>
        <p:nvPicPr>
          <p:cNvPr id="214" name="Picture 9" descr=""/>
          <p:cNvPicPr/>
          <p:nvPr/>
        </p:nvPicPr>
        <p:blipFill>
          <a:blip r:embed="rId2"/>
          <a:stretch/>
        </p:blipFill>
        <p:spPr>
          <a:xfrm>
            <a:off x="305640" y="681120"/>
            <a:ext cx="5737680" cy="57114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sldNum" idx="18"/>
          </p:nvPr>
        </p:nvSpPr>
        <p:spPr>
          <a:xfrm>
            <a:off x="8079840" y="64717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E86FA3BC-63EF-408C-9D14-94104B5E2E61}" type="slidenum">
              <a:rPr b="0" lang="en-GB" sz="1200" spc="-1" strike="noStrike">
                <a:solidFill>
                  <a:srgbClr val="b4b4b4"/>
                </a:solidFill>
                <a:latin typeface="Calibri"/>
              </a:rPr>
              <a:t>9</a:t>
            </a:fld>
            <a:r>
              <a:rPr b="0" lang="en-GB" sz="1200" spc="-1" strike="noStrike">
                <a:solidFill>
                  <a:srgbClr val="b4b4b4"/>
                </a:solidFill>
                <a:latin typeface="Calibri"/>
              </a:rPr>
              <a:t>/38</a:t>
            </a:r>
            <a:endParaRPr b="0" lang="es-ES" sz="1200" spc="-1" strike="noStrike">
              <a:solidFill>
                <a:srgbClr val="000000"/>
              </a:solidFill>
              <a:latin typeface="Calibri"/>
            </a:endParaRPr>
          </a:p>
        </p:txBody>
      </p:sp>
      <p:sp>
        <p:nvSpPr>
          <p:cNvPr id="216"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ML Models</a:t>
            </a:r>
            <a:endParaRPr b="0" lang="en-US" sz="3200" spc="-1" strike="noStrike">
              <a:solidFill>
                <a:srgbClr val="000000"/>
              </a:solidFill>
              <a:latin typeface="Calibri"/>
            </a:endParaRPr>
          </a:p>
        </p:txBody>
      </p:sp>
      <p:pic>
        <p:nvPicPr>
          <p:cNvPr id="217" name="Picture 2" descr="blog.h2o.ai/wp-content/uploads/2018/07/xgboost-..."/>
          <p:cNvPicPr/>
          <p:nvPr/>
        </p:nvPicPr>
        <p:blipFill>
          <a:blip r:embed="rId2"/>
          <a:stretch/>
        </p:blipFill>
        <p:spPr>
          <a:xfrm>
            <a:off x="460800" y="2697120"/>
            <a:ext cx="2094480" cy="609120"/>
          </a:xfrm>
          <a:prstGeom prst="rect">
            <a:avLst/>
          </a:prstGeom>
          <a:ln w="0">
            <a:noFill/>
          </a:ln>
        </p:spPr>
      </p:pic>
      <p:sp>
        <p:nvSpPr>
          <p:cNvPr id="218" name="TextBox 6"/>
          <p:cNvSpPr/>
          <p:nvPr/>
        </p:nvSpPr>
        <p:spPr>
          <a:xfrm>
            <a:off x="5878440" y="870480"/>
            <a:ext cx="66657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400" spc="-1" strike="noStrike">
                <a:solidFill>
                  <a:srgbClr val="000000"/>
                </a:solidFill>
                <a:latin typeface="Arial"/>
              </a:rPr>
              <a:t>Fully-connected f</a:t>
            </a:r>
            <a:r>
              <a:rPr b="0" lang="en-150" sz="2400" spc="-1" strike="noStrike">
                <a:solidFill>
                  <a:srgbClr val="000000"/>
                </a:solidFill>
                <a:latin typeface="Arial"/>
              </a:rPr>
              <a:t>eed forward </a:t>
            </a:r>
            <a:r>
              <a:rPr b="0" lang="en-GB" sz="2400" spc="-1" strike="noStrike">
                <a:solidFill>
                  <a:srgbClr val="000000"/>
                </a:solidFill>
                <a:latin typeface="Arial"/>
              </a:rPr>
              <a:t>n</a:t>
            </a:r>
            <a:r>
              <a:rPr b="0" lang="en-150" sz="2400" spc="-1" strike="noStrike">
                <a:solidFill>
                  <a:srgbClr val="000000"/>
                </a:solidFill>
                <a:latin typeface="Arial"/>
              </a:rPr>
              <a:t>eural networks</a:t>
            </a:r>
            <a:endParaRPr b="0" lang="es-ES" sz="2400" spc="-1" strike="noStrike">
              <a:solidFill>
                <a:srgbClr val="000000"/>
              </a:solidFill>
              <a:latin typeface="Calibri"/>
            </a:endParaRPr>
          </a:p>
        </p:txBody>
      </p:sp>
      <p:sp>
        <p:nvSpPr>
          <p:cNvPr id="219" name="PlaceHolder 3"/>
          <p:cNvSpPr>
            <a:spLocks noGrp="1"/>
          </p:cNvSpPr>
          <p:nvPr>
            <p:ph/>
          </p:nvPr>
        </p:nvSpPr>
        <p:spPr>
          <a:xfrm>
            <a:off x="386280" y="918720"/>
            <a:ext cx="4744440" cy="2291760"/>
          </a:xfrm>
          <a:prstGeom prst="rect">
            <a:avLst/>
          </a:prstGeom>
          <a:noFill/>
          <a:ln w="0">
            <a:noFill/>
          </a:ln>
        </p:spPr>
        <p:txBody>
          <a:bodyPr anchor="t">
            <a:noAutofit/>
          </a:bodyPr>
          <a:p>
            <a:pPr>
              <a:lnSpc>
                <a:spcPct val="90000"/>
              </a:lnSpc>
              <a:spcBef>
                <a:spcPts val="1001"/>
              </a:spcBef>
              <a:buNone/>
              <a:tabLst>
                <a:tab algn="l" pos="0"/>
              </a:tabLst>
            </a:pPr>
            <a:r>
              <a:rPr b="0" lang="en-GB" sz="2400" spc="-1" strike="noStrike">
                <a:solidFill>
                  <a:srgbClr val="000000"/>
                </a:solidFill>
                <a:latin typeface="Arial"/>
              </a:rPr>
              <a:t>Gradient-boosted decision trees (GBDT)</a:t>
            </a:r>
            <a:endParaRPr b="0" lang="en-US" sz="2400" spc="-1" strike="noStrike">
              <a:solidFill>
                <a:srgbClr val="000000"/>
              </a:solidFill>
              <a:latin typeface="Calibri"/>
            </a:endParaRPr>
          </a:p>
        </p:txBody>
      </p:sp>
      <p:sp>
        <p:nvSpPr>
          <p:cNvPr id="220" name="TextBox 14"/>
          <p:cNvSpPr/>
          <p:nvPr/>
        </p:nvSpPr>
        <p:spPr>
          <a:xfrm>
            <a:off x="235440" y="4180320"/>
            <a:ext cx="5872320" cy="1370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GB" sz="2400" spc="-1" strike="noStrike" u="sng">
                <a:solidFill>
                  <a:srgbClr val="afabab"/>
                </a:solidFill>
                <a:uFillTx/>
                <a:latin typeface="Arial"/>
              </a:rPr>
              <a:t>2nd stage (future development):</a:t>
            </a:r>
            <a:endParaRPr b="0" lang="es-ES" sz="2400" spc="-1" strike="noStrike">
              <a:solidFill>
                <a:srgbClr val="000000"/>
              </a:solidFill>
              <a:latin typeface="Calibri"/>
            </a:endParaRPr>
          </a:p>
          <a:p>
            <a:pPr marL="285840" indent="-285840">
              <a:lnSpc>
                <a:spcPct val="100000"/>
              </a:lnSpc>
              <a:buClr>
                <a:srgbClr val="afabab"/>
              </a:buClr>
              <a:buFont typeface="Arial"/>
              <a:buChar char="•"/>
              <a:tabLst>
                <a:tab algn="l" pos="0"/>
              </a:tabLst>
            </a:pPr>
            <a:r>
              <a:rPr b="0" lang="en-GB" sz="2000" spc="-1" strike="noStrike">
                <a:solidFill>
                  <a:srgbClr val="afabab"/>
                </a:solidFill>
                <a:latin typeface="Arial"/>
              </a:rPr>
              <a:t>Convolutional neural networks for super-resolution adapted to regression/generative networks</a:t>
            </a:r>
            <a:endParaRPr b="0" lang="es-ES" sz="2000" spc="-1" strike="noStrike">
              <a:solidFill>
                <a:srgbClr val="000000"/>
              </a:solidFill>
              <a:latin typeface="Calibri"/>
            </a:endParaRPr>
          </a:p>
        </p:txBody>
      </p:sp>
      <p:sp>
        <p:nvSpPr>
          <p:cNvPr id="221" name="TextBox 15"/>
          <p:cNvSpPr/>
          <p:nvPr/>
        </p:nvSpPr>
        <p:spPr>
          <a:xfrm>
            <a:off x="1315800" y="6446520"/>
            <a:ext cx="549000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afabab"/>
                </a:solidFill>
                <a:latin typeface="Arial"/>
              </a:rPr>
              <a:t>Modified</a:t>
            </a:r>
            <a:r>
              <a:rPr b="0" lang="en-GB" sz="1800" spc="-1" strike="noStrike">
                <a:solidFill>
                  <a:srgbClr val="afabab"/>
                </a:solidFill>
                <a:latin typeface="Arial"/>
              </a:rPr>
              <a:t> EDSR network (arXiv:1707.02921) </a:t>
            </a:r>
            <a:endParaRPr b="0" lang="es-ES" sz="1800" spc="-1" strike="noStrike">
              <a:solidFill>
                <a:srgbClr val="000000"/>
              </a:solidFill>
              <a:latin typeface="Calibri"/>
            </a:endParaRPr>
          </a:p>
        </p:txBody>
      </p:sp>
      <p:pic>
        <p:nvPicPr>
          <p:cNvPr id="222" name="Picture 39" descr=""/>
          <p:cNvPicPr/>
          <p:nvPr/>
        </p:nvPicPr>
        <p:blipFill>
          <a:blip r:embed="rId3"/>
          <a:stretch/>
        </p:blipFill>
        <p:spPr>
          <a:xfrm>
            <a:off x="6057000" y="4324320"/>
            <a:ext cx="4664880" cy="2454480"/>
          </a:xfrm>
          <a:prstGeom prst="rect">
            <a:avLst/>
          </a:prstGeom>
          <a:ln w="0">
            <a:noFill/>
          </a:ln>
        </p:spPr>
      </p:pic>
      <p:pic>
        <p:nvPicPr>
          <p:cNvPr id="223" name="Picture 2" descr=""/>
          <p:cNvPicPr/>
          <p:nvPr/>
        </p:nvPicPr>
        <p:blipFill>
          <a:blip r:embed="rId4"/>
          <a:stretch/>
        </p:blipFill>
        <p:spPr>
          <a:xfrm>
            <a:off x="7011000" y="2982240"/>
            <a:ext cx="1172880" cy="290520"/>
          </a:xfrm>
          <a:prstGeom prst="rect">
            <a:avLst/>
          </a:prstGeom>
          <a:ln w="0">
            <a:noFill/>
          </a:ln>
        </p:spPr>
      </p:pic>
      <p:sp>
        <p:nvSpPr>
          <p:cNvPr id="224" name="TextBox 2"/>
          <p:cNvSpPr/>
          <p:nvPr/>
        </p:nvSpPr>
        <p:spPr>
          <a:xfrm>
            <a:off x="8233920" y="2903760"/>
            <a:ext cx="13302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000" spc="-1" strike="noStrike">
                <a:solidFill>
                  <a:srgbClr val="000000"/>
                </a:solidFill>
                <a:latin typeface="Arial"/>
              </a:rPr>
              <a:t>(currently)</a:t>
            </a:r>
            <a:endParaRPr b="0" lang="es-ES" sz="2000" spc="-1" strike="noStrike">
              <a:solidFill>
                <a:srgbClr val="000000"/>
              </a:solidFill>
              <a:latin typeface="Calibri"/>
            </a:endParaRPr>
          </a:p>
        </p:txBody>
      </p:sp>
      <p:sp>
        <p:nvSpPr>
          <p:cNvPr id="225" name="Rectángulo 8"/>
          <p:cNvSpPr/>
          <p:nvPr/>
        </p:nvSpPr>
        <p:spPr>
          <a:xfrm>
            <a:off x="6057000" y="4324320"/>
            <a:ext cx="4664880" cy="2454480"/>
          </a:xfrm>
          <a:prstGeom prst="rect">
            <a:avLst/>
          </a:prstGeom>
          <a:solidFill>
            <a:srgbClr val="afabab">
              <a:alpha val="50000"/>
            </a:srgbClr>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pPr>
            <a:endParaRPr b="0" lang="en-US" sz="1800" spc="-1" strike="noStrike">
              <a:solidFill>
                <a:schemeClr val="lt1"/>
              </a:solidFill>
              <a:latin typeface="Calibri"/>
            </a:endParaRPr>
          </a:p>
        </p:txBody>
      </p:sp>
      <p:pic>
        <p:nvPicPr>
          <p:cNvPr id="226" name="Picture 2" descr=""/>
          <p:cNvPicPr/>
          <p:nvPr/>
        </p:nvPicPr>
        <p:blipFill>
          <a:blip r:embed="rId5"/>
          <a:stretch/>
        </p:blipFill>
        <p:spPr>
          <a:xfrm>
            <a:off x="7011000" y="1365840"/>
            <a:ext cx="3178440" cy="1493640"/>
          </a:xfrm>
          <a:prstGeom prst="rect">
            <a:avLst/>
          </a:prstGeom>
          <a:ln w="0">
            <a:noFill/>
          </a:ln>
        </p:spPr>
      </p:pic>
      <p:pic>
        <p:nvPicPr>
          <p:cNvPr id="227" name="Picture 4" descr="Gradient boosted decision tree ensemble. | Download Scientific Diagram"/>
          <p:cNvPicPr/>
          <p:nvPr/>
        </p:nvPicPr>
        <p:blipFill>
          <a:blip r:embed="rId6"/>
          <a:stretch/>
        </p:blipFill>
        <p:spPr>
          <a:xfrm>
            <a:off x="429120" y="1669320"/>
            <a:ext cx="3375000" cy="100080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28" name="PlaceHolder 1"/>
          <p:cNvSpPr>
            <a:spLocks noGrp="1"/>
          </p:cNvSpPr>
          <p:nvPr>
            <p:ph type="sldNum" idx="19"/>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965F292C-6424-4FD3-9A9C-2CB160279565}" type="slidenum">
              <a:rPr b="0" lang="en-GB" sz="1200" spc="-1" strike="noStrike">
                <a:solidFill>
                  <a:srgbClr val="b4b4b4"/>
                </a:solidFill>
                <a:latin typeface="Calibri"/>
              </a:rPr>
              <a:t>9</a:t>
            </a:fld>
            <a:r>
              <a:rPr b="0" lang="en-GB" sz="1200" spc="-1" strike="noStrike">
                <a:solidFill>
                  <a:srgbClr val="b4b4b4"/>
                </a:solidFill>
                <a:latin typeface="Calibri"/>
              </a:rPr>
              <a:t>/38</a:t>
            </a:r>
            <a:endParaRPr b="0" lang="es-ES" sz="1200" spc="-1" strike="noStrike">
              <a:solidFill>
                <a:srgbClr val="000000"/>
              </a:solidFill>
              <a:latin typeface="Calibri"/>
            </a:endParaRPr>
          </a:p>
        </p:txBody>
      </p:sp>
      <p:sp>
        <p:nvSpPr>
          <p:cNvPr id="229"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Data preparation</a:t>
            </a:r>
            <a:endParaRPr b="0" lang="en-US" sz="3200" spc="-1" strike="noStrike">
              <a:solidFill>
                <a:srgbClr val="000000"/>
              </a:solidFill>
              <a:latin typeface="Calibri"/>
            </a:endParaRPr>
          </a:p>
        </p:txBody>
      </p:sp>
      <p:sp>
        <p:nvSpPr>
          <p:cNvPr id="230" name="PlaceHolder 3"/>
          <p:cNvSpPr>
            <a:spLocks noGrp="1"/>
          </p:cNvSpPr>
          <p:nvPr>
            <p:ph/>
          </p:nvPr>
        </p:nvSpPr>
        <p:spPr>
          <a:xfrm>
            <a:off x="386280" y="990720"/>
            <a:ext cx="10543680" cy="1913040"/>
          </a:xfrm>
          <a:prstGeom prst="rect">
            <a:avLst/>
          </a:prstGeom>
          <a:noFill/>
          <a:ln w="0">
            <a:noFill/>
          </a:ln>
        </p:spPr>
        <p:txBody>
          <a:bodyPr anchor="t">
            <a:normAutofit/>
          </a:bodyPr>
          <a:p>
            <a:pPr marL="228600" indent="-228600">
              <a:lnSpc>
                <a:spcPct val="90000"/>
              </a:lnSpc>
              <a:spcBef>
                <a:spcPts val="1001"/>
              </a:spcBef>
              <a:buClr>
                <a:srgbClr val="000000"/>
              </a:buClr>
              <a:buFont typeface="Arial"/>
              <a:buChar char="•"/>
            </a:pPr>
            <a:r>
              <a:rPr b="0" lang="en-GB" sz="2200" spc="-1" strike="noStrike">
                <a:solidFill>
                  <a:srgbClr val="000000"/>
                </a:solidFill>
                <a:latin typeface="Arial"/>
              </a:rPr>
              <a:t>Collocation in space and time of 3 datasets</a:t>
            </a:r>
            <a:endParaRPr b="0" lang="en-US" sz="22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en-GB" sz="2200" spc="-1" strike="noStrike">
                <a:solidFill>
                  <a:srgbClr val="000000"/>
                </a:solidFill>
                <a:latin typeface="Arial"/>
              </a:rPr>
              <a:t>Calculation of the derivatives</a:t>
            </a:r>
            <a:endParaRPr b="0" lang="en-US" sz="22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en-GB" sz="2200" spc="-1" strike="noStrike">
                <a:solidFill>
                  <a:srgbClr val="000000"/>
                </a:solidFill>
                <a:latin typeface="Arial"/>
              </a:rPr>
              <a:t>Normalization for NN models</a:t>
            </a:r>
            <a:endParaRPr b="0" lang="en-US" sz="2200" spc="-1" strike="noStrike">
              <a:solidFill>
                <a:srgbClr val="000000"/>
              </a:solidFill>
              <a:latin typeface="Calibri"/>
            </a:endParaRPr>
          </a:p>
          <a:p>
            <a:pPr>
              <a:lnSpc>
                <a:spcPct val="90000"/>
              </a:lnSpc>
              <a:spcBef>
                <a:spcPts val="1001"/>
              </a:spcBef>
              <a:buNone/>
            </a:pPr>
            <a:endParaRPr b="0" lang="en-US" sz="2200" spc="-1" strike="noStrike">
              <a:solidFill>
                <a:srgbClr val="000000"/>
              </a:solidFill>
              <a:latin typeface="Calibri"/>
            </a:endParaRPr>
          </a:p>
        </p:txBody>
      </p:sp>
      <p:sp>
        <p:nvSpPr>
          <p:cNvPr id="231" name="Content Placeholder 6"/>
          <p:cNvSpPr/>
          <p:nvPr/>
        </p:nvSpPr>
        <p:spPr>
          <a:xfrm>
            <a:off x="386280" y="2309040"/>
            <a:ext cx="11413440" cy="499320"/>
          </a:xfrm>
          <a:prstGeom prst="rect">
            <a:avLst/>
          </a:prstGeom>
          <a:noFill/>
          <a:ln w="0">
            <a:noFill/>
          </a:ln>
        </p:spPr>
        <p:style>
          <a:lnRef idx="0"/>
          <a:fillRef idx="0"/>
          <a:effectRef idx="0"/>
          <a:fontRef idx="minor"/>
        </p:style>
        <p:txBody>
          <a:bodyPr anchor="t">
            <a:normAutofit/>
          </a:bodyPr>
          <a:p>
            <a:pPr marL="228600" indent="-228600">
              <a:lnSpc>
                <a:spcPct val="90000"/>
              </a:lnSpc>
              <a:spcBef>
                <a:spcPts val="1001"/>
              </a:spcBef>
              <a:buClr>
                <a:srgbClr val="000000"/>
              </a:buClr>
              <a:buFont typeface="Arial"/>
              <a:buChar char="•"/>
            </a:pPr>
            <a:r>
              <a:rPr b="0" lang="en-GB" sz="2200" spc="-1" strike="noStrike">
                <a:solidFill>
                  <a:srgbClr val="000000"/>
                </a:solidFill>
                <a:latin typeface="Arial"/>
              </a:rPr>
              <a:t>Dataset is split into train, validation and test subsets</a:t>
            </a:r>
            <a:endParaRPr b="0" lang="es-ES" sz="2200" spc="-1" strike="noStrike">
              <a:solidFill>
                <a:srgbClr val="000000"/>
              </a:solidFill>
              <a:latin typeface="Calibri"/>
            </a:endParaRPr>
          </a:p>
        </p:txBody>
      </p:sp>
      <p:sp>
        <p:nvSpPr>
          <p:cNvPr id="232" name="TextBox 18"/>
          <p:cNvSpPr/>
          <p:nvPr/>
        </p:nvSpPr>
        <p:spPr>
          <a:xfrm>
            <a:off x="547560" y="2848680"/>
            <a:ext cx="1296720" cy="1186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Arial"/>
              </a:rPr>
              <a:t>Train</a:t>
            </a:r>
            <a:endParaRPr b="0" lang="es-ES" sz="1800" spc="-1" strike="noStrike">
              <a:solidFill>
                <a:srgbClr val="000000"/>
              </a:solidFill>
              <a:latin typeface="Calibri"/>
            </a:endParaRPr>
          </a:p>
          <a:p>
            <a:pPr>
              <a:lnSpc>
                <a:spcPct val="100000"/>
              </a:lnSpc>
              <a:buNone/>
            </a:pPr>
            <a:r>
              <a:rPr b="0" lang="en-GB" sz="1800" spc="-1" strike="noStrike">
                <a:solidFill>
                  <a:srgbClr val="000000"/>
                </a:solidFill>
                <a:latin typeface="Arial"/>
              </a:rPr>
              <a:t>Verification</a:t>
            </a:r>
            <a:endParaRPr b="0" lang="es-ES" sz="1800" spc="-1" strike="noStrike">
              <a:solidFill>
                <a:srgbClr val="000000"/>
              </a:solidFill>
              <a:latin typeface="Calibri"/>
            </a:endParaRPr>
          </a:p>
          <a:p>
            <a:pPr>
              <a:lnSpc>
                <a:spcPct val="100000"/>
              </a:lnSpc>
              <a:buNone/>
            </a:pPr>
            <a:r>
              <a:rPr b="0" lang="en-GB" sz="1800" spc="-1" strike="noStrike">
                <a:solidFill>
                  <a:srgbClr val="000000"/>
                </a:solidFill>
                <a:latin typeface="Arial"/>
              </a:rPr>
              <a:t>Test</a:t>
            </a:r>
            <a:endParaRPr b="0" lang="es-ES" sz="1800" spc="-1" strike="noStrike">
              <a:solidFill>
                <a:srgbClr val="000000"/>
              </a:solidFill>
              <a:latin typeface="Calibri"/>
            </a:endParaRPr>
          </a:p>
          <a:p>
            <a:pPr>
              <a:lnSpc>
                <a:spcPct val="100000"/>
              </a:lnSpc>
              <a:buNone/>
            </a:pPr>
            <a:r>
              <a:rPr b="0" lang="en-GB" sz="1800" spc="-1" strike="noStrike">
                <a:solidFill>
                  <a:srgbClr val="000000"/>
                </a:solidFill>
                <a:latin typeface="Arial"/>
              </a:rPr>
              <a:t> </a:t>
            </a:r>
            <a:endParaRPr b="0" lang="es-ES" sz="1800" spc="-1" strike="noStrike">
              <a:solidFill>
                <a:srgbClr val="000000"/>
              </a:solidFill>
              <a:latin typeface="Calibri"/>
            </a:endParaRPr>
          </a:p>
        </p:txBody>
      </p:sp>
      <p:sp>
        <p:nvSpPr>
          <p:cNvPr id="233" name="TextBox 19"/>
          <p:cNvSpPr/>
          <p:nvPr/>
        </p:nvSpPr>
        <p:spPr>
          <a:xfrm>
            <a:off x="2092320" y="2848680"/>
            <a:ext cx="6410520" cy="9126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Arial"/>
              </a:rPr>
              <a:t>02/01/2020 - 06/03/2020</a:t>
            </a:r>
            <a:endParaRPr b="0" lang="es-ES" sz="1800" spc="-1" strike="noStrike">
              <a:solidFill>
                <a:srgbClr val="000000"/>
              </a:solidFill>
              <a:latin typeface="Calibri"/>
            </a:endParaRPr>
          </a:p>
          <a:p>
            <a:pPr>
              <a:lnSpc>
                <a:spcPct val="100000"/>
              </a:lnSpc>
              <a:buNone/>
            </a:pPr>
            <a:r>
              <a:rPr b="0" lang="en-GB" sz="1800" spc="-1" strike="noStrike">
                <a:solidFill>
                  <a:srgbClr val="000000"/>
                </a:solidFill>
                <a:latin typeface="Arial"/>
              </a:rPr>
              <a:t>07/03/2020 - 09/03/2020</a:t>
            </a:r>
            <a:endParaRPr b="0" lang="es-ES" sz="1800" spc="-1" strike="noStrike">
              <a:solidFill>
                <a:srgbClr val="000000"/>
              </a:solidFill>
              <a:latin typeface="Calibri"/>
            </a:endParaRPr>
          </a:p>
          <a:p>
            <a:pPr>
              <a:lnSpc>
                <a:spcPct val="100000"/>
              </a:lnSpc>
              <a:buNone/>
            </a:pPr>
            <a:r>
              <a:rPr b="0" lang="en-GB" sz="1800" spc="-1" strike="noStrike">
                <a:solidFill>
                  <a:srgbClr val="000000"/>
                </a:solidFill>
                <a:latin typeface="Arial"/>
              </a:rPr>
              <a:t>10/03/2020 - 01/05/2020</a:t>
            </a:r>
            <a:endParaRPr b="0" lang="es-ES" sz="1800" spc="-1" strike="noStrike">
              <a:solidFill>
                <a:srgbClr val="000000"/>
              </a:solidFill>
              <a:latin typeface="Calibri"/>
            </a:endParaRPr>
          </a:p>
        </p:txBody>
      </p:sp>
      <p:sp>
        <p:nvSpPr>
          <p:cNvPr id="234" name="TextBox 21"/>
          <p:cNvSpPr/>
          <p:nvPr/>
        </p:nvSpPr>
        <p:spPr>
          <a:xfrm>
            <a:off x="432000" y="3813120"/>
            <a:ext cx="10497960" cy="4248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200" spc="-1" strike="noStrike">
                <a:solidFill>
                  <a:srgbClr val="000000"/>
                </a:solidFill>
                <a:latin typeface="Arial"/>
              </a:rPr>
              <a:t>Random down-sampling of the training dataset  to 10% to reduce training time</a:t>
            </a:r>
            <a:endParaRPr b="0" lang="es-ES" sz="2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PlaceHolder 1"/>
          <p:cNvSpPr>
            <a:spLocks noGrp="1"/>
          </p:cNvSpPr>
          <p:nvPr>
            <p:ph type="sldNum" idx="20"/>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363B27B8-1593-4BF1-BE99-538DF0804203}" type="slidenum">
              <a:rPr b="0" lang="en-GB" sz="1200" spc="-1" strike="noStrike">
                <a:solidFill>
                  <a:srgbClr val="b4b4b4"/>
                </a:solidFill>
                <a:latin typeface="Calibri"/>
              </a:rPr>
              <a:t>13</a:t>
            </a:fld>
            <a:r>
              <a:rPr b="0" lang="en-GB" sz="1200" spc="-1" strike="noStrike">
                <a:solidFill>
                  <a:srgbClr val="b4b4b4"/>
                </a:solidFill>
                <a:latin typeface="Calibri"/>
              </a:rPr>
              <a:t>/38</a:t>
            </a:r>
            <a:endParaRPr b="0" lang="es-ES" sz="1200" spc="-1" strike="noStrike">
              <a:solidFill>
                <a:srgbClr val="000000"/>
              </a:solidFill>
              <a:latin typeface="Calibri"/>
            </a:endParaRPr>
          </a:p>
        </p:txBody>
      </p:sp>
      <p:sp>
        <p:nvSpPr>
          <p:cNvPr id="236"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Methodology: Validation</a:t>
            </a:r>
            <a:endParaRPr b="0" lang="en-US" sz="3200" spc="-1" strike="noStrike">
              <a:solidFill>
                <a:srgbClr val="000000"/>
              </a:solidFill>
              <a:latin typeface="Calibri"/>
            </a:endParaRPr>
          </a:p>
        </p:txBody>
      </p:sp>
      <p:sp>
        <p:nvSpPr>
          <p:cNvPr id="237" name="PlaceHolder 3"/>
          <p:cNvSpPr>
            <a:spLocks noGrp="1"/>
          </p:cNvSpPr>
          <p:nvPr>
            <p:ph/>
          </p:nvPr>
        </p:nvSpPr>
        <p:spPr>
          <a:xfrm>
            <a:off x="540000" y="942840"/>
            <a:ext cx="2086560" cy="597960"/>
          </a:xfrm>
          <a:prstGeom prst="rect">
            <a:avLst/>
          </a:prstGeom>
          <a:noFill/>
          <a:ln w="0">
            <a:noFill/>
          </a:ln>
        </p:spPr>
        <p:txBody>
          <a:bodyPr anchor="t">
            <a:normAutofit/>
          </a:bodyPr>
          <a:p>
            <a:pPr>
              <a:lnSpc>
                <a:spcPct val="90000"/>
              </a:lnSpc>
              <a:spcBef>
                <a:spcPts val="1001"/>
              </a:spcBef>
              <a:buNone/>
              <a:tabLst>
                <a:tab algn="l" pos="0"/>
              </a:tabLst>
            </a:pPr>
            <a:r>
              <a:rPr b="0" lang="en-GB" sz="2400" spc="-1" strike="noStrike">
                <a:solidFill>
                  <a:srgbClr val="000000"/>
                </a:solidFill>
                <a:latin typeface="Arial"/>
              </a:rPr>
              <a:t>Metrics:</a:t>
            </a:r>
            <a:endParaRPr b="0" lang="en-US" sz="2400" spc="-1" strike="noStrike">
              <a:solidFill>
                <a:srgbClr val="000000"/>
              </a:solidFill>
              <a:latin typeface="Calibri"/>
            </a:endParaRPr>
          </a:p>
        </p:txBody>
      </p:sp>
      <mc:AlternateContent>
        <mc:Choice xmlns:a14="http://schemas.microsoft.com/office/drawing/2010/main" Requires="a14">
          <p:sp>
            <p:nvSpPr>
              <p:cNvPr id="238" name="TextBox 7"/>
              <p:cNvSpPr txBox="1"/>
              <p:nvPr/>
            </p:nvSpPr>
            <p:spPr>
              <a:xfrm>
                <a:off x="-32760" y="1827360"/>
                <a:ext cx="5792400" cy="728640"/>
              </a:xfrm>
              <a:prstGeom prst="rect">
                <a:avLst/>
              </a:prstGeom>
            </p:spPr>
            <p:txBody>
              <a:bodyPr/>
              <a:p>
                <a14:m>
                  <m:oMath xmlns:m="http://schemas.openxmlformats.org/officeDocument/2006/math">
                    <m:r>
                      <m:t xml:space="preserve">𝑉𝑅𝑀𝑆</m:t>
                    </m:r>
                    <m:r>
                      <m:t xml:space="preserve">=</m:t>
                    </m:r>
                    <m:rad>
                      <m:radPr>
                        <m:degHide m:val="1"/>
                      </m:radPr>
                      <m:deg/>
                      <m:e>
                        <m:f>
                          <m:num>
                            <m:r>
                              <m:t xml:space="preserve">1</m:t>
                            </m:r>
                          </m:num>
                          <m:den>
                            <m:r>
                              <m:t xml:space="preserve">𝑁</m:t>
                            </m:r>
                          </m:den>
                        </m:f>
                        <m:nary>
                          <m:naryPr>
                            <m:chr m:val="∑"/>
                            <m:supHide m:val="1"/>
                          </m:naryPr>
                          <m:sub>
                            <m:r>
                              <m:t xml:space="preserve">𝑖</m:t>
                            </m:r>
                          </m:sub>
                          <m:sup/>
                          <m:e>
                            <m:sSup>
                              <m:e>
                                <m:d>
                                  <m:dPr>
                                    <m:begChr m:val="("/>
                                    <m:endChr m:val=")"/>
                                  </m:dPr>
                                  <m:e>
                                    <m:sSubSup>
                                      <m:e>
                                        <m:r>
                                          <m:t xml:space="preserve">𝑢</m:t>
                                        </m:r>
                                      </m:e>
                                      <m:sub>
                                        <m:r>
                                          <m:t xml:space="preserve">𝑖</m:t>
                                        </m:r>
                                      </m:sub>
                                      <m:sup>
                                        <m:r>
                                          <m:t xml:space="preserve">𝑠𝑐𝑎𝑡</m:t>
                                        </m:r>
                                      </m:sup>
                                    </m:sSubSup>
                                    <m:r>
                                      <m:t xml:space="preserve">−</m:t>
                                    </m:r>
                                    <m:sSubSup>
                                      <m:e>
                                        <m:r>
                                          <m:t xml:space="preserve">𝑢</m:t>
                                        </m:r>
                                      </m:e>
                                      <m:sub>
                                        <m:r>
                                          <m:t xml:space="preserve">𝑖</m:t>
                                        </m:r>
                                      </m:sub>
                                      <m:sup>
                                        <m:r>
                                          <m:t xml:space="preserve">𝑚𝑜𝑑𝑒𝑙</m:t>
                                        </m:r>
                                      </m:sup>
                                    </m:sSubSup>
                                  </m:e>
                                </m:d>
                              </m:e>
                              <m:sup>
                                <m:r>
                                  <m:t xml:space="preserve">2</m:t>
                                </m:r>
                              </m:sup>
                            </m:sSup>
                            <m:r>
                              <m:t xml:space="preserve">+</m:t>
                            </m:r>
                            <m:sSup>
                              <m:e>
                                <m:d>
                                  <m:dPr>
                                    <m:begChr m:val="("/>
                                    <m:endChr m:val=")"/>
                                  </m:dPr>
                                  <m:e>
                                    <m:sSubSup>
                                      <m:e>
                                        <m:r>
                                          <m:t xml:space="preserve">𝑣</m:t>
                                        </m:r>
                                      </m:e>
                                      <m:sub>
                                        <m:r>
                                          <m:t xml:space="preserve">𝑖</m:t>
                                        </m:r>
                                      </m:sub>
                                      <m:sup>
                                        <m:r>
                                          <m:t xml:space="preserve">𝑠𝑐𝑎𝑡</m:t>
                                        </m:r>
                                      </m:sup>
                                    </m:sSubSup>
                                    <m:r>
                                      <m:t xml:space="preserve">−</m:t>
                                    </m:r>
                                    <m:sSubSup>
                                      <m:e>
                                        <m:r>
                                          <m:t xml:space="preserve">𝑣</m:t>
                                        </m:r>
                                      </m:e>
                                      <m:sub>
                                        <m:r>
                                          <m:t xml:space="preserve">𝑖</m:t>
                                        </m:r>
                                      </m:sub>
                                      <m:sup>
                                        <m:r>
                                          <m:t xml:space="preserve">𝑚𝑜𝑑𝑒𝑙</m:t>
                                        </m:r>
                                      </m:sup>
                                    </m:sSubSup>
                                  </m:e>
                                </m:d>
                              </m:e>
                              <m:sup>
                                <m:r>
                                  <m:t xml:space="preserve">2</m:t>
                                </m:r>
                              </m:sup>
                            </m:sSup>
                          </m:e>
                        </m:nary>
                      </m:e>
                    </m:rad>
                  </m:oMath>
                </a14:m>
              </a:p>
            </p:txBody>
          </p:sp>
        </mc:Choice>
        <mc:Fallback/>
      </mc:AlternateContent>
      <mc:AlternateContent>
        <mc:Choice xmlns:a14="http://schemas.microsoft.com/office/drawing/2010/main" Requires="a14">
          <p:sp>
            <p:nvSpPr>
              <p:cNvPr id="239" name="TextBox 8"/>
              <p:cNvSpPr txBox="1"/>
              <p:nvPr/>
            </p:nvSpPr>
            <p:spPr>
              <a:xfrm>
                <a:off x="4164120" y="1814760"/>
                <a:ext cx="8617680" cy="583560"/>
              </a:xfrm>
              <a:prstGeom prst="rect">
                <a:avLst/>
              </a:prstGeom>
            </p:spPr>
            <p:txBody>
              <a:bodyPr/>
              <a:p>
                <a14:m>
                  <m:oMath xmlns:m="http://schemas.openxmlformats.org/officeDocument/2006/math">
                    <m:r>
                      <m:t xml:space="preserve">𝑟𝑒𝑙𝑎𝑡𝑖𝑣𝑒</m:t>
                    </m:r>
                    <m:r>
                      <m:t xml:space="preserve">𝑒𝑟𝑟𝑜𝑟</m:t>
                    </m:r>
                    <m:r>
                      <m:t xml:space="preserve">𝑣𝑎𝑟𝑖𝑎𝑛𝑐𝑒</m:t>
                    </m:r>
                    <m:r>
                      <m:t xml:space="preserve">𝑟𝑒𝑑𝑢𝑐𝑡𝑖𝑜𝑛</m:t>
                    </m:r>
                    <m:d>
                      <m:dPr>
                        <m:begChr m:val="("/>
                        <m:endChr m:val=")"/>
                      </m:dPr>
                      <m:e>
                        <m:r>
                          <m:rPr>
                            <m:lit/>
                            <m:nor/>
                          </m:rPr>
                          <m:t xml:space="preserve">%</m:t>
                        </m:r>
                      </m:e>
                    </m:d>
                    <m:r>
                      <m:t xml:space="preserve">=</m:t>
                    </m:r>
                    <m:f>
                      <m:num>
                        <m:r>
                          <m:t xml:space="preserve">𝑉𝑅𝑀</m:t>
                        </m:r>
                        <m:sSubSup>
                          <m:e>
                            <m:r>
                              <m:t xml:space="preserve">𝑆</m:t>
                            </m:r>
                          </m:e>
                          <m:sub>
                            <m:r>
                              <m:t xml:space="preserve">𝐸𝑅𝐴</m:t>
                            </m:r>
                            <m:r>
                              <m:t xml:space="preserve">5</m:t>
                            </m:r>
                          </m:sub>
                          <m:sup>
                            <m:r>
                              <m:t xml:space="preserve">2</m:t>
                            </m:r>
                          </m:sup>
                        </m:sSubSup>
                        <m:r>
                          <m:t xml:space="preserve">−</m:t>
                        </m:r>
                        <m:r>
                          <m:t xml:space="preserve">𝑉𝑅𝑀</m:t>
                        </m:r>
                        <m:sSubSup>
                          <m:e>
                            <m:r>
                              <m:t xml:space="preserve">𝑆</m:t>
                            </m:r>
                          </m:e>
                          <m:sub>
                            <m:r>
                              <m:t xml:space="preserve">𝑀𝐿</m:t>
                            </m:r>
                          </m:sub>
                          <m:sup>
                            <m:r>
                              <m:t xml:space="preserve">2</m:t>
                            </m:r>
                          </m:sup>
                        </m:sSubSup>
                      </m:num>
                      <m:den>
                        <m:r>
                          <m:t xml:space="preserve">𝑉𝑅𝑀</m:t>
                        </m:r>
                        <m:sSubSup>
                          <m:e>
                            <m:r>
                              <m:t xml:space="preserve">𝑆</m:t>
                            </m:r>
                          </m:e>
                          <m:sub>
                            <m:r>
                              <m:t xml:space="preserve">𝐸𝑅𝐴</m:t>
                            </m:r>
                            <m:r>
                              <m:t xml:space="preserve">5</m:t>
                            </m:r>
                          </m:sub>
                          <m:sup>
                            <m:r>
                              <m:t xml:space="preserve">2</m:t>
                            </m:r>
                          </m:sup>
                        </m:sSubSup>
                      </m:den>
                    </m:f>
                    <m:r>
                      <m:t xml:space="preserve">∗</m:t>
                    </m:r>
                    <m:r>
                      <m:t xml:space="preserve">100</m:t>
                    </m:r>
                  </m:oMath>
                </a14:m>
              </a:p>
            </p:txBody>
          </p:sp>
        </mc:Choice>
        <mc:Fallback/>
      </mc:AlternateContent>
      <p:sp>
        <p:nvSpPr>
          <p:cNvPr id="240" name="TextBox 5"/>
          <p:cNvSpPr/>
          <p:nvPr/>
        </p:nvSpPr>
        <p:spPr>
          <a:xfrm>
            <a:off x="436680" y="3352320"/>
            <a:ext cx="5322960" cy="11869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Arial"/>
              </a:rPr>
              <a:t>vs </a:t>
            </a:r>
            <a:r>
              <a:rPr b="0" lang="en-GB" sz="1800" spc="-1" strike="noStrike" u="sng">
                <a:solidFill>
                  <a:srgbClr val="000000"/>
                </a:solidFill>
                <a:uFillTx/>
                <a:latin typeface="Arial"/>
              </a:rPr>
              <a:t>ASCAT-A: </a:t>
            </a:r>
            <a:endParaRPr b="0" lang="es-ES" sz="1800" spc="-1" strike="noStrike">
              <a:solidFill>
                <a:srgbClr val="000000"/>
              </a:solidFill>
              <a:latin typeface="Calibri"/>
            </a:endParaRPr>
          </a:p>
          <a:p>
            <a:pPr marL="343080" indent="-343080">
              <a:lnSpc>
                <a:spcPct val="100000"/>
              </a:lnSpc>
              <a:buClr>
                <a:srgbClr val="000000"/>
              </a:buClr>
              <a:buFont typeface="Arial"/>
              <a:buChar char="•"/>
            </a:pPr>
            <a:r>
              <a:rPr b="0" lang="en-GB" sz="1800" spc="-1" strike="noStrike">
                <a:solidFill>
                  <a:srgbClr val="000000"/>
                </a:solidFill>
                <a:latin typeface="Arial"/>
              </a:rPr>
              <a:t>Complete ASCAT-A swaths, no reduction</a:t>
            </a:r>
            <a:endParaRPr b="0" lang="es-ES" sz="1800" spc="-1" strike="noStrike">
              <a:solidFill>
                <a:srgbClr val="000000"/>
              </a:solidFill>
              <a:latin typeface="Calibri"/>
            </a:endParaRPr>
          </a:p>
          <a:p>
            <a:pPr marL="343080" indent="-343080">
              <a:lnSpc>
                <a:spcPct val="100000"/>
              </a:lnSpc>
              <a:buClr>
                <a:srgbClr val="000000"/>
              </a:buClr>
              <a:buFont typeface="Arial"/>
              <a:buChar char="•"/>
            </a:pPr>
            <a:r>
              <a:rPr b="0" lang="en-GB" sz="1800" spc="-1" strike="noStrike">
                <a:solidFill>
                  <a:srgbClr val="000000"/>
                </a:solidFill>
                <a:latin typeface="Arial"/>
              </a:rPr>
              <a:t>Same ground truth instrument as in training</a:t>
            </a:r>
            <a:endParaRPr b="0" lang="es-ES" sz="1800" spc="-1" strike="noStrike">
              <a:solidFill>
                <a:srgbClr val="000000"/>
              </a:solidFill>
              <a:latin typeface="Calibri"/>
            </a:endParaRPr>
          </a:p>
          <a:p>
            <a:pPr marL="343080" indent="-343080">
              <a:lnSpc>
                <a:spcPct val="100000"/>
              </a:lnSpc>
              <a:buClr>
                <a:srgbClr val="000000"/>
              </a:buClr>
              <a:buFont typeface="Arial"/>
              <a:buChar char="•"/>
            </a:pPr>
            <a:r>
              <a:rPr b="0" lang="en-GB" sz="1800" spc="-1" strike="noStrike">
                <a:solidFill>
                  <a:srgbClr val="000000"/>
                </a:solidFill>
                <a:latin typeface="Arial"/>
              </a:rPr>
              <a:t>Validation at same local times</a:t>
            </a:r>
            <a:endParaRPr b="0" lang="es-ES" sz="1800" spc="-1" strike="noStrike">
              <a:solidFill>
                <a:srgbClr val="000000"/>
              </a:solidFill>
              <a:latin typeface="Calibri"/>
            </a:endParaRPr>
          </a:p>
        </p:txBody>
      </p:sp>
      <p:sp>
        <p:nvSpPr>
          <p:cNvPr id="241" name="TextBox 11"/>
          <p:cNvSpPr/>
          <p:nvPr/>
        </p:nvSpPr>
        <p:spPr>
          <a:xfrm>
            <a:off x="484560" y="1441440"/>
            <a:ext cx="3679560" cy="3333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000000"/>
                </a:solidFill>
                <a:latin typeface="Arial"/>
              </a:rPr>
              <a:t>Vector Root Mean Square Difference</a:t>
            </a:r>
            <a:endParaRPr b="0" lang="es-ES" sz="1600" spc="-1" strike="noStrike">
              <a:solidFill>
                <a:srgbClr val="000000"/>
              </a:solidFill>
              <a:latin typeface="Calibri"/>
            </a:endParaRPr>
          </a:p>
        </p:txBody>
      </p:sp>
      <p:sp>
        <p:nvSpPr>
          <p:cNvPr id="242" name="TextBox 2"/>
          <p:cNvSpPr/>
          <p:nvPr/>
        </p:nvSpPr>
        <p:spPr>
          <a:xfrm>
            <a:off x="272520" y="5031720"/>
            <a:ext cx="10079640" cy="1186560"/>
          </a:xfrm>
          <a:prstGeom prst="rect">
            <a:avLst/>
          </a:prstGeom>
          <a:noFill/>
          <a:ln w="0">
            <a:noFill/>
          </a:ln>
        </p:spPr>
        <p:style>
          <a:lnRef idx="0"/>
          <a:fillRef idx="0"/>
          <a:effectRef idx="0"/>
          <a:fontRef idx="minor"/>
        </p:style>
        <p:txBody>
          <a:bodyPr lIns="90000" rIns="90000" tIns="45000" bIns="45000" anchor="t">
            <a:spAutoFit/>
          </a:bodyPr>
          <a:p>
            <a:pPr>
              <a:lnSpc>
                <a:spcPct val="100000"/>
              </a:lnSpc>
              <a:spcAft>
                <a:spcPts val="1199"/>
              </a:spcAft>
              <a:buNone/>
            </a:pPr>
            <a:r>
              <a:rPr b="1" lang="en-GB" sz="1800" spc="-1" strike="noStrike">
                <a:solidFill>
                  <a:srgbClr val="000000"/>
                </a:solidFill>
                <a:latin typeface="Arial"/>
              </a:rPr>
              <a:t>Additional</a:t>
            </a:r>
            <a:r>
              <a:rPr b="0" lang="en-GB" sz="1800" spc="-1" strike="noStrike">
                <a:solidFill>
                  <a:srgbClr val="000000"/>
                </a:solidFill>
                <a:latin typeface="Arial"/>
              </a:rPr>
              <a:t> validation metrics for 01/02/</a:t>
            </a:r>
            <a:r>
              <a:rPr b="0" lang="en-GB" sz="1800" spc="-1" strike="noStrike">
                <a:solidFill>
                  <a:srgbClr val="ff0000"/>
                </a:solidFill>
                <a:latin typeface="Arial"/>
              </a:rPr>
              <a:t>2019</a:t>
            </a:r>
            <a:r>
              <a:rPr b="0" lang="en-GB" sz="1800" spc="-1" strike="noStrike">
                <a:solidFill>
                  <a:srgbClr val="000000"/>
                </a:solidFill>
                <a:latin typeface="Arial"/>
              </a:rPr>
              <a:t> – 30/04/</a:t>
            </a:r>
            <a:r>
              <a:rPr b="0" lang="en-GB" sz="1800" spc="-1" strike="noStrike">
                <a:solidFill>
                  <a:srgbClr val="ff0000"/>
                </a:solidFill>
                <a:latin typeface="Arial"/>
              </a:rPr>
              <a:t>2019</a:t>
            </a:r>
            <a:r>
              <a:rPr b="0" lang="en-GB" sz="1800" spc="-1" strike="noStrike">
                <a:solidFill>
                  <a:srgbClr val="000000"/>
                </a:solidFill>
                <a:latin typeface="Arial"/>
              </a:rPr>
              <a:t> vs HSCAT-B &amp; ASCAT-A</a:t>
            </a:r>
            <a:endParaRPr b="0" lang="es-ES" sz="1800" spc="-1" strike="noStrike">
              <a:solidFill>
                <a:srgbClr val="000000"/>
              </a:solidFill>
              <a:latin typeface="Calibri"/>
            </a:endParaRPr>
          </a:p>
          <a:p>
            <a:pPr marL="285840" indent="-285840">
              <a:lnSpc>
                <a:spcPct val="100000"/>
              </a:lnSpc>
              <a:spcAft>
                <a:spcPts val="1199"/>
              </a:spcAft>
              <a:buClr>
                <a:srgbClr val="000000"/>
              </a:buClr>
              <a:buFont typeface="Arial"/>
              <a:buChar char="•"/>
            </a:pPr>
            <a:r>
              <a:rPr b="0" lang="en-GB" sz="1800" spc="-1" strike="noStrike">
                <a:solidFill>
                  <a:srgbClr val="000000"/>
                </a:solidFill>
                <a:latin typeface="Arial"/>
              </a:rPr>
              <a:t>Covers train* and test months but the period is independent</a:t>
            </a:r>
            <a:endParaRPr b="0" lang="es-ES" sz="1800" spc="-1" strike="noStrike">
              <a:solidFill>
                <a:srgbClr val="000000"/>
              </a:solidFill>
              <a:latin typeface="Calibri"/>
            </a:endParaRPr>
          </a:p>
          <a:p>
            <a:pPr>
              <a:lnSpc>
                <a:spcPct val="100000"/>
              </a:lnSpc>
              <a:spcAft>
                <a:spcPts val="1199"/>
              </a:spcAft>
              <a:buNone/>
            </a:pPr>
            <a:r>
              <a:rPr b="0" lang="en-GB" sz="1600" spc="-1" strike="noStrike">
                <a:solidFill>
                  <a:srgbClr val="000000"/>
                </a:solidFill>
                <a:latin typeface="Arial"/>
              </a:rPr>
              <a:t>* January not included as HSCAT-B data is only available from 16/01/2019 </a:t>
            </a:r>
            <a:endParaRPr b="0" lang="es-ES" sz="1600" spc="-1" strike="noStrike">
              <a:solidFill>
                <a:srgbClr val="000000"/>
              </a:solidFill>
              <a:latin typeface="Calibri"/>
            </a:endParaRPr>
          </a:p>
        </p:txBody>
      </p:sp>
      <p:sp>
        <p:nvSpPr>
          <p:cNvPr id="243" name="TextBox 9"/>
          <p:cNvSpPr/>
          <p:nvPr/>
        </p:nvSpPr>
        <p:spPr>
          <a:xfrm>
            <a:off x="6310440" y="3352320"/>
            <a:ext cx="5555520" cy="14612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Arial"/>
              </a:rPr>
              <a:t>vs </a:t>
            </a:r>
            <a:r>
              <a:rPr b="0" lang="en-GB" sz="1800" spc="-1" strike="noStrike" u="sng">
                <a:solidFill>
                  <a:srgbClr val="000000"/>
                </a:solidFill>
                <a:uFillTx/>
                <a:latin typeface="Arial"/>
              </a:rPr>
              <a:t>HSCAT-B: </a:t>
            </a:r>
            <a:endParaRPr b="0" lang="es-ES" sz="1800" spc="-1" strike="noStrike">
              <a:solidFill>
                <a:srgbClr val="000000"/>
              </a:solidFill>
              <a:latin typeface="Calibri"/>
            </a:endParaRPr>
          </a:p>
          <a:p>
            <a:pPr marL="343080" indent="-343080">
              <a:lnSpc>
                <a:spcPct val="100000"/>
              </a:lnSpc>
              <a:buClr>
                <a:srgbClr val="000000"/>
              </a:buClr>
              <a:buFont typeface="Arial"/>
              <a:buChar char="•"/>
            </a:pPr>
            <a:r>
              <a:rPr b="0" lang="en-GB" sz="1800" spc="-1" strike="noStrike">
                <a:solidFill>
                  <a:srgbClr val="000000"/>
                </a:solidFill>
                <a:latin typeface="Arial"/>
              </a:rPr>
              <a:t>Predictions are generated for complete ERA5 forecasts for this period</a:t>
            </a:r>
            <a:endParaRPr b="0" lang="es-ES" sz="1800" spc="-1" strike="noStrike">
              <a:solidFill>
                <a:srgbClr val="000000"/>
              </a:solidFill>
              <a:latin typeface="Calibri"/>
            </a:endParaRPr>
          </a:p>
          <a:p>
            <a:pPr marL="343080" indent="-343080">
              <a:lnSpc>
                <a:spcPct val="100000"/>
              </a:lnSpc>
              <a:buClr>
                <a:srgbClr val="000000"/>
              </a:buClr>
              <a:buFont typeface="Arial"/>
              <a:buChar char="•"/>
            </a:pPr>
            <a:r>
              <a:rPr b="0" lang="en-GB" sz="1800" spc="-1" strike="noStrike">
                <a:solidFill>
                  <a:srgbClr val="000000"/>
                </a:solidFill>
                <a:latin typeface="Arial"/>
              </a:rPr>
              <a:t>Corrected forecasts are collocated with HSCAT-B</a:t>
            </a:r>
            <a:endParaRPr b="0" lang="es-ES" sz="1800" spc="-1" strike="noStrike">
              <a:solidFill>
                <a:srgbClr val="000000"/>
              </a:solidFill>
              <a:latin typeface="Calibri"/>
            </a:endParaRPr>
          </a:p>
          <a:p>
            <a:pPr marL="343080" indent="-343080">
              <a:lnSpc>
                <a:spcPct val="100000"/>
              </a:lnSpc>
              <a:buClr>
                <a:srgbClr val="000000"/>
              </a:buClr>
              <a:buFont typeface="Arial"/>
              <a:buChar char="•"/>
            </a:pPr>
            <a:r>
              <a:rPr b="0" lang="en-GB" sz="1800" spc="-1" strike="noStrike">
                <a:solidFill>
                  <a:srgbClr val="000000"/>
                </a:solidFill>
                <a:latin typeface="Arial"/>
              </a:rPr>
              <a:t>Local times 3.5 hours apart from training times</a:t>
            </a:r>
            <a:endParaRPr b="0" lang="es-ES" sz="1800" spc="-1" strike="noStrike">
              <a:solidFill>
                <a:srgbClr val="000000"/>
              </a:solidFill>
              <a:latin typeface="Calibri"/>
            </a:endParaRPr>
          </a:p>
        </p:txBody>
      </p:sp>
      <p:sp>
        <p:nvSpPr>
          <p:cNvPr id="244" name="TextBox 10"/>
          <p:cNvSpPr/>
          <p:nvPr/>
        </p:nvSpPr>
        <p:spPr>
          <a:xfrm>
            <a:off x="272520" y="2621160"/>
            <a:ext cx="7887600" cy="988920"/>
          </a:xfrm>
          <a:prstGeom prst="rect">
            <a:avLst/>
          </a:prstGeom>
          <a:noFill/>
          <a:ln w="0">
            <a:noFill/>
          </a:ln>
        </p:spPr>
        <p:style>
          <a:lnRef idx="0"/>
          <a:fillRef idx="0"/>
          <a:effectRef idx="0"/>
          <a:fontRef idx="minor"/>
        </p:style>
        <p:txBody>
          <a:bodyPr lIns="90000" rIns="90000" tIns="45000" bIns="45000" anchor="t">
            <a:spAutoFit/>
          </a:bodyPr>
          <a:p>
            <a:pPr>
              <a:lnSpc>
                <a:spcPct val="100000"/>
              </a:lnSpc>
              <a:spcAft>
                <a:spcPts val="601"/>
              </a:spcAft>
              <a:buNone/>
            </a:pPr>
            <a:r>
              <a:rPr b="0" lang="en-US" sz="1800" spc="-1" strike="noStrike">
                <a:solidFill>
                  <a:srgbClr val="000000"/>
                </a:solidFill>
                <a:latin typeface="Arial"/>
              </a:rPr>
              <a:t>(Train dataset: 02/01 - 09/03/2020)</a:t>
            </a:r>
            <a:endParaRPr b="0" lang="es-ES" sz="1800" spc="-1" strike="noStrike">
              <a:solidFill>
                <a:srgbClr val="000000"/>
              </a:solidFill>
              <a:latin typeface="Calibri"/>
            </a:endParaRPr>
          </a:p>
          <a:p>
            <a:pPr>
              <a:lnSpc>
                <a:spcPct val="100000"/>
              </a:lnSpc>
              <a:buNone/>
            </a:pPr>
            <a:r>
              <a:rPr b="0" lang="en-US" sz="1800" spc="-1" strike="noStrike">
                <a:solidFill>
                  <a:srgbClr val="000000"/>
                </a:solidFill>
                <a:latin typeface="Arial"/>
              </a:rPr>
              <a:t> </a:t>
            </a:r>
            <a:r>
              <a:rPr b="0" lang="en-US" sz="1800" spc="-1" strike="noStrike">
                <a:solidFill>
                  <a:srgbClr val="000000"/>
                </a:solidFill>
                <a:latin typeface="Arial"/>
              </a:rPr>
              <a:t>Test dataset:   </a:t>
            </a:r>
            <a:r>
              <a:rPr b="0" lang="en-GB" sz="1800" spc="-1" strike="noStrike">
                <a:solidFill>
                  <a:srgbClr val="000000"/>
                </a:solidFill>
                <a:latin typeface="Arial"/>
              </a:rPr>
              <a:t>10/03 - 01/05/</a:t>
            </a:r>
            <a:r>
              <a:rPr b="0" lang="en-GB" sz="1800" spc="-1" strike="noStrike">
                <a:solidFill>
                  <a:srgbClr val="ff0000"/>
                </a:solidFill>
                <a:latin typeface="Arial"/>
              </a:rPr>
              <a:t>2020</a:t>
            </a:r>
            <a:endParaRPr b="0" lang="es-ES" sz="1800" spc="-1" strike="noStrike">
              <a:solidFill>
                <a:srgbClr val="000000"/>
              </a:solidFill>
              <a:latin typeface="Calibri"/>
            </a:endParaRPr>
          </a:p>
          <a:p>
            <a:pPr>
              <a:lnSpc>
                <a:spcPct val="100000"/>
              </a:lnSpc>
              <a:buNone/>
            </a:pPr>
            <a:r>
              <a:rPr b="0" lang="en-US" sz="1800" spc="-1" strike="noStrike">
                <a:solidFill>
                  <a:srgbClr val="000000"/>
                </a:solidFill>
                <a:latin typeface="Arial"/>
              </a:rPr>
              <a:t> </a:t>
            </a:r>
            <a:endParaRPr b="0" lang="es-E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45" name="PlaceHolder 1"/>
          <p:cNvSpPr>
            <a:spLocks noGrp="1"/>
          </p:cNvSpPr>
          <p:nvPr>
            <p:ph type="sldNum" idx="21"/>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6B87F986-4958-40BF-B2AF-5D9AD2BD5ABE}" type="slidenum">
              <a:rPr b="0" lang="en-GB" sz="1200" spc="-1" strike="noStrike">
                <a:solidFill>
                  <a:srgbClr val="b4b4b4"/>
                </a:solidFill>
                <a:latin typeface="Calibri"/>
              </a:rPr>
              <a:t>14</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246"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Performance on test subset (vs ASCAT-A) globally</a:t>
            </a:r>
            <a:endParaRPr b="0" lang="en-US" sz="3200" spc="-1" strike="noStrike">
              <a:solidFill>
                <a:srgbClr val="000000"/>
              </a:solidFill>
              <a:latin typeface="Calibri"/>
            </a:endParaRPr>
          </a:p>
        </p:txBody>
      </p:sp>
      <p:sp>
        <p:nvSpPr>
          <p:cNvPr id="247" name="TextBox 7"/>
          <p:cNvSpPr/>
          <p:nvPr/>
        </p:nvSpPr>
        <p:spPr>
          <a:xfrm>
            <a:off x="441000" y="1276560"/>
            <a:ext cx="53078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000000"/>
                </a:solidFill>
                <a:latin typeface="Calibri"/>
              </a:rPr>
              <a:t>XGBoost Regressor with different number of estimators</a:t>
            </a:r>
            <a:endParaRPr b="0" lang="es-ES" sz="1800" spc="-1" strike="noStrike">
              <a:solidFill>
                <a:srgbClr val="000000"/>
              </a:solidFill>
              <a:latin typeface="Calibri"/>
            </a:endParaRPr>
          </a:p>
        </p:txBody>
      </p:sp>
      <p:sp>
        <p:nvSpPr>
          <p:cNvPr id="248" name="TextBox 11"/>
          <p:cNvSpPr/>
          <p:nvPr/>
        </p:nvSpPr>
        <p:spPr>
          <a:xfrm>
            <a:off x="7521840" y="1309680"/>
            <a:ext cx="29930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000000"/>
                </a:solidFill>
                <a:latin typeface="Calibri"/>
              </a:rPr>
              <a:t>Feed-forward neural networks</a:t>
            </a:r>
            <a:endParaRPr b="0" lang="es-ES" sz="1800" spc="-1" strike="noStrike">
              <a:solidFill>
                <a:srgbClr val="000000"/>
              </a:solidFill>
              <a:latin typeface="Calibri"/>
            </a:endParaRPr>
          </a:p>
        </p:txBody>
      </p:sp>
      <p:sp>
        <p:nvSpPr>
          <p:cNvPr id="249" name="TextBox 5"/>
          <p:cNvSpPr/>
          <p:nvPr/>
        </p:nvSpPr>
        <p:spPr>
          <a:xfrm>
            <a:off x="4748040" y="779760"/>
            <a:ext cx="289224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000" spc="-1" strike="noStrike">
                <a:solidFill>
                  <a:srgbClr val="000000"/>
                </a:solidFill>
                <a:latin typeface="Calibri"/>
              </a:rPr>
              <a:t>10/03/2020 – 01/05/2020</a:t>
            </a:r>
            <a:endParaRPr b="0" lang="es-ES" sz="2000" spc="-1" strike="noStrike">
              <a:solidFill>
                <a:srgbClr val="000000"/>
              </a:solidFill>
              <a:latin typeface="Calibri"/>
            </a:endParaRPr>
          </a:p>
        </p:txBody>
      </p:sp>
      <p:sp>
        <p:nvSpPr>
          <p:cNvPr id="250" name="TextBox 8"/>
          <p:cNvSpPr/>
          <p:nvPr/>
        </p:nvSpPr>
        <p:spPr>
          <a:xfrm>
            <a:off x="878760" y="5131440"/>
            <a:ext cx="97714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000000"/>
                </a:solidFill>
                <a:latin typeface="Calibri"/>
              </a:rPr>
              <a:t>*Models marked in red are evaluated against HSCAT-B and in 2019 test period against ASCAT-A/HSCAT-B</a:t>
            </a:r>
            <a:endParaRPr b="0" lang="es-ES" sz="1800" spc="-1" strike="noStrike">
              <a:solidFill>
                <a:srgbClr val="000000"/>
              </a:solidFill>
              <a:latin typeface="Calibri"/>
            </a:endParaRPr>
          </a:p>
        </p:txBody>
      </p:sp>
      <p:pic>
        <p:nvPicPr>
          <p:cNvPr id="251" name="Picture 2" descr=""/>
          <p:cNvPicPr/>
          <p:nvPr/>
        </p:nvPicPr>
        <p:blipFill>
          <a:blip r:embed="rId2"/>
          <a:stretch/>
        </p:blipFill>
        <p:spPr>
          <a:xfrm>
            <a:off x="606600" y="1742040"/>
            <a:ext cx="4823640" cy="2894040"/>
          </a:xfrm>
          <a:prstGeom prst="rect">
            <a:avLst/>
          </a:prstGeom>
          <a:ln w="0">
            <a:noFill/>
          </a:ln>
        </p:spPr>
      </p:pic>
      <p:pic>
        <p:nvPicPr>
          <p:cNvPr id="252" name="Picture 9" descr=""/>
          <p:cNvPicPr/>
          <p:nvPr/>
        </p:nvPicPr>
        <p:blipFill>
          <a:blip r:embed="rId3"/>
          <a:stretch/>
        </p:blipFill>
        <p:spPr>
          <a:xfrm>
            <a:off x="6095880" y="1958760"/>
            <a:ext cx="5758920" cy="312588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53" name="PlaceHolder 1"/>
          <p:cNvSpPr>
            <a:spLocks noGrp="1"/>
          </p:cNvSpPr>
          <p:nvPr>
            <p:ph type="sldNum" idx="22"/>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7726F4BF-D2D0-4A60-AC8E-1906DBCD5AA2}" type="slidenum">
              <a:rPr b="0" lang="en-GB" sz="1200" spc="-1" strike="noStrike">
                <a:solidFill>
                  <a:srgbClr val="b4b4b4"/>
                </a:solidFill>
                <a:latin typeface="Calibri"/>
              </a:rPr>
              <a:t>14</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254"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2020 test period</a:t>
            </a:r>
            <a:endParaRPr b="0" lang="en-US" sz="3200" spc="-1" strike="noStrike">
              <a:solidFill>
                <a:srgbClr val="000000"/>
              </a:solidFill>
              <a:latin typeface="Calibri"/>
            </a:endParaRPr>
          </a:p>
        </p:txBody>
      </p:sp>
      <p:sp>
        <p:nvSpPr>
          <p:cNvPr id="255" name="TextBox 14"/>
          <p:cNvSpPr/>
          <p:nvPr/>
        </p:nvSpPr>
        <p:spPr>
          <a:xfrm>
            <a:off x="7116480" y="4240800"/>
            <a:ext cx="38037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000000"/>
                </a:solidFill>
                <a:latin typeface="Calibri"/>
              </a:rPr>
              <a:t>Regional metrics for NN 256-128-64-32</a:t>
            </a:r>
            <a:endParaRPr b="0" lang="es-ES" sz="1800" spc="-1" strike="noStrike">
              <a:solidFill>
                <a:srgbClr val="000000"/>
              </a:solidFill>
              <a:latin typeface="Calibri"/>
            </a:endParaRPr>
          </a:p>
        </p:txBody>
      </p:sp>
      <p:sp>
        <p:nvSpPr>
          <p:cNvPr id="256" name="TextBox 16"/>
          <p:cNvSpPr/>
          <p:nvPr/>
        </p:nvSpPr>
        <p:spPr>
          <a:xfrm>
            <a:off x="4295520" y="843840"/>
            <a:ext cx="611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Arial"/>
              </a:rPr>
              <a:t>10/03/2020 - 01/05/2020 </a:t>
            </a:r>
            <a:endParaRPr b="0" lang="es-ES" sz="1800" spc="-1" strike="noStrike">
              <a:solidFill>
                <a:srgbClr val="000000"/>
              </a:solidFill>
              <a:latin typeface="Calibri"/>
            </a:endParaRPr>
          </a:p>
        </p:txBody>
      </p:sp>
      <p:graphicFrame>
        <p:nvGraphicFramePr>
          <p:cNvPr id="257" name="Table 20"/>
          <p:cNvGraphicFramePr/>
          <p:nvPr/>
        </p:nvGraphicFramePr>
        <p:xfrm>
          <a:off x="517320" y="5067000"/>
          <a:ext cx="3145680" cy="1146600"/>
        </p:xfrm>
        <a:graphic>
          <a:graphicData uri="http://schemas.openxmlformats.org/drawingml/2006/table">
            <a:tbl>
              <a:tblPr/>
              <a:tblGrid>
                <a:gridCol w="1187640"/>
                <a:gridCol w="902160"/>
                <a:gridCol w="1055520"/>
              </a:tblGrid>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ERA5</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ASCAT-A</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HSCAT-B</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Global</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2.053</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1.631</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Tropics</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2.023</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1.545</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Extra-Tropics</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2.027</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1.604</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High Lats</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2.177</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1.888</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258" name="TextBox 21"/>
          <p:cNvSpPr/>
          <p:nvPr/>
        </p:nvSpPr>
        <p:spPr>
          <a:xfrm>
            <a:off x="1897200" y="4678560"/>
            <a:ext cx="1354680" cy="333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600" spc="-1" strike="noStrike">
                <a:solidFill>
                  <a:srgbClr val="000000"/>
                </a:solidFill>
                <a:latin typeface="Arial"/>
              </a:rPr>
              <a:t>ERA5 VRMS</a:t>
            </a:r>
            <a:endParaRPr b="0" lang="es-ES" sz="1600" spc="-1" strike="noStrike">
              <a:solidFill>
                <a:srgbClr val="000000"/>
              </a:solidFill>
              <a:latin typeface="Calibri"/>
            </a:endParaRPr>
          </a:p>
        </p:txBody>
      </p:sp>
      <p:pic>
        <p:nvPicPr>
          <p:cNvPr id="259" name="Picture 9" descr=""/>
          <p:cNvPicPr/>
          <p:nvPr/>
        </p:nvPicPr>
        <p:blipFill>
          <a:blip r:embed="rId2"/>
          <a:stretch/>
        </p:blipFill>
        <p:spPr>
          <a:xfrm>
            <a:off x="414720" y="1523520"/>
            <a:ext cx="4937760" cy="2700360"/>
          </a:xfrm>
          <a:prstGeom prst="rect">
            <a:avLst/>
          </a:prstGeom>
          <a:ln w="0">
            <a:noFill/>
          </a:ln>
        </p:spPr>
      </p:pic>
      <p:pic>
        <p:nvPicPr>
          <p:cNvPr id="260" name="Picture 10" descr=""/>
          <p:cNvPicPr/>
          <p:nvPr/>
        </p:nvPicPr>
        <p:blipFill>
          <a:blip r:embed="rId3"/>
          <a:stretch/>
        </p:blipFill>
        <p:spPr>
          <a:xfrm>
            <a:off x="5766120" y="1454760"/>
            <a:ext cx="6010920" cy="285876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261" name="Picture 1" descr=""/>
          <p:cNvPicPr/>
          <p:nvPr/>
        </p:nvPicPr>
        <p:blipFill>
          <a:blip r:embed="rId1"/>
          <a:stretch/>
        </p:blipFill>
        <p:spPr>
          <a:xfrm>
            <a:off x="5766120" y="1454760"/>
            <a:ext cx="6010920" cy="2858760"/>
          </a:xfrm>
          <a:prstGeom prst="rect">
            <a:avLst/>
          </a:prstGeom>
          <a:ln w="0">
            <a:noFill/>
          </a:ln>
        </p:spPr>
      </p:pic>
      <p:sp>
        <p:nvSpPr>
          <p:cNvPr id="262" name="PlaceHolder 1"/>
          <p:cNvSpPr>
            <a:spLocks noGrp="1"/>
          </p:cNvSpPr>
          <p:nvPr>
            <p:ph type="sldNum" idx="23"/>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AD086E5C-1E3E-4913-BFA2-5316927E525B}" type="slidenum">
              <a:rPr b="0" lang="en-GB" sz="1200" spc="-1" strike="noStrike">
                <a:solidFill>
                  <a:srgbClr val="b4b4b4"/>
                </a:solidFill>
                <a:latin typeface="Calibri"/>
              </a:rPr>
              <a:t>14</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263" name="PlaceHolder 2"/>
          <p:cNvSpPr>
            <a:spLocks noGrp="1"/>
          </p:cNvSpPr>
          <p:nvPr>
            <p:ph type="title"/>
          </p:nvPr>
        </p:nvSpPr>
        <p:spPr>
          <a:xfrm>
            <a:off x="0" y="0"/>
            <a:ext cx="12191760" cy="680760"/>
          </a:xfrm>
          <a:prstGeom prst="rect">
            <a:avLst/>
          </a:prstGeom>
          <a:blipFill rotWithShape="0">
            <a:blip r:embed="rId2"/>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2020 test period against HSCAT-B</a:t>
            </a:r>
            <a:endParaRPr b="0" lang="en-US" sz="3200" spc="-1" strike="noStrike">
              <a:solidFill>
                <a:srgbClr val="000000"/>
              </a:solidFill>
              <a:latin typeface="Calibri"/>
            </a:endParaRPr>
          </a:p>
        </p:txBody>
      </p:sp>
      <p:sp>
        <p:nvSpPr>
          <p:cNvPr id="264" name="TextBox 14"/>
          <p:cNvSpPr/>
          <p:nvPr/>
        </p:nvSpPr>
        <p:spPr>
          <a:xfrm>
            <a:off x="7116480" y="4240800"/>
            <a:ext cx="38037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000000"/>
                </a:solidFill>
                <a:latin typeface="Calibri"/>
              </a:rPr>
              <a:t>Regional metrics for NN 256-128-64-32</a:t>
            </a:r>
            <a:endParaRPr b="0" lang="es-ES" sz="1800" spc="-1" strike="noStrike">
              <a:solidFill>
                <a:srgbClr val="000000"/>
              </a:solidFill>
              <a:latin typeface="Calibri"/>
            </a:endParaRPr>
          </a:p>
        </p:txBody>
      </p:sp>
      <p:sp>
        <p:nvSpPr>
          <p:cNvPr id="265" name="TextBox 16"/>
          <p:cNvSpPr/>
          <p:nvPr/>
        </p:nvSpPr>
        <p:spPr>
          <a:xfrm>
            <a:off x="4295520" y="843840"/>
            <a:ext cx="611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Arial"/>
              </a:rPr>
              <a:t>10/03/2020 - 01/05/2020 </a:t>
            </a:r>
            <a:endParaRPr b="0" lang="es-ES" sz="1800" spc="-1" strike="noStrike">
              <a:solidFill>
                <a:srgbClr val="000000"/>
              </a:solidFill>
              <a:latin typeface="Calibri"/>
            </a:endParaRPr>
          </a:p>
        </p:txBody>
      </p:sp>
      <p:graphicFrame>
        <p:nvGraphicFramePr>
          <p:cNvPr id="266" name="Table 20"/>
          <p:cNvGraphicFramePr/>
          <p:nvPr/>
        </p:nvGraphicFramePr>
        <p:xfrm>
          <a:off x="517320" y="5067000"/>
          <a:ext cx="3145680" cy="1146600"/>
        </p:xfrm>
        <a:graphic>
          <a:graphicData uri="http://schemas.openxmlformats.org/drawingml/2006/table">
            <a:tbl>
              <a:tblPr/>
              <a:tblGrid>
                <a:gridCol w="1187640"/>
                <a:gridCol w="902160"/>
                <a:gridCol w="1055520"/>
              </a:tblGrid>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ERA5</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ASCAT-A</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HSCAT-B</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Global</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2.053</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1.631</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Tropics</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2.023</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1.545</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Extra-Tropics</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2.027</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1.604</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High Lats</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2.177</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1.888</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267" name="TextBox 21"/>
          <p:cNvSpPr/>
          <p:nvPr/>
        </p:nvSpPr>
        <p:spPr>
          <a:xfrm>
            <a:off x="1897200" y="4678560"/>
            <a:ext cx="1354680" cy="333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600" spc="-1" strike="noStrike">
                <a:solidFill>
                  <a:srgbClr val="000000"/>
                </a:solidFill>
                <a:latin typeface="Arial"/>
              </a:rPr>
              <a:t>ERA5 VRMS</a:t>
            </a:r>
            <a:endParaRPr b="0" lang="es-ES" sz="1600" spc="-1" strike="noStrike">
              <a:solidFill>
                <a:srgbClr val="000000"/>
              </a:solidFill>
              <a:latin typeface="Calibri"/>
            </a:endParaRPr>
          </a:p>
        </p:txBody>
      </p:sp>
      <p:pic>
        <p:nvPicPr>
          <p:cNvPr id="268" name="Picture 9" descr=""/>
          <p:cNvPicPr/>
          <p:nvPr/>
        </p:nvPicPr>
        <p:blipFill>
          <a:blip r:embed="rId3"/>
          <a:stretch/>
        </p:blipFill>
        <p:spPr>
          <a:xfrm>
            <a:off x="414720" y="1523520"/>
            <a:ext cx="4937760" cy="270036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graphicFrame>
        <p:nvGraphicFramePr>
          <p:cNvPr id="269" name="Chart 2"/>
          <p:cNvGraphicFramePr/>
          <p:nvPr/>
        </p:nvGraphicFramePr>
        <p:xfrm>
          <a:off x="5766840" y="1213200"/>
          <a:ext cx="6009840" cy="2860200"/>
        </p:xfrm>
        <a:graphic>
          <a:graphicData uri="http://schemas.openxmlformats.org/drawingml/2006/chart">
            <c:chart xmlns:c="http://schemas.openxmlformats.org/drawingml/2006/chart" xmlns:r="http://schemas.openxmlformats.org/officeDocument/2006/relationships" r:id="rId1"/>
          </a:graphicData>
        </a:graphic>
      </p:graphicFrame>
      <p:sp>
        <p:nvSpPr>
          <p:cNvPr id="270" name="PlaceHolder 1"/>
          <p:cNvSpPr>
            <a:spLocks noGrp="1"/>
          </p:cNvSpPr>
          <p:nvPr>
            <p:ph type="sldNum" idx="24"/>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69141A90-C429-4F6F-8D66-36F28B4E1A9B}" type="slidenum">
              <a:rPr b="0" lang="en-GB" sz="1200" spc="-1" strike="noStrike">
                <a:solidFill>
                  <a:srgbClr val="b4b4b4"/>
                </a:solidFill>
                <a:latin typeface="Calibri"/>
              </a:rPr>
              <a:t>14</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271" name="PlaceHolder 2"/>
          <p:cNvSpPr>
            <a:spLocks noGrp="1"/>
          </p:cNvSpPr>
          <p:nvPr>
            <p:ph type="title"/>
          </p:nvPr>
        </p:nvSpPr>
        <p:spPr>
          <a:xfrm>
            <a:off x="0" y="0"/>
            <a:ext cx="12191760" cy="680760"/>
          </a:xfrm>
          <a:prstGeom prst="rect">
            <a:avLst/>
          </a:prstGeom>
          <a:blipFill rotWithShape="0">
            <a:blip r:embed="rId2"/>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2020 test period against HSCAT-B</a:t>
            </a:r>
            <a:endParaRPr b="0" lang="en-US" sz="3200" spc="-1" strike="noStrike">
              <a:solidFill>
                <a:srgbClr val="000000"/>
              </a:solidFill>
              <a:latin typeface="Calibri"/>
            </a:endParaRPr>
          </a:p>
        </p:txBody>
      </p:sp>
      <p:graphicFrame>
        <p:nvGraphicFramePr>
          <p:cNvPr id="272" name="Chart 7"/>
          <p:cNvGraphicFramePr/>
          <p:nvPr/>
        </p:nvGraphicFramePr>
        <p:xfrm>
          <a:off x="414720" y="1371960"/>
          <a:ext cx="4936680" cy="2917440"/>
        </p:xfrm>
        <a:graphic>
          <a:graphicData uri="http://schemas.openxmlformats.org/drawingml/2006/chart">
            <c:chart xmlns:c="http://schemas.openxmlformats.org/drawingml/2006/chart" xmlns:r="http://schemas.openxmlformats.org/officeDocument/2006/relationships" r:id="rId3"/>
          </a:graphicData>
        </a:graphic>
      </p:graphicFrame>
      <p:sp>
        <p:nvSpPr>
          <p:cNvPr id="273" name="TextBox 14"/>
          <p:cNvSpPr/>
          <p:nvPr/>
        </p:nvSpPr>
        <p:spPr>
          <a:xfrm>
            <a:off x="7115400" y="4143240"/>
            <a:ext cx="38037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000000"/>
                </a:solidFill>
                <a:latin typeface="Calibri"/>
              </a:rPr>
              <a:t>Regional metrics for NN 256-128-64-32</a:t>
            </a:r>
            <a:endParaRPr b="0" lang="es-ES" sz="1800" spc="-1" strike="noStrike">
              <a:solidFill>
                <a:srgbClr val="000000"/>
              </a:solidFill>
              <a:latin typeface="Calibri"/>
            </a:endParaRPr>
          </a:p>
        </p:txBody>
      </p:sp>
      <p:sp>
        <p:nvSpPr>
          <p:cNvPr id="274" name="TextBox 16"/>
          <p:cNvSpPr/>
          <p:nvPr/>
        </p:nvSpPr>
        <p:spPr>
          <a:xfrm>
            <a:off x="4295520" y="843840"/>
            <a:ext cx="611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Arial"/>
              </a:rPr>
              <a:t>10/03/2020 - 01/05/2020 </a:t>
            </a:r>
            <a:endParaRPr b="0" lang="es-ES" sz="1800" spc="-1" strike="noStrike">
              <a:solidFill>
                <a:srgbClr val="000000"/>
              </a:solidFill>
              <a:latin typeface="Calibri"/>
            </a:endParaRPr>
          </a:p>
        </p:txBody>
      </p:sp>
      <p:graphicFrame>
        <p:nvGraphicFramePr>
          <p:cNvPr id="275" name="Table 20"/>
          <p:cNvGraphicFramePr/>
          <p:nvPr/>
        </p:nvGraphicFramePr>
        <p:xfrm>
          <a:off x="517320" y="5067000"/>
          <a:ext cx="3145680" cy="1146600"/>
        </p:xfrm>
        <a:graphic>
          <a:graphicData uri="http://schemas.openxmlformats.org/drawingml/2006/table">
            <a:tbl>
              <a:tblPr/>
              <a:tblGrid>
                <a:gridCol w="1187640"/>
                <a:gridCol w="902160"/>
                <a:gridCol w="1055520"/>
              </a:tblGrid>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ERA5</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ASCAT-A</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HSCAT-B</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Global</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2.053</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1.631</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Tropics</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2.023</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1.545</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Extra-Tropics</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2.027</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1.604</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400" spc="-1" strike="noStrike">
                          <a:solidFill>
                            <a:srgbClr val="000000"/>
                          </a:solidFill>
                          <a:latin typeface="Arial"/>
                        </a:rPr>
                        <a:t>High Lats</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2.177</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400" spc="-1" strike="noStrike">
                          <a:solidFill>
                            <a:srgbClr val="000000"/>
                          </a:solidFill>
                          <a:latin typeface="Arial"/>
                        </a:rPr>
                        <a:t>1.888</a:t>
                      </a:r>
                      <a:endParaRPr b="0" lang="es-ES" sz="14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276" name="TextBox 21"/>
          <p:cNvSpPr/>
          <p:nvPr/>
        </p:nvSpPr>
        <p:spPr>
          <a:xfrm>
            <a:off x="1897200" y="4678560"/>
            <a:ext cx="1354680" cy="333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600" spc="-1" strike="noStrike">
                <a:solidFill>
                  <a:srgbClr val="000000"/>
                </a:solidFill>
                <a:latin typeface="Arial"/>
              </a:rPr>
              <a:t>ERA5 VRMS</a:t>
            </a:r>
            <a:endParaRPr b="0" lang="es-ES" sz="1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7" name="Picture 10" descr=""/>
          <p:cNvPicPr/>
          <p:nvPr/>
        </p:nvPicPr>
        <p:blipFill>
          <a:blip r:embed="rId1"/>
          <a:stretch/>
        </p:blipFill>
        <p:spPr>
          <a:xfrm>
            <a:off x="3776760" y="4192920"/>
            <a:ext cx="5639040" cy="2407680"/>
          </a:xfrm>
          <a:prstGeom prst="rect">
            <a:avLst/>
          </a:prstGeom>
          <a:ln w="0">
            <a:noFill/>
          </a:ln>
        </p:spPr>
      </p:pic>
      <p:pic>
        <p:nvPicPr>
          <p:cNvPr id="278" name="Picture 5" descr=""/>
          <p:cNvPicPr/>
          <p:nvPr/>
        </p:nvPicPr>
        <p:blipFill>
          <a:blip r:embed="rId2"/>
          <a:stretch/>
        </p:blipFill>
        <p:spPr>
          <a:xfrm>
            <a:off x="5946120" y="1253520"/>
            <a:ext cx="6010920" cy="2858760"/>
          </a:xfrm>
          <a:prstGeom prst="rect">
            <a:avLst/>
          </a:prstGeom>
          <a:ln w="0">
            <a:noFill/>
          </a:ln>
        </p:spPr>
      </p:pic>
      <p:pic>
        <p:nvPicPr>
          <p:cNvPr id="279" name="Picture 2" descr=""/>
          <p:cNvPicPr/>
          <p:nvPr/>
        </p:nvPicPr>
        <p:blipFill>
          <a:blip r:embed="rId3"/>
          <a:stretch/>
        </p:blipFill>
        <p:spPr>
          <a:xfrm>
            <a:off x="466920" y="1377720"/>
            <a:ext cx="4937760" cy="2700360"/>
          </a:xfrm>
          <a:prstGeom prst="rect">
            <a:avLst/>
          </a:prstGeom>
          <a:ln w="0">
            <a:noFill/>
          </a:ln>
        </p:spPr>
      </p:pic>
      <p:sp>
        <p:nvSpPr>
          <p:cNvPr id="280" name="PlaceHolder 1"/>
          <p:cNvSpPr>
            <a:spLocks noGrp="1"/>
          </p:cNvSpPr>
          <p:nvPr>
            <p:ph type="sldNum" idx="25"/>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79284699-769E-431A-8001-71748DF093A4}" type="slidenum">
              <a:rPr b="0" lang="en-GB" sz="1200" spc="-1" strike="noStrike">
                <a:solidFill>
                  <a:srgbClr val="b4b4b4"/>
                </a:solidFill>
                <a:latin typeface="Calibri"/>
              </a:rPr>
              <a:t>14</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281" name="PlaceHolder 2"/>
          <p:cNvSpPr>
            <a:spLocks noGrp="1"/>
          </p:cNvSpPr>
          <p:nvPr>
            <p:ph type="title"/>
          </p:nvPr>
        </p:nvSpPr>
        <p:spPr>
          <a:xfrm>
            <a:off x="0" y="0"/>
            <a:ext cx="12191760" cy="680760"/>
          </a:xfrm>
          <a:prstGeom prst="rect">
            <a:avLst/>
          </a:prstGeom>
          <a:blipFill rotWithShape="0">
            <a:blip r:embed="rId4"/>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2019 test period</a:t>
            </a:r>
            <a:endParaRPr b="0" lang="en-US" sz="3200" spc="-1" strike="noStrike">
              <a:solidFill>
                <a:srgbClr val="000000"/>
              </a:solidFill>
              <a:latin typeface="Calibri"/>
            </a:endParaRPr>
          </a:p>
        </p:txBody>
      </p:sp>
      <p:graphicFrame>
        <p:nvGraphicFramePr>
          <p:cNvPr id="282" name="Table 6"/>
          <p:cNvGraphicFramePr/>
          <p:nvPr/>
        </p:nvGraphicFramePr>
        <p:xfrm>
          <a:off x="272160" y="4617720"/>
          <a:ext cx="2535840" cy="1146600"/>
        </p:xfrm>
        <a:graphic>
          <a:graphicData uri="http://schemas.openxmlformats.org/drawingml/2006/table">
            <a:tbl>
              <a:tblPr/>
              <a:tblGrid>
                <a:gridCol w="999720"/>
                <a:gridCol w="759240"/>
                <a:gridCol w="776520"/>
              </a:tblGrid>
              <a:tr h="229320">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ERA5</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ASCAT-A</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HSCAT-B</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Global</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2.082</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1.647</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Tropics</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2.056</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1.602</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Extra-Tropics</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2.047</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1.622</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High Lats</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2.2</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1.794</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283" name="TextBox 7"/>
          <p:cNvSpPr/>
          <p:nvPr/>
        </p:nvSpPr>
        <p:spPr>
          <a:xfrm>
            <a:off x="170640" y="4236480"/>
            <a:ext cx="1354680" cy="333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600" spc="-1" strike="noStrike">
                <a:solidFill>
                  <a:srgbClr val="000000"/>
                </a:solidFill>
                <a:latin typeface="Arial"/>
              </a:rPr>
              <a:t>ERA5 VRMS</a:t>
            </a:r>
            <a:endParaRPr b="0" lang="es-ES" sz="1600" spc="-1" strike="noStrike">
              <a:solidFill>
                <a:srgbClr val="000000"/>
              </a:solidFill>
              <a:latin typeface="Calibri"/>
            </a:endParaRPr>
          </a:p>
        </p:txBody>
      </p:sp>
      <p:sp>
        <p:nvSpPr>
          <p:cNvPr id="284" name="TextBox 9"/>
          <p:cNvSpPr/>
          <p:nvPr/>
        </p:nvSpPr>
        <p:spPr>
          <a:xfrm>
            <a:off x="4485240" y="730800"/>
            <a:ext cx="275616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000000"/>
                </a:solidFill>
                <a:latin typeface="Arial"/>
                <a:ea typeface="Times New Roman"/>
              </a:rPr>
              <a:t>01/02 – 30/04 2019</a:t>
            </a:r>
            <a:endParaRPr b="0" lang="es-ES" sz="2000" spc="-1" strike="noStrike">
              <a:solidFill>
                <a:srgbClr val="000000"/>
              </a:solidFill>
              <a:latin typeface="Calibri"/>
            </a:endParaRPr>
          </a:p>
        </p:txBody>
      </p:sp>
      <p:sp>
        <p:nvSpPr>
          <p:cNvPr id="285" name="TextBox 16"/>
          <p:cNvSpPr/>
          <p:nvPr/>
        </p:nvSpPr>
        <p:spPr>
          <a:xfrm>
            <a:off x="9341640" y="4251960"/>
            <a:ext cx="2849760" cy="11869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Calibri"/>
              </a:rPr>
              <a:t>Better metrics for months seen in training  but applied to another year -&gt; seasonal models?</a:t>
            </a:r>
            <a:endParaRPr b="0" lang="es-E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6" name="Imagen 5" descr=""/>
          <p:cNvPicPr/>
          <p:nvPr/>
        </p:nvPicPr>
        <p:blipFill>
          <a:blip r:embed="rId1"/>
          <a:srcRect l="7939" t="69793" r="8333" b="17614"/>
          <a:stretch/>
        </p:blipFill>
        <p:spPr>
          <a:xfrm>
            <a:off x="1307520" y="4987440"/>
            <a:ext cx="8118360" cy="797760"/>
          </a:xfrm>
          <a:prstGeom prst="rect">
            <a:avLst/>
          </a:prstGeom>
          <a:ln w="0">
            <a:noFill/>
          </a:ln>
        </p:spPr>
      </p:pic>
      <p:sp>
        <p:nvSpPr>
          <p:cNvPr id="137" name="PlaceHolder 1"/>
          <p:cNvSpPr>
            <a:spLocks noGrp="1"/>
          </p:cNvSpPr>
          <p:nvPr>
            <p:ph type="sldNum" idx="10"/>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1EBFD363-6896-4D56-920F-35ADFBD9737A}" type="slidenum">
              <a:rPr b="0" lang="en-GB" sz="1200" spc="-1" strike="noStrike">
                <a:solidFill>
                  <a:srgbClr val="595959"/>
                </a:solidFill>
                <a:latin typeface="Calibri"/>
              </a:rPr>
              <a:t>&lt;number&gt;</a:t>
            </a:fld>
            <a:r>
              <a:rPr b="0" lang="en-GB" sz="1200" spc="-1" strike="noStrike">
                <a:solidFill>
                  <a:srgbClr val="595959"/>
                </a:solidFill>
                <a:latin typeface="Calibri"/>
              </a:rPr>
              <a:t>/38</a:t>
            </a:r>
            <a:endParaRPr b="0" lang="es-ES" sz="1200" spc="-1" strike="noStrike">
              <a:solidFill>
                <a:srgbClr val="000000"/>
              </a:solidFill>
              <a:latin typeface="Calibri"/>
            </a:endParaRPr>
          </a:p>
        </p:txBody>
      </p:sp>
      <p:sp>
        <p:nvSpPr>
          <p:cNvPr id="138" name="PlaceHolder 2"/>
          <p:cNvSpPr>
            <a:spLocks noGrp="1"/>
          </p:cNvSpPr>
          <p:nvPr>
            <p:ph type="title"/>
          </p:nvPr>
        </p:nvSpPr>
        <p:spPr>
          <a:xfrm>
            <a:off x="0" y="0"/>
            <a:ext cx="12191760" cy="680760"/>
          </a:xfrm>
          <a:prstGeom prst="rect">
            <a:avLst/>
          </a:prstGeom>
          <a:blipFill rotWithShape="0">
            <a:blip r:embed="rId2"/>
            <a:stretch/>
          </a:blipFill>
          <a:ln w="0">
            <a:noFill/>
          </a:ln>
        </p:spPr>
        <p:txBody>
          <a:bodyPr anchor="ctr">
            <a:norm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Systematic differences between NWP and scatterometer</a:t>
            </a:r>
            <a:endParaRPr b="0" lang="en-US" sz="3200" spc="-1" strike="noStrike">
              <a:solidFill>
                <a:srgbClr val="000000"/>
              </a:solidFill>
              <a:latin typeface="Calibri"/>
            </a:endParaRPr>
          </a:p>
        </p:txBody>
      </p:sp>
      <p:pic>
        <p:nvPicPr>
          <p:cNvPr id="139" name="Imagen 4" descr=""/>
          <p:cNvPicPr/>
          <p:nvPr/>
        </p:nvPicPr>
        <p:blipFill>
          <a:blip r:embed="rId3"/>
          <a:srcRect l="7968" t="17929" r="8613" b="22969"/>
          <a:stretch/>
        </p:blipFill>
        <p:spPr>
          <a:xfrm>
            <a:off x="1307520" y="681120"/>
            <a:ext cx="8828280" cy="4533480"/>
          </a:xfrm>
          <a:prstGeom prst="rect">
            <a:avLst/>
          </a:prstGeom>
          <a:ln w="0">
            <a:noFill/>
          </a:ln>
        </p:spPr>
      </p:pic>
      <p:sp>
        <p:nvSpPr>
          <p:cNvPr id="140" name="Rectángulo 7"/>
          <p:cNvSpPr/>
          <p:nvPr/>
        </p:nvSpPr>
        <p:spPr>
          <a:xfrm>
            <a:off x="4628160" y="5987160"/>
            <a:ext cx="2187000" cy="379440"/>
          </a:xfrm>
          <a:prstGeom prst="rect">
            <a:avLst/>
          </a:prstGeom>
          <a:solidFill>
            <a:srgbClr val="12699e"/>
          </a:solidFill>
          <a:ln>
            <a:solidFill>
              <a:srgbClr val="4472c4"/>
            </a:solidFill>
          </a:ln>
        </p:spPr>
        <p:style>
          <a:lnRef idx="1">
            <a:schemeClr val="accent1"/>
          </a:lnRef>
          <a:fillRef idx="3">
            <a:schemeClr val="accent1"/>
          </a:fillRef>
          <a:effectRef idx="2">
            <a:schemeClr val="accent1"/>
          </a:effectRef>
          <a:fontRef idx="minor"/>
        </p:style>
        <p:txBody>
          <a:bodyPr lIns="90000" rIns="90000" tIns="45000" bIns="45000" anchor="ctr">
            <a:normAutofit fontScale="93333"/>
          </a:bodyPr>
          <a:p>
            <a:pPr algn="ctr">
              <a:lnSpc>
                <a:spcPct val="100000"/>
              </a:lnSpc>
              <a:buNone/>
              <a:tabLst>
                <a:tab algn="l" pos="0"/>
              </a:tabLst>
            </a:pPr>
            <a:r>
              <a:rPr b="0" lang="es-ES" sz="1600" spc="-1" strike="noStrike">
                <a:solidFill>
                  <a:srgbClr val="ffffff"/>
                </a:solidFill>
                <a:latin typeface="Times New Roman"/>
                <a:ea typeface="MS PGothic"/>
              </a:rPr>
              <a:t>Zonal component (v10S)</a:t>
            </a:r>
            <a:endParaRPr b="0" lang="es-ES" sz="1600" spc="-1" strike="noStrike">
              <a:solidFill>
                <a:srgbClr val="000000"/>
              </a:solidFill>
              <a:latin typeface="Calibri"/>
            </a:endParaRPr>
          </a:p>
        </p:txBody>
      </p:sp>
      <p:sp>
        <p:nvSpPr>
          <p:cNvPr id="141" name="Rectángulo 20"/>
          <p:cNvSpPr/>
          <p:nvPr/>
        </p:nvSpPr>
        <p:spPr>
          <a:xfrm>
            <a:off x="9404280" y="5086800"/>
            <a:ext cx="2731680" cy="889920"/>
          </a:xfrm>
          <a:prstGeom prst="rect">
            <a:avLst/>
          </a:prstGeom>
          <a:solidFill>
            <a:srgbClr val="12699e"/>
          </a:solidFill>
          <a:ln>
            <a:solidFill>
              <a:srgbClr val="4472c4"/>
            </a:solidFill>
          </a:ln>
        </p:spPr>
        <p:style>
          <a:lnRef idx="1">
            <a:schemeClr val="accent1"/>
          </a:lnRef>
          <a:fillRef idx="3">
            <a:schemeClr val="accent1"/>
          </a:fillRef>
          <a:effectRef idx="2">
            <a:schemeClr val="accent1"/>
          </a:effectRef>
          <a:fontRef idx="minor"/>
        </p:style>
        <p:txBody>
          <a:bodyPr lIns="90000" rIns="90000" tIns="45000" bIns="45000" anchor="ctr">
            <a:normAutofit fontScale="98333" lnSpcReduction="20000"/>
          </a:bodyPr>
          <a:p>
            <a:pPr>
              <a:lnSpc>
                <a:spcPct val="100000"/>
              </a:lnSpc>
              <a:buNone/>
              <a:tabLst>
                <a:tab algn="l" pos="0"/>
              </a:tabLst>
            </a:pPr>
            <a:r>
              <a:rPr b="0" lang="es-ES" sz="1600" spc="-1" strike="noStrike">
                <a:solidFill>
                  <a:srgbClr val="ffffff"/>
                </a:solidFill>
                <a:latin typeface="Times New Roman"/>
                <a:ea typeface="MS PGothic"/>
              </a:rPr>
              <a:t>COLLOCATIONS</a:t>
            </a:r>
            <a:endParaRPr b="0" lang="es-ES" sz="1600" spc="-1" strike="noStrike">
              <a:solidFill>
                <a:srgbClr val="000000"/>
              </a:solidFill>
              <a:latin typeface="Calibri"/>
            </a:endParaRPr>
          </a:p>
          <a:p>
            <a:pPr marL="285480" indent="-285480">
              <a:lnSpc>
                <a:spcPct val="100000"/>
              </a:lnSpc>
              <a:buClr>
                <a:srgbClr val="ffffff"/>
              </a:buClr>
              <a:buFont typeface="Arial"/>
              <a:buChar char="•"/>
              <a:tabLst>
                <a:tab algn="l" pos="0"/>
              </a:tabLst>
            </a:pPr>
            <a:r>
              <a:rPr b="0" lang="es-ES" sz="1600" spc="-1" strike="noStrike">
                <a:solidFill>
                  <a:srgbClr val="ffffff"/>
                </a:solidFill>
                <a:latin typeface="Times New Roman"/>
                <a:ea typeface="MS PGothic"/>
              </a:rPr>
              <a:t>ASCAT-A/B/C </a:t>
            </a:r>
            <a:r>
              <a:rPr b="0" lang="es-ES" sz="1600" spc="-1" strike="noStrike">
                <a:solidFill>
                  <a:srgbClr val="ffffff"/>
                </a:solidFill>
                <a:latin typeface="Times New Roman"/>
                <a:ea typeface="MS PGothic"/>
              </a:rPr>
              <a:t>– ERA5 u10S</a:t>
            </a:r>
            <a:endParaRPr b="0" lang="es-ES" sz="1600" spc="-1" strike="noStrike">
              <a:solidFill>
                <a:srgbClr val="000000"/>
              </a:solidFill>
              <a:latin typeface="Calibri"/>
            </a:endParaRPr>
          </a:p>
          <a:p>
            <a:pPr marL="285480" indent="-285480">
              <a:lnSpc>
                <a:spcPct val="100000"/>
              </a:lnSpc>
              <a:buClr>
                <a:srgbClr val="ffffff"/>
              </a:buClr>
              <a:buFont typeface="Arial"/>
              <a:buChar char="•"/>
              <a:tabLst>
                <a:tab algn="l" pos="0"/>
              </a:tabLst>
            </a:pPr>
            <a:r>
              <a:rPr b="0" lang="es-ES" sz="1600" spc="-1" strike="noStrike">
                <a:solidFill>
                  <a:srgbClr val="ffffff"/>
                </a:solidFill>
                <a:latin typeface="Times New Roman"/>
                <a:ea typeface="MS PGothic"/>
              </a:rPr>
              <a:t>30-d Temporal Window </a:t>
            </a:r>
            <a:endParaRPr b="0" lang="es-ES" sz="1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6" name="Picture 1" descr=""/>
          <p:cNvPicPr/>
          <p:nvPr/>
        </p:nvPicPr>
        <p:blipFill>
          <a:blip r:embed="rId1"/>
          <a:stretch/>
        </p:blipFill>
        <p:spPr>
          <a:xfrm>
            <a:off x="5946120" y="1253520"/>
            <a:ext cx="6010920" cy="2858760"/>
          </a:xfrm>
          <a:prstGeom prst="rect">
            <a:avLst/>
          </a:prstGeom>
          <a:ln w="0">
            <a:noFill/>
          </a:ln>
        </p:spPr>
      </p:pic>
      <p:pic>
        <p:nvPicPr>
          <p:cNvPr id="287" name="Picture 10" descr=""/>
          <p:cNvPicPr/>
          <p:nvPr/>
        </p:nvPicPr>
        <p:blipFill>
          <a:blip r:embed="rId2"/>
          <a:stretch/>
        </p:blipFill>
        <p:spPr>
          <a:xfrm>
            <a:off x="3776760" y="4192920"/>
            <a:ext cx="5639040" cy="2407680"/>
          </a:xfrm>
          <a:prstGeom prst="rect">
            <a:avLst/>
          </a:prstGeom>
          <a:ln w="0">
            <a:noFill/>
          </a:ln>
        </p:spPr>
      </p:pic>
      <p:pic>
        <p:nvPicPr>
          <p:cNvPr id="288" name="Picture 2" descr=""/>
          <p:cNvPicPr/>
          <p:nvPr/>
        </p:nvPicPr>
        <p:blipFill>
          <a:blip r:embed="rId3"/>
          <a:stretch/>
        </p:blipFill>
        <p:spPr>
          <a:xfrm>
            <a:off x="466920" y="1377720"/>
            <a:ext cx="4937760" cy="2700360"/>
          </a:xfrm>
          <a:prstGeom prst="rect">
            <a:avLst/>
          </a:prstGeom>
          <a:ln w="0">
            <a:noFill/>
          </a:ln>
        </p:spPr>
      </p:pic>
      <p:sp>
        <p:nvSpPr>
          <p:cNvPr id="289" name="PlaceHolder 1"/>
          <p:cNvSpPr>
            <a:spLocks noGrp="1"/>
          </p:cNvSpPr>
          <p:nvPr>
            <p:ph type="sldNum" idx="26"/>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EE058775-48AD-4F34-B6A4-8344FCAA8841}" type="slidenum">
              <a:rPr b="0" lang="en-GB" sz="1200" spc="-1" strike="noStrike">
                <a:solidFill>
                  <a:srgbClr val="b4b4b4"/>
                </a:solidFill>
                <a:latin typeface="Calibri"/>
              </a:rPr>
              <a:t>14</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290" name="PlaceHolder 2"/>
          <p:cNvSpPr>
            <a:spLocks noGrp="1"/>
          </p:cNvSpPr>
          <p:nvPr>
            <p:ph type="title"/>
          </p:nvPr>
        </p:nvSpPr>
        <p:spPr>
          <a:xfrm>
            <a:off x="0" y="0"/>
            <a:ext cx="12191760" cy="680760"/>
          </a:xfrm>
          <a:prstGeom prst="rect">
            <a:avLst/>
          </a:prstGeom>
          <a:blipFill rotWithShape="0">
            <a:blip r:embed="rId4"/>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2019 test period</a:t>
            </a:r>
            <a:endParaRPr b="0" lang="en-US" sz="3200" spc="-1" strike="noStrike">
              <a:solidFill>
                <a:srgbClr val="000000"/>
              </a:solidFill>
              <a:latin typeface="Calibri"/>
            </a:endParaRPr>
          </a:p>
        </p:txBody>
      </p:sp>
      <p:graphicFrame>
        <p:nvGraphicFramePr>
          <p:cNvPr id="291" name="Table 6"/>
          <p:cNvGraphicFramePr/>
          <p:nvPr/>
        </p:nvGraphicFramePr>
        <p:xfrm>
          <a:off x="272160" y="4617720"/>
          <a:ext cx="2535840" cy="1146600"/>
        </p:xfrm>
        <a:graphic>
          <a:graphicData uri="http://schemas.openxmlformats.org/drawingml/2006/table">
            <a:tbl>
              <a:tblPr/>
              <a:tblGrid>
                <a:gridCol w="999720"/>
                <a:gridCol w="759240"/>
                <a:gridCol w="776520"/>
              </a:tblGrid>
              <a:tr h="229320">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ERA5</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ASCAT-A</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HSCAT-B</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Global</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2.082</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1.647</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Tropics</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2.056</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1.602</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Extra-Tropics</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2.047</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1.622</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229320">
                <a:tc>
                  <a:txBody>
                    <a:bodyPr lIns="44280" rIns="44280" tIns="0" bIns="0" anchor="ctr">
                      <a:noAutofit/>
                    </a:bodyPr>
                    <a:p>
                      <a:pPr>
                        <a:lnSpc>
                          <a:spcPct val="107000"/>
                        </a:lnSpc>
                        <a:spcAft>
                          <a:spcPts val="799"/>
                        </a:spcAft>
                        <a:buNone/>
                      </a:pPr>
                      <a:r>
                        <a:rPr b="0" lang="es-ES" sz="1200" spc="-1" strike="noStrike">
                          <a:solidFill>
                            <a:srgbClr val="000000"/>
                          </a:solidFill>
                          <a:latin typeface="Arial"/>
                        </a:rPr>
                        <a:t>High Lats</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2.2</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lIns="44280" rIns="44280" tIns="0" bIns="0" anchor="ctr">
                      <a:noAutofit/>
                    </a:bodyPr>
                    <a:p>
                      <a:pPr algn="r">
                        <a:lnSpc>
                          <a:spcPct val="107000"/>
                        </a:lnSpc>
                        <a:spcAft>
                          <a:spcPts val="799"/>
                        </a:spcAft>
                        <a:buNone/>
                      </a:pPr>
                      <a:r>
                        <a:rPr b="0" lang="es-ES" sz="1200" spc="-1" strike="noStrike">
                          <a:solidFill>
                            <a:srgbClr val="000000"/>
                          </a:solidFill>
                          <a:latin typeface="Arial"/>
                          <a:ea typeface="Times New Roman"/>
                        </a:rPr>
                        <a:t>1.794</a:t>
                      </a:r>
                      <a:endParaRPr b="0" lang="es-ES" sz="1200" spc="-1" strike="noStrike">
                        <a:solidFill>
                          <a:srgbClr val="000000"/>
                        </a:solidFill>
                        <a:latin typeface="Calibri"/>
                      </a:endParaRPr>
                    </a:p>
                  </a:txBody>
                  <a:tcPr anchor="ctr" marL="44280" marR="4428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292" name="TextBox 7"/>
          <p:cNvSpPr/>
          <p:nvPr/>
        </p:nvSpPr>
        <p:spPr>
          <a:xfrm>
            <a:off x="170640" y="4236480"/>
            <a:ext cx="1354680" cy="333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600" spc="-1" strike="noStrike">
                <a:solidFill>
                  <a:srgbClr val="000000"/>
                </a:solidFill>
                <a:latin typeface="Arial"/>
              </a:rPr>
              <a:t>ERA5 VRMS</a:t>
            </a:r>
            <a:endParaRPr b="0" lang="es-ES" sz="1600" spc="-1" strike="noStrike">
              <a:solidFill>
                <a:srgbClr val="000000"/>
              </a:solidFill>
              <a:latin typeface="Calibri"/>
            </a:endParaRPr>
          </a:p>
        </p:txBody>
      </p:sp>
      <p:sp>
        <p:nvSpPr>
          <p:cNvPr id="293" name="TextBox 9"/>
          <p:cNvSpPr/>
          <p:nvPr/>
        </p:nvSpPr>
        <p:spPr>
          <a:xfrm>
            <a:off x="4485240" y="730800"/>
            <a:ext cx="275616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000" spc="-1" strike="noStrike">
                <a:solidFill>
                  <a:srgbClr val="000000"/>
                </a:solidFill>
                <a:latin typeface="Arial"/>
                <a:ea typeface="Times New Roman"/>
              </a:rPr>
              <a:t>01/02 – 30/04 2019</a:t>
            </a:r>
            <a:endParaRPr b="0" lang="es-ES" sz="2000" spc="-1" strike="noStrike">
              <a:solidFill>
                <a:srgbClr val="000000"/>
              </a:solidFill>
              <a:latin typeface="Calibri"/>
            </a:endParaRPr>
          </a:p>
        </p:txBody>
      </p:sp>
      <p:sp>
        <p:nvSpPr>
          <p:cNvPr id="294" name="TextBox 16"/>
          <p:cNvSpPr/>
          <p:nvPr/>
        </p:nvSpPr>
        <p:spPr>
          <a:xfrm>
            <a:off x="9341640" y="4251960"/>
            <a:ext cx="2849760" cy="11869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Calibri"/>
              </a:rPr>
              <a:t>Better metrics for months seen in training  but applied to another year -&gt; seasonal models?</a:t>
            </a:r>
            <a:endParaRPr b="0" lang="es-E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sldNum" idx="27"/>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8C024C2C-FFAD-4B88-A0FC-9A8904F7B9D6}" type="slidenum">
              <a:rPr b="0" lang="en-GB" sz="1200" spc="-1" strike="noStrike">
                <a:solidFill>
                  <a:srgbClr val="595959"/>
                </a:solidFill>
                <a:latin typeface="Calibri"/>
              </a:rPr>
              <a:t>14</a:t>
            </a:fld>
            <a:r>
              <a:rPr b="0" lang="en-GB" sz="1200" spc="-1" strike="noStrike">
                <a:solidFill>
                  <a:srgbClr val="595959"/>
                </a:solidFill>
                <a:latin typeface="Calibri"/>
              </a:rPr>
              <a:t>/45</a:t>
            </a:r>
            <a:endParaRPr b="0" lang="es-ES" sz="1200" spc="-1" strike="noStrike">
              <a:solidFill>
                <a:srgbClr val="000000"/>
              </a:solidFill>
              <a:latin typeface="Calibri"/>
            </a:endParaRPr>
          </a:p>
        </p:txBody>
      </p:sp>
      <p:sp>
        <p:nvSpPr>
          <p:cNvPr id="296"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Spatial distribution of VRMS vs ASCAT-A and HSCAT-B</a:t>
            </a:r>
            <a:endParaRPr b="0" lang="en-US" sz="3200" spc="-1" strike="noStrike">
              <a:solidFill>
                <a:srgbClr val="000000"/>
              </a:solidFill>
              <a:latin typeface="Calibri"/>
            </a:endParaRPr>
          </a:p>
        </p:txBody>
      </p:sp>
      <p:pic>
        <p:nvPicPr>
          <p:cNvPr id="297" name="Picture 2" descr="A map of the world&#10;&#10;Description automatically generated"/>
          <p:cNvPicPr/>
          <p:nvPr/>
        </p:nvPicPr>
        <p:blipFill>
          <a:blip r:embed="rId2"/>
          <a:stretch/>
        </p:blipFill>
        <p:spPr>
          <a:xfrm>
            <a:off x="0" y="681120"/>
            <a:ext cx="5996880" cy="3023640"/>
          </a:xfrm>
          <a:prstGeom prst="rect">
            <a:avLst/>
          </a:prstGeom>
          <a:ln w="0">
            <a:noFill/>
          </a:ln>
        </p:spPr>
      </p:pic>
      <p:pic>
        <p:nvPicPr>
          <p:cNvPr id="298" name="Picture 5" descr="A map of the world&#10;&#10;Description automatically generated"/>
          <p:cNvPicPr/>
          <p:nvPr/>
        </p:nvPicPr>
        <p:blipFill>
          <a:blip r:embed="rId3"/>
          <a:stretch/>
        </p:blipFill>
        <p:spPr>
          <a:xfrm>
            <a:off x="5894640" y="681120"/>
            <a:ext cx="5996880" cy="3023640"/>
          </a:xfrm>
          <a:prstGeom prst="rect">
            <a:avLst/>
          </a:prstGeom>
          <a:ln w="0">
            <a:noFill/>
          </a:ln>
        </p:spPr>
      </p:pic>
      <p:pic>
        <p:nvPicPr>
          <p:cNvPr id="299" name="Picture 7" descr="A map of the world&#10;&#10;Description automatically generated"/>
          <p:cNvPicPr/>
          <p:nvPr/>
        </p:nvPicPr>
        <p:blipFill>
          <a:blip r:embed="rId4"/>
          <a:stretch/>
        </p:blipFill>
        <p:spPr>
          <a:xfrm>
            <a:off x="0" y="3697560"/>
            <a:ext cx="6123600" cy="3023640"/>
          </a:xfrm>
          <a:prstGeom prst="rect">
            <a:avLst/>
          </a:prstGeom>
          <a:ln w="0">
            <a:noFill/>
          </a:ln>
        </p:spPr>
      </p:pic>
      <p:pic>
        <p:nvPicPr>
          <p:cNvPr id="300" name="Picture 9" descr="A map of the world&#10;&#10;Description automatically generated"/>
          <p:cNvPicPr/>
          <p:nvPr/>
        </p:nvPicPr>
        <p:blipFill>
          <a:blip r:embed="rId5"/>
          <a:stretch/>
        </p:blipFill>
        <p:spPr>
          <a:xfrm>
            <a:off x="5918040" y="3697560"/>
            <a:ext cx="6123600" cy="302364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sldNum" idx="28"/>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0CBD72B8-2CAB-444F-9D0E-A0A008D95389}" type="slidenum">
              <a:rPr b="0" lang="en-GB" sz="1200" spc="-1" strike="noStrike">
                <a:solidFill>
                  <a:srgbClr val="b4b4b4"/>
                </a:solidFill>
                <a:latin typeface="Calibri"/>
              </a:rPr>
              <a:t>14</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302"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Spectral density</a:t>
            </a:r>
            <a:endParaRPr b="0" lang="en-US" sz="3200" spc="-1" strike="noStrike">
              <a:solidFill>
                <a:srgbClr val="000000"/>
              </a:solidFill>
              <a:latin typeface="Calibri"/>
            </a:endParaRPr>
          </a:p>
        </p:txBody>
      </p:sp>
      <p:pic>
        <p:nvPicPr>
          <p:cNvPr id="303" name="Picture 8" descr="A comparison of a graph&#10;&#10;Description automatically generated with medium confidence"/>
          <p:cNvPicPr/>
          <p:nvPr/>
        </p:nvPicPr>
        <p:blipFill>
          <a:blip r:embed="rId2"/>
          <a:srcRect l="3791" t="0" r="7307" b="0"/>
          <a:stretch/>
        </p:blipFill>
        <p:spPr>
          <a:xfrm>
            <a:off x="200160" y="801000"/>
            <a:ext cx="8041320" cy="6003360"/>
          </a:xfrm>
          <a:prstGeom prst="rect">
            <a:avLst/>
          </a:prstGeom>
          <a:ln w="0">
            <a:noFill/>
          </a:ln>
        </p:spPr>
      </p:pic>
      <p:sp>
        <p:nvSpPr>
          <p:cNvPr id="304" name="TextBox 9"/>
          <p:cNvSpPr/>
          <p:nvPr/>
        </p:nvSpPr>
        <p:spPr>
          <a:xfrm>
            <a:off x="8305920" y="801000"/>
            <a:ext cx="3685680" cy="9126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AR" sz="1800" spc="-1" strike="noStrike">
                <a:solidFill>
                  <a:srgbClr val="000000"/>
                </a:solidFill>
                <a:latin typeface="Arial"/>
              </a:rPr>
              <a:t>v-component</a:t>
            </a:r>
            <a:endParaRPr b="0" lang="es-ES" sz="1800" spc="-1" strike="noStrike">
              <a:solidFill>
                <a:srgbClr val="000000"/>
              </a:solidFill>
              <a:latin typeface="Calibri"/>
            </a:endParaRPr>
          </a:p>
          <a:p>
            <a:pPr>
              <a:lnSpc>
                <a:spcPct val="100000"/>
              </a:lnSpc>
              <a:buNone/>
            </a:pPr>
            <a:r>
              <a:rPr b="0" lang="es-AR" sz="1800" spc="-1" strike="noStrike">
                <a:solidFill>
                  <a:srgbClr val="000000"/>
                </a:solidFill>
                <a:latin typeface="Arial"/>
              </a:rPr>
              <a:t>February 2019</a:t>
            </a:r>
            <a:endParaRPr b="0" lang="es-ES" sz="1800" spc="-1" strike="noStrike">
              <a:solidFill>
                <a:srgbClr val="000000"/>
              </a:solidFill>
              <a:latin typeface="Calibri"/>
            </a:endParaRPr>
          </a:p>
          <a:p>
            <a:pPr>
              <a:lnSpc>
                <a:spcPct val="100000"/>
              </a:lnSpc>
              <a:buNone/>
            </a:pPr>
            <a:r>
              <a:rPr b="0" lang="es-AR" sz="1800" spc="-1" strike="noStrike">
                <a:solidFill>
                  <a:srgbClr val="000000"/>
                </a:solidFill>
                <a:latin typeface="Arial"/>
              </a:rPr>
              <a:t>Collocations vs HSCAT-B</a:t>
            </a:r>
            <a:endParaRPr b="0" lang="es-ES" sz="1800" spc="-1" strike="noStrike">
              <a:solidFill>
                <a:srgbClr val="000000"/>
              </a:solidFill>
              <a:latin typeface="Calibri"/>
            </a:endParaRPr>
          </a:p>
        </p:txBody>
      </p:sp>
      <p:sp>
        <p:nvSpPr>
          <p:cNvPr id="305" name="TextBox 10"/>
          <p:cNvSpPr/>
          <p:nvPr/>
        </p:nvSpPr>
        <p:spPr>
          <a:xfrm>
            <a:off x="8259480" y="1994400"/>
            <a:ext cx="3732120" cy="310716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en-US" sz="1800" spc="-1" strike="noStrike">
                <a:solidFill>
                  <a:srgbClr val="000000"/>
                </a:solidFill>
                <a:latin typeface="Arial"/>
              </a:rPr>
              <a:t>Lower variance at 500-km scale in tropics compared to ERA5</a:t>
            </a:r>
            <a:endParaRPr b="0" lang="es-ES" sz="1800" spc="-1" strike="noStrike">
              <a:solidFill>
                <a:srgbClr val="000000"/>
              </a:solidFill>
              <a:latin typeface="Calibri"/>
            </a:endParaRPr>
          </a:p>
          <a:p>
            <a:pPr>
              <a:lnSpc>
                <a:spcPct val="100000"/>
              </a:lnSpc>
              <a:buNone/>
            </a:pPr>
            <a:endParaRPr b="0" lang="es-ES" sz="1800" spc="-1" strike="noStrike">
              <a:solidFill>
                <a:srgbClr val="000000"/>
              </a:solidFill>
              <a:latin typeface="Calibri"/>
            </a:endParaRPr>
          </a:p>
          <a:p>
            <a:pPr marL="285840" indent="-285840">
              <a:lnSpc>
                <a:spcPct val="100000"/>
              </a:lnSpc>
              <a:buClr>
                <a:srgbClr val="000000"/>
              </a:buClr>
              <a:buFont typeface="Arial"/>
              <a:buChar char="•"/>
            </a:pPr>
            <a:r>
              <a:rPr b="0" lang="en-US" sz="1800" spc="-1" strike="noStrike">
                <a:solidFill>
                  <a:srgbClr val="000000"/>
                </a:solidFill>
                <a:latin typeface="Arial"/>
              </a:rPr>
              <a:t>Corrections are smoothing the abrupt changes in the forecast fields</a:t>
            </a:r>
            <a:endParaRPr b="0" lang="es-ES" sz="1800" spc="-1" strike="noStrike">
              <a:solidFill>
                <a:srgbClr val="000000"/>
              </a:solidFill>
              <a:latin typeface="Calibri"/>
            </a:endParaRPr>
          </a:p>
          <a:p>
            <a:pPr>
              <a:lnSpc>
                <a:spcPct val="100000"/>
              </a:lnSpc>
              <a:buNone/>
            </a:pPr>
            <a:endParaRPr b="0" lang="es-ES" sz="1800" spc="-1" strike="noStrike">
              <a:solidFill>
                <a:srgbClr val="000000"/>
              </a:solidFill>
              <a:latin typeface="Calibri"/>
            </a:endParaRPr>
          </a:p>
          <a:p>
            <a:pPr marL="285840" indent="-285840">
              <a:lnSpc>
                <a:spcPct val="100000"/>
              </a:lnSpc>
              <a:buClr>
                <a:srgbClr val="000000"/>
              </a:buClr>
              <a:buFont typeface="Arial"/>
              <a:buChar char="•"/>
            </a:pPr>
            <a:r>
              <a:rPr b="0" lang="en-US" sz="1800" spc="-1" strike="noStrike">
                <a:solidFill>
                  <a:srgbClr val="000000"/>
                </a:solidFill>
                <a:latin typeface="Arial"/>
              </a:rPr>
              <a:t>Possibly due to the RMSE target loss function</a:t>
            </a:r>
            <a:endParaRPr b="0" lang="es-ES" sz="1800" spc="-1" strike="noStrike">
              <a:solidFill>
                <a:srgbClr val="000000"/>
              </a:solidFill>
              <a:latin typeface="Calibri"/>
            </a:endParaRPr>
          </a:p>
          <a:p>
            <a:pPr>
              <a:lnSpc>
                <a:spcPct val="100000"/>
              </a:lnSpc>
              <a:buNone/>
            </a:pPr>
            <a:endParaRPr b="0" lang="es-ES" sz="1800" spc="-1" strike="noStrike">
              <a:solidFill>
                <a:srgbClr val="000000"/>
              </a:solidFill>
              <a:latin typeface="Calibri"/>
            </a:endParaRPr>
          </a:p>
          <a:p>
            <a:pPr>
              <a:lnSpc>
                <a:spcPct val="100000"/>
              </a:lnSpc>
              <a:buNone/>
            </a:pPr>
            <a:endParaRPr b="0" lang="es-E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06" name="PlaceHolder 1"/>
          <p:cNvSpPr>
            <a:spLocks noGrp="1"/>
          </p:cNvSpPr>
          <p:nvPr>
            <p:ph type="sldNum" idx="29"/>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72933C4F-2C89-4D70-844C-2EFDB9262B8B}" type="slidenum">
              <a:rPr b="0" lang="en-GB" sz="1200" spc="-1" strike="noStrike">
                <a:solidFill>
                  <a:srgbClr val="595959"/>
                </a:solidFill>
                <a:latin typeface="Calibri"/>
              </a:rPr>
              <a:t>&lt;number&gt;</a:t>
            </a:fld>
            <a:r>
              <a:rPr b="0" lang="en-GB" sz="1200" spc="-1" strike="noStrike">
                <a:solidFill>
                  <a:srgbClr val="595959"/>
                </a:solidFill>
                <a:latin typeface="Calibri"/>
              </a:rPr>
              <a:t>/38</a:t>
            </a:r>
            <a:endParaRPr b="0" lang="es-ES" sz="1200" spc="-1" strike="noStrike">
              <a:solidFill>
                <a:srgbClr val="000000"/>
              </a:solidFill>
              <a:latin typeface="Calibri"/>
            </a:endParaRPr>
          </a:p>
        </p:txBody>
      </p:sp>
      <p:sp>
        <p:nvSpPr>
          <p:cNvPr id="307"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	</a:t>
            </a:r>
            <a:r>
              <a:rPr b="1" lang="en-GB" sz="3200" spc="-1" strike="noStrike">
                <a:solidFill>
                  <a:srgbClr val="f5f5f5"/>
                </a:solidFill>
                <a:latin typeface="Arial"/>
              </a:rPr>
              <a:t>XGBoost or neural networks?</a:t>
            </a:r>
            <a:endParaRPr b="0" lang="en-US" sz="3200" spc="-1" strike="noStrike">
              <a:solidFill>
                <a:srgbClr val="000000"/>
              </a:solidFill>
              <a:latin typeface="Calibri"/>
            </a:endParaRPr>
          </a:p>
        </p:txBody>
      </p:sp>
      <p:pic>
        <p:nvPicPr>
          <p:cNvPr id="308" name="Picture 9" descr="A graph with blue and white text&#10;&#10;Description automatically generated with medium confidence"/>
          <p:cNvPicPr/>
          <p:nvPr/>
        </p:nvPicPr>
        <p:blipFill>
          <a:blip r:embed="rId2"/>
          <a:stretch/>
        </p:blipFill>
        <p:spPr>
          <a:xfrm>
            <a:off x="5250600" y="1166760"/>
            <a:ext cx="6864840" cy="4238280"/>
          </a:xfrm>
          <a:prstGeom prst="rect">
            <a:avLst/>
          </a:prstGeom>
          <a:ln w="0">
            <a:noFill/>
          </a:ln>
        </p:spPr>
      </p:pic>
      <p:sp>
        <p:nvSpPr>
          <p:cNvPr id="309" name="TextBox 2"/>
          <p:cNvSpPr/>
          <p:nvPr/>
        </p:nvSpPr>
        <p:spPr>
          <a:xfrm>
            <a:off x="76320" y="826560"/>
            <a:ext cx="5136480" cy="20098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u="sng">
                <a:solidFill>
                  <a:srgbClr val="000000"/>
                </a:solidFill>
                <a:uFillTx/>
                <a:latin typeface="Arial"/>
              </a:rPr>
              <a:t>XGBoost</a:t>
            </a:r>
            <a:r>
              <a:rPr b="0" lang="en-US" sz="1800" spc="-1" strike="noStrike">
                <a:solidFill>
                  <a:srgbClr val="000000"/>
                </a:solidFill>
                <a:latin typeface="Arial"/>
              </a:rPr>
              <a:t>:</a:t>
            </a:r>
            <a:endParaRPr b="0" lang="es-ES" sz="1800" spc="-1" strike="noStrike">
              <a:solidFill>
                <a:srgbClr val="000000"/>
              </a:solidFill>
              <a:latin typeface="Calibri"/>
            </a:endParaRPr>
          </a:p>
          <a:p>
            <a:pPr marL="285840" indent="-285840">
              <a:lnSpc>
                <a:spcPct val="100000"/>
              </a:lnSpc>
              <a:buClr>
                <a:srgbClr val="000000"/>
              </a:buClr>
              <a:buFont typeface="Arial"/>
              <a:buChar char="•"/>
            </a:pPr>
            <a:r>
              <a:rPr b="0" lang="en-US" sz="1800" spc="-1" strike="noStrike">
                <a:solidFill>
                  <a:srgbClr val="000000"/>
                </a:solidFill>
                <a:latin typeface="Arial"/>
              </a:rPr>
              <a:t>Almost 10 times faster during training</a:t>
            </a:r>
            <a:endParaRPr b="0" lang="es-ES" sz="1800" spc="-1" strike="noStrike">
              <a:solidFill>
                <a:srgbClr val="000000"/>
              </a:solidFill>
              <a:latin typeface="Calibri"/>
            </a:endParaRPr>
          </a:p>
          <a:p>
            <a:pPr lvl="1" marL="743040" indent="-285840">
              <a:lnSpc>
                <a:spcPct val="100000"/>
              </a:lnSpc>
              <a:buClr>
                <a:srgbClr val="000000"/>
              </a:buClr>
              <a:buFont typeface="Wingdings" charset="2"/>
              <a:buChar char=""/>
            </a:pPr>
            <a:r>
              <a:rPr b="0" lang="en-US" sz="1800" spc="-1" strike="noStrike">
                <a:solidFill>
                  <a:srgbClr val="000000"/>
                </a:solidFill>
                <a:latin typeface="Arial"/>
              </a:rPr>
              <a:t>Can be used to test different input feature combinations</a:t>
            </a:r>
            <a:endParaRPr b="0" lang="es-ES" sz="1800" spc="-1" strike="noStrike">
              <a:solidFill>
                <a:srgbClr val="000000"/>
              </a:solidFill>
              <a:latin typeface="Calibri"/>
            </a:endParaRPr>
          </a:p>
          <a:p>
            <a:pPr marL="285840" indent="-285840">
              <a:lnSpc>
                <a:spcPct val="100000"/>
              </a:lnSpc>
              <a:buClr>
                <a:srgbClr val="000000"/>
              </a:buClr>
              <a:buFont typeface="Arial"/>
              <a:buChar char="•"/>
            </a:pPr>
            <a:r>
              <a:rPr b="0" lang="en-US" sz="1800" spc="-1" strike="noStrike">
                <a:solidFill>
                  <a:srgbClr val="000000"/>
                </a:solidFill>
                <a:latin typeface="Arial"/>
              </a:rPr>
              <a:t>Shows slightly better results against ASCAT-A</a:t>
            </a:r>
            <a:endParaRPr b="0" lang="es-ES" sz="1800" spc="-1" strike="noStrike">
              <a:solidFill>
                <a:srgbClr val="000000"/>
              </a:solidFill>
              <a:latin typeface="Calibri"/>
            </a:endParaRPr>
          </a:p>
          <a:p>
            <a:pPr marL="285840" indent="-285840">
              <a:lnSpc>
                <a:spcPct val="100000"/>
              </a:lnSpc>
              <a:buClr>
                <a:srgbClr val="000000"/>
              </a:buClr>
              <a:buFont typeface="Arial"/>
              <a:buChar char="•"/>
            </a:pPr>
            <a:r>
              <a:rPr b="0" lang="en-US" sz="1800" spc="-1" strike="noStrike">
                <a:solidFill>
                  <a:srgbClr val="000000"/>
                </a:solidFill>
                <a:latin typeface="Arial"/>
              </a:rPr>
              <a:t>Allows to see feature importance</a:t>
            </a:r>
            <a:endParaRPr b="0" lang="es-ES" sz="1800" spc="-1" strike="noStrike">
              <a:solidFill>
                <a:srgbClr val="000000"/>
              </a:solidFill>
              <a:latin typeface="Calibri"/>
            </a:endParaRPr>
          </a:p>
          <a:p>
            <a:pPr>
              <a:lnSpc>
                <a:spcPct val="100000"/>
              </a:lnSpc>
              <a:buNone/>
            </a:pPr>
            <a:endParaRPr b="0" lang="es-ES" sz="1800" spc="-1" strike="noStrike">
              <a:solidFill>
                <a:srgbClr val="000000"/>
              </a:solidFill>
              <a:latin typeface="Calibri"/>
            </a:endParaRPr>
          </a:p>
        </p:txBody>
      </p:sp>
      <p:sp>
        <p:nvSpPr>
          <p:cNvPr id="310" name="TextBox 7"/>
          <p:cNvSpPr/>
          <p:nvPr/>
        </p:nvSpPr>
        <p:spPr>
          <a:xfrm>
            <a:off x="76320" y="2858040"/>
            <a:ext cx="5050440" cy="20098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u="sng">
                <a:solidFill>
                  <a:srgbClr val="000000"/>
                </a:solidFill>
                <a:uFillTx/>
                <a:latin typeface="Arial"/>
              </a:rPr>
              <a:t>Neural networks:</a:t>
            </a:r>
            <a:endParaRPr b="0" lang="es-ES" sz="1800" spc="-1" strike="noStrike">
              <a:solidFill>
                <a:srgbClr val="000000"/>
              </a:solidFill>
              <a:latin typeface="Calibri"/>
            </a:endParaRPr>
          </a:p>
          <a:p>
            <a:pPr marL="285840" indent="-285840">
              <a:lnSpc>
                <a:spcPct val="100000"/>
              </a:lnSpc>
              <a:buClr>
                <a:srgbClr val="000000"/>
              </a:buClr>
              <a:buFont typeface="Arial"/>
              <a:buChar char="•"/>
            </a:pPr>
            <a:r>
              <a:rPr b="0" lang="en-US" sz="1800" spc="-1" strike="noStrike">
                <a:solidFill>
                  <a:srgbClr val="000000"/>
                </a:solidFill>
                <a:latin typeface="Arial"/>
              </a:rPr>
              <a:t>Better performance against HSCAT-B</a:t>
            </a:r>
            <a:endParaRPr b="0" lang="es-ES" sz="1800" spc="-1" strike="noStrike">
              <a:solidFill>
                <a:srgbClr val="000000"/>
              </a:solidFill>
              <a:latin typeface="Calibri"/>
            </a:endParaRPr>
          </a:p>
          <a:p>
            <a:pPr lvl="1" marL="743040" indent="-285840">
              <a:lnSpc>
                <a:spcPct val="100000"/>
              </a:lnSpc>
              <a:buClr>
                <a:srgbClr val="000000"/>
              </a:buClr>
              <a:buFont typeface="Wingdings" charset="2"/>
              <a:buChar char=""/>
            </a:pPr>
            <a:r>
              <a:rPr b="0" lang="en-US" sz="1800" spc="-1" strike="noStrike">
                <a:solidFill>
                  <a:srgbClr val="000000"/>
                </a:solidFill>
                <a:latin typeface="Arial"/>
              </a:rPr>
              <a:t>Better generalization?</a:t>
            </a:r>
            <a:endParaRPr b="0" lang="es-ES" sz="1800" spc="-1" strike="noStrike">
              <a:solidFill>
                <a:srgbClr val="000000"/>
              </a:solidFill>
              <a:latin typeface="Calibri"/>
            </a:endParaRPr>
          </a:p>
          <a:p>
            <a:pPr>
              <a:lnSpc>
                <a:spcPct val="100000"/>
              </a:lnSpc>
              <a:buNone/>
            </a:pPr>
            <a:endParaRPr b="0" lang="es-ES" sz="1800" spc="-1" strike="noStrike">
              <a:solidFill>
                <a:srgbClr val="000000"/>
              </a:solidFill>
              <a:latin typeface="Calibri"/>
            </a:endParaRPr>
          </a:p>
          <a:p>
            <a:pPr marL="285840" indent="-285840">
              <a:lnSpc>
                <a:spcPct val="100000"/>
              </a:lnSpc>
              <a:buClr>
                <a:srgbClr val="000000"/>
              </a:buClr>
              <a:buFont typeface="Arial"/>
              <a:buChar char="•"/>
            </a:pPr>
            <a:r>
              <a:rPr b="0" lang="en-US" sz="1800" spc="-1" strike="noStrike">
                <a:solidFill>
                  <a:srgbClr val="000000"/>
                </a:solidFill>
                <a:latin typeface="Arial"/>
              </a:rPr>
              <a:t>Only the basic fully-connected architecture was evaluated, more complex yet to be tested</a:t>
            </a:r>
            <a:endParaRPr b="0" lang="es-ES" sz="1800" spc="-1" strike="noStrike">
              <a:solidFill>
                <a:srgbClr val="000000"/>
              </a:solidFill>
              <a:latin typeface="Calibri"/>
            </a:endParaRPr>
          </a:p>
        </p:txBody>
      </p:sp>
      <p:sp>
        <p:nvSpPr>
          <p:cNvPr id="311" name="TextBox 8"/>
          <p:cNvSpPr/>
          <p:nvPr/>
        </p:nvSpPr>
        <p:spPr>
          <a:xfrm>
            <a:off x="5212800" y="5494320"/>
            <a:ext cx="67777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Arial"/>
              </a:rPr>
              <a:t>Feature elimination showed that all of the input variables had some added value, even the highly correlated ones.</a:t>
            </a:r>
            <a:endParaRPr b="0" lang="es-ES" sz="1800" spc="-1" strike="noStrike">
              <a:solidFill>
                <a:srgbClr val="000000"/>
              </a:solidFill>
              <a:latin typeface="Calibri"/>
            </a:endParaRPr>
          </a:p>
        </p:txBody>
      </p:sp>
      <p:sp>
        <p:nvSpPr>
          <p:cNvPr id="312" name="TextBox 10"/>
          <p:cNvSpPr/>
          <p:nvPr/>
        </p:nvSpPr>
        <p:spPr>
          <a:xfrm>
            <a:off x="7460280" y="772920"/>
            <a:ext cx="26546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000000"/>
                </a:solidFill>
                <a:latin typeface="Arial"/>
              </a:rPr>
              <a:t>Input feature importance</a:t>
            </a:r>
            <a:endParaRPr b="0" lang="es-ES" sz="1800" spc="-1" strike="noStrike">
              <a:solidFill>
                <a:srgbClr val="000000"/>
              </a:solidFill>
              <a:latin typeface="Calibri"/>
            </a:endParaRPr>
          </a:p>
        </p:txBody>
      </p:sp>
      <p:sp>
        <p:nvSpPr>
          <p:cNvPr id="313" name="Straight Arrow Connector 12"/>
          <p:cNvSpPr/>
          <p:nvPr/>
        </p:nvSpPr>
        <p:spPr>
          <a:xfrm>
            <a:off x="3890160" y="2400480"/>
            <a:ext cx="1322280" cy="360"/>
          </a:xfrm>
          <a:custGeom>
            <a:avLst/>
            <a:gdLst/>
            <a:ahLst/>
            <a:rect l="l" t="t" r="r" b="b"/>
            <a:pathLst>
              <a:path w="21600" h="21600">
                <a:moveTo>
                  <a:pt x="0" y="0"/>
                </a:moveTo>
                <a:lnTo>
                  <a:pt x="21600" y="21600"/>
                </a:lnTo>
              </a:path>
            </a:pathLst>
          </a:custGeom>
          <a:noFill/>
          <a:ln w="28575">
            <a:solidFill>
              <a:srgbClr val="000000"/>
            </a:solidFill>
            <a:tailEnd len="med" type="triangle" w="med"/>
          </a:ln>
        </p:spPr>
        <p:style>
          <a:lnRef idx="1">
            <a:schemeClr val="dk1"/>
          </a:lnRef>
          <a:fillRef idx="0">
            <a:schemeClr val="dk1"/>
          </a:fillRef>
          <a:effectRef idx="0">
            <a:schemeClr val="dk1"/>
          </a:effectRef>
          <a:fontRef idx="minor"/>
        </p:style>
        <p:txBody>
          <a:bodyPr lIns="90000" rIns="90000" tIns="-44640" bIns="-44640" anchor="t">
            <a:noAutofit/>
          </a:bodyPr>
          <a:p>
            <a:endParaRPr b="0" lang="es-E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14" name="PlaceHolder 1"/>
          <p:cNvSpPr>
            <a:spLocks noGrp="1"/>
          </p:cNvSpPr>
          <p:nvPr>
            <p:ph/>
          </p:nvPr>
        </p:nvSpPr>
        <p:spPr>
          <a:xfrm>
            <a:off x="386280" y="990720"/>
            <a:ext cx="11413440" cy="5186160"/>
          </a:xfrm>
          <a:prstGeom prst="rect">
            <a:avLst/>
          </a:prstGeom>
          <a:noFill/>
          <a:ln w="0">
            <a:noFill/>
          </a:ln>
        </p:spPr>
        <p:txBody>
          <a:bodyPr anchor="t">
            <a:normAutofit/>
          </a:bodyPr>
          <a:p>
            <a:pPr marL="228600" indent="-228600">
              <a:lnSpc>
                <a:spcPct val="90000"/>
              </a:lnSpc>
              <a:spcBef>
                <a:spcPts val="1001"/>
              </a:spcBef>
              <a:spcAft>
                <a:spcPts val="1199"/>
              </a:spcAft>
              <a:buClr>
                <a:srgbClr val="000000"/>
              </a:buClr>
              <a:buFont typeface="Arial"/>
              <a:buChar char="•"/>
            </a:pPr>
            <a:r>
              <a:rPr b="0" lang="en-GB" sz="2400" spc="-1" strike="noStrike">
                <a:solidFill>
                  <a:srgbClr val="000000"/>
                </a:solidFill>
                <a:latin typeface="Arial"/>
              </a:rPr>
              <a:t>Preliminary ML models show that it is possible to predict ERA5 NWP biases using other NWP variables as input</a:t>
            </a:r>
            <a:endParaRPr b="0" lang="en-US" sz="2400" spc="-1" strike="noStrike">
              <a:solidFill>
                <a:srgbClr val="000000"/>
              </a:solidFill>
              <a:latin typeface="Calibri"/>
            </a:endParaRPr>
          </a:p>
          <a:p>
            <a:pPr marL="228600" indent="-228600">
              <a:lnSpc>
                <a:spcPct val="90000"/>
              </a:lnSpc>
              <a:spcBef>
                <a:spcPts val="1001"/>
              </a:spcBef>
              <a:spcAft>
                <a:spcPts val="1199"/>
              </a:spcAft>
              <a:buClr>
                <a:srgbClr val="000000"/>
              </a:buClr>
              <a:buFont typeface="Arial"/>
              <a:buChar char="•"/>
            </a:pPr>
            <a:r>
              <a:rPr b="0" lang="en-GB" sz="2400" spc="-1" strike="noStrike">
                <a:solidFill>
                  <a:srgbClr val="000000"/>
                </a:solidFill>
                <a:latin typeface="Arial"/>
              </a:rPr>
              <a:t>With FNN models 6.3% error variance reduction achieved globally and 10.6% in the extra-tropics (vs HSCAT-B, February – April 2019).</a:t>
            </a:r>
            <a:endParaRPr b="0" lang="en-US" sz="2400" spc="-1" strike="noStrike">
              <a:solidFill>
                <a:srgbClr val="000000"/>
              </a:solidFill>
              <a:latin typeface="Calibri"/>
            </a:endParaRPr>
          </a:p>
          <a:p>
            <a:pPr marL="228600" indent="-228600">
              <a:lnSpc>
                <a:spcPct val="90000"/>
              </a:lnSpc>
              <a:spcBef>
                <a:spcPts val="1001"/>
              </a:spcBef>
              <a:spcAft>
                <a:spcPts val="1199"/>
              </a:spcAft>
              <a:buClr>
                <a:srgbClr val="000000"/>
              </a:buClr>
              <a:buFont typeface="Arial"/>
              <a:buChar char="•"/>
            </a:pPr>
            <a:r>
              <a:rPr b="0" lang="en-GB" sz="2400" spc="-1" strike="noStrike">
                <a:solidFill>
                  <a:srgbClr val="000000"/>
                </a:solidFill>
                <a:latin typeface="Arial"/>
              </a:rPr>
              <a:t>Error reduction significantly larger, when verified against ASCAT-A (9.7% globally, 13% in the tropics). Does LTAN play a role?</a:t>
            </a:r>
            <a:endParaRPr b="0" lang="en-US" sz="2400" spc="-1" strike="noStrike">
              <a:solidFill>
                <a:srgbClr val="000000"/>
              </a:solidFill>
              <a:latin typeface="Calibri"/>
            </a:endParaRPr>
          </a:p>
          <a:p>
            <a:pPr marL="228600" indent="-228600">
              <a:lnSpc>
                <a:spcPct val="90000"/>
              </a:lnSpc>
              <a:spcBef>
                <a:spcPts val="1001"/>
              </a:spcBef>
              <a:spcAft>
                <a:spcPts val="1199"/>
              </a:spcAft>
              <a:buClr>
                <a:srgbClr val="000000"/>
              </a:buClr>
              <a:buFont typeface="Arial"/>
              <a:buChar char="•"/>
            </a:pPr>
            <a:r>
              <a:rPr b="0" lang="en-GB" sz="2400" spc="-1" strike="noStrike">
                <a:solidFill>
                  <a:srgbClr val="000000"/>
                </a:solidFill>
                <a:latin typeface="Arial"/>
              </a:rPr>
              <a:t>Models trained on a larger dataset can be used for operational purposes</a:t>
            </a:r>
            <a:endParaRPr b="0" lang="en-US" sz="2400" spc="-1" strike="noStrike">
              <a:solidFill>
                <a:srgbClr val="000000"/>
              </a:solidFill>
              <a:latin typeface="Calibri"/>
            </a:endParaRPr>
          </a:p>
          <a:p>
            <a:pPr marL="228600" indent="-228600">
              <a:lnSpc>
                <a:spcPct val="90000"/>
              </a:lnSpc>
              <a:spcBef>
                <a:spcPts val="1001"/>
              </a:spcBef>
              <a:spcAft>
                <a:spcPts val="1199"/>
              </a:spcAft>
              <a:buClr>
                <a:srgbClr val="000000"/>
              </a:buClr>
              <a:buFont typeface="Arial"/>
              <a:buChar char="•"/>
            </a:pPr>
            <a:r>
              <a:rPr b="0" lang="en-GB" sz="2400" spc="-1" strike="noStrike">
                <a:solidFill>
                  <a:srgbClr val="000000"/>
                </a:solidFill>
                <a:latin typeface="Arial"/>
              </a:rPr>
              <a:t>Model corrections for the training period can be used to enhance reanalysis products (as well as applied to the past periods with no scatterometer data assimilation)</a:t>
            </a:r>
            <a:endParaRPr b="0" lang="en-US" sz="2400" spc="-1" strike="noStrike">
              <a:solidFill>
                <a:srgbClr val="000000"/>
              </a:solidFill>
              <a:latin typeface="Calibri"/>
            </a:endParaRPr>
          </a:p>
        </p:txBody>
      </p:sp>
      <p:sp>
        <p:nvSpPr>
          <p:cNvPr id="315" name="PlaceHolder 2"/>
          <p:cNvSpPr>
            <a:spLocks noGrp="1"/>
          </p:cNvSpPr>
          <p:nvPr>
            <p:ph type="sldNum" idx="30"/>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BC040180-4A2B-412B-B3C2-8CBF21D87572}" type="slidenum">
              <a:rPr b="0" lang="en-GB" sz="1200" spc="-1" strike="noStrike">
                <a:solidFill>
                  <a:srgbClr val="595959"/>
                </a:solidFill>
                <a:latin typeface="Calibri"/>
              </a:rPr>
              <a:t>&lt;number&gt;</a:t>
            </a:fld>
            <a:r>
              <a:rPr b="0" lang="en-GB" sz="1200" spc="-1" strike="noStrike">
                <a:solidFill>
                  <a:srgbClr val="595959"/>
                </a:solidFill>
                <a:latin typeface="Calibri"/>
              </a:rPr>
              <a:t>/38</a:t>
            </a:r>
            <a:endParaRPr b="0" lang="es-ES" sz="1200" spc="-1" strike="noStrike">
              <a:solidFill>
                <a:srgbClr val="000000"/>
              </a:solidFill>
              <a:latin typeface="Calibri"/>
            </a:endParaRPr>
          </a:p>
        </p:txBody>
      </p:sp>
      <p:sp>
        <p:nvSpPr>
          <p:cNvPr id="316" name="PlaceHolder 3"/>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Conclusions</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1"/>
          <p:cNvSpPr>
            <a:spLocks noGrp="1"/>
          </p:cNvSpPr>
          <p:nvPr>
            <p:ph/>
          </p:nvPr>
        </p:nvSpPr>
        <p:spPr>
          <a:xfrm>
            <a:off x="386280" y="990720"/>
            <a:ext cx="11413440" cy="4938480"/>
          </a:xfrm>
          <a:prstGeom prst="rect">
            <a:avLst/>
          </a:prstGeom>
          <a:noFill/>
          <a:ln w="0">
            <a:noFill/>
          </a:ln>
        </p:spPr>
        <p:txBody>
          <a:bodyPr anchor="t">
            <a:normAutofit fontScale="93550" lnSpcReduction="10000"/>
          </a:bodyPr>
          <a:p>
            <a:pPr marL="343080" indent="-343080">
              <a:lnSpc>
                <a:spcPct val="150000"/>
              </a:lnSpc>
              <a:spcBef>
                <a:spcPts val="1001"/>
              </a:spcBef>
              <a:buClr>
                <a:srgbClr val="000000"/>
              </a:buClr>
              <a:buFont typeface="Arial"/>
              <a:buChar char="•"/>
            </a:pPr>
            <a:r>
              <a:rPr b="0" lang="en-GB" sz="2400" spc="-1" strike="noStrike">
                <a:solidFill>
                  <a:srgbClr val="000000"/>
                </a:solidFill>
                <a:latin typeface="Arial"/>
              </a:rPr>
              <a:t>Create seasonal models</a:t>
            </a:r>
            <a:endParaRPr b="0" lang="en-US" sz="2400" spc="-1" strike="noStrike">
              <a:solidFill>
                <a:srgbClr val="000000"/>
              </a:solidFill>
              <a:latin typeface="Calibri"/>
            </a:endParaRPr>
          </a:p>
          <a:p>
            <a:pPr marL="343080" indent="-343080">
              <a:lnSpc>
                <a:spcPct val="150000"/>
              </a:lnSpc>
              <a:spcBef>
                <a:spcPts val="1001"/>
              </a:spcBef>
              <a:buClr>
                <a:srgbClr val="000000"/>
              </a:buClr>
              <a:buFont typeface="Arial"/>
              <a:buChar char="•"/>
            </a:pPr>
            <a:r>
              <a:rPr b="0" lang="en-GB" sz="2400" spc="-1" strike="noStrike">
                <a:solidFill>
                  <a:srgbClr val="000000"/>
                </a:solidFill>
                <a:latin typeface="Arial"/>
              </a:rPr>
              <a:t>Generate and validate the corrections for several years, incl. validation against inclined orbit HY-2C &amp; -2D to assess daily cycle effects.</a:t>
            </a:r>
            <a:endParaRPr b="0" lang="en-US" sz="2400" spc="-1" strike="noStrike">
              <a:solidFill>
                <a:srgbClr val="000000"/>
              </a:solidFill>
              <a:latin typeface="Calibri"/>
            </a:endParaRPr>
          </a:p>
          <a:p>
            <a:pPr marL="343080" indent="-343080">
              <a:lnSpc>
                <a:spcPct val="150000"/>
              </a:lnSpc>
              <a:spcBef>
                <a:spcPts val="1001"/>
              </a:spcBef>
              <a:buClr>
                <a:srgbClr val="000000"/>
              </a:buClr>
              <a:buFont typeface="Arial"/>
              <a:buChar char="•"/>
            </a:pPr>
            <a:r>
              <a:rPr b="0" lang="en-GB" sz="2400" spc="-1" strike="noStrike">
                <a:solidFill>
                  <a:srgbClr val="000000"/>
                </a:solidFill>
                <a:latin typeface="Arial"/>
              </a:rPr>
              <a:t>Interpretation of the resulting model to assess in which conditions ERA5 is prone to errors</a:t>
            </a:r>
            <a:endParaRPr b="0" lang="en-US" sz="2400" spc="-1" strike="noStrike">
              <a:solidFill>
                <a:srgbClr val="000000"/>
              </a:solidFill>
              <a:latin typeface="Calibri"/>
            </a:endParaRPr>
          </a:p>
          <a:p>
            <a:pPr marL="343080" indent="-343080">
              <a:lnSpc>
                <a:spcPct val="150000"/>
              </a:lnSpc>
              <a:spcBef>
                <a:spcPts val="1001"/>
              </a:spcBef>
              <a:buClr>
                <a:srgbClr val="000000"/>
              </a:buClr>
              <a:buFont typeface="Arial"/>
              <a:buChar char="•"/>
            </a:pPr>
            <a:r>
              <a:rPr b="0" lang="en-GB" sz="2400" spc="-1" strike="noStrike">
                <a:solidFill>
                  <a:srgbClr val="000000"/>
                </a:solidFill>
                <a:latin typeface="Arial"/>
              </a:rPr>
              <a:t>Try more complex algorithms including convolutional neural networks (CNNs) and generative AI (generative adversarial networks, diffusion models)</a:t>
            </a:r>
            <a:endParaRPr b="0" lang="en-US" sz="2400" spc="-1" strike="noStrike">
              <a:solidFill>
                <a:srgbClr val="000000"/>
              </a:solidFill>
              <a:latin typeface="Calibri"/>
            </a:endParaRPr>
          </a:p>
          <a:p>
            <a:pPr>
              <a:lnSpc>
                <a:spcPct val="90000"/>
              </a:lnSpc>
              <a:spcBef>
                <a:spcPts val="1001"/>
              </a:spcBef>
              <a:spcAft>
                <a:spcPts val="601"/>
              </a:spcAft>
              <a:buNone/>
            </a:pPr>
            <a:endParaRPr b="0" lang="en-US" sz="2400" spc="-1" strike="noStrike">
              <a:solidFill>
                <a:srgbClr val="000000"/>
              </a:solidFill>
              <a:latin typeface="Calibri"/>
            </a:endParaRPr>
          </a:p>
          <a:p>
            <a:pPr>
              <a:lnSpc>
                <a:spcPct val="120000"/>
              </a:lnSpc>
              <a:spcBef>
                <a:spcPts val="1001"/>
              </a:spcBef>
              <a:spcAft>
                <a:spcPts val="601"/>
              </a:spcAft>
              <a:buNone/>
              <a:tabLst>
                <a:tab algn="l" pos="0"/>
              </a:tabLst>
            </a:pPr>
            <a:r>
              <a:rPr b="1" lang="en-GB" sz="2400" spc="-1" strike="noStrike">
                <a:solidFill>
                  <a:srgbClr val="000000"/>
                </a:solidFill>
                <a:latin typeface="Arial"/>
              </a:rPr>
              <a:t>Acknowledgement</a:t>
            </a:r>
            <a:r>
              <a:rPr b="0" lang="en-GB" sz="2400" spc="-1" strike="noStrike">
                <a:solidFill>
                  <a:srgbClr val="000000"/>
                </a:solidFill>
                <a:latin typeface="Arial"/>
              </a:rPr>
              <a:t>: This work has been funded by the EUMETSAT OSI SAF through the OSI_VSA22_01 and OSI_VSA24_01 studies</a:t>
            </a:r>
            <a:endParaRPr b="0" lang="en-US" sz="2400" spc="-1" strike="noStrike">
              <a:solidFill>
                <a:srgbClr val="000000"/>
              </a:solidFill>
              <a:latin typeface="Calibri"/>
            </a:endParaRPr>
          </a:p>
          <a:p>
            <a:pPr>
              <a:lnSpc>
                <a:spcPct val="90000"/>
              </a:lnSpc>
              <a:spcBef>
                <a:spcPts val="1001"/>
              </a:spcBef>
              <a:spcAft>
                <a:spcPts val="601"/>
              </a:spcAft>
              <a:buNone/>
              <a:tabLst>
                <a:tab algn="l" pos="0"/>
              </a:tabLst>
            </a:pPr>
            <a:endParaRPr b="0" lang="en-US" sz="2400" spc="-1" strike="noStrike">
              <a:solidFill>
                <a:srgbClr val="000000"/>
              </a:solidFill>
              <a:latin typeface="Calibri"/>
            </a:endParaRPr>
          </a:p>
        </p:txBody>
      </p:sp>
      <p:sp>
        <p:nvSpPr>
          <p:cNvPr id="318" name="PlaceHolder 2"/>
          <p:cNvSpPr>
            <a:spLocks noGrp="1"/>
          </p:cNvSpPr>
          <p:nvPr>
            <p:ph type="sldNum" idx="31"/>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73F95E67-4658-4330-AEA3-6083BDF8DB3C}" type="slidenum">
              <a:rPr b="0" lang="en-GB" sz="1200" spc="-1" strike="noStrike">
                <a:solidFill>
                  <a:srgbClr val="595959"/>
                </a:solidFill>
                <a:latin typeface="Calibri"/>
              </a:rPr>
              <a:t>&lt;number&gt;</a:t>
            </a:fld>
            <a:r>
              <a:rPr b="0" lang="en-GB" sz="1200" spc="-1" strike="noStrike">
                <a:solidFill>
                  <a:srgbClr val="595959"/>
                </a:solidFill>
                <a:latin typeface="Calibri"/>
              </a:rPr>
              <a:t>/38</a:t>
            </a:r>
            <a:endParaRPr b="0" lang="es-ES" sz="1200" spc="-1" strike="noStrike">
              <a:solidFill>
                <a:srgbClr val="000000"/>
              </a:solidFill>
              <a:latin typeface="Calibri"/>
            </a:endParaRPr>
          </a:p>
        </p:txBody>
      </p:sp>
      <p:sp>
        <p:nvSpPr>
          <p:cNvPr id="319" name="PlaceHolder 3"/>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Future Work</a:t>
            </a:r>
            <a:endParaRPr b="0" lang="en-US" sz="3200" spc="-1" strike="noStrike">
              <a:solidFill>
                <a:srgbClr val="000000"/>
              </a:solidFill>
              <a:latin typeface="Calibri"/>
            </a:endParaRPr>
          </a:p>
        </p:txBody>
      </p:sp>
      <p:pic>
        <p:nvPicPr>
          <p:cNvPr id="320" name="Picture 2" descr=""/>
          <p:cNvPicPr/>
          <p:nvPr/>
        </p:nvPicPr>
        <p:blipFill>
          <a:blip r:embed="rId2"/>
          <a:stretch/>
        </p:blipFill>
        <p:spPr>
          <a:xfrm>
            <a:off x="8946000" y="5502960"/>
            <a:ext cx="3245760" cy="135468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endParaRPr b="0" lang="en-US" sz="3200" spc="-1" strike="noStrike">
              <a:solidFill>
                <a:srgbClr val="000000"/>
              </a:solidFill>
              <a:latin typeface="Calibri"/>
            </a:endParaRPr>
          </a:p>
        </p:txBody>
      </p:sp>
      <p:sp>
        <p:nvSpPr>
          <p:cNvPr id="322" name="TextBox 5"/>
          <p:cNvSpPr/>
          <p:nvPr/>
        </p:nvSpPr>
        <p:spPr>
          <a:xfrm>
            <a:off x="4246920" y="2608560"/>
            <a:ext cx="348804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3600" spc="-1" strike="noStrike">
                <a:solidFill>
                  <a:srgbClr val="000000"/>
                </a:solidFill>
                <a:latin typeface="Arial"/>
              </a:rPr>
              <a:t>Additional slides</a:t>
            </a:r>
            <a:endParaRPr b="0" lang="es-ES" sz="3600" spc="-1" strike="noStrike">
              <a:solidFill>
                <a:srgbClr val="000000"/>
              </a:solidFill>
              <a:latin typeface="Calibri"/>
            </a:endParaRPr>
          </a:p>
        </p:txBody>
      </p:sp>
      <p:sp>
        <p:nvSpPr>
          <p:cNvPr id="3" name="PlaceHolder 2"/>
          <p:cNvSpPr>
            <a:spLocks noGrp="1"/>
          </p:cNvSpPr>
          <p:nvPr>
            <p:ph type="ftr" idx="5"/>
          </p:nvPr>
        </p:nvSpPr>
        <p:spPr/>
        <p:txBody>
          <a:bodyPr/>
          <a:p>
            <a:r>
              <a:t>Proposal and evaluation of the machine learning models for correcting ERA5 U10S</a:t>
            </a: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3" name="Picture 11" descr="A map of the world&#10;&#10;Description automatically generated"/>
          <p:cNvPicPr/>
          <p:nvPr/>
        </p:nvPicPr>
        <p:blipFill>
          <a:blip r:embed="rId1"/>
          <a:stretch/>
        </p:blipFill>
        <p:spPr>
          <a:xfrm>
            <a:off x="5997240" y="685440"/>
            <a:ext cx="6123600" cy="3023640"/>
          </a:xfrm>
          <a:prstGeom prst="rect">
            <a:avLst/>
          </a:prstGeom>
          <a:ln w="0">
            <a:noFill/>
          </a:ln>
        </p:spPr>
      </p:pic>
      <p:pic>
        <p:nvPicPr>
          <p:cNvPr id="324" name="Picture 2" descr="A map of the world&#10;&#10;Description automatically generated"/>
          <p:cNvPicPr/>
          <p:nvPr/>
        </p:nvPicPr>
        <p:blipFill>
          <a:blip r:embed="rId2"/>
          <a:stretch/>
        </p:blipFill>
        <p:spPr>
          <a:xfrm>
            <a:off x="0" y="681120"/>
            <a:ext cx="5996880" cy="3023640"/>
          </a:xfrm>
          <a:prstGeom prst="rect">
            <a:avLst/>
          </a:prstGeom>
          <a:ln w="0">
            <a:noFill/>
          </a:ln>
        </p:spPr>
      </p:pic>
      <p:sp>
        <p:nvSpPr>
          <p:cNvPr id="325" name="PlaceHolder 1"/>
          <p:cNvSpPr>
            <a:spLocks noGrp="1"/>
          </p:cNvSpPr>
          <p:nvPr>
            <p:ph type="sldNum" idx="32"/>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8B09C572-8BA1-43F9-8701-F966B1F5080E}" type="slidenum">
              <a:rPr b="0" lang="en-GB" sz="1200" spc="-1" strike="noStrike">
                <a:solidFill>
                  <a:srgbClr val="595959"/>
                </a:solidFill>
                <a:latin typeface="Calibri"/>
              </a:rPr>
              <a:t>&lt;number&gt;</a:t>
            </a:fld>
            <a:r>
              <a:rPr b="0" lang="en-GB" sz="1200" spc="-1" strike="noStrike">
                <a:solidFill>
                  <a:srgbClr val="595959"/>
                </a:solidFill>
                <a:latin typeface="Calibri"/>
              </a:rPr>
              <a:t>/45</a:t>
            </a:r>
            <a:endParaRPr b="0" lang="es-ES" sz="1200" spc="-1" strike="noStrike">
              <a:solidFill>
                <a:srgbClr val="000000"/>
              </a:solidFill>
              <a:latin typeface="Calibri"/>
            </a:endParaRPr>
          </a:p>
        </p:txBody>
      </p:sp>
      <p:sp>
        <p:nvSpPr>
          <p:cNvPr id="326" name="PlaceHolder 2"/>
          <p:cNvSpPr>
            <a:spLocks noGrp="1"/>
          </p:cNvSpPr>
          <p:nvPr>
            <p:ph type="title"/>
          </p:nvPr>
        </p:nvSpPr>
        <p:spPr>
          <a:xfrm>
            <a:off x="0" y="0"/>
            <a:ext cx="12191760" cy="680760"/>
          </a:xfrm>
          <a:prstGeom prst="rect">
            <a:avLst/>
          </a:prstGeom>
          <a:blipFill rotWithShape="0">
            <a:blip r:embed="rId3"/>
            <a:stretch/>
          </a:blipFill>
          <a:ln w="0">
            <a:noFill/>
          </a:ln>
        </p:spPr>
        <p:txBody>
          <a:bodyPr anchor="ctr">
            <a:noAutofit/>
          </a:bodyPr>
          <a:p>
            <a:pPr>
              <a:lnSpc>
                <a:spcPct val="90000"/>
              </a:lnSpc>
              <a:buNone/>
            </a:pPr>
            <a:r>
              <a:rPr b="1" lang="en-GB" sz="3200" spc="-1" strike="noStrike">
                <a:solidFill>
                  <a:srgbClr val="f5f5f5"/>
                </a:solidFill>
                <a:latin typeface="Arial"/>
              </a:rPr>
              <a:t>Spatial distribution of VRMS vs HSCAT-B (2019)</a:t>
            </a:r>
            <a:endParaRPr b="0" lang="en-US" sz="3200" spc="-1" strike="noStrike">
              <a:solidFill>
                <a:srgbClr val="000000"/>
              </a:solidFill>
              <a:latin typeface="Calibri"/>
            </a:endParaRPr>
          </a:p>
        </p:txBody>
      </p:sp>
      <p:sp>
        <p:nvSpPr>
          <p:cNvPr id="327" name="TextBox 5"/>
          <p:cNvSpPr/>
          <p:nvPr/>
        </p:nvSpPr>
        <p:spPr>
          <a:xfrm>
            <a:off x="4772520" y="648360"/>
            <a:ext cx="2162160" cy="2725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200" spc="-1" strike="noStrike">
                <a:solidFill>
                  <a:srgbClr val="000000"/>
                </a:solidFill>
                <a:latin typeface="Arial"/>
              </a:rPr>
              <a:t>knmi+var+land qc + prodmon</a:t>
            </a:r>
            <a:endParaRPr b="0" lang="es-ES" sz="1200" spc="-1" strike="noStrike">
              <a:solidFill>
                <a:srgbClr val="000000"/>
              </a:solidFill>
              <a:latin typeface="Calibri"/>
            </a:endParaRPr>
          </a:p>
        </p:txBody>
      </p:sp>
      <p:pic>
        <p:nvPicPr>
          <p:cNvPr id="328" name="Picture 7" descr="A map of the world&#10;&#10;Description automatically generated"/>
          <p:cNvPicPr/>
          <p:nvPr/>
        </p:nvPicPr>
        <p:blipFill>
          <a:blip r:embed="rId4"/>
          <a:stretch/>
        </p:blipFill>
        <p:spPr>
          <a:xfrm>
            <a:off x="0" y="3709440"/>
            <a:ext cx="6123600" cy="3023640"/>
          </a:xfrm>
          <a:prstGeom prst="rect">
            <a:avLst/>
          </a:prstGeom>
          <a:ln w="0">
            <a:noFill/>
          </a:ln>
        </p:spPr>
      </p:pic>
      <p:pic>
        <p:nvPicPr>
          <p:cNvPr id="329" name="Picture 9" descr="A map of the world&#10;&#10;Description automatically generated"/>
          <p:cNvPicPr/>
          <p:nvPr/>
        </p:nvPicPr>
        <p:blipFill>
          <a:blip r:embed="rId5"/>
          <a:stretch/>
        </p:blipFill>
        <p:spPr>
          <a:xfrm>
            <a:off x="6028560" y="3705120"/>
            <a:ext cx="6123600" cy="302364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PlaceHolder 1"/>
          <p:cNvSpPr>
            <a:spLocks noGrp="1"/>
          </p:cNvSpPr>
          <p:nvPr>
            <p:ph type="sldNum" idx="33"/>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53980BFF-EFF2-405B-92E1-9C9B985D8171}" type="slidenum">
              <a:rPr b="0" lang="en-GB" sz="1200" spc="-1" strike="noStrike">
                <a:solidFill>
                  <a:srgbClr val="595959"/>
                </a:solidFill>
                <a:latin typeface="Calibri"/>
              </a:rPr>
              <a:t>&lt;number&gt;</a:t>
            </a:fld>
            <a:r>
              <a:rPr b="0" lang="en-GB" sz="1200" spc="-1" strike="noStrike">
                <a:solidFill>
                  <a:srgbClr val="595959"/>
                </a:solidFill>
                <a:latin typeface="Calibri"/>
              </a:rPr>
              <a:t>/45</a:t>
            </a:r>
            <a:endParaRPr b="0" lang="es-ES" sz="1200" spc="-1" strike="noStrike">
              <a:solidFill>
                <a:srgbClr val="000000"/>
              </a:solidFill>
              <a:latin typeface="Calibri"/>
            </a:endParaRPr>
          </a:p>
        </p:txBody>
      </p:sp>
      <p:sp>
        <p:nvSpPr>
          <p:cNvPr id="331"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v bias vs HSCAT-B</a:t>
            </a:r>
            <a:endParaRPr b="0" lang="en-US" sz="3200" spc="-1" strike="noStrike">
              <a:solidFill>
                <a:srgbClr val="000000"/>
              </a:solidFill>
              <a:latin typeface="Calibri"/>
            </a:endParaRPr>
          </a:p>
        </p:txBody>
      </p:sp>
      <p:pic>
        <p:nvPicPr>
          <p:cNvPr id="332" name="Picture 2" descr="A map of the world&#10;&#10;Description automatically generated"/>
          <p:cNvPicPr/>
          <p:nvPr/>
        </p:nvPicPr>
        <p:blipFill>
          <a:blip r:embed="rId2"/>
          <a:stretch/>
        </p:blipFill>
        <p:spPr>
          <a:xfrm>
            <a:off x="0" y="687960"/>
            <a:ext cx="6123600" cy="3023640"/>
          </a:xfrm>
          <a:prstGeom prst="rect">
            <a:avLst/>
          </a:prstGeom>
          <a:ln w="0">
            <a:noFill/>
          </a:ln>
        </p:spPr>
      </p:pic>
      <p:pic>
        <p:nvPicPr>
          <p:cNvPr id="333" name="Picture 7" descr="A map of the world&#10;&#10;Description automatically generated"/>
          <p:cNvPicPr/>
          <p:nvPr/>
        </p:nvPicPr>
        <p:blipFill>
          <a:blip r:embed="rId3"/>
          <a:stretch/>
        </p:blipFill>
        <p:spPr>
          <a:xfrm>
            <a:off x="0" y="3636360"/>
            <a:ext cx="6123600" cy="3023640"/>
          </a:xfrm>
          <a:prstGeom prst="rect">
            <a:avLst/>
          </a:prstGeom>
          <a:ln w="0">
            <a:noFill/>
          </a:ln>
        </p:spPr>
      </p:pic>
      <p:pic>
        <p:nvPicPr>
          <p:cNvPr id="334" name="Picture 11" descr="A map of the world&#10;&#10;Description automatically generated"/>
          <p:cNvPicPr/>
          <p:nvPr/>
        </p:nvPicPr>
        <p:blipFill>
          <a:blip r:embed="rId4"/>
          <a:stretch/>
        </p:blipFill>
        <p:spPr>
          <a:xfrm>
            <a:off x="6095880" y="680760"/>
            <a:ext cx="6123600" cy="3023640"/>
          </a:xfrm>
          <a:prstGeom prst="rect">
            <a:avLst/>
          </a:prstGeom>
          <a:ln w="0">
            <a:noFill/>
          </a:ln>
        </p:spPr>
      </p:pic>
      <p:pic>
        <p:nvPicPr>
          <p:cNvPr id="335" name="Picture 14" descr="A map of the world&#10;&#10;Description automatically generated"/>
          <p:cNvPicPr/>
          <p:nvPr/>
        </p:nvPicPr>
        <p:blipFill>
          <a:blip r:embed="rId5"/>
          <a:stretch/>
        </p:blipFill>
        <p:spPr>
          <a:xfrm>
            <a:off x="6095880" y="3659040"/>
            <a:ext cx="6123600" cy="302364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PlaceHolder 1"/>
          <p:cNvSpPr>
            <a:spLocks noGrp="1"/>
          </p:cNvSpPr>
          <p:nvPr>
            <p:ph type="sldNum" idx="34"/>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30D5CCBE-8F07-4D4B-9332-16D1F3F05D28}" type="slidenum">
              <a:rPr b="0" lang="en-GB" sz="1200" spc="-1" strike="noStrike">
                <a:solidFill>
                  <a:srgbClr val="595959"/>
                </a:solidFill>
                <a:latin typeface="Calibri"/>
              </a:rPr>
              <a:t>&lt;number&gt;</a:t>
            </a:fld>
            <a:r>
              <a:rPr b="0" lang="en-GB" sz="1200" spc="-1" strike="noStrike">
                <a:solidFill>
                  <a:srgbClr val="595959"/>
                </a:solidFill>
                <a:latin typeface="Calibri"/>
              </a:rPr>
              <a:t>/45</a:t>
            </a:r>
            <a:endParaRPr b="0" lang="es-ES" sz="1200" spc="-1" strike="noStrike">
              <a:solidFill>
                <a:srgbClr val="000000"/>
              </a:solidFill>
              <a:latin typeface="Calibri"/>
            </a:endParaRPr>
          </a:p>
        </p:txBody>
      </p:sp>
      <p:sp>
        <p:nvSpPr>
          <p:cNvPr id="337"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v bias vs ASCAT-A and HSCAT-B</a:t>
            </a:r>
            <a:endParaRPr b="0" lang="en-US" sz="3200" spc="-1" strike="noStrike">
              <a:solidFill>
                <a:srgbClr val="000000"/>
              </a:solidFill>
              <a:latin typeface="Calibri"/>
            </a:endParaRPr>
          </a:p>
        </p:txBody>
      </p:sp>
      <p:pic>
        <p:nvPicPr>
          <p:cNvPr id="338" name="Picture 2" descr="A map of the world&#10;&#10;Description automatically generated"/>
          <p:cNvPicPr/>
          <p:nvPr/>
        </p:nvPicPr>
        <p:blipFill>
          <a:blip r:embed="rId2"/>
          <a:stretch/>
        </p:blipFill>
        <p:spPr>
          <a:xfrm>
            <a:off x="0" y="681120"/>
            <a:ext cx="6123600" cy="3023640"/>
          </a:xfrm>
          <a:prstGeom prst="rect">
            <a:avLst/>
          </a:prstGeom>
          <a:ln w="0">
            <a:noFill/>
          </a:ln>
        </p:spPr>
      </p:pic>
      <p:pic>
        <p:nvPicPr>
          <p:cNvPr id="339" name="Picture 7" descr="A map of the world&#10;&#10;Description automatically generated"/>
          <p:cNvPicPr/>
          <p:nvPr/>
        </p:nvPicPr>
        <p:blipFill>
          <a:blip r:embed="rId3"/>
          <a:stretch/>
        </p:blipFill>
        <p:spPr>
          <a:xfrm>
            <a:off x="0" y="3697560"/>
            <a:ext cx="6123600" cy="3023640"/>
          </a:xfrm>
          <a:prstGeom prst="rect">
            <a:avLst/>
          </a:prstGeom>
          <a:ln w="0">
            <a:noFill/>
          </a:ln>
        </p:spPr>
      </p:pic>
      <p:pic>
        <p:nvPicPr>
          <p:cNvPr id="340" name="Picture 9" descr="A map of the world&#10;&#10;Description automatically generated"/>
          <p:cNvPicPr/>
          <p:nvPr/>
        </p:nvPicPr>
        <p:blipFill>
          <a:blip r:embed="rId4"/>
          <a:stretch/>
        </p:blipFill>
        <p:spPr>
          <a:xfrm>
            <a:off x="6015600" y="677160"/>
            <a:ext cx="6123600" cy="3023640"/>
          </a:xfrm>
          <a:prstGeom prst="rect">
            <a:avLst/>
          </a:prstGeom>
          <a:ln w="0">
            <a:noFill/>
          </a:ln>
        </p:spPr>
      </p:pic>
      <p:pic>
        <p:nvPicPr>
          <p:cNvPr id="341" name="Picture 12" descr="A map of the world&#10;&#10;Description automatically generated"/>
          <p:cNvPicPr/>
          <p:nvPr/>
        </p:nvPicPr>
        <p:blipFill>
          <a:blip r:embed="rId5"/>
          <a:stretch/>
        </p:blipFill>
        <p:spPr>
          <a:xfrm>
            <a:off x="6019560" y="3705120"/>
            <a:ext cx="6123600" cy="30236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ffffff"/>
        </a:solidFill>
      </p:bgPr>
    </p:bg>
    <p:spTree>
      <p:nvGrpSpPr>
        <p:cNvPr id="1" name=""/>
        <p:cNvGrpSpPr/>
        <p:nvPr/>
      </p:nvGrpSpPr>
      <p:grpSpPr>
        <a:xfrm>
          <a:off x="0" y="0"/>
          <a:ext cx="0" cy="0"/>
          <a:chOff x="0" y="0"/>
          <a:chExt cx="0" cy="0"/>
        </a:xfrm>
      </p:grpSpPr>
      <p:pic>
        <p:nvPicPr>
          <p:cNvPr id="142" name="Imagen 22" descr=""/>
          <p:cNvPicPr/>
          <p:nvPr/>
        </p:nvPicPr>
        <p:blipFill>
          <a:blip r:embed="rId1"/>
          <a:srcRect l="7968" t="17929" r="8613" b="22969"/>
          <a:stretch/>
        </p:blipFill>
        <p:spPr>
          <a:xfrm>
            <a:off x="7982280" y="1173960"/>
            <a:ext cx="4111200" cy="1852920"/>
          </a:xfrm>
          <a:prstGeom prst="rect">
            <a:avLst/>
          </a:prstGeom>
          <a:ln w="0">
            <a:noFill/>
          </a:ln>
        </p:spPr>
      </p:pic>
      <p:sp>
        <p:nvSpPr>
          <p:cNvPr id="143" name="ZoneTexte 3"/>
          <p:cNvSpPr/>
          <p:nvPr/>
        </p:nvSpPr>
        <p:spPr>
          <a:xfrm>
            <a:off x="184680" y="741960"/>
            <a:ext cx="11822400" cy="40705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endParaRPr b="0" lang="es-ES" sz="1870" spc="-1" strike="noStrike">
              <a:solidFill>
                <a:srgbClr val="000000"/>
              </a:solidFill>
              <a:latin typeface="Calibri"/>
            </a:endParaRPr>
          </a:p>
          <a:p>
            <a:pPr>
              <a:lnSpc>
                <a:spcPct val="100000"/>
              </a:lnSpc>
              <a:buNone/>
              <a:tabLst>
                <a:tab algn="l" pos="0"/>
              </a:tabLst>
            </a:pPr>
            <a:r>
              <a:rPr b="1" lang="en-US" sz="1870" spc="-1" strike="noStrike">
                <a:solidFill>
                  <a:srgbClr val="002060"/>
                </a:solidFill>
                <a:latin typeface="Calibri"/>
                <a:ea typeface="Arial"/>
              </a:rPr>
              <a:t>Development of ERA*:</a:t>
            </a:r>
            <a:endParaRPr b="0" lang="es-ES" sz="187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r>
              <a:rPr b="1" lang="en-US" sz="1600" spc="-1" strike="noStrike">
                <a:solidFill>
                  <a:srgbClr val="002060"/>
                </a:solidFill>
                <a:latin typeface="Calibri"/>
                <a:ea typeface="Arial"/>
              </a:rPr>
              <a:t>1. Scatterometer-based corrections</a:t>
            </a:r>
            <a:r>
              <a:rPr b="0" lang="en-US" sz="1600" spc="-1" strike="noStrike">
                <a:solidFill>
                  <a:srgbClr val="002060"/>
                </a:solidFill>
                <a:latin typeface="Calibri"/>
                <a:ea typeface="Arial"/>
              </a:rPr>
              <a:t>: </a:t>
            </a: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r>
              <a:rPr b="1" lang="en-US" sz="1600" spc="-1" strike="noStrike">
                <a:solidFill>
                  <a:srgbClr val="002060"/>
                </a:solidFill>
                <a:latin typeface="Calibri"/>
                <a:ea typeface="Arial"/>
              </a:rPr>
              <a:t>2. ERA5-corrected stress-equivalent winds (ERA5*):</a:t>
            </a: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p:txBody>
      </p:sp>
      <p:sp>
        <p:nvSpPr>
          <p:cNvPr id="144" name="Google Shape;131;p28"/>
          <p:cNvSpPr/>
          <p:nvPr/>
        </p:nvSpPr>
        <p:spPr>
          <a:xfrm>
            <a:off x="1092240" y="1386720"/>
            <a:ext cx="10006920" cy="4893120"/>
          </a:xfrm>
          <a:prstGeom prst="rect">
            <a:avLst/>
          </a:prstGeom>
          <a:noFill/>
          <a:ln w="0">
            <a:noFill/>
          </a:ln>
        </p:spPr>
        <p:style>
          <a:lnRef idx="0"/>
          <a:fillRef idx="0"/>
          <a:effectRef idx="0"/>
          <a:fontRef idx="minor"/>
        </p:style>
        <p:txBody>
          <a:bodyPr lIns="119880" rIns="119880" tIns="60120" bIns="60120" anchor="t">
            <a:noAutofit/>
          </a:bodyPr>
          <a:p>
            <a:pPr>
              <a:lnSpc>
                <a:spcPct val="100000"/>
              </a:lnSpc>
              <a:buNone/>
              <a:tabLst>
                <a:tab algn="l" pos="0"/>
              </a:tabLst>
            </a:pPr>
            <a:endParaRPr b="0" lang="en-US" sz="2400" spc="-1" strike="noStrike">
              <a:solidFill>
                <a:srgbClr val="000000"/>
              </a:solidFill>
              <a:latin typeface="Arial"/>
              <a:ea typeface="Arial"/>
            </a:endParaRPr>
          </a:p>
        </p:txBody>
      </p:sp>
      <p:sp>
        <p:nvSpPr>
          <p:cNvPr id="145" name="Rectángulo 5"/>
          <p:cNvSpPr/>
          <p:nvPr/>
        </p:nvSpPr>
        <p:spPr>
          <a:xfrm>
            <a:off x="4201200" y="1851120"/>
            <a:ext cx="4196520" cy="893160"/>
          </a:xfrm>
          <a:prstGeom prst="rect">
            <a:avLst/>
          </a:prstGeom>
          <a:noFill/>
          <a:ln w="0">
            <a:noFill/>
          </a:ln>
        </p:spPr>
        <p:style>
          <a:lnRef idx="0"/>
          <a:fillRef idx="0"/>
          <a:effectRef idx="0"/>
          <a:fontRef idx="minor"/>
        </p:style>
        <p:txBody>
          <a:bodyPr lIns="90000" rIns="90000" tIns="45000" bIns="45000" anchor="t">
            <a:spAutoFit/>
          </a:bodyPr>
          <a:p>
            <a:pPr algn="ctr">
              <a:lnSpc>
                <a:spcPct val="110000"/>
              </a:lnSpc>
              <a:buNone/>
              <a:tabLst>
                <a:tab algn="l" pos="0"/>
              </a:tabLst>
            </a:pPr>
            <a:r>
              <a:rPr b="1" i="1" lang="en-GB" sz="1200" spc="-1" strike="noStrike">
                <a:solidFill>
                  <a:srgbClr val="000000"/>
                </a:solidFill>
                <a:latin typeface="Arial"/>
              </a:rPr>
              <a:t>N </a:t>
            </a:r>
            <a:r>
              <a:rPr b="0" lang="en-GB" sz="1200" spc="-1" strike="noStrike">
                <a:solidFill>
                  <a:srgbClr val="000000"/>
                </a:solidFill>
                <a:latin typeface="Arial"/>
              </a:rPr>
              <a:t>length of the temporal window (d);</a:t>
            </a:r>
            <a:endParaRPr b="0" lang="es-ES" sz="1200" spc="-1" strike="noStrike">
              <a:solidFill>
                <a:srgbClr val="000000"/>
              </a:solidFill>
              <a:latin typeface="Calibri"/>
            </a:endParaRPr>
          </a:p>
          <a:p>
            <a:pPr algn="ctr">
              <a:lnSpc>
                <a:spcPct val="110000"/>
              </a:lnSpc>
              <a:buNone/>
              <a:tabLst>
                <a:tab algn="l" pos="0"/>
              </a:tabLst>
            </a:pPr>
            <a:r>
              <a:rPr b="0" lang="en-GB" sz="1200" spc="-1" strike="noStrike">
                <a:solidFill>
                  <a:srgbClr val="000000"/>
                </a:solidFill>
                <a:latin typeface="Arial"/>
              </a:rPr>
              <a:t> </a:t>
            </a:r>
            <a:r>
              <a:rPr b="1" i="1" lang="en-GB" sz="1200" spc="-1" strike="noStrike">
                <a:solidFill>
                  <a:srgbClr val="000000"/>
                </a:solidFill>
                <a:latin typeface="Arial"/>
              </a:rPr>
              <a:t>k </a:t>
            </a:r>
            <a:r>
              <a:rPr b="0" lang="en-GB" sz="1200" spc="-1" strike="noStrike">
                <a:solidFill>
                  <a:srgbClr val="000000"/>
                </a:solidFill>
                <a:latin typeface="Arial"/>
              </a:rPr>
              <a:t>Scatterometer combinations</a:t>
            </a:r>
            <a:endParaRPr b="0" lang="es-ES" sz="1200" spc="-1" strike="noStrike">
              <a:solidFill>
                <a:srgbClr val="000000"/>
              </a:solidFill>
              <a:latin typeface="Calibri"/>
            </a:endParaRPr>
          </a:p>
          <a:p>
            <a:pPr algn="ctr">
              <a:lnSpc>
                <a:spcPct val="110000"/>
              </a:lnSpc>
              <a:buNone/>
              <a:tabLst>
                <a:tab algn="l" pos="0"/>
              </a:tabLst>
            </a:pPr>
            <a:r>
              <a:rPr b="1" i="1" lang="en-GB" sz="1200" spc="-1" strike="noStrike">
                <a:solidFill>
                  <a:srgbClr val="000000"/>
                </a:solidFill>
                <a:latin typeface="Arial"/>
              </a:rPr>
              <a:t>M</a:t>
            </a:r>
            <a:r>
              <a:rPr b="0" lang="en-GB" sz="1200" spc="-1" strike="noStrike">
                <a:solidFill>
                  <a:srgbClr val="000000"/>
                </a:solidFill>
                <a:latin typeface="Arial"/>
              </a:rPr>
              <a:t> is the number of scatt. and ERA collocations </a:t>
            </a:r>
            <a:endParaRPr b="0" lang="es-ES" sz="1200" spc="-1" strike="noStrike">
              <a:solidFill>
                <a:srgbClr val="000000"/>
              </a:solidFill>
              <a:latin typeface="Calibri"/>
            </a:endParaRPr>
          </a:p>
          <a:p>
            <a:pPr algn="ctr">
              <a:lnSpc>
                <a:spcPct val="110000"/>
              </a:lnSpc>
              <a:buNone/>
              <a:tabLst>
                <a:tab algn="l" pos="0"/>
              </a:tabLst>
            </a:pPr>
            <a:r>
              <a:rPr b="1" lang="en-GB" sz="1200" spc="-1" strike="noStrike">
                <a:solidFill>
                  <a:srgbClr val="000000"/>
                </a:solidFill>
                <a:latin typeface="Arial"/>
              </a:rPr>
              <a:t>Applied at every forecast time  </a:t>
            </a:r>
            <a:endParaRPr b="0" lang="es-ES" sz="1200" spc="-1" strike="noStrike">
              <a:solidFill>
                <a:srgbClr val="000000"/>
              </a:solidFill>
              <a:latin typeface="Calibri"/>
            </a:endParaRPr>
          </a:p>
        </p:txBody>
      </p:sp>
      <p:sp>
        <p:nvSpPr>
          <p:cNvPr id="146" name="Rectángulo 3"/>
          <p:cNvSpPr/>
          <p:nvPr/>
        </p:nvSpPr>
        <p:spPr>
          <a:xfrm>
            <a:off x="4707360" y="3231720"/>
            <a:ext cx="2929680" cy="184320"/>
          </a:xfrm>
          <a:prstGeom prst="rect">
            <a:avLst/>
          </a:prstGeom>
          <a:solidFill>
            <a:srgbClr val="12699e"/>
          </a:solidFill>
          <a:ln>
            <a:solidFill>
              <a:srgbClr val="4a7ebb"/>
            </a:solidFill>
            <a:round/>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Autofit/>
          </a:bodyPr>
          <a:p>
            <a:pPr algn="ctr">
              <a:lnSpc>
                <a:spcPct val="100000"/>
              </a:lnSpc>
              <a:buNone/>
              <a:tabLst>
                <a:tab algn="l" pos="0"/>
              </a:tabLst>
            </a:pPr>
            <a:r>
              <a:rPr b="0" lang="en-GB" sz="1470" spc="-1" strike="noStrike">
                <a:solidFill>
                  <a:srgbClr val="e3e059"/>
                </a:solidFill>
                <a:latin typeface="Times New Roman"/>
              </a:rPr>
              <a:t>Meridional wind component (v)</a:t>
            </a:r>
            <a:endParaRPr b="0" lang="es-ES" sz="1470" spc="-1" strike="noStrike">
              <a:solidFill>
                <a:srgbClr val="000000"/>
              </a:solidFill>
              <a:latin typeface="Calibri"/>
            </a:endParaRPr>
          </a:p>
        </p:txBody>
      </p:sp>
      <mc:AlternateContent>
        <mc:Choice xmlns:a14="http://schemas.microsoft.com/office/drawing/2010/main" Requires="a14">
          <p:sp>
            <p:nvSpPr>
              <p:cNvPr id="147" name="4 Rectángulo"/>
              <p:cNvSpPr txBox="1"/>
              <p:nvPr/>
            </p:nvSpPr>
            <p:spPr>
              <a:xfrm>
                <a:off x="165600" y="3471480"/>
                <a:ext cx="4084560" cy="385200"/>
              </a:xfrm>
              <a:prstGeom prst="rect">
                <a:avLst/>
              </a:prstGeom>
            </p:spPr>
            <p:txBody>
              <a:bodyPr/>
              <a:p>
                <a14:m>
                  <m:oMath xmlns:m="http://schemas.openxmlformats.org/officeDocument/2006/math">
                    <m:sSubSup>
                      <m:e>
                        <m:r>
                          <m:t xml:space="preserve">𝑢</m:t>
                        </m:r>
                      </m:e>
                      <m:sub>
                        <m:r>
                          <m:t xml:space="preserve">10</m:t>
                        </m:r>
                        <m:r>
                          <m:t xml:space="preserve">𝑠</m:t>
                        </m:r>
                      </m:sub>
                      <m:sup>
                        <m:sSup>
                          <m:e>
                            <m:r>
                              <m:t xml:space="preserve">𝐸𝑅𝐴</m:t>
                            </m:r>
                            <m:r>
                              <m:t xml:space="preserve">5</m:t>
                            </m:r>
                          </m:e>
                          <m:sup>
                            <m:r>
                              <m:t xml:space="preserve">∗</m:t>
                            </m:r>
                          </m:sup>
                        </m:sSup>
                      </m:sup>
                    </m:sSubSup>
                    <m:d>
                      <m:dPr>
                        <m:begChr m:val="("/>
                        <m:endChr m:val=")"/>
                      </m:dPr>
                      <m:e>
                        <m:r>
                          <m:t xml:space="preserve">𝑖</m:t>
                        </m:r>
                        <m:r>
                          <m:t xml:space="preserve">,</m:t>
                        </m:r>
                        <m:r>
                          <m:t xml:space="preserve">𝑗</m:t>
                        </m:r>
                        <m:r>
                          <m:t xml:space="preserve">,</m:t>
                        </m:r>
                        <m:sSub>
                          <m:e>
                            <m:r>
                              <m:t xml:space="preserve">𝑡</m:t>
                            </m:r>
                          </m:e>
                          <m:sub>
                            <m:r>
                              <m:t xml:space="preserve">𝑓</m:t>
                            </m:r>
                          </m:sub>
                        </m:sSub>
                      </m:e>
                    </m:d>
                    <m:r>
                      <m:t xml:space="preserve">=</m:t>
                    </m:r>
                    <m:sSubSup>
                      <m:e>
                        <m:r>
                          <m:t xml:space="preserve">𝑢</m:t>
                        </m:r>
                      </m:e>
                      <m:sub>
                        <m:r>
                          <m:t xml:space="preserve">10</m:t>
                        </m:r>
                        <m:r>
                          <m:t xml:space="preserve">𝑠</m:t>
                        </m:r>
                      </m:sub>
                      <m:sup>
                        <m:r>
                          <m:t xml:space="preserve">𝐸𝑅𝐴</m:t>
                        </m:r>
                        <m:r>
                          <m:t xml:space="preserve">5</m:t>
                        </m:r>
                      </m:sup>
                    </m:sSubSup>
                    <m:d>
                      <m:dPr>
                        <m:begChr m:val="("/>
                        <m:endChr m:val=")"/>
                      </m:dPr>
                      <m:e>
                        <m:r>
                          <m:t xml:space="preserve">𝑖</m:t>
                        </m:r>
                        <m:r>
                          <m:t xml:space="preserve">,</m:t>
                        </m:r>
                        <m:r>
                          <m:t xml:space="preserve">𝑗</m:t>
                        </m:r>
                        <m:r>
                          <m:t xml:space="preserve">,</m:t>
                        </m:r>
                        <m:sSub>
                          <m:e>
                            <m:r>
                              <m:t xml:space="preserve">𝑡</m:t>
                            </m:r>
                          </m:e>
                          <m:sub>
                            <m:r>
                              <m:t xml:space="preserve">𝑓</m:t>
                            </m:r>
                          </m:sub>
                        </m:sSub>
                      </m:e>
                    </m:d>
                    <m:r>
                      <m:t xml:space="preserve">+</m:t>
                    </m:r>
                    <m:r>
                      <m:t xml:space="preserve">𝑆𝐶</m:t>
                    </m:r>
                    <m:d>
                      <m:dPr>
                        <m:begChr m:val="("/>
                        <m:endChr m:val=")"/>
                      </m:dPr>
                      <m:e>
                        <m:r>
                          <m:t xml:space="preserve">𝑖</m:t>
                        </m:r>
                        <m:r>
                          <m:t xml:space="preserve">,</m:t>
                        </m:r>
                        <m:r>
                          <m:t xml:space="preserve">𝑗</m:t>
                        </m:r>
                        <m:r>
                          <m:t xml:space="preserve">,</m:t>
                        </m:r>
                        <m:sSub>
                          <m:e>
                            <m:r>
                              <m:t xml:space="preserve">𝑡</m:t>
                            </m:r>
                          </m:e>
                          <m:sub>
                            <m:r>
                              <m:t xml:space="preserve">𝑓</m:t>
                            </m:r>
                          </m:sub>
                        </m:sSub>
                      </m:e>
                    </m:d>
                  </m:oMath>
                </a14:m>
              </a:p>
            </p:txBody>
          </p:sp>
        </mc:Choice>
        <mc:Fallback/>
      </mc:AlternateContent>
      <mc:AlternateContent>
        <mc:Choice xmlns:a14="http://schemas.microsoft.com/office/drawing/2010/main" Requires="a14">
          <p:sp>
            <p:nvSpPr>
              <p:cNvPr id="148" name="5 Rectángulo"/>
              <p:cNvSpPr txBox="1"/>
              <p:nvPr/>
            </p:nvSpPr>
            <p:spPr>
              <a:xfrm>
                <a:off x="74880" y="1984320"/>
                <a:ext cx="4681800" cy="784080"/>
              </a:xfrm>
              <a:prstGeom prst="rect">
                <a:avLst/>
              </a:prstGeom>
            </p:spPr>
            <p:txBody>
              <a:bodyPr/>
              <a:p>
                <a14:m>
                  <m:oMath xmlns:m="http://schemas.openxmlformats.org/officeDocument/2006/math">
                    <m:r>
                      <m:t xml:space="preserve">𝑆𝐶</m:t>
                    </m:r>
                    <m:d>
                      <m:dPr>
                        <m:begChr m:val="("/>
                        <m:endChr m:val=")"/>
                      </m:dPr>
                      <m:e>
                        <m:r>
                          <m:t xml:space="preserve">𝑖</m:t>
                        </m:r>
                        <m:r>
                          <m:t xml:space="preserve">,</m:t>
                        </m:r>
                        <m:r>
                          <m:t xml:space="preserve">𝑗</m:t>
                        </m:r>
                        <m:r>
                          <m:t xml:space="preserve">,</m:t>
                        </m:r>
                        <m:sSub>
                          <m:e>
                            <m:r>
                              <m:t xml:space="preserve">𝑡</m:t>
                            </m:r>
                          </m:e>
                          <m:sub>
                            <m:r>
                              <m:t xml:space="preserve">𝑓</m:t>
                            </m:r>
                          </m:sub>
                        </m:sSub>
                      </m:e>
                    </m:d>
                    <m:r>
                      <m:t xml:space="preserve">=</m:t>
                    </m:r>
                    <m:f>
                      <m:num>
                        <m:r>
                          <m:t xml:space="preserve">1</m:t>
                        </m:r>
                      </m:num>
                      <m:den>
                        <m:r>
                          <m:t xml:space="preserve">𝑀</m:t>
                        </m:r>
                      </m:den>
                    </m:f>
                    <m:nary>
                      <m:naryPr>
                        <m:chr m:val="∑"/>
                      </m:naryPr>
                      <m:sub>
                        <m:r>
                          <m:t xml:space="preserve">𝑡</m:t>
                        </m:r>
                        <m:r>
                          <m:t xml:space="preserve">=</m:t>
                        </m:r>
                        <m:r>
                          <m:t xml:space="preserve">1</m:t>
                        </m:r>
                      </m:sub>
                      <m:sup>
                        <m:r>
                          <m:t xml:space="preserve">𝑀</m:t>
                        </m:r>
                      </m:sup>
                      <m:e>
                        <m:d>
                          <m:dPr>
                            <m:begChr m:val="("/>
                            <m:endChr m:val=")"/>
                          </m:dPr>
                          <m:e>
                            <m:sSubSup>
                              <m:e>
                                <m:r>
                                  <m:t xml:space="preserve">𝑢</m:t>
                                </m:r>
                              </m:e>
                              <m:sub>
                                <m:r>
                                  <m:t xml:space="preserve">10</m:t>
                                </m:r>
                                <m:r>
                                  <m:t xml:space="preserve">𝑠</m:t>
                                </m:r>
                              </m:sub>
                              <m:sup>
                                <m:sSub>
                                  <m:e>
                                    <m:r>
                                      <m:t xml:space="preserve">𝑆𝐶𝐴𝑇</m:t>
                                    </m:r>
                                  </m:e>
                                  <m:sub>
                                    <m:r>
                                      <m:t xml:space="preserve">𝑘</m:t>
                                    </m:r>
                                  </m:sub>
                                </m:sSub>
                              </m:sup>
                            </m:sSubSup>
                            <m:d>
                              <m:dPr>
                                <m:begChr m:val="("/>
                                <m:endChr m:val=")"/>
                              </m:dPr>
                              <m:e>
                                <m:r>
                                  <m:t xml:space="preserve">𝑖</m:t>
                                </m:r>
                                <m:r>
                                  <m:t xml:space="preserve">,</m:t>
                                </m:r>
                                <m:r>
                                  <m:t xml:space="preserve">𝑗</m:t>
                                </m:r>
                                <m:r>
                                  <m:t xml:space="preserve">,</m:t>
                                </m:r>
                                <m:r>
                                  <m:t xml:space="preserve">𝑡</m:t>
                                </m:r>
                              </m:e>
                            </m:d>
                          </m:e>
                          <m:e/>
                          <m:e>
                            <m:r>
                              <m:t xml:space="preserve">−</m:t>
                            </m:r>
                            <m:sSubSup>
                              <m:e>
                                <m:r>
                                  <m:t xml:space="preserve">𝑢</m:t>
                                </m:r>
                              </m:e>
                              <m:sub>
                                <m:r>
                                  <m:t xml:space="preserve">10</m:t>
                                </m:r>
                                <m:r>
                                  <m:t xml:space="preserve">𝑠</m:t>
                                </m:r>
                              </m:sub>
                              <m:sup>
                                <m:r>
                                  <m:t xml:space="preserve">𝐸𝑅𝐴</m:t>
                                </m:r>
                                <m:r>
                                  <m:t xml:space="preserve">5</m:t>
                                </m:r>
                              </m:sup>
                            </m:sSubSup>
                            <m:d>
                              <m:dPr>
                                <m:begChr m:val="("/>
                                <m:endChr m:val=")"/>
                              </m:dPr>
                              <m:e>
                                <m:r>
                                  <m:t xml:space="preserve">𝑖</m:t>
                                </m:r>
                                <m:r>
                                  <m:t xml:space="preserve">,</m:t>
                                </m:r>
                                <m:r>
                                  <m:t xml:space="preserve">𝑗</m:t>
                                </m:r>
                                <m:r>
                                  <m:t xml:space="preserve">,</m:t>
                                </m:r>
                                <m:r>
                                  <m:t xml:space="preserve">𝑡</m:t>
                                </m:r>
                              </m:e>
                            </m:d>
                          </m:e>
                        </m:d>
                      </m:e>
                    </m:nary>
                  </m:oMath>
                </a14:m>
              </a:p>
            </p:txBody>
          </p:sp>
        </mc:Choice>
        <mc:Fallback/>
      </mc:AlternateContent>
      <p:sp>
        <p:nvSpPr>
          <p:cNvPr id="149" name="9 CuadroTexto"/>
          <p:cNvSpPr/>
          <p:nvPr/>
        </p:nvSpPr>
        <p:spPr>
          <a:xfrm>
            <a:off x="184680" y="4506840"/>
            <a:ext cx="4037760" cy="23238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GB" sz="1600" spc="-1" strike="noStrike">
                <a:solidFill>
                  <a:srgbClr val="002060"/>
                </a:solidFill>
                <a:latin typeface="Calibri"/>
              </a:rPr>
              <a:t>ERA* corrects for large-scale circulation errors and adds small-scale true wind variability, due to oceanic features such as wind changes over SST gradients and ocean currents.</a:t>
            </a:r>
            <a:endParaRPr b="0" lang="es-ES" sz="1600" spc="-1" strike="noStrike">
              <a:solidFill>
                <a:srgbClr val="000000"/>
              </a:solidFill>
              <a:latin typeface="Calibri"/>
            </a:endParaRPr>
          </a:p>
          <a:p>
            <a:pPr>
              <a:lnSpc>
                <a:spcPct val="100000"/>
              </a:lnSpc>
              <a:buNone/>
              <a:tabLst>
                <a:tab algn="l" pos="0"/>
              </a:tabLst>
            </a:pPr>
            <a:endParaRPr b="0" lang="es-ES" sz="1600" spc="-1" strike="noStrike">
              <a:solidFill>
                <a:srgbClr val="000000"/>
              </a:solidFill>
              <a:latin typeface="Calibri"/>
            </a:endParaRPr>
          </a:p>
          <a:p>
            <a:pPr>
              <a:lnSpc>
                <a:spcPct val="100000"/>
              </a:lnSpc>
              <a:buNone/>
              <a:tabLst>
                <a:tab algn="l" pos="0"/>
              </a:tabLst>
            </a:pPr>
            <a:r>
              <a:rPr b="1" lang="en-GB" sz="1600" spc="-1" strike="noStrike">
                <a:solidFill>
                  <a:srgbClr val="002060"/>
                </a:solidFill>
                <a:latin typeface="Calibri"/>
              </a:rPr>
              <a:t>ERA* error variance (w.r.t. HSCAT-B) is 9% lower than that of ERA5</a:t>
            </a:r>
            <a:endParaRPr b="0" lang="es-ES" sz="1600" spc="-1" strike="noStrike">
              <a:solidFill>
                <a:srgbClr val="000000"/>
              </a:solidFill>
              <a:latin typeface="Calibri"/>
            </a:endParaRPr>
          </a:p>
          <a:p>
            <a:pPr>
              <a:lnSpc>
                <a:spcPct val="100000"/>
              </a:lnSpc>
              <a:buNone/>
              <a:tabLst>
                <a:tab algn="l" pos="0"/>
              </a:tabLst>
            </a:pPr>
            <a:r>
              <a:rPr b="0" lang="en-US" sz="1870" spc="-1" strike="noStrike">
                <a:solidFill>
                  <a:srgbClr val="000000"/>
                </a:solidFill>
                <a:latin typeface="Arial"/>
              </a:rPr>
              <a:t> </a:t>
            </a:r>
            <a:endParaRPr b="0" lang="es-ES" sz="1870" spc="-1" strike="noStrike">
              <a:solidFill>
                <a:srgbClr val="000000"/>
              </a:solidFill>
              <a:latin typeface="Calibri"/>
            </a:endParaRPr>
          </a:p>
        </p:txBody>
      </p:sp>
      <p:sp>
        <p:nvSpPr>
          <p:cNvPr id="150" name="Rectángulo 20"/>
          <p:cNvSpPr/>
          <p:nvPr/>
        </p:nvSpPr>
        <p:spPr>
          <a:xfrm>
            <a:off x="10403640" y="996840"/>
            <a:ext cx="1776240" cy="636120"/>
          </a:xfrm>
          <a:prstGeom prst="rect">
            <a:avLst/>
          </a:prstGeom>
          <a:solidFill>
            <a:srgbClr val="12699e"/>
          </a:solidFill>
          <a:ln>
            <a:solidFill>
              <a:srgbClr val="4a7ebb"/>
            </a:solidFill>
            <a:round/>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rIns="90000" tIns="45000" bIns="45000" anchor="ctr">
            <a:normAutofit/>
          </a:bodyPr>
          <a:p>
            <a:pPr>
              <a:lnSpc>
                <a:spcPct val="100000"/>
              </a:lnSpc>
              <a:buNone/>
              <a:tabLst>
                <a:tab algn="l" pos="0"/>
              </a:tabLst>
            </a:pPr>
            <a:r>
              <a:rPr b="0" lang="es-ES" sz="1070" spc="-1" strike="noStrike">
                <a:solidFill>
                  <a:srgbClr val="ffffff"/>
                </a:solidFill>
                <a:latin typeface="Times New Roman"/>
              </a:rPr>
              <a:t>COLLOCATIONS</a:t>
            </a:r>
            <a:endParaRPr b="0" lang="es-ES" sz="1070" spc="-1" strike="noStrike">
              <a:solidFill>
                <a:srgbClr val="000000"/>
              </a:solidFill>
              <a:latin typeface="Calibri"/>
            </a:endParaRPr>
          </a:p>
          <a:p>
            <a:pPr indent="-191880">
              <a:lnSpc>
                <a:spcPct val="100000"/>
              </a:lnSpc>
              <a:buClr>
                <a:srgbClr val="000000"/>
              </a:buClr>
              <a:buFont typeface="Arial"/>
              <a:buChar char="•"/>
              <a:tabLst>
                <a:tab algn="l" pos="0"/>
              </a:tabLst>
            </a:pPr>
            <a:r>
              <a:rPr b="0" lang="es-ES" sz="1070" spc="-1" strike="noStrike">
                <a:solidFill>
                  <a:srgbClr val="ffffff"/>
                </a:solidFill>
                <a:latin typeface="Times New Roman"/>
              </a:rPr>
              <a:t>ASCAT-A </a:t>
            </a:r>
            <a:r>
              <a:rPr b="0" lang="es-ES" sz="1070" spc="-1" strike="noStrike">
                <a:solidFill>
                  <a:srgbClr val="ffffff"/>
                </a:solidFill>
                <a:latin typeface="Times New Roman"/>
              </a:rPr>
              <a:t>– NWP u10S</a:t>
            </a:r>
            <a:endParaRPr b="0" lang="es-ES" sz="1070" spc="-1" strike="noStrike">
              <a:solidFill>
                <a:srgbClr val="000000"/>
              </a:solidFill>
              <a:latin typeface="Calibri"/>
            </a:endParaRPr>
          </a:p>
          <a:p>
            <a:pPr indent="-191880">
              <a:lnSpc>
                <a:spcPct val="100000"/>
              </a:lnSpc>
              <a:buClr>
                <a:srgbClr val="000000"/>
              </a:buClr>
              <a:buFont typeface="Arial"/>
              <a:buChar char="•"/>
              <a:tabLst>
                <a:tab algn="l" pos="0"/>
              </a:tabLst>
            </a:pPr>
            <a:r>
              <a:rPr b="0" lang="es-ES" sz="1070" spc="-1" strike="noStrike">
                <a:solidFill>
                  <a:srgbClr val="ffffff"/>
                </a:solidFill>
                <a:latin typeface="Times New Roman"/>
              </a:rPr>
              <a:t>30-d Temporal Window </a:t>
            </a:r>
            <a:endParaRPr b="0" lang="es-ES" sz="1070" spc="-1" strike="noStrike">
              <a:solidFill>
                <a:srgbClr val="000000"/>
              </a:solidFill>
              <a:latin typeface="Calibri"/>
            </a:endParaRPr>
          </a:p>
        </p:txBody>
      </p:sp>
      <p:pic>
        <p:nvPicPr>
          <p:cNvPr id="151" name="21 Imagen" descr="Fig_VRMS_dsc_val_hscat_erastar_vertical_alineas_units_aratio_subtop.eps"/>
          <p:cNvPicPr/>
          <p:nvPr/>
        </p:nvPicPr>
        <p:blipFill>
          <a:blip r:embed="rId2"/>
          <a:srcRect l="0" t="0" r="95313" b="0"/>
          <a:stretch/>
        </p:blipFill>
        <p:spPr>
          <a:xfrm>
            <a:off x="7697160" y="3540240"/>
            <a:ext cx="362160" cy="2640600"/>
          </a:xfrm>
          <a:prstGeom prst="rect">
            <a:avLst/>
          </a:prstGeom>
          <a:ln w="0">
            <a:noFill/>
          </a:ln>
        </p:spPr>
      </p:pic>
      <p:pic>
        <p:nvPicPr>
          <p:cNvPr id="152" name="Imagen 18" descr=""/>
          <p:cNvPicPr/>
          <p:nvPr/>
        </p:nvPicPr>
        <p:blipFill>
          <a:blip r:embed="rId3"/>
          <a:srcRect l="11955" t="3485" r="10729" b="10848"/>
          <a:stretch/>
        </p:blipFill>
        <p:spPr>
          <a:xfrm>
            <a:off x="4222800" y="3506400"/>
            <a:ext cx="3542760" cy="2943720"/>
          </a:xfrm>
          <a:prstGeom prst="rect">
            <a:avLst/>
          </a:prstGeom>
          <a:ln w="0">
            <a:noFill/>
          </a:ln>
        </p:spPr>
      </p:pic>
      <p:pic>
        <p:nvPicPr>
          <p:cNvPr id="153" name="Imagen 19" descr=""/>
          <p:cNvPicPr/>
          <p:nvPr/>
        </p:nvPicPr>
        <p:blipFill>
          <a:blip r:embed="rId4"/>
          <a:srcRect l="9467" t="1831" r="10855" b="11012"/>
          <a:stretch/>
        </p:blipFill>
        <p:spPr>
          <a:xfrm>
            <a:off x="4132440" y="3423240"/>
            <a:ext cx="3617640" cy="3043440"/>
          </a:xfrm>
          <a:prstGeom prst="rect">
            <a:avLst/>
          </a:prstGeom>
          <a:ln w="0">
            <a:noFill/>
          </a:ln>
        </p:spPr>
      </p:pic>
      <p:pic>
        <p:nvPicPr>
          <p:cNvPr id="154" name="Imagen 20" descr=""/>
          <p:cNvPicPr/>
          <p:nvPr/>
        </p:nvPicPr>
        <p:blipFill>
          <a:blip r:embed="rId5"/>
          <a:srcRect l="9334" t="2156" r="10853" b="10843"/>
          <a:stretch/>
        </p:blipFill>
        <p:spPr>
          <a:xfrm>
            <a:off x="4132080" y="3432600"/>
            <a:ext cx="3617640" cy="3043440"/>
          </a:xfrm>
          <a:prstGeom prst="rect">
            <a:avLst/>
          </a:prstGeom>
          <a:ln w="0">
            <a:noFill/>
          </a:ln>
        </p:spPr>
      </p:pic>
      <p:pic>
        <p:nvPicPr>
          <p:cNvPr id="155" name="Imagen 23" descr=""/>
          <p:cNvPicPr/>
          <p:nvPr/>
        </p:nvPicPr>
        <p:blipFill>
          <a:blip r:embed="rId6"/>
          <a:srcRect l="52751" t="51232" r="8614" b="2585"/>
          <a:stretch/>
        </p:blipFill>
        <p:spPr>
          <a:xfrm>
            <a:off x="7982280" y="3506400"/>
            <a:ext cx="2196360" cy="2307600"/>
          </a:xfrm>
          <a:prstGeom prst="rect">
            <a:avLst/>
          </a:prstGeom>
          <a:ln w="0">
            <a:noFill/>
          </a:ln>
        </p:spPr>
      </p:pic>
      <p:pic>
        <p:nvPicPr>
          <p:cNvPr id="156" name="Imagen 24" descr=""/>
          <p:cNvPicPr/>
          <p:nvPr/>
        </p:nvPicPr>
        <p:blipFill>
          <a:blip r:embed="rId7"/>
          <a:srcRect l="5970" t="0" r="51275" b="2730"/>
          <a:stretch/>
        </p:blipFill>
        <p:spPr>
          <a:xfrm>
            <a:off x="10179000" y="3027600"/>
            <a:ext cx="2033640" cy="3549960"/>
          </a:xfrm>
          <a:prstGeom prst="rect">
            <a:avLst/>
          </a:prstGeom>
          <a:ln w="0">
            <a:noFill/>
          </a:ln>
        </p:spPr>
      </p:pic>
      <p:sp>
        <p:nvSpPr>
          <p:cNvPr id="157" name="CuadroTexto 3"/>
          <p:cNvSpPr/>
          <p:nvPr/>
        </p:nvSpPr>
        <p:spPr>
          <a:xfrm>
            <a:off x="7407000" y="6377040"/>
            <a:ext cx="725040" cy="211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s-ES" sz="800" spc="-1" strike="noStrike">
                <a:solidFill>
                  <a:srgbClr val="000000"/>
                </a:solidFill>
                <a:latin typeface="Arial"/>
              </a:rPr>
              <a:t>m.s</a:t>
            </a:r>
            <a:r>
              <a:rPr b="0" lang="es-ES" sz="800" spc="-1" strike="noStrike" baseline="30000">
                <a:solidFill>
                  <a:srgbClr val="000000"/>
                </a:solidFill>
                <a:latin typeface="Arial"/>
              </a:rPr>
              <a:t>-1</a:t>
            </a:r>
            <a:endParaRPr b="0" lang="es-ES" sz="800" spc="-1" strike="noStrike">
              <a:solidFill>
                <a:srgbClr val="000000"/>
              </a:solidFill>
              <a:latin typeface="Calibri"/>
            </a:endParaRPr>
          </a:p>
        </p:txBody>
      </p:sp>
      <p:sp>
        <p:nvSpPr>
          <p:cNvPr id="158" name="ZoneTexte 2"/>
          <p:cNvSpPr/>
          <p:nvPr/>
        </p:nvSpPr>
        <p:spPr>
          <a:xfrm>
            <a:off x="444960" y="228600"/>
            <a:ext cx="10213560" cy="4957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Lst>
            </a:pPr>
            <a:r>
              <a:rPr b="1" lang="en-US" sz="2660" spc="-1" strike="noStrike">
                <a:solidFill>
                  <a:srgbClr val="ffffff"/>
                </a:solidFill>
                <a:latin typeface="Arial"/>
              </a:rPr>
              <a:t>ERA* wind &amp; stress product</a:t>
            </a:r>
            <a:endParaRPr b="0" lang="es-ES" sz="2660" spc="-1" strike="noStrike">
              <a:solidFill>
                <a:srgbClr val="000000"/>
              </a:solidFill>
              <a:latin typeface="Calibri"/>
            </a:endParaRPr>
          </a:p>
        </p:txBody>
      </p:sp>
      <p:sp>
        <p:nvSpPr>
          <p:cNvPr id="159" name="Title 5"/>
          <p:cNvSpPr/>
          <p:nvPr/>
        </p:nvSpPr>
        <p:spPr>
          <a:xfrm>
            <a:off x="0" y="0"/>
            <a:ext cx="12191760" cy="680760"/>
          </a:xfrm>
          <a:prstGeom prst="rect">
            <a:avLst/>
          </a:prstGeom>
          <a:blipFill rotWithShape="0">
            <a:blip r:embed="rId8"/>
            <a:srcRect/>
            <a:stretch/>
          </a:blipFill>
          <a:ln w="0">
            <a:noFill/>
          </a:ln>
        </p:spPr>
        <p:style>
          <a:lnRef idx="0"/>
          <a:fillRef idx="0"/>
          <a:effectRef idx="0"/>
          <a:fontRef idx="minor"/>
        </p:style>
        <p:txBody>
          <a:bodyPr anchor="ctr">
            <a:normAutofit/>
          </a:bodyPr>
          <a:p>
            <a:pPr>
              <a:lnSpc>
                <a:spcPct val="90000"/>
              </a:lnSpc>
              <a:buNone/>
              <a:tabLst>
                <a:tab algn="l" pos="0"/>
              </a:tabLst>
            </a:pPr>
            <a:r>
              <a:rPr b="1" lang="en-US" sz="3200" spc="-1" strike="noStrike">
                <a:solidFill>
                  <a:srgbClr val="ffffff"/>
                </a:solidFill>
                <a:latin typeface="Arial"/>
              </a:rPr>
              <a:t>	</a:t>
            </a:r>
            <a:r>
              <a:rPr b="1" lang="en-US" sz="3200" spc="-1" strike="noStrike">
                <a:solidFill>
                  <a:srgbClr val="ffffff"/>
                </a:solidFill>
                <a:latin typeface="Arial"/>
              </a:rPr>
              <a:t>ERA* wind &amp; stress product</a:t>
            </a:r>
            <a:endParaRPr b="0" lang="es-ES" sz="3200" spc="-1" strike="noStrike">
              <a:solidFill>
                <a:srgbClr val="000000"/>
              </a:solidFill>
              <a:latin typeface="Calibri"/>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42" name="PlaceHolder 1"/>
          <p:cNvSpPr>
            <a:spLocks noGrp="1"/>
          </p:cNvSpPr>
          <p:nvPr>
            <p:ph type="sldNum" idx="35"/>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EF1B24D1-50BB-485B-AF42-7D753D4E6EB2}" type="slidenum">
              <a:rPr b="0" lang="en-GB" sz="1200" spc="-1" strike="noStrike">
                <a:solidFill>
                  <a:srgbClr val="b4b4b4"/>
                </a:solidFill>
                <a:latin typeface="Calibri"/>
              </a:rPr>
              <a:t>&lt;number&gt;</a:t>
            </a:fld>
            <a:r>
              <a:rPr b="0" lang="en-GB" sz="1200" spc="-1" strike="noStrike">
                <a:solidFill>
                  <a:srgbClr val="b4b4b4"/>
                </a:solidFill>
                <a:latin typeface="Calibri"/>
              </a:rPr>
              <a:t>/38</a:t>
            </a:r>
            <a:endParaRPr b="0" lang="es-ES" sz="1200" spc="-1" strike="noStrike">
              <a:solidFill>
                <a:srgbClr val="000000"/>
              </a:solidFill>
              <a:latin typeface="Calibri"/>
            </a:endParaRPr>
          </a:p>
        </p:txBody>
      </p:sp>
      <p:sp>
        <p:nvSpPr>
          <p:cNvPr id="343"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	</a:t>
            </a:r>
            <a:r>
              <a:rPr b="1" lang="en-GB" sz="3200" spc="-1" strike="noStrike">
                <a:solidFill>
                  <a:srgbClr val="f5f5f5"/>
                </a:solidFill>
                <a:latin typeface="Arial"/>
              </a:rPr>
              <a:t>Corrections for u-component</a:t>
            </a:r>
            <a:endParaRPr b="0" lang="en-US" sz="3200" spc="-1" strike="noStrike">
              <a:solidFill>
                <a:srgbClr val="000000"/>
              </a:solidFill>
              <a:latin typeface="Calibri"/>
            </a:endParaRPr>
          </a:p>
        </p:txBody>
      </p:sp>
      <p:sp>
        <p:nvSpPr>
          <p:cNvPr id="344" name="TextBox 10"/>
          <p:cNvSpPr/>
          <p:nvPr/>
        </p:nvSpPr>
        <p:spPr>
          <a:xfrm>
            <a:off x="1653120" y="3709800"/>
            <a:ext cx="19274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Calibri"/>
              </a:rPr>
              <a:t>EDSR-based model</a:t>
            </a:r>
            <a:endParaRPr b="0" lang="es-ES" sz="1800" spc="-1" strike="noStrike">
              <a:solidFill>
                <a:srgbClr val="000000"/>
              </a:solidFill>
              <a:latin typeface="Calibri"/>
            </a:endParaRPr>
          </a:p>
        </p:txBody>
      </p:sp>
      <p:sp>
        <p:nvSpPr>
          <p:cNvPr id="345" name="TextBox 11"/>
          <p:cNvSpPr/>
          <p:nvPr/>
        </p:nvSpPr>
        <p:spPr>
          <a:xfrm>
            <a:off x="7943040" y="3703680"/>
            <a:ext cx="20480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Calibri"/>
              </a:rPr>
              <a:t>FNN point-per-point</a:t>
            </a:r>
            <a:endParaRPr b="0" lang="es-ES" sz="1800" spc="-1" strike="noStrike">
              <a:solidFill>
                <a:srgbClr val="000000"/>
              </a:solidFill>
              <a:latin typeface="Calibri"/>
            </a:endParaRPr>
          </a:p>
        </p:txBody>
      </p:sp>
      <p:sp>
        <p:nvSpPr>
          <p:cNvPr id="346" name="TextBox 12"/>
          <p:cNvSpPr/>
          <p:nvPr/>
        </p:nvSpPr>
        <p:spPr>
          <a:xfrm>
            <a:off x="2037600" y="676080"/>
            <a:ext cx="115812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Calibri"/>
              </a:rPr>
              <a:t>ERA5 u10s</a:t>
            </a:r>
            <a:endParaRPr b="0" lang="es-ES" sz="1800" spc="-1" strike="noStrike">
              <a:solidFill>
                <a:srgbClr val="000000"/>
              </a:solidFill>
              <a:latin typeface="Calibri"/>
            </a:endParaRPr>
          </a:p>
        </p:txBody>
      </p:sp>
      <p:sp>
        <p:nvSpPr>
          <p:cNvPr id="347" name="TextBox 6"/>
          <p:cNvSpPr/>
          <p:nvPr/>
        </p:nvSpPr>
        <p:spPr>
          <a:xfrm>
            <a:off x="7627680" y="643680"/>
            <a:ext cx="26787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Calibri"/>
              </a:rPr>
              <a:t>ERA* N15 u10s corrections</a:t>
            </a:r>
            <a:endParaRPr b="0" lang="es-ES" sz="1800" spc="-1" strike="noStrike">
              <a:solidFill>
                <a:srgbClr val="000000"/>
              </a:solidFill>
              <a:latin typeface="Calibri"/>
            </a:endParaRPr>
          </a:p>
        </p:txBody>
      </p:sp>
      <p:pic>
        <p:nvPicPr>
          <p:cNvPr id="348" name="Picture 7" descr="A map of the world&#10;&#10;Description automatically generated"/>
          <p:cNvPicPr/>
          <p:nvPr/>
        </p:nvPicPr>
        <p:blipFill>
          <a:blip r:embed="rId2"/>
          <a:stretch/>
        </p:blipFill>
        <p:spPr>
          <a:xfrm>
            <a:off x="92880" y="983520"/>
            <a:ext cx="5793840" cy="2754000"/>
          </a:xfrm>
          <a:prstGeom prst="rect">
            <a:avLst/>
          </a:prstGeom>
          <a:ln w="0">
            <a:noFill/>
          </a:ln>
        </p:spPr>
      </p:pic>
      <p:pic>
        <p:nvPicPr>
          <p:cNvPr id="349" name="Picture 14" descr="A map of the world&#10;&#10;Description automatically generated"/>
          <p:cNvPicPr/>
          <p:nvPr/>
        </p:nvPicPr>
        <p:blipFill>
          <a:blip r:embed="rId3"/>
          <a:stretch/>
        </p:blipFill>
        <p:spPr>
          <a:xfrm>
            <a:off x="71640" y="4033440"/>
            <a:ext cx="5815080" cy="2754000"/>
          </a:xfrm>
          <a:prstGeom prst="rect">
            <a:avLst/>
          </a:prstGeom>
          <a:ln w="0">
            <a:noFill/>
          </a:ln>
        </p:spPr>
      </p:pic>
      <p:pic>
        <p:nvPicPr>
          <p:cNvPr id="350" name="Picture 16" descr="A map of the world&#10;&#10;Description automatically generated"/>
          <p:cNvPicPr/>
          <p:nvPr/>
        </p:nvPicPr>
        <p:blipFill>
          <a:blip r:embed="rId4"/>
          <a:stretch/>
        </p:blipFill>
        <p:spPr>
          <a:xfrm>
            <a:off x="6201000" y="4033440"/>
            <a:ext cx="5815080" cy="2754000"/>
          </a:xfrm>
          <a:prstGeom prst="rect">
            <a:avLst/>
          </a:prstGeom>
          <a:ln w="0">
            <a:noFill/>
          </a:ln>
        </p:spPr>
      </p:pic>
      <p:pic>
        <p:nvPicPr>
          <p:cNvPr id="351" name="Picture 18" descr="A map of the world&#10;&#10;Description automatically generated"/>
          <p:cNvPicPr/>
          <p:nvPr/>
        </p:nvPicPr>
        <p:blipFill>
          <a:blip r:embed="rId5"/>
          <a:stretch/>
        </p:blipFill>
        <p:spPr>
          <a:xfrm>
            <a:off x="6201000" y="983520"/>
            <a:ext cx="5815080" cy="275400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52" name="PlaceHolder 1"/>
          <p:cNvSpPr>
            <a:spLocks noGrp="1"/>
          </p:cNvSpPr>
          <p:nvPr>
            <p:ph type="sldNum" idx="36"/>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8B493E77-0ED6-4991-86C7-7F7E05F8C749}" type="slidenum">
              <a:rPr b="0" lang="en-GB" sz="1200" spc="-1" strike="noStrike">
                <a:solidFill>
                  <a:srgbClr val="b4b4b4"/>
                </a:solidFill>
                <a:latin typeface="Calibri"/>
              </a:rPr>
              <a:t>&lt;number&gt;</a:t>
            </a:fld>
            <a:r>
              <a:rPr b="0" lang="en-GB" sz="1200" spc="-1" strike="noStrike">
                <a:solidFill>
                  <a:srgbClr val="b4b4b4"/>
                </a:solidFill>
                <a:latin typeface="Calibri"/>
              </a:rPr>
              <a:t>/38</a:t>
            </a:r>
            <a:endParaRPr b="0" lang="es-ES" sz="1200" spc="-1" strike="noStrike">
              <a:solidFill>
                <a:srgbClr val="000000"/>
              </a:solidFill>
              <a:latin typeface="Calibri"/>
            </a:endParaRPr>
          </a:p>
        </p:txBody>
      </p:sp>
      <p:sp>
        <p:nvSpPr>
          <p:cNvPr id="353"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	</a:t>
            </a:r>
            <a:r>
              <a:rPr b="1" lang="en-GB" sz="3200" spc="-1" strike="noStrike">
                <a:solidFill>
                  <a:srgbClr val="f5f5f5"/>
                </a:solidFill>
                <a:latin typeface="Arial"/>
              </a:rPr>
              <a:t> </a:t>
            </a:r>
            <a:r>
              <a:rPr b="1" lang="en-GB" sz="3200" spc="-1" strike="noStrike">
                <a:solidFill>
                  <a:srgbClr val="f5f5f5"/>
                </a:solidFill>
                <a:latin typeface="Arial"/>
              </a:rPr>
              <a:t>Corrections for v-component</a:t>
            </a:r>
            <a:endParaRPr b="0" lang="en-US" sz="3200" spc="-1" strike="noStrike">
              <a:solidFill>
                <a:srgbClr val="000000"/>
              </a:solidFill>
              <a:latin typeface="Calibri"/>
            </a:endParaRPr>
          </a:p>
        </p:txBody>
      </p:sp>
      <p:sp>
        <p:nvSpPr>
          <p:cNvPr id="354" name="TextBox 10"/>
          <p:cNvSpPr/>
          <p:nvPr/>
        </p:nvSpPr>
        <p:spPr>
          <a:xfrm>
            <a:off x="1847520" y="3724920"/>
            <a:ext cx="1949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EDSR-based model</a:t>
            </a:r>
            <a:endParaRPr b="0" lang="es-ES" sz="1800" spc="-1" strike="noStrike">
              <a:solidFill>
                <a:srgbClr val="000000"/>
              </a:solidFill>
              <a:latin typeface="Calibri"/>
            </a:endParaRPr>
          </a:p>
        </p:txBody>
      </p:sp>
      <p:sp>
        <p:nvSpPr>
          <p:cNvPr id="355" name="TextBox 6"/>
          <p:cNvSpPr/>
          <p:nvPr/>
        </p:nvSpPr>
        <p:spPr>
          <a:xfrm>
            <a:off x="7626960" y="643680"/>
            <a:ext cx="266220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Calibri"/>
              </a:rPr>
              <a:t>ERA* N15 v10s corrections</a:t>
            </a:r>
            <a:endParaRPr b="0" lang="es-ES" sz="1800" spc="-1" strike="noStrike">
              <a:solidFill>
                <a:srgbClr val="000000"/>
              </a:solidFill>
              <a:latin typeface="Calibri"/>
            </a:endParaRPr>
          </a:p>
        </p:txBody>
      </p:sp>
      <p:sp>
        <p:nvSpPr>
          <p:cNvPr id="356" name="TextBox 11"/>
          <p:cNvSpPr/>
          <p:nvPr/>
        </p:nvSpPr>
        <p:spPr>
          <a:xfrm>
            <a:off x="7943040" y="3703680"/>
            <a:ext cx="20480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Calibri"/>
              </a:rPr>
              <a:t>FNN point-per-point</a:t>
            </a:r>
            <a:endParaRPr b="0" lang="es-ES" sz="1800" spc="-1" strike="noStrike">
              <a:solidFill>
                <a:srgbClr val="000000"/>
              </a:solidFill>
              <a:latin typeface="Calibri"/>
            </a:endParaRPr>
          </a:p>
        </p:txBody>
      </p:sp>
      <p:sp>
        <p:nvSpPr>
          <p:cNvPr id="357" name="TextBox 12"/>
          <p:cNvSpPr/>
          <p:nvPr/>
        </p:nvSpPr>
        <p:spPr>
          <a:xfrm>
            <a:off x="2037240" y="676080"/>
            <a:ext cx="114120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Calibri"/>
              </a:rPr>
              <a:t>ERA5 v10s</a:t>
            </a:r>
            <a:endParaRPr b="0" lang="es-ES" sz="1800" spc="-1" strike="noStrike">
              <a:solidFill>
                <a:srgbClr val="000000"/>
              </a:solidFill>
              <a:latin typeface="Calibri"/>
            </a:endParaRPr>
          </a:p>
        </p:txBody>
      </p:sp>
      <p:pic>
        <p:nvPicPr>
          <p:cNvPr id="358" name="Picture 8" descr="A map of the world&#10;&#10;Description automatically generated"/>
          <p:cNvPicPr/>
          <p:nvPr/>
        </p:nvPicPr>
        <p:blipFill>
          <a:blip r:embed="rId2"/>
          <a:stretch/>
        </p:blipFill>
        <p:spPr>
          <a:xfrm>
            <a:off x="68040" y="970560"/>
            <a:ext cx="5810400" cy="2761920"/>
          </a:xfrm>
          <a:prstGeom prst="rect">
            <a:avLst/>
          </a:prstGeom>
          <a:ln w="0">
            <a:noFill/>
          </a:ln>
        </p:spPr>
      </p:pic>
      <p:pic>
        <p:nvPicPr>
          <p:cNvPr id="359" name="Picture 11" descr="A map of the world&#10;&#10;Description automatically generated"/>
          <p:cNvPicPr/>
          <p:nvPr/>
        </p:nvPicPr>
        <p:blipFill>
          <a:blip r:embed="rId3"/>
          <a:stretch/>
        </p:blipFill>
        <p:spPr>
          <a:xfrm>
            <a:off x="68040" y="4061880"/>
            <a:ext cx="5902920" cy="2795760"/>
          </a:xfrm>
          <a:prstGeom prst="rect">
            <a:avLst/>
          </a:prstGeom>
          <a:ln w="0">
            <a:noFill/>
          </a:ln>
        </p:spPr>
      </p:pic>
      <p:pic>
        <p:nvPicPr>
          <p:cNvPr id="360" name="Picture 16" descr="A map of the world&#10;&#10;Description automatically generated"/>
          <p:cNvPicPr/>
          <p:nvPr/>
        </p:nvPicPr>
        <p:blipFill>
          <a:blip r:embed="rId4"/>
          <a:stretch/>
        </p:blipFill>
        <p:spPr>
          <a:xfrm>
            <a:off x="6220800" y="4061880"/>
            <a:ext cx="5902920" cy="2795760"/>
          </a:xfrm>
          <a:prstGeom prst="rect">
            <a:avLst/>
          </a:prstGeom>
          <a:ln w="0">
            <a:noFill/>
          </a:ln>
        </p:spPr>
      </p:pic>
      <p:pic>
        <p:nvPicPr>
          <p:cNvPr id="361" name="Picture 18" descr="A map of the world&#10;&#10;Description automatically generated"/>
          <p:cNvPicPr/>
          <p:nvPr/>
        </p:nvPicPr>
        <p:blipFill>
          <a:blip r:embed="rId5"/>
          <a:stretch/>
        </p:blipFill>
        <p:spPr>
          <a:xfrm>
            <a:off x="6023160" y="919080"/>
            <a:ext cx="5991120" cy="283752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62" name="PlaceHolder 1"/>
          <p:cNvSpPr>
            <a:spLocks noGrp="1"/>
          </p:cNvSpPr>
          <p:nvPr>
            <p:ph type="sldNum" idx="37"/>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C70C2D9B-EA74-45EB-B31F-87CC97A98D06}" type="slidenum">
              <a:rPr b="0" lang="en-GB" sz="1200" spc="-1" strike="noStrike">
                <a:solidFill>
                  <a:srgbClr val="595959"/>
                </a:solidFill>
                <a:latin typeface="Calibri"/>
              </a:rPr>
              <a:t>&lt;number&gt;</a:t>
            </a:fld>
            <a:r>
              <a:rPr b="0" lang="en-GB" sz="1200" spc="-1" strike="noStrike">
                <a:solidFill>
                  <a:srgbClr val="595959"/>
                </a:solidFill>
                <a:latin typeface="Calibri"/>
              </a:rPr>
              <a:t>/45</a:t>
            </a:r>
            <a:endParaRPr b="0" lang="es-ES" sz="1200" spc="-1" strike="noStrike">
              <a:solidFill>
                <a:srgbClr val="000000"/>
              </a:solidFill>
              <a:latin typeface="Calibri"/>
            </a:endParaRPr>
          </a:p>
        </p:txBody>
      </p:sp>
      <p:sp>
        <p:nvSpPr>
          <p:cNvPr id="363"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u bias vs HSCAT-B</a:t>
            </a:r>
            <a:endParaRPr b="0" lang="en-US" sz="3200" spc="-1" strike="noStrike">
              <a:solidFill>
                <a:srgbClr val="000000"/>
              </a:solidFill>
              <a:latin typeface="Calibri"/>
            </a:endParaRPr>
          </a:p>
        </p:txBody>
      </p:sp>
      <p:pic>
        <p:nvPicPr>
          <p:cNvPr id="364" name="Picture 2" descr="A map of the world&#10;&#10;Description automatically generated"/>
          <p:cNvPicPr/>
          <p:nvPr/>
        </p:nvPicPr>
        <p:blipFill>
          <a:blip r:embed="rId2"/>
          <a:stretch/>
        </p:blipFill>
        <p:spPr>
          <a:xfrm>
            <a:off x="-6480" y="691560"/>
            <a:ext cx="6123600" cy="3023640"/>
          </a:xfrm>
          <a:prstGeom prst="rect">
            <a:avLst/>
          </a:prstGeom>
          <a:ln w="0">
            <a:noFill/>
          </a:ln>
        </p:spPr>
      </p:pic>
      <p:pic>
        <p:nvPicPr>
          <p:cNvPr id="365" name="Picture 7" descr="A map of the world&#10;&#10;Description automatically generated"/>
          <p:cNvPicPr/>
          <p:nvPr/>
        </p:nvPicPr>
        <p:blipFill>
          <a:blip r:embed="rId3"/>
          <a:stretch/>
        </p:blipFill>
        <p:spPr>
          <a:xfrm>
            <a:off x="-6480" y="3697560"/>
            <a:ext cx="6123600" cy="3023640"/>
          </a:xfrm>
          <a:prstGeom prst="rect">
            <a:avLst/>
          </a:prstGeom>
          <a:ln w="0">
            <a:noFill/>
          </a:ln>
        </p:spPr>
      </p:pic>
      <p:pic>
        <p:nvPicPr>
          <p:cNvPr id="366" name="Picture 11" descr="A map of the world&#10;&#10;Description automatically generated"/>
          <p:cNvPicPr/>
          <p:nvPr/>
        </p:nvPicPr>
        <p:blipFill>
          <a:blip r:embed="rId4"/>
          <a:stretch/>
        </p:blipFill>
        <p:spPr>
          <a:xfrm>
            <a:off x="6095880" y="3697560"/>
            <a:ext cx="6123600" cy="3023640"/>
          </a:xfrm>
          <a:prstGeom prst="rect">
            <a:avLst/>
          </a:prstGeom>
          <a:ln w="0">
            <a:noFill/>
          </a:ln>
        </p:spPr>
      </p:pic>
      <p:pic>
        <p:nvPicPr>
          <p:cNvPr id="367" name="Picture 14" descr="A map of the world&#10;&#10;Description automatically generated"/>
          <p:cNvPicPr/>
          <p:nvPr/>
        </p:nvPicPr>
        <p:blipFill>
          <a:blip r:embed="rId5"/>
          <a:stretch/>
        </p:blipFill>
        <p:spPr>
          <a:xfrm>
            <a:off x="6085080" y="682200"/>
            <a:ext cx="6123600" cy="302364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68" name="PlaceHolder 1"/>
          <p:cNvSpPr>
            <a:spLocks noGrp="1"/>
          </p:cNvSpPr>
          <p:nvPr>
            <p:ph type="sldNum" idx="38"/>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5A10CF37-AE33-4C4E-A592-47862C605917}" type="slidenum">
              <a:rPr b="0" lang="en-GB" sz="1200" spc="-1" strike="noStrike">
                <a:solidFill>
                  <a:srgbClr val="595959"/>
                </a:solidFill>
                <a:latin typeface="Calibri"/>
              </a:rPr>
              <a:t>&lt;number&gt;</a:t>
            </a:fld>
            <a:r>
              <a:rPr b="0" lang="en-GB" sz="1200" spc="-1" strike="noStrike">
                <a:solidFill>
                  <a:srgbClr val="595959"/>
                </a:solidFill>
                <a:latin typeface="Calibri"/>
              </a:rPr>
              <a:t>/45</a:t>
            </a:r>
            <a:endParaRPr b="0" lang="es-ES" sz="1200" spc="-1" strike="noStrike">
              <a:solidFill>
                <a:srgbClr val="000000"/>
              </a:solidFill>
              <a:latin typeface="Calibri"/>
            </a:endParaRPr>
          </a:p>
        </p:txBody>
      </p:sp>
      <p:sp>
        <p:nvSpPr>
          <p:cNvPr id="369"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u bias vs ASCAT-A and HSCAT-B</a:t>
            </a:r>
            <a:endParaRPr b="0" lang="en-US" sz="3200" spc="-1" strike="noStrike">
              <a:solidFill>
                <a:srgbClr val="000000"/>
              </a:solidFill>
              <a:latin typeface="Calibri"/>
            </a:endParaRPr>
          </a:p>
        </p:txBody>
      </p:sp>
      <p:pic>
        <p:nvPicPr>
          <p:cNvPr id="370" name="Picture 2" descr="A map of the world&#10;&#10;Description automatically generated"/>
          <p:cNvPicPr/>
          <p:nvPr/>
        </p:nvPicPr>
        <p:blipFill>
          <a:blip r:embed="rId2"/>
          <a:stretch/>
        </p:blipFill>
        <p:spPr>
          <a:xfrm>
            <a:off x="0" y="691920"/>
            <a:ext cx="6123600" cy="3023640"/>
          </a:xfrm>
          <a:prstGeom prst="rect">
            <a:avLst/>
          </a:prstGeom>
          <a:ln w="0">
            <a:noFill/>
          </a:ln>
        </p:spPr>
      </p:pic>
      <p:pic>
        <p:nvPicPr>
          <p:cNvPr id="371" name="Picture 7" descr="A map of the world&#10;&#10;Description automatically generated"/>
          <p:cNvPicPr/>
          <p:nvPr/>
        </p:nvPicPr>
        <p:blipFill>
          <a:blip r:embed="rId3"/>
          <a:stretch/>
        </p:blipFill>
        <p:spPr>
          <a:xfrm>
            <a:off x="0" y="3685320"/>
            <a:ext cx="6123600" cy="3023640"/>
          </a:xfrm>
          <a:prstGeom prst="rect">
            <a:avLst/>
          </a:prstGeom>
          <a:ln w="0">
            <a:noFill/>
          </a:ln>
        </p:spPr>
      </p:pic>
      <p:pic>
        <p:nvPicPr>
          <p:cNvPr id="372" name="Picture 9" descr="A map of the world&#10;&#10;Description automatically generated"/>
          <p:cNvPicPr/>
          <p:nvPr/>
        </p:nvPicPr>
        <p:blipFill>
          <a:blip r:embed="rId4"/>
          <a:stretch/>
        </p:blipFill>
        <p:spPr>
          <a:xfrm>
            <a:off x="6062400" y="692280"/>
            <a:ext cx="6123600" cy="3023640"/>
          </a:xfrm>
          <a:prstGeom prst="rect">
            <a:avLst/>
          </a:prstGeom>
          <a:ln w="0">
            <a:noFill/>
          </a:ln>
        </p:spPr>
      </p:pic>
      <p:pic>
        <p:nvPicPr>
          <p:cNvPr id="373" name="Picture 10" descr="A map of the world&#10;&#10;Description automatically generated"/>
          <p:cNvPicPr/>
          <p:nvPr/>
        </p:nvPicPr>
        <p:blipFill>
          <a:blip r:embed="rId5"/>
          <a:stretch/>
        </p:blipFill>
        <p:spPr>
          <a:xfrm>
            <a:off x="6049080" y="3681000"/>
            <a:ext cx="6123600" cy="302364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PlaceHolder 1"/>
          <p:cNvSpPr>
            <a:spLocks noGrp="1"/>
          </p:cNvSpPr>
          <p:nvPr>
            <p:ph type="sldNum" idx="39"/>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C59EA9B5-52BE-4A6F-8154-4ABA2CE541A2}" type="slidenum">
              <a:rPr b="0" lang="en-GB" sz="1200" spc="-1" strike="noStrike">
                <a:solidFill>
                  <a:srgbClr val="b4b4b4"/>
                </a:solidFill>
                <a:latin typeface="Calibri"/>
              </a:rPr>
              <a:t>&lt;number&gt;</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375"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u bias vs HSCAT-B</a:t>
            </a:r>
            <a:endParaRPr b="0" lang="en-US" sz="3200" spc="-1" strike="noStrike">
              <a:solidFill>
                <a:srgbClr val="000000"/>
              </a:solidFill>
              <a:latin typeface="Calibri"/>
            </a:endParaRPr>
          </a:p>
        </p:txBody>
      </p:sp>
      <p:pic>
        <p:nvPicPr>
          <p:cNvPr id="376" name="Picture 6" descr="A map of the world&#10;&#10;Description automatically generated"/>
          <p:cNvPicPr/>
          <p:nvPr/>
        </p:nvPicPr>
        <p:blipFill>
          <a:blip r:embed="rId2"/>
          <a:stretch/>
        </p:blipFill>
        <p:spPr>
          <a:xfrm>
            <a:off x="0" y="714240"/>
            <a:ext cx="6049800" cy="2987280"/>
          </a:xfrm>
          <a:prstGeom prst="rect">
            <a:avLst/>
          </a:prstGeom>
          <a:ln w="0">
            <a:noFill/>
          </a:ln>
        </p:spPr>
      </p:pic>
      <p:pic>
        <p:nvPicPr>
          <p:cNvPr id="377" name="Picture 8" descr="A map of the world&#10;&#10;Description automatically generated"/>
          <p:cNvPicPr/>
          <p:nvPr/>
        </p:nvPicPr>
        <p:blipFill>
          <a:blip r:embed="rId3"/>
          <a:stretch/>
        </p:blipFill>
        <p:spPr>
          <a:xfrm>
            <a:off x="0" y="3683880"/>
            <a:ext cx="6049800" cy="2987280"/>
          </a:xfrm>
          <a:prstGeom prst="rect">
            <a:avLst/>
          </a:prstGeom>
          <a:ln w="0">
            <a:noFill/>
          </a:ln>
        </p:spPr>
      </p:pic>
      <p:pic>
        <p:nvPicPr>
          <p:cNvPr id="378" name="Picture 10" descr="A map of the world&#10;&#10;Description automatically generated"/>
          <p:cNvPicPr/>
          <p:nvPr/>
        </p:nvPicPr>
        <p:blipFill>
          <a:blip r:embed="rId4"/>
          <a:stretch/>
        </p:blipFill>
        <p:spPr>
          <a:xfrm>
            <a:off x="6050160" y="3683880"/>
            <a:ext cx="6042600" cy="2983680"/>
          </a:xfrm>
          <a:prstGeom prst="rect">
            <a:avLst/>
          </a:prstGeom>
          <a:ln w="0">
            <a:noFill/>
          </a:ln>
        </p:spPr>
      </p:pic>
      <p:pic>
        <p:nvPicPr>
          <p:cNvPr id="379" name="Picture 12" descr="A map of the world&#10;&#10;Description automatically generated"/>
          <p:cNvPicPr/>
          <p:nvPr/>
        </p:nvPicPr>
        <p:blipFill>
          <a:blip r:embed="rId5"/>
          <a:stretch/>
        </p:blipFill>
        <p:spPr>
          <a:xfrm>
            <a:off x="6050160" y="717840"/>
            <a:ext cx="6042600" cy="2983680"/>
          </a:xfrm>
          <a:prstGeom prst="rect">
            <a:avLst/>
          </a:prstGeom>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PlaceHolder 1"/>
          <p:cNvSpPr>
            <a:spLocks noGrp="1"/>
          </p:cNvSpPr>
          <p:nvPr>
            <p:ph type="sldNum" idx="40"/>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BFF2A254-FF18-487D-A0E0-D0E5572D8A27}" type="slidenum">
              <a:rPr b="0" lang="en-GB" sz="1200" spc="-1" strike="noStrike">
                <a:solidFill>
                  <a:srgbClr val="b4b4b4"/>
                </a:solidFill>
                <a:latin typeface="Calibri"/>
              </a:rPr>
              <a:t>&lt;number&gt;</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381"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u bias vs ASCAT-A and HSCAT-B</a:t>
            </a:r>
            <a:endParaRPr b="0" lang="en-US" sz="3200" spc="-1" strike="noStrike">
              <a:solidFill>
                <a:srgbClr val="000000"/>
              </a:solidFill>
              <a:latin typeface="Calibri"/>
            </a:endParaRPr>
          </a:p>
        </p:txBody>
      </p:sp>
      <p:pic>
        <p:nvPicPr>
          <p:cNvPr id="382" name="Picture 6" descr="A map of the world&#10;&#10;Description automatically generated"/>
          <p:cNvPicPr/>
          <p:nvPr/>
        </p:nvPicPr>
        <p:blipFill>
          <a:blip r:embed="rId2"/>
          <a:stretch/>
        </p:blipFill>
        <p:spPr>
          <a:xfrm>
            <a:off x="5040" y="712440"/>
            <a:ext cx="6037200" cy="2980800"/>
          </a:xfrm>
          <a:prstGeom prst="rect">
            <a:avLst/>
          </a:prstGeom>
          <a:ln w="0">
            <a:noFill/>
          </a:ln>
        </p:spPr>
      </p:pic>
      <p:pic>
        <p:nvPicPr>
          <p:cNvPr id="383" name="Picture 8" descr="A map of the world&#10;&#10;Description automatically generated"/>
          <p:cNvPicPr/>
          <p:nvPr/>
        </p:nvPicPr>
        <p:blipFill>
          <a:blip r:embed="rId3"/>
          <a:stretch/>
        </p:blipFill>
        <p:spPr>
          <a:xfrm>
            <a:off x="-19800" y="3682440"/>
            <a:ext cx="6062040" cy="2993040"/>
          </a:xfrm>
          <a:prstGeom prst="rect">
            <a:avLst/>
          </a:prstGeom>
          <a:ln w="0">
            <a:noFill/>
          </a:ln>
        </p:spPr>
      </p:pic>
      <p:pic>
        <p:nvPicPr>
          <p:cNvPr id="384" name="Picture 11" descr="A map of the world&#10;&#10;Description automatically generated"/>
          <p:cNvPicPr/>
          <p:nvPr/>
        </p:nvPicPr>
        <p:blipFill>
          <a:blip r:embed="rId4"/>
          <a:stretch/>
        </p:blipFill>
        <p:spPr>
          <a:xfrm>
            <a:off x="6048720" y="712440"/>
            <a:ext cx="6034320" cy="2979720"/>
          </a:xfrm>
          <a:prstGeom prst="rect">
            <a:avLst/>
          </a:prstGeom>
          <a:ln w="0">
            <a:noFill/>
          </a:ln>
        </p:spPr>
      </p:pic>
      <p:pic>
        <p:nvPicPr>
          <p:cNvPr id="385" name="Picture 12" descr="A map of the world&#10;&#10;Description automatically generated"/>
          <p:cNvPicPr/>
          <p:nvPr/>
        </p:nvPicPr>
        <p:blipFill>
          <a:blip r:embed="rId5"/>
          <a:stretch/>
        </p:blipFill>
        <p:spPr>
          <a:xfrm>
            <a:off x="6046200" y="3684600"/>
            <a:ext cx="6036840" cy="2980800"/>
          </a:xfrm>
          <a:prstGeom prst="rect">
            <a:avLst/>
          </a:prstGeom>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86" name="PlaceHolder 1"/>
          <p:cNvSpPr>
            <a:spLocks noGrp="1"/>
          </p:cNvSpPr>
          <p:nvPr>
            <p:ph type="sldNum" idx="41"/>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26F3CB85-BE7A-45D6-B7E5-A286CED29DBF}" type="slidenum">
              <a:rPr b="0" lang="en-GB" sz="1200" spc="-1" strike="noStrike">
                <a:solidFill>
                  <a:srgbClr val="b4b4b4"/>
                </a:solidFill>
                <a:latin typeface="Calibri"/>
              </a:rPr>
              <a:t>&lt;number&gt;</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387"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v bias vs HSCAT-B</a:t>
            </a:r>
            <a:endParaRPr b="0" lang="en-US" sz="3200" spc="-1" strike="noStrike">
              <a:solidFill>
                <a:srgbClr val="000000"/>
              </a:solidFill>
              <a:latin typeface="Calibri"/>
            </a:endParaRPr>
          </a:p>
        </p:txBody>
      </p:sp>
      <p:pic>
        <p:nvPicPr>
          <p:cNvPr id="388" name="Picture 6" descr="A map of the world&#10;&#10;Description automatically generated"/>
          <p:cNvPicPr/>
          <p:nvPr/>
        </p:nvPicPr>
        <p:blipFill>
          <a:blip r:embed="rId2"/>
          <a:stretch/>
        </p:blipFill>
        <p:spPr>
          <a:xfrm>
            <a:off x="0" y="681120"/>
            <a:ext cx="6016680" cy="2970720"/>
          </a:xfrm>
          <a:prstGeom prst="rect">
            <a:avLst/>
          </a:prstGeom>
          <a:ln w="0">
            <a:noFill/>
          </a:ln>
        </p:spPr>
      </p:pic>
      <p:pic>
        <p:nvPicPr>
          <p:cNvPr id="389" name="Picture 8" descr="A map of the world&#10;&#10;Description automatically generated"/>
          <p:cNvPicPr/>
          <p:nvPr/>
        </p:nvPicPr>
        <p:blipFill>
          <a:blip r:embed="rId3"/>
          <a:stretch/>
        </p:blipFill>
        <p:spPr>
          <a:xfrm>
            <a:off x="0" y="3652200"/>
            <a:ext cx="6016680" cy="2970720"/>
          </a:xfrm>
          <a:prstGeom prst="rect">
            <a:avLst/>
          </a:prstGeom>
          <a:ln w="0">
            <a:noFill/>
          </a:ln>
        </p:spPr>
      </p:pic>
      <p:pic>
        <p:nvPicPr>
          <p:cNvPr id="390" name="Picture 10" descr="A map of the world&#10;&#10;Description automatically generated"/>
          <p:cNvPicPr/>
          <p:nvPr/>
        </p:nvPicPr>
        <p:blipFill>
          <a:blip r:embed="rId4"/>
          <a:stretch/>
        </p:blipFill>
        <p:spPr>
          <a:xfrm>
            <a:off x="6017040" y="684360"/>
            <a:ext cx="6016680" cy="2970720"/>
          </a:xfrm>
          <a:prstGeom prst="rect">
            <a:avLst/>
          </a:prstGeom>
          <a:ln w="0">
            <a:noFill/>
          </a:ln>
        </p:spPr>
      </p:pic>
      <p:pic>
        <p:nvPicPr>
          <p:cNvPr id="391" name="Picture 12" descr="A map of the world&#10;&#10;Description automatically generated"/>
          <p:cNvPicPr/>
          <p:nvPr/>
        </p:nvPicPr>
        <p:blipFill>
          <a:blip r:embed="rId5"/>
          <a:stretch/>
        </p:blipFill>
        <p:spPr>
          <a:xfrm>
            <a:off x="5983560" y="3659040"/>
            <a:ext cx="6049800" cy="298728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92" name="PlaceHolder 1"/>
          <p:cNvSpPr>
            <a:spLocks noGrp="1"/>
          </p:cNvSpPr>
          <p:nvPr>
            <p:ph type="sldNum" idx="42"/>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85EA56E2-FE99-429C-BB38-EE8D34EE9027}" type="slidenum">
              <a:rPr b="0" lang="en-GB" sz="1200" spc="-1" strike="noStrike">
                <a:solidFill>
                  <a:srgbClr val="b4b4b4"/>
                </a:solidFill>
                <a:latin typeface="Calibri"/>
              </a:rPr>
              <a:t>&lt;number&gt;</a:t>
            </a:fld>
            <a:r>
              <a:rPr b="0" lang="en-GB" sz="1200" spc="-1" strike="noStrike">
                <a:solidFill>
                  <a:srgbClr val="b4b4b4"/>
                </a:solidFill>
                <a:latin typeface="Calibri"/>
              </a:rPr>
              <a:t>/45</a:t>
            </a:r>
            <a:endParaRPr b="0" lang="es-ES" sz="1200" spc="-1" strike="noStrike">
              <a:solidFill>
                <a:srgbClr val="000000"/>
              </a:solidFill>
              <a:latin typeface="Calibri"/>
            </a:endParaRPr>
          </a:p>
        </p:txBody>
      </p:sp>
      <p:sp>
        <p:nvSpPr>
          <p:cNvPr id="393"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5f5f5"/>
                </a:solidFill>
                <a:latin typeface="Arial"/>
              </a:rPr>
              <a:t>  </a:t>
            </a:r>
            <a:r>
              <a:rPr b="1" lang="en-US" sz="3200" spc="-1" strike="noStrike">
                <a:solidFill>
                  <a:srgbClr val="f5f5f5"/>
                </a:solidFill>
                <a:latin typeface="Arial"/>
              </a:rPr>
              <a:t>v bias vs ASCAT-A and HSCAT-B</a:t>
            </a:r>
            <a:endParaRPr b="0" lang="en-US" sz="3200" spc="-1" strike="noStrike">
              <a:solidFill>
                <a:srgbClr val="000000"/>
              </a:solidFill>
              <a:latin typeface="Calibri"/>
            </a:endParaRPr>
          </a:p>
        </p:txBody>
      </p:sp>
      <p:pic>
        <p:nvPicPr>
          <p:cNvPr id="394" name="Picture 6" descr="A map of the world&#10;&#10;Description automatically generated"/>
          <p:cNvPicPr/>
          <p:nvPr/>
        </p:nvPicPr>
        <p:blipFill>
          <a:blip r:embed="rId2"/>
          <a:stretch/>
        </p:blipFill>
        <p:spPr>
          <a:xfrm>
            <a:off x="0" y="726840"/>
            <a:ext cx="5976000" cy="2950560"/>
          </a:xfrm>
          <a:prstGeom prst="rect">
            <a:avLst/>
          </a:prstGeom>
          <a:ln w="0">
            <a:noFill/>
          </a:ln>
        </p:spPr>
      </p:pic>
      <p:pic>
        <p:nvPicPr>
          <p:cNvPr id="395" name="Picture 8" descr="A map of the world&#10;&#10;Description automatically generated"/>
          <p:cNvPicPr/>
          <p:nvPr/>
        </p:nvPicPr>
        <p:blipFill>
          <a:blip r:embed="rId3"/>
          <a:stretch/>
        </p:blipFill>
        <p:spPr>
          <a:xfrm>
            <a:off x="0" y="3671640"/>
            <a:ext cx="5976000" cy="2950560"/>
          </a:xfrm>
          <a:prstGeom prst="rect">
            <a:avLst/>
          </a:prstGeom>
          <a:ln w="0">
            <a:noFill/>
          </a:ln>
        </p:spPr>
      </p:pic>
      <p:pic>
        <p:nvPicPr>
          <p:cNvPr id="396" name="Picture 10" descr="A map of the world&#10;&#10;Description automatically generated"/>
          <p:cNvPicPr/>
          <p:nvPr/>
        </p:nvPicPr>
        <p:blipFill>
          <a:blip r:embed="rId4"/>
          <a:stretch/>
        </p:blipFill>
        <p:spPr>
          <a:xfrm>
            <a:off x="5931000" y="726840"/>
            <a:ext cx="6016680" cy="2970720"/>
          </a:xfrm>
          <a:prstGeom prst="rect">
            <a:avLst/>
          </a:prstGeom>
          <a:ln w="0">
            <a:noFill/>
          </a:ln>
        </p:spPr>
      </p:pic>
      <p:pic>
        <p:nvPicPr>
          <p:cNvPr id="397" name="Picture 11" descr="A map of the world&#10;&#10;Description automatically generated"/>
          <p:cNvPicPr/>
          <p:nvPr/>
        </p:nvPicPr>
        <p:blipFill>
          <a:blip r:embed="rId5"/>
          <a:stretch/>
        </p:blipFill>
        <p:spPr>
          <a:xfrm>
            <a:off x="5931000" y="3664440"/>
            <a:ext cx="6016680" cy="297072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8" name="Picture 23" descr="A map of the world&#10;&#10;Description automatically generated"/>
          <p:cNvPicPr/>
          <p:nvPr/>
        </p:nvPicPr>
        <p:blipFill>
          <a:blip r:embed="rId1"/>
          <a:stretch/>
        </p:blipFill>
        <p:spPr>
          <a:xfrm>
            <a:off x="5907960" y="3640680"/>
            <a:ext cx="5931360" cy="2928960"/>
          </a:xfrm>
          <a:prstGeom prst="rect">
            <a:avLst/>
          </a:prstGeom>
          <a:ln w="0">
            <a:noFill/>
          </a:ln>
        </p:spPr>
      </p:pic>
      <p:pic>
        <p:nvPicPr>
          <p:cNvPr id="399" name="Picture 21" descr="A map of the world&#10;&#10;Description automatically generated"/>
          <p:cNvPicPr/>
          <p:nvPr/>
        </p:nvPicPr>
        <p:blipFill>
          <a:blip r:embed="rId2"/>
          <a:stretch/>
        </p:blipFill>
        <p:spPr>
          <a:xfrm>
            <a:off x="5907960" y="708120"/>
            <a:ext cx="5931360" cy="2928960"/>
          </a:xfrm>
          <a:prstGeom prst="rect">
            <a:avLst/>
          </a:prstGeom>
          <a:ln w="0">
            <a:noFill/>
          </a:ln>
        </p:spPr>
      </p:pic>
      <p:sp>
        <p:nvSpPr>
          <p:cNvPr id="400" name="PlaceHolder 1"/>
          <p:cNvSpPr>
            <a:spLocks noGrp="1"/>
          </p:cNvSpPr>
          <p:nvPr>
            <p:ph type="sldNum" idx="43"/>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41F2BCD3-A218-4A22-8E79-E2801F98CEEB}" type="slidenum">
              <a:rPr b="0" lang="en-GB" sz="1200" spc="-1" strike="noStrike">
                <a:solidFill>
                  <a:srgbClr val="595959"/>
                </a:solidFill>
                <a:latin typeface="Calibri"/>
              </a:rPr>
              <a:t>&lt;number&gt;</a:t>
            </a:fld>
            <a:r>
              <a:rPr b="0" lang="en-GB" sz="1200" spc="-1" strike="noStrike">
                <a:solidFill>
                  <a:srgbClr val="595959"/>
                </a:solidFill>
                <a:latin typeface="Calibri"/>
              </a:rPr>
              <a:t>/45</a:t>
            </a:r>
            <a:endParaRPr b="0" lang="es-ES" sz="1200" spc="-1" strike="noStrike">
              <a:solidFill>
                <a:srgbClr val="000000"/>
              </a:solidFill>
              <a:latin typeface="Calibri"/>
            </a:endParaRPr>
          </a:p>
        </p:txBody>
      </p:sp>
      <p:sp>
        <p:nvSpPr>
          <p:cNvPr id="401" name="PlaceHolder 2"/>
          <p:cNvSpPr>
            <a:spLocks noGrp="1"/>
          </p:cNvSpPr>
          <p:nvPr>
            <p:ph type="title"/>
          </p:nvPr>
        </p:nvSpPr>
        <p:spPr>
          <a:xfrm>
            <a:off x="0" y="0"/>
            <a:ext cx="12191760" cy="680760"/>
          </a:xfrm>
          <a:prstGeom prst="rect">
            <a:avLst/>
          </a:prstGeom>
          <a:blipFill rotWithShape="0">
            <a:blip r:embed="rId3"/>
            <a:stretch/>
          </a:blipFill>
          <a:ln w="0">
            <a:noFill/>
          </a:ln>
        </p:spPr>
        <p:txBody>
          <a:bodyPr anchor="ctr">
            <a:noAutofit/>
          </a:bodyPr>
          <a:p>
            <a:pPr>
              <a:lnSpc>
                <a:spcPct val="90000"/>
              </a:lnSpc>
              <a:buNone/>
            </a:pPr>
            <a:r>
              <a:rPr b="1" lang="en-GB" sz="3200" spc="-1" strike="noStrike">
                <a:solidFill>
                  <a:srgbClr val="f5f5f5"/>
                </a:solidFill>
                <a:latin typeface="Arial"/>
              </a:rPr>
              <a:t>Spatial distribution of VRMS vs HSCAT-B (2019)</a:t>
            </a:r>
            <a:endParaRPr b="0" lang="en-US" sz="3200" spc="-1" strike="noStrike">
              <a:solidFill>
                <a:srgbClr val="000000"/>
              </a:solidFill>
              <a:latin typeface="Calibri"/>
            </a:endParaRPr>
          </a:p>
        </p:txBody>
      </p:sp>
      <p:pic>
        <p:nvPicPr>
          <p:cNvPr id="402" name="Picture 17" descr="A map of the world&#10;&#10;Description automatically generated"/>
          <p:cNvPicPr/>
          <p:nvPr/>
        </p:nvPicPr>
        <p:blipFill>
          <a:blip r:embed="rId4"/>
          <a:stretch/>
        </p:blipFill>
        <p:spPr>
          <a:xfrm>
            <a:off x="48240" y="713160"/>
            <a:ext cx="5805360" cy="2927160"/>
          </a:xfrm>
          <a:prstGeom prst="rect">
            <a:avLst/>
          </a:prstGeom>
          <a:ln w="0">
            <a:noFill/>
          </a:ln>
        </p:spPr>
      </p:pic>
      <p:sp>
        <p:nvSpPr>
          <p:cNvPr id="403" name="TextBox 5"/>
          <p:cNvSpPr/>
          <p:nvPr/>
        </p:nvSpPr>
        <p:spPr>
          <a:xfrm>
            <a:off x="4772520" y="648360"/>
            <a:ext cx="2162160" cy="2725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200" spc="-1" strike="noStrike">
                <a:solidFill>
                  <a:srgbClr val="000000"/>
                </a:solidFill>
                <a:latin typeface="Arial"/>
              </a:rPr>
              <a:t>knmi+var+land qc + prodmon</a:t>
            </a:r>
            <a:endParaRPr b="0" lang="es-ES" sz="1200" spc="-1" strike="noStrike">
              <a:solidFill>
                <a:srgbClr val="000000"/>
              </a:solidFill>
              <a:latin typeface="Calibri"/>
            </a:endParaRPr>
          </a:p>
        </p:txBody>
      </p:sp>
      <p:pic>
        <p:nvPicPr>
          <p:cNvPr id="404" name="Picture 19" descr="A map of the world&#10;&#10;Description automatically generated"/>
          <p:cNvPicPr/>
          <p:nvPr/>
        </p:nvPicPr>
        <p:blipFill>
          <a:blip r:embed="rId5"/>
          <a:srcRect l="0" t="0" r="1449" b="0"/>
          <a:stretch/>
        </p:blipFill>
        <p:spPr>
          <a:xfrm>
            <a:off x="48240" y="3633840"/>
            <a:ext cx="5859360" cy="293580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5" name="PlaceHolder 1"/>
          <p:cNvSpPr>
            <a:spLocks noGrp="1"/>
          </p:cNvSpPr>
          <p:nvPr>
            <p:ph type="sldNum" idx="44"/>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6F3B5235-C7AD-4180-A5E9-CEA3C5E9B7A8}" type="slidenum">
              <a:rPr b="0" lang="en-GB" sz="1200" spc="-1" strike="noStrike">
                <a:solidFill>
                  <a:srgbClr val="595959"/>
                </a:solidFill>
                <a:latin typeface="Calibri"/>
              </a:rPr>
              <a:t>&lt;number&gt;</a:t>
            </a:fld>
            <a:r>
              <a:rPr b="0" lang="en-GB" sz="1200" spc="-1" strike="noStrike">
                <a:solidFill>
                  <a:srgbClr val="595959"/>
                </a:solidFill>
                <a:latin typeface="Calibri"/>
              </a:rPr>
              <a:t>/45</a:t>
            </a:r>
            <a:endParaRPr b="0" lang="es-ES" sz="1200" spc="-1" strike="noStrike">
              <a:solidFill>
                <a:srgbClr val="000000"/>
              </a:solidFill>
              <a:latin typeface="Calibri"/>
            </a:endParaRPr>
          </a:p>
        </p:txBody>
      </p:sp>
      <p:sp>
        <p:nvSpPr>
          <p:cNvPr id="406"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Spatial distribution of VRMS vs ASCAT-A and HSCAT-B</a:t>
            </a:r>
            <a:endParaRPr b="0" lang="en-US" sz="3200" spc="-1" strike="noStrike">
              <a:solidFill>
                <a:srgbClr val="000000"/>
              </a:solidFill>
              <a:latin typeface="Calibri"/>
            </a:endParaRPr>
          </a:p>
        </p:txBody>
      </p:sp>
      <p:pic>
        <p:nvPicPr>
          <p:cNvPr id="407" name="Picture 8" descr="A map of the world&#10;&#10;Description automatically generated"/>
          <p:cNvPicPr/>
          <p:nvPr/>
        </p:nvPicPr>
        <p:blipFill>
          <a:blip r:embed="rId2"/>
          <a:stretch/>
        </p:blipFill>
        <p:spPr>
          <a:xfrm>
            <a:off x="5964840" y="3669480"/>
            <a:ext cx="6054840" cy="2989800"/>
          </a:xfrm>
          <a:prstGeom prst="rect">
            <a:avLst/>
          </a:prstGeom>
          <a:ln w="0">
            <a:noFill/>
          </a:ln>
        </p:spPr>
      </p:pic>
      <p:pic>
        <p:nvPicPr>
          <p:cNvPr id="408" name="Picture 17" descr="A map of the world&#10;&#10;Description automatically generated"/>
          <p:cNvPicPr/>
          <p:nvPr/>
        </p:nvPicPr>
        <p:blipFill>
          <a:blip r:embed="rId3"/>
          <a:stretch/>
        </p:blipFill>
        <p:spPr>
          <a:xfrm>
            <a:off x="5884560" y="679320"/>
            <a:ext cx="5929920" cy="2989800"/>
          </a:xfrm>
          <a:prstGeom prst="rect">
            <a:avLst/>
          </a:prstGeom>
          <a:ln w="0">
            <a:noFill/>
          </a:ln>
        </p:spPr>
      </p:pic>
      <p:pic>
        <p:nvPicPr>
          <p:cNvPr id="409" name="Picture 12" descr="A map of the world&#10;&#10;Description automatically generated"/>
          <p:cNvPicPr/>
          <p:nvPr/>
        </p:nvPicPr>
        <p:blipFill>
          <a:blip r:embed="rId4"/>
          <a:stretch/>
        </p:blipFill>
        <p:spPr>
          <a:xfrm>
            <a:off x="78840" y="699120"/>
            <a:ext cx="5805360" cy="2970000"/>
          </a:xfrm>
          <a:prstGeom prst="rect">
            <a:avLst/>
          </a:prstGeom>
          <a:ln w="0">
            <a:noFill/>
          </a:ln>
        </p:spPr>
      </p:pic>
      <p:pic>
        <p:nvPicPr>
          <p:cNvPr id="410" name="Picture 14" descr="A map of the world&#10;&#10;Description automatically generated"/>
          <p:cNvPicPr/>
          <p:nvPr/>
        </p:nvPicPr>
        <p:blipFill>
          <a:blip r:embed="rId5"/>
          <a:stretch/>
        </p:blipFill>
        <p:spPr>
          <a:xfrm>
            <a:off x="78840" y="3673080"/>
            <a:ext cx="5958720" cy="29844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60" name="PlaceHolder 1"/>
          <p:cNvSpPr>
            <a:spLocks noGrp="1"/>
          </p:cNvSpPr>
          <p:nvPr>
            <p:ph type="sldNum" idx="11"/>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D89AE8AF-DE8E-41A7-8158-0BAD94372FB4}" type="slidenum">
              <a:rPr b="0" lang="en-GB" sz="1200" spc="-1" strike="noStrike">
                <a:solidFill>
                  <a:srgbClr val="595959"/>
                </a:solidFill>
                <a:latin typeface="Calibri"/>
              </a:rPr>
              <a:t>3</a:t>
            </a:fld>
            <a:r>
              <a:rPr b="0" lang="en-GB" sz="1200" spc="-1" strike="noStrike">
                <a:solidFill>
                  <a:srgbClr val="595959"/>
                </a:solidFill>
                <a:latin typeface="Calibri"/>
              </a:rPr>
              <a:t>/38</a:t>
            </a:r>
            <a:endParaRPr b="0" lang="es-ES" sz="1200" spc="-1" strike="noStrike">
              <a:solidFill>
                <a:srgbClr val="000000"/>
              </a:solidFill>
              <a:latin typeface="Calibri"/>
            </a:endParaRPr>
          </a:p>
        </p:txBody>
      </p:sp>
      <p:sp>
        <p:nvSpPr>
          <p:cNvPr id="161"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rmAutofit/>
          </a:bodyPr>
          <a:p>
            <a:pPr>
              <a:lnSpc>
                <a:spcPct val="90000"/>
              </a:lnSpc>
              <a:buNone/>
            </a:pPr>
            <a:r>
              <a:rPr b="1" lang="en-US" sz="3200" spc="-1" strike="noStrike">
                <a:solidFill>
                  <a:srgbClr val="ffffff"/>
                </a:solidFill>
                <a:latin typeface="Arial"/>
              </a:rPr>
              <a:t>	</a:t>
            </a:r>
            <a:r>
              <a:rPr b="1" lang="en-US" sz="3200" spc="-1" strike="noStrike">
                <a:solidFill>
                  <a:srgbClr val="ffffff"/>
                </a:solidFill>
                <a:latin typeface="Arial"/>
              </a:rPr>
              <a:t>ERA* wind &amp; stress product</a:t>
            </a:r>
            <a:endParaRPr b="0" lang="en-US" sz="3200" spc="-1" strike="noStrike">
              <a:solidFill>
                <a:srgbClr val="000000"/>
              </a:solidFill>
              <a:latin typeface="Calibri"/>
            </a:endParaRPr>
          </a:p>
        </p:txBody>
      </p:sp>
      <p:sp>
        <p:nvSpPr>
          <p:cNvPr id="162" name="3 CuadroTexto"/>
          <p:cNvSpPr/>
          <p:nvPr/>
        </p:nvSpPr>
        <p:spPr>
          <a:xfrm>
            <a:off x="333720" y="1039680"/>
            <a:ext cx="11429280" cy="5208120"/>
          </a:xfrm>
          <a:prstGeom prst="rect">
            <a:avLst/>
          </a:prstGeom>
          <a:noFill/>
          <a:ln w="0">
            <a:noFill/>
          </a:ln>
        </p:spPr>
        <p:style>
          <a:lnRef idx="0"/>
          <a:fillRef idx="0"/>
          <a:effectRef idx="0"/>
          <a:fontRef idx="minor"/>
        </p:style>
        <p:txBody>
          <a:bodyPr lIns="90000" rIns="90000" tIns="45000" bIns="45000" anchor="t">
            <a:spAutoFit/>
          </a:bodyPr>
          <a:p>
            <a:pPr marL="380880" indent="-380880">
              <a:lnSpc>
                <a:spcPct val="100000"/>
              </a:lnSpc>
              <a:spcAft>
                <a:spcPts val="601"/>
              </a:spcAft>
              <a:buClr>
                <a:srgbClr val="000000"/>
              </a:buClr>
              <a:buFont typeface="Arial"/>
              <a:buChar char="•"/>
            </a:pPr>
            <a:r>
              <a:rPr b="0" lang="en-US" sz="2300" spc="-1" strike="noStrike">
                <a:solidFill>
                  <a:srgbClr val="002060"/>
                </a:solidFill>
                <a:latin typeface="Times New Roman"/>
                <a:ea typeface="MS PGothic"/>
              </a:rPr>
              <a:t>Scatterometer constellation in 2010-2020 (only </a:t>
            </a:r>
            <a:r>
              <a:rPr b="0" lang="en-US" sz="2300" spc="-1" strike="noStrike">
                <a:solidFill>
                  <a:srgbClr val="0070c0"/>
                </a:solidFill>
                <a:latin typeface="Times New Roman"/>
                <a:ea typeface="MS PGothic"/>
              </a:rPr>
              <a:t>C-band</a:t>
            </a:r>
            <a:r>
              <a:rPr b="0" lang="en-US" sz="2300" spc="-1" strike="noStrike">
                <a:solidFill>
                  <a:srgbClr val="002060"/>
                </a:solidFill>
                <a:latin typeface="Times New Roman"/>
                <a:ea typeface="MS PGothic"/>
              </a:rPr>
              <a:t> &amp; </a:t>
            </a:r>
            <a:r>
              <a:rPr b="0" lang="en-US" sz="2300" spc="-1" strike="noStrike">
                <a:solidFill>
                  <a:srgbClr val="00b050"/>
                </a:solidFill>
                <a:latin typeface="Times New Roman"/>
                <a:ea typeface="MS PGothic"/>
              </a:rPr>
              <a:t>Ku-band</a:t>
            </a:r>
            <a:r>
              <a:rPr b="0" lang="en-US" sz="2300" spc="-1" strike="noStrike">
                <a:solidFill>
                  <a:srgbClr val="ffc000"/>
                </a:solidFill>
                <a:latin typeface="Times New Roman"/>
                <a:ea typeface="MS PGothic"/>
              </a:rPr>
              <a:t> </a:t>
            </a:r>
            <a:r>
              <a:rPr b="0" lang="en-US" sz="2300" spc="-1" strike="noStrike">
                <a:solidFill>
                  <a:srgbClr val="000000"/>
                </a:solidFill>
                <a:latin typeface="Times New Roman"/>
                <a:ea typeface="MS PGothic"/>
              </a:rPr>
              <a:t>with global, continuous coverage</a:t>
            </a:r>
            <a:r>
              <a:rPr b="0" lang="en-US" sz="2300" spc="-1" strike="noStrike">
                <a:solidFill>
                  <a:srgbClr val="002060"/>
                </a:solidFill>
                <a:latin typeface="Times New Roman"/>
                <a:ea typeface="MS PGothic"/>
              </a:rPr>
              <a:t>)</a:t>
            </a:r>
            <a:endParaRPr b="0" lang="es-ES" sz="2300" spc="-1" strike="noStrike">
              <a:solidFill>
                <a:srgbClr val="000000"/>
              </a:solidFill>
              <a:latin typeface="Calibri"/>
            </a:endParaRPr>
          </a:p>
          <a:p>
            <a:pPr lvl="1" marL="990360" indent="-380880">
              <a:lnSpc>
                <a:spcPct val="100000"/>
              </a:lnSpc>
              <a:spcAft>
                <a:spcPts val="601"/>
              </a:spcAft>
              <a:buClr>
                <a:srgbClr val="000000"/>
              </a:buClr>
              <a:buFont typeface="Arial"/>
              <a:buChar char="•"/>
            </a:pPr>
            <a:r>
              <a:rPr b="0" lang="en-US" sz="2300" spc="-1" strike="noStrike">
                <a:solidFill>
                  <a:srgbClr val="002060"/>
                </a:solidFill>
                <a:latin typeface="Times New Roman"/>
                <a:ea typeface="MS PGothic"/>
              </a:rPr>
              <a:t>2010-2012:</a:t>
            </a:r>
            <a:r>
              <a:rPr b="0" lang="en-US" sz="2300" spc="-1" strike="noStrike">
                <a:solidFill>
                  <a:srgbClr val="002060"/>
                </a:solidFill>
                <a:latin typeface="Times New Roman"/>
                <a:ea typeface="MS PGothic"/>
              </a:rPr>
              <a:t>	</a:t>
            </a:r>
            <a:r>
              <a:rPr b="0" lang="en-US" sz="2300" spc="-1" strike="noStrike">
                <a:solidFill>
                  <a:srgbClr val="0070c0"/>
                </a:solidFill>
                <a:latin typeface="Times New Roman"/>
                <a:ea typeface="MS PGothic"/>
              </a:rPr>
              <a:t>ASCAT-A</a:t>
            </a:r>
            <a:r>
              <a:rPr b="0" lang="en-US" sz="2300" spc="-1" strike="noStrike">
                <a:solidFill>
                  <a:srgbClr val="002060"/>
                </a:solidFill>
                <a:latin typeface="Times New Roman"/>
                <a:ea typeface="MS PGothic"/>
              </a:rPr>
              <a:t> &amp; </a:t>
            </a:r>
            <a:r>
              <a:rPr b="0" lang="en-US" sz="2300" spc="-1" strike="noStrike">
                <a:solidFill>
                  <a:srgbClr val="00b050"/>
                </a:solidFill>
                <a:latin typeface="Times New Roman"/>
                <a:ea typeface="MS PGothic"/>
              </a:rPr>
              <a:t>OSCAT</a:t>
            </a:r>
            <a:endParaRPr b="0" lang="es-ES" sz="2300" spc="-1" strike="noStrike">
              <a:solidFill>
                <a:srgbClr val="000000"/>
              </a:solidFill>
              <a:latin typeface="Calibri"/>
            </a:endParaRPr>
          </a:p>
          <a:p>
            <a:pPr lvl="1" marL="990360" indent="-380880">
              <a:lnSpc>
                <a:spcPct val="100000"/>
              </a:lnSpc>
              <a:spcAft>
                <a:spcPts val="601"/>
              </a:spcAft>
              <a:buClr>
                <a:srgbClr val="000000"/>
              </a:buClr>
              <a:buFont typeface="Arial"/>
              <a:buChar char="•"/>
            </a:pPr>
            <a:r>
              <a:rPr b="0" lang="en-US" sz="2300" spc="-1" strike="noStrike">
                <a:solidFill>
                  <a:srgbClr val="002060"/>
                </a:solidFill>
                <a:latin typeface="Times New Roman"/>
                <a:ea typeface="MS PGothic"/>
              </a:rPr>
              <a:t>2013:</a:t>
            </a:r>
            <a:r>
              <a:rPr b="0" lang="en-US" sz="2300" spc="-1" strike="noStrike">
                <a:solidFill>
                  <a:srgbClr val="002060"/>
                </a:solidFill>
                <a:latin typeface="Times New Roman"/>
                <a:ea typeface="MS PGothic"/>
              </a:rPr>
              <a:t>	</a:t>
            </a:r>
            <a:r>
              <a:rPr b="0" lang="en-US" sz="2300" spc="-1" strike="noStrike">
                <a:solidFill>
                  <a:srgbClr val="0070c0"/>
                </a:solidFill>
                <a:latin typeface="Times New Roman"/>
                <a:ea typeface="MS PGothic"/>
              </a:rPr>
              <a:t>ASCAT-A, ASCAT-B </a:t>
            </a:r>
            <a:r>
              <a:rPr b="0" lang="en-US" sz="2300" spc="-1" strike="noStrike">
                <a:solidFill>
                  <a:srgbClr val="002060"/>
                </a:solidFill>
                <a:latin typeface="Times New Roman"/>
                <a:ea typeface="MS PGothic"/>
              </a:rPr>
              <a:t>&amp; </a:t>
            </a:r>
            <a:r>
              <a:rPr b="0" lang="en-US" sz="2300" spc="-1" strike="noStrike">
                <a:solidFill>
                  <a:srgbClr val="00b050"/>
                </a:solidFill>
                <a:latin typeface="Times New Roman"/>
                <a:ea typeface="MS PGothic"/>
              </a:rPr>
              <a:t>OSCAT</a:t>
            </a:r>
            <a:endParaRPr b="0" lang="es-ES" sz="2300" spc="-1" strike="noStrike">
              <a:solidFill>
                <a:srgbClr val="000000"/>
              </a:solidFill>
              <a:latin typeface="Calibri"/>
            </a:endParaRPr>
          </a:p>
          <a:p>
            <a:pPr lvl="1" marL="990360" indent="-380880">
              <a:lnSpc>
                <a:spcPct val="100000"/>
              </a:lnSpc>
              <a:spcAft>
                <a:spcPts val="601"/>
              </a:spcAft>
              <a:buClr>
                <a:srgbClr val="000000"/>
              </a:buClr>
              <a:buFont typeface="Arial"/>
              <a:buChar char="•"/>
            </a:pPr>
            <a:r>
              <a:rPr b="0" lang="en-US" sz="2300" spc="-1" strike="noStrike">
                <a:solidFill>
                  <a:srgbClr val="002060"/>
                </a:solidFill>
                <a:latin typeface="Times New Roman"/>
                <a:ea typeface="MS PGothic"/>
              </a:rPr>
              <a:t>2014-2016:</a:t>
            </a:r>
            <a:r>
              <a:rPr b="0" lang="en-US" sz="2300" spc="-1" strike="noStrike">
                <a:solidFill>
                  <a:srgbClr val="002060"/>
                </a:solidFill>
                <a:latin typeface="Times New Roman"/>
                <a:ea typeface="MS PGothic"/>
              </a:rPr>
              <a:t>	</a:t>
            </a:r>
            <a:r>
              <a:rPr b="0" lang="en-US" sz="2300" spc="-1" strike="noStrike">
                <a:solidFill>
                  <a:srgbClr val="0070c0"/>
                </a:solidFill>
                <a:latin typeface="Times New Roman"/>
                <a:ea typeface="MS PGothic"/>
              </a:rPr>
              <a:t>ASCAT-A, ASCAT-B</a:t>
            </a:r>
            <a:endParaRPr b="0" lang="es-ES" sz="2300" spc="-1" strike="noStrike">
              <a:solidFill>
                <a:srgbClr val="000000"/>
              </a:solidFill>
              <a:latin typeface="Calibri"/>
            </a:endParaRPr>
          </a:p>
          <a:p>
            <a:pPr lvl="1" marL="990360" indent="-380880">
              <a:lnSpc>
                <a:spcPct val="100000"/>
              </a:lnSpc>
              <a:spcAft>
                <a:spcPts val="601"/>
              </a:spcAft>
              <a:buClr>
                <a:srgbClr val="000000"/>
              </a:buClr>
              <a:buFont typeface="Arial"/>
              <a:buChar char="•"/>
            </a:pPr>
            <a:r>
              <a:rPr b="0" lang="en-US" sz="2300" spc="-1" strike="noStrike">
                <a:solidFill>
                  <a:srgbClr val="002060"/>
                </a:solidFill>
                <a:latin typeface="Times New Roman"/>
                <a:ea typeface="MS PGothic"/>
              </a:rPr>
              <a:t>2017-2018:</a:t>
            </a:r>
            <a:r>
              <a:rPr b="0" lang="en-US" sz="2300" spc="-1" strike="noStrike">
                <a:solidFill>
                  <a:srgbClr val="002060"/>
                </a:solidFill>
                <a:latin typeface="Times New Roman"/>
                <a:ea typeface="MS PGothic"/>
              </a:rPr>
              <a:t>	</a:t>
            </a:r>
            <a:r>
              <a:rPr b="0" lang="en-US" sz="2300" spc="-1" strike="noStrike">
                <a:solidFill>
                  <a:srgbClr val="0070c0"/>
                </a:solidFill>
                <a:latin typeface="Times New Roman"/>
                <a:ea typeface="MS PGothic"/>
              </a:rPr>
              <a:t>ASCAT-A, ASCAT-B</a:t>
            </a:r>
            <a:r>
              <a:rPr b="0" lang="en-US" sz="2300" spc="-1" strike="noStrike">
                <a:solidFill>
                  <a:srgbClr val="002060"/>
                </a:solidFill>
                <a:latin typeface="Times New Roman"/>
                <a:ea typeface="MS PGothic"/>
              </a:rPr>
              <a:t> &amp; </a:t>
            </a:r>
            <a:r>
              <a:rPr b="0" lang="en-US" sz="2300" spc="-1" strike="noStrike">
                <a:solidFill>
                  <a:srgbClr val="00b050"/>
                </a:solidFill>
                <a:latin typeface="Times New Roman"/>
                <a:ea typeface="MS PGothic"/>
              </a:rPr>
              <a:t>OSCAT2</a:t>
            </a:r>
            <a:endParaRPr b="0" lang="es-ES" sz="2300" spc="-1" strike="noStrike">
              <a:solidFill>
                <a:srgbClr val="000000"/>
              </a:solidFill>
              <a:latin typeface="Calibri"/>
            </a:endParaRPr>
          </a:p>
          <a:p>
            <a:pPr lvl="1" marL="990360" indent="-380880">
              <a:lnSpc>
                <a:spcPct val="100000"/>
              </a:lnSpc>
              <a:spcAft>
                <a:spcPts val="601"/>
              </a:spcAft>
              <a:buClr>
                <a:srgbClr val="000000"/>
              </a:buClr>
              <a:buFont typeface="Arial"/>
              <a:buChar char="•"/>
            </a:pPr>
            <a:r>
              <a:rPr b="0" lang="en-US" sz="2300" spc="-1" strike="noStrike">
                <a:solidFill>
                  <a:srgbClr val="002060"/>
                </a:solidFill>
                <a:latin typeface="Times New Roman"/>
                <a:ea typeface="MS PGothic"/>
              </a:rPr>
              <a:t>2019-2020:</a:t>
            </a:r>
            <a:r>
              <a:rPr b="0" lang="en-US" sz="2300" spc="-1" strike="noStrike">
                <a:solidFill>
                  <a:srgbClr val="002060"/>
                </a:solidFill>
                <a:latin typeface="Times New Roman"/>
                <a:ea typeface="MS PGothic"/>
              </a:rPr>
              <a:t>	</a:t>
            </a:r>
            <a:r>
              <a:rPr b="0" lang="en-US" sz="2300" spc="-1" strike="noStrike">
                <a:solidFill>
                  <a:srgbClr val="0070c0"/>
                </a:solidFill>
                <a:latin typeface="Times New Roman"/>
                <a:ea typeface="MS PGothic"/>
              </a:rPr>
              <a:t>ASCAT-A, ASCAT-B, ASCAT-C </a:t>
            </a:r>
            <a:r>
              <a:rPr b="0" lang="en-US" sz="2300" spc="-1" strike="noStrike">
                <a:solidFill>
                  <a:srgbClr val="002060"/>
                </a:solidFill>
                <a:latin typeface="Times New Roman"/>
                <a:ea typeface="MS PGothic"/>
              </a:rPr>
              <a:t>&amp; </a:t>
            </a:r>
            <a:r>
              <a:rPr b="0" lang="en-US" sz="2300" spc="-1" strike="noStrike">
                <a:solidFill>
                  <a:srgbClr val="00b050"/>
                </a:solidFill>
                <a:latin typeface="Times New Roman"/>
                <a:ea typeface="MS PGothic"/>
              </a:rPr>
              <a:t>OSCAT2, HSCAT-B</a:t>
            </a:r>
            <a:endParaRPr b="0" lang="es-ES" sz="2300" spc="-1" strike="noStrike">
              <a:solidFill>
                <a:srgbClr val="000000"/>
              </a:solidFill>
              <a:latin typeface="Calibri"/>
            </a:endParaRPr>
          </a:p>
          <a:p>
            <a:pPr marL="380880" indent="-380880">
              <a:lnSpc>
                <a:spcPct val="100000"/>
              </a:lnSpc>
              <a:spcBef>
                <a:spcPts val="799"/>
              </a:spcBef>
              <a:spcAft>
                <a:spcPts val="601"/>
              </a:spcAft>
              <a:buClr>
                <a:srgbClr val="000000"/>
              </a:buClr>
              <a:buFont typeface="Arial"/>
              <a:buChar char="•"/>
            </a:pPr>
            <a:r>
              <a:rPr b="0" lang="en-US" sz="2300" spc="-1" strike="noStrike">
                <a:solidFill>
                  <a:srgbClr val="002060"/>
                </a:solidFill>
                <a:latin typeface="Times New Roman"/>
                <a:ea typeface="MS PGothic"/>
              </a:rPr>
              <a:t>HSCAT-A and RapidSCAT don’t have full coverage and/or continuous coverage, therefore used for verification purposes only</a:t>
            </a:r>
            <a:endParaRPr b="0" lang="es-ES" sz="2300" spc="-1" strike="noStrike">
              <a:solidFill>
                <a:srgbClr val="000000"/>
              </a:solidFill>
              <a:latin typeface="Calibri"/>
            </a:endParaRPr>
          </a:p>
          <a:p>
            <a:pPr marL="380880" indent="-380880">
              <a:lnSpc>
                <a:spcPct val="100000"/>
              </a:lnSpc>
              <a:spcBef>
                <a:spcPts val="799"/>
              </a:spcBef>
              <a:spcAft>
                <a:spcPts val="601"/>
              </a:spcAft>
              <a:buClr>
                <a:srgbClr val="000000"/>
              </a:buClr>
              <a:buFont typeface="Arial"/>
              <a:buChar char="•"/>
            </a:pPr>
            <a:r>
              <a:rPr b="0" lang="en-US" sz="2300" spc="-1" strike="noStrike">
                <a:solidFill>
                  <a:srgbClr val="002060"/>
                </a:solidFill>
                <a:latin typeface="Times New Roman"/>
                <a:ea typeface="MS PGothic"/>
              </a:rPr>
              <a:t>The 2019 period is used as testbed for ERA* optimization over the entire period since it contains all the possible combinations of C-band and Ku-band scatterometer sampling</a:t>
            </a:r>
            <a:endParaRPr b="0" lang="es-ES" sz="2300" spc="-1" strike="noStrike">
              <a:solidFill>
                <a:srgbClr val="000000"/>
              </a:solidFill>
              <a:latin typeface="Calibri"/>
            </a:endParaRPr>
          </a:p>
          <a:p>
            <a:pPr marL="380880" indent="-380880">
              <a:lnSpc>
                <a:spcPct val="100000"/>
              </a:lnSpc>
              <a:spcBef>
                <a:spcPts val="799"/>
              </a:spcBef>
              <a:spcAft>
                <a:spcPts val="601"/>
              </a:spcAft>
              <a:buClr>
                <a:srgbClr val="000000"/>
              </a:buClr>
              <a:buFont typeface="Arial"/>
              <a:buChar char="•"/>
            </a:pPr>
            <a:r>
              <a:rPr b="0" lang="en-US" sz="2300" spc="-1" strike="noStrike">
                <a:solidFill>
                  <a:srgbClr val="002060"/>
                </a:solidFill>
                <a:latin typeface="Times New Roman"/>
                <a:ea typeface="MS PGothic"/>
              </a:rPr>
              <a:t>Validation against buoys is added to independent scatterometer verification </a:t>
            </a:r>
            <a:endParaRPr b="0" lang="es-ES" sz="23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63" name="PlaceHolder 1"/>
          <p:cNvSpPr>
            <a:spLocks noGrp="1"/>
          </p:cNvSpPr>
          <p:nvPr>
            <p:ph type="sldNum" idx="12"/>
          </p:nvPr>
        </p:nvSpPr>
        <p:spPr>
          <a:xfrm>
            <a:off x="9018720" y="6356520"/>
            <a:ext cx="2334600" cy="364680"/>
          </a:xfrm>
          <a:prstGeom prst="rect">
            <a:avLst/>
          </a:prstGeom>
          <a:noFill/>
          <a:ln w="0">
            <a:noFill/>
          </a:ln>
        </p:spPr>
        <p:txBody>
          <a:bodyPr anchor="ctr">
            <a:noAutofit/>
          </a:bodyPr>
          <a:lstStyle>
            <a:lvl1pPr algn="r">
              <a:lnSpc>
                <a:spcPct val="100000"/>
              </a:lnSpc>
              <a:buNone/>
              <a:tabLst>
                <a:tab algn="l" pos="0"/>
              </a:tabLst>
              <a:defRPr b="0" lang="en-GB" sz="1200" spc="-1" strike="noStrike">
                <a:solidFill>
                  <a:srgbClr val="595959"/>
                </a:solidFill>
                <a:latin typeface="Calibri"/>
              </a:defRPr>
            </a:lvl1pPr>
          </a:lstStyle>
          <a:p>
            <a:pPr algn="r">
              <a:lnSpc>
                <a:spcPct val="100000"/>
              </a:lnSpc>
              <a:buNone/>
              <a:tabLst>
                <a:tab algn="l" pos="0"/>
              </a:tabLst>
            </a:pPr>
            <a:fld id="{CAB75716-2733-4128-B679-FC037F0367B7}" type="slidenum">
              <a:rPr b="0" lang="en-GB" sz="1200" spc="-1" strike="noStrike">
                <a:solidFill>
                  <a:srgbClr val="595959"/>
                </a:solidFill>
                <a:latin typeface="Calibri"/>
              </a:rPr>
              <a:t>4</a:t>
            </a:fld>
            <a:r>
              <a:rPr b="0" lang="en-GB" sz="1200" spc="-1" strike="noStrike">
                <a:solidFill>
                  <a:srgbClr val="595959"/>
                </a:solidFill>
                <a:latin typeface="Calibri"/>
              </a:rPr>
              <a:t>/38</a:t>
            </a:r>
            <a:endParaRPr b="0" lang="es-ES" sz="1200" spc="-1" strike="noStrike">
              <a:solidFill>
                <a:srgbClr val="000000"/>
              </a:solidFill>
              <a:latin typeface="Calibri"/>
            </a:endParaRPr>
          </a:p>
        </p:txBody>
      </p:sp>
      <p:sp>
        <p:nvSpPr>
          <p:cNvPr id="164" name="PlaceHolder 2"/>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US" sz="3200" spc="-1" strike="noStrike">
                <a:solidFill>
                  <a:srgbClr val="ffffff"/>
                </a:solidFill>
                <a:latin typeface="Arial"/>
              </a:rPr>
              <a:t>	</a:t>
            </a:r>
            <a:r>
              <a:rPr b="1" lang="en-US" sz="3200" spc="-1" strike="noStrike">
                <a:solidFill>
                  <a:srgbClr val="ffffff"/>
                </a:solidFill>
                <a:latin typeface="Arial"/>
              </a:rPr>
              <a:t>ERA* wind &amp; stress product</a:t>
            </a:r>
            <a:endParaRPr b="0" lang="en-US" sz="3200" spc="-1" strike="noStrike">
              <a:solidFill>
                <a:srgbClr val="000000"/>
              </a:solidFill>
              <a:latin typeface="Calibri"/>
            </a:endParaRPr>
          </a:p>
        </p:txBody>
      </p:sp>
      <p:sp>
        <p:nvSpPr>
          <p:cNvPr id="165" name="TextBox 4"/>
          <p:cNvSpPr/>
          <p:nvPr/>
        </p:nvSpPr>
        <p:spPr>
          <a:xfrm>
            <a:off x="638280" y="6154200"/>
            <a:ext cx="10362960" cy="374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Lst>
            </a:pPr>
            <a:r>
              <a:rPr b="1" i="1" lang="es-ES" sz="1870" spc="-1" strike="noStrike">
                <a:solidFill>
                  <a:srgbClr val="000000"/>
                </a:solidFill>
                <a:latin typeface="Arial"/>
              </a:rPr>
              <a:t>Large data gaps in Ku-band systems!</a:t>
            </a:r>
            <a:endParaRPr b="0" lang="es-ES" sz="1870" spc="-1" strike="noStrike">
              <a:solidFill>
                <a:srgbClr val="000000"/>
              </a:solidFill>
              <a:latin typeface="Calibri"/>
            </a:endParaRPr>
          </a:p>
        </p:txBody>
      </p:sp>
      <p:pic>
        <p:nvPicPr>
          <p:cNvPr id="166" name="Imagen 1" descr=""/>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l="0" t="0" r="0" b="9717"/>
          <a:stretch/>
        </p:blipFill>
        <p:spPr>
          <a:xfrm>
            <a:off x="1978920" y="1117080"/>
            <a:ext cx="7682040" cy="4116240"/>
          </a:xfrm>
          <a:prstGeom prst="rect">
            <a:avLst/>
          </a:prstGeom>
          <a:ln w="0">
            <a:noFill/>
          </a:ln>
        </p:spPr>
      </p:pic>
      <p:pic>
        <p:nvPicPr>
          <p:cNvPr id="167" name="Imagen 6" descr=""/>
          <p:cNvPicPr/>
          <p:nvPr/>
        </p:nvPicPr>
        <p:blipFill>
          <a:blip r:embed="rId4"/>
          <a:srcRect l="0" t="92215" r="0" b="0"/>
          <a:stretch/>
        </p:blipFill>
        <p:spPr>
          <a:xfrm>
            <a:off x="1978920" y="5714280"/>
            <a:ext cx="7682040" cy="354600"/>
          </a:xfrm>
          <a:prstGeom prst="rect">
            <a:avLst/>
          </a:prstGeom>
          <a:ln w="0">
            <a:noFill/>
          </a:ln>
        </p:spPr>
      </p:pic>
      <p:sp>
        <p:nvSpPr>
          <p:cNvPr id="168" name="CuadroTexto 2"/>
          <p:cNvSpPr/>
          <p:nvPr/>
        </p:nvSpPr>
        <p:spPr>
          <a:xfrm>
            <a:off x="2736360" y="5307840"/>
            <a:ext cx="6998760" cy="303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s-ES" sz="1400" spc="-1" strike="noStrike">
                <a:solidFill>
                  <a:srgbClr val="000000"/>
                </a:solidFill>
                <a:latin typeface="Arial"/>
              </a:rPr>
              <a:t>AO        AO       AO      ABO      AB    </a:t>
            </a:r>
            <a:r>
              <a:rPr b="1" lang="es-ES" sz="1070" spc="-1" strike="noStrike">
                <a:solidFill>
                  <a:srgbClr val="000000"/>
                </a:solidFill>
                <a:latin typeface="Arial"/>
              </a:rPr>
              <a:t>  </a:t>
            </a:r>
            <a:r>
              <a:rPr b="1" lang="es-ES" sz="1400" spc="-1" strike="noStrike">
                <a:solidFill>
                  <a:srgbClr val="000000"/>
                </a:solidFill>
                <a:latin typeface="Arial"/>
              </a:rPr>
              <a:t>  AB       AB      ABO     ABO   ABCO  ABCO</a:t>
            </a:r>
            <a:endParaRPr b="0" lang="es-ES" sz="1400" spc="-1" strike="noStrike">
              <a:solidFill>
                <a:srgbClr val="000000"/>
              </a:solidFill>
              <a:latin typeface="Calibri"/>
            </a:endParaRPr>
          </a:p>
        </p:txBody>
      </p:sp>
      <p:sp>
        <p:nvSpPr>
          <p:cNvPr id="169" name="CuadroTexto 5"/>
          <p:cNvSpPr/>
          <p:nvPr/>
        </p:nvSpPr>
        <p:spPr>
          <a:xfrm>
            <a:off x="69480" y="5321520"/>
            <a:ext cx="2429640" cy="2725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US" sz="1200" spc="-1" strike="noStrike">
                <a:solidFill>
                  <a:srgbClr val="000000"/>
                </a:solidFill>
                <a:latin typeface="Arial"/>
              </a:rPr>
              <a:t>Scatterometer constellation</a:t>
            </a:r>
            <a:endParaRPr b="0" lang="es-ES" sz="1200" spc="-1" strike="noStrike">
              <a:solidFill>
                <a:srgbClr val="000000"/>
              </a:solidFill>
              <a:latin typeface="Calibri"/>
            </a:endParaRPr>
          </a:p>
        </p:txBody>
      </p:sp>
      <p:sp>
        <p:nvSpPr>
          <p:cNvPr id="170" name="Conector recto de flecha 10"/>
          <p:cNvSpPr/>
          <p:nvPr/>
        </p:nvSpPr>
        <p:spPr>
          <a:xfrm>
            <a:off x="2337120" y="5488920"/>
            <a:ext cx="344880" cy="360"/>
          </a:xfrm>
          <a:custGeom>
            <a:avLst/>
            <a:gdLst/>
            <a:ahLst/>
            <a:rect l="l" t="t" r="r" b="b"/>
            <a:pathLst>
              <a:path w="21600" h="21600">
                <a:moveTo>
                  <a:pt x="0" y="0"/>
                </a:moveTo>
                <a:lnTo>
                  <a:pt x="21600" y="21600"/>
                </a:lnTo>
              </a:path>
            </a:pathLst>
          </a:custGeom>
          <a:noFill/>
          <a:ln w="38100">
            <a:solidFill>
              <a:srgbClr val="4472c4"/>
            </a:solidFill>
            <a:tailEnd len="med" type="triangle" w="med"/>
          </a:ln>
        </p:spPr>
        <p:style>
          <a:lnRef idx="1">
            <a:schemeClr val="accent1"/>
          </a:lnRef>
          <a:fillRef idx="0">
            <a:schemeClr val="accent1"/>
          </a:fillRef>
          <a:effectRef idx="0">
            <a:schemeClr val="accent1"/>
          </a:effectRef>
          <a:fontRef idx="minor"/>
        </p:style>
        <p:txBody>
          <a:bodyPr lIns="90000" rIns="90000" tIns="-44640" bIns="-44640" anchor="t">
            <a:noAutofit/>
          </a:bodyPr>
          <a:p>
            <a:endParaRPr b="0" lang="es-E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171" name="Picture 2" descr=""/>
          <p:cNvPicPr/>
          <p:nvPr/>
        </p:nvPicPr>
        <p:blipFill>
          <a:blip r:embed="rId1"/>
          <a:stretch/>
        </p:blipFill>
        <p:spPr>
          <a:xfrm>
            <a:off x="274320" y="2366280"/>
            <a:ext cx="7187400" cy="3846600"/>
          </a:xfrm>
          <a:prstGeom prst="rect">
            <a:avLst/>
          </a:prstGeom>
          <a:ln w="0">
            <a:noFill/>
          </a:ln>
        </p:spPr>
      </p:pic>
      <p:sp>
        <p:nvSpPr>
          <p:cNvPr id="172" name="PlaceHolder 1"/>
          <p:cNvSpPr>
            <a:spLocks noGrp="1"/>
          </p:cNvSpPr>
          <p:nvPr>
            <p:ph type="sldNum" idx="13"/>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3B7CCD36-3774-4EED-ACF9-B18F2E4FD08B}" type="slidenum">
              <a:rPr b="0" lang="en-GB" sz="1200" spc="-1" strike="noStrike">
                <a:solidFill>
                  <a:srgbClr val="b4b4b4"/>
                </a:solidFill>
                <a:latin typeface="Calibri"/>
              </a:rPr>
              <a:t>4</a:t>
            </a:fld>
            <a:r>
              <a:rPr b="0" lang="en-GB" sz="1200" spc="-1" strike="noStrike">
                <a:solidFill>
                  <a:srgbClr val="b4b4b4"/>
                </a:solidFill>
                <a:latin typeface="Calibri"/>
              </a:rPr>
              <a:t>/38</a:t>
            </a:r>
            <a:endParaRPr b="0" lang="es-ES" sz="1200" spc="-1" strike="noStrike">
              <a:solidFill>
                <a:srgbClr val="000000"/>
              </a:solidFill>
              <a:latin typeface="Calibri"/>
            </a:endParaRPr>
          </a:p>
        </p:txBody>
      </p:sp>
      <p:sp>
        <p:nvSpPr>
          <p:cNvPr id="173" name="PlaceHolder 2"/>
          <p:cNvSpPr>
            <a:spLocks noGrp="1"/>
          </p:cNvSpPr>
          <p:nvPr>
            <p:ph type="title"/>
          </p:nvPr>
        </p:nvSpPr>
        <p:spPr>
          <a:xfrm>
            <a:off x="0" y="0"/>
            <a:ext cx="12191760" cy="680760"/>
          </a:xfrm>
          <a:prstGeom prst="rect">
            <a:avLst/>
          </a:prstGeom>
          <a:blipFill rotWithShape="0">
            <a:blip r:embed="rId2"/>
            <a:stretch/>
          </a:blipFill>
          <a:ln w="0">
            <a:noFill/>
          </a:ln>
        </p:spPr>
        <p:txBody>
          <a:bodyPr anchor="ctr">
            <a:noAutofit/>
          </a:bodyPr>
          <a:p>
            <a:pPr>
              <a:lnSpc>
                <a:spcPct val="90000"/>
              </a:lnSpc>
              <a:buNone/>
            </a:pPr>
            <a:r>
              <a:rPr b="1" lang="en-GB" sz="3200" spc="-1" strike="noStrike">
                <a:solidFill>
                  <a:srgbClr val="fbfbfb"/>
                </a:solidFill>
                <a:latin typeface="Arial"/>
              </a:rPr>
              <a:t>	</a:t>
            </a:r>
            <a:r>
              <a:rPr b="1" lang="en-GB" sz="3200" spc="-1" strike="noStrike">
                <a:solidFill>
                  <a:srgbClr val="f5f5f5"/>
                </a:solidFill>
                <a:latin typeface="Arial"/>
              </a:rPr>
              <a:t>Previous approach: ERA*</a:t>
            </a:r>
            <a:endParaRPr b="0" lang="en-US" sz="3200" spc="-1" strike="noStrike">
              <a:solidFill>
                <a:srgbClr val="000000"/>
              </a:solidFill>
              <a:latin typeface="Calibri"/>
            </a:endParaRPr>
          </a:p>
        </p:txBody>
      </p:sp>
      <p:sp>
        <p:nvSpPr>
          <p:cNvPr id="174" name="TextBox 1"/>
          <p:cNvSpPr/>
          <p:nvPr/>
        </p:nvSpPr>
        <p:spPr>
          <a:xfrm>
            <a:off x="401760" y="863280"/>
            <a:ext cx="10869840" cy="1552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GB" sz="2400" spc="-1" strike="noStrike">
                <a:solidFill>
                  <a:srgbClr val="000000"/>
                </a:solidFill>
                <a:latin typeface="Arial"/>
              </a:rPr>
              <a:t>ERA* </a:t>
            </a:r>
            <a:r>
              <a:rPr b="0" lang="en-GB" sz="2400" spc="-1" strike="noStrike">
                <a:solidFill>
                  <a:srgbClr val="000000"/>
                </a:solidFill>
                <a:latin typeface="Arial"/>
              </a:rPr>
              <a:t>dataset (2010 – 2020)</a:t>
            </a:r>
            <a:endParaRPr b="0" lang="es-ES" sz="2400" spc="-1" strike="noStrike">
              <a:solidFill>
                <a:srgbClr val="000000"/>
              </a:solidFill>
              <a:latin typeface="Calibri"/>
            </a:endParaRPr>
          </a:p>
          <a:p>
            <a:pPr marL="343080" indent="-343080">
              <a:lnSpc>
                <a:spcPct val="100000"/>
              </a:lnSpc>
              <a:buClr>
                <a:srgbClr val="000000"/>
              </a:buClr>
              <a:buFont typeface="Arial"/>
              <a:buChar char="•"/>
            </a:pPr>
            <a:r>
              <a:rPr b="0" lang="en-GB" sz="2400" spc="-1" strike="noStrike">
                <a:solidFill>
                  <a:srgbClr val="000000"/>
                </a:solidFill>
                <a:latin typeface="Arial"/>
              </a:rPr>
              <a:t>Previous attempt to correct persistent ERA5 U10S biases</a:t>
            </a:r>
            <a:endParaRPr b="0" lang="es-ES" sz="2400" spc="-1" strike="noStrike">
              <a:solidFill>
                <a:srgbClr val="000000"/>
              </a:solidFill>
              <a:latin typeface="Calibri"/>
            </a:endParaRPr>
          </a:p>
          <a:p>
            <a:pPr marL="343080" indent="-343080">
              <a:lnSpc>
                <a:spcPct val="100000"/>
              </a:lnSpc>
              <a:buClr>
                <a:srgbClr val="000000"/>
              </a:buClr>
              <a:buFont typeface="Arial"/>
              <a:buChar char="•"/>
            </a:pPr>
            <a:r>
              <a:rPr b="0" lang="en-GB" sz="2400" spc="-1" strike="noStrike">
                <a:solidFill>
                  <a:srgbClr val="000000"/>
                </a:solidFill>
                <a:latin typeface="Arial"/>
              </a:rPr>
              <a:t>Based on mean scatterometer – NWP differences accumulated over a certain time window</a:t>
            </a:r>
            <a:endParaRPr b="0" lang="es-ES" sz="2400" spc="-1" strike="noStrike">
              <a:solidFill>
                <a:srgbClr val="000000"/>
              </a:solidFill>
              <a:latin typeface="Calibri"/>
            </a:endParaRPr>
          </a:p>
        </p:txBody>
      </p:sp>
      <p:sp>
        <p:nvSpPr>
          <p:cNvPr id="175" name="TextBox 9"/>
          <p:cNvSpPr/>
          <p:nvPr/>
        </p:nvSpPr>
        <p:spPr>
          <a:xfrm>
            <a:off x="7587720" y="2313720"/>
            <a:ext cx="4591800" cy="3016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400" spc="-1" strike="noStrike">
                <a:solidFill>
                  <a:srgbClr val="000000"/>
                </a:solidFill>
                <a:latin typeface="Arial"/>
              </a:rPr>
              <a:t>Default configuration: </a:t>
            </a:r>
            <a:endParaRPr b="0" lang="es-ES" sz="2400" spc="-1" strike="noStrike">
              <a:solidFill>
                <a:srgbClr val="000000"/>
              </a:solidFill>
              <a:latin typeface="Calibri"/>
            </a:endParaRPr>
          </a:p>
          <a:p>
            <a:pPr>
              <a:lnSpc>
                <a:spcPct val="100000"/>
              </a:lnSpc>
              <a:buNone/>
            </a:pPr>
            <a:r>
              <a:rPr b="0" lang="en-GB" sz="2400" spc="-1" strike="noStrike">
                <a:solidFill>
                  <a:srgbClr val="000000"/>
                </a:solidFill>
                <a:latin typeface="Arial"/>
              </a:rPr>
              <a:t>15-day time window</a:t>
            </a:r>
            <a:endParaRPr b="0" lang="es-ES" sz="2400" spc="-1" strike="noStrike">
              <a:solidFill>
                <a:srgbClr val="000000"/>
              </a:solidFill>
              <a:latin typeface="Calibri"/>
            </a:endParaRPr>
          </a:p>
          <a:p>
            <a:pPr>
              <a:lnSpc>
                <a:spcPct val="100000"/>
              </a:lnSpc>
              <a:buNone/>
            </a:pPr>
            <a:endParaRPr b="0" lang="es-ES" sz="2400" spc="-1" strike="noStrike">
              <a:solidFill>
                <a:srgbClr val="000000"/>
              </a:solidFill>
              <a:latin typeface="Calibri"/>
            </a:endParaRPr>
          </a:p>
          <a:p>
            <a:pPr marL="343080" indent="-343080">
              <a:lnSpc>
                <a:spcPct val="100000"/>
              </a:lnSpc>
              <a:buClr>
                <a:srgbClr val="000000"/>
              </a:buClr>
              <a:buFont typeface="Arial"/>
              <a:buChar char="•"/>
            </a:pPr>
            <a:r>
              <a:rPr b="0" lang="en-GB" sz="2000" spc="-1" strike="noStrike">
                <a:solidFill>
                  <a:srgbClr val="000000"/>
                </a:solidFill>
                <a:latin typeface="Arial"/>
              </a:rPr>
              <a:t>Best performance in the tropics (reduction up to 8.9% error</a:t>
            </a:r>
            <a:r>
              <a:rPr b="1" lang="en-GB" sz="2000" spc="-1" strike="noStrike">
                <a:solidFill>
                  <a:srgbClr val="ff0000"/>
                </a:solidFill>
                <a:latin typeface="Arial"/>
              </a:rPr>
              <a:t> </a:t>
            </a:r>
            <a:r>
              <a:rPr b="0" lang="en-GB" sz="2000" spc="-1" strike="noStrike">
                <a:solidFill>
                  <a:srgbClr val="000000"/>
                </a:solidFill>
                <a:latin typeface="Arial"/>
              </a:rPr>
              <a:t>variance)</a:t>
            </a:r>
            <a:endParaRPr b="0" lang="es-ES" sz="2000" spc="-1" strike="noStrike">
              <a:solidFill>
                <a:srgbClr val="000000"/>
              </a:solidFill>
              <a:latin typeface="Calibri"/>
            </a:endParaRPr>
          </a:p>
          <a:p>
            <a:pPr marL="343080" indent="-343080">
              <a:lnSpc>
                <a:spcPct val="100000"/>
              </a:lnSpc>
              <a:buClr>
                <a:srgbClr val="000000"/>
              </a:buClr>
              <a:buFont typeface="Arial"/>
              <a:buChar char="•"/>
            </a:pPr>
            <a:r>
              <a:rPr b="0" lang="en-GB" sz="2000" spc="-1" strike="noStrike">
                <a:solidFill>
                  <a:srgbClr val="000000"/>
                </a:solidFill>
                <a:latin typeface="Arial"/>
              </a:rPr>
              <a:t>Globally 3.8 – 6.7% error variance reduction, depending on the available constellation</a:t>
            </a:r>
            <a:endParaRPr b="0" lang="es-ES" sz="2000" spc="-1" strike="noStrike">
              <a:solidFill>
                <a:srgbClr val="000000"/>
              </a:solidFill>
              <a:latin typeface="Calibri"/>
            </a:endParaRPr>
          </a:p>
        </p:txBody>
      </p:sp>
      <p:sp>
        <p:nvSpPr>
          <p:cNvPr id="176" name="TextBox 12"/>
          <p:cNvSpPr/>
          <p:nvPr/>
        </p:nvSpPr>
        <p:spPr>
          <a:xfrm>
            <a:off x="5595120" y="6029640"/>
            <a:ext cx="2742840" cy="303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en-GB" sz="1400" spc="-1" strike="noStrike">
                <a:solidFill>
                  <a:srgbClr val="000000"/>
                </a:solidFill>
                <a:latin typeface="Arial"/>
              </a:rPr>
              <a:t>Portabella et al., </a:t>
            </a:r>
            <a:r>
              <a:rPr b="0" lang="en-GB" sz="1400" spc="-1" strike="noStrike">
                <a:solidFill>
                  <a:srgbClr val="000000"/>
                </a:solidFill>
                <a:latin typeface="Arial"/>
              </a:rPr>
              <a:t>2022</a:t>
            </a:r>
            <a:endParaRPr b="0" lang="es-ES" sz="1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p:nvPr>
        </p:nvSpPr>
        <p:spPr>
          <a:xfrm>
            <a:off x="386280" y="990720"/>
            <a:ext cx="11413440" cy="5186160"/>
          </a:xfrm>
          <a:prstGeom prst="rect">
            <a:avLst/>
          </a:prstGeom>
          <a:noFill/>
          <a:ln w="0">
            <a:noFill/>
          </a:ln>
        </p:spPr>
        <p:txBody>
          <a:bodyPr anchor="t">
            <a:noAutofit/>
          </a:bodyPr>
          <a:p>
            <a:pPr>
              <a:lnSpc>
                <a:spcPct val="90000"/>
              </a:lnSpc>
              <a:spcBef>
                <a:spcPts val="1001"/>
              </a:spcBef>
              <a:spcAft>
                <a:spcPts val="1199"/>
              </a:spcAft>
              <a:buNone/>
              <a:tabLst>
                <a:tab algn="l" pos="0"/>
              </a:tabLst>
            </a:pPr>
            <a:r>
              <a:rPr b="0" lang="en-GB" sz="2400" spc="-1" strike="noStrike">
                <a:solidFill>
                  <a:srgbClr val="000000"/>
                </a:solidFill>
                <a:latin typeface="Arial"/>
              </a:rPr>
              <a:t>Limitations:</a:t>
            </a:r>
            <a:endParaRPr b="0" lang="en-US" sz="2400" spc="-1" strike="noStrike">
              <a:solidFill>
                <a:srgbClr val="000000"/>
              </a:solidFill>
              <a:latin typeface="Calibri"/>
            </a:endParaRPr>
          </a:p>
          <a:p>
            <a:pPr marL="228600" indent="-228600">
              <a:lnSpc>
                <a:spcPct val="90000"/>
              </a:lnSpc>
              <a:spcBef>
                <a:spcPts val="1001"/>
              </a:spcBef>
              <a:spcAft>
                <a:spcPts val="1199"/>
              </a:spcAft>
              <a:buClr>
                <a:srgbClr val="000000"/>
              </a:buClr>
              <a:buFont typeface="Arial"/>
              <a:buChar char="•"/>
              <a:tabLst>
                <a:tab algn="l" pos="0"/>
              </a:tabLst>
            </a:pPr>
            <a:r>
              <a:rPr b="0" lang="en-GB" sz="2400" spc="-1" strike="noStrike">
                <a:solidFill>
                  <a:srgbClr val="000000"/>
                </a:solidFill>
                <a:latin typeface="Arial"/>
              </a:rPr>
              <a:t>Only corrects local biases persistent over several days</a:t>
            </a:r>
            <a:endParaRPr b="0" lang="en-US" sz="2400" spc="-1" strike="noStrike">
              <a:solidFill>
                <a:srgbClr val="000000"/>
              </a:solidFill>
              <a:latin typeface="Calibri"/>
            </a:endParaRPr>
          </a:p>
          <a:p>
            <a:pPr marL="228600" indent="-228600">
              <a:lnSpc>
                <a:spcPct val="90000"/>
              </a:lnSpc>
              <a:spcBef>
                <a:spcPts val="1001"/>
              </a:spcBef>
              <a:spcAft>
                <a:spcPts val="1199"/>
              </a:spcAft>
              <a:buClr>
                <a:srgbClr val="000000"/>
              </a:buClr>
              <a:buFont typeface="Arial"/>
              <a:buChar char="•"/>
              <a:tabLst>
                <a:tab algn="l" pos="0"/>
              </a:tabLst>
            </a:pPr>
            <a:r>
              <a:rPr b="0" lang="en-GB" sz="2400" spc="-1" strike="noStrike">
                <a:solidFill>
                  <a:srgbClr val="000000"/>
                </a:solidFill>
                <a:latin typeface="Arial"/>
              </a:rPr>
              <a:t>Very sensitive to scatterometer sampling, especially over shorter time windows</a:t>
            </a:r>
            <a:endParaRPr b="0" lang="en-US" sz="2400" spc="-1" strike="noStrike">
              <a:solidFill>
                <a:srgbClr val="000000"/>
              </a:solidFill>
              <a:latin typeface="Calibri"/>
            </a:endParaRPr>
          </a:p>
          <a:p>
            <a:pPr marL="228600" indent="-228600">
              <a:lnSpc>
                <a:spcPct val="90000"/>
              </a:lnSpc>
              <a:spcBef>
                <a:spcPts val="1001"/>
              </a:spcBef>
              <a:spcAft>
                <a:spcPts val="1199"/>
              </a:spcAft>
              <a:buClr>
                <a:srgbClr val="000000"/>
              </a:buClr>
              <a:buFont typeface="Arial"/>
              <a:buChar char="•"/>
              <a:tabLst>
                <a:tab algn="l" pos="0"/>
              </a:tabLst>
            </a:pPr>
            <a:r>
              <a:rPr b="0" lang="en-GB" sz="2400" spc="-1" strike="noStrike">
                <a:solidFill>
                  <a:srgbClr val="000000"/>
                </a:solidFill>
                <a:latin typeface="Arial"/>
              </a:rPr>
              <a:t>Doesn’t directly show NWP error dependence on both atmospheric and ocean state conditions</a:t>
            </a:r>
            <a:endParaRPr b="0" lang="en-US" sz="2400" spc="-1" strike="noStrike">
              <a:solidFill>
                <a:srgbClr val="000000"/>
              </a:solidFill>
              <a:latin typeface="Calibri"/>
            </a:endParaRPr>
          </a:p>
          <a:p>
            <a:pPr marL="228600" indent="-228600">
              <a:lnSpc>
                <a:spcPct val="90000"/>
              </a:lnSpc>
              <a:spcBef>
                <a:spcPts val="1001"/>
              </a:spcBef>
              <a:spcAft>
                <a:spcPts val="1199"/>
              </a:spcAft>
              <a:buClr>
                <a:srgbClr val="000000"/>
              </a:buClr>
              <a:buFont typeface="Arial"/>
              <a:buChar char="•"/>
              <a:tabLst>
                <a:tab algn="l" pos="0"/>
              </a:tabLst>
            </a:pPr>
            <a:r>
              <a:rPr b="0" lang="en-GB" sz="2400" spc="-1" strike="noStrike">
                <a:solidFill>
                  <a:srgbClr val="000000"/>
                </a:solidFill>
                <a:latin typeface="Arial"/>
              </a:rPr>
              <a:t>Has limitations in operational use: computationally expensive and need to shift temporal window (which in turn degrades performance)</a:t>
            </a:r>
            <a:endParaRPr b="0" lang="en-US" sz="2400" spc="-1" strike="noStrike">
              <a:solidFill>
                <a:srgbClr val="000000"/>
              </a:solidFill>
              <a:latin typeface="Calibri"/>
            </a:endParaRPr>
          </a:p>
          <a:p>
            <a:pPr>
              <a:lnSpc>
                <a:spcPct val="90000"/>
              </a:lnSpc>
              <a:spcBef>
                <a:spcPts val="1001"/>
              </a:spcBef>
              <a:buNone/>
              <a:tabLst>
                <a:tab algn="l" pos="0"/>
              </a:tabLst>
            </a:pPr>
            <a:endParaRPr b="0" lang="en-US" sz="2800" spc="-1" strike="noStrike">
              <a:solidFill>
                <a:srgbClr val="000000"/>
              </a:solidFill>
              <a:latin typeface="Calibri"/>
            </a:endParaRPr>
          </a:p>
          <a:p>
            <a:pPr>
              <a:lnSpc>
                <a:spcPct val="90000"/>
              </a:lnSpc>
              <a:spcBef>
                <a:spcPts val="1001"/>
              </a:spcBef>
              <a:buNone/>
              <a:tabLst>
                <a:tab algn="l" pos="0"/>
              </a:tabLst>
            </a:pPr>
            <a:endParaRPr b="0" lang="en-US" sz="2800" spc="-1" strike="noStrike">
              <a:solidFill>
                <a:srgbClr val="000000"/>
              </a:solidFill>
              <a:latin typeface="Calibri"/>
            </a:endParaRPr>
          </a:p>
        </p:txBody>
      </p:sp>
      <p:sp>
        <p:nvSpPr>
          <p:cNvPr id="178" name="PlaceHolder 2"/>
          <p:cNvSpPr>
            <a:spLocks noGrp="1"/>
          </p:cNvSpPr>
          <p:nvPr>
            <p:ph type="sldNum" idx="14"/>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7BDC27A9-6FCB-4D21-849C-379C5674C6AA}" type="slidenum">
              <a:rPr b="0" lang="en-GB" sz="1200" spc="-1" strike="noStrike">
                <a:solidFill>
                  <a:srgbClr val="b4b4b4"/>
                </a:solidFill>
                <a:latin typeface="Calibri"/>
              </a:rPr>
              <a:t>4</a:t>
            </a:fld>
            <a:r>
              <a:rPr b="0" lang="en-GB" sz="1200" spc="-1" strike="noStrike">
                <a:solidFill>
                  <a:srgbClr val="b4b4b4"/>
                </a:solidFill>
                <a:latin typeface="Calibri"/>
              </a:rPr>
              <a:t>/38</a:t>
            </a:r>
            <a:endParaRPr b="0" lang="es-ES" sz="1200" spc="-1" strike="noStrike">
              <a:solidFill>
                <a:srgbClr val="000000"/>
              </a:solidFill>
              <a:latin typeface="Calibri"/>
            </a:endParaRPr>
          </a:p>
        </p:txBody>
      </p:sp>
      <p:sp>
        <p:nvSpPr>
          <p:cNvPr id="179" name="PlaceHolder 3"/>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Previous approach: ERA*</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PlaceHolder 1"/>
          <p:cNvSpPr>
            <a:spLocks noGrp="1"/>
          </p:cNvSpPr>
          <p:nvPr>
            <p:ph/>
          </p:nvPr>
        </p:nvSpPr>
        <p:spPr>
          <a:xfrm>
            <a:off x="386280" y="975240"/>
            <a:ext cx="11413440" cy="1148040"/>
          </a:xfrm>
          <a:prstGeom prst="rect">
            <a:avLst/>
          </a:prstGeom>
          <a:noFill/>
          <a:ln w="0">
            <a:noFill/>
          </a:ln>
        </p:spPr>
        <p:txBody>
          <a:bodyPr anchor="t">
            <a:normAutofit fontScale="96763"/>
          </a:bodyPr>
          <a:p>
            <a:pPr marL="228600" indent="-228600">
              <a:lnSpc>
                <a:spcPct val="90000"/>
              </a:lnSpc>
              <a:spcBef>
                <a:spcPts val="1001"/>
              </a:spcBef>
              <a:buClr>
                <a:srgbClr val="000000"/>
              </a:buClr>
              <a:buFont typeface="Arial"/>
              <a:buChar char="•"/>
            </a:pPr>
            <a:r>
              <a:rPr b="0" lang="en-GB" sz="2400" spc="-1" strike="noStrike">
                <a:solidFill>
                  <a:srgbClr val="000000"/>
                </a:solidFill>
                <a:latin typeface="Arial"/>
              </a:rPr>
              <a:t>Create a preliminary ML model to predict NWP stress-equivalent wind (U10S) biases</a:t>
            </a:r>
            <a:endParaRPr b="0" lang="en-US" sz="2400" spc="-1" strike="noStrike">
              <a:solidFill>
                <a:srgbClr val="000000"/>
              </a:solidFill>
              <a:latin typeface="Calibri"/>
            </a:endParaRPr>
          </a:p>
          <a:p>
            <a:pPr marL="228600" indent="-228600">
              <a:lnSpc>
                <a:spcPct val="90000"/>
              </a:lnSpc>
              <a:spcBef>
                <a:spcPts val="1001"/>
              </a:spcBef>
              <a:buClr>
                <a:srgbClr val="000000"/>
              </a:buClr>
              <a:buFont typeface="Arial"/>
              <a:buChar char="•"/>
            </a:pPr>
            <a:r>
              <a:rPr b="0" lang="en-GB" sz="2400" spc="-1" strike="noStrike">
                <a:solidFill>
                  <a:srgbClr val="000000"/>
                </a:solidFill>
                <a:latin typeface="Arial"/>
              </a:rPr>
              <a:t>Fit a regression that finds functional relationship between several NWP parameters and U10S biases</a:t>
            </a:r>
            <a:endParaRPr b="0" lang="en-US" sz="2400" spc="-1" strike="noStrike">
              <a:solidFill>
                <a:srgbClr val="000000"/>
              </a:solidFill>
              <a:latin typeface="Calibri"/>
            </a:endParaRPr>
          </a:p>
          <a:p>
            <a:pPr>
              <a:lnSpc>
                <a:spcPct val="90000"/>
              </a:lnSpc>
              <a:spcBef>
                <a:spcPts val="1417"/>
              </a:spcBef>
              <a:buNone/>
            </a:pPr>
            <a:endParaRPr b="0" lang="en-US" sz="2000" spc="-1" strike="noStrike">
              <a:solidFill>
                <a:srgbClr val="000000"/>
              </a:solidFill>
              <a:latin typeface="Calibri"/>
            </a:endParaRPr>
          </a:p>
        </p:txBody>
      </p:sp>
      <p:sp>
        <p:nvSpPr>
          <p:cNvPr id="181" name="PlaceHolder 2"/>
          <p:cNvSpPr>
            <a:spLocks noGrp="1"/>
          </p:cNvSpPr>
          <p:nvPr>
            <p:ph type="sldNum" idx="15"/>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4619C013-0EEE-4BED-983D-74058381BEAB}" type="slidenum">
              <a:rPr b="0" lang="en-GB" sz="1200" spc="-1" strike="noStrike">
                <a:solidFill>
                  <a:srgbClr val="b4b4b4"/>
                </a:solidFill>
                <a:latin typeface="Calibri"/>
              </a:rPr>
              <a:t>8</a:t>
            </a:fld>
            <a:r>
              <a:rPr b="0" lang="en-GB" sz="1200" spc="-1" strike="noStrike">
                <a:solidFill>
                  <a:srgbClr val="b4b4b4"/>
                </a:solidFill>
                <a:latin typeface="Calibri"/>
              </a:rPr>
              <a:t>/38</a:t>
            </a:r>
            <a:endParaRPr b="0" lang="es-ES" sz="1200" spc="-1" strike="noStrike">
              <a:solidFill>
                <a:srgbClr val="000000"/>
              </a:solidFill>
              <a:latin typeface="Calibri"/>
            </a:endParaRPr>
          </a:p>
        </p:txBody>
      </p:sp>
      <p:sp>
        <p:nvSpPr>
          <p:cNvPr id="182" name="PlaceHolder 3"/>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bfbfb"/>
                </a:solidFill>
                <a:latin typeface="Arial"/>
              </a:rPr>
              <a:t>	</a:t>
            </a:r>
            <a:r>
              <a:rPr b="1" lang="en-GB" sz="3200" spc="-1" strike="noStrike">
                <a:solidFill>
                  <a:srgbClr val="fbfbfb"/>
                </a:solidFill>
                <a:latin typeface="Arial"/>
              </a:rPr>
              <a:t>Objectives</a:t>
            </a:r>
            <a:endParaRPr b="0" lang="en-US" sz="3200" spc="-1" strike="noStrike">
              <a:solidFill>
                <a:srgbClr val="000000"/>
              </a:solidFill>
              <a:latin typeface="Calibri"/>
            </a:endParaRPr>
          </a:p>
        </p:txBody>
      </p:sp>
      <p:sp>
        <p:nvSpPr>
          <p:cNvPr id="183" name="Rectangle: Rounded Corners 4"/>
          <p:cNvSpPr/>
          <p:nvPr/>
        </p:nvSpPr>
        <p:spPr>
          <a:xfrm>
            <a:off x="773640" y="2828520"/>
            <a:ext cx="2857320" cy="437400"/>
          </a:xfrm>
          <a:prstGeom prst="roundRect">
            <a:avLst>
              <a:gd name="adj" fmla="val 16667"/>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rIns="90000" tIns="45000" bIns="45000" anchor="ctr">
            <a:noAutofit/>
          </a:bodyPr>
          <a:p>
            <a:pPr algn="ctr">
              <a:lnSpc>
                <a:spcPct val="100000"/>
              </a:lnSpc>
              <a:buNone/>
            </a:pPr>
            <a:r>
              <a:rPr b="0" lang="en-GB" sz="1800" spc="-1" strike="noStrike">
                <a:solidFill>
                  <a:schemeClr val="dk1"/>
                </a:solidFill>
                <a:latin typeface="Arial"/>
              </a:rPr>
              <a:t>Atmospheric (T, msl, q)</a:t>
            </a:r>
            <a:endParaRPr b="0" lang="es-ES" sz="1800" spc="-1" strike="noStrike">
              <a:solidFill>
                <a:srgbClr val="000000"/>
              </a:solidFill>
              <a:latin typeface="Calibri"/>
            </a:endParaRPr>
          </a:p>
        </p:txBody>
      </p:sp>
      <p:sp>
        <p:nvSpPr>
          <p:cNvPr id="184" name="Rectangle: Rounded Corners 6"/>
          <p:cNvSpPr/>
          <p:nvPr/>
        </p:nvSpPr>
        <p:spPr>
          <a:xfrm>
            <a:off x="773640" y="3436920"/>
            <a:ext cx="2857320" cy="568440"/>
          </a:xfrm>
          <a:prstGeom prst="roundRect">
            <a:avLst>
              <a:gd name="adj" fmla="val 16667"/>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rIns="90000" tIns="45000" bIns="45000" anchor="ctr">
            <a:noAutofit/>
          </a:bodyPr>
          <a:p>
            <a:pPr algn="ctr">
              <a:lnSpc>
                <a:spcPct val="100000"/>
              </a:lnSpc>
              <a:buNone/>
            </a:pPr>
            <a:r>
              <a:rPr b="0" lang="en-GB" sz="1800" spc="-1" strike="noStrike">
                <a:solidFill>
                  <a:schemeClr val="dk1"/>
                </a:solidFill>
                <a:latin typeface="Arial"/>
              </a:rPr>
              <a:t>Oceanic</a:t>
            </a:r>
            <a:r>
              <a:rPr b="0" lang="es-ES" sz="1800" spc="-1" strike="noStrike">
                <a:solidFill>
                  <a:schemeClr val="dk1"/>
                </a:solidFill>
                <a:latin typeface="Arial"/>
              </a:rPr>
              <a:t> </a:t>
            </a:r>
            <a:endParaRPr b="0" lang="es-ES" sz="1800" spc="-1" strike="noStrike">
              <a:solidFill>
                <a:srgbClr val="000000"/>
              </a:solidFill>
              <a:latin typeface="Calibri"/>
            </a:endParaRPr>
          </a:p>
          <a:p>
            <a:pPr algn="ctr">
              <a:lnSpc>
                <a:spcPct val="100000"/>
              </a:lnSpc>
              <a:buNone/>
            </a:pPr>
            <a:r>
              <a:rPr b="0" lang="en-GB" sz="1800" spc="-1" strike="noStrike">
                <a:solidFill>
                  <a:schemeClr val="dk1"/>
                </a:solidFill>
                <a:latin typeface="Arial"/>
              </a:rPr>
              <a:t>(SST gradients, currents)</a:t>
            </a:r>
            <a:endParaRPr b="0" lang="es-ES" sz="1800" spc="-1" strike="noStrike">
              <a:solidFill>
                <a:srgbClr val="000000"/>
              </a:solidFill>
              <a:latin typeface="Calibri"/>
            </a:endParaRPr>
          </a:p>
        </p:txBody>
      </p:sp>
      <p:sp>
        <p:nvSpPr>
          <p:cNvPr id="185" name="Rectangle: Rounded Corners 7"/>
          <p:cNvSpPr/>
          <p:nvPr/>
        </p:nvSpPr>
        <p:spPr>
          <a:xfrm>
            <a:off x="773640" y="4104000"/>
            <a:ext cx="2857320" cy="533880"/>
          </a:xfrm>
          <a:prstGeom prst="roundRect">
            <a:avLst>
              <a:gd name="adj" fmla="val 16667"/>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rIns="90000" tIns="45000" bIns="45000" anchor="ctr">
            <a:noAutofit/>
          </a:bodyPr>
          <a:p>
            <a:pPr algn="ctr">
              <a:lnSpc>
                <a:spcPct val="100000"/>
              </a:lnSpc>
              <a:buNone/>
            </a:pPr>
            <a:r>
              <a:rPr b="0" lang="en-GB" sz="1800" spc="-1" strike="noStrike">
                <a:solidFill>
                  <a:schemeClr val="dk1"/>
                </a:solidFill>
                <a:latin typeface="Arial"/>
              </a:rPr>
              <a:t>Wind derivatives</a:t>
            </a:r>
            <a:endParaRPr b="0" lang="es-ES" sz="1800" spc="-1" strike="noStrike">
              <a:solidFill>
                <a:srgbClr val="000000"/>
              </a:solidFill>
              <a:latin typeface="Calibri"/>
            </a:endParaRPr>
          </a:p>
        </p:txBody>
      </p:sp>
      <p:sp>
        <p:nvSpPr>
          <p:cNvPr id="186" name="Rectangle 8"/>
          <p:cNvSpPr/>
          <p:nvPr/>
        </p:nvSpPr>
        <p:spPr>
          <a:xfrm>
            <a:off x="4629600" y="2854080"/>
            <a:ext cx="2358000" cy="1116720"/>
          </a:xfrm>
          <a:prstGeom prst="rect">
            <a:avLst/>
          </a:prstGeom>
          <a:gradFill rotWithShape="0">
            <a:gsLst>
              <a:gs pos="0">
                <a:srgbClr val="80b761"/>
              </a:gs>
              <a:gs pos="100000">
                <a:srgbClr val="6fb142"/>
              </a:gs>
            </a:gsLst>
            <a:lin ang="5400000"/>
          </a:gradFill>
          <a:ln w="0">
            <a:noFill/>
          </a:ln>
          <a:effectLst>
            <a:outerShdw algn="ctr" blurRad="57240" dir="5400000" dist="19080" rotWithShape="0">
              <a:srgbClr val="000000">
                <a:alpha val="63000"/>
              </a:srgbClr>
            </a:outerShdw>
          </a:effectLst>
        </p:spPr>
        <p:style>
          <a:lnRef idx="0">
            <a:schemeClr val="accent6"/>
          </a:lnRef>
          <a:fillRef idx="3">
            <a:schemeClr val="accent6"/>
          </a:fillRef>
          <a:effectRef idx="3">
            <a:schemeClr val="accent6"/>
          </a:effectRef>
          <a:fontRef idx="minor"/>
        </p:style>
        <p:txBody>
          <a:bodyPr lIns="90000" rIns="90000" tIns="45000" bIns="45000" anchor="ctr">
            <a:noAutofit/>
          </a:bodyPr>
          <a:p>
            <a:pPr algn="ctr">
              <a:lnSpc>
                <a:spcPct val="100000"/>
              </a:lnSpc>
              <a:buNone/>
            </a:pPr>
            <a:r>
              <a:rPr b="0" lang="en-GB" sz="1800" spc="-1" strike="noStrike">
                <a:solidFill>
                  <a:schemeClr val="lt1"/>
                </a:solidFill>
                <a:latin typeface="Calibri"/>
              </a:rPr>
              <a:t>ML MODEL</a:t>
            </a:r>
            <a:endParaRPr b="0" lang="es-ES" sz="1800" spc="-1" strike="noStrike">
              <a:solidFill>
                <a:srgbClr val="000000"/>
              </a:solidFill>
              <a:latin typeface="Calibri"/>
            </a:endParaRPr>
          </a:p>
        </p:txBody>
      </p:sp>
      <p:sp>
        <p:nvSpPr>
          <p:cNvPr id="187" name="Connector: Curved 10"/>
          <p:cNvSpPr/>
          <p:nvPr/>
        </p:nvSpPr>
        <p:spPr>
          <a:xfrm>
            <a:off x="3631320" y="3047400"/>
            <a:ext cx="997920" cy="365040"/>
          </a:xfrm>
          <a:prstGeom prst="curvedConnector3">
            <a:avLst>
              <a:gd name="adj1" fmla="val 50000"/>
            </a:avLst>
          </a:prstGeom>
          <a:noFill/>
          <a:ln w="19050">
            <a:solidFill>
              <a:srgbClr val="000000"/>
            </a:solidFill>
            <a:tailEnd len="med" type="triangle" w="med"/>
          </a:ln>
        </p:spPr>
        <p:style>
          <a:lnRef idx="1">
            <a:schemeClr val="dk1"/>
          </a:lnRef>
          <a:fillRef idx="0">
            <a:schemeClr val="dk1"/>
          </a:fillRef>
          <a:effectRef idx="0">
            <a:schemeClr val="dk1"/>
          </a:effectRef>
          <a:fontRef idx="minor"/>
        </p:style>
        <p:txBody>
          <a:bodyPr lIns="90000" rIns="90000" tIns="45000" bIns="45000" anchor="t">
            <a:noAutofit/>
          </a:bodyPr>
          <a:p>
            <a:endParaRPr b="0" lang="es-ES" sz="1800" spc="-1" strike="noStrike">
              <a:solidFill>
                <a:srgbClr val="000000"/>
              </a:solidFill>
              <a:latin typeface="Calibri"/>
            </a:endParaRPr>
          </a:p>
        </p:txBody>
      </p:sp>
      <p:sp>
        <p:nvSpPr>
          <p:cNvPr id="188" name="Connector: Curved 14"/>
          <p:cNvSpPr/>
          <p:nvPr/>
        </p:nvSpPr>
        <p:spPr>
          <a:xfrm flipV="1">
            <a:off x="3631320" y="3412800"/>
            <a:ext cx="997920" cy="308160"/>
          </a:xfrm>
          <a:prstGeom prst="curvedConnector3">
            <a:avLst>
              <a:gd name="adj1" fmla="val 50000"/>
            </a:avLst>
          </a:prstGeom>
          <a:noFill/>
          <a:ln w="19050">
            <a:solidFill>
              <a:srgbClr val="000000"/>
            </a:solidFill>
            <a:tailEnd len="med" type="triangle" w="med"/>
          </a:ln>
        </p:spPr>
        <p:style>
          <a:lnRef idx="1">
            <a:schemeClr val="dk1"/>
          </a:lnRef>
          <a:fillRef idx="0">
            <a:schemeClr val="dk1"/>
          </a:fillRef>
          <a:effectRef idx="0">
            <a:schemeClr val="dk1"/>
          </a:effectRef>
          <a:fontRef idx="minor"/>
        </p:style>
        <p:txBody>
          <a:bodyPr lIns="90000" rIns="90000" tIns="45000" bIns="45000" anchor="t">
            <a:noAutofit/>
          </a:bodyPr>
          <a:p>
            <a:endParaRPr b="0" lang="es-ES" sz="1800" spc="-1" strike="noStrike">
              <a:solidFill>
                <a:srgbClr val="000000"/>
              </a:solidFill>
              <a:latin typeface="Calibri"/>
            </a:endParaRPr>
          </a:p>
        </p:txBody>
      </p:sp>
      <p:sp>
        <p:nvSpPr>
          <p:cNvPr id="189" name="Connector: Curved 18"/>
          <p:cNvSpPr/>
          <p:nvPr/>
        </p:nvSpPr>
        <p:spPr>
          <a:xfrm flipV="1">
            <a:off x="3631320" y="3412080"/>
            <a:ext cx="997920" cy="957960"/>
          </a:xfrm>
          <a:prstGeom prst="curvedConnector3">
            <a:avLst>
              <a:gd name="adj1" fmla="val 50000"/>
            </a:avLst>
          </a:prstGeom>
          <a:noFill/>
          <a:ln w="19050">
            <a:solidFill>
              <a:srgbClr val="000000"/>
            </a:solidFill>
            <a:tailEnd len="med" type="triangle" w="med"/>
          </a:ln>
        </p:spPr>
        <p:style>
          <a:lnRef idx="1">
            <a:schemeClr val="dk1"/>
          </a:lnRef>
          <a:fillRef idx="0">
            <a:schemeClr val="dk1"/>
          </a:fillRef>
          <a:effectRef idx="0">
            <a:schemeClr val="dk1"/>
          </a:effectRef>
          <a:fontRef idx="minor"/>
        </p:style>
        <p:txBody>
          <a:bodyPr lIns="90000" rIns="90000" tIns="45000" bIns="45000" anchor="t">
            <a:noAutofit/>
          </a:bodyPr>
          <a:p>
            <a:endParaRPr b="0" lang="es-ES" sz="1800" spc="-1" strike="noStrike">
              <a:solidFill>
                <a:srgbClr val="000000"/>
              </a:solidFill>
              <a:latin typeface="Calibri"/>
            </a:endParaRPr>
          </a:p>
        </p:txBody>
      </p:sp>
      <p:sp>
        <p:nvSpPr>
          <p:cNvPr id="190" name="Rectangle: Rounded Corners 21"/>
          <p:cNvSpPr/>
          <p:nvPr/>
        </p:nvSpPr>
        <p:spPr>
          <a:xfrm>
            <a:off x="7879320" y="2438640"/>
            <a:ext cx="3061440" cy="640800"/>
          </a:xfrm>
          <a:prstGeom prst="roundRect">
            <a:avLst>
              <a:gd name="adj" fmla="val 16667"/>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rIns="90000" tIns="45000" bIns="45000" anchor="ctr">
            <a:noAutofit/>
          </a:bodyPr>
          <a:p>
            <a:pPr algn="ctr">
              <a:lnSpc>
                <a:spcPct val="100000"/>
              </a:lnSpc>
              <a:buNone/>
            </a:pPr>
            <a:r>
              <a:rPr b="0" lang="en-GB" sz="2000" spc="-1" strike="noStrike">
                <a:solidFill>
                  <a:schemeClr val="dk1"/>
                </a:solidFill>
                <a:latin typeface="Arial"/>
              </a:rPr>
              <a:t>u-component bias</a:t>
            </a:r>
            <a:endParaRPr b="0" lang="es-ES" sz="2000" spc="-1" strike="noStrike">
              <a:solidFill>
                <a:srgbClr val="000000"/>
              </a:solidFill>
              <a:latin typeface="Calibri"/>
            </a:endParaRPr>
          </a:p>
        </p:txBody>
      </p:sp>
      <p:sp>
        <p:nvSpPr>
          <p:cNvPr id="191" name="Rectangle: Rounded Corners 22"/>
          <p:cNvSpPr/>
          <p:nvPr/>
        </p:nvSpPr>
        <p:spPr>
          <a:xfrm>
            <a:off x="7962120" y="3650760"/>
            <a:ext cx="3061440" cy="640800"/>
          </a:xfrm>
          <a:prstGeom prst="roundRect">
            <a:avLst>
              <a:gd name="adj" fmla="val 16667"/>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rIns="90000" tIns="45000" bIns="45000" anchor="ctr">
            <a:noAutofit/>
          </a:bodyPr>
          <a:p>
            <a:pPr algn="ctr">
              <a:lnSpc>
                <a:spcPct val="100000"/>
              </a:lnSpc>
              <a:buNone/>
            </a:pPr>
            <a:r>
              <a:rPr b="0" lang="en-GB" sz="2000" spc="-1" strike="noStrike">
                <a:solidFill>
                  <a:schemeClr val="dk1"/>
                </a:solidFill>
                <a:latin typeface="Arial"/>
              </a:rPr>
              <a:t>v-component bias</a:t>
            </a:r>
            <a:endParaRPr b="0" lang="es-ES" sz="2000" spc="-1" strike="noStrike">
              <a:solidFill>
                <a:srgbClr val="000000"/>
              </a:solidFill>
              <a:latin typeface="Calibri"/>
            </a:endParaRPr>
          </a:p>
        </p:txBody>
      </p:sp>
      <p:sp>
        <p:nvSpPr>
          <p:cNvPr id="192" name="Connector: Curved 25"/>
          <p:cNvSpPr/>
          <p:nvPr/>
        </p:nvSpPr>
        <p:spPr>
          <a:xfrm flipV="1">
            <a:off x="6987960" y="2759040"/>
            <a:ext cx="891000" cy="653040"/>
          </a:xfrm>
          <a:prstGeom prst="curvedConnector3">
            <a:avLst>
              <a:gd name="adj1" fmla="val 50000"/>
            </a:avLst>
          </a:prstGeom>
          <a:noFill/>
          <a:ln w="19050">
            <a:solidFill>
              <a:srgbClr val="000000"/>
            </a:solidFill>
            <a:tailEnd len="med" type="triangle" w="med"/>
          </a:ln>
        </p:spPr>
        <p:style>
          <a:lnRef idx="1">
            <a:schemeClr val="dk1"/>
          </a:lnRef>
          <a:fillRef idx="0">
            <a:schemeClr val="dk1"/>
          </a:fillRef>
          <a:effectRef idx="0">
            <a:schemeClr val="dk1"/>
          </a:effectRef>
          <a:fontRef idx="minor"/>
        </p:style>
        <p:txBody>
          <a:bodyPr lIns="90000" rIns="90000" tIns="45000" bIns="45000" anchor="t">
            <a:noAutofit/>
          </a:bodyPr>
          <a:p>
            <a:endParaRPr b="0" lang="es-ES" sz="1800" spc="-1" strike="noStrike">
              <a:solidFill>
                <a:srgbClr val="000000"/>
              </a:solidFill>
              <a:latin typeface="Calibri"/>
            </a:endParaRPr>
          </a:p>
        </p:txBody>
      </p:sp>
      <p:sp>
        <p:nvSpPr>
          <p:cNvPr id="193" name="Connector: Curved 27"/>
          <p:cNvSpPr/>
          <p:nvPr/>
        </p:nvSpPr>
        <p:spPr>
          <a:xfrm>
            <a:off x="6987960" y="3412800"/>
            <a:ext cx="973800" cy="558360"/>
          </a:xfrm>
          <a:prstGeom prst="curvedConnector3">
            <a:avLst>
              <a:gd name="adj1" fmla="val 50000"/>
            </a:avLst>
          </a:prstGeom>
          <a:noFill/>
          <a:ln w="19050">
            <a:solidFill>
              <a:srgbClr val="000000"/>
            </a:solidFill>
            <a:tailEnd len="med" type="triangle" w="med"/>
          </a:ln>
        </p:spPr>
        <p:style>
          <a:lnRef idx="1">
            <a:schemeClr val="dk1"/>
          </a:lnRef>
          <a:fillRef idx="0">
            <a:schemeClr val="dk1"/>
          </a:fillRef>
          <a:effectRef idx="0">
            <a:schemeClr val="dk1"/>
          </a:effectRef>
          <a:fontRef idx="minor"/>
        </p:style>
        <p:txBody>
          <a:bodyPr lIns="90000" rIns="90000" tIns="45000" bIns="45000" anchor="t">
            <a:noAutofit/>
          </a:bodyPr>
          <a:p>
            <a:endParaRPr b="0" lang="es-ES" sz="1800" spc="-1" strike="noStrike">
              <a:solidFill>
                <a:srgbClr val="000000"/>
              </a:solidFill>
              <a:latin typeface="Calibri"/>
            </a:endParaRPr>
          </a:p>
        </p:txBody>
      </p:sp>
      <p:sp>
        <p:nvSpPr>
          <p:cNvPr id="194" name="TextBox 28"/>
          <p:cNvSpPr/>
          <p:nvPr/>
        </p:nvSpPr>
        <p:spPr>
          <a:xfrm>
            <a:off x="554400" y="4964040"/>
            <a:ext cx="11142000" cy="109512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en-GB" sz="2200" spc="-1" strike="noStrike">
                <a:solidFill>
                  <a:srgbClr val="000000"/>
                </a:solidFill>
                <a:latin typeface="Arial"/>
              </a:rPr>
              <a:t>Check the viability of the approach and compare performance of models based on different ML algorithms and libraries</a:t>
            </a:r>
            <a:endParaRPr b="0" lang="es-ES" sz="2200" spc="-1" strike="noStrike">
              <a:solidFill>
                <a:srgbClr val="000000"/>
              </a:solidFill>
              <a:latin typeface="Calibri"/>
            </a:endParaRPr>
          </a:p>
          <a:p>
            <a:pPr marL="285840" indent="-285840">
              <a:lnSpc>
                <a:spcPct val="100000"/>
              </a:lnSpc>
              <a:buClr>
                <a:srgbClr val="000000"/>
              </a:buClr>
              <a:buFont typeface="Arial"/>
              <a:buChar char="•"/>
            </a:pPr>
            <a:r>
              <a:rPr b="0" lang="en-GB" sz="2200" spc="-1" strike="noStrike">
                <a:solidFill>
                  <a:srgbClr val="000000"/>
                </a:solidFill>
                <a:latin typeface="Arial"/>
              </a:rPr>
              <a:t>Train and validate models over a relatively small subset of data</a:t>
            </a:r>
            <a:endParaRPr b="0" lang="es-ES" sz="2200" spc="-1" strike="noStrike">
              <a:solidFill>
                <a:srgbClr val="000000"/>
              </a:solidFill>
              <a:latin typeface="Calibri"/>
            </a:endParaRPr>
          </a:p>
        </p:txBody>
      </p:sp>
      <p:sp>
        <p:nvSpPr>
          <p:cNvPr id="195" name="Rectangle: Rounded Corners 29"/>
          <p:cNvSpPr/>
          <p:nvPr/>
        </p:nvSpPr>
        <p:spPr>
          <a:xfrm>
            <a:off x="773640" y="2256480"/>
            <a:ext cx="2857320" cy="425160"/>
          </a:xfrm>
          <a:prstGeom prst="roundRect">
            <a:avLst>
              <a:gd name="adj" fmla="val 16667"/>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rIns="90000" tIns="45000" bIns="45000" anchor="ctr">
            <a:noAutofit/>
          </a:bodyPr>
          <a:p>
            <a:pPr algn="ctr">
              <a:lnSpc>
                <a:spcPct val="100000"/>
              </a:lnSpc>
              <a:buNone/>
            </a:pPr>
            <a:r>
              <a:rPr b="0" lang="en-GB" sz="1800" spc="-1" strike="noStrike">
                <a:solidFill>
                  <a:schemeClr val="dk1"/>
                </a:solidFill>
                <a:latin typeface="Arial"/>
              </a:rPr>
              <a:t>Location (lon, lat)</a:t>
            </a:r>
            <a:endParaRPr b="0" lang="es-ES" sz="1800" spc="-1" strike="noStrike">
              <a:solidFill>
                <a:srgbClr val="000000"/>
              </a:solidFill>
              <a:latin typeface="Calibri"/>
            </a:endParaRPr>
          </a:p>
        </p:txBody>
      </p:sp>
      <p:sp>
        <p:nvSpPr>
          <p:cNvPr id="196" name="Connector: Curved 45"/>
          <p:cNvSpPr/>
          <p:nvPr/>
        </p:nvSpPr>
        <p:spPr>
          <a:xfrm>
            <a:off x="3631320" y="2469240"/>
            <a:ext cx="997920" cy="942840"/>
          </a:xfrm>
          <a:prstGeom prst="curvedConnector3">
            <a:avLst>
              <a:gd name="adj1" fmla="val 50000"/>
            </a:avLst>
          </a:prstGeom>
          <a:noFill/>
          <a:ln w="19050">
            <a:solidFill>
              <a:srgbClr val="000000"/>
            </a:solidFill>
            <a:tailEnd len="med" type="triangle" w="med"/>
          </a:ln>
        </p:spPr>
        <p:style>
          <a:lnRef idx="1">
            <a:schemeClr val="dk1"/>
          </a:lnRef>
          <a:fillRef idx="0">
            <a:schemeClr val="dk1"/>
          </a:fillRef>
          <a:effectRef idx="0">
            <a:schemeClr val="dk1"/>
          </a:effectRef>
          <a:fontRef idx="minor"/>
        </p:style>
        <p:txBody>
          <a:bodyPr lIns="90000" rIns="90000" tIns="45000" bIns="45000" anchor="t">
            <a:noAutofit/>
          </a:bodyPr>
          <a:p>
            <a:endParaRPr b="0" lang="es-E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97" name="PlaceHolder 1"/>
          <p:cNvSpPr>
            <a:spLocks noGrp="1"/>
          </p:cNvSpPr>
          <p:nvPr>
            <p:ph/>
          </p:nvPr>
        </p:nvSpPr>
        <p:spPr>
          <a:xfrm>
            <a:off x="386280" y="990720"/>
            <a:ext cx="5525640" cy="2486880"/>
          </a:xfrm>
          <a:prstGeom prst="rect">
            <a:avLst/>
          </a:prstGeom>
          <a:noFill/>
          <a:ln w="0">
            <a:noFill/>
          </a:ln>
        </p:spPr>
        <p:txBody>
          <a:bodyPr anchor="t">
            <a:normAutofit/>
          </a:bodyPr>
          <a:p>
            <a:pPr>
              <a:lnSpc>
                <a:spcPct val="90000"/>
              </a:lnSpc>
              <a:spcBef>
                <a:spcPts val="1001"/>
              </a:spcBef>
              <a:buNone/>
              <a:tabLst>
                <a:tab algn="l" pos="0"/>
              </a:tabLst>
            </a:pPr>
            <a:r>
              <a:rPr b="0" lang="en-GB" sz="2000" spc="-1" strike="noStrike" u="sng">
                <a:solidFill>
                  <a:srgbClr val="000000"/>
                </a:solidFill>
                <a:uFillTx/>
                <a:latin typeface="Arial"/>
              </a:rPr>
              <a:t>ERA5 reanalysis</a:t>
            </a:r>
            <a:r>
              <a:rPr b="0" lang="en-150" sz="2000" spc="-1" strike="noStrike" u="sng">
                <a:solidFill>
                  <a:srgbClr val="000000"/>
                </a:solidFill>
                <a:uFillTx/>
                <a:latin typeface="Arial"/>
              </a:rPr>
              <a:t>:</a:t>
            </a:r>
            <a:endParaRPr b="0" lang="en-US" sz="2000" spc="-1" strike="noStrike">
              <a:solidFill>
                <a:srgbClr val="000000"/>
              </a:solidFill>
              <a:latin typeface="Calibri"/>
            </a:endParaRPr>
          </a:p>
          <a:p>
            <a:pPr marL="228600" indent="-228600">
              <a:lnSpc>
                <a:spcPct val="90000"/>
              </a:lnSpc>
              <a:spcBef>
                <a:spcPts val="1001"/>
              </a:spcBef>
              <a:buClr>
                <a:srgbClr val="000000"/>
              </a:buClr>
              <a:buFont typeface="Arial"/>
              <a:buChar char="•"/>
              <a:tabLst>
                <a:tab algn="l" pos="0"/>
              </a:tabLst>
            </a:pPr>
            <a:r>
              <a:rPr b="0" lang="en-GB" sz="2000" spc="-1" strike="noStrike">
                <a:solidFill>
                  <a:srgbClr val="000000"/>
                </a:solidFill>
                <a:latin typeface="Arial"/>
              </a:rPr>
              <a:t>U10S components, wind speed and direction</a:t>
            </a:r>
            <a:endParaRPr b="0" lang="en-US" sz="2000" spc="-1" strike="noStrike">
              <a:solidFill>
                <a:srgbClr val="000000"/>
              </a:solidFill>
              <a:latin typeface="Calibri"/>
            </a:endParaRPr>
          </a:p>
          <a:p>
            <a:pPr marL="228600" indent="-228600">
              <a:lnSpc>
                <a:spcPct val="90000"/>
              </a:lnSpc>
              <a:spcBef>
                <a:spcPts val="1001"/>
              </a:spcBef>
              <a:buClr>
                <a:srgbClr val="000000"/>
              </a:buClr>
              <a:buFont typeface="Arial"/>
              <a:buChar char="•"/>
              <a:tabLst>
                <a:tab algn="l" pos="0"/>
              </a:tabLst>
            </a:pPr>
            <a:r>
              <a:rPr b="0" lang="en-GB" sz="2000" spc="-1" strike="noStrike">
                <a:solidFill>
                  <a:srgbClr val="000000"/>
                </a:solidFill>
                <a:latin typeface="Arial"/>
              </a:rPr>
              <a:t>Mean sea level pressure</a:t>
            </a:r>
            <a:endParaRPr b="0" lang="en-US" sz="2000" spc="-1" strike="noStrike">
              <a:solidFill>
                <a:srgbClr val="000000"/>
              </a:solidFill>
              <a:latin typeface="Calibri"/>
            </a:endParaRPr>
          </a:p>
          <a:p>
            <a:pPr marL="228600" indent="-228600">
              <a:lnSpc>
                <a:spcPct val="90000"/>
              </a:lnSpc>
              <a:spcBef>
                <a:spcPts val="1001"/>
              </a:spcBef>
              <a:buClr>
                <a:srgbClr val="000000"/>
              </a:buClr>
              <a:buFont typeface="Arial"/>
              <a:buChar char="•"/>
              <a:tabLst>
                <a:tab algn="l" pos="0"/>
              </a:tabLst>
            </a:pPr>
            <a:r>
              <a:rPr b="0" lang="en-GB" sz="2000" spc="-1" strike="noStrike">
                <a:solidFill>
                  <a:srgbClr val="000000"/>
                </a:solidFill>
                <a:latin typeface="Arial"/>
              </a:rPr>
              <a:t>Air temperature</a:t>
            </a:r>
            <a:endParaRPr b="0" lang="en-US" sz="2000" spc="-1" strike="noStrike">
              <a:solidFill>
                <a:srgbClr val="000000"/>
              </a:solidFill>
              <a:latin typeface="Calibri"/>
            </a:endParaRPr>
          </a:p>
          <a:p>
            <a:pPr marL="228600" indent="-228600">
              <a:lnSpc>
                <a:spcPct val="90000"/>
              </a:lnSpc>
              <a:spcBef>
                <a:spcPts val="1001"/>
              </a:spcBef>
              <a:buClr>
                <a:srgbClr val="000000"/>
              </a:buClr>
              <a:buFont typeface="Arial"/>
              <a:buChar char="•"/>
              <a:tabLst>
                <a:tab algn="l" pos="0"/>
              </a:tabLst>
            </a:pPr>
            <a:r>
              <a:rPr b="0" lang="en-GB" sz="2000" spc="-1" strike="noStrike">
                <a:solidFill>
                  <a:srgbClr val="000000"/>
                </a:solidFill>
                <a:latin typeface="Arial"/>
              </a:rPr>
              <a:t>Specific humidity</a:t>
            </a:r>
            <a:endParaRPr b="0" lang="en-US" sz="2000" spc="-1" strike="noStrike">
              <a:solidFill>
                <a:srgbClr val="000000"/>
              </a:solidFill>
              <a:latin typeface="Calibri"/>
            </a:endParaRPr>
          </a:p>
          <a:p>
            <a:pPr marL="228600" indent="-228600">
              <a:lnSpc>
                <a:spcPct val="90000"/>
              </a:lnSpc>
              <a:spcBef>
                <a:spcPts val="1001"/>
              </a:spcBef>
              <a:buClr>
                <a:srgbClr val="000000"/>
              </a:buClr>
              <a:buFont typeface="Arial"/>
              <a:buChar char="•"/>
              <a:tabLst>
                <a:tab algn="l" pos="0"/>
              </a:tabLst>
            </a:pPr>
            <a:r>
              <a:rPr b="0" lang="en-GB" sz="2000" spc="-1" strike="noStrike">
                <a:solidFill>
                  <a:srgbClr val="000000"/>
                </a:solidFill>
                <a:latin typeface="Arial"/>
              </a:rPr>
              <a:t>SST, </a:t>
            </a:r>
            <a:r>
              <a:rPr b="0" lang="en-150" sz="2000" spc="-1" strike="noStrike">
                <a:solidFill>
                  <a:srgbClr val="000000"/>
                </a:solidFill>
                <a:latin typeface="Arial"/>
              </a:rPr>
              <a:t>SST gradients</a:t>
            </a:r>
            <a:endParaRPr b="0" lang="en-US" sz="2000" spc="-1" strike="noStrike">
              <a:solidFill>
                <a:srgbClr val="000000"/>
              </a:solidFill>
              <a:latin typeface="Calibri"/>
            </a:endParaRPr>
          </a:p>
          <a:p>
            <a:pPr>
              <a:lnSpc>
                <a:spcPct val="90000"/>
              </a:lnSpc>
              <a:spcBef>
                <a:spcPts val="1001"/>
              </a:spcBef>
              <a:buNone/>
              <a:tabLst>
                <a:tab algn="l" pos="0"/>
              </a:tabLst>
            </a:pPr>
            <a:endParaRPr b="0" lang="en-US" sz="2000" spc="-1" strike="noStrike">
              <a:solidFill>
                <a:srgbClr val="000000"/>
              </a:solidFill>
              <a:latin typeface="Calibri"/>
            </a:endParaRPr>
          </a:p>
          <a:p>
            <a:pPr>
              <a:lnSpc>
                <a:spcPct val="90000"/>
              </a:lnSpc>
              <a:spcBef>
                <a:spcPts val="1001"/>
              </a:spcBef>
              <a:buNone/>
              <a:tabLst>
                <a:tab algn="l" pos="0"/>
              </a:tabLst>
            </a:pPr>
            <a:endParaRPr b="0" lang="en-US" sz="2000" spc="-1" strike="noStrike">
              <a:solidFill>
                <a:srgbClr val="000000"/>
              </a:solidFill>
              <a:latin typeface="Calibri"/>
            </a:endParaRPr>
          </a:p>
          <a:p>
            <a:pPr>
              <a:lnSpc>
                <a:spcPct val="90000"/>
              </a:lnSpc>
              <a:spcBef>
                <a:spcPts val="1001"/>
              </a:spcBef>
              <a:buNone/>
              <a:tabLst>
                <a:tab algn="l" pos="0"/>
              </a:tabLst>
            </a:pPr>
            <a:endParaRPr b="0" lang="en-US" sz="2000" spc="-1" strike="noStrike">
              <a:solidFill>
                <a:srgbClr val="000000"/>
              </a:solidFill>
              <a:latin typeface="Calibri"/>
            </a:endParaRPr>
          </a:p>
          <a:p>
            <a:pPr>
              <a:lnSpc>
                <a:spcPct val="90000"/>
              </a:lnSpc>
              <a:spcBef>
                <a:spcPts val="1001"/>
              </a:spcBef>
              <a:buNone/>
              <a:tabLst>
                <a:tab algn="l" pos="0"/>
              </a:tabLst>
            </a:pPr>
            <a:endParaRPr b="0" lang="en-US" sz="2000" spc="-1" strike="noStrike">
              <a:solidFill>
                <a:srgbClr val="000000"/>
              </a:solidFill>
              <a:latin typeface="Calibri"/>
            </a:endParaRPr>
          </a:p>
          <a:p>
            <a:pPr>
              <a:lnSpc>
                <a:spcPct val="90000"/>
              </a:lnSpc>
              <a:spcBef>
                <a:spcPts val="1001"/>
              </a:spcBef>
              <a:buNone/>
              <a:tabLst>
                <a:tab algn="l" pos="0"/>
              </a:tabLst>
            </a:pPr>
            <a:endParaRPr b="0" lang="en-US" sz="2000" spc="-1" strike="noStrike">
              <a:solidFill>
                <a:srgbClr val="000000"/>
              </a:solidFill>
              <a:latin typeface="Calibri"/>
            </a:endParaRPr>
          </a:p>
          <a:p>
            <a:pPr>
              <a:lnSpc>
                <a:spcPct val="90000"/>
              </a:lnSpc>
              <a:spcBef>
                <a:spcPts val="1001"/>
              </a:spcBef>
              <a:buNone/>
              <a:tabLst>
                <a:tab algn="l" pos="0"/>
              </a:tabLst>
            </a:pPr>
            <a:endParaRPr b="0" lang="en-US" sz="2000" spc="-1" strike="noStrike">
              <a:solidFill>
                <a:srgbClr val="000000"/>
              </a:solidFill>
              <a:latin typeface="Calibri"/>
            </a:endParaRPr>
          </a:p>
          <a:p>
            <a:pPr>
              <a:lnSpc>
                <a:spcPct val="90000"/>
              </a:lnSpc>
              <a:spcBef>
                <a:spcPts val="1001"/>
              </a:spcBef>
              <a:buNone/>
              <a:tabLst>
                <a:tab algn="l" pos="0"/>
              </a:tabLst>
            </a:pPr>
            <a:endParaRPr b="0" lang="en-US" sz="2000" spc="-1" strike="noStrike">
              <a:solidFill>
                <a:srgbClr val="000000"/>
              </a:solidFill>
              <a:latin typeface="Calibri"/>
            </a:endParaRPr>
          </a:p>
        </p:txBody>
      </p:sp>
      <p:sp>
        <p:nvSpPr>
          <p:cNvPr id="198" name="PlaceHolder 2"/>
          <p:cNvSpPr>
            <a:spLocks noGrp="1"/>
          </p:cNvSpPr>
          <p:nvPr>
            <p:ph type="sldNum" idx="16"/>
          </p:nvPr>
        </p:nvSpPr>
        <p:spPr>
          <a:xfrm>
            <a:off x="9018720" y="6356520"/>
            <a:ext cx="2334600" cy="364680"/>
          </a:xfrm>
          <a:prstGeom prst="rect">
            <a:avLst/>
          </a:prstGeom>
          <a:noFill/>
          <a:ln w="0">
            <a:noFill/>
          </a:ln>
        </p:spPr>
        <p:txBody>
          <a:bodyPr anchor="ctr">
            <a:noAutofit/>
          </a:bodyPr>
          <a:lstStyle>
            <a:lvl1pPr algn="r">
              <a:lnSpc>
                <a:spcPct val="100000"/>
              </a:lnSpc>
              <a:buNone/>
              <a:defRPr b="0" lang="en-GB" sz="1200" spc="-1" strike="noStrike">
                <a:solidFill>
                  <a:srgbClr val="b4b4b4"/>
                </a:solidFill>
                <a:latin typeface="Calibri"/>
              </a:defRPr>
            </a:lvl1pPr>
          </a:lstStyle>
          <a:p>
            <a:pPr algn="r">
              <a:lnSpc>
                <a:spcPct val="100000"/>
              </a:lnSpc>
              <a:buNone/>
            </a:pPr>
            <a:fld id="{056F275E-65A1-4CCE-8F83-5BAC9DCE9F15}" type="slidenum">
              <a:rPr b="0" lang="en-GB" sz="1200" spc="-1" strike="noStrike">
                <a:solidFill>
                  <a:srgbClr val="b4b4b4"/>
                </a:solidFill>
                <a:latin typeface="Calibri"/>
              </a:rPr>
              <a:t>9</a:t>
            </a:fld>
            <a:r>
              <a:rPr b="0" lang="en-GB" sz="1200" spc="-1" strike="noStrike">
                <a:solidFill>
                  <a:srgbClr val="b4b4b4"/>
                </a:solidFill>
                <a:latin typeface="Calibri"/>
              </a:rPr>
              <a:t>/38</a:t>
            </a:r>
            <a:endParaRPr b="0" lang="es-ES" sz="1200" spc="-1" strike="noStrike">
              <a:solidFill>
                <a:srgbClr val="000000"/>
              </a:solidFill>
              <a:latin typeface="Calibri"/>
            </a:endParaRPr>
          </a:p>
        </p:txBody>
      </p:sp>
      <p:sp>
        <p:nvSpPr>
          <p:cNvPr id="199" name="PlaceHolder 3"/>
          <p:cNvSpPr>
            <a:spLocks noGrp="1"/>
          </p:cNvSpPr>
          <p:nvPr>
            <p:ph type="title"/>
          </p:nvPr>
        </p:nvSpPr>
        <p:spPr>
          <a:xfrm>
            <a:off x="0" y="0"/>
            <a:ext cx="12191760" cy="680760"/>
          </a:xfrm>
          <a:prstGeom prst="rect">
            <a:avLst/>
          </a:prstGeom>
          <a:blipFill rotWithShape="0">
            <a:blip r:embed="rId1"/>
            <a:stretch/>
          </a:blipFill>
          <a:ln w="0">
            <a:noFill/>
          </a:ln>
        </p:spPr>
        <p:txBody>
          <a:bodyPr anchor="ctr">
            <a:noAutofit/>
          </a:bodyPr>
          <a:p>
            <a:pPr>
              <a:lnSpc>
                <a:spcPct val="90000"/>
              </a:lnSpc>
              <a:buNone/>
            </a:pPr>
            <a:r>
              <a:rPr b="1" lang="en-GB" sz="3200" spc="-1" strike="noStrike">
                <a:solidFill>
                  <a:srgbClr val="f5f5f5"/>
                </a:solidFill>
                <a:latin typeface="Arial"/>
              </a:rPr>
              <a:t>	</a:t>
            </a:r>
            <a:r>
              <a:rPr b="1" lang="en-GB" sz="3200" spc="-1" strike="noStrike">
                <a:solidFill>
                  <a:srgbClr val="f5f5f5"/>
                </a:solidFill>
                <a:latin typeface="Arial"/>
              </a:rPr>
              <a:t>Datasets: Inputs</a:t>
            </a:r>
            <a:endParaRPr b="0" lang="en-US" sz="3200" spc="-1" strike="noStrike">
              <a:solidFill>
                <a:srgbClr val="000000"/>
              </a:solidFill>
              <a:latin typeface="Calibri"/>
            </a:endParaRPr>
          </a:p>
        </p:txBody>
      </p:sp>
      <mc:AlternateContent>
        <mc:Choice xmlns:a14="http://schemas.microsoft.com/office/drawing/2010/main" Requires="a14">
          <p:sp>
            <p:nvSpPr>
              <p:cNvPr id="200" name="TextBox 6"/>
              <p:cNvSpPr txBox="1"/>
              <p:nvPr/>
            </p:nvSpPr>
            <p:spPr>
              <a:xfrm>
                <a:off x="6095880" y="860400"/>
                <a:ext cx="3010320" cy="910440"/>
              </a:xfrm>
              <a:prstGeom prst="rect">
                <a:avLst/>
              </a:prstGeom>
            </p:spPr>
            <p:txBody>
              <a:bodyPr/>
              <a:p>
                <a14:m>
                  <m:oMath xmlns:m="http://schemas.openxmlformats.org/officeDocument/2006/math">
                    <m:r>
                      <m:t xml:space="preserve">𝑈</m:t>
                    </m:r>
                    <m:r>
                      <m:t xml:space="preserve">10</m:t>
                    </m:r>
                    <m:r>
                      <m:t xml:space="preserve">𝑆</m:t>
                    </m:r>
                    <m:r>
                      <m:t xml:space="preserve">=</m:t>
                    </m:r>
                    <m:r>
                      <m:t xml:space="preserve">𝑈</m:t>
                    </m:r>
                    <m:r>
                      <m:t xml:space="preserve">10</m:t>
                    </m:r>
                    <m:r>
                      <m:t xml:space="preserve">𝑁</m:t>
                    </m:r>
                    <m:rad>
                      <m:radPr>
                        <m:degHide m:val="1"/>
                      </m:radPr>
                      <m:deg/>
                      <m:e>
                        <m:f>
                          <m:num>
                            <m:sSub>
                              <m:e>
                                <m:r>
                                  <m:t xml:space="preserve">𝜌</m:t>
                                </m:r>
                              </m:e>
                              <m:sub>
                                <m:r>
                                  <m:t xml:space="preserve">𝑎𝑖𝑟</m:t>
                                </m:r>
                              </m:sub>
                            </m:sSub>
                          </m:num>
                          <m:den>
                            <m:sSub>
                              <m:e>
                                <m:r>
                                  <m:t xml:space="preserve">𝜌</m:t>
                                </m:r>
                              </m:e>
                              <m:sub>
                                <m:r>
                                  <m:t xml:space="preserve">𝑎𝑖𝑟</m:t>
                                </m:r>
                              </m:sub>
                            </m:sSub>
                            <m:r>
                              <m:t xml:space="preserve">&gt;</m:t>
                            </m:r>
                          </m:den>
                        </m:f>
                      </m:e>
                    </m:rad>
                  </m:oMath>
                </a14:m>
              </a:p>
            </p:txBody>
          </p:sp>
        </mc:Choice>
        <mc:Fallback/>
      </mc:AlternateContent>
      <mc:AlternateContent>
        <mc:Choice xmlns:a14="http://schemas.microsoft.com/office/drawing/2010/main" Requires="a14">
          <p:sp>
            <p:nvSpPr>
              <p:cNvPr id="201" name="TextBox 9"/>
              <p:cNvSpPr txBox="1"/>
              <p:nvPr/>
            </p:nvSpPr>
            <p:spPr>
              <a:xfrm>
                <a:off x="8797320" y="1131120"/>
                <a:ext cx="3326400" cy="369000"/>
              </a:xfrm>
              <a:prstGeom prst="rect">
                <a:avLst/>
              </a:prstGeom>
            </p:spPr>
            <p:txBody>
              <a:bodyPr/>
              <a:p>
                <a14:m>
                  <m:oMath xmlns:m="http://schemas.openxmlformats.org/officeDocument/2006/math">
                    <m:sSub>
                      <m:e>
                        <m:r>
                          <m:t xml:space="preserve">𝜌</m:t>
                        </m:r>
                      </m:e>
                      <m:sub>
                        <m:r>
                          <m:t xml:space="preserve">𝑎𝑖𝑟</m:t>
                        </m:r>
                      </m:sub>
                    </m:sSub>
                    <m:r>
                      <m:t xml:space="preserve">&gt;</m:t>
                    </m:r>
                    <m:r>
                      <m:rPr>
                        <m:lit/>
                        <m:nor/>
                      </m:rPr>
                      <m:t xml:space="preserve">1.225 </m:t>
                    </m:r>
                    <m:f>
                      <m:fPr>
                        <m:type m:val="lin"/>
                      </m:fPr>
                      <m:num>
                        <m:r>
                          <m:rPr>
                            <m:lit/>
                            <m:nor/>
                          </m:rPr>
                          <m:t xml:space="preserve">kg</m:t>
                        </m:r>
                      </m:num>
                      <m:den>
                        <m:sSup>
                          <m:e>
                            <m:r>
                              <m:t xml:space="preserve">𝑚</m:t>
                            </m:r>
                          </m:e>
                          <m:sup>
                            <m:r>
                              <m:t xml:space="preserve">3</m:t>
                            </m:r>
                          </m:sup>
                        </m:sSup>
                      </m:den>
                    </m:f>
                  </m:oMath>
                </a14:m>
              </a:p>
            </p:txBody>
          </p:sp>
        </mc:Choice>
        <mc:Fallback/>
      </mc:AlternateContent>
      <p:sp>
        <p:nvSpPr>
          <p:cNvPr id="202" name="Content Placeholder 1"/>
          <p:cNvSpPr/>
          <p:nvPr/>
        </p:nvSpPr>
        <p:spPr>
          <a:xfrm>
            <a:off x="386280" y="3388320"/>
            <a:ext cx="11491920" cy="2486880"/>
          </a:xfrm>
          <a:prstGeom prst="rect">
            <a:avLst/>
          </a:prstGeom>
          <a:noFill/>
          <a:ln w="0">
            <a:noFill/>
          </a:ln>
        </p:spPr>
        <p:style>
          <a:lnRef idx="0"/>
          <a:fillRef idx="0"/>
          <a:effectRef idx="0"/>
          <a:fontRef idx="minor"/>
        </p:style>
        <p:txBody>
          <a:bodyPr anchor="t">
            <a:normAutofit/>
          </a:bodyPr>
          <a:p>
            <a:pPr>
              <a:lnSpc>
                <a:spcPct val="90000"/>
              </a:lnSpc>
              <a:spcBef>
                <a:spcPts val="1001"/>
              </a:spcBef>
              <a:buNone/>
              <a:tabLst>
                <a:tab algn="l" pos="0"/>
              </a:tabLst>
            </a:pPr>
            <a:r>
              <a:rPr b="0" lang="en-150" sz="2000" spc="-1" strike="noStrike" u="sng">
                <a:solidFill>
                  <a:srgbClr val="000000"/>
                </a:solidFill>
                <a:uFillTx/>
                <a:latin typeface="Arial"/>
              </a:rPr>
              <a:t>Currents:</a:t>
            </a:r>
            <a:r>
              <a:rPr b="0" lang="en-150" sz="2000" spc="-1" strike="noStrike">
                <a:solidFill>
                  <a:srgbClr val="000000"/>
                </a:solidFill>
                <a:latin typeface="Arial"/>
              </a:rPr>
              <a:t> </a:t>
            </a:r>
            <a:r>
              <a:rPr b="0" lang="en-GB" sz="2000" spc="-1" strike="noStrike">
                <a:solidFill>
                  <a:srgbClr val="000000"/>
                </a:solidFill>
                <a:latin typeface="Arial"/>
              </a:rPr>
              <a:t>Global Total Surface Current</a:t>
            </a:r>
            <a:r>
              <a:rPr b="0" lang="en-150" sz="2000" spc="-1" strike="noStrike">
                <a:solidFill>
                  <a:srgbClr val="000000"/>
                </a:solidFill>
                <a:latin typeface="Arial"/>
              </a:rPr>
              <a:t> from CMEMS (</a:t>
            </a:r>
            <a:r>
              <a:rPr b="0" lang="en-US" sz="2000" spc="-1" strike="noStrike">
                <a:solidFill>
                  <a:srgbClr val="000000"/>
                </a:solidFill>
                <a:latin typeface="Arial"/>
              </a:rPr>
              <a:t>MULTIOBS_GLO_PHY_MYNRT_015_003</a:t>
            </a:r>
            <a:r>
              <a:rPr b="0" lang="en-150" sz="2000" spc="-1" strike="noStrike">
                <a:solidFill>
                  <a:srgbClr val="000000"/>
                </a:solidFill>
                <a:latin typeface="Arial"/>
              </a:rPr>
              <a:t>)</a:t>
            </a:r>
            <a:endParaRPr b="0" lang="es-ES" sz="2000" spc="-1" strike="noStrike">
              <a:solidFill>
                <a:srgbClr val="000000"/>
              </a:solidFill>
              <a:latin typeface="Calibri"/>
            </a:endParaRPr>
          </a:p>
          <a:p>
            <a:pPr marL="228600" indent="-228600">
              <a:lnSpc>
                <a:spcPct val="90000"/>
              </a:lnSpc>
              <a:spcBef>
                <a:spcPts val="1001"/>
              </a:spcBef>
              <a:buClr>
                <a:srgbClr val="000000"/>
              </a:buClr>
              <a:buFont typeface="Arial"/>
              <a:buChar char="•"/>
              <a:tabLst>
                <a:tab algn="l" pos="0"/>
              </a:tabLst>
            </a:pPr>
            <a:r>
              <a:rPr b="0" lang="en-GB" sz="2000" spc="-1" strike="noStrike">
                <a:solidFill>
                  <a:srgbClr val="000000"/>
                </a:solidFill>
                <a:latin typeface="Arial"/>
              </a:rPr>
              <a:t> </a:t>
            </a:r>
            <a:r>
              <a:rPr b="0" lang="en-US" sz="2000" spc="-1" strike="noStrike">
                <a:solidFill>
                  <a:srgbClr val="000000"/>
                </a:solidFill>
                <a:latin typeface="Arial"/>
              </a:rPr>
              <a:t>Daily mean surface velocities components (uo, vo)</a:t>
            </a:r>
            <a:endParaRPr b="0" lang="es-ES" sz="2000" spc="-1" strike="noStrike">
              <a:solidFill>
                <a:srgbClr val="000000"/>
              </a:solidFill>
              <a:latin typeface="Calibri"/>
            </a:endParaRPr>
          </a:p>
          <a:p>
            <a:pPr>
              <a:lnSpc>
                <a:spcPct val="90000"/>
              </a:lnSpc>
              <a:spcBef>
                <a:spcPts val="1001"/>
              </a:spcBef>
              <a:buNone/>
              <a:tabLst>
                <a:tab algn="l" pos="0"/>
              </a:tabLst>
            </a:pPr>
            <a:r>
              <a:rPr b="0" lang="en-150" sz="2000" spc="-1" strike="noStrike" u="sng">
                <a:solidFill>
                  <a:srgbClr val="000000"/>
                </a:solidFill>
                <a:uFillTx/>
                <a:latin typeface="Arial"/>
              </a:rPr>
              <a:t>Derivatives</a:t>
            </a:r>
            <a:r>
              <a:rPr b="0" lang="en-150" sz="2000" spc="-1" strike="noStrike">
                <a:solidFill>
                  <a:srgbClr val="000000"/>
                </a:solidFill>
                <a:latin typeface="Arial"/>
              </a:rPr>
              <a:t>: </a:t>
            </a:r>
            <a:r>
              <a:rPr b="0" lang="en-US" sz="2000" spc="-1" strike="noStrike">
                <a:solidFill>
                  <a:srgbClr val="000000"/>
                </a:solidFill>
                <a:latin typeface="Arial"/>
              </a:rPr>
              <a:t>ERA5 w</a:t>
            </a:r>
            <a:r>
              <a:rPr b="0" lang="en-150" sz="2000" spc="-1" strike="noStrike">
                <a:solidFill>
                  <a:srgbClr val="000000"/>
                </a:solidFill>
                <a:latin typeface="Arial"/>
              </a:rPr>
              <a:t>ind curl, divergence</a:t>
            </a:r>
            <a:endParaRPr b="0" lang="es-ES" sz="2000" spc="-1" strike="noStrike">
              <a:solidFill>
                <a:srgbClr val="000000"/>
              </a:solidFill>
              <a:latin typeface="Calibri"/>
            </a:endParaRPr>
          </a:p>
          <a:p>
            <a:pPr>
              <a:lnSpc>
                <a:spcPct val="90000"/>
              </a:lnSpc>
              <a:spcBef>
                <a:spcPts val="1001"/>
              </a:spcBef>
              <a:buNone/>
              <a:tabLst>
                <a:tab algn="l" pos="0"/>
              </a:tabLst>
            </a:pPr>
            <a:endParaRPr b="0" lang="es-ES" sz="2000" spc="-1" strike="noStrike">
              <a:solidFill>
                <a:srgbClr val="000000"/>
              </a:solidFill>
              <a:latin typeface="Calibri"/>
            </a:endParaRPr>
          </a:p>
          <a:p>
            <a:pPr>
              <a:lnSpc>
                <a:spcPct val="90000"/>
              </a:lnSpc>
              <a:spcBef>
                <a:spcPts val="1001"/>
              </a:spcBef>
              <a:buNone/>
              <a:tabLst>
                <a:tab algn="l" pos="0"/>
              </a:tabLst>
            </a:pPr>
            <a:endParaRPr b="0" lang="es-ES" sz="2000" spc="-1" strike="noStrike">
              <a:solidFill>
                <a:srgbClr val="000000"/>
              </a:solidFill>
              <a:latin typeface="Calibri"/>
            </a:endParaRPr>
          </a:p>
          <a:p>
            <a:pPr>
              <a:lnSpc>
                <a:spcPct val="90000"/>
              </a:lnSpc>
              <a:spcBef>
                <a:spcPts val="1001"/>
              </a:spcBef>
              <a:buNone/>
              <a:tabLst>
                <a:tab algn="l" pos="0"/>
              </a:tabLst>
            </a:pPr>
            <a:endParaRPr b="0" lang="es-ES" sz="2000" spc="-1" strike="noStrike">
              <a:solidFill>
                <a:srgbClr val="000000"/>
              </a:solidFill>
              <a:latin typeface="Calibri"/>
            </a:endParaRPr>
          </a:p>
          <a:p>
            <a:pPr>
              <a:lnSpc>
                <a:spcPct val="90000"/>
              </a:lnSpc>
              <a:spcBef>
                <a:spcPts val="1001"/>
              </a:spcBef>
              <a:buNone/>
              <a:tabLst>
                <a:tab algn="l" pos="0"/>
              </a:tabLst>
            </a:pPr>
            <a:endParaRPr b="0" lang="es-ES"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5500</TotalTime>
  <Application>Collabora_Office/22.05.22.2$Linux_X86_64 LibreOffice_project/d02b2d23c8d3dec8585df17cd2fe6f68e0a707b3</Application>
  <AppVersion>15.0000</AppVersion>
  <Words>1985</Words>
  <Paragraphs>382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2022-11-25T09:40:24Z</dcterms:created>
  <dc:creator>Eugenia Eugenia</dc:creator>
  <dc:description/>
  <dc:language>es-ES</dc:language>
  <cp:lastModifiedBy/>
  <dcterms:modified xsi:type="dcterms:W3CDTF">2024-05-30T16:20:50Z</dcterms:modified>
  <cp:revision>138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20</vt:i4>
  </property>
  <property fmtid="{D5CDD505-2E9C-101B-9397-08002B2CF9AE}" pid="3" name="Notes">
    <vt:i4>7</vt:i4>
  </property>
  <property fmtid="{D5CDD505-2E9C-101B-9397-08002B2CF9AE}" pid="4" name="PresentationFormat">
    <vt:lpwstr>Panorámica</vt:lpwstr>
  </property>
  <property fmtid="{D5CDD505-2E9C-101B-9397-08002B2CF9AE}" pid="5" name="Slides">
    <vt:i4>39</vt:i4>
  </property>
</Properties>
</file>