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embeddings/Microsoft_Equation1.bin" ContentType="application/vnd.openxmlformats-officedocument.oleObject"/>
  <Override PartName="/ppt/embeddings/Microsoft_Equation2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5"/>
  </p:notesMasterIdLst>
  <p:sldIdLst>
    <p:sldId id="391" r:id="rId2"/>
    <p:sldId id="490" r:id="rId3"/>
    <p:sldId id="422" r:id="rId4"/>
    <p:sldId id="423" r:id="rId5"/>
    <p:sldId id="428" r:id="rId6"/>
    <p:sldId id="429" r:id="rId7"/>
    <p:sldId id="491" r:id="rId8"/>
    <p:sldId id="492" r:id="rId9"/>
    <p:sldId id="493" r:id="rId10"/>
    <p:sldId id="432" r:id="rId11"/>
    <p:sldId id="433" r:id="rId12"/>
    <p:sldId id="434" r:id="rId13"/>
    <p:sldId id="435" r:id="rId14"/>
    <p:sldId id="436" r:id="rId15"/>
    <p:sldId id="437" r:id="rId16"/>
    <p:sldId id="438" r:id="rId17"/>
    <p:sldId id="439" r:id="rId18"/>
    <p:sldId id="482" r:id="rId19"/>
    <p:sldId id="486" r:id="rId20"/>
    <p:sldId id="440" r:id="rId21"/>
    <p:sldId id="441" r:id="rId22"/>
    <p:sldId id="449" r:id="rId23"/>
    <p:sldId id="45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3DD798"/>
    <a:srgbClr val="5AB79D"/>
    <a:srgbClr val="009193"/>
    <a:srgbClr val="8DA9DB"/>
    <a:srgbClr val="011893"/>
    <a:srgbClr val="009AB9"/>
    <a:srgbClr val="1A579B"/>
    <a:srgbClr val="B31310"/>
    <a:srgbClr val="695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428" autoAdjust="0"/>
    <p:restoredTop sz="92230"/>
  </p:normalViewPr>
  <p:slideViewPr>
    <p:cSldViewPr snapToGrid="0" snapToObjects="1" showGuides="1">
      <p:cViewPr varScale="1">
        <p:scale>
          <a:sx n="71" d="100"/>
          <a:sy n="71" d="100"/>
        </p:scale>
        <p:origin x="-128" y="-4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40" d="100"/>
        <a:sy n="14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5D9406-F749-7C4F-9DC0-884DB9309C46}" type="datetimeFigureOut">
              <a:rPr lang="en-US" smtClean="0"/>
              <a:t>5/29/24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A2335F-17B4-2C40-ABC1-3ED65A0FA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541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1" i="0" u="none" strike="noStrike" dirty="0">
                <a:effectLst/>
                <a:latin typeface="-apple-system"/>
              </a:rPr>
              <a:t>Microphysics Spirals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effectLst/>
                <a:latin typeface="-apple-system"/>
              </a:rPr>
              <a:t>Idalia - 20230829I1 - 1 spiral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effectLst/>
                <a:latin typeface="-apple-system"/>
              </a:rPr>
              <a:t>Tammy - 20231019I1 - 1 spiral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effectLst/>
                <a:latin typeface="-apple-system"/>
              </a:rPr>
              <a:t>Tammy - 20231021I1 - 1 spiral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effectLst/>
                <a:latin typeface="-apple-system"/>
              </a:rPr>
              <a:t>Tammy - 20231022I1 - 2 spirals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A2335F-17B4-2C40-ABC1-3ED65A0FA52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8452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29A2D3-9443-4F29-A2B5-43A15FF449FB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44337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D3C33E24-1658-0D48-A6E8-6F42B271A4F9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96008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008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D0EABEC8-A886-394F-B1F1-4277AA875B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77D95016-549C-2C43-B0BE-BA0533D9C5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759AFE2-DCB2-A845-853F-8FE5DB883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F681A-39F6-D24A-96BE-EB5321C53C3D}" type="datetime1">
              <a:rPr lang="en-US" smtClean="0"/>
              <a:t>5/29/24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AA06BDE-B01E-1A41-A8BD-933DFE373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ECEF4B6-889A-1B4A-8284-7FCF75855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841-7D05-1241-AA0C-577E12035048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28078"/>
            <a:ext cx="1037427" cy="1037427"/>
          </a:xfrm>
          <a:prstGeom prst="rect">
            <a:avLst/>
          </a:prstGeom>
        </p:spPr>
      </p:pic>
      <p:pic>
        <p:nvPicPr>
          <p:cNvPr id="10" name="Picture 4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695847" y="-1"/>
            <a:ext cx="816555" cy="769205"/>
          </a:xfrm>
          <a:prstGeom prst="rect">
            <a:avLst/>
          </a:prstGeom>
          <a:noFill/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7236" y="1843"/>
            <a:ext cx="818530" cy="76736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714586" y="101201"/>
            <a:ext cx="631625" cy="4759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414686" y="1843"/>
            <a:ext cx="1017901" cy="1017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045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1B6AE90-1E4F-6745-8C79-AED83C7E0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D337BDE1-2193-8148-A4C2-6E23C350CF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C6D7B96-9747-CA40-BE06-63CF92CB5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E4784-CD65-B342-94A0-338B58EA8DA0}" type="datetime1">
              <a:rPr lang="en-US" smtClean="0"/>
              <a:t>5/29/24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80B6B28-5E3C-C348-8CE7-D9429A897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0076944-AAFC-6441-8E53-E7A88BF02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841-7D05-1241-AA0C-577E12035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9232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1839A6F3-0CC6-7345-BC47-54622E0C01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7527221-A61E-6C43-BE62-E57230EF77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26D4EF8-2614-BB4E-97E7-1AFF43A4E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F5230-B760-3E47-9CAE-4F839E3DB7CB}" type="datetime1">
              <a:rPr lang="en-US" smtClean="0"/>
              <a:t>5/29/24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A5E94A5-E1CC-9347-8B8F-505B6BA94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ADC0FF8-816E-0D43-A83A-64AC92563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841-7D05-1241-AA0C-577E12035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9020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4C6761D-2234-1441-9CB8-D3AD29FF3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7B79D96-1D6B-4E40-B563-85FE86406C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F489006-9EB0-1147-A9BB-4F4E07070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35B2B-08E2-F94D-B24E-7F0F436D2FF3}" type="datetime1">
              <a:rPr lang="en-US" smtClean="0"/>
              <a:t>5/29/24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AD62CCC-33EA-8F41-990B-6CF8F2629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3F537E3-239D-BD45-A868-5F43273F9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841-7D05-1241-AA0C-577E12035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887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4C6761D-2234-1441-9CB8-D3AD29FF3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7B79D96-1D6B-4E40-B563-85FE86406C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F489006-9EB0-1147-A9BB-4F4E07070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35B2B-08E2-F94D-B24E-7F0F436D2FF3}" type="datetime1">
              <a:rPr lang="en-US" smtClean="0"/>
              <a:t>5/29/24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AD62CCC-33EA-8F41-990B-6CF8F2629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3F537E3-239D-BD45-A868-5F43273F9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841-7D05-1241-AA0C-577E12035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621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B5EC801-AA5F-564D-821E-A42D64884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69094A2-A6FB-1444-853A-A555D6B122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1062511-C033-A540-80F8-0E544B8AF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19C59-0D85-5D4C-88C1-7D043B1A61D2}" type="datetime1">
              <a:rPr lang="en-US" smtClean="0"/>
              <a:t>5/29/24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9CA0C3C-0EED-0140-8DCB-70BBCB933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5FBCB6B-73E6-6747-B6CD-80D892F9B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841-7D05-1241-AA0C-577E12035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3493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F6C6023-C051-7040-A1DD-E2C8CDFD7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BE67A2A-804B-B84D-8B5A-90E153AC39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1EC69B2-1FC4-D047-BFA1-0BB030BB92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0124823-60BD-DC4C-85B2-C2D9741DE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D4486-825C-1C49-B9B9-0EB4E27359F7}" type="datetime1">
              <a:rPr lang="en-US" smtClean="0"/>
              <a:t>5/29/24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0FEBA59-79CF-DF48-9AE5-15B53C127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A1CB728-5EE2-5B45-B4EA-8E6C15F83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841-7D05-1241-AA0C-577E12035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756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86534CD-C86C-7443-A42F-40D116672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FA205AE-F79D-E049-B01E-0E3F65CF79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0C3ED375-CBBB-474F-B75A-AF7C3B151E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F585B163-A114-CB4C-9285-323F2D2520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6706A0B9-F170-0D46-9972-109A31D526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B2615C51-74C6-1447-BFD7-E3D060359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830-F41E-5C4F-A431-BB0B0C62DF38}" type="datetime1">
              <a:rPr lang="en-US" smtClean="0"/>
              <a:t>5/29/24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259896FA-BA15-0B44-A322-1EB69E706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48A1BA05-1D82-C746-A924-898F0D4FF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841-7D05-1241-AA0C-577E12035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528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F62523B-A104-B744-9B19-DCE6652A4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BB833FB8-A2FE-8C42-AD95-621D8738A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0187B-F566-AB4F-8AFB-E4585A143316}" type="datetime1">
              <a:rPr lang="en-US" smtClean="0"/>
              <a:t>5/29/24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B6E47A14-89E9-E74F-8E8E-3CFA82751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2EC22C0D-5F51-AC4A-BD7C-F6727AA36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841-7D05-1241-AA0C-577E12035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254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31BC9BB-E19B-4C44-BF24-C9DD3482B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6F942-E623-D74F-84BF-79EF1C2757F5}" type="datetime1">
              <a:rPr lang="en-US" smtClean="0"/>
              <a:t>5/29/24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38F4207-340B-3748-83F8-1DC0A07BE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20F5F64-9E5B-4842-BD82-30BFFF0E3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841-7D05-1241-AA0C-577E12035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627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C95048-61D2-BF44-BE42-FC4EE9A12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F2F574B-176C-9041-9F21-D6DF7C1B98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147B683-273D-BE4D-8EA4-334AC11310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5219760-95E4-BD46-B3A0-A2AD4FDA8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8D493-2BFF-5E49-ACAC-31EEF98F237A}" type="datetime1">
              <a:rPr lang="en-US" smtClean="0"/>
              <a:t>5/29/24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BBD97D0-EAD1-DE44-B35D-8E239AA7A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44E188F-F5A7-7647-AECE-D83C6127A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841-7D05-1241-AA0C-577E12035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511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A9A89F8-F44F-7D4C-8E8A-3CAE70290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E0B3A154-156C-844B-ABDA-074AF02423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E2A8E2B-95D6-AD4F-BF47-F0E6F652F8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C6C3AE6-F37C-2A4A-A19B-6FDC4633E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12B45-BB62-C54D-BC93-C6B49123DFE6}" type="datetime1">
              <a:rPr lang="en-US" smtClean="0"/>
              <a:t>5/29/24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7C41E12-27E1-9E44-B25D-EBA3BDCC4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4AD80A8-57FC-614F-B5F4-646DBA225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841-7D05-1241-AA0C-577E12035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1205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lt1"/>
            </a:gs>
            <a:gs pos="100000">
              <a:srgbClr val="8DA9DB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0D97565F-4951-E949-9705-8EF9C83EF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F6B45BE-F108-8243-B164-97FD07FDDD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E597B92-D2A8-0E42-860D-74E7E1D979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8E2D14-7AAB-0945-84F0-68163CABE511}" type="datetime1">
              <a:rPr lang="en-US" smtClean="0"/>
              <a:t>5/29/24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B122A65-59B0-F644-B94C-4E9C6777EA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F53E3A3-6404-9B43-9E92-92351843FA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998841-7D05-1241-AA0C-577E12035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781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4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6.png"/><Relationship Id="rId1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2.png"/><Relationship Id="rId4" Type="http://schemas.openxmlformats.org/officeDocument/2006/relationships/image" Target="../media/image32.png"/><Relationship Id="rId5" Type="http://schemas.openxmlformats.org/officeDocument/2006/relationships/image" Target="../media/image31.png"/><Relationship Id="rId6" Type="http://schemas.openxmlformats.org/officeDocument/2006/relationships/image" Target="../media/image21.png"/><Relationship Id="rId7" Type="http://schemas.openxmlformats.org/officeDocument/2006/relationships/image" Target="../media/image53.png"/><Relationship Id="rId8" Type="http://schemas.openxmlformats.org/officeDocument/2006/relationships/image" Target="../media/image8.png"/><Relationship Id="rId9" Type="http://schemas.openxmlformats.org/officeDocument/2006/relationships/image" Target="../media/image54.png"/><Relationship Id="rId10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6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4.png"/><Relationship Id="rId3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jpeg"/><Relationship Id="rId20" Type="http://schemas.openxmlformats.org/officeDocument/2006/relationships/image" Target="../media/image25.png"/><Relationship Id="rId21" Type="http://schemas.openxmlformats.org/officeDocument/2006/relationships/image" Target="../media/image26.jpg"/><Relationship Id="rId10" Type="http://schemas.openxmlformats.org/officeDocument/2006/relationships/image" Target="../media/image15.jpg"/><Relationship Id="rId11" Type="http://schemas.openxmlformats.org/officeDocument/2006/relationships/image" Target="../media/image16.png"/><Relationship Id="rId12" Type="http://schemas.openxmlformats.org/officeDocument/2006/relationships/image" Target="../media/image17.jpg"/><Relationship Id="rId13" Type="http://schemas.openxmlformats.org/officeDocument/2006/relationships/image" Target="../media/image18.png"/><Relationship Id="rId14" Type="http://schemas.openxmlformats.org/officeDocument/2006/relationships/image" Target="../media/image19.jpg"/><Relationship Id="rId15" Type="http://schemas.openxmlformats.org/officeDocument/2006/relationships/image" Target="../media/image20.png"/><Relationship Id="rId16" Type="http://schemas.openxmlformats.org/officeDocument/2006/relationships/image" Target="../media/image21.png"/><Relationship Id="rId17" Type="http://schemas.openxmlformats.org/officeDocument/2006/relationships/image" Target="../media/image22.png"/><Relationship Id="rId18" Type="http://schemas.openxmlformats.org/officeDocument/2006/relationships/image" Target="../media/image23.jpg"/><Relationship Id="rId19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5" Type="http://schemas.openxmlformats.org/officeDocument/2006/relationships/image" Target="../media/image78.png"/><Relationship Id="rId6" Type="http://schemas.openxmlformats.org/officeDocument/2006/relationships/image" Target="../media/image79.png"/><Relationship Id="rId7" Type="http://schemas.openxmlformats.org/officeDocument/2006/relationships/image" Target="../media/image80.png"/><Relationship Id="rId8" Type="http://schemas.openxmlformats.org/officeDocument/2006/relationships/image" Target="../media/image81.png"/><Relationship Id="rId9" Type="http://schemas.openxmlformats.org/officeDocument/2006/relationships/image" Target="../media/image82.png"/><Relationship Id="rId10" Type="http://schemas.openxmlformats.org/officeDocument/2006/relationships/oleObject" Target="../embeddings/Microsoft_Equation1.bin"/><Relationship Id="rId11" Type="http://schemas.openxmlformats.org/officeDocument/2006/relationships/image" Target="../media/image75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image" Target="../media/image84.png"/><Relationship Id="rId5" Type="http://schemas.openxmlformats.org/officeDocument/2006/relationships/image" Target="../media/image85.png"/><Relationship Id="rId6" Type="http://schemas.openxmlformats.org/officeDocument/2006/relationships/image" Target="../media/image86.png"/><Relationship Id="rId7" Type="http://schemas.openxmlformats.org/officeDocument/2006/relationships/image" Target="../media/image76.png"/><Relationship Id="rId8" Type="http://schemas.openxmlformats.org/officeDocument/2006/relationships/image" Target="../media/image81.png"/><Relationship Id="rId9" Type="http://schemas.openxmlformats.org/officeDocument/2006/relationships/image" Target="../media/image82.png"/><Relationship Id="rId10" Type="http://schemas.openxmlformats.org/officeDocument/2006/relationships/oleObject" Target="../embeddings/Microsoft_Equation2.bin"/><Relationship Id="rId11" Type="http://schemas.openxmlformats.org/officeDocument/2006/relationships/image" Target="../media/image75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9.png"/><Relationship Id="rId1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png"/><Relationship Id="rId3" Type="http://schemas.openxmlformats.org/officeDocument/2006/relationships/image" Target="../media/image88.png"/><Relationship Id="rId4" Type="http://schemas.openxmlformats.org/officeDocument/2006/relationships/image" Target="../media/image89.png"/><Relationship Id="rId5" Type="http://schemas.openxmlformats.org/officeDocument/2006/relationships/image" Target="../media/image55.png"/><Relationship Id="rId6" Type="http://schemas.openxmlformats.org/officeDocument/2006/relationships/image" Target="../media/image54.png"/><Relationship Id="rId7" Type="http://schemas.openxmlformats.org/officeDocument/2006/relationships/image" Target="../media/image90.jpg"/><Relationship Id="rId8" Type="http://schemas.openxmlformats.org/officeDocument/2006/relationships/image" Target="../media/image91.png"/><Relationship Id="rId9" Type="http://schemas.openxmlformats.org/officeDocument/2006/relationships/image" Target="../media/image57.png"/><Relationship Id="rId10" Type="http://schemas.openxmlformats.org/officeDocument/2006/relationships/image" Target="../media/image92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7" Type="http://schemas.openxmlformats.org/officeDocument/2006/relationships/image" Target="../media/image43.png"/><Relationship Id="rId8" Type="http://schemas.openxmlformats.org/officeDocument/2006/relationships/image" Target="../media/image44.png"/><Relationship Id="rId9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37427" y="1122363"/>
            <a:ext cx="10177513" cy="2387600"/>
          </a:xfrm>
          <a:solidFill>
            <a:schemeClr val="bg1">
              <a:alpha val="45000"/>
            </a:schemeClr>
          </a:solidFill>
        </p:spPr>
        <p:txBody>
          <a:bodyPr>
            <a:normAutofit/>
          </a:bodyPr>
          <a:lstStyle/>
          <a:p>
            <a:r>
              <a:rPr lang="en-US" sz="4400" b="1" dirty="0"/>
              <a:t>An Overview of the Aircraft TC Measurement: </a:t>
            </a:r>
            <a:r>
              <a:rPr lang="en-US" sz="4400" b="1" dirty="0" smtClean="0"/>
              <a:t/>
            </a:r>
            <a:br>
              <a:rPr lang="en-US" sz="4400" b="1" dirty="0" smtClean="0"/>
            </a:br>
            <a:r>
              <a:rPr lang="en-US" sz="4400" b="1" dirty="0" smtClean="0"/>
              <a:t>From </a:t>
            </a:r>
            <a:r>
              <a:rPr lang="en-US" sz="4400" b="1" dirty="0"/>
              <a:t>Present Capabilities to Future Needs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37427" y="3602038"/>
            <a:ext cx="10177513" cy="2390606"/>
          </a:xfrm>
          <a:solidFill>
            <a:schemeClr val="bg1">
              <a:alpha val="45000"/>
            </a:schemeClr>
          </a:solidFill>
        </p:spPr>
        <p:txBody>
          <a:bodyPr>
            <a:normAutofit lnSpcReduction="10000"/>
          </a:bodyPr>
          <a:lstStyle/>
          <a:p>
            <a:r>
              <a:rPr lang="en-US" sz="3100" baseline="30000" dirty="0" smtClean="0">
                <a:solidFill>
                  <a:srgbClr val="000000"/>
                </a:solidFill>
              </a:rPr>
              <a:t>1</a:t>
            </a:r>
            <a:r>
              <a:rPr lang="en-US" sz="3100" dirty="0" smtClean="0">
                <a:solidFill>
                  <a:srgbClr val="000000"/>
                </a:solidFill>
              </a:rPr>
              <a:t>Zorana Jelenak, </a:t>
            </a:r>
            <a:r>
              <a:rPr lang="en-US" sz="3100" baseline="30000" dirty="0" smtClean="0">
                <a:solidFill>
                  <a:srgbClr val="000000"/>
                </a:solidFill>
              </a:rPr>
              <a:t>1</a:t>
            </a:r>
            <a:r>
              <a:rPr lang="en-US" sz="3100" dirty="0" smtClean="0">
                <a:solidFill>
                  <a:srgbClr val="000000"/>
                </a:solidFill>
              </a:rPr>
              <a:t>Paul Chang, </a:t>
            </a:r>
            <a:r>
              <a:rPr lang="en-US" sz="3100" baseline="30000" dirty="0" smtClean="0">
                <a:solidFill>
                  <a:srgbClr val="000000"/>
                </a:solidFill>
              </a:rPr>
              <a:t>2</a:t>
            </a:r>
            <a:r>
              <a:rPr lang="en-US" sz="3100" dirty="0" smtClean="0">
                <a:solidFill>
                  <a:srgbClr val="000000"/>
                </a:solidFill>
              </a:rPr>
              <a:t>Ralph Foster, </a:t>
            </a:r>
          </a:p>
          <a:p>
            <a:r>
              <a:rPr lang="en-US" sz="3100" baseline="30000" dirty="0" smtClean="0">
                <a:solidFill>
                  <a:srgbClr val="000000"/>
                </a:solidFill>
              </a:rPr>
              <a:t>3</a:t>
            </a:r>
            <a:r>
              <a:rPr lang="en-US" sz="3100" dirty="0" smtClean="0">
                <a:solidFill>
                  <a:srgbClr val="000000"/>
                </a:solidFill>
              </a:rPr>
              <a:t>Heather </a:t>
            </a:r>
            <a:r>
              <a:rPr lang="en-US" sz="3100" dirty="0" err="1" smtClean="0">
                <a:solidFill>
                  <a:srgbClr val="000000"/>
                </a:solidFill>
              </a:rPr>
              <a:t>Holbach</a:t>
            </a:r>
            <a:r>
              <a:rPr lang="en-US" sz="3100" dirty="0" smtClean="0">
                <a:solidFill>
                  <a:srgbClr val="000000"/>
                </a:solidFill>
              </a:rPr>
              <a:t>, and </a:t>
            </a:r>
            <a:r>
              <a:rPr lang="en-US" sz="3100" baseline="30000" dirty="0" smtClean="0">
                <a:solidFill>
                  <a:srgbClr val="000000"/>
                </a:solidFill>
              </a:rPr>
              <a:t>3</a:t>
            </a:r>
            <a:r>
              <a:rPr lang="en-US" sz="3100" dirty="0" smtClean="0">
                <a:solidFill>
                  <a:srgbClr val="000000"/>
                </a:solidFill>
              </a:rPr>
              <a:t>Mark Bourassa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NOAA/NESDIS/STAR</a:t>
            </a:r>
          </a:p>
          <a:p>
            <a:r>
              <a:rPr lang="en-US" baseline="30000" dirty="0" smtClean="0">
                <a:solidFill>
                  <a:srgbClr val="000000"/>
                </a:solidFill>
              </a:rPr>
              <a:t>2</a:t>
            </a:r>
            <a:r>
              <a:rPr lang="en-US" dirty="0" smtClean="0">
                <a:solidFill>
                  <a:srgbClr val="000000"/>
                </a:solidFill>
              </a:rPr>
              <a:t>APL</a:t>
            </a:r>
          </a:p>
          <a:p>
            <a:r>
              <a:rPr lang="en-US" baseline="30000" dirty="0" smtClean="0">
                <a:solidFill>
                  <a:srgbClr val="000000"/>
                </a:solidFill>
              </a:rPr>
              <a:t>3</a:t>
            </a:r>
            <a:r>
              <a:rPr lang="en-US" dirty="0" smtClean="0">
                <a:solidFill>
                  <a:srgbClr val="000000"/>
                </a:solidFill>
              </a:rPr>
              <a:t>FSU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7275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 smtClean="0"/>
              <a:t>Case of Hurricane Lee Sep 8</a:t>
            </a:r>
            <a:r>
              <a:rPr lang="en-US" sz="3200" baseline="30000" dirty="0" smtClean="0"/>
              <a:t>th</a:t>
            </a:r>
            <a:r>
              <a:rPr lang="en-US" sz="3200" dirty="0" smtClean="0"/>
              <a:t>, 2023</a:t>
            </a:r>
            <a:br>
              <a:rPr lang="en-US" sz="3200" dirty="0" smtClean="0"/>
            </a:br>
            <a:r>
              <a:rPr lang="en-US" sz="3200" dirty="0" smtClean="0"/>
              <a:t>NE </a:t>
            </a:r>
            <a:r>
              <a:rPr lang="en-US" sz="3200" dirty="0" err="1" smtClean="0"/>
              <a:t>Eyewall</a:t>
            </a:r>
            <a:r>
              <a:rPr lang="en-US" sz="3200" dirty="0" smtClean="0"/>
              <a:t> Winds: Cat 5 or </a:t>
            </a:r>
            <a:r>
              <a:rPr lang="en-US" sz="3200" dirty="0" smtClean="0"/>
              <a:t>2-3?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841-7D05-1241-AA0C-577E12035048}" type="slidenum">
              <a:rPr lang="en-US" smtClean="0"/>
              <a:t>10</a:t>
            </a:fld>
            <a:endParaRPr lang="en-US"/>
          </a:p>
        </p:txBody>
      </p:sp>
      <p:pic>
        <p:nvPicPr>
          <p:cNvPr id="6" name="Picture 5" descr="Screen Shot 2024-02-29 at 11.27.2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4210" y="4071475"/>
            <a:ext cx="2893968" cy="2650000"/>
          </a:xfrm>
          <a:prstGeom prst="rect">
            <a:avLst/>
          </a:prstGeom>
        </p:spPr>
      </p:pic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838200" y="1204619"/>
            <a:ext cx="10515600" cy="4351338"/>
          </a:xfrm>
        </p:spPr>
        <p:txBody>
          <a:bodyPr/>
          <a:lstStyle/>
          <a:p>
            <a:r>
              <a:rPr lang="en-US" sz="2400" dirty="0" smtClean="0"/>
              <a:t>SFMR surface wind measurements: Physical or Artificial?</a:t>
            </a:r>
          </a:p>
          <a:p>
            <a:pPr lvl="1"/>
            <a:r>
              <a:rPr lang="en-US" sz="2000" dirty="0" smtClean="0"/>
              <a:t>Flight path along storm motion </a:t>
            </a:r>
            <a:r>
              <a:rPr lang="mr-IN" sz="2000" dirty="0" smtClean="0"/>
              <a:t>–</a:t>
            </a:r>
            <a:r>
              <a:rPr lang="en-US" sz="2000" dirty="0" smtClean="0"/>
              <a:t> highest waves </a:t>
            </a:r>
            <a:r>
              <a:rPr lang="mr-IN" sz="2000" dirty="0" smtClean="0"/>
              <a:t>–</a:t>
            </a:r>
            <a:r>
              <a:rPr lang="en-US" sz="2000" dirty="0" smtClean="0"/>
              <a:t> wave impact on </a:t>
            </a:r>
            <a:r>
              <a:rPr lang="en-US" sz="2000" dirty="0" smtClean="0"/>
              <a:t>Tb’s?</a:t>
            </a:r>
            <a:endParaRPr lang="en-US" sz="2000" dirty="0" smtClean="0"/>
          </a:p>
          <a:p>
            <a:pPr lvl="1"/>
            <a:r>
              <a:rPr lang="en-US" sz="2000" dirty="0" smtClean="0"/>
              <a:t>Storm just underwent RI was there extreme momentum transfer to the surface?</a:t>
            </a:r>
          </a:p>
          <a:p>
            <a:pPr lvl="1"/>
            <a:r>
              <a:rPr lang="en-US" sz="2000" dirty="0" smtClean="0"/>
              <a:t>GMF?</a:t>
            </a:r>
          </a:p>
          <a:p>
            <a:r>
              <a:rPr lang="en-US" sz="2400" dirty="0" smtClean="0"/>
              <a:t>To answer cases like Lee we really need to know what was happening above the </a:t>
            </a:r>
            <a:r>
              <a:rPr lang="en-US" sz="2400" dirty="0" smtClean="0"/>
              <a:t>surface</a:t>
            </a:r>
            <a:endParaRPr lang="en-US" sz="2400" dirty="0" smtClean="0"/>
          </a:p>
          <a:p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444" y="3720805"/>
            <a:ext cx="8276838" cy="300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277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358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7935" y="1231379"/>
            <a:ext cx="1879214" cy="1442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006" y="4482292"/>
            <a:ext cx="2557201" cy="18350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65" y="2882703"/>
            <a:ext cx="2843651" cy="1425058"/>
          </a:xfrm>
          <a:prstGeom prst="rect">
            <a:avLst/>
          </a:prstGeom>
        </p:spPr>
      </p:pic>
      <p:pic>
        <p:nvPicPr>
          <p:cNvPr id="15" name="Google Shape;356;p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782401" y="2945109"/>
            <a:ext cx="1658880" cy="1179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 descr="Screen Shot 2022-05-11 at 9.51.04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250" y="364888"/>
            <a:ext cx="5831388" cy="3955613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 flipV="1">
            <a:off x="1818613" y="1636779"/>
            <a:ext cx="3532701" cy="527075"/>
          </a:xfrm>
          <a:prstGeom prst="line">
            <a:avLst/>
          </a:prstGeom>
          <a:ln w="6350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778207" y="3526702"/>
            <a:ext cx="3731756" cy="0"/>
          </a:xfrm>
          <a:prstGeom prst="line">
            <a:avLst/>
          </a:prstGeom>
          <a:ln w="6350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2743742" y="3357590"/>
            <a:ext cx="2991707" cy="2556287"/>
          </a:xfrm>
          <a:prstGeom prst="line">
            <a:avLst/>
          </a:prstGeom>
          <a:ln w="6350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 flipV="1">
            <a:off x="6961521" y="1872091"/>
            <a:ext cx="2919727" cy="1654625"/>
          </a:xfrm>
          <a:prstGeom prst="line">
            <a:avLst/>
          </a:prstGeom>
          <a:ln w="6350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 flipV="1">
            <a:off x="7086914" y="3358446"/>
            <a:ext cx="2794301" cy="168244"/>
          </a:xfrm>
          <a:prstGeom prst="line">
            <a:avLst/>
          </a:prstGeom>
          <a:ln w="6350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Google Shape;365;p42"/>
          <p:cNvSpPr txBox="1">
            <a:spLocks noGrp="1"/>
          </p:cNvSpPr>
          <p:nvPr>
            <p:ph type="ctrTitle" idx="4294967295"/>
          </p:nvPr>
        </p:nvSpPr>
        <p:spPr>
          <a:xfrm>
            <a:off x="197761" y="-96485"/>
            <a:ext cx="8019056" cy="575909"/>
          </a:xfrm>
          <a:prstGeom prst="rect">
            <a:avLst/>
          </a:prstGeom>
        </p:spPr>
        <p:txBody>
          <a:bodyPr spcFirstLastPara="1" wrap="square" lIns="100768" tIns="100768" rIns="100768" bIns="100768" anchor="t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-US" sz="3100" dirty="0" smtClean="0">
                <a:ea typeface="Montserrat"/>
                <a:cs typeface="Montserrat"/>
                <a:sym typeface="Montserrat"/>
              </a:rPr>
              <a:t>To understand </a:t>
            </a:r>
            <a:r>
              <a:rPr lang="en-US" sz="3100" dirty="0" smtClean="0">
                <a:ea typeface="Montserrat"/>
                <a:cs typeface="Montserrat"/>
                <a:sym typeface="Montserrat"/>
              </a:rPr>
              <a:t>Surface Winds Means </a:t>
            </a:r>
            <a:r>
              <a:rPr lang="en-US" sz="3100" dirty="0" smtClean="0">
                <a:ea typeface="Montserrat"/>
                <a:cs typeface="Montserrat"/>
                <a:sym typeface="Montserrat"/>
              </a:rPr>
              <a:t>We need to Understand </a:t>
            </a:r>
            <a:r>
              <a:rPr lang="en-US" sz="3100" dirty="0" smtClean="0">
                <a:ea typeface="Montserrat"/>
                <a:cs typeface="Montserrat"/>
                <a:sym typeface="Montserrat"/>
              </a:rPr>
              <a:t>What is happening within HBL</a:t>
            </a:r>
            <a:endParaRPr sz="3100" dirty="0">
              <a:ea typeface="Montserrat"/>
              <a:cs typeface="Montserrat"/>
              <a:sym typeface="Montserrat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778239" y="4755370"/>
            <a:ext cx="9573690" cy="1763762"/>
          </a:xfrm>
          <a:prstGeom prst="rect">
            <a:avLst/>
          </a:prstGeom>
        </p:spPr>
        <p:txBody>
          <a:bodyPr wrap="square" lIns="100783" tIns="50392" rIns="100783" bIns="50392">
            <a:spAutoFit/>
          </a:bodyPr>
          <a:lstStyle/>
          <a:p>
            <a:pPr defTabSz="1007838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</a:pPr>
            <a:r>
              <a:rPr lang="en" b="1" kern="0" dirty="0">
                <a:solidFill>
                  <a:prstClr val="black"/>
                </a:solidFill>
                <a:latin typeface="Roboto"/>
                <a:ea typeface="Roboto"/>
                <a:cs typeface="Roboto"/>
                <a:sym typeface="Roboto"/>
              </a:rPr>
              <a:t>IWRAP</a:t>
            </a:r>
            <a:r>
              <a:rPr lang="en" kern="0" dirty="0">
                <a:solidFill>
                  <a:prstClr val="black"/>
                </a:solidFill>
                <a:latin typeface="Roboto"/>
                <a:ea typeface="Roboto"/>
                <a:cs typeface="Roboto"/>
                <a:sym typeface="Roboto"/>
              </a:rPr>
              <a:t>-Imaging Wind and Rain Airborn Profiler (UMASS/NESDIS)</a:t>
            </a:r>
          </a:p>
          <a:p>
            <a:pPr marL="1007838" lvl="1" indent="-363941" defTabSz="50392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600"/>
              <a:buFontTx/>
              <a:buChar char="○"/>
            </a:pPr>
            <a:r>
              <a:rPr lang="en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Providing continuous real-time ocean surface winds and fine resolution real-time Doppler velocity and reflectivity profiles below the aircraft to just above the surface</a:t>
            </a:r>
          </a:p>
          <a:p>
            <a:pPr marL="1007838" lvl="1" indent="-363941" defTabSz="50392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600"/>
              <a:buFontTx/>
              <a:buChar char="○"/>
            </a:pPr>
            <a:r>
              <a:rPr lang="en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Connecting flight level, surface </a:t>
            </a:r>
            <a:r>
              <a:rPr lang="en-US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SFMR </a:t>
            </a:r>
            <a:r>
              <a:rPr lang="en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and sonde  observations</a:t>
            </a:r>
            <a:r>
              <a:rPr lang="en-US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endParaRPr lang="en" b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marL="1007838" lvl="1" indent="-363941" defTabSz="50392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600"/>
              <a:buFontTx/>
              <a:buChar char="○"/>
            </a:pPr>
            <a:r>
              <a:rPr lang="en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Providing new insite in physical processes</a:t>
            </a:r>
            <a:r>
              <a:rPr lang="en-US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of the HBL from very fine resolution measurements</a:t>
            </a:r>
            <a:r>
              <a:rPr lang="en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that will hopefully lead to better model parametarization</a:t>
            </a:r>
            <a:endParaRPr lang="en-US" b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27520" y="318278"/>
            <a:ext cx="1535244" cy="1116083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 flipH="1" flipV="1">
            <a:off x="6961484" y="1872077"/>
            <a:ext cx="2939160" cy="325784"/>
          </a:xfrm>
          <a:prstGeom prst="line">
            <a:avLst/>
          </a:prstGeom>
          <a:ln w="63500">
            <a:solidFill>
              <a:schemeClr val="accent6">
                <a:lumMod val="60000"/>
                <a:lumOff val="40000"/>
              </a:schemeClr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7086913" y="2197868"/>
            <a:ext cx="2813720" cy="954466"/>
          </a:xfrm>
          <a:prstGeom prst="line">
            <a:avLst/>
          </a:prstGeom>
          <a:ln w="63500">
            <a:solidFill>
              <a:schemeClr val="accent6">
                <a:lumMod val="60000"/>
                <a:lumOff val="40000"/>
              </a:schemeClr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A3B66A75-9C9F-7352-05E2-9EE98FA84E9C}"/>
              </a:ext>
            </a:extLst>
          </p:cNvPr>
          <p:cNvGrpSpPr/>
          <p:nvPr/>
        </p:nvGrpSpPr>
        <p:grpSpPr>
          <a:xfrm>
            <a:off x="9966720" y="1424313"/>
            <a:ext cx="2044216" cy="1493149"/>
            <a:chOff x="2294354" y="4934376"/>
            <a:chExt cx="1690205" cy="1645920"/>
          </a:xfrm>
        </p:grpSpPr>
        <p:pic>
          <p:nvPicPr>
            <p:cNvPr id="21" name="Picture 20" descr="A screenshot of a map&#10;&#10;Description automatically generated">
              <a:extLst>
                <a:ext uri="{FF2B5EF4-FFF2-40B4-BE49-F238E27FC236}">
                  <a16:creationId xmlns="" xmlns:a16="http://schemas.microsoft.com/office/drawing/2014/main" id="{894FFA72-CB03-82D6-E4C3-226D5BDB5F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r="51198"/>
            <a:stretch/>
          </p:blipFill>
          <p:spPr>
            <a:xfrm>
              <a:off x="2294354" y="4934376"/>
              <a:ext cx="1690205" cy="1645920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61C21FBD-3564-9A9E-AA86-01AC09039B3A}"/>
                </a:ext>
              </a:extLst>
            </p:cNvPr>
            <p:cNvSpPr txBox="1"/>
            <p:nvPr/>
          </p:nvSpPr>
          <p:spPr>
            <a:xfrm>
              <a:off x="2414385" y="5066459"/>
              <a:ext cx="735862" cy="5089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TDR </a:t>
              </a:r>
            </a:p>
            <a:p>
              <a:r>
                <a:rPr lang="en-US" sz="1200" dirty="0"/>
                <a:t>Reflectivity</a:t>
              </a:r>
            </a:p>
          </p:txBody>
        </p:sp>
      </p:grpSp>
      <p:pic>
        <p:nvPicPr>
          <p:cNvPr id="27" name="Picture 2">
            <a:extLst>
              <a:ext uri="{FF2B5EF4-FFF2-40B4-BE49-F238E27FC236}">
                <a16:creationId xmlns="" xmlns:a16="http://schemas.microsoft.com/office/drawing/2014/main" id="{658D82D9-DA9B-E55F-0A49-22F6404AEE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0159" y="940418"/>
            <a:ext cx="1105920" cy="921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A5C3BC1D-BDE2-A224-2FEF-A810D2188813}"/>
              </a:ext>
            </a:extLst>
          </p:cNvPr>
          <p:cNvGrpSpPr/>
          <p:nvPr/>
        </p:nvGrpSpPr>
        <p:grpSpPr>
          <a:xfrm>
            <a:off x="1303679" y="5641076"/>
            <a:ext cx="1474560" cy="1078385"/>
            <a:chOff x="7311709" y="4937763"/>
            <a:chExt cx="1731284" cy="1645920"/>
          </a:xfrm>
        </p:grpSpPr>
        <p:pic>
          <p:nvPicPr>
            <p:cNvPr id="30" name="Picture 29" descr="Chart, line chart&#10;&#10;Description automatically generated">
              <a:extLst>
                <a:ext uri="{FF2B5EF4-FFF2-40B4-BE49-F238E27FC236}">
                  <a16:creationId xmlns="" xmlns:a16="http://schemas.microsoft.com/office/drawing/2014/main" id="{D0FB479D-0541-D6EF-F85E-478E6C0976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311709" y="4937763"/>
              <a:ext cx="1731284" cy="1645920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="" xmlns:a16="http://schemas.microsoft.com/office/drawing/2014/main" id="{5D8C0429-82E8-C2A4-7A7C-1CBCB76A8EEF}"/>
                </a:ext>
              </a:extLst>
            </p:cNvPr>
            <p:cNvSpPr txBox="1"/>
            <p:nvPr/>
          </p:nvSpPr>
          <p:spPr>
            <a:xfrm>
              <a:off x="8110951" y="5066459"/>
              <a:ext cx="638405" cy="4227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SFMR</a:t>
              </a:r>
            </a:p>
          </p:txBody>
        </p:sp>
      </p:grpSp>
      <p:pic>
        <p:nvPicPr>
          <p:cNvPr id="32" name="Picture 2">
            <a:extLst>
              <a:ext uri="{FF2B5EF4-FFF2-40B4-BE49-F238E27FC236}">
                <a16:creationId xmlns="" xmlns:a16="http://schemas.microsoft.com/office/drawing/2014/main" id="{B9648F30-432B-8E78-30C9-B67D14E45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1938" y="3912890"/>
            <a:ext cx="1640575" cy="831278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022069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958301" cy="3239282"/>
          </a:xfrm>
          <a:prstGeom prst="rect">
            <a:avLst/>
          </a:prstGeom>
        </p:spPr>
      </p:pic>
      <p:sp>
        <p:nvSpPr>
          <p:cNvPr id="4" name="Title 5"/>
          <p:cNvSpPr txBox="1">
            <a:spLocks/>
          </p:cNvSpPr>
          <p:nvPr/>
        </p:nvSpPr>
        <p:spPr>
          <a:xfrm>
            <a:off x="979299" y="3262463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Case of large wind overestimation</a:t>
            </a:r>
            <a:endParaRPr lang="en-US" sz="2400" dirty="0"/>
          </a:p>
        </p:txBody>
      </p:sp>
      <p:pic>
        <p:nvPicPr>
          <p:cNvPr id="5" name="Picture 4" descr="Screen Shot 2024-03-05 at 11.11.0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07290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670074" y="114658"/>
            <a:ext cx="6521926" cy="39582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 preferRelativeResize="0"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649224" y="3857331"/>
            <a:ext cx="10844784" cy="301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108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958301" cy="3239282"/>
          </a:xfrm>
          <a:prstGeom prst="rect">
            <a:avLst/>
          </a:prstGeom>
        </p:spPr>
      </p:pic>
      <p:sp>
        <p:nvSpPr>
          <p:cNvPr id="4" name="Title 5"/>
          <p:cNvSpPr txBox="1">
            <a:spLocks/>
          </p:cNvSpPr>
          <p:nvPr/>
        </p:nvSpPr>
        <p:spPr>
          <a:xfrm>
            <a:off x="979299" y="3262463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Case of large wind overestimation</a:t>
            </a:r>
            <a:endParaRPr lang="en-US" sz="2400" dirty="0"/>
          </a:p>
        </p:txBody>
      </p:sp>
      <p:pic>
        <p:nvPicPr>
          <p:cNvPr id="5" name="Picture 4" descr="Screen Shot 2024-03-05 at 11.11.0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658"/>
            <a:ext cx="12192000" cy="395824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670074" y="114658"/>
            <a:ext cx="6521926" cy="39582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 preferRelativeResize="0"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649224" y="3858768"/>
            <a:ext cx="10844784" cy="301752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1387195" y="3593653"/>
            <a:ext cx="0" cy="4792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1747505" y="3593653"/>
            <a:ext cx="9574756" cy="4792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Screen Shot 2024-05-01 at 2.46.28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354" y="310165"/>
            <a:ext cx="5722103" cy="3283488"/>
          </a:xfrm>
          <a:prstGeom prst="rect">
            <a:avLst/>
          </a:prstGeom>
        </p:spPr>
      </p:pic>
      <p:pic>
        <p:nvPicPr>
          <p:cNvPr id="13" name="Picture 12" descr="Screen Shot 2024-05-01 at 2.57.24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1153"/>
            <a:ext cx="4705181" cy="2792086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 flipH="1">
            <a:off x="6399479" y="3112597"/>
            <a:ext cx="1738955" cy="303112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6399478" y="3112597"/>
            <a:ext cx="3312983" cy="2526929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3988106" y="3729027"/>
            <a:ext cx="1465145" cy="67802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2797050" y="3729027"/>
            <a:ext cx="2656201" cy="1723761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3581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425" y="3840480"/>
            <a:ext cx="10848297" cy="30175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1958301" cy="3239282"/>
          </a:xfrm>
          <a:prstGeom prst="rect">
            <a:avLst/>
          </a:prstGeom>
        </p:spPr>
      </p:pic>
      <p:sp>
        <p:nvSpPr>
          <p:cNvPr id="4" name="Title 5"/>
          <p:cNvSpPr txBox="1">
            <a:spLocks/>
          </p:cNvSpPr>
          <p:nvPr/>
        </p:nvSpPr>
        <p:spPr>
          <a:xfrm>
            <a:off x="979299" y="3262463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Case of large wind overestimation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393" y="0"/>
            <a:ext cx="11214942" cy="345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70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 for datasets: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/>
              <a:t>C</a:t>
            </a:r>
            <a:r>
              <a:rPr lang="en-US" sz="4000" dirty="0" smtClean="0"/>
              <a:t>onsistent </a:t>
            </a:r>
            <a:r>
              <a:rPr lang="en-US" sz="4000" dirty="0"/>
              <a:t>physics in remote sensing and boundary-layer modeling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841-7D05-1241-AA0C-577E1203504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916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71633B9-D97D-D44C-48FA-DD32D48A7A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9" y="1312111"/>
            <a:ext cx="5489153" cy="47163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416D930-C7A1-22D0-F991-BC2C4932E7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788" y="920780"/>
            <a:ext cx="5489153" cy="47766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8D93DD9-5BBB-5CAD-7961-0418A90CA628}"/>
              </a:ext>
            </a:extLst>
          </p:cNvPr>
          <p:cNvSpPr txBox="1"/>
          <p:nvPr/>
        </p:nvSpPr>
        <p:spPr>
          <a:xfrm>
            <a:off x="1684422" y="6063978"/>
            <a:ext cx="2019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Upper: IWRAP</a:t>
            </a:r>
          </a:p>
          <a:p>
            <a:r>
              <a:rPr lang="en-US" dirty="0"/>
              <a:t>Lower: SAR-derived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43118F9-853B-BBB8-3B41-F202F0B01BB9}"/>
              </a:ext>
            </a:extLst>
          </p:cNvPr>
          <p:cNvSpPr txBox="1"/>
          <p:nvPr/>
        </p:nvSpPr>
        <p:spPr>
          <a:xfrm>
            <a:off x="7247831" y="6487441"/>
            <a:ext cx="4868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Hurricane Larry (2021) Coincident IWRAP and SAR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EEF45BD-B179-E201-B207-D0BB15D870D5}"/>
              </a:ext>
            </a:extLst>
          </p:cNvPr>
          <p:cNvSpPr txBox="1"/>
          <p:nvPr/>
        </p:nvSpPr>
        <p:spPr>
          <a:xfrm>
            <a:off x="1328287" y="834416"/>
            <a:ext cx="8938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Urad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FC8B8A0-E6F8-A8FD-24BE-47A4D0BFCA85}"/>
              </a:ext>
            </a:extLst>
          </p:cNvPr>
          <p:cNvSpPr txBox="1"/>
          <p:nvPr/>
        </p:nvSpPr>
        <p:spPr>
          <a:xfrm>
            <a:off x="3896631" y="832812"/>
            <a:ext cx="8647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Vtan</a:t>
            </a:r>
            <a:endParaRPr lang="en-US" sz="2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3622904-F14C-6CBB-0E45-490549CE862B}"/>
              </a:ext>
            </a:extLst>
          </p:cNvPr>
          <p:cNvSpPr txBox="1"/>
          <p:nvPr/>
        </p:nvSpPr>
        <p:spPr>
          <a:xfrm>
            <a:off x="7045692" y="5386612"/>
            <a:ext cx="3811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Significant Perturbation wind (r-z slice)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B9C89A1-607E-85BC-F779-F635C538AF0F}"/>
              </a:ext>
            </a:extLst>
          </p:cNvPr>
          <p:cNvSpPr txBox="1"/>
          <p:nvPr/>
        </p:nvSpPr>
        <p:spPr>
          <a:xfrm>
            <a:off x="5092873" y="5698158"/>
            <a:ext cx="72913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Upper: </a:t>
            </a:r>
            <a:r>
              <a:rPr lang="en-US" dirty="0" err="1"/>
              <a:t>Upar</a:t>
            </a:r>
            <a:r>
              <a:rPr lang="en-US" dirty="0"/>
              <a:t>: horizontal component of overturning flow (nearly radial)</a:t>
            </a:r>
          </a:p>
          <a:p>
            <a:r>
              <a:rPr lang="en-US" dirty="0"/>
              <a:t>Lower: </a:t>
            </a:r>
            <a:r>
              <a:rPr lang="en-US" dirty="0" err="1"/>
              <a:t>Uperp</a:t>
            </a:r>
            <a:r>
              <a:rPr lang="en-US" dirty="0"/>
              <a:t>: horizontal along-roll flow (in/out of page; nearly azimuthal)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466" y="-245996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 smtClean="0"/>
              <a:t>Look at TCBL Rolls with IWRAP and SAR</a:t>
            </a:r>
            <a:br>
              <a:rPr lang="en-US" sz="3200" dirty="0" smtClean="0"/>
            </a:br>
            <a:r>
              <a:rPr lang="en-US" sz="2000" dirty="0" smtClean="0"/>
              <a:t>Ralph Foster 2024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2018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4F61F65-4E3E-9E08-CFE5-4500A84534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15" y="899897"/>
            <a:ext cx="5393531" cy="42076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7D36C0B-303E-A03D-E088-9158DB2011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622" y="893743"/>
            <a:ext cx="5422106" cy="46863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D4F3015A-34C7-BE25-6EBF-7C7CC13AF867}"/>
                  </a:ext>
                </a:extLst>
              </p:cNvPr>
              <p:cNvSpPr txBox="1"/>
              <p:nvPr/>
            </p:nvSpPr>
            <p:spPr>
              <a:xfrm>
                <a:off x="157116" y="5048867"/>
                <a:ext cx="483645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Upper: IWRAP filtered to </a:t>
                </a:r>
                <a14:m>
                  <m:oMath xmlns:m="http://schemas.openxmlformats.org/officeDocument/2006/math" xmlns="">
                    <m:r>
                      <a:rPr lang="en-US" b="0" i="1" smtClean="0">
                        <a:latin typeface="Cambria Math" panose="02040503050406030204" pitchFamily="18" charset="0"/>
                      </a:rPr>
                      <m:t>1.5&lt;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&lt;4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𝑘𝑚</m:t>
                    </m:r>
                  </m:oMath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r>
                  <a:rPr lang="en-US" dirty="0"/>
                  <a:t>Lower: SAR-predicted (nonlinear) roll circulation </a:t>
                </a: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D4F3015A-34C7-BE25-6EBF-7C7CC13AF8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116" y="5048867"/>
                <a:ext cx="4836452" cy="646331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59C4A44-10C3-2C1F-9F44-BA0A6822BD06}"/>
              </a:ext>
            </a:extLst>
          </p:cNvPr>
          <p:cNvSpPr txBox="1"/>
          <p:nvPr/>
        </p:nvSpPr>
        <p:spPr>
          <a:xfrm>
            <a:off x="5515274" y="5292708"/>
            <a:ext cx="628075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Roll circulations “lean into mean shear” (neutral stratification)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Uperp</a:t>
            </a:r>
            <a:r>
              <a:rPr lang="en-US" dirty="0"/>
              <a:t> largest in lower PBL, “stretches-around” above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Similar phasing in theory and IWRAP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Structures are asymmetric </a:t>
            </a:r>
            <a:r>
              <a:rPr lang="en-US" dirty="0">
                <a:sym typeface="Wingdings" panose="05000000000000000000" pitchFamily="2" charset="2"/>
              </a:rPr>
              <a:t> enhance fluxes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80466" y="-245996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 smtClean="0"/>
              <a:t>Look at TCBL Rolls with IWRAP and SAR</a:t>
            </a:r>
            <a:br>
              <a:rPr lang="en-US" sz="3200" dirty="0" smtClean="0"/>
            </a:br>
            <a:r>
              <a:rPr lang="en-US" sz="2000" dirty="0" smtClean="0"/>
              <a:t>Ralph Foster 2024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801105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Content Placeholder 3">
            <a:extLst>
              <a:ext uri="{FF2B5EF4-FFF2-40B4-BE49-F238E27FC236}">
                <a16:creationId xmlns:a16="http://schemas.microsoft.com/office/drawing/2014/main" xmlns="" id="{1430DEB6-D4B8-4A56-9E34-A668C0685A1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90"/>
          <a:stretch/>
        </p:blipFill>
        <p:spPr>
          <a:xfrm>
            <a:off x="137927" y="1213357"/>
            <a:ext cx="5998728" cy="4183051"/>
          </a:xfr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54F5CF73-A731-4C1B-9F75-D98B16891C93}"/>
              </a:ext>
            </a:extLst>
          </p:cNvPr>
          <p:cNvSpPr/>
          <p:nvPr/>
        </p:nvSpPr>
        <p:spPr>
          <a:xfrm>
            <a:off x="2598853" y="3582948"/>
            <a:ext cx="838200" cy="156498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0485" name="TextBox 5">
            <a:extLst>
              <a:ext uri="{FF2B5EF4-FFF2-40B4-BE49-F238E27FC236}">
                <a16:creationId xmlns:a16="http://schemas.microsoft.com/office/drawing/2014/main" xmlns="" id="{049E05B1-6FA7-4F43-BDC8-9C629FB89A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4030" y="5745153"/>
            <a:ext cx="751475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altLang="en-US" dirty="0">
                <a:solidFill>
                  <a:srgbClr val="FF0000"/>
                </a:solidFill>
              </a:rPr>
              <a:t>Narrow spectral peaks indicate boundary-layer rolls in a similar manner to those detected by P3 aircraft in Hurricane Isidore (J. Zhang et al. 2008)</a:t>
            </a:r>
            <a:endParaRPr lang="en-US" altLang="en-US" dirty="0"/>
          </a:p>
        </p:txBody>
      </p:sp>
      <p:sp>
        <p:nvSpPr>
          <p:cNvPr id="20487" name="Slide Number Placeholder 2">
            <a:extLst>
              <a:ext uri="{FF2B5EF4-FFF2-40B4-BE49-F238E27FC236}">
                <a16:creationId xmlns:a16="http://schemas.microsoft.com/office/drawing/2014/main" xmlns="" id="{853EB3C4-98A2-4939-A113-AE033A7B10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BC3A619-C14D-44B6-9EC3-437E65C533D6}" type="slidenum">
              <a:rPr lang="en-US" altLang="en-US" smtClean="0">
                <a:solidFill>
                  <a:srgbClr val="898989"/>
                </a:solidFill>
                <a:latin typeface="Calibri" panose="020F0502020204030204" pitchFamily="34" charset="0"/>
              </a:rPr>
              <a:pPr/>
              <a:t>18</a:t>
            </a:fld>
            <a:endParaRPr lang="en-US" altLang="en-US" dirty="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8" name="Picture 7" descr="A graph of a number of objects&#10;&#10;Description automatically generated">
            <a:extLst>
              <a:ext uri="{FF2B5EF4-FFF2-40B4-BE49-F238E27FC236}">
                <a16:creationId xmlns:a16="http://schemas.microsoft.com/office/drawing/2014/main" xmlns="" id="{3504E703-C03F-4FF8-8EFA-7D8273961E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8914" y="888795"/>
            <a:ext cx="5993086" cy="4494815"/>
          </a:xfrm>
          <a:prstGeom prst="rect">
            <a:avLst/>
          </a:prstGeom>
        </p:spPr>
      </p:pic>
      <p:pic>
        <p:nvPicPr>
          <p:cNvPr id="9" name="Google Shape;204;p13" descr="RollSchematic">
            <a:extLst>
              <a:ext uri="{FF2B5EF4-FFF2-40B4-BE49-F238E27FC236}">
                <a16:creationId xmlns:a16="http://schemas.microsoft.com/office/drawing/2014/main" xmlns="" id="{7B11E007-F548-40FB-8BD7-1966537A416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5533053"/>
            <a:ext cx="2948473" cy="1324947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xmlns="" id="{0C210CA5-7A36-41A2-9FF7-25453524713E}"/>
              </a:ext>
            </a:extLst>
          </p:cNvPr>
          <p:cNvSpPr/>
          <p:nvPr/>
        </p:nvSpPr>
        <p:spPr>
          <a:xfrm>
            <a:off x="9178601" y="3098879"/>
            <a:ext cx="1295400" cy="1752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13225B3-32AB-4AA1-A863-16AFFB863089}"/>
              </a:ext>
            </a:extLst>
          </p:cNvPr>
          <p:cNvSpPr txBox="1"/>
          <p:nvPr/>
        </p:nvSpPr>
        <p:spPr>
          <a:xfrm>
            <a:off x="7225282" y="1213357"/>
            <a:ext cx="25970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70C0"/>
                </a:solidFill>
              </a:rPr>
              <a:t>Saildrone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37D7A58-ED46-48A5-9C0D-AD266B12C72D}"/>
              </a:ext>
            </a:extLst>
          </p:cNvPr>
          <p:cNvSpPr txBox="1"/>
          <p:nvPr/>
        </p:nvSpPr>
        <p:spPr>
          <a:xfrm>
            <a:off x="1099763" y="1250672"/>
            <a:ext cx="13796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70C0"/>
                </a:solidFill>
              </a:rPr>
              <a:t>sUAS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80466" y="-24599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Look at TCBL Rolls with </a:t>
            </a:r>
            <a:r>
              <a:rPr lang="en-US" sz="3200" dirty="0" err="1" smtClean="0"/>
              <a:t>sUAS</a:t>
            </a:r>
            <a:r>
              <a:rPr lang="en-US" sz="3200" dirty="0" smtClean="0"/>
              <a:t> and </a:t>
            </a:r>
            <a:r>
              <a:rPr lang="en-US" sz="3200" dirty="0" err="1" smtClean="0"/>
              <a:t>Saildrone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altLang="en-US" sz="2000" b="1" dirty="0">
                <a:solidFill>
                  <a:srgbClr val="0000FF"/>
                </a:solidFill>
              </a:rPr>
              <a:t>J. Zhang 2024 preliminary </a:t>
            </a:r>
            <a:r>
              <a:rPr lang="en-US" altLang="en-US" sz="2000" b="1" dirty="0" smtClean="0">
                <a:solidFill>
                  <a:srgbClr val="0000FF"/>
                </a:solidFill>
              </a:rPr>
              <a:t>results</a:t>
            </a:r>
            <a:endParaRPr lang="en-US" sz="2000" dirty="0" smtClean="0"/>
          </a:p>
          <a:p>
            <a:r>
              <a:rPr lang="en-US" sz="2000" dirty="0" smtClean="0"/>
              <a:t>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98661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5FF02DF-A832-2920-BC85-EE9D291B25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719"/>
            <a:ext cx="6897052" cy="27969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0C1FF1E-EF42-6998-64FF-FD002B5545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902" y="238367"/>
            <a:ext cx="5207318" cy="42738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F13D33C-2567-AE05-2F9C-4568B81E28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0" y="2233059"/>
            <a:ext cx="5207318" cy="4273868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xmlns="" id="{694A897C-B3EF-7522-7373-DC16C0F36802}"/>
              </a:ext>
            </a:extLst>
          </p:cNvPr>
          <p:cNvSpPr/>
          <p:nvPr/>
        </p:nvSpPr>
        <p:spPr>
          <a:xfrm rot="1240672">
            <a:off x="10510787" y="654518"/>
            <a:ext cx="1414914" cy="2796986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6D11D78-53C9-A015-3A63-09A0BD1F2A08}"/>
              </a:ext>
            </a:extLst>
          </p:cNvPr>
          <p:cNvSpPr txBox="1"/>
          <p:nvPr/>
        </p:nvSpPr>
        <p:spPr>
          <a:xfrm>
            <a:off x="8807120" y="1270527"/>
            <a:ext cx="20501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Sharp increase </a:t>
            </a:r>
            <a:r>
              <a:rPr lang="en-US" dirty="0"/>
              <a:t>in stress when rolls emerge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96453FF-817C-C47D-0A15-23D2B69DAAF7}"/>
              </a:ext>
            </a:extLst>
          </p:cNvPr>
          <p:cNvSpPr txBox="1"/>
          <p:nvPr/>
        </p:nvSpPr>
        <p:spPr>
          <a:xfrm>
            <a:off x="7584705" y="2323700"/>
            <a:ext cx="23503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Flux Buoy Data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698F0168-65DF-F920-AAB2-2A0E91060704}"/>
              </a:ext>
            </a:extLst>
          </p:cNvPr>
          <p:cNvSpPr/>
          <p:nvPr/>
        </p:nvSpPr>
        <p:spPr>
          <a:xfrm rot="1240672">
            <a:off x="3694476" y="2577962"/>
            <a:ext cx="1414914" cy="2796986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AEBBD972-8F3B-6A59-00EE-B5571B94BBA1}"/>
              </a:ext>
            </a:extLst>
          </p:cNvPr>
          <p:cNvSpPr txBox="1"/>
          <p:nvPr/>
        </p:nvSpPr>
        <p:spPr>
          <a:xfrm>
            <a:off x="1259284" y="3453869"/>
            <a:ext cx="20501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No</a:t>
            </a:r>
            <a:r>
              <a:rPr lang="en-US" dirty="0"/>
              <a:t> sharp increase in stress when rolls emerge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04B8A526-5F3B-842E-DC32-DBDDF5394D9F}"/>
              </a:ext>
            </a:extLst>
          </p:cNvPr>
          <p:cNvSpPr txBox="1"/>
          <p:nvPr/>
        </p:nvSpPr>
        <p:spPr>
          <a:xfrm>
            <a:off x="960900" y="2639728"/>
            <a:ext cx="9460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ERA5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6EF6D7B6-B52D-D83A-791B-0B13595F6F16}"/>
              </a:ext>
            </a:extLst>
          </p:cNvPr>
          <p:cNvSpPr txBox="1"/>
          <p:nvPr/>
        </p:nvSpPr>
        <p:spPr>
          <a:xfrm>
            <a:off x="5643608" y="6092792"/>
            <a:ext cx="63116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Atlantic Trade Winds Region Upwind of Bermuda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A96336A-B5E9-5F71-FA8B-7B738FB4BCD2}"/>
              </a:ext>
            </a:extLst>
          </p:cNvPr>
          <p:cNvSpPr txBox="1"/>
          <p:nvPr/>
        </p:nvSpPr>
        <p:spPr>
          <a:xfrm>
            <a:off x="4617291" y="5031857"/>
            <a:ext cx="2063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Mass of data is here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DC09010B-CBD9-D4CC-6AD5-FABDD1F0A3F6}"/>
              </a:ext>
            </a:extLst>
          </p:cNvPr>
          <p:cNvSpPr txBox="1"/>
          <p:nvPr/>
        </p:nvSpPr>
        <p:spPr>
          <a:xfrm>
            <a:off x="4634939" y="3547962"/>
            <a:ext cx="1833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Scattered outliers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xmlns="" id="{E6829012-52FA-BFFA-367D-AED764C8F211}"/>
              </a:ext>
            </a:extLst>
          </p:cNvPr>
          <p:cNvCxnSpPr>
            <a:cxnSpLocks/>
          </p:cNvCxnSpPr>
          <p:nvPr/>
        </p:nvCxnSpPr>
        <p:spPr>
          <a:xfrm flipH="1" flipV="1">
            <a:off x="4225491" y="4928135"/>
            <a:ext cx="391800" cy="28838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xmlns="" id="{493BFDCE-D597-6E58-93EA-7A8041514670}"/>
              </a:ext>
            </a:extLst>
          </p:cNvPr>
          <p:cNvCxnSpPr>
            <a:cxnSpLocks/>
          </p:cNvCxnSpPr>
          <p:nvPr/>
        </p:nvCxnSpPr>
        <p:spPr>
          <a:xfrm flipH="1">
            <a:off x="4170885" y="3732628"/>
            <a:ext cx="446406" cy="31764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46264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2828" y="128424"/>
            <a:ext cx="1535244" cy="111608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7" y="2105056"/>
            <a:ext cx="4376319" cy="132824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7" y="0"/>
            <a:ext cx="4383969" cy="128202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13" y="1293824"/>
            <a:ext cx="4363613" cy="111532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87" y="3433301"/>
            <a:ext cx="4385626" cy="1056719"/>
          </a:xfrm>
          <a:prstGeom prst="rect">
            <a:avLst/>
          </a:prstGeom>
        </p:spPr>
      </p:pic>
      <p:pic>
        <p:nvPicPr>
          <p:cNvPr id="15" name="Picture 14" descr="N42_tail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705" y="128424"/>
            <a:ext cx="1574497" cy="109549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16687" y="-19548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Tail Doppler Radar</a:t>
            </a:r>
            <a:endParaRPr lang="en-US" b="1" dirty="0"/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xmlns:lc="http://schemas.openxmlformats.org/drawingml/2006/lockedCanvas" id="{09A93018-F5C9-AB4F-8C2C-C82A09B8F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4649" y="1779174"/>
            <a:ext cx="2160317" cy="908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2942722" y="1379064"/>
            <a:ext cx="11984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C-band</a:t>
            </a:r>
            <a:endParaRPr lang="en-US" sz="20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3015000" y="0"/>
            <a:ext cx="11984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X</a:t>
            </a:r>
            <a:r>
              <a:rPr lang="en-US" sz="2000" b="1" dirty="0" smtClean="0"/>
              <a:t>-band</a:t>
            </a:r>
            <a:endParaRPr lang="en-US" sz="20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3014270" y="2673164"/>
            <a:ext cx="11984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Ku-band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791051" y="3916771"/>
            <a:ext cx="11984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chemeClr val="bg1"/>
                </a:solidFill>
              </a:rPr>
              <a:t>Ka</a:t>
            </a:r>
            <a:r>
              <a:rPr lang="en-US" sz="2000" b="1" dirty="0" smtClean="0">
                <a:solidFill>
                  <a:schemeClr val="bg1"/>
                </a:solidFill>
              </a:rPr>
              <a:t>-band</a:t>
            </a:r>
            <a:endParaRPr lang="en-US" sz="2000" b="1" dirty="0">
              <a:solidFill>
                <a:schemeClr val="bg1"/>
              </a:solidFill>
            </a:endParaRPr>
          </a:p>
        </p:txBody>
      </p:sp>
      <p:grpSp>
        <p:nvGrpSpPr>
          <p:cNvPr id="26" name="Google Shape;766;p44"/>
          <p:cNvGrpSpPr/>
          <p:nvPr/>
        </p:nvGrpSpPr>
        <p:grpSpPr>
          <a:xfrm>
            <a:off x="4542714" y="4329198"/>
            <a:ext cx="2622653" cy="1135901"/>
            <a:chOff x="7435032" y="1348391"/>
            <a:chExt cx="2339372" cy="1280160"/>
          </a:xfrm>
        </p:grpSpPr>
        <p:pic>
          <p:nvPicPr>
            <p:cNvPr id="27" name="Google Shape;767;p44"/>
            <p:cNvPicPr preferRelativeResize="0"/>
            <p:nvPr/>
          </p:nvPicPr>
          <p:blipFill rotWithShape="1">
            <a:blip r:embed="rId10">
              <a:alphaModFix/>
            </a:blip>
            <a:srcRect l="3333" t="17388" r="17792" b="25062"/>
            <a:stretch/>
          </p:blipFill>
          <p:spPr>
            <a:xfrm>
              <a:off x="7435032" y="1348391"/>
              <a:ext cx="2339372" cy="12801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" name="Google Shape;768;p44"/>
            <p:cNvSpPr txBox="1"/>
            <p:nvPr/>
          </p:nvSpPr>
          <p:spPr>
            <a:xfrm>
              <a:off x="8367680" y="1590055"/>
              <a:ext cx="1277460" cy="8520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W-Band</a:t>
              </a:r>
              <a:endParaRPr sz="1600" b="1" dirty="0"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antenna</a:t>
              </a:r>
              <a:endParaRPr sz="1600" b="1" dirty="0"/>
            </a:p>
          </p:txBody>
        </p:sp>
      </p:grpSp>
      <p:grpSp>
        <p:nvGrpSpPr>
          <p:cNvPr id="29" name="Google Shape;790;p45"/>
          <p:cNvGrpSpPr/>
          <p:nvPr/>
        </p:nvGrpSpPr>
        <p:grpSpPr>
          <a:xfrm>
            <a:off x="6146454" y="5615560"/>
            <a:ext cx="1669139" cy="706121"/>
            <a:chOff x="8689385" y="5204321"/>
            <a:chExt cx="2023767" cy="1097425"/>
          </a:xfrm>
        </p:grpSpPr>
        <p:pic>
          <p:nvPicPr>
            <p:cNvPr id="30" name="Google Shape;791;p45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8689385" y="5228928"/>
              <a:ext cx="1222394" cy="10728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" name="Google Shape;792;p45"/>
            <p:cNvPicPr preferRelativeResize="0"/>
            <p:nvPr/>
          </p:nvPicPr>
          <p:blipFill rotWithShape="1">
            <a:blip r:embed="rId12">
              <a:alphaModFix/>
            </a:blip>
            <a:srcRect t="25961"/>
            <a:stretch/>
          </p:blipFill>
          <p:spPr>
            <a:xfrm>
              <a:off x="9898093" y="5204321"/>
              <a:ext cx="815059" cy="107281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2" name="Picture 31" descr="CRL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835" y="5450802"/>
            <a:ext cx="1263489" cy="1037866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6801056" y="6458215"/>
            <a:ext cx="120008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Wind </a:t>
            </a:r>
            <a:r>
              <a:rPr lang="en-US" dirty="0" err="1" smtClean="0"/>
              <a:t>Lidar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4385626" y="6488668"/>
            <a:ext cx="224378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Compact Ramen </a:t>
            </a:r>
            <a:r>
              <a:rPr lang="en-US" dirty="0" err="1" smtClean="0"/>
              <a:t>Lidar</a:t>
            </a:r>
            <a:endParaRPr lang="en-US" dirty="0"/>
          </a:p>
        </p:txBody>
      </p:sp>
      <p:pic>
        <p:nvPicPr>
          <p:cNvPr id="35" name="Picture 34" descr="IMG_0151_rot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198" y="3073274"/>
            <a:ext cx="923083" cy="92308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17887" y="5750256"/>
            <a:ext cx="4403513" cy="1107744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3015000" y="5797823"/>
            <a:ext cx="11984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/>
              <a:t>Lidar</a:t>
            </a:r>
            <a:endParaRPr lang="en-US" sz="2000" b="1" dirty="0"/>
          </a:p>
        </p:txBody>
      </p:sp>
      <p:pic>
        <p:nvPicPr>
          <p:cNvPr id="41" name="Google Shape;356;p41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6629412" y="1515267"/>
            <a:ext cx="1658880" cy="1179578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TextBox 41"/>
          <p:cNvSpPr txBox="1"/>
          <p:nvPr/>
        </p:nvSpPr>
        <p:spPr>
          <a:xfrm>
            <a:off x="6584348" y="1944997"/>
            <a:ext cx="1140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IWRAP</a:t>
            </a:r>
            <a:endParaRPr lang="en-US" b="1" dirty="0"/>
          </a:p>
        </p:txBody>
      </p:sp>
      <p:sp>
        <p:nvSpPr>
          <p:cNvPr id="43" name="TextBox 42"/>
          <p:cNvSpPr txBox="1"/>
          <p:nvPr/>
        </p:nvSpPr>
        <p:spPr>
          <a:xfrm>
            <a:off x="5660461" y="3248635"/>
            <a:ext cx="1140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KaIA</a:t>
            </a:r>
            <a:endParaRPr lang="en-US" b="1" dirty="0"/>
          </a:p>
        </p:txBody>
      </p:sp>
      <p:pic>
        <p:nvPicPr>
          <p:cNvPr id="46" name="Picture 45" descr="Screen Shot 2024-05-29 at 11.23.01 AM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4028" y="4865048"/>
            <a:ext cx="3264833" cy="1770415"/>
          </a:xfrm>
          <a:prstGeom prst="rect">
            <a:avLst/>
          </a:prstGeom>
        </p:spPr>
      </p:pic>
      <p:pic>
        <p:nvPicPr>
          <p:cNvPr id="48" name="Google Shape;819;p46" descr="https://lh3.googleusercontent.com/WM9qI2DrkpzJYhp2qU38RhfhYG6tKwbnq77LB1FLQwMaObtoqBSzCo9bN3-1goAzPHwDUQjEcNMby7yqDekGWf206hpqKxw2YsV7PcoZkyt60wWZW-DkimryNBCl9NhpXW3k-40"/>
          <p:cNvPicPr preferRelativeResize="0"/>
          <p:nvPr/>
        </p:nvPicPr>
        <p:blipFill rotWithShape="1">
          <a:blip r:embed="rId18">
            <a:alphaModFix/>
          </a:blip>
          <a:srcRect l="21002" t="16038" r="15344" b="28301"/>
          <a:stretch/>
        </p:blipFill>
        <p:spPr>
          <a:xfrm>
            <a:off x="8165729" y="3710359"/>
            <a:ext cx="1608423" cy="1005840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820;p46"/>
          <p:cNvSpPr txBox="1"/>
          <p:nvPr/>
        </p:nvSpPr>
        <p:spPr>
          <a:xfrm>
            <a:off x="8083433" y="3522741"/>
            <a:ext cx="1324954" cy="3385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Altius-</a:t>
            </a:r>
            <a:r>
              <a:rPr lang="en-US" sz="1600" b="1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600</a:t>
            </a:r>
            <a:endParaRPr dirty="0"/>
          </a:p>
        </p:txBody>
      </p:sp>
      <p:pic>
        <p:nvPicPr>
          <p:cNvPr id="51" name="Google Shape;822;p46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10083334" y="3754188"/>
            <a:ext cx="1767029" cy="1005840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823;p46"/>
          <p:cNvSpPr txBox="1"/>
          <p:nvPr/>
        </p:nvSpPr>
        <p:spPr>
          <a:xfrm>
            <a:off x="10018448" y="3415674"/>
            <a:ext cx="1572114" cy="3385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Black Swift </a:t>
            </a:r>
            <a:r>
              <a:rPr lang="en-US" sz="1600" b="1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S0</a:t>
            </a:r>
            <a:endParaRPr dirty="0"/>
          </a:p>
        </p:txBody>
      </p:sp>
      <p:sp>
        <p:nvSpPr>
          <p:cNvPr id="53" name="TextBox 52"/>
          <p:cNvSpPr txBox="1"/>
          <p:nvPr/>
        </p:nvSpPr>
        <p:spPr>
          <a:xfrm>
            <a:off x="8594028" y="400110"/>
            <a:ext cx="28534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Atmospheric Profiling</a:t>
            </a:r>
            <a:endParaRPr lang="en-US" sz="32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2040" y="4436205"/>
            <a:ext cx="4387666" cy="1431285"/>
          </a:xfrm>
          <a:prstGeom prst="rect">
            <a:avLst/>
          </a:prstGeom>
        </p:spPr>
      </p:pic>
      <p:pic>
        <p:nvPicPr>
          <p:cNvPr id="60" name="Google Shape;795;p45" descr="A satellite image of the earth&#10;&#10;Description automatically generated with medium confidence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9144564" y="1944997"/>
            <a:ext cx="1747765" cy="928309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TextBox 60"/>
          <p:cNvSpPr txBox="1"/>
          <p:nvPr/>
        </p:nvSpPr>
        <p:spPr>
          <a:xfrm>
            <a:off x="9177752" y="2888608"/>
            <a:ext cx="185222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Radio Occultation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2646509" y="4664993"/>
            <a:ext cx="11984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W</a:t>
            </a:r>
            <a:r>
              <a:rPr lang="en-US" sz="2000" b="1" dirty="0" smtClean="0"/>
              <a:t>-band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19609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5041" y="1032994"/>
            <a:ext cx="7011891" cy="5917234"/>
            <a:chOff x="728425" y="1026562"/>
            <a:chExt cx="7011891" cy="5917234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69311" y="6204550"/>
              <a:ext cx="4807953" cy="545031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48427" y="3412768"/>
              <a:ext cx="3302503" cy="2427899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6317" y="1032994"/>
              <a:ext cx="3318829" cy="2406847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43034" y="1026562"/>
              <a:ext cx="3297282" cy="242402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4273455" y="1518137"/>
              <a:ext cx="157463" cy="2631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15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278307" y="2105724"/>
              <a:ext cx="157463" cy="2631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10</a:t>
              </a:r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326753" y="2768756"/>
              <a:ext cx="157463" cy="2631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5</a:t>
              </a:r>
              <a:endParaRPr lang="en-US" dirty="0"/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455146" y="3438699"/>
              <a:ext cx="3281464" cy="2377845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4343714" y="3821726"/>
              <a:ext cx="157463" cy="2631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5</a:t>
              </a:r>
              <a:endParaRPr lang="en-US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283152" y="4412175"/>
              <a:ext cx="157463" cy="2631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10</a:t>
              </a:r>
              <a:endParaRPr lang="en-US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290417" y="5100907"/>
              <a:ext cx="157463" cy="2631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15</a:t>
              </a:r>
              <a:endParaRPr lang="en-US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336451" y="3303762"/>
              <a:ext cx="157463" cy="2631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949343" y="3299219"/>
              <a:ext cx="157463" cy="2631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10</a:t>
              </a:r>
              <a:endParaRPr lang="en-US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609701" y="3280930"/>
              <a:ext cx="157463" cy="2631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10</a:t>
              </a:r>
              <a:endParaRPr lang="en-US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596155" y="3290424"/>
              <a:ext cx="157463" cy="2631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  <a:r>
                <a:rPr lang="en-US" dirty="0" smtClean="0"/>
                <a:t>0</a:t>
              </a:r>
              <a:endParaRPr lang="en-US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984698" y="3270197"/>
              <a:ext cx="157463" cy="2631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  <a:r>
                <a:rPr lang="en-US" dirty="0" smtClean="0"/>
                <a:t>0</a:t>
              </a:r>
              <a:endParaRPr lang="en-US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323356" y="3263339"/>
              <a:ext cx="157463" cy="2631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30</a:t>
              </a:r>
              <a:endParaRPr lang="en-US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216320" y="3292711"/>
              <a:ext cx="157463" cy="2631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30</a:t>
              </a:r>
              <a:endParaRPr lang="en-US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899469" y="3285853"/>
              <a:ext cx="157463" cy="2631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  <a:r>
                <a:rPr lang="en-US" dirty="0" smtClean="0"/>
                <a:t>0</a:t>
              </a:r>
              <a:endParaRPr lang="en-US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635371" y="3267563"/>
              <a:ext cx="157463" cy="2631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  <a:r>
                <a:rPr lang="en-US" dirty="0" smtClean="0"/>
                <a:t>0</a:t>
              </a:r>
              <a:endParaRPr lang="en-US" dirty="0"/>
            </a:p>
          </p:txBody>
        </p:sp>
        <p:sp>
          <p:nvSpPr>
            <p:cNvPr id="32" name="TextBox 31"/>
            <p:cNvSpPr txBox="1"/>
            <p:nvPr/>
          </p:nvSpPr>
          <p:spPr>
            <a:xfrm rot="16200000">
              <a:off x="-762002" y="3379404"/>
              <a:ext cx="32886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Kaia</a:t>
              </a:r>
              <a:r>
                <a:rPr lang="en-US" dirty="0" smtClean="0"/>
                <a:t> Significant Wave Height [m]</a:t>
              </a:r>
              <a:endParaRPr lang="en-US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248525" y="5892667"/>
              <a:ext cx="304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SFMR Wind Speed [m/s]</a:t>
              </a:r>
              <a:endParaRPr lang="en-US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221789" y="6574464"/>
              <a:ext cx="33554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Storm motion speed</a:t>
              </a:r>
              <a:endParaRPr lang="en-US" dirty="0"/>
            </a:p>
          </p:txBody>
        </p:sp>
      </p:grpSp>
      <p:pic>
        <p:nvPicPr>
          <p:cNvPr id="36" name="Picture 35" descr="wind_wave_direeections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752" y="2249424"/>
            <a:ext cx="3796633" cy="397092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8684409" y="6412154"/>
            <a:ext cx="268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Jelenak at al 2024 AMS</a:t>
            </a:r>
            <a:endParaRPr lang="en-US" dirty="0"/>
          </a:p>
        </p:txBody>
      </p:sp>
      <p:grpSp>
        <p:nvGrpSpPr>
          <p:cNvPr id="34" name="Group 33"/>
          <p:cNvGrpSpPr/>
          <p:nvPr/>
        </p:nvGrpSpPr>
        <p:grpSpPr>
          <a:xfrm>
            <a:off x="7655494" y="34804"/>
            <a:ext cx="4518127" cy="2375808"/>
            <a:chOff x="1153773" y="882317"/>
            <a:chExt cx="8992860" cy="5440947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53773" y="882317"/>
              <a:ext cx="8992860" cy="5440947"/>
            </a:xfrm>
            <a:prstGeom prst="rect">
              <a:avLst/>
            </a:prstGeom>
          </p:spPr>
        </p:pic>
        <p:graphicFrame>
          <p:nvGraphicFramePr>
            <p:cNvPr id="39" name="Object 3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87587545"/>
                </p:ext>
              </p:extLst>
            </p:nvPr>
          </p:nvGraphicFramePr>
          <p:xfrm>
            <a:off x="4120481" y="1403684"/>
            <a:ext cx="3171841" cy="7814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369" name="Equation" r:id="rId10" imgW="876300" imgH="215900" progId="Equation.3">
                    <p:embed/>
                  </p:oleObj>
                </mc:Choice>
                <mc:Fallback>
                  <p:oleObj name="Equation" r:id="rId10" imgW="876300" imgH="2159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4120481" y="1403684"/>
                          <a:ext cx="3171841" cy="78146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7" name="Title 36"/>
          <p:cNvSpPr>
            <a:spLocks noGrp="1"/>
          </p:cNvSpPr>
          <p:nvPr>
            <p:ph type="title"/>
          </p:nvPr>
        </p:nvSpPr>
        <p:spPr>
          <a:xfrm>
            <a:off x="264094" y="-59090"/>
            <a:ext cx="7520912" cy="1325563"/>
          </a:xfrm>
        </p:spPr>
        <p:txBody>
          <a:bodyPr/>
          <a:lstStyle/>
          <a:p>
            <a:pPr algn="l"/>
            <a:r>
              <a:rPr lang="en-US" sz="2800" b="1" dirty="0" smtClean="0"/>
              <a:t>Wind Wave Growth in Hurricanes from </a:t>
            </a:r>
            <a:r>
              <a:rPr lang="en-US" sz="2800" b="1" dirty="0" err="1" smtClean="0"/>
              <a:t>KaIA</a:t>
            </a:r>
            <a:r>
              <a:rPr lang="en-US" sz="2800" b="1" dirty="0" smtClean="0"/>
              <a:t> </a:t>
            </a:r>
            <a:r>
              <a:rPr lang="en-US" sz="2800" b="1" dirty="0" smtClean="0"/>
              <a:t>and </a:t>
            </a:r>
            <a:r>
              <a:rPr lang="en-US" sz="2800" b="1" dirty="0" smtClean="0"/>
              <a:t>Measurements SFMR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391314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/>
          <p:cNvGrpSpPr/>
          <p:nvPr/>
        </p:nvGrpSpPr>
        <p:grpSpPr>
          <a:xfrm>
            <a:off x="45720" y="1033272"/>
            <a:ext cx="7007747" cy="5920924"/>
            <a:chOff x="728425" y="557784"/>
            <a:chExt cx="7007747" cy="5920924"/>
          </a:xfrm>
        </p:grpSpPr>
        <p:grpSp>
          <p:nvGrpSpPr>
            <p:cNvPr id="8" name="Group 7"/>
            <p:cNvGrpSpPr/>
            <p:nvPr/>
          </p:nvGrpSpPr>
          <p:grpSpPr>
            <a:xfrm>
              <a:off x="1133856" y="557784"/>
              <a:ext cx="6602316" cy="4830146"/>
              <a:chOff x="309460" y="1028030"/>
              <a:chExt cx="6602316" cy="4830146"/>
            </a:xfrm>
          </p:grpSpPr>
          <p:pic>
            <p:nvPicPr>
              <p:cNvPr id="3" name="Picture 2"/>
              <p:cNvPicPr preferRelativeResize="0">
                <a:picLocks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610792" y="1028700"/>
                <a:ext cx="3300984" cy="2423160"/>
              </a:xfrm>
              <a:prstGeom prst="rect">
                <a:avLst/>
              </a:prstGeom>
            </p:spPr>
          </p:pic>
          <p:pic>
            <p:nvPicPr>
              <p:cNvPr id="4" name="Picture 3"/>
              <p:cNvPicPr preferRelativeResize="0">
                <a:picLocks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10792" y="3435016"/>
                <a:ext cx="3300984" cy="2423160"/>
              </a:xfrm>
              <a:prstGeom prst="rect">
                <a:avLst/>
              </a:prstGeom>
            </p:spPr>
          </p:pic>
          <p:pic>
            <p:nvPicPr>
              <p:cNvPr id="5" name="Picture 4"/>
              <p:cNvPicPr preferRelativeResize="0">
                <a:picLocks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9460" y="3435016"/>
                <a:ext cx="3300984" cy="2423160"/>
              </a:xfrm>
              <a:prstGeom prst="rect">
                <a:avLst/>
              </a:prstGeom>
            </p:spPr>
          </p:pic>
          <p:pic>
            <p:nvPicPr>
              <p:cNvPr id="7" name="Picture 6"/>
              <p:cNvPicPr preferRelativeResize="0">
                <a:picLocks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09479" y="1028030"/>
                <a:ext cx="3300984" cy="2423160"/>
              </a:xfrm>
              <a:prstGeom prst="rect">
                <a:avLst/>
              </a:prstGeom>
            </p:spPr>
          </p:pic>
        </p:grp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69311" y="5739462"/>
              <a:ext cx="4807953" cy="545031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4273455" y="1053049"/>
              <a:ext cx="157463" cy="2631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15</a:t>
              </a:r>
              <a:endParaRPr lang="en-US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278307" y="1640636"/>
              <a:ext cx="157463" cy="2631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10</a:t>
              </a:r>
              <a:endParaRPr lang="en-US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326753" y="2303668"/>
              <a:ext cx="157463" cy="2631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5</a:t>
              </a:r>
              <a:endParaRPr lang="en-US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343714" y="3356638"/>
              <a:ext cx="157463" cy="2631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5</a:t>
              </a:r>
              <a:endParaRPr lang="en-US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283152" y="3947087"/>
              <a:ext cx="157463" cy="2631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10</a:t>
              </a:r>
              <a:endParaRPr lang="en-US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290417" y="4635819"/>
              <a:ext cx="157463" cy="2631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15</a:t>
              </a:r>
              <a:endParaRPr lang="en-US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336451" y="2838674"/>
              <a:ext cx="157463" cy="2631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949343" y="2834131"/>
              <a:ext cx="157463" cy="2631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10</a:t>
              </a:r>
              <a:endParaRPr lang="en-US" dirty="0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609701" y="2815842"/>
              <a:ext cx="157463" cy="2631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10</a:t>
              </a:r>
              <a:endParaRPr lang="en-US" dirty="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596155" y="2825336"/>
              <a:ext cx="157463" cy="2631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  <a:r>
                <a:rPr lang="en-US" dirty="0" smtClean="0"/>
                <a:t>0</a:t>
              </a:r>
              <a:endParaRPr lang="en-US" dirty="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2984698" y="2805109"/>
              <a:ext cx="157463" cy="2631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  <a:r>
                <a:rPr lang="en-US" dirty="0" smtClean="0"/>
                <a:t>0</a:t>
              </a:r>
              <a:endParaRPr lang="en-US" dirty="0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323356" y="2798251"/>
              <a:ext cx="157463" cy="2631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30</a:t>
              </a:r>
              <a:endParaRPr lang="en-US" dirty="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6216320" y="2827623"/>
              <a:ext cx="157463" cy="2631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30</a:t>
              </a:r>
              <a:endParaRPr lang="en-US" dirty="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899469" y="2820765"/>
              <a:ext cx="157463" cy="2631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  <a:r>
                <a:rPr lang="en-US" dirty="0" smtClean="0"/>
                <a:t>0</a:t>
              </a:r>
              <a:endParaRPr lang="en-US" dirty="0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635371" y="2802475"/>
              <a:ext cx="157463" cy="2631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  <a:r>
                <a:rPr lang="en-US" dirty="0" smtClean="0"/>
                <a:t>0</a:t>
              </a:r>
              <a:endParaRPr lang="en-US" dirty="0"/>
            </a:p>
          </p:txBody>
        </p:sp>
        <p:sp>
          <p:nvSpPr>
            <p:cNvPr id="48" name="TextBox 47"/>
            <p:cNvSpPr txBox="1"/>
            <p:nvPr/>
          </p:nvSpPr>
          <p:spPr>
            <a:xfrm rot="16200000">
              <a:off x="-762002" y="2914316"/>
              <a:ext cx="32886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Kaia</a:t>
              </a:r>
              <a:r>
                <a:rPr lang="en-US" dirty="0" smtClean="0"/>
                <a:t> Significant Wave Height [m]</a:t>
              </a:r>
              <a:endParaRPr lang="en-US" dirty="0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3248525" y="5427579"/>
              <a:ext cx="3048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WW3</a:t>
              </a:r>
              <a:r>
                <a:rPr lang="en-US" dirty="0" smtClean="0"/>
                <a:t> </a:t>
              </a:r>
              <a:r>
                <a:rPr lang="en-US" dirty="0" smtClean="0"/>
                <a:t>Wind Speed [m/s]</a:t>
              </a:r>
              <a:endParaRPr lang="en-US" dirty="0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3221789" y="6109376"/>
              <a:ext cx="29945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Storm motion speed</a:t>
              </a:r>
              <a:endParaRPr lang="en-US" dirty="0"/>
            </a:p>
          </p:txBody>
        </p:sp>
      </p:grpSp>
      <p:pic>
        <p:nvPicPr>
          <p:cNvPr id="29" name="Picture 28" descr="wind_wave_direeections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8769" y="2245400"/>
            <a:ext cx="3796633" cy="39709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805" y="308281"/>
            <a:ext cx="268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Jelenak at al 2024 AMS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382397" y="5616156"/>
            <a:ext cx="311228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Model wave growth parameterization far from observations</a:t>
            </a:r>
            <a:endParaRPr lang="en-US" sz="2400" dirty="0"/>
          </a:p>
        </p:txBody>
      </p:sp>
      <p:grpSp>
        <p:nvGrpSpPr>
          <p:cNvPr id="53" name="Group 52"/>
          <p:cNvGrpSpPr/>
          <p:nvPr/>
        </p:nvGrpSpPr>
        <p:grpSpPr>
          <a:xfrm>
            <a:off x="7655494" y="34804"/>
            <a:ext cx="4518127" cy="2375808"/>
            <a:chOff x="1153773" y="882317"/>
            <a:chExt cx="8992860" cy="5440947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53773" y="882317"/>
              <a:ext cx="8992860" cy="5440947"/>
            </a:xfrm>
            <a:prstGeom prst="rect">
              <a:avLst/>
            </a:prstGeom>
          </p:spPr>
        </p:pic>
        <p:graphicFrame>
          <p:nvGraphicFramePr>
            <p:cNvPr id="55" name="Object 5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61942156"/>
                </p:ext>
              </p:extLst>
            </p:nvPr>
          </p:nvGraphicFramePr>
          <p:xfrm>
            <a:off x="4120481" y="1403684"/>
            <a:ext cx="3171841" cy="7814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347" name="Equation" r:id="rId10" imgW="876300" imgH="215900" progId="Equation.3">
                    <p:embed/>
                  </p:oleObj>
                </mc:Choice>
                <mc:Fallback>
                  <p:oleObj name="Equation" r:id="rId10" imgW="876300" imgH="2159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4120481" y="1403684"/>
                          <a:ext cx="3171841" cy="78146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2" name="Title 36"/>
          <p:cNvSpPr>
            <a:spLocks noGrp="1"/>
          </p:cNvSpPr>
          <p:nvPr>
            <p:ph type="title"/>
          </p:nvPr>
        </p:nvSpPr>
        <p:spPr>
          <a:xfrm>
            <a:off x="9376" y="-517185"/>
            <a:ext cx="10515600" cy="1325563"/>
          </a:xfrm>
        </p:spPr>
        <p:txBody>
          <a:bodyPr/>
          <a:lstStyle/>
          <a:p>
            <a:pPr algn="l"/>
            <a:r>
              <a:rPr lang="en-US" sz="2800" b="1" dirty="0" smtClean="0">
                <a:solidFill>
                  <a:srgbClr val="000000"/>
                </a:solidFill>
              </a:rPr>
              <a:t>Wind Wave Growth in Hurricanes from IFREMER WW3</a:t>
            </a:r>
            <a:endParaRPr lang="en-US" sz="28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2619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/>
          <p:cNvSpPr/>
          <p:nvPr/>
        </p:nvSpPr>
        <p:spPr>
          <a:xfrm>
            <a:off x="8113840" y="1870629"/>
            <a:ext cx="4078160" cy="46501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4024501" y="1879124"/>
            <a:ext cx="4078160" cy="46501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0" y="1879124"/>
            <a:ext cx="4006614" cy="46501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841-7D05-1241-AA0C-577E12035048}" type="slidenum">
              <a:rPr lang="en-US" smtClean="0"/>
              <a:t>22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887272" y="1355629"/>
            <a:ext cx="76253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C130                                    </a:t>
            </a:r>
            <a:r>
              <a:rPr lang="en-US" sz="2400" b="1" dirty="0" smtClean="0"/>
              <a:t>P3                                </a:t>
            </a:r>
            <a:r>
              <a:rPr lang="en-US" sz="2400" b="1" dirty="0" smtClean="0"/>
              <a:t>G4</a:t>
            </a:r>
            <a:endParaRPr lang="en-US" sz="24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1001139" y="2117767"/>
            <a:ext cx="2000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Operational</a:t>
            </a:r>
            <a:r>
              <a:rPr lang="en-US" b="1" dirty="0" smtClean="0"/>
              <a:t>                                                              </a:t>
            </a:r>
            <a:endParaRPr lang="en-US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226035" y="2515264"/>
            <a:ext cx="5296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Flight Level        TDR           </a:t>
            </a:r>
            <a:r>
              <a:rPr lang="en-US" b="1" dirty="0" smtClean="0"/>
              <a:t> </a:t>
            </a:r>
            <a:r>
              <a:rPr lang="en-US" b="1" dirty="0" smtClean="0"/>
              <a:t>MMR                                                      </a:t>
            </a:r>
            <a:endParaRPr lang="en-US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9163524" y="2620875"/>
            <a:ext cx="21902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ADWL</a:t>
            </a:r>
          </a:p>
          <a:p>
            <a:r>
              <a:rPr lang="en-US" b="1" dirty="0" smtClean="0"/>
              <a:t>W-Radar</a:t>
            </a:r>
          </a:p>
          <a:p>
            <a:r>
              <a:rPr lang="en-US" b="1" dirty="0" smtClean="0"/>
              <a:t>UAS</a:t>
            </a:r>
          </a:p>
          <a:p>
            <a:r>
              <a:rPr lang="en-US" b="1" dirty="0" smtClean="0"/>
              <a:t>ARO</a:t>
            </a:r>
          </a:p>
          <a:p>
            <a:r>
              <a:rPr lang="en-US" b="1" dirty="0" smtClean="0"/>
              <a:t>Microphysics Probes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8123" y="114406"/>
            <a:ext cx="1617788" cy="121334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9362" y="114406"/>
            <a:ext cx="2162091" cy="121617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7674" y="114406"/>
            <a:ext cx="1992784" cy="1113468"/>
          </a:xfrm>
          <a:prstGeom prst="rect">
            <a:avLst/>
          </a:prstGeom>
        </p:spPr>
      </p:pic>
      <p:pic>
        <p:nvPicPr>
          <p:cNvPr id="25" name="Picture 2">
            <a:extLst>
              <a:ext uri="{FF2B5EF4-FFF2-40B4-BE49-F238E27FC236}">
                <a16:creationId xmlns="" xmlns:a16="http://schemas.microsoft.com/office/drawing/2014/main" id="{658D82D9-DA9B-E55F-0A49-22F6404AEE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5" y="2939245"/>
            <a:ext cx="932754" cy="1036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AB6AF387-A7CF-4AB2-F4B7-857F9D18178D}"/>
              </a:ext>
            </a:extLst>
          </p:cNvPr>
          <p:cNvSpPr txBox="1"/>
          <p:nvPr/>
        </p:nvSpPr>
        <p:spPr>
          <a:xfrm>
            <a:off x="380275" y="3082540"/>
            <a:ext cx="8831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Flight Level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A3B66A75-9C9F-7352-05E2-9EE98FA84E9C}"/>
              </a:ext>
            </a:extLst>
          </p:cNvPr>
          <p:cNvGrpSpPr/>
          <p:nvPr/>
        </p:nvGrpSpPr>
        <p:grpSpPr>
          <a:xfrm>
            <a:off x="1263402" y="2939245"/>
            <a:ext cx="1021862" cy="956435"/>
            <a:chOff x="2294354" y="4934376"/>
            <a:chExt cx="1690205" cy="1645920"/>
          </a:xfrm>
        </p:grpSpPr>
        <p:pic>
          <p:nvPicPr>
            <p:cNvPr id="28" name="Picture 27" descr="A screenshot of a map&#10;&#10;Description automatically generated">
              <a:extLst>
                <a:ext uri="{FF2B5EF4-FFF2-40B4-BE49-F238E27FC236}">
                  <a16:creationId xmlns="" xmlns:a16="http://schemas.microsoft.com/office/drawing/2014/main" id="{894FFA72-CB03-82D6-E4C3-226D5BDB5F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51198"/>
            <a:stretch/>
          </p:blipFill>
          <p:spPr>
            <a:xfrm>
              <a:off x="2294354" y="4934376"/>
              <a:ext cx="1690205" cy="1645920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="" xmlns:a16="http://schemas.microsoft.com/office/drawing/2014/main" id="{61C21FBD-3564-9A9E-AA86-01AC09039B3A}"/>
                </a:ext>
              </a:extLst>
            </p:cNvPr>
            <p:cNvSpPr txBox="1"/>
            <p:nvPr/>
          </p:nvSpPr>
          <p:spPr>
            <a:xfrm>
              <a:off x="2414385" y="5066459"/>
              <a:ext cx="8763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TDR </a:t>
              </a:r>
            </a:p>
            <a:p>
              <a:r>
                <a:rPr lang="en-US" sz="1200" dirty="0"/>
                <a:t>Reflectivity</a:t>
              </a: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226034" y="4345184"/>
            <a:ext cx="2316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GPS </a:t>
            </a:r>
            <a:r>
              <a:rPr lang="en-US" b="1" dirty="0" err="1" smtClean="0"/>
              <a:t>Sonde</a:t>
            </a:r>
            <a:r>
              <a:rPr lang="en-US" b="1" dirty="0"/>
              <a:t> + SFMR                                                                                         </a:t>
            </a:r>
            <a:endParaRPr lang="en-US" b="1" dirty="0"/>
          </a:p>
        </p:txBody>
      </p:sp>
      <p:grpSp>
        <p:nvGrpSpPr>
          <p:cNvPr id="40" name="Group 39">
            <a:extLst>
              <a:ext uri="{FF2B5EF4-FFF2-40B4-BE49-F238E27FC236}">
                <a16:creationId xmlns="" xmlns:a16="http://schemas.microsoft.com/office/drawing/2014/main" id="{6B59B4AA-3EB5-BD6D-C459-849E8A588E87}"/>
              </a:ext>
            </a:extLst>
          </p:cNvPr>
          <p:cNvGrpSpPr/>
          <p:nvPr/>
        </p:nvGrpSpPr>
        <p:grpSpPr>
          <a:xfrm>
            <a:off x="2542890" y="2859176"/>
            <a:ext cx="1221118" cy="1059513"/>
            <a:chOff x="3522462" y="4934376"/>
            <a:chExt cx="2466703" cy="1645920"/>
          </a:xfrm>
        </p:grpSpPr>
        <p:pic>
          <p:nvPicPr>
            <p:cNvPr id="41" name="Picture 40" descr="A screens and a monitor&#10;&#10;Description automatically generated with medium confidence">
              <a:extLst>
                <a:ext uri="{FF2B5EF4-FFF2-40B4-BE49-F238E27FC236}">
                  <a16:creationId xmlns="" xmlns:a16="http://schemas.microsoft.com/office/drawing/2014/main" id="{9713354A-1EEA-385B-F127-81F04A18D8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63997" r="56836" b="1"/>
            <a:stretch/>
          </p:blipFill>
          <p:spPr>
            <a:xfrm>
              <a:off x="3522462" y="4934376"/>
              <a:ext cx="2466703" cy="1645920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="" xmlns:a16="http://schemas.microsoft.com/office/drawing/2014/main" id="{0C67174A-D6C0-2A84-EFBC-E2955964179C}"/>
                </a:ext>
              </a:extLst>
            </p:cNvPr>
            <p:cNvSpPr txBox="1"/>
            <p:nvPr/>
          </p:nvSpPr>
          <p:spPr>
            <a:xfrm>
              <a:off x="4449978" y="5666086"/>
              <a:ext cx="10310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200" dirty="0">
                  <a:solidFill>
                    <a:prstClr val="white"/>
                  </a:solidFill>
                  <a:latin typeface="Calibri"/>
                  <a:ea typeface="+mn-ea"/>
                  <a:cs typeface="+mn-cs"/>
                </a:rPr>
                <a:t>MMR </a:t>
              </a:r>
            </a:p>
            <a:p>
              <a:pPr defTabSz="91440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200" dirty="0">
                  <a:solidFill>
                    <a:prstClr val="white"/>
                  </a:solidFill>
                  <a:latin typeface="Calibri"/>
                  <a:ea typeface="+mn-ea"/>
                  <a:cs typeface="+mn-cs"/>
                </a:rPr>
                <a:t>X-Band Radar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5585463" y="2700918"/>
            <a:ext cx="1802212" cy="1644266"/>
            <a:chOff x="407247" y="3640468"/>
            <a:chExt cx="3221437" cy="3122901"/>
          </a:xfrm>
        </p:grpSpPr>
        <p:pic>
          <p:nvPicPr>
            <p:cNvPr id="43" name="Google Shape;197;p2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407247" y="4108232"/>
              <a:ext cx="3221437" cy="26551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" name="Picture 2">
              <a:extLst>
                <a:ext uri="{FF2B5EF4-FFF2-40B4-BE49-F238E27FC236}">
                  <a16:creationId xmlns="" xmlns:a16="http://schemas.microsoft.com/office/drawing/2014/main" id="{B9648F30-432B-8E78-30C9-B67D14E458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248" y="3640468"/>
              <a:ext cx="3221436" cy="1645920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19" name="TextBox 18"/>
          <p:cNvSpPr txBox="1"/>
          <p:nvPr/>
        </p:nvSpPr>
        <p:spPr>
          <a:xfrm>
            <a:off x="5588972" y="2674510"/>
            <a:ext cx="244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IWRAP  </a:t>
            </a:r>
            <a:endParaRPr lang="en-US" b="1" dirty="0"/>
          </a:p>
        </p:txBody>
      </p:sp>
      <p:sp>
        <p:nvSpPr>
          <p:cNvPr id="46" name="TextBox 45"/>
          <p:cNvSpPr txBox="1"/>
          <p:nvPr/>
        </p:nvSpPr>
        <p:spPr>
          <a:xfrm>
            <a:off x="5207503" y="4610030"/>
            <a:ext cx="244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KaIA</a:t>
            </a:r>
            <a:r>
              <a:rPr lang="en-US" b="1" dirty="0" smtClean="0"/>
              <a:t>                       WSRA  </a:t>
            </a:r>
            <a:endParaRPr lang="en-US" b="1" dirty="0"/>
          </a:p>
        </p:txBody>
      </p:sp>
      <p:pic>
        <p:nvPicPr>
          <p:cNvPr id="47" name="Picture 46" descr="A map of a line of numbers&#10;&#10;Description automatically generated with medium confidence">
            <a:extLst>
              <a:ext uri="{FF2B5EF4-FFF2-40B4-BE49-F238E27FC236}">
                <a16:creationId xmlns="" xmlns:a16="http://schemas.microsoft.com/office/drawing/2014/main" id="{354BABA2-5886-431C-EE58-99229EEC61F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2290"/>
          <a:stretch/>
        </p:blipFill>
        <p:spPr>
          <a:xfrm>
            <a:off x="6134397" y="5103886"/>
            <a:ext cx="1723027" cy="1105016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00B8624E-201C-8259-0670-D2875EACAA0D}"/>
              </a:ext>
            </a:extLst>
          </p:cNvPr>
          <p:cNvSpPr txBox="1"/>
          <p:nvPr/>
        </p:nvSpPr>
        <p:spPr>
          <a:xfrm>
            <a:off x="6749587" y="5286387"/>
            <a:ext cx="9008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WSRA SWH</a:t>
            </a:r>
          </a:p>
        </p:txBody>
      </p:sp>
      <p:pic>
        <p:nvPicPr>
          <p:cNvPr id="49" name="Google Shape;198;p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782162" y="5147888"/>
            <a:ext cx="1174927" cy="1091060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B8C8F384-6654-3B18-0956-2813116BF7BC}"/>
              </a:ext>
            </a:extLst>
          </p:cNvPr>
          <p:cNvSpPr txBox="1"/>
          <p:nvPr/>
        </p:nvSpPr>
        <p:spPr>
          <a:xfrm>
            <a:off x="4782162" y="5147888"/>
            <a:ext cx="4667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KaIA</a:t>
            </a:r>
            <a:endParaRPr lang="en-US" sz="1200" dirty="0"/>
          </a:p>
        </p:txBody>
      </p:sp>
      <p:sp>
        <p:nvSpPr>
          <p:cNvPr id="51" name="TextBox 50"/>
          <p:cNvSpPr txBox="1"/>
          <p:nvPr/>
        </p:nvSpPr>
        <p:spPr>
          <a:xfrm>
            <a:off x="1608990" y="4240698"/>
            <a:ext cx="1278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                                                                                         </a:t>
            </a:r>
            <a:endParaRPr lang="en-US" b="1" dirty="0"/>
          </a:p>
        </p:txBody>
      </p:sp>
      <p:sp>
        <p:nvSpPr>
          <p:cNvPr id="52" name="TextBox 51"/>
          <p:cNvSpPr txBox="1"/>
          <p:nvPr/>
        </p:nvSpPr>
        <p:spPr>
          <a:xfrm>
            <a:off x="4611453" y="2110754"/>
            <a:ext cx="29331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Quasi-Operational                                                              </a:t>
            </a:r>
            <a:endParaRPr lang="en-US" sz="2400" b="1" dirty="0"/>
          </a:p>
        </p:txBody>
      </p:sp>
      <p:sp>
        <p:nvSpPr>
          <p:cNvPr id="53" name="TextBox 52"/>
          <p:cNvSpPr txBox="1"/>
          <p:nvPr/>
        </p:nvSpPr>
        <p:spPr>
          <a:xfrm>
            <a:off x="8923972" y="2117767"/>
            <a:ext cx="22073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Research</a:t>
            </a:r>
            <a:r>
              <a:rPr lang="en-US" b="1" dirty="0" smtClean="0"/>
              <a:t>                                                              </a:t>
            </a:r>
            <a:endParaRPr lang="en-US" b="1" dirty="0"/>
          </a:p>
        </p:txBody>
      </p:sp>
      <p:pic>
        <p:nvPicPr>
          <p:cNvPr id="54" name="Picture 53" descr="Screen Shot 2024-05-26 at 1.22.13 PM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31" y="4782029"/>
            <a:ext cx="2076335" cy="16861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82998" y="6149508"/>
            <a:ext cx="2605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Surface waves</a:t>
            </a:r>
            <a:endParaRPr lang="en-US" dirty="0"/>
          </a:p>
        </p:txBody>
      </p:sp>
      <p:sp>
        <p:nvSpPr>
          <p:cNvPr id="55" name="TextBox 54"/>
          <p:cNvSpPr txBox="1"/>
          <p:nvPr/>
        </p:nvSpPr>
        <p:spPr>
          <a:xfrm>
            <a:off x="4024501" y="3015998"/>
            <a:ext cx="26055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OSVW</a:t>
            </a:r>
          </a:p>
          <a:p>
            <a:r>
              <a:rPr lang="en-US" dirty="0" smtClean="0"/>
              <a:t>Rain Rate</a:t>
            </a:r>
          </a:p>
          <a:p>
            <a:r>
              <a:rPr lang="en-US" dirty="0" smtClean="0"/>
              <a:t>3D Winds</a:t>
            </a:r>
          </a:p>
          <a:p>
            <a:r>
              <a:rPr lang="en-US" dirty="0" smtClean="0"/>
              <a:t>3D Reflectivity</a:t>
            </a:r>
            <a:endParaRPr lang="en-US" dirty="0"/>
          </a:p>
        </p:txBody>
      </p:sp>
      <p:sp>
        <p:nvSpPr>
          <p:cNvPr id="56" name="TextBox 55"/>
          <p:cNvSpPr txBox="1"/>
          <p:nvPr/>
        </p:nvSpPr>
        <p:spPr>
          <a:xfrm>
            <a:off x="2392395" y="4098203"/>
            <a:ext cx="16142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Surface winds</a:t>
            </a:r>
          </a:p>
          <a:p>
            <a:r>
              <a:rPr lang="en-US" dirty="0" smtClean="0"/>
              <a:t>Rain Rate</a:t>
            </a:r>
          </a:p>
          <a:p>
            <a:r>
              <a:rPr lang="en-US" dirty="0" smtClean="0"/>
              <a:t>3D Winds</a:t>
            </a:r>
          </a:p>
          <a:p>
            <a:r>
              <a:rPr lang="en-US" dirty="0" smtClean="0"/>
              <a:t>3D Reflectivity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923972" y="4610030"/>
            <a:ext cx="2429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3D winds in clear sky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4580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>
              <a:alpha val="41000"/>
            </a:schemeClr>
          </a:solidFill>
        </p:spPr>
        <p:txBody>
          <a:bodyPr/>
          <a:lstStyle/>
          <a:p>
            <a:r>
              <a:rPr lang="en-US" dirty="0" smtClean="0"/>
              <a:t>Future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00409"/>
            <a:ext cx="10515600" cy="4351338"/>
          </a:xfrm>
          <a:solidFill>
            <a:schemeClr val="bg1">
              <a:alpha val="41000"/>
            </a:schemeClr>
          </a:solidFill>
        </p:spPr>
        <p:txBody>
          <a:bodyPr/>
          <a:lstStyle/>
          <a:p>
            <a:r>
              <a:rPr lang="en-US" b="1" dirty="0"/>
              <a:t>NOAA is moving away from the P-3 platform by </a:t>
            </a:r>
            <a:r>
              <a:rPr lang="en-US" b="1" dirty="0" smtClean="0"/>
              <a:t>2030</a:t>
            </a:r>
          </a:p>
          <a:p>
            <a:r>
              <a:rPr lang="en-US" b="1" dirty="0" smtClean="0"/>
              <a:t>We </a:t>
            </a:r>
            <a:r>
              <a:rPr lang="en-US" b="1" dirty="0"/>
              <a:t>need recommendations from community regarding next generation aircraft </a:t>
            </a:r>
            <a:r>
              <a:rPr lang="en-US" b="1" dirty="0" smtClean="0"/>
              <a:t>instruments</a:t>
            </a:r>
          </a:p>
          <a:p>
            <a:pPr lvl="1"/>
            <a:r>
              <a:rPr lang="en-US" b="1" dirty="0" smtClean="0"/>
              <a:t>What measurements should be sustained</a:t>
            </a:r>
          </a:p>
          <a:p>
            <a:pPr lvl="2"/>
            <a:r>
              <a:rPr lang="en-US" b="1" dirty="0"/>
              <a:t>No plans for replacement of </a:t>
            </a:r>
            <a:r>
              <a:rPr lang="en-US" b="1" dirty="0" smtClean="0"/>
              <a:t>any </a:t>
            </a:r>
            <a:r>
              <a:rPr lang="en-US" b="1" dirty="0"/>
              <a:t>operational </a:t>
            </a:r>
            <a:r>
              <a:rPr lang="en-US" b="1" dirty="0" smtClean="0"/>
              <a:t>instruments</a:t>
            </a:r>
          </a:p>
          <a:p>
            <a:pPr lvl="2"/>
            <a:r>
              <a:rPr lang="en-US" b="1" dirty="0"/>
              <a:t>TDR replacement plan is still </a:t>
            </a:r>
            <a:r>
              <a:rPr lang="en-US" b="1" dirty="0" smtClean="0"/>
              <a:t>uncertain</a:t>
            </a:r>
          </a:p>
          <a:p>
            <a:pPr lvl="1"/>
            <a:r>
              <a:rPr lang="en-US" b="1" dirty="0" smtClean="0"/>
              <a:t>What research measurements would be good to transition to operations</a:t>
            </a:r>
          </a:p>
          <a:p>
            <a:pPr lvl="2"/>
            <a:r>
              <a:rPr lang="en-US" b="1" dirty="0"/>
              <a:t>There is transition plan for WSRA </a:t>
            </a:r>
            <a:r>
              <a:rPr lang="en-US" b="1" dirty="0" smtClean="0"/>
              <a:t>instrument</a:t>
            </a:r>
          </a:p>
          <a:p>
            <a:pPr lvl="1"/>
            <a:r>
              <a:rPr lang="en-US" b="1" dirty="0" smtClean="0"/>
              <a:t>What new measurements are needed?</a:t>
            </a:r>
          </a:p>
          <a:p>
            <a:pPr marL="0" indent="0">
              <a:buNone/>
            </a:pPr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841-7D05-1241-AA0C-577E1203504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209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092EC38-5B7B-DD43-F26A-82EC97BBE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170086"/>
            <a:ext cx="2743200" cy="365125"/>
          </a:xfrm>
        </p:spPr>
        <p:txBody>
          <a:bodyPr/>
          <a:lstStyle/>
          <a:p>
            <a:fld id="{61998841-7D05-1241-AA0C-577E12035048}" type="slidenum">
              <a:rPr lang="en-US" smtClean="0"/>
              <a:t>3</a:t>
            </a:fld>
            <a:endParaRPr lang="en-US"/>
          </a:p>
        </p:txBody>
      </p:sp>
      <p:graphicFrame>
        <p:nvGraphicFramePr>
          <p:cNvPr id="9" name="Table 2">
            <a:extLst>
              <a:ext uri="{FF2B5EF4-FFF2-40B4-BE49-F238E27FC236}">
                <a16:creationId xmlns="" xmlns:a16="http://schemas.microsoft.com/office/drawing/2014/main" id="{1000FD1F-6470-D140-B8EB-1992E58D39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9413785"/>
              </p:ext>
            </p:extLst>
          </p:nvPr>
        </p:nvGraphicFramePr>
        <p:xfrm>
          <a:off x="334009" y="1463040"/>
          <a:ext cx="11561658" cy="3296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80791">
                  <a:extLst>
                    <a:ext uri="{9D8B030D-6E8A-4147-A177-3AD203B41FA5}">
                      <a16:colId xmlns="" xmlns:a16="http://schemas.microsoft.com/office/drawing/2014/main" val="2497084993"/>
                    </a:ext>
                  </a:extLst>
                </a:gridCol>
                <a:gridCol w="1710267">
                  <a:extLst>
                    <a:ext uri="{9D8B030D-6E8A-4147-A177-3AD203B41FA5}">
                      <a16:colId xmlns="" xmlns:a16="http://schemas.microsoft.com/office/drawing/2014/main" val="2306364256"/>
                    </a:ext>
                  </a:extLst>
                </a:gridCol>
                <a:gridCol w="6070600">
                  <a:extLst>
                    <a:ext uri="{9D8B030D-6E8A-4147-A177-3AD203B41FA5}">
                      <a16:colId xmlns="" xmlns:a16="http://schemas.microsoft.com/office/drawing/2014/main" val="236428194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Instrument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Aircraft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Measurements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12075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GPS </a:t>
                      </a:r>
                      <a:r>
                        <a:rPr lang="en-US" sz="1800" dirty="0" err="1" smtClean="0"/>
                        <a:t>Dropsondes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C130, P3, G-IV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Atmospheric </a:t>
                      </a:r>
                      <a:r>
                        <a:rPr lang="en-US" sz="1800" dirty="0" smtClean="0"/>
                        <a:t>wind,</a:t>
                      </a:r>
                      <a:r>
                        <a:rPr lang="en-US" sz="1800" baseline="0" dirty="0" smtClean="0"/>
                        <a:t> temperature and humidity profiles</a:t>
                      </a:r>
                      <a:r>
                        <a:rPr lang="en-US" sz="1800" dirty="0" smtClean="0"/>
                        <a:t> </a:t>
                      </a:r>
                      <a:endParaRPr lang="en-US" sz="1800" dirty="0"/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Stepped Frequency </a:t>
                      </a:r>
                    </a:p>
                    <a:p>
                      <a:pPr algn="ctr"/>
                      <a:r>
                        <a:rPr lang="en-US" sz="1800" dirty="0"/>
                        <a:t>Microwave Radiometer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C130, P3, G-IV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C-band,</a:t>
                      </a:r>
                      <a:r>
                        <a:rPr lang="en-US" sz="1800" baseline="0" dirty="0" smtClean="0"/>
                        <a:t> nadir looking, </a:t>
                      </a:r>
                      <a:r>
                        <a:rPr lang="en-US" sz="1800" dirty="0" smtClean="0"/>
                        <a:t>Surface </a:t>
                      </a:r>
                      <a:r>
                        <a:rPr lang="en-US" sz="1800" dirty="0"/>
                        <a:t>wind speed, rain rate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778138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Imaging Wind and Rain Airborne Profiler (IWRAP)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P3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Ocean Surface Vector Winds, (</a:t>
                      </a:r>
                      <a:r>
                        <a:rPr lang="en-US" sz="1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scatterometry</a:t>
                      </a:r>
                      <a:r>
                        <a:rPr lang="en-US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 C, Ku, VV, HH, VH</a:t>
                      </a:r>
                      <a:endParaRPr lang="en-US" sz="1800" dirty="0"/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Ka-band Interferometric Altimeter (</a:t>
                      </a:r>
                      <a:r>
                        <a:rPr lang="en-US" sz="1800" dirty="0" err="1"/>
                        <a:t>KaIA</a:t>
                      </a:r>
                      <a:r>
                        <a:rPr lang="en-US" sz="1800" dirty="0"/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P3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Significant wave height, relative ocean height, &amp; wind speed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(lower</a:t>
                      </a:r>
                      <a:r>
                        <a:rPr lang="en-US" sz="18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speed</a:t>
                      </a:r>
                      <a:r>
                        <a:rPr lang="en-US" sz="18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regimes)</a:t>
                      </a:r>
                      <a:r>
                        <a:rPr lang="en-US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1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precip</a:t>
                      </a:r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profiles at Ka &amp; Ku</a:t>
                      </a:r>
                      <a:endParaRPr lang="en-US" sz="1800" dirty="0"/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/>
                        <a:t>Wide Swath Radar Altimeter (WSRA)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P3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Significant</a:t>
                      </a:r>
                      <a:r>
                        <a:rPr lang="en-US" sz="1800" dirty="0"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wave height and directional wave </a:t>
                      </a:r>
                      <a:r>
                        <a:rPr lang="en-US" sz="1800" dirty="0" smtClean="0">
                          <a:latin typeface="+mn-lt"/>
                          <a:ea typeface="Calibri"/>
                          <a:cs typeface="Calibri"/>
                          <a:sym typeface="Calibri"/>
                        </a:rPr>
                        <a:t>spectra, wind speed (lower</a:t>
                      </a:r>
                      <a:r>
                        <a:rPr lang="en-US" sz="1800" baseline="0" dirty="0" smtClean="0"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speed regimes)</a:t>
                      </a:r>
                      <a:r>
                        <a:rPr lang="en-US" sz="1800" dirty="0" smtClean="0">
                          <a:latin typeface="+mn-lt"/>
                          <a:ea typeface="Calibri"/>
                          <a:cs typeface="Calibri"/>
                          <a:sym typeface="Calibri"/>
                        </a:rPr>
                        <a:t>,</a:t>
                      </a:r>
                      <a:r>
                        <a:rPr lang="en-US" sz="1800" baseline="0" dirty="0" smtClean="0"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rain rate,</a:t>
                      </a:r>
                      <a:r>
                        <a:rPr lang="en-US" sz="1800" dirty="0" smtClean="0"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Ku-band</a:t>
                      </a:r>
                      <a:endParaRPr lang="en-US" sz="18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571AFCA0-7F08-F7AE-3894-69BA8036E1DB}"/>
              </a:ext>
            </a:extLst>
          </p:cNvPr>
          <p:cNvSpPr txBox="1"/>
          <p:nvPr/>
        </p:nvSpPr>
        <p:spPr>
          <a:xfrm>
            <a:off x="1" y="0"/>
            <a:ext cx="121919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Surface Wind Measurements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400" i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Aircraft Instrumentation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3C598B46-B267-4197-BD54-C9C7BC3912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0417" y="4871255"/>
            <a:ext cx="2163095" cy="195885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5D8C0429-82E8-C2A4-7A7C-1CBCB76A8EEF}"/>
              </a:ext>
            </a:extLst>
          </p:cNvPr>
          <p:cNvSpPr txBox="1"/>
          <p:nvPr/>
        </p:nvSpPr>
        <p:spPr>
          <a:xfrm>
            <a:off x="3343111" y="5939253"/>
            <a:ext cx="6269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IWRAP</a:t>
            </a:r>
          </a:p>
          <a:p>
            <a:r>
              <a:rPr lang="en-US" sz="1200" b="1" dirty="0" smtClean="0"/>
              <a:t>OSVW</a:t>
            </a:r>
            <a:endParaRPr lang="en-US" sz="1200" b="1" dirty="0"/>
          </a:p>
        </p:txBody>
      </p:sp>
      <p:pic>
        <p:nvPicPr>
          <p:cNvPr id="22" name="Picture 21" descr="Screen Shot 2024-05-26 at 1.22.1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008" y="4871255"/>
            <a:ext cx="2394643" cy="194468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913843" y="6539418"/>
            <a:ext cx="2252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Dropsonde+SFMR</a:t>
            </a:r>
            <a:endParaRPr lang="en-US" b="1" dirty="0"/>
          </a:p>
        </p:txBody>
      </p:sp>
      <p:pic>
        <p:nvPicPr>
          <p:cNvPr id="12" name="Google Shape;368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93051" y="4871254"/>
            <a:ext cx="1851149" cy="1986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87959" y="4909338"/>
            <a:ext cx="2192036" cy="192077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5D8C0429-82E8-C2A4-7A7C-1CBCB76A8EEF}"/>
              </a:ext>
            </a:extLst>
          </p:cNvPr>
          <p:cNvSpPr txBox="1"/>
          <p:nvPr/>
        </p:nvSpPr>
        <p:spPr>
          <a:xfrm>
            <a:off x="7716764" y="6304378"/>
            <a:ext cx="4939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/>
              <a:t>KaIA</a:t>
            </a:r>
            <a:endParaRPr lang="en-US" sz="1200" b="1" dirty="0" smtClean="0"/>
          </a:p>
          <a:p>
            <a:r>
              <a:rPr lang="en-US" sz="1200" b="1" dirty="0" smtClean="0"/>
              <a:t>SWH</a:t>
            </a:r>
            <a:endParaRPr lang="en-US" sz="1200" b="1" dirty="0" smtClean="0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5D8C0429-82E8-C2A4-7A7C-1CBCB76A8EEF}"/>
              </a:ext>
            </a:extLst>
          </p:cNvPr>
          <p:cNvSpPr txBox="1"/>
          <p:nvPr/>
        </p:nvSpPr>
        <p:spPr>
          <a:xfrm>
            <a:off x="9711491" y="6170086"/>
            <a:ext cx="15218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WSRA</a:t>
            </a:r>
          </a:p>
          <a:p>
            <a:r>
              <a:rPr lang="en-US" sz="1200" b="1" dirty="0" smtClean="0">
                <a:solidFill>
                  <a:schemeClr val="bg1"/>
                </a:solidFill>
              </a:rPr>
              <a:t>SWH + Wave Spectra</a:t>
            </a:r>
            <a:endParaRPr lang="en-US" sz="12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244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Arrow 16"/>
          <p:cNvSpPr/>
          <p:nvPr/>
        </p:nvSpPr>
        <p:spPr>
          <a:xfrm>
            <a:off x="2872708" y="725675"/>
            <a:ext cx="6078842" cy="302364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3859" y="-350969"/>
            <a:ext cx="10515600" cy="1325563"/>
          </a:xfrm>
        </p:spPr>
        <p:txBody>
          <a:bodyPr/>
          <a:lstStyle/>
          <a:p>
            <a:r>
              <a:rPr lang="en-US" dirty="0" smtClean="0"/>
              <a:t>First Extreme Surface Wind Measurements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841-7D05-1241-AA0C-577E12035048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859" y="1425259"/>
            <a:ext cx="2132738" cy="14250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1550" y="1289197"/>
            <a:ext cx="2627635" cy="188562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31573" y="997802"/>
            <a:ext cx="1179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1997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0600" y="3369189"/>
            <a:ext cx="3318830" cy="307798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226" y="3369189"/>
            <a:ext cx="3217838" cy="30779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3523" y="3335766"/>
            <a:ext cx="3801101" cy="3020584"/>
          </a:xfrm>
          <a:prstGeom prst="rect">
            <a:avLst/>
          </a:prstGeom>
        </p:spPr>
      </p:pic>
      <p:pic>
        <p:nvPicPr>
          <p:cNvPr id="6" name="Picture 5" descr="Screen Shot 2024-05-28 at 2.30.11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491" y="1515374"/>
            <a:ext cx="2044700" cy="698500"/>
          </a:xfrm>
          <a:prstGeom prst="rect">
            <a:avLst/>
          </a:prstGeom>
        </p:spPr>
      </p:pic>
      <p:pic>
        <p:nvPicPr>
          <p:cNvPr id="9" name="Picture 8" descr="Screen Shot 2024-05-28 at 2.30.11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191" y="1515374"/>
            <a:ext cx="2044700" cy="6985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849350" y="856988"/>
            <a:ext cx="2895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Franklin at al 2003: </a:t>
            </a:r>
          </a:p>
          <a:p>
            <a:pPr algn="ctr"/>
            <a:r>
              <a:rPr lang="en-US" b="1" dirty="0" smtClean="0"/>
              <a:t>10m Surface Wind: WL150</a:t>
            </a:r>
            <a:endParaRPr lang="en-US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9011348" y="964316"/>
            <a:ext cx="2342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1981/2005-present</a:t>
            </a:r>
            <a:endParaRPr lang="en-US" dirty="0"/>
          </a:p>
        </p:txBody>
      </p:sp>
      <p:pic>
        <p:nvPicPr>
          <p:cNvPr id="13" name="Picture 12" descr="Screen Shot 2024-05-29 at 6.14.26 A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350" y="2213874"/>
            <a:ext cx="2832100" cy="7493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775739" y="4185907"/>
            <a:ext cx="15392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Klotz (2014)</a:t>
            </a:r>
          </a:p>
          <a:p>
            <a:r>
              <a:rPr lang="en-US" dirty="0" smtClean="0"/>
              <a:t>Sapp (2019)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7693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3CE03884-493E-C6B5-0504-D4F4BAD5F8BE}"/>
              </a:ext>
            </a:extLst>
          </p:cNvPr>
          <p:cNvSpPr/>
          <p:nvPr/>
        </p:nvSpPr>
        <p:spPr>
          <a:xfrm>
            <a:off x="6153374" y="645460"/>
            <a:ext cx="6002766" cy="54592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59BD7FB0-3DAE-719E-B3A9-6B8F03561F3A}"/>
              </a:ext>
            </a:extLst>
          </p:cNvPr>
          <p:cNvSpPr/>
          <p:nvPr/>
        </p:nvSpPr>
        <p:spPr>
          <a:xfrm>
            <a:off x="35860" y="645460"/>
            <a:ext cx="6024280" cy="54592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16A2F386-542A-DCAA-81D0-508B93C872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186" y="1229059"/>
            <a:ext cx="2682240" cy="20116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76F9B366-4C7E-3DC6-C86C-BAC740ECAC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2752" y="1229059"/>
            <a:ext cx="2682240" cy="20116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B9373ED8-215F-8572-417F-05A035D5DE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186" y="3332179"/>
            <a:ext cx="2682240" cy="201168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E822A679-C7D5-CFB1-192D-87D07E2E36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2752" y="3322647"/>
            <a:ext cx="2682240" cy="20116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17F6598D-4070-CB11-69EF-0BC9FD5FDE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5701" y="1229059"/>
            <a:ext cx="2682240" cy="201168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5698FEC1-3221-40E4-405F-1ED8418EA3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16127" y="1229059"/>
            <a:ext cx="2682240" cy="201168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D5BF2A66-8839-91A9-FAC6-1E1FFB7B07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5701" y="3332179"/>
            <a:ext cx="2682240" cy="201168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220D408C-F806-64B3-7900-030412FE69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12543" y="3332179"/>
            <a:ext cx="2682240" cy="201168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ABB9D5E4-AA90-0ED6-6369-B6F6777E73EF}"/>
              </a:ext>
            </a:extLst>
          </p:cNvPr>
          <p:cNvSpPr txBox="1"/>
          <p:nvPr/>
        </p:nvSpPr>
        <p:spPr>
          <a:xfrm>
            <a:off x="0" y="645459"/>
            <a:ext cx="609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Comparison between SFMR and dropsonde WL wind computed from the WL150 algorithm using different layer height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728749D1-7604-462D-3219-1E53AD979A7F}"/>
              </a:ext>
            </a:extLst>
          </p:cNvPr>
          <p:cNvSpPr txBox="1"/>
          <p:nvPr/>
        </p:nvSpPr>
        <p:spPr>
          <a:xfrm>
            <a:off x="6171305" y="658958"/>
            <a:ext cx="59848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Comparison between SFMR and dropsonde WL wind computed from the WL150 algorithm using different layer width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BD55F5EB-2C0F-4763-9A77-7A318913937A}"/>
              </a:ext>
            </a:extLst>
          </p:cNvPr>
          <p:cNvSpPr txBox="1"/>
          <p:nvPr/>
        </p:nvSpPr>
        <p:spPr>
          <a:xfrm>
            <a:off x="6199095" y="5366081"/>
            <a:ext cx="597139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ea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en-US" sz="14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ias and </a:t>
            </a:r>
            <a:r>
              <a:rPr lang="en-US" sz="1400" dirty="0">
                <a:ea typeface="Times New Roman" panose="02020603050405020304" pitchFamily="18" charset="0"/>
                <a:cs typeface="Arial" panose="020B0604020202020204" pitchFamily="34" charset="0"/>
              </a:rPr>
              <a:t>SD are significantly reduced </a:t>
            </a:r>
            <a:r>
              <a:rPr lang="en-US" sz="14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when averaging the dropsonde readings over </a:t>
            </a:r>
            <a:r>
              <a:rPr lang="en-US" sz="140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a layer </a:t>
            </a:r>
            <a:r>
              <a:rPr lang="en-US" sz="1400">
                <a:cs typeface="Arial" panose="020B0604020202020204" pitchFamily="34" charset="0"/>
              </a:rPr>
              <a:t>thinner</a:t>
            </a:r>
            <a:r>
              <a:rPr lang="en-US" sz="140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than the nominal 150-m layer.</a:t>
            </a:r>
            <a:r>
              <a:rPr lang="en-US" sz="1400" dirty="0">
                <a:effectLst/>
                <a:cs typeface="Arial" panose="020B0604020202020204" pitchFamily="34" charset="0"/>
              </a:rPr>
              <a:t> The dropsonde winds averaged over a 25-m-layer are more representative of the 10-m winds </a:t>
            </a:r>
            <a:endParaRPr lang="en-US" sz="1400" dirty="0"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ED008244-B98F-1E36-B553-192A77EBEA52}"/>
              </a:ext>
            </a:extLst>
          </p:cNvPr>
          <p:cNvSpPr txBox="1"/>
          <p:nvPr/>
        </p:nvSpPr>
        <p:spPr>
          <a:xfrm>
            <a:off x="-9862" y="5377865"/>
            <a:ext cx="611572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Bias and </a:t>
            </a:r>
            <a:r>
              <a:rPr lang="en-US" sz="1400"/>
              <a:t>SD increase </a:t>
            </a:r>
            <a:r>
              <a:rPr lang="en-US" sz="1400" dirty="0"/>
              <a:t>when averaging the dropsonde readings over a layer at mean altitudes higher than the nominal 85 m. The WL150 scaling factor should be function of the mean layer height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92082BF1-9E32-A186-9AD0-346EA5073E6C}"/>
              </a:ext>
            </a:extLst>
          </p:cNvPr>
          <p:cNvSpPr txBox="1"/>
          <p:nvPr/>
        </p:nvSpPr>
        <p:spPr>
          <a:xfrm>
            <a:off x="-1" y="6127793"/>
            <a:ext cx="122852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effectLst/>
                <a:ea typeface="Times New Roman" panose="02020603050405020304" pitchFamily="18" charset="0"/>
              </a:rPr>
              <a:t>Take </a:t>
            </a:r>
            <a:r>
              <a:rPr lang="en-US" b="1" dirty="0">
                <a:ea typeface="Times New Roman" panose="02020603050405020304" pitchFamily="18" charset="0"/>
              </a:rPr>
              <a:t>away: </a:t>
            </a:r>
            <a:r>
              <a:rPr lang="en-US" dirty="0">
                <a:effectLst/>
                <a:ea typeface="Times New Roman" panose="02020603050405020304" pitchFamily="18" charset="0"/>
              </a:rPr>
              <a:t>The dropsonde WL150 winds can introduce noise and biases when converted into 10-m surface winds. The dropsonde surface winds estimated from the WL150 algorithm should be used with caution for </a:t>
            </a:r>
            <a:r>
              <a:rPr lang="en-US" dirty="0" err="1">
                <a:effectLst/>
                <a:ea typeface="Times New Roman" panose="02020603050405020304" pitchFamily="18" charset="0"/>
              </a:rPr>
              <a:t>cal</a:t>
            </a:r>
            <a:r>
              <a:rPr lang="en-US" dirty="0">
                <a:effectLst/>
                <a:ea typeface="Times New Roman" panose="02020603050405020304" pitchFamily="18" charset="0"/>
              </a:rPr>
              <a:t>/</a:t>
            </a:r>
            <a:r>
              <a:rPr lang="en-US" dirty="0" err="1">
                <a:effectLst/>
                <a:ea typeface="Times New Roman" panose="02020603050405020304" pitchFamily="18" charset="0"/>
              </a:rPr>
              <a:t>val</a:t>
            </a:r>
            <a:r>
              <a:rPr lang="en-US" dirty="0">
                <a:effectLst/>
              </a:rPr>
              <a:t> 	</a:t>
            </a:r>
            <a:r>
              <a:rPr lang="en-US" sz="1600" dirty="0">
                <a:effectLst/>
              </a:rPr>
              <a:t>[</a:t>
            </a:r>
            <a:r>
              <a:rPr lang="en-US" sz="1600" dirty="0" err="1">
                <a:effectLst/>
              </a:rPr>
              <a:t>Polverari</a:t>
            </a:r>
            <a:r>
              <a:rPr lang="en-US" sz="1600" dirty="0">
                <a:effectLst/>
              </a:rPr>
              <a:t> et al., </a:t>
            </a:r>
            <a:r>
              <a:rPr lang="en-US" sz="1600" i="1" dirty="0">
                <a:effectLst/>
              </a:rPr>
              <a:t>IEEE TGRS</a:t>
            </a:r>
            <a:r>
              <a:rPr lang="en-US" sz="1600" dirty="0">
                <a:effectLst/>
              </a:rPr>
              <a:t>, 2022]</a:t>
            </a:r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2A3FA039-962F-4353-C31E-557B78B2171E}"/>
              </a:ext>
            </a:extLst>
          </p:cNvPr>
          <p:cNvSpPr txBox="1"/>
          <p:nvPr/>
        </p:nvSpPr>
        <p:spPr>
          <a:xfrm>
            <a:off x="18828" y="27351"/>
            <a:ext cx="1219020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/>
              </a:rPr>
              <a:t>On dropsonde surface-adjusted winds and their</a:t>
            </a:r>
            <a:r>
              <a:rPr lang="en-US" sz="2400" b="1" dirty="0"/>
              <a:t> </a:t>
            </a:r>
            <a:r>
              <a:rPr lang="en-US" sz="2400" b="1" dirty="0">
                <a:effectLst/>
              </a:rPr>
              <a:t>use for the SFMR wind speed </a:t>
            </a:r>
            <a:r>
              <a:rPr lang="en-US" sz="2400" b="1" dirty="0" smtClean="0">
                <a:effectLst/>
              </a:rPr>
              <a:t>calibration</a:t>
            </a:r>
          </a:p>
          <a:p>
            <a:pPr algn="ctr"/>
            <a:r>
              <a:rPr lang="en-US" sz="2400" b="1" dirty="0" err="1" smtClean="0"/>
              <a:t>Polverari</a:t>
            </a:r>
            <a:r>
              <a:rPr lang="en-US" sz="2400" b="1" dirty="0" smtClean="0"/>
              <a:t> at al 2022</a:t>
            </a:r>
            <a:endParaRPr lang="en-US" sz="2400" b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24194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6154277-BF84-9705-B98F-46C65C0010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5257365" y="1"/>
            <a:ext cx="693463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D5C8BF84-FCFF-5CCB-3DE9-4C0103006D57}"/>
              </a:ext>
            </a:extLst>
          </p:cNvPr>
          <p:cNvSpPr txBox="1">
            <a:spLocks/>
          </p:cNvSpPr>
          <p:nvPr/>
        </p:nvSpPr>
        <p:spPr>
          <a:xfrm>
            <a:off x="515984" y="4"/>
            <a:ext cx="474138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sz="3200" i="1" cap="small" dirty="0">
              <a:solidFill>
                <a:srgbClr val="5B9BD5"/>
              </a:solidFill>
              <a:latin typeface="Calibri Light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="" xmlns:a16="http://schemas.microsoft.com/office/drawing/2014/main" id="{076EEA31-8515-4162-E24B-A7B166405469}"/>
              </a:ext>
            </a:extLst>
          </p:cNvPr>
          <p:cNvSpPr/>
          <p:nvPr/>
        </p:nvSpPr>
        <p:spPr>
          <a:xfrm rot="19197154">
            <a:off x="8294477" y="2592981"/>
            <a:ext cx="1737360" cy="600891"/>
          </a:xfrm>
          <a:prstGeom prst="ellipse">
            <a:avLst/>
          </a:prstGeom>
          <a:noFill/>
          <a:ln>
            <a:solidFill>
              <a:schemeClr val="bg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="" xmlns:a16="http://schemas.microsoft.com/office/drawing/2014/main" id="{EE69F238-BA31-C6DF-2F92-410B7C39675C}"/>
              </a:ext>
            </a:extLst>
          </p:cNvPr>
          <p:cNvSpPr/>
          <p:nvPr/>
        </p:nvSpPr>
        <p:spPr>
          <a:xfrm rot="19074831">
            <a:off x="9523024" y="1596950"/>
            <a:ext cx="1901097" cy="830871"/>
          </a:xfrm>
          <a:prstGeom prst="ellipse">
            <a:avLst/>
          </a:prstGeom>
          <a:noFill/>
          <a:ln>
            <a:solidFill>
              <a:schemeClr val="bg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60979" y="365125"/>
            <a:ext cx="6940027" cy="1325563"/>
          </a:xfrm>
        </p:spPr>
        <p:txBody>
          <a:bodyPr>
            <a:normAutofit fontScale="90000"/>
          </a:bodyPr>
          <a:lstStyle/>
          <a:p>
            <a:r>
              <a:rPr lang="en-US" sz="3600" dirty="0" err="1"/>
              <a:t>Holbach</a:t>
            </a:r>
            <a:r>
              <a:rPr lang="en-US" sz="3600" dirty="0"/>
              <a:t> and Bourassa 2023</a:t>
            </a:r>
            <a:br>
              <a:rPr lang="en-US" sz="3600" dirty="0"/>
            </a:br>
            <a:r>
              <a:rPr lang="en-US" sz="3600" dirty="0"/>
              <a:t> </a:t>
            </a:r>
            <a:r>
              <a:rPr lang="en-US" sz="3600" dirty="0" smtClean="0"/>
              <a:t>U</a:t>
            </a:r>
            <a:r>
              <a:rPr lang="en-US" sz="3600" baseline="-25000" dirty="0" smtClean="0"/>
              <a:t>10</a:t>
            </a:r>
            <a:r>
              <a:rPr lang="en-US" sz="3600" dirty="0" smtClean="0"/>
              <a:t> </a:t>
            </a:r>
            <a:r>
              <a:rPr lang="en-US" sz="3600" dirty="0" err="1"/>
              <a:t>vs</a:t>
            </a:r>
            <a:r>
              <a:rPr lang="en-US" sz="3600" dirty="0"/>
              <a:t> WL150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515984" y="1506680"/>
            <a:ext cx="4939450" cy="435133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 dirty="0">
                <a:solidFill>
                  <a:prstClr val="black"/>
                </a:solidFill>
              </a:rPr>
              <a:t>This comparison is restricted to conditions when we can find a log profile, which are conditions that favor a good comparison to WL150 winds.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 dirty="0">
                <a:solidFill>
                  <a:prstClr val="black"/>
                </a:solidFill>
              </a:rPr>
              <a:t>Variability increases as some function of wind speed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600" dirty="0">
                <a:solidFill>
                  <a:prstClr val="black"/>
                </a:solidFill>
              </a:rPr>
              <a:t>Which is expected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 dirty="0">
                <a:solidFill>
                  <a:prstClr val="black"/>
                </a:solidFill>
              </a:rPr>
              <a:t>Good agreement at lower speeds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600" dirty="0">
                <a:solidFill>
                  <a:prstClr val="black"/>
                </a:solidFill>
              </a:rPr>
              <a:t>15 &lt; </a:t>
            </a:r>
            <a:r>
              <a:rPr lang="en-US" sz="1600" i="1" dirty="0">
                <a:solidFill>
                  <a:prstClr val="black"/>
                </a:solidFill>
              </a:rPr>
              <a:t>u</a:t>
            </a:r>
            <a:r>
              <a:rPr lang="en-US" sz="1600" baseline="-25000" dirty="0">
                <a:solidFill>
                  <a:prstClr val="black"/>
                </a:solidFill>
              </a:rPr>
              <a:t>10</a:t>
            </a:r>
            <a:r>
              <a:rPr lang="en-US" sz="1600" dirty="0">
                <a:solidFill>
                  <a:prstClr val="black"/>
                </a:solidFill>
              </a:rPr>
              <a:t> &lt; 35 ms</a:t>
            </a:r>
            <a:r>
              <a:rPr lang="en-US" sz="1600" baseline="30000" dirty="0">
                <a:solidFill>
                  <a:prstClr val="black"/>
                </a:solidFill>
              </a:rPr>
              <a:t>-1</a:t>
            </a:r>
            <a:endParaRPr lang="en-US" sz="1600" dirty="0">
              <a:solidFill>
                <a:prstClr val="black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 i="1" dirty="0">
                <a:solidFill>
                  <a:prstClr val="black"/>
                </a:solidFill>
              </a:rPr>
              <a:t>WL150</a:t>
            </a:r>
            <a:r>
              <a:rPr lang="en-US" sz="2000" dirty="0">
                <a:solidFill>
                  <a:prstClr val="black"/>
                </a:solidFill>
              </a:rPr>
              <a:t> is biased slightly high from ~35-50 ms</a:t>
            </a:r>
            <a:r>
              <a:rPr lang="en-US" sz="2000" baseline="30000" dirty="0">
                <a:solidFill>
                  <a:prstClr val="black"/>
                </a:solidFill>
              </a:rPr>
              <a:t>-1</a:t>
            </a:r>
            <a:r>
              <a:rPr lang="en-US" sz="2000" dirty="0">
                <a:solidFill>
                  <a:prstClr val="black"/>
                </a:solidFill>
              </a:rPr>
              <a:t> compared to our log-profile </a:t>
            </a:r>
            <a:r>
              <a:rPr lang="en-US" sz="2000" i="1" dirty="0">
                <a:solidFill>
                  <a:prstClr val="black"/>
                </a:solidFill>
              </a:rPr>
              <a:t>u</a:t>
            </a:r>
            <a:r>
              <a:rPr lang="en-US" sz="2000" baseline="-25000" dirty="0">
                <a:solidFill>
                  <a:prstClr val="black"/>
                </a:solidFill>
              </a:rPr>
              <a:t>10</a:t>
            </a:r>
            <a:endParaRPr lang="en-US" sz="2000" baseline="30000" dirty="0">
              <a:solidFill>
                <a:prstClr val="black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 i="1" dirty="0">
                <a:solidFill>
                  <a:prstClr val="black"/>
                </a:solidFill>
              </a:rPr>
              <a:t>WL150 </a:t>
            </a:r>
            <a:r>
              <a:rPr lang="en-US" sz="2000" dirty="0">
                <a:solidFill>
                  <a:prstClr val="black"/>
                </a:solidFill>
              </a:rPr>
              <a:t>significantly low biased above ~55 ms</a:t>
            </a:r>
            <a:r>
              <a:rPr lang="en-US" sz="2000" baseline="30000" dirty="0">
                <a:solidFill>
                  <a:prstClr val="black"/>
                </a:solidFill>
              </a:rPr>
              <a:t>-1</a:t>
            </a:r>
            <a:r>
              <a:rPr lang="en-US" sz="2000" dirty="0">
                <a:solidFill>
                  <a:prstClr val="black"/>
                </a:solidFill>
              </a:rPr>
              <a:t> compared to our log-profile </a:t>
            </a:r>
            <a:r>
              <a:rPr lang="en-US" sz="2000" i="1" dirty="0" smtClean="0">
                <a:solidFill>
                  <a:prstClr val="black"/>
                </a:solidFill>
              </a:rPr>
              <a:t>u</a:t>
            </a:r>
            <a:r>
              <a:rPr lang="en-US" sz="2000" baseline="-25000" dirty="0" smtClean="0">
                <a:solidFill>
                  <a:prstClr val="black"/>
                </a:solidFill>
              </a:rPr>
              <a:t>10</a:t>
            </a:r>
            <a:endParaRPr lang="en-US" sz="2000" baseline="30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573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 err="1" smtClean="0"/>
              <a:t>ScatSat</a:t>
            </a:r>
            <a:r>
              <a:rPr lang="en-US" sz="3200" b="1" dirty="0" smtClean="0"/>
              <a:t> </a:t>
            </a:r>
            <a:r>
              <a:rPr lang="en-US" sz="3200" b="1" dirty="0" smtClean="0"/>
              <a:t>GMF </a:t>
            </a:r>
            <a:r>
              <a:rPr lang="mr-IN" sz="3200" b="1" dirty="0" smtClean="0"/>
              <a:t>–</a:t>
            </a:r>
            <a:r>
              <a:rPr lang="en-US" sz="3200" b="1" dirty="0" smtClean="0"/>
              <a:t> IWRAP Ku@50°</a:t>
            </a:r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en-US" sz="3200" b="1" dirty="0" smtClean="0"/>
              <a:t>Klotz 2014 RTM -</a:t>
            </a:r>
            <a:r>
              <a:rPr lang="en-US" sz="3200" b="1" dirty="0" smtClean="0"/>
              <a:t> </a:t>
            </a:r>
            <a:r>
              <a:rPr lang="en-US" sz="3200" b="1" dirty="0" smtClean="0"/>
              <a:t>SFMR</a:t>
            </a:r>
            <a:endParaRPr lang="en-US" sz="32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4310"/>
            <a:ext cx="12192000" cy="421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166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4763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 err="1" smtClean="0"/>
              <a:t>ScatSat</a:t>
            </a:r>
            <a:r>
              <a:rPr lang="en-US" sz="3200" b="1" dirty="0" smtClean="0"/>
              <a:t> </a:t>
            </a:r>
            <a:r>
              <a:rPr lang="en-US" sz="3200" b="1" dirty="0" smtClean="0"/>
              <a:t>GMF</a:t>
            </a:r>
            <a:r>
              <a:rPr lang="en-US" sz="3200" b="1" dirty="0"/>
              <a:t> </a:t>
            </a:r>
            <a:r>
              <a:rPr lang="mr-IN" sz="3200" b="1" dirty="0" smtClean="0"/>
              <a:t>–</a:t>
            </a:r>
            <a:r>
              <a:rPr lang="en-US" sz="3200" b="1" dirty="0" smtClean="0"/>
              <a:t> IWRAP</a:t>
            </a:r>
            <a:r>
              <a:rPr lang="en-US" sz="3200" b="1" dirty="0"/>
              <a:t> </a:t>
            </a:r>
            <a:r>
              <a:rPr lang="en-US" sz="3200" b="1" dirty="0" smtClean="0"/>
              <a:t>Ku@50°</a:t>
            </a:r>
            <a:br>
              <a:rPr lang="en-US" sz="3200" b="1" dirty="0" smtClean="0"/>
            </a:br>
            <a:r>
              <a:rPr lang="en-US" sz="3200" b="1" dirty="0" smtClean="0"/>
              <a:t>Sapp 2019 RTM - SFMR</a:t>
            </a:r>
            <a:endParaRPr lang="en-US" sz="32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0800"/>
            <a:ext cx="12192000" cy="421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7459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25244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NSCAT4 </a:t>
            </a:r>
            <a:r>
              <a:rPr lang="en-US" sz="3200" b="1" dirty="0" smtClean="0"/>
              <a:t>GMF </a:t>
            </a:r>
            <a:r>
              <a:rPr lang="mr-IN" sz="3200" b="1" dirty="0" smtClean="0"/>
              <a:t>–</a:t>
            </a:r>
            <a:r>
              <a:rPr lang="en-US" sz="3200" b="1" dirty="0"/>
              <a:t>IWRAP Ku@50</a:t>
            </a:r>
            <a:r>
              <a:rPr lang="en-US" sz="3200" b="1" dirty="0" smtClean="0"/>
              <a:t>°</a:t>
            </a:r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en-US" sz="3200" b="1" dirty="0" smtClean="0"/>
              <a:t>Sapp 2019 RTM - SFMR</a:t>
            </a:r>
            <a:endParaRPr lang="en-US" sz="32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0800"/>
            <a:ext cx="12192000" cy="421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480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51169</TotalTime>
  <Words>1173</Words>
  <Application>Microsoft Macintosh PowerPoint</Application>
  <PresentationFormat>Custom</PresentationFormat>
  <Paragraphs>222</Paragraphs>
  <Slides>23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Office Theme</vt:lpstr>
      <vt:lpstr>Microsoft Equation</vt:lpstr>
      <vt:lpstr>An Overview of the Aircraft TC Measurement:  From Present Capabilities to Future Needs</vt:lpstr>
      <vt:lpstr>PowerPoint Presentation</vt:lpstr>
      <vt:lpstr>PowerPoint Presentation</vt:lpstr>
      <vt:lpstr>First Extreme Surface Wind Measurements </vt:lpstr>
      <vt:lpstr>PowerPoint Presentation</vt:lpstr>
      <vt:lpstr>Holbach and Bourassa 2023  U10 vs WL150 </vt:lpstr>
      <vt:lpstr>ScatSat GMF – IWRAP Ku@50° Klotz 2014 RTM - SFMR</vt:lpstr>
      <vt:lpstr>ScatSat GMF – IWRAP Ku@50° Sapp 2019 RTM - SFMR</vt:lpstr>
      <vt:lpstr>NSCAT4 GMF –IWRAP Ku@50° Sapp 2019 RTM - SFMR</vt:lpstr>
      <vt:lpstr>Case of Hurricane Lee Sep 8th, 2023 NE Eyewall Winds: Cat 5 or 2-3?</vt:lpstr>
      <vt:lpstr>To understand Surface Winds Means We need to Understand What is happening within HBL</vt:lpstr>
      <vt:lpstr>PowerPoint Presentation</vt:lpstr>
      <vt:lpstr>PowerPoint Presentation</vt:lpstr>
      <vt:lpstr>PowerPoint Presentation</vt:lpstr>
      <vt:lpstr>Goal for datasets:</vt:lpstr>
      <vt:lpstr>Look at TCBL Rolls with IWRAP and SAR Ralph Foster 2024 </vt:lpstr>
      <vt:lpstr>Look at TCBL Rolls with IWRAP and SAR Ralph Foster 2024 </vt:lpstr>
      <vt:lpstr>PowerPoint Presentation</vt:lpstr>
      <vt:lpstr>PowerPoint Presentation</vt:lpstr>
      <vt:lpstr>Wind Wave Growth in Hurricanes from KaIA and Measurements SFMR</vt:lpstr>
      <vt:lpstr>Wind Wave Growth in Hurricanes from IFREMER WW3</vt:lpstr>
      <vt:lpstr>PowerPoint Presentation</vt:lpstr>
      <vt:lpstr>Future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Jason Dunion</dc:creator>
  <cp:lastModifiedBy>Zorana Jelenak</cp:lastModifiedBy>
  <cp:revision>1275</cp:revision>
  <cp:lastPrinted>2021-05-25T19:52:11Z</cp:lastPrinted>
  <dcterms:created xsi:type="dcterms:W3CDTF">2021-05-21T18:23:05Z</dcterms:created>
  <dcterms:modified xsi:type="dcterms:W3CDTF">2024-05-30T15:46:17Z</dcterms:modified>
</cp:coreProperties>
</file>