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5" r:id="rId4"/>
    <p:sldMasterId id="2147483778" r:id="rId5"/>
    <p:sldMasterId id="2147483791" r:id="rId6"/>
  </p:sldMasterIdLst>
  <p:notesMasterIdLst>
    <p:notesMasterId r:id="rId31"/>
  </p:notesMasterIdLst>
  <p:handoutMasterIdLst>
    <p:handoutMasterId r:id="rId32"/>
  </p:handoutMasterIdLst>
  <p:sldIdLst>
    <p:sldId id="445" r:id="rId7"/>
    <p:sldId id="444" r:id="rId8"/>
    <p:sldId id="410" r:id="rId9"/>
    <p:sldId id="2145704730" r:id="rId10"/>
    <p:sldId id="453" r:id="rId11"/>
    <p:sldId id="454" r:id="rId12"/>
    <p:sldId id="2145704732" r:id="rId13"/>
    <p:sldId id="461" r:id="rId14"/>
    <p:sldId id="3068" r:id="rId15"/>
    <p:sldId id="2145704727" r:id="rId16"/>
    <p:sldId id="2145704728" r:id="rId17"/>
    <p:sldId id="455" r:id="rId18"/>
    <p:sldId id="460" r:id="rId19"/>
    <p:sldId id="447" r:id="rId20"/>
    <p:sldId id="452" r:id="rId21"/>
    <p:sldId id="2145704693" r:id="rId22"/>
    <p:sldId id="3206" r:id="rId23"/>
    <p:sldId id="3101" r:id="rId24"/>
    <p:sldId id="816" r:id="rId25"/>
    <p:sldId id="3311" r:id="rId26"/>
    <p:sldId id="2145704722" r:id="rId27"/>
    <p:sldId id="2145704724" r:id="rId28"/>
    <p:sldId id="2145704731" r:id="rId29"/>
    <p:sldId id="2145704726" r:id="rId30"/>
  </p:sldIdLst>
  <p:sldSz cx="9144000" cy="6858000" type="screen4x3"/>
  <p:notesSz cx="6794500" cy="9931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901">
          <p15:clr>
            <a:srgbClr val="A4A3A4"/>
          </p15:clr>
        </p15:guide>
        <p15:guide id="3" pos="5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F"/>
    <a:srgbClr val="0F1150"/>
    <a:srgbClr val="ADC610"/>
    <a:srgbClr val="007A85"/>
    <a:srgbClr val="B2B2B2"/>
    <a:srgbClr val="7BA0C9"/>
    <a:srgbClr val="77C0D7"/>
    <a:srgbClr val="775CD7"/>
    <a:srgbClr val="FB0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 autoAdjust="0"/>
    <p:restoredTop sz="92733" autoAdjust="0"/>
  </p:normalViewPr>
  <p:slideViewPr>
    <p:cSldViewPr snapToGrid="0">
      <p:cViewPr varScale="1">
        <p:scale>
          <a:sx n="102" d="100"/>
          <a:sy n="102" d="100"/>
        </p:scale>
        <p:origin x="1668" y="102"/>
      </p:cViewPr>
      <p:guideLst>
        <p:guide orient="horz" pos="1296"/>
        <p:guide pos="290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0" tIns="45730" rIns="91460" bIns="4573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2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0" tIns="45730" rIns="91460" bIns="457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29229D0F-077A-44E4-AC4E-14E5022ED23F}" type="datetime1">
              <a:rPr lang="en-US" altLang="nl-NL"/>
              <a:pPr>
                <a:defRPr/>
              </a:pPr>
              <a:t>5/29/2024</a:t>
            </a:fld>
            <a:endParaRPr lang="en-US" alt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0" tIns="45730" rIns="91460" bIns="4573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2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0" tIns="45730" rIns="91460" bIns="4573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4A5CEE57-76F3-4DBA-BFCC-F57AF19D16BD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4230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60" tIns="45730" rIns="91460" bIns="4573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60" tIns="45730" rIns="91460" bIns="4573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2"/>
            <a:ext cx="49815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60" tIns="45730" rIns="91460" bIns="457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4515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60" tIns="45730" rIns="91460" bIns="4573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5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60" tIns="45730" rIns="91460" bIns="4573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767F3547-56D6-44A7-970F-9B7246755C71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579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B05F7-AF59-441A-8399-6631A28F0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74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B05F7-AF59-441A-8399-6631A28F0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84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B05F7-AF59-441A-8399-6631A28F0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1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B05F7-AF59-441A-8399-6631A28F0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B05F7-AF59-441A-8399-6631A28F0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6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30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1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B5E2DBC-DCC3-A673-D9C4-44C527B481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317695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089-C971-4433-870C-D403F5DD584E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01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F5D86-3DF2-4E3A-A63B-CC8B260632D0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4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2F04-01C3-4FC8-85E5-EB884891BA62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91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81A3-26B5-44EA-8B0A-6151C9FC2FF3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84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0093-1F8B-4BAC-BD15-9F9B9289629A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521FD6C-4A21-406C-AAB7-1FBE906B8607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12" name="i$ḷiḋé">
              <a:extLst>
                <a:ext uri="{FF2B5EF4-FFF2-40B4-BE49-F238E27FC236}">
                  <a16:creationId xmlns:a16="http://schemas.microsoft.com/office/drawing/2014/main" id="{D351D3A4-0BC2-4931-B99F-C86D888B969B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F80F6BD9-E5ED-485D-A3F7-C461C081F209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CF4FCC4E-2525-4DE4-B1C6-AEFAAAC04574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0571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166076" y="6422971"/>
            <a:ext cx="8802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34" y="6585920"/>
            <a:ext cx="1227690" cy="105919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170018" y="6572057"/>
            <a:ext cx="6960691" cy="144115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68506" y="6202584"/>
            <a:ext cx="1479892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9"/>
            <a:ext cx="9144000" cy="68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9"/>
            <a:ext cx="9144000" cy="6839289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17" y="-215904"/>
            <a:ext cx="15714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0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163697" y="882193"/>
            <a:ext cx="88263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63697" y="258282"/>
            <a:ext cx="7584921" cy="35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166076" y="6422971"/>
            <a:ext cx="8802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8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52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0F8F037-0BD7-0252-FCA0-D60AC4634C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97847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3E20-61C9-4B1E-9D3A-FBE67CCA5B47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015771-BE69-4BDB-97FC-6FAB53F61F9C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16" name="i$ḷiḋé">
              <a:extLst>
                <a:ext uri="{FF2B5EF4-FFF2-40B4-BE49-F238E27FC236}">
                  <a16:creationId xmlns:a16="http://schemas.microsoft.com/office/drawing/2014/main" id="{CBE67701-21FB-408F-8FC7-A2A4160EF7A8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B5B3E69A-C2B5-427F-87D1-64F8E4FC800F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0409F2F7-361C-4E55-883C-6C319A4145C2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864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900D-B018-429B-AB04-6876A5EB3569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993A412-01D6-4363-B56A-ABADDD92BBB1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8" name="i$ḷiḋé">
              <a:extLst>
                <a:ext uri="{FF2B5EF4-FFF2-40B4-BE49-F238E27FC236}">
                  <a16:creationId xmlns:a16="http://schemas.microsoft.com/office/drawing/2014/main" id="{2CF05E3B-AA79-46C4-8586-2C391D185144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CD813FFA-D006-4552-BAEB-9F57B7BA759F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52973AAE-B196-4636-AA11-A36BC62FCF37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560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0039-754D-438B-A0CB-94222698FB04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B9B5905-3C3B-4546-8BD5-4F7B9BA7657B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8" name="i$ḷiḋé">
              <a:extLst>
                <a:ext uri="{FF2B5EF4-FFF2-40B4-BE49-F238E27FC236}">
                  <a16:creationId xmlns:a16="http://schemas.microsoft.com/office/drawing/2014/main" id="{03FA4E3D-4E55-4DA6-97F8-99C8F02F3227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4CF5AC96-34DF-456C-88C4-D6025FB836AF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215856D5-D827-4904-BB31-84F82662D285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8657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F2413-F302-4986-A584-961748B86C61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83ACF47-447D-4C61-9003-C108122581DB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9" name="i$ḷiḋé">
              <a:extLst>
                <a:ext uri="{FF2B5EF4-FFF2-40B4-BE49-F238E27FC236}">
                  <a16:creationId xmlns:a16="http://schemas.microsoft.com/office/drawing/2014/main" id="{088ACB51-DAB6-4DFC-BEB4-2294FB673203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18355D05-C17F-4273-8EBC-40D88E129D36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81F78A50-A486-44F2-AC16-E05F20720330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514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2FC0-66CD-455A-9AFE-35D08302ED90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E53401B-B9C7-459B-8316-D90CB44F6DFD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11" name="i$ḷiḋé">
              <a:extLst>
                <a:ext uri="{FF2B5EF4-FFF2-40B4-BE49-F238E27FC236}">
                  <a16:creationId xmlns:a16="http://schemas.microsoft.com/office/drawing/2014/main" id="{B8183D8B-8CAA-439F-94A3-270B6C0713A0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61C16126-FBC0-4BA9-99AA-19C19FED79F0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8C0D7E3D-52E3-497C-946D-E0392ADB0C22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5709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009-F4CB-470D-9484-EAC02E2213E6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B856E8E-4228-4140-8277-DAE6E167E9D6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556115"/>
            <a:chExt cx="11700933" cy="43201"/>
          </a:xfrm>
        </p:grpSpPr>
        <p:sp>
          <p:nvSpPr>
            <p:cNvPr id="7" name="i$ḷiḋé">
              <a:extLst>
                <a:ext uri="{FF2B5EF4-FFF2-40B4-BE49-F238E27FC236}">
                  <a16:creationId xmlns:a16="http://schemas.microsoft.com/office/drawing/2014/main" id="{AB9F606A-09B6-4ED3-913D-9004CEE9CFE1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06B69FE4-420D-4EC4-881F-3F5221058A5F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4B74EB33-37C5-4115-A2D5-5BD6422E9317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1241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9705-D512-4D8B-A5DF-34263C1FF342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4A5DF06-E6E4-4EFB-AF0F-D904AA9AAD8E}"/>
              </a:ext>
            </a:extLst>
          </p:cNvPr>
          <p:cNvGrpSpPr/>
          <p:nvPr userDrawn="1"/>
        </p:nvGrpSpPr>
        <p:grpSpPr>
          <a:xfrm>
            <a:off x="184150" y="698356"/>
            <a:ext cx="8775700" cy="43201"/>
            <a:chOff x="245533" y="698355"/>
            <a:chExt cx="11700933" cy="43201"/>
          </a:xfrm>
        </p:grpSpPr>
        <p:sp>
          <p:nvSpPr>
            <p:cNvPr id="10" name="i$ḷiḋé">
              <a:extLst>
                <a:ext uri="{FF2B5EF4-FFF2-40B4-BE49-F238E27FC236}">
                  <a16:creationId xmlns:a16="http://schemas.microsoft.com/office/drawing/2014/main" id="{AAE12DD3-B0E2-4AD9-8919-7992404B57FF}"/>
                </a:ext>
              </a:extLst>
            </p:cNvPr>
            <p:cNvSpPr/>
            <p:nvPr/>
          </p:nvSpPr>
          <p:spPr bwMode="auto">
            <a:xfrm>
              <a:off x="696000" y="69835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47522318-DC27-4EA3-9AFE-594F5F86AA9E}"/>
                </a:ext>
              </a:extLst>
            </p:cNvPr>
            <p:cNvSpPr/>
            <p:nvPr/>
          </p:nvSpPr>
          <p:spPr>
            <a:xfrm rot="16200000">
              <a:off x="449167" y="49472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C949F971-BBDB-437F-8AC0-9CA172D758F3}"/>
                </a:ext>
              </a:extLst>
            </p:cNvPr>
            <p:cNvSpPr/>
            <p:nvPr/>
          </p:nvSpPr>
          <p:spPr>
            <a:xfrm rot="5400000" flipH="1">
              <a:off x="11699633" y="49472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5254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theme" Target="../theme/theme3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rgbClr val="FFFFFF"/>
              </a:solidFill>
              <a:latin typeface="Verdana"/>
              <a:cs typeface="Arial" charset="0"/>
            </a:endParaRPr>
          </a:p>
        </p:txBody>
      </p:sp>
      <p:sp>
        <p:nvSpPr>
          <p:cNvPr id="9" name="shpTekst"/>
          <p:cNvSpPr>
            <a:spLocks noChangeArrowheads="1"/>
          </p:cNvSpPr>
          <p:nvPr userDrawn="1"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8113"/>
            <a:ext cx="874871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25606" name="Picture 7" descr="knmilogo_new_nederlands"/>
          <p:cNvPicPr>
            <a:picLocks noChangeAspect="1" noChangeArrowheads="1"/>
          </p:cNvPicPr>
          <p:nvPr userDrawn="1"/>
        </p:nvPicPr>
        <p:blipFill>
          <a:blip r:embed="rId4"/>
          <a:srcRect r="80974"/>
          <a:stretch>
            <a:fillRect/>
          </a:stretch>
        </p:blipFill>
        <p:spPr bwMode="auto">
          <a:xfrm>
            <a:off x="0" y="0"/>
            <a:ext cx="358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77727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EC04D-5D0C-407E-9DF2-7284E7BC7B8F}" type="datetime1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62F29-9095-4FC2-BFB9-0E2302B259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8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698" y="883109"/>
            <a:ext cx="8822747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17" y="-215904"/>
            <a:ext cx="15714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241" y="6201719"/>
            <a:ext cx="3110836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r>
              <a:rPr lang="en-GB" sz="45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Harmony |</a:t>
            </a:r>
            <a:r>
              <a:rPr lang="en-GB" sz="450" baseline="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 ACEO#09 </a:t>
            </a:r>
            <a:r>
              <a:rPr lang="en-GB" sz="45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| 30 November</a:t>
            </a:r>
            <a:r>
              <a:rPr lang="en-GB" sz="450" baseline="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-2 December 2020 </a:t>
            </a:r>
            <a:r>
              <a:rPr lang="en-GB" sz="45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| Slide</a:t>
            </a:r>
            <a:r>
              <a:rPr lang="en-GB" sz="450" baseline="0" noProof="1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fld id="{BBA2E11D-44E1-43DD-A173-928128880055}" type="slidenum">
              <a:rPr lang="en-GB" sz="45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45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9" y="156383"/>
            <a:ext cx="7581638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34" y="6585920"/>
            <a:ext cx="1227690" cy="10591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166076" y="6422971"/>
            <a:ext cx="8802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170018" y="6572057"/>
            <a:ext cx="6960691" cy="144115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64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88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3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3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3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3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238" b="1">
          <a:solidFill>
            <a:schemeClr val="bg1"/>
          </a:solidFill>
          <a:latin typeface="Verdana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238" b="1">
          <a:solidFill>
            <a:schemeClr val="bg1"/>
          </a:solidFill>
          <a:latin typeface="Verdana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238" b="1">
          <a:solidFill>
            <a:schemeClr val="bg1"/>
          </a:solidFill>
          <a:latin typeface="Verdana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238" b="1">
          <a:solidFill>
            <a:schemeClr val="bg1"/>
          </a:solidFill>
          <a:latin typeface="Verdana" pitchFamily="34" charset="0"/>
        </a:defRPr>
      </a:lvl9pPr>
    </p:titleStyle>
    <p:bodyStyle>
      <a:lvl1pPr marL="192881" indent="-1928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013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454522" indent="-19734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013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791171" indent="-27682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013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127820" indent="-35629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013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1464469" indent="-435769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013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1957388" indent="-23574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900">
          <a:solidFill>
            <a:schemeClr val="bg2"/>
          </a:solidFill>
          <a:latin typeface="+mn-lt"/>
        </a:defRPr>
      </a:lvl6pPr>
      <a:lvl7pPr marL="2214563" indent="-23574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900">
          <a:solidFill>
            <a:schemeClr val="bg2"/>
          </a:solidFill>
          <a:latin typeface="+mn-lt"/>
        </a:defRPr>
      </a:lvl7pPr>
      <a:lvl8pPr marL="2471738" indent="-23574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900">
          <a:solidFill>
            <a:schemeClr val="bg2"/>
          </a:solidFill>
          <a:latin typeface="+mn-lt"/>
        </a:defRPr>
      </a:lvl8pPr>
      <a:lvl9pPr marL="2728913" indent="-23574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9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d.Stoffelen@knmi.n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package" Target="../embeddings/Microsoft_Visio_Drawing.vsdx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mailto:dongxiaolong@mirslab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duyan@scsio.ac.cn" TargetMode="External"/><Relationship Id="rId5" Type="http://schemas.openxmlformats.org/officeDocument/2006/relationships/image" Target="../media/image42.jpg"/><Relationship Id="rId4" Type="http://schemas.openxmlformats.org/officeDocument/2006/relationships/hyperlink" Target="https://doi.org/10.1016/j.pocean.2021.1025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A satellite in space&#10;&#10;Description automatically generated">
            <a:extLst>
              <a:ext uri="{FF2B5EF4-FFF2-40B4-BE49-F238E27FC236}">
                <a16:creationId xmlns:a16="http://schemas.microsoft.com/office/drawing/2014/main" id="{AC3B0B63-4610-41AB-91C4-E512E6BA7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631" y="0"/>
            <a:ext cx="12594122" cy="70841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803F2-4FA8-4960-BDAC-9D8627125C68}"/>
              </a:ext>
            </a:extLst>
          </p:cNvPr>
          <p:cNvSpPr txBox="1"/>
          <p:nvPr/>
        </p:nvSpPr>
        <p:spPr>
          <a:xfrm>
            <a:off x="213542" y="915988"/>
            <a:ext cx="243688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DopSCA</a:t>
            </a:r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ESA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MOMS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  <a:hlinkClick r:id="rId3"/>
              </a:rPr>
              <a:t>Ad.Stoffelen@knmi.nl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Alexandre </a:t>
            </a:r>
            <a:r>
              <a:rPr lang="en-US" sz="1600" b="1" dirty="0" err="1">
                <a:solidFill>
                  <a:schemeClr val="bg1"/>
                </a:solidFill>
              </a:rPr>
              <a:t>Payez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Paco Lopez-Dekker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Owen O’Driscoll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20618-4487-453B-904B-894C9EF89419}"/>
              </a:ext>
            </a:extLst>
          </p:cNvPr>
          <p:cNvSpPr txBox="1"/>
          <p:nvPr/>
        </p:nvSpPr>
        <p:spPr>
          <a:xfrm>
            <a:off x="3425018" y="6092792"/>
            <a:ext cx="19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 May 2024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9943-F246-0762-3D0E-058DC3CD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4CC37-09FD-C17D-CE81-BD02AB7E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Complementarity with SCA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0A4BD-473A-D216-E8D8-F954DA2A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2312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OSCOM (perhaps </a:t>
            </a:r>
            <a:r>
              <a:rPr lang="en-US" sz="2000" dirty="0" err="1"/>
              <a:t>Odysea</a:t>
            </a:r>
            <a:r>
              <a:rPr lang="en-US" sz="2000" dirty="0"/>
              <a:t>, CFOSAT FO)</a:t>
            </a:r>
          </a:p>
          <a:p>
            <a:r>
              <a:rPr lang="en-US" sz="2000" dirty="0"/>
              <a:t>More accumulation over a given period</a:t>
            </a:r>
          </a:p>
          <a:p>
            <a:r>
              <a:rPr lang="en-US" sz="2000" dirty="0"/>
              <a:t>SCA works in rainy regions</a:t>
            </a:r>
          </a:p>
          <a:p>
            <a:r>
              <a:rPr lang="en-US" sz="2000" dirty="0"/>
              <a:t>OSCOM may be a SCA reference for OSVC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Harmony</a:t>
            </a:r>
          </a:p>
          <a:p>
            <a:r>
              <a:rPr lang="en-US" sz="2000" dirty="0"/>
              <a:t>Not a global mission, an explorer</a:t>
            </a:r>
          </a:p>
          <a:p>
            <a:r>
              <a:rPr lang="en-US" sz="2000" dirty="0"/>
              <a:t>Scenes with high resolution for underlying ocean km-scale processes</a:t>
            </a:r>
          </a:p>
          <a:p>
            <a:r>
              <a:rPr lang="en-US" sz="2000" dirty="0"/>
              <a:t>SCA is reference for calibration and vector winds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8347ADE-1C1A-DCAA-C923-341039FCC8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45872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18B6-4D56-B478-F7D5-21852993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8313-CBE9-72AE-3500-F77D9910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SCA opportunities under study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3B871-FBE6-0DAD-8728-80C3D1102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08172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Commissioning</a:t>
            </a:r>
          </a:p>
          <a:p>
            <a:r>
              <a:rPr lang="en-US" sz="2000" dirty="0"/>
              <a:t>More dual-chirp pulses by more beams over a few days?</a:t>
            </a:r>
          </a:p>
          <a:p>
            <a:r>
              <a:rPr lang="en-US" sz="2000" dirty="0"/>
              <a:t>Dual pulse shape and power optimization?</a:t>
            </a:r>
          </a:p>
          <a:p>
            <a:r>
              <a:rPr lang="en-US" sz="2000" dirty="0"/>
              <a:t>Pulse sequences?</a:t>
            </a:r>
          </a:p>
          <a:p>
            <a:r>
              <a:rPr lang="en-US" sz="2000" dirty="0"/>
              <a:t>Processing chain</a:t>
            </a:r>
          </a:p>
          <a:p>
            <a:pPr lvl="1"/>
            <a:r>
              <a:rPr lang="en-US" sz="1600" dirty="0"/>
              <a:t>Wind use for Doppler?</a:t>
            </a:r>
          </a:p>
          <a:p>
            <a:pPr lvl="1"/>
            <a:r>
              <a:rPr lang="en-US" sz="1600" dirty="0"/>
              <a:t>Doppler use for winds?</a:t>
            </a:r>
          </a:p>
          <a:p>
            <a:pPr lvl="1"/>
            <a:r>
              <a:rPr lang="en-US" sz="1600" dirty="0"/>
              <a:t> . . 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r>
              <a:rPr lang="en-US" sz="2000" dirty="0"/>
              <a:t>Continuity of the SCA wind mission!</a:t>
            </a:r>
          </a:p>
          <a:p>
            <a:r>
              <a:rPr lang="en-US" sz="2000" dirty="0"/>
              <a:t>Explore further use of pulses and prove (much) loss of wind quality</a:t>
            </a:r>
          </a:p>
          <a:p>
            <a:endParaRPr lang="en-US" sz="2000" dirty="0"/>
          </a:p>
          <a:p>
            <a:r>
              <a:rPr lang="en-US" sz="2000" dirty="0"/>
              <a:t>Discuss possible technical trade-offs with SCA SAG and SCA experts at EUMETSAT, ESA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9EB2A27-80B7-7901-49AF-04570A4510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197132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MOMS WP overview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AF681-DC4A-74AB-5BFB-607BF64F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1153319"/>
            <a:ext cx="5657850" cy="5187950"/>
          </a:xfrm>
          <a:prstGeom prst="rect">
            <a:avLst/>
          </a:prstGeom>
          <a:noFill/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27B37EA8-3DB1-37AB-FBAA-2A63A80972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57820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88DF4-11E8-71F4-FD88-D6F69F9E4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CD2E0A-F551-B3E8-8779-50782B16F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MOMS PM1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A6A93-AD52-3CE0-E039-59BF74597D56}"/>
              </a:ext>
            </a:extLst>
          </p:cNvPr>
          <p:cNvSpPr txBox="1"/>
          <p:nvPr/>
        </p:nvSpPr>
        <p:spPr>
          <a:xfrm>
            <a:off x="3565859" y="3198167"/>
            <a:ext cx="2012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82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 we really know?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1578-F548-4E49-9D08-EA72B849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714" y="6312860"/>
            <a:ext cx="5900286" cy="53147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Belmonte Rivas and Stoffelen (2019)</a:t>
            </a:r>
            <a:endParaRPr lang="nl-N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981D1-D0FA-460F-9976-F7AD480DD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MOMS KO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88B1-9D55-4265-B373-C9AE2E71B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806"/>
            <a:ext cx="9144000" cy="4331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C36B5-FCF4-4FB9-9961-8CBB5A3394E2}"/>
              </a:ext>
            </a:extLst>
          </p:cNvPr>
          <p:cNvSpPr txBox="1"/>
          <p:nvPr/>
        </p:nvSpPr>
        <p:spPr>
          <a:xfrm>
            <a:off x="406400" y="5585682"/>
            <a:ext cx="873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Copernicus Marine Service mean ocean currents typically reach 0.2 m/s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Basin-scale biases are (only) partially removed</a:t>
            </a:r>
            <a:endParaRPr lang="nl-N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3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 we really know about OSC?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1578-F548-4E49-9D08-EA72B849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714" y="6312860"/>
            <a:ext cx="5900286" cy="53147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Belmonte Rivas and Stoffelen (2019)</a:t>
            </a:r>
            <a:endParaRPr lang="nl-N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981D1-D0FA-460F-9976-F7AD480DD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MOMS KO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C36B5-FCF4-4FB9-9961-8CBB5A3394E2}"/>
              </a:ext>
            </a:extLst>
          </p:cNvPr>
          <p:cNvSpPr txBox="1"/>
          <p:nvPr/>
        </p:nvSpPr>
        <p:spPr>
          <a:xfrm>
            <a:off x="7115418" y="1268284"/>
            <a:ext cx="19731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These currents generally deteriorate the deterministic differences between scatterometer and ERA5 model</a:t>
            </a:r>
          </a:p>
          <a:p>
            <a:pPr marL="182563" indent="-182563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Variances on m/s level, not cm/s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553B5-17DC-4228-9B67-4A53846F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925"/>
            <a:ext cx="7060016" cy="5802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850E0-AC9D-41B7-8C2C-3A98DECC2236}"/>
              </a:ext>
            </a:extLst>
          </p:cNvPr>
          <p:cNvSpPr txBox="1"/>
          <p:nvPr/>
        </p:nvSpPr>
        <p:spPr>
          <a:xfrm>
            <a:off x="138778" y="1432083"/>
            <a:ext cx="317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MKE before correction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868DE-C24A-40CC-B494-5EC1BF9D00FE}"/>
              </a:ext>
            </a:extLst>
          </p:cNvPr>
          <p:cNvSpPr txBox="1"/>
          <p:nvPr/>
        </p:nvSpPr>
        <p:spPr>
          <a:xfrm>
            <a:off x="3826844" y="1440108"/>
            <a:ext cx="311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EKE before correction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8F05B-0DFF-4EB2-83EF-13DB117C26C9}"/>
              </a:ext>
            </a:extLst>
          </p:cNvPr>
          <p:cNvSpPr txBox="1"/>
          <p:nvPr/>
        </p:nvSpPr>
        <p:spPr>
          <a:xfrm>
            <a:off x="251954" y="4366189"/>
            <a:ext cx="294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MKE after correction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9D4C5-23C7-4697-ADA3-B1EE879523D1}"/>
              </a:ext>
            </a:extLst>
          </p:cNvPr>
          <p:cNvSpPr txBox="1"/>
          <p:nvPr/>
        </p:nvSpPr>
        <p:spPr>
          <a:xfrm>
            <a:off x="3891887" y="4364589"/>
            <a:ext cx="288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EKE after correction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FA7D27-5A6D-4DE5-BA74-478301CF7966}"/>
              </a:ext>
            </a:extLst>
          </p:cNvPr>
          <p:cNvSpPr txBox="1"/>
          <p:nvPr/>
        </p:nvSpPr>
        <p:spPr>
          <a:xfrm>
            <a:off x="4919416" y="642117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192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66B65A6E-03AB-39F8-571D-D5E8D524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86" y="1488555"/>
            <a:ext cx="3249971" cy="288960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971F7B2-E078-474F-6E5A-2F684CDC3DDD}"/>
              </a:ext>
            </a:extLst>
          </p:cNvPr>
          <p:cNvGrpSpPr/>
          <p:nvPr/>
        </p:nvGrpSpPr>
        <p:grpSpPr>
          <a:xfrm>
            <a:off x="537715" y="1537302"/>
            <a:ext cx="4908260" cy="2882906"/>
            <a:chOff x="-84615" y="1182959"/>
            <a:chExt cx="5488389" cy="356694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CB6A25C-127A-BFB8-C492-555A40957070}"/>
                </a:ext>
              </a:extLst>
            </p:cNvPr>
            <p:cNvGrpSpPr/>
            <p:nvPr/>
          </p:nvGrpSpPr>
          <p:grpSpPr>
            <a:xfrm>
              <a:off x="-84615" y="1182959"/>
              <a:ext cx="5488389" cy="3566945"/>
              <a:chOff x="183070" y="1650719"/>
              <a:chExt cx="8932070" cy="4904581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687017D-0975-57A0-BBF9-9AFABEE00573}"/>
                  </a:ext>
                </a:extLst>
              </p:cNvPr>
              <p:cNvSpPr/>
              <p:nvPr/>
            </p:nvSpPr>
            <p:spPr>
              <a:xfrm>
                <a:off x="1185252" y="2227390"/>
                <a:ext cx="820660" cy="3542724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1C3CF94-80B7-D46E-E39E-4869553BA62B}"/>
                  </a:ext>
                </a:extLst>
              </p:cNvPr>
              <p:cNvSpPr/>
              <p:nvPr/>
            </p:nvSpPr>
            <p:spPr>
              <a:xfrm>
                <a:off x="2074300" y="2227390"/>
                <a:ext cx="1402210" cy="353698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E555E7-E1AE-6026-E71D-0F4EAF685817}"/>
                  </a:ext>
                </a:extLst>
              </p:cNvPr>
              <p:cNvSpPr/>
              <p:nvPr/>
            </p:nvSpPr>
            <p:spPr>
              <a:xfrm>
                <a:off x="6980813" y="2227390"/>
                <a:ext cx="1767651" cy="3536980"/>
              </a:xfrm>
              <a:prstGeom prst="rect">
                <a:avLst/>
              </a:prstGeom>
              <a:solidFill>
                <a:srgbClr val="E5DEA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63D9B6D-4D03-BB18-60DA-07739CA49CA2}"/>
                  </a:ext>
                </a:extLst>
              </p:cNvPr>
              <p:cNvSpPr/>
              <p:nvPr/>
            </p:nvSpPr>
            <p:spPr>
              <a:xfrm>
                <a:off x="3602839" y="2227390"/>
                <a:ext cx="3230750" cy="3536980"/>
              </a:xfrm>
              <a:prstGeom prst="rect">
                <a:avLst/>
              </a:prstGeom>
              <a:solidFill>
                <a:srgbClr val="FFB3B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0470C1F1-A716-E4A6-4259-3DABF9105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70" y="1650719"/>
                <a:ext cx="8582400" cy="4838081"/>
              </a:xfrm>
              <a:prstGeom prst="rect">
                <a:avLst/>
              </a:prstGeom>
            </p:spPr>
          </p:pic>
          <p:sp>
            <p:nvSpPr>
              <p:cNvPr id="12" name="文本框 4">
                <a:extLst>
                  <a:ext uri="{FF2B5EF4-FFF2-40B4-BE49-F238E27FC236}">
                    <a16:creationId xmlns:a16="http://schemas.microsoft.com/office/drawing/2014/main" id="{8868DA40-9BEF-4B0C-95F2-8C1D5E113D81}"/>
                  </a:ext>
                </a:extLst>
              </p:cNvPr>
              <p:cNvSpPr txBox="1"/>
              <p:nvPr/>
            </p:nvSpPr>
            <p:spPr>
              <a:xfrm>
                <a:off x="810746" y="3675761"/>
                <a:ext cx="1613425" cy="71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1050" b="1" kern="0" dirty="0">
                    <a:solidFill>
                      <a:srgbClr val="ED7D31">
                        <a:lumMod val="75000"/>
                      </a:srgbClr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Large-scale</a:t>
                </a:r>
              </a:p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788" kern="0" dirty="0">
                    <a:solidFill>
                      <a:srgbClr val="ED7D31">
                        <a:lumMod val="75000"/>
                      </a:srgbClr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~1000km</a:t>
                </a:r>
                <a:endParaRPr lang="zh-CN" altLang="en-US" sz="788" kern="0" dirty="0">
                  <a:solidFill>
                    <a:srgbClr val="ED7D3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3" name="文本框 11">
                <a:extLst>
                  <a:ext uri="{FF2B5EF4-FFF2-40B4-BE49-F238E27FC236}">
                    <a16:creationId xmlns:a16="http://schemas.microsoft.com/office/drawing/2014/main" id="{9A41230D-5595-D030-BF66-DCB863465FEC}"/>
                  </a:ext>
                </a:extLst>
              </p:cNvPr>
              <p:cNvSpPr txBox="1"/>
              <p:nvPr/>
            </p:nvSpPr>
            <p:spPr>
              <a:xfrm>
                <a:off x="1999089" y="3007035"/>
                <a:ext cx="1543168" cy="71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1050" b="1" kern="0" dirty="0">
                    <a:solidFill>
                      <a:srgbClr val="009E47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Mesoscale</a:t>
                </a:r>
              </a:p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788" b="1" kern="0" dirty="0">
                    <a:solidFill>
                      <a:srgbClr val="009E47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~100km</a:t>
                </a:r>
                <a:endParaRPr lang="zh-CN" altLang="en-US" sz="788" b="1" kern="0" dirty="0">
                  <a:solidFill>
                    <a:srgbClr val="009E47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4" name="文本框 14">
                <a:extLst>
                  <a:ext uri="{FF2B5EF4-FFF2-40B4-BE49-F238E27FC236}">
                    <a16:creationId xmlns:a16="http://schemas.microsoft.com/office/drawing/2014/main" id="{F09BBB44-DE9C-EEB5-97B2-7E60F7C4D297}"/>
                  </a:ext>
                </a:extLst>
              </p:cNvPr>
              <p:cNvSpPr txBox="1"/>
              <p:nvPr/>
            </p:nvSpPr>
            <p:spPr>
              <a:xfrm>
                <a:off x="4560015" y="2378660"/>
                <a:ext cx="1874472" cy="750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1050" b="1" kern="0" dirty="0">
                    <a:solidFill>
                      <a:srgbClr val="C0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Sub-mesoscale </a:t>
                </a:r>
                <a:r>
                  <a:rPr lang="en-US" altLang="zh-CN" sz="900" b="1" kern="0" dirty="0">
                    <a:solidFill>
                      <a:srgbClr val="C0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~10km</a:t>
                </a:r>
                <a:endParaRPr lang="zh-CN" altLang="en-US" sz="900" b="1" kern="0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5" name="文本框 16">
                <a:extLst>
                  <a:ext uri="{FF2B5EF4-FFF2-40B4-BE49-F238E27FC236}">
                    <a16:creationId xmlns:a16="http://schemas.microsoft.com/office/drawing/2014/main" id="{7A58135B-0C8F-690A-AED4-D39D20198AEC}"/>
                  </a:ext>
                </a:extLst>
              </p:cNvPr>
              <p:cNvSpPr txBox="1"/>
              <p:nvPr/>
            </p:nvSpPr>
            <p:spPr>
              <a:xfrm>
                <a:off x="7049151" y="3741741"/>
                <a:ext cx="1613425" cy="71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1050" b="1" kern="0" dirty="0">
                    <a:solidFill>
                      <a:srgbClr val="FFC000">
                        <a:lumMod val="50000"/>
                      </a:srgbClr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Small-scale</a:t>
                </a:r>
              </a:p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788" b="1" kern="0" dirty="0">
                    <a:solidFill>
                      <a:srgbClr val="FFC000">
                        <a:lumMod val="50000"/>
                      </a:srgbClr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~100m</a:t>
                </a:r>
                <a:endParaRPr lang="zh-CN" altLang="en-US" sz="788" b="1" kern="0" dirty="0">
                  <a:solidFill>
                    <a:srgbClr val="FFC000">
                      <a:lumMod val="50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2A4D83F-0ABE-3EC0-B0D1-7C06D9643AA2}"/>
                  </a:ext>
                </a:extLst>
              </p:cNvPr>
              <p:cNvSpPr/>
              <p:nvPr/>
            </p:nvSpPr>
            <p:spPr>
              <a:xfrm>
                <a:off x="5560787" y="6134340"/>
                <a:ext cx="3554353" cy="420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685800">
                  <a:lnSpc>
                    <a:spcPct val="120000"/>
                  </a:lnSpc>
                  <a:defRPr/>
                </a:pPr>
                <a:r>
                  <a:rPr lang="en-US" altLang="zh-CN" sz="900" kern="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D'Asaro</a:t>
                </a:r>
                <a:r>
                  <a:rPr lang="en-US" altLang="zh-CN" sz="9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 et al., 2011, </a:t>
                </a:r>
                <a:r>
                  <a:rPr lang="en-US" altLang="zh-CN" sz="900" b="1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Science</a:t>
                </a:r>
                <a:endParaRPr lang="zh-CN" altLang="en-US" sz="900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7" name="箭头: 下 7">
                <a:extLst>
                  <a:ext uri="{FF2B5EF4-FFF2-40B4-BE49-F238E27FC236}">
                    <a16:creationId xmlns:a16="http://schemas.microsoft.com/office/drawing/2014/main" id="{DF4DE903-24F7-2C12-D3A6-18CCC595F381}"/>
                  </a:ext>
                </a:extLst>
              </p:cNvPr>
              <p:cNvSpPr/>
              <p:nvPr/>
            </p:nvSpPr>
            <p:spPr>
              <a:xfrm rot="16200000" flipH="1">
                <a:off x="3473064" y="4867520"/>
                <a:ext cx="371664" cy="1278940"/>
              </a:xfrm>
              <a:prstGeom prst="downArrow">
                <a:avLst>
                  <a:gd name="adj1" fmla="val 50800"/>
                  <a:gd name="adj2" fmla="val 93659"/>
                </a:avLst>
              </a:prstGeom>
              <a:gradFill flip="none" rotWithShape="1">
                <a:gsLst>
                  <a:gs pos="0">
                    <a:srgbClr val="FF5B5B"/>
                  </a:gs>
                  <a:gs pos="50000">
                    <a:srgbClr val="FF9797"/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18" name="文本框 19">
                <a:extLst>
                  <a:ext uri="{FF2B5EF4-FFF2-40B4-BE49-F238E27FC236}">
                    <a16:creationId xmlns:a16="http://schemas.microsoft.com/office/drawing/2014/main" id="{B876AC62-F024-D1D2-A9BA-259EDCBB3B3F}"/>
                  </a:ext>
                </a:extLst>
              </p:cNvPr>
              <p:cNvSpPr txBox="1"/>
              <p:nvPr/>
            </p:nvSpPr>
            <p:spPr>
              <a:xfrm>
                <a:off x="2763350" y="4797431"/>
                <a:ext cx="2209282" cy="420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900" b="1" kern="0" dirty="0">
                    <a:solidFill>
                      <a:srgbClr val="C0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Forward cascading</a:t>
                </a:r>
              </a:p>
            </p:txBody>
          </p:sp>
          <p:sp>
            <p:nvSpPr>
              <p:cNvPr id="19" name="箭头: 下 7">
                <a:extLst>
                  <a:ext uri="{FF2B5EF4-FFF2-40B4-BE49-F238E27FC236}">
                    <a16:creationId xmlns:a16="http://schemas.microsoft.com/office/drawing/2014/main" id="{39CE9E31-BD69-A7CC-A934-C7E9B58E71BF}"/>
                  </a:ext>
                </a:extLst>
              </p:cNvPr>
              <p:cNvSpPr/>
              <p:nvPr/>
            </p:nvSpPr>
            <p:spPr>
              <a:xfrm rot="5400000">
                <a:off x="1717628" y="4856423"/>
                <a:ext cx="374355" cy="1298446"/>
              </a:xfrm>
              <a:prstGeom prst="downArrow">
                <a:avLst>
                  <a:gd name="adj1" fmla="val 50800"/>
                  <a:gd name="adj2" fmla="val 93659"/>
                </a:avLst>
              </a:prstGeom>
              <a:gradFill>
                <a:gsLst>
                  <a:gs pos="100000">
                    <a:srgbClr val="5B9BD5">
                      <a:lumMod val="20000"/>
                      <a:lumOff val="80000"/>
                    </a:srgbClr>
                  </a:gs>
                  <a:gs pos="0">
                    <a:srgbClr val="00B0F0"/>
                  </a:gs>
                </a:gsLst>
                <a:lin ang="2700000" scaled="1"/>
              </a:gra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28C70230-8CE6-E114-A6A2-2B20A28FDD7D}"/>
                  </a:ext>
                </a:extLst>
              </p:cNvPr>
              <p:cNvSpPr txBox="1"/>
              <p:nvPr/>
            </p:nvSpPr>
            <p:spPr>
              <a:xfrm>
                <a:off x="1228740" y="4797431"/>
                <a:ext cx="1827773" cy="703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900" b="1" kern="0" dirty="0">
                    <a:solidFill>
                      <a:srgbClr val="0000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Reverse cascading</a:t>
                </a:r>
              </a:p>
            </p:txBody>
          </p:sp>
          <p:sp>
            <p:nvSpPr>
              <p:cNvPr id="21" name="箭头: 下 7">
                <a:extLst>
                  <a:ext uri="{FF2B5EF4-FFF2-40B4-BE49-F238E27FC236}">
                    <a16:creationId xmlns:a16="http://schemas.microsoft.com/office/drawing/2014/main" id="{B8058A3E-1667-9156-AD89-E7A5713ED652}"/>
                  </a:ext>
                </a:extLst>
              </p:cNvPr>
              <p:cNvSpPr/>
              <p:nvPr/>
            </p:nvSpPr>
            <p:spPr>
              <a:xfrm rot="16200000" flipH="1">
                <a:off x="6846269" y="5041751"/>
                <a:ext cx="373528" cy="926950"/>
              </a:xfrm>
              <a:prstGeom prst="downArrow">
                <a:avLst>
                  <a:gd name="adj1" fmla="val 50800"/>
                  <a:gd name="adj2" fmla="val 93659"/>
                </a:avLst>
              </a:prstGeom>
              <a:gradFill flip="none" rotWithShape="1">
                <a:gsLst>
                  <a:gs pos="0">
                    <a:srgbClr val="FF5B5B"/>
                  </a:gs>
                  <a:gs pos="50000">
                    <a:srgbClr val="FF9797"/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662AB83-5474-EA87-123A-ADEDE8BE7EF7}"/>
                  </a:ext>
                </a:extLst>
              </p:cNvPr>
              <p:cNvSpPr/>
              <p:nvPr/>
            </p:nvSpPr>
            <p:spPr>
              <a:xfrm>
                <a:off x="3528566" y="3068960"/>
                <a:ext cx="72008" cy="4571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685800">
                  <a:lnSpc>
                    <a:spcPct val="120000"/>
                  </a:lnSpc>
                  <a:defRPr/>
                </a:pPr>
                <a:endParaRPr lang="zh-CN" altLang="en-US" sz="825" kern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2F0E805-4C1F-6170-3316-137294EF89AD}"/>
                  </a:ext>
                </a:extLst>
              </p:cNvPr>
              <p:cNvSpPr/>
              <p:nvPr/>
            </p:nvSpPr>
            <p:spPr>
              <a:xfrm>
                <a:off x="2173273" y="4040760"/>
                <a:ext cx="3030943" cy="55295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120000"/>
                  </a:lnSpc>
                  <a:defRPr/>
                </a:pPr>
                <a:r>
                  <a:rPr lang="en-US" altLang="zh-CN" sz="1350" b="1" kern="0" dirty="0">
                    <a:solidFill>
                      <a:srgbClr val="0000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+mn-ea"/>
                    <a:sym typeface="Calibri" panose="020F0502020204030204" pitchFamily="34" charset="0"/>
                  </a:rPr>
                  <a:t>90% Kinetic Energy</a:t>
                </a:r>
                <a:endParaRPr lang="zh-CN" altLang="en-US" sz="1350" kern="0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BF3E3B1C-CF9A-53B5-8E02-0183E7D595A6}"/>
                </a:ext>
              </a:extLst>
            </p:cNvPr>
            <p:cNvSpPr/>
            <p:nvPr/>
          </p:nvSpPr>
          <p:spPr>
            <a:xfrm rot="1588856">
              <a:off x="992432" y="1663050"/>
              <a:ext cx="2122006" cy="1722658"/>
            </a:xfrm>
            <a:prstGeom prst="ellipse">
              <a:avLst/>
            </a:prstGeom>
            <a:solidFill>
              <a:schemeClr val="accent1">
                <a:alpha val="54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6" name="椭圆 25">
            <a:extLst>
              <a:ext uri="{FF2B5EF4-FFF2-40B4-BE49-F238E27FC236}">
                <a16:creationId xmlns:a16="http://schemas.microsoft.com/office/drawing/2014/main" id="{8504A3DA-7EE8-C97E-17F5-71BF73611465}"/>
              </a:ext>
            </a:extLst>
          </p:cNvPr>
          <p:cNvSpPr/>
          <p:nvPr/>
        </p:nvSpPr>
        <p:spPr>
          <a:xfrm rot="18928835">
            <a:off x="6080282" y="2436126"/>
            <a:ext cx="2005779" cy="1059411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EC215E11-EC28-0619-41F1-62DE6A25BEB8}"/>
              </a:ext>
            </a:extLst>
          </p:cNvPr>
          <p:cNvSpPr txBox="1"/>
          <p:nvPr/>
        </p:nvSpPr>
        <p:spPr>
          <a:xfrm>
            <a:off x="262411" y="903806"/>
            <a:ext cx="8881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issues: </a:t>
            </a:r>
            <a:r>
              <a:rPr lang="zh-CN" altLang="zh-CN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en-US" altLang="zh-CN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Multi-scale dynamical process interaction and energy cascades</a:t>
            </a:r>
            <a:endParaRPr lang="zh-CN" altLang="en-US" b="1" dirty="0">
              <a:solidFill>
                <a:srgbClr val="004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3DACB7-7344-8BEC-93F5-420BE1A24E00}"/>
              </a:ext>
            </a:extLst>
          </p:cNvPr>
          <p:cNvSpPr txBox="1"/>
          <p:nvPr/>
        </p:nvSpPr>
        <p:spPr>
          <a:xfrm>
            <a:off x="2377980" y="1499436"/>
            <a:ext cx="1335482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Spatial-scale [km]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3BBD5E2-3F22-E52F-D50B-5163E37E105C}"/>
              </a:ext>
            </a:extLst>
          </p:cNvPr>
          <p:cNvSpPr txBox="1"/>
          <p:nvPr/>
        </p:nvSpPr>
        <p:spPr>
          <a:xfrm rot="16200000">
            <a:off x="98985" y="3299735"/>
            <a:ext cx="1200612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Kinetic density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B5F6F51-FD0C-7CD7-47E3-D5A65A92F5A1}"/>
              </a:ext>
            </a:extLst>
          </p:cNvPr>
          <p:cNvSpPr txBox="1"/>
          <p:nvPr/>
        </p:nvSpPr>
        <p:spPr>
          <a:xfrm>
            <a:off x="1955604" y="4176542"/>
            <a:ext cx="1537219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Wave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umber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[</a:t>
            </a:r>
            <a:r>
              <a:rPr lang="en-US" altLang="zh-CN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cpkm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]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93D3F5F-BBCA-846B-0631-7007E3CDADE0}"/>
              </a:ext>
            </a:extLst>
          </p:cNvPr>
          <p:cNvSpPr/>
          <p:nvPr/>
        </p:nvSpPr>
        <p:spPr>
          <a:xfrm>
            <a:off x="262411" y="4405652"/>
            <a:ext cx="8445746" cy="148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57175" indent="-257175" algn="l"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How to separate multi-scale processes in the global ocean surface 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total 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currents?</a:t>
            </a:r>
          </a:p>
          <a:p>
            <a:pPr marL="257175" indent="-257175" algn="l"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What constitute the unbalanced ocean dynamic processes?</a:t>
            </a:r>
          </a:p>
          <a:p>
            <a:pPr marL="257175" indent="-257175" algn="l"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How do mesoscale and sub-mesoscale processes in the ocean interact with each other and transform energy?</a:t>
            </a:r>
          </a:p>
          <a:p>
            <a:pPr marL="257175" indent="-257175" algn="l" defTabSz="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How does the energy of surface wind input and convert to ocean currents and waves?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445E-13DA-6EA7-B6FB-8C6FCB57757B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4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57A278-B6B0-4E98-BA36-A65164F8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DF62F29-9095-4FC2-BFB9-0E2302B259C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102ED0-E80F-4824-9111-AA07505B6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15856"/>
          <a:stretch/>
        </p:blipFill>
        <p:spPr>
          <a:xfrm>
            <a:off x="2583875" y="2451262"/>
            <a:ext cx="2436884" cy="138213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AD23AE0-DAFF-4739-AEB3-3D74E71ADB6E}"/>
              </a:ext>
            </a:extLst>
          </p:cNvPr>
          <p:cNvSpPr txBox="1"/>
          <p:nvPr/>
        </p:nvSpPr>
        <p:spPr>
          <a:xfrm>
            <a:off x="347134" y="1509106"/>
            <a:ext cx="8796866" cy="81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l" defTabSz="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5-day mean OSCAR currents: Currents with speed ≥0.1m/s account for 51% of the global currents</a:t>
            </a:r>
          </a:p>
          <a:p>
            <a:pPr marL="214313" indent="-214313" algn="l" defTabSz="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6-hour mean Argos currents: Currents with speed ≥0.1m/s account for 81% of the global currents</a:t>
            </a:r>
          </a:p>
          <a:p>
            <a:pPr marL="214313" indent="-214313" algn="l" defTabSz="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In-situ observed currents (2021): Currents with speed ≥0.1m/s account for 95% of the currents</a:t>
            </a:r>
            <a:endParaRPr lang="zh-CN" altLang="en-US" sz="1350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D1E2B8D1-9D77-4D99-9CD5-5780AC0E010D}"/>
              </a:ext>
            </a:extLst>
          </p:cNvPr>
          <p:cNvSpPr txBox="1"/>
          <p:nvPr/>
        </p:nvSpPr>
        <p:spPr>
          <a:xfrm>
            <a:off x="522000" y="963937"/>
            <a:ext cx="848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Global ocean surface 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velocity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OSCAR, Argos, ADCP, Radar</a:t>
            </a:r>
            <a:endParaRPr lang="zh-CN" altLang="en-US" b="1" dirty="0">
              <a:solidFill>
                <a:srgbClr val="004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9F51A44-A14A-4CB6-9CBB-F14414CD2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5833" r="38335" b="55835"/>
          <a:stretch/>
        </p:blipFill>
        <p:spPr>
          <a:xfrm>
            <a:off x="180761" y="2431184"/>
            <a:ext cx="2291992" cy="13821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F0F84C-A962-4182-B42E-F72E3EB9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8" t="23802" r="7477" b="17074"/>
          <a:stretch/>
        </p:blipFill>
        <p:spPr>
          <a:xfrm>
            <a:off x="1" y="3733800"/>
            <a:ext cx="2543219" cy="1841244"/>
          </a:xfrm>
          <a:prstGeom prst="rect">
            <a:avLst/>
          </a:prstGeom>
        </p:spPr>
      </p:pic>
      <p:pic>
        <p:nvPicPr>
          <p:cNvPr id="19" name="Picture 2" descr="查看源图像">
            <a:extLst>
              <a:ext uri="{FF2B5EF4-FFF2-40B4-BE49-F238E27FC236}">
                <a16:creationId xmlns:a16="http://schemas.microsoft.com/office/drawing/2014/main" id="{208AAE0A-C561-42EB-9F78-D6A9AFBC8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19287"/>
          <a:stretch/>
        </p:blipFill>
        <p:spPr bwMode="auto">
          <a:xfrm>
            <a:off x="5236149" y="2546279"/>
            <a:ext cx="1357459" cy="10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2F1C7B-5E43-45B3-A0D6-8C6FEF1721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3777" r="3854" b="8670"/>
          <a:stretch/>
        </p:blipFill>
        <p:spPr>
          <a:xfrm>
            <a:off x="6666778" y="2508788"/>
            <a:ext cx="1966981" cy="117652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8DC567B2-387B-46DC-A6B3-8828AFAD40F5}"/>
              </a:ext>
            </a:extLst>
          </p:cNvPr>
          <p:cNvGrpSpPr/>
          <p:nvPr/>
        </p:nvGrpSpPr>
        <p:grpSpPr>
          <a:xfrm>
            <a:off x="5118267" y="3665350"/>
            <a:ext cx="3395995" cy="1487649"/>
            <a:chOff x="294275" y="1311596"/>
            <a:chExt cx="5460173" cy="229160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FF0984-58CC-47E9-85E6-C82A4211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4275" y="1483203"/>
              <a:ext cx="5460173" cy="2119998"/>
            </a:xfrm>
            <a:prstGeom prst="rect">
              <a:avLst/>
            </a:prstGeom>
          </p:spPr>
        </p:pic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FA69D25-6114-4047-9859-55688129C8F3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87" y="1605064"/>
              <a:ext cx="0" cy="134419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78E7F3C-D5BB-42F1-ACBC-40AE35A88BE9}"/>
                </a:ext>
              </a:extLst>
            </p:cNvPr>
            <p:cNvSpPr txBox="1"/>
            <p:nvPr/>
          </p:nvSpPr>
          <p:spPr>
            <a:xfrm>
              <a:off x="1419002" y="1311596"/>
              <a:ext cx="1222180" cy="462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&gt;0.1m/s</a:t>
              </a:r>
              <a:endParaRPr lang="zh-CN" alt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F4D12AC-790D-4327-9A52-CA114CA55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6"/>
          <a:stretch/>
        </p:blipFill>
        <p:spPr>
          <a:xfrm>
            <a:off x="2559711" y="3764026"/>
            <a:ext cx="2387542" cy="1762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75B8A-8061-4A7F-62EC-AB352605CDA7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13DB8CF5-DAEA-40BC-8532-3FEA7A73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6463" y="5624514"/>
            <a:ext cx="1543050" cy="273844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DF62F29-9095-4FC2-BFB9-0E2302B259C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F36E1692-E9BD-4A3D-970A-1B7A811B7AAB}"/>
              </a:ext>
            </a:extLst>
          </p:cNvPr>
          <p:cNvSpPr txBox="1"/>
          <p:nvPr/>
        </p:nvSpPr>
        <p:spPr>
          <a:xfrm>
            <a:off x="522000" y="963937"/>
            <a:ext cx="848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Importance of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non-geostrophic currents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2233369-75B8-4FF4-A852-3DE47496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2"/>
          <a:stretch>
            <a:fillRect/>
          </a:stretch>
        </p:blipFill>
        <p:spPr>
          <a:xfrm>
            <a:off x="375134" y="1478707"/>
            <a:ext cx="3255190" cy="438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13C41E-A598-4F22-99A0-3ACD5BB6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237" y="4778843"/>
            <a:ext cx="2145926" cy="4711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60A0E44-FA32-45C2-85CA-FB1811577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0"/>
          <a:stretch/>
        </p:blipFill>
        <p:spPr>
          <a:xfrm>
            <a:off x="3556000" y="3515194"/>
            <a:ext cx="2923238" cy="237887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ACDD8A0-8C5C-4408-AE1C-6B3855073DF8}"/>
              </a:ext>
            </a:extLst>
          </p:cNvPr>
          <p:cNvSpPr txBox="1"/>
          <p:nvPr/>
        </p:nvSpPr>
        <p:spPr>
          <a:xfrm>
            <a:off x="3830781" y="1478706"/>
            <a:ext cx="5043055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l" defTabSz="342900" fontAlgn="auto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The non-geostrophic currents determine the directions of the total currents in the near-equatorial trade winds and mid-latitude westerly winds prevailing regions, where the maximum non-geostrophic speed can reach twice the geostrophic speed and exceed 60% of the total current. </a:t>
            </a:r>
          </a:p>
          <a:p>
            <a:pPr marL="214313" indent="-214313" algn="l" defTabSz="342900" fontAlgn="auto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The OSCAR data cannot reveal the non-geostrophic processes in these regions and underestimate the weakening effect of the non-geostrophic process in the strong western boundary currents and the Antarctic Circumpolar Current.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0505D73-E409-4A96-A1B7-D1AA0054DEDF}"/>
              </a:ext>
            </a:extLst>
          </p:cNvPr>
          <p:cNvSpPr txBox="1"/>
          <p:nvPr/>
        </p:nvSpPr>
        <p:spPr>
          <a:xfrm>
            <a:off x="6428437" y="3634734"/>
            <a:ext cx="25262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l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35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The non-geostrophic currents in the global ocean account for ~43% of the total current</a:t>
            </a:r>
            <a:endParaRPr lang="zh-CN" altLang="en-US" sz="135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CA173-2FDE-98E3-BEFA-78C6CB1D3738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6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7AA62B-451F-6D4E-90B2-EADF3F4E2441}"/>
              </a:ext>
            </a:extLst>
          </p:cNvPr>
          <p:cNvSpPr/>
          <p:nvPr/>
        </p:nvSpPr>
        <p:spPr>
          <a:xfrm>
            <a:off x="6711724" y="4414836"/>
            <a:ext cx="1006229" cy="557213"/>
          </a:xfrm>
          <a:custGeom>
            <a:avLst/>
            <a:gdLst>
              <a:gd name="connsiteX0" fmla="*/ 0 w 1328737"/>
              <a:gd name="connsiteY0" fmla="*/ 735806 h 735806"/>
              <a:gd name="connsiteX1" fmla="*/ 1328737 w 1328737"/>
              <a:gd name="connsiteY1" fmla="*/ 0 h 735806"/>
              <a:gd name="connsiteX2" fmla="*/ 1321593 w 1328737"/>
              <a:gd name="connsiteY2" fmla="*/ 735806 h 735806"/>
              <a:gd name="connsiteX3" fmla="*/ 0 w 1328737"/>
              <a:gd name="connsiteY3" fmla="*/ 735806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8737" h="735806">
                <a:moveTo>
                  <a:pt x="0" y="735806"/>
                </a:moveTo>
                <a:lnTo>
                  <a:pt x="1328737" y="0"/>
                </a:lnTo>
                <a:cubicBezTo>
                  <a:pt x="1326356" y="245269"/>
                  <a:pt x="1323974" y="490537"/>
                  <a:pt x="1321593" y="735806"/>
                </a:cubicBezTo>
                <a:lnTo>
                  <a:pt x="0" y="73580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 eaLnBrk="0" hangingPunct="0">
              <a:defRPr/>
            </a:pPr>
            <a:endParaRPr lang="en-NL" sz="180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8954D7C-C0A5-C04A-AC46-7B28FF12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EE10 HARMONY o</a:t>
            </a:r>
            <a:r>
              <a:rPr lang="en-NL" dirty="0" err="1"/>
              <a:t>bservation</a:t>
            </a:r>
            <a:r>
              <a:rPr lang="en-NL" dirty="0"/>
              <a:t> concept: stereo 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1E04BA8-1D7C-2548-B0B7-432FBB49FD59}"/>
              </a:ext>
            </a:extLst>
          </p:cNvPr>
          <p:cNvSpPr/>
          <p:nvPr/>
        </p:nvSpPr>
        <p:spPr>
          <a:xfrm flipH="1">
            <a:off x="4761055" y="2296854"/>
            <a:ext cx="2027774" cy="1755058"/>
          </a:xfrm>
          <a:custGeom>
            <a:avLst/>
            <a:gdLst>
              <a:gd name="connsiteX0" fmla="*/ 2349909 w 2349909"/>
              <a:gd name="connsiteY0" fmla="*/ 0 h 2340077"/>
              <a:gd name="connsiteX1" fmla="*/ 1671484 w 2349909"/>
              <a:gd name="connsiteY1" fmla="*/ 2340077 h 2340077"/>
              <a:gd name="connsiteX2" fmla="*/ 0 w 2349909"/>
              <a:gd name="connsiteY2" fmla="*/ 1858297 h 2340077"/>
              <a:gd name="connsiteX3" fmla="*/ 2349909 w 2349909"/>
              <a:gd name="connsiteY3" fmla="*/ 0 h 234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909" h="2340077">
                <a:moveTo>
                  <a:pt x="2349909" y="0"/>
                </a:moveTo>
                <a:lnTo>
                  <a:pt x="1671484" y="2340077"/>
                </a:lnTo>
                <a:lnTo>
                  <a:pt x="0" y="1858297"/>
                </a:lnTo>
                <a:lnTo>
                  <a:pt x="2349909" y="0"/>
                </a:lnTo>
                <a:close/>
              </a:path>
            </a:pathLst>
          </a:custGeom>
          <a:gradFill>
            <a:gsLst>
              <a:gs pos="75000">
                <a:srgbClr val="0098DB">
                  <a:alpha val="0"/>
                </a:srgbClr>
              </a:gs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 eaLnBrk="0" hangingPunct="0">
              <a:defRPr/>
            </a:pPr>
            <a:endParaRPr lang="en-NL" sz="180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27" name="Up-down Arrow 26">
            <a:extLst>
              <a:ext uri="{FF2B5EF4-FFF2-40B4-BE49-F238E27FC236}">
                <a16:creationId xmlns:a16="http://schemas.microsoft.com/office/drawing/2014/main" id="{E560F639-9816-C04D-8D11-90ECF8FA7BA4}"/>
              </a:ext>
            </a:extLst>
          </p:cNvPr>
          <p:cNvSpPr/>
          <p:nvPr/>
        </p:nvSpPr>
        <p:spPr>
          <a:xfrm>
            <a:off x="6178779" y="2539761"/>
            <a:ext cx="192520" cy="323165"/>
          </a:xfrm>
          <a:prstGeom prst="upDownArrow">
            <a:avLst/>
          </a:prstGeom>
          <a:solidFill>
            <a:srgbClr val="FF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 eaLnBrk="0" hangingPunct="0">
              <a:defRPr/>
            </a:pPr>
            <a:endParaRPr lang="en-NL" sz="180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4CF03785-41EC-0947-8668-540708CBBD8D}"/>
              </a:ext>
            </a:extLst>
          </p:cNvPr>
          <p:cNvSpPr/>
          <p:nvPr/>
        </p:nvSpPr>
        <p:spPr>
          <a:xfrm rot="2350940">
            <a:off x="7252984" y="2619590"/>
            <a:ext cx="165295" cy="251564"/>
          </a:xfrm>
          <a:prstGeom prst="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 eaLnBrk="0" hangingPunct="0">
              <a:defRPr/>
            </a:pPr>
            <a:endParaRPr lang="en-NL" sz="180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C9B0729-57A7-9D4F-99E7-96D2454099D4}"/>
              </a:ext>
            </a:extLst>
          </p:cNvPr>
          <p:cNvSpPr txBox="1">
            <a:spLocks/>
          </p:cNvSpPr>
          <p:nvPr/>
        </p:nvSpPr>
        <p:spPr>
          <a:xfrm>
            <a:off x="86296" y="786199"/>
            <a:ext cx="3813830" cy="4959678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Exploit Sentinel-1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defRPr/>
            </a:pP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Add tandem satellites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Line-of-sight diversity for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high resolution (km)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Ocean surface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vector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 motion (Doppler)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Surface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vector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 winds (</a:t>
            </a:r>
            <a:r>
              <a:rPr lang="en-US" sz="1400" dirty="0" err="1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scatterometry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Improved directional surface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wave spectra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Sea Surface (skin) Temperature (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SST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Cloud-top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motion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 (TIR time-lapse) and</a:t>
            </a:r>
            <a:b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	 </a:t>
            </a:r>
            <a:r>
              <a:rPr lang="en-US" sz="1400" b="1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height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 (TIR parallax)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Sea Ice / cryosphere application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3-D surface deformation (</a:t>
            </a:r>
            <a:r>
              <a:rPr lang="en-US" sz="1400" dirty="0" err="1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DInSAR</a:t>
            </a:r>
            <a:r>
              <a:rPr lang="en-US" sz="1400" dirty="0">
                <a:solidFill>
                  <a:srgbClr val="335E6F"/>
                </a:solidFill>
                <a:latin typeface="Arial" charset="0"/>
                <a:ea typeface="MS PGothic" pitchFamily="34" charset="-128"/>
                <a:cs typeface="Arial" charset="0"/>
              </a:rPr>
              <a:t>)</a:t>
            </a: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srgbClr val="E7E8E3"/>
              </a:solidFill>
            </a:endParaRPr>
          </a:p>
          <a:p>
            <a:pPr indent="-192881" defTabSz="514350">
              <a:lnSpc>
                <a:spcPct val="100000"/>
              </a:lnSpc>
              <a:spcBef>
                <a:spcPts val="675"/>
              </a:spcBef>
              <a:spcAft>
                <a:spcPts val="450"/>
              </a:spcAft>
              <a:buClr>
                <a:srgbClr val="75C8AE"/>
              </a:buClr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srgbClr val="E7E8E3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7DBAEF-EACE-A553-72B8-ECCF766C3063}"/>
              </a:ext>
            </a:extLst>
          </p:cNvPr>
          <p:cNvGrpSpPr/>
          <p:nvPr/>
        </p:nvGrpSpPr>
        <p:grpSpPr>
          <a:xfrm>
            <a:off x="3900126" y="720162"/>
            <a:ext cx="5121942" cy="4125721"/>
            <a:chOff x="3859739" y="1869726"/>
            <a:chExt cx="4092681" cy="31023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BB46B3-2349-4147-98DE-10BDB9C44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86" b="17917"/>
            <a:stretch/>
          </p:blipFill>
          <p:spPr>
            <a:xfrm>
              <a:off x="3859739" y="3198614"/>
              <a:ext cx="3960900" cy="1773437"/>
            </a:xfrm>
            <a:prstGeom prst="rect">
              <a:avLst/>
            </a:prstGeom>
          </p:spPr>
        </p:pic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B2E2700-C0F3-CE41-8CEF-E7D195B49840}"/>
                </a:ext>
              </a:extLst>
            </p:cNvPr>
            <p:cNvSpPr/>
            <p:nvPr/>
          </p:nvSpPr>
          <p:spPr>
            <a:xfrm>
              <a:off x="5670748" y="2200737"/>
              <a:ext cx="1430594" cy="1895168"/>
            </a:xfrm>
            <a:custGeom>
              <a:avLst/>
              <a:gdLst>
                <a:gd name="connsiteX0" fmla="*/ 766917 w 1907458"/>
                <a:gd name="connsiteY0" fmla="*/ 0 h 2526890"/>
                <a:gd name="connsiteX1" fmla="*/ 0 w 1907458"/>
                <a:gd name="connsiteY1" fmla="*/ 2526890 h 2526890"/>
                <a:gd name="connsiteX2" fmla="*/ 1907458 w 1907458"/>
                <a:gd name="connsiteY2" fmla="*/ 2507225 h 2526890"/>
                <a:gd name="connsiteX3" fmla="*/ 766917 w 1907458"/>
                <a:gd name="connsiteY3" fmla="*/ 0 h 252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458" h="2526890">
                  <a:moveTo>
                    <a:pt x="766917" y="0"/>
                  </a:moveTo>
                  <a:lnTo>
                    <a:pt x="0" y="2526890"/>
                  </a:lnTo>
                  <a:lnTo>
                    <a:pt x="1907458" y="2507225"/>
                  </a:lnTo>
                  <a:lnTo>
                    <a:pt x="76691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A1EF5">
                    <a:alpha val="52000"/>
                  </a:srgbClr>
                </a:gs>
                <a:gs pos="100000">
                  <a:srgbClr val="FA1EF5">
                    <a:alpha val="0"/>
                    <a:lumMod val="66000"/>
                    <a:lumOff val="3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 eaLnBrk="0" hangingPunct="0">
                <a:defRPr/>
              </a:pPr>
              <a:endParaRPr lang="en-NL" sz="1800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CA46530-24EF-F74C-A180-4F82054E6DBF}"/>
                </a:ext>
              </a:extLst>
            </p:cNvPr>
            <p:cNvSpPr/>
            <p:nvPr/>
          </p:nvSpPr>
          <p:spPr>
            <a:xfrm>
              <a:off x="5796110" y="2285446"/>
              <a:ext cx="1850402" cy="1884200"/>
            </a:xfrm>
            <a:custGeom>
              <a:avLst/>
              <a:gdLst>
                <a:gd name="connsiteX0" fmla="*/ 2349909 w 2349909"/>
                <a:gd name="connsiteY0" fmla="*/ 0 h 2340077"/>
                <a:gd name="connsiteX1" fmla="*/ 1671484 w 2349909"/>
                <a:gd name="connsiteY1" fmla="*/ 2340077 h 2340077"/>
                <a:gd name="connsiteX2" fmla="*/ 0 w 2349909"/>
                <a:gd name="connsiteY2" fmla="*/ 1858297 h 2340077"/>
                <a:gd name="connsiteX3" fmla="*/ 2349909 w 2349909"/>
                <a:gd name="connsiteY3" fmla="*/ 0 h 234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909" h="2340077">
                  <a:moveTo>
                    <a:pt x="2349909" y="0"/>
                  </a:moveTo>
                  <a:lnTo>
                    <a:pt x="1671484" y="2340077"/>
                  </a:lnTo>
                  <a:lnTo>
                    <a:pt x="0" y="1858297"/>
                  </a:lnTo>
                  <a:lnTo>
                    <a:pt x="2349909" y="0"/>
                  </a:lnTo>
                  <a:close/>
                </a:path>
              </a:pathLst>
            </a:custGeom>
            <a:gradFill>
              <a:gsLst>
                <a:gs pos="75000">
                  <a:srgbClr val="0098DB">
                    <a:alpha val="0"/>
                  </a:srgbClr>
                </a:gs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 eaLnBrk="0" hangingPunct="0">
                <a:defRPr/>
              </a:pPr>
              <a:endParaRPr lang="en-NL" sz="1800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A227D733-8C56-6C40-B0C3-6A2C2AF5ABF0}"/>
                </a:ext>
              </a:extLst>
            </p:cNvPr>
            <p:cNvSpPr/>
            <p:nvPr/>
          </p:nvSpPr>
          <p:spPr>
            <a:xfrm rot="19313149">
              <a:off x="4986189" y="2619328"/>
              <a:ext cx="165295" cy="251564"/>
            </a:xfrm>
            <a:prstGeom prst="up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14350" eaLnBrk="0" hangingPunct="0">
                <a:defRPr/>
              </a:pPr>
              <a:endParaRPr lang="en-NL" sz="1800">
                <a:solidFill>
                  <a:srgbClr val="FEFFFF"/>
                </a:solidFill>
                <a:latin typeface="Arial" panose="020B060402020202020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87A102-4386-E44A-A146-F7DE61EB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42002">
              <a:off x="4410952" y="2100770"/>
              <a:ext cx="597617" cy="2241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3118E5-0BEE-5541-B80A-9012AAA68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2005">
              <a:off x="7354803" y="2080418"/>
              <a:ext cx="597617" cy="22410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EA8B4A4-7998-284E-9D17-3FA19396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61798">
              <a:off x="5707958" y="1869726"/>
              <a:ext cx="762547" cy="355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607CA0-FA1A-451D-9DEC-43167025FC40}"/>
              </a:ext>
            </a:extLst>
          </p:cNvPr>
          <p:cNvSpPr txBox="1"/>
          <p:nvPr/>
        </p:nvSpPr>
        <p:spPr>
          <a:xfrm>
            <a:off x="5443349" y="4965641"/>
            <a:ext cx="20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/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cs typeface="+mn-cs"/>
              </a:rPr>
              <a:t>Approved for 2029</a:t>
            </a:r>
            <a:endParaRPr lang="nl-NL" sz="1800" b="1" dirty="0">
              <a:solidFill>
                <a:srgbClr val="00B05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D8BF1-8D78-E442-7217-F72DF32564EF}"/>
              </a:ext>
            </a:extLst>
          </p:cNvPr>
          <p:cNvSpPr txBox="1"/>
          <p:nvPr/>
        </p:nvSpPr>
        <p:spPr>
          <a:xfrm>
            <a:off x="162319" y="5346042"/>
            <a:ext cx="4679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Focus on km-scale processes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Regional explorer mission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Limited calibration for NRCS/Doppler</a:t>
            </a:r>
          </a:p>
        </p:txBody>
      </p:sp>
    </p:spTree>
    <p:extLst>
      <p:ext uri="{BB962C8B-B14F-4D97-AF65-F5344CB8AC3E}">
        <p14:creationId xmlns:p14="http://schemas.microsoft.com/office/powerpoint/2010/main" val="3902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" y="1289959"/>
            <a:ext cx="9144000" cy="493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2"/>
              </a:buBlip>
              <a:defRPr sz="2800">
                <a:solidFill>
                  <a:srgbClr val="000066"/>
                </a:solidFill>
                <a:latin typeface="+mn-lt"/>
              </a:defRPr>
            </a:lvl2pPr>
            <a:lvl3pPr marL="406400" indent="-2524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3"/>
              </a:buBlip>
              <a:defRPr sz="2400">
                <a:solidFill>
                  <a:srgbClr val="000000"/>
                </a:solidFill>
                <a:latin typeface="+mn-lt"/>
              </a:defRPr>
            </a:lvl3pPr>
            <a:lvl4pPr marL="6334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</a:defRPr>
            </a:lvl4pPr>
            <a:lvl5pPr marL="8112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12684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17256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1828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64001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The high-quality scatterometer SCA is an excellent starting point for observing ocean motion, as accurate wind input is needed for Stokes drift knowledge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The digital signal transmitter allows </a:t>
            </a:r>
            <a:r>
              <a:rPr lang="en-US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DopSCA</a:t>
            </a: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waveforms (chirps)</a:t>
            </a:r>
            <a:endParaRPr lang="en-US" altLang="nl-NL" kern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Pointing knowledge may be proven adequate (TBC on ASCAT)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simulation studies now provide a feasible concept on SCA with marginal, but potentially useful accuracy, e.g., in hurricane wind conditions or for monthly </a:t>
            </a:r>
            <a:r>
              <a:rPr lang="en-US" altLang="nl-NL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climatologies</a:t>
            </a:r>
            <a:endParaRPr lang="en-US" altLang="nl-NL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DopSCA</a:t>
            </a: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campaign(s) may be envisaged?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ESA and EUMETSAT </a:t>
            </a:r>
            <a:r>
              <a:rPr lang="en-US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DopSCA</a:t>
            </a:r>
            <a:r>
              <a:rPr lang="en-US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studies in preparation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altLang="nl-NL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nl-NL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8313" y="-26988"/>
            <a:ext cx="867568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Earlier</a:t>
            </a: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DopSCA</a:t>
            </a:r>
            <a:endParaRPr lang="nl-NL" altLang="nl-NL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0A249C1-7C06-F080-22C2-9C8E158FB6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327876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617DC5C7-6CCB-470C-B7D8-0F961F96A1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0787" y="2043224"/>
          <a:ext cx="3431213" cy="343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612013" imgH="5398926" progId="Visio.Drawing.15">
                  <p:embed/>
                </p:oleObj>
              </mc:Choice>
              <mc:Fallback>
                <p:oleObj r:id="rId3" imgW="5612013" imgH="5398926" progId="Visio.Drawing.15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617DC5C7-6CCB-470C-B7D8-0F961F96A1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787" y="2043224"/>
                        <a:ext cx="3431213" cy="3433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$ḻiḑè">
            <a:extLst>
              <a:ext uri="{FF2B5EF4-FFF2-40B4-BE49-F238E27FC236}">
                <a16:creationId xmlns:a16="http://schemas.microsoft.com/office/drawing/2014/main" id="{3385BCF8-7AD6-4D02-AD5F-0043B34B7702}"/>
              </a:ext>
            </a:extLst>
          </p:cNvPr>
          <p:cNvSpPr/>
          <p:nvPr/>
        </p:nvSpPr>
        <p:spPr>
          <a:xfrm>
            <a:off x="1291538" y="1240693"/>
            <a:ext cx="209781" cy="211353"/>
          </a:xfrm>
          <a:custGeom>
            <a:avLst/>
            <a:gdLst>
              <a:gd name="connsiteX0" fmla="*/ 386204 w 602205"/>
              <a:gd name="connsiteY0" fmla="*/ 222916 h 606722"/>
              <a:gd name="connsiteX1" fmla="*/ 516692 w 602205"/>
              <a:gd name="connsiteY1" fmla="*/ 222916 h 606722"/>
              <a:gd name="connsiteX2" fmla="*/ 545129 w 602205"/>
              <a:gd name="connsiteY2" fmla="*/ 231976 h 606722"/>
              <a:gd name="connsiteX3" fmla="*/ 594743 w 602205"/>
              <a:gd name="connsiteY3" fmla="*/ 270632 h 606722"/>
              <a:gd name="connsiteX4" fmla="*/ 602205 w 602205"/>
              <a:gd name="connsiteY4" fmla="*/ 285329 h 606722"/>
              <a:gd name="connsiteX5" fmla="*/ 594944 w 602205"/>
              <a:gd name="connsiteY5" fmla="*/ 300228 h 606722"/>
              <a:gd name="connsiteX6" fmla="*/ 545129 w 602205"/>
              <a:gd name="connsiteY6" fmla="*/ 340293 h 606722"/>
              <a:gd name="connsiteX7" fmla="*/ 516692 w 602205"/>
              <a:gd name="connsiteY7" fmla="*/ 351769 h 606722"/>
              <a:gd name="connsiteX8" fmla="*/ 386204 w 602205"/>
              <a:gd name="connsiteY8" fmla="*/ 351769 h 606722"/>
              <a:gd name="connsiteX9" fmla="*/ 85299 w 602205"/>
              <a:gd name="connsiteY9" fmla="*/ 131463 h 606722"/>
              <a:gd name="connsiteX10" fmla="*/ 216777 w 602205"/>
              <a:gd name="connsiteY10" fmla="*/ 131463 h 606722"/>
              <a:gd name="connsiteX11" fmla="*/ 216777 w 602205"/>
              <a:gd name="connsiteY11" fmla="*/ 260386 h 606722"/>
              <a:gd name="connsiteX12" fmla="*/ 85299 w 602205"/>
              <a:gd name="connsiteY12" fmla="*/ 260386 h 606722"/>
              <a:gd name="connsiteX13" fmla="*/ 57068 w 602205"/>
              <a:gd name="connsiteY13" fmla="*/ 248501 h 606722"/>
              <a:gd name="connsiteX14" fmla="*/ 7058 w 602205"/>
              <a:gd name="connsiteY14" fmla="*/ 206803 h 606722"/>
              <a:gd name="connsiteX15" fmla="*/ 0 w 602205"/>
              <a:gd name="connsiteY15" fmla="*/ 192903 h 606722"/>
              <a:gd name="connsiteX16" fmla="*/ 7260 w 602205"/>
              <a:gd name="connsiteY16" fmla="*/ 178802 h 606722"/>
              <a:gd name="connsiteX17" fmla="*/ 57068 w 602205"/>
              <a:gd name="connsiteY17" fmla="*/ 139924 h 606722"/>
              <a:gd name="connsiteX18" fmla="*/ 85299 w 602205"/>
              <a:gd name="connsiteY18" fmla="*/ 131463 h 606722"/>
              <a:gd name="connsiteX19" fmla="*/ 386204 w 602205"/>
              <a:gd name="connsiteY19" fmla="*/ 42904 h 606722"/>
              <a:gd name="connsiteX20" fmla="*/ 516692 w 602205"/>
              <a:gd name="connsiteY20" fmla="*/ 42904 h 606722"/>
              <a:gd name="connsiteX21" fmla="*/ 545129 w 602205"/>
              <a:gd name="connsiteY21" fmla="*/ 51964 h 606722"/>
              <a:gd name="connsiteX22" fmla="*/ 594743 w 602205"/>
              <a:gd name="connsiteY22" fmla="*/ 90620 h 606722"/>
              <a:gd name="connsiteX23" fmla="*/ 602205 w 602205"/>
              <a:gd name="connsiteY23" fmla="*/ 105317 h 606722"/>
              <a:gd name="connsiteX24" fmla="*/ 594944 w 602205"/>
              <a:gd name="connsiteY24" fmla="*/ 120216 h 606722"/>
              <a:gd name="connsiteX25" fmla="*/ 545129 w 602205"/>
              <a:gd name="connsiteY25" fmla="*/ 160281 h 606722"/>
              <a:gd name="connsiteX26" fmla="*/ 516692 w 602205"/>
              <a:gd name="connsiteY26" fmla="*/ 171757 h 606722"/>
              <a:gd name="connsiteX27" fmla="*/ 386204 w 602205"/>
              <a:gd name="connsiteY27" fmla="*/ 171757 h 606722"/>
              <a:gd name="connsiteX28" fmla="*/ 297432 w 602205"/>
              <a:gd name="connsiteY28" fmla="*/ 0 h 606722"/>
              <a:gd name="connsiteX29" fmla="*/ 337765 w 602205"/>
              <a:gd name="connsiteY29" fmla="*/ 40274 h 606722"/>
              <a:gd name="connsiteX30" fmla="*/ 337765 w 602205"/>
              <a:gd name="connsiteY30" fmla="*/ 496775 h 606722"/>
              <a:gd name="connsiteX31" fmla="*/ 419238 w 602205"/>
              <a:gd name="connsiteY31" fmla="*/ 496775 h 606722"/>
              <a:gd name="connsiteX32" fmla="*/ 455739 w 602205"/>
              <a:gd name="connsiteY32" fmla="*/ 515100 h 606722"/>
              <a:gd name="connsiteX33" fmla="*/ 497887 w 602205"/>
              <a:gd name="connsiteY33" fmla="*/ 572490 h 606722"/>
              <a:gd name="connsiteX34" fmla="*/ 500912 w 602205"/>
              <a:gd name="connsiteY34" fmla="*/ 595647 h 606722"/>
              <a:gd name="connsiteX35" fmla="*/ 480342 w 602205"/>
              <a:gd name="connsiteY35" fmla="*/ 606722 h 606722"/>
              <a:gd name="connsiteX36" fmla="*/ 121580 w 602205"/>
              <a:gd name="connsiteY36" fmla="*/ 606722 h 606722"/>
              <a:gd name="connsiteX37" fmla="*/ 101010 w 602205"/>
              <a:gd name="connsiteY37" fmla="*/ 595647 h 606722"/>
              <a:gd name="connsiteX38" fmla="*/ 104237 w 602205"/>
              <a:gd name="connsiteY38" fmla="*/ 572490 h 606722"/>
              <a:gd name="connsiteX39" fmla="*/ 146183 w 602205"/>
              <a:gd name="connsiteY39" fmla="*/ 515100 h 606722"/>
              <a:gd name="connsiteX40" fmla="*/ 182684 w 602205"/>
              <a:gd name="connsiteY40" fmla="*/ 496775 h 606722"/>
              <a:gd name="connsiteX41" fmla="*/ 257099 w 602205"/>
              <a:gd name="connsiteY41" fmla="*/ 496775 h 606722"/>
              <a:gd name="connsiteX42" fmla="*/ 257099 w 602205"/>
              <a:gd name="connsiteY42" fmla="*/ 40274 h 606722"/>
              <a:gd name="connsiteX43" fmla="*/ 297432 w 602205"/>
              <a:gd name="connsiteY4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66C2341-782B-45CD-BF31-A3B4686ED0DF}"/>
              </a:ext>
            </a:extLst>
          </p:cNvPr>
          <p:cNvGrpSpPr/>
          <p:nvPr/>
        </p:nvGrpSpPr>
        <p:grpSpPr>
          <a:xfrm>
            <a:off x="184150" y="1381017"/>
            <a:ext cx="8775700" cy="32401"/>
            <a:chOff x="245533" y="556115"/>
            <a:chExt cx="11700933" cy="43201"/>
          </a:xfrm>
        </p:grpSpPr>
        <p:sp>
          <p:nvSpPr>
            <p:cNvPr id="16" name="i$ḷiḋé">
              <a:extLst>
                <a:ext uri="{FF2B5EF4-FFF2-40B4-BE49-F238E27FC236}">
                  <a16:creationId xmlns:a16="http://schemas.microsoft.com/office/drawing/2014/main" id="{7999E7F6-DE15-4DB1-B58F-C5510AF2D420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altLang="zh-CN" sz="18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3B706B49-D17C-409F-9BA0-E45869D87DBE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2725AF01-FAFD-4DB8-BF01-6A85C4A5660E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578EC7-1FCA-4F2B-8E84-9DD6B3F3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DF62F29-9095-4FC2-BFB9-0E2302B259C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E453EF35-8667-41C0-8DEF-BB2026E82FE1}"/>
              </a:ext>
            </a:extLst>
          </p:cNvPr>
          <p:cNvGraphicFramePr>
            <a:graphicFrameLocks noGrp="1"/>
          </p:cNvGraphicFramePr>
          <p:nvPr/>
        </p:nvGraphicFramePr>
        <p:xfrm>
          <a:off x="433477" y="3291632"/>
          <a:ext cx="3947214" cy="239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6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Parameter</a:t>
                      </a:r>
                      <a:endParaRPr lang="zh-CN" sz="2400" b="1" kern="1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Values</a:t>
                      </a:r>
                      <a:endParaRPr lang="zh-CN" sz="2400" b="1" kern="1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89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Wave band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Ka+Ku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3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Polarization mode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Ka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VV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Ku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HH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VV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Swath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＞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1000km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30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 Resolution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5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km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OSC, OSVW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）</a:t>
                      </a:r>
                      <a:endParaRPr lang="en-US" alt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10km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OSWS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）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Accuracy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0.1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m/s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）</a:t>
                      </a:r>
                      <a:endParaRPr lang="en-US" alt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1.5m/s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OSVW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）</a:t>
                      </a:r>
                      <a:endParaRPr lang="en-US" alt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15°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OSVW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）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Rotating speed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~15rpm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Antenna diameter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pitchFamily="34" charset="0"/>
                        </a:rPr>
                        <a:t>1.5m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27473952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05F27A0D-23F9-48F6-8C49-915E3F2CC5FC}"/>
              </a:ext>
            </a:extLst>
          </p:cNvPr>
          <p:cNvSpPr txBox="1"/>
          <p:nvPr/>
        </p:nvSpPr>
        <p:spPr>
          <a:xfrm>
            <a:off x="360218" y="1509462"/>
            <a:ext cx="5488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Payload: </a:t>
            </a:r>
            <a:r>
              <a:rPr lang="en-US" altLang="zh-CN" sz="21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Doppler Scatterometer (DOPS )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Variables: 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 surface currents (OSC)</a:t>
            </a:r>
            <a:r>
              <a:rPr lang="zh-CN" altLang="en-US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，</a:t>
            </a:r>
            <a:endParaRPr lang="en-US" altLang="zh-CN" sz="1800" b="1" dirty="0">
              <a:solidFill>
                <a:srgbClr val="004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 surface vector winds (OSVW), 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rgbClr val="004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 surface wave spectrums (OSWS) 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84EABA0-3DBD-4A47-8DA2-D47C81F2454A}"/>
              </a:ext>
            </a:extLst>
          </p:cNvPr>
          <p:cNvSpPr txBox="1"/>
          <p:nvPr/>
        </p:nvSpPr>
        <p:spPr>
          <a:xfrm>
            <a:off x="360218" y="885019"/>
            <a:ext cx="850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Configurations and measurement principles</a:t>
            </a:r>
            <a:endParaRPr lang="zh-CN" altLang="en-US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66855" y="4716803"/>
            <a:ext cx="61968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Direction</a:t>
            </a:r>
            <a:endParaRPr lang="zh-CN" altLang="en-US" sz="10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73741" y="4663789"/>
            <a:ext cx="39159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View</a:t>
            </a:r>
            <a:endParaRPr lang="zh-CN" altLang="en-US" sz="1200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0471" y="3916226"/>
            <a:ext cx="552450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82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Ku</a:t>
            </a:r>
          </a:p>
        </p:txBody>
      </p:sp>
      <p:sp>
        <p:nvSpPr>
          <p:cNvPr id="18" name="矩形 17"/>
          <p:cNvSpPr/>
          <p:nvPr/>
        </p:nvSpPr>
        <p:spPr>
          <a:xfrm>
            <a:off x="6372713" y="4215524"/>
            <a:ext cx="552450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82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Ka</a:t>
            </a:r>
            <a:endParaRPr lang="en-US" altLang="zh-CN" sz="13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EDDB0-0E79-E2D1-6F86-A3CE201F07B3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1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$ḻiḑè">
            <a:extLst>
              <a:ext uri="{FF2B5EF4-FFF2-40B4-BE49-F238E27FC236}">
                <a16:creationId xmlns:a16="http://schemas.microsoft.com/office/drawing/2014/main" id="{3385BCF8-7AD6-4D02-AD5F-0043B34B7702}"/>
              </a:ext>
            </a:extLst>
          </p:cNvPr>
          <p:cNvSpPr/>
          <p:nvPr/>
        </p:nvSpPr>
        <p:spPr>
          <a:xfrm>
            <a:off x="1291538" y="1240693"/>
            <a:ext cx="209781" cy="211353"/>
          </a:xfrm>
          <a:custGeom>
            <a:avLst/>
            <a:gdLst>
              <a:gd name="connsiteX0" fmla="*/ 386204 w 602205"/>
              <a:gd name="connsiteY0" fmla="*/ 222916 h 606722"/>
              <a:gd name="connsiteX1" fmla="*/ 516692 w 602205"/>
              <a:gd name="connsiteY1" fmla="*/ 222916 h 606722"/>
              <a:gd name="connsiteX2" fmla="*/ 545129 w 602205"/>
              <a:gd name="connsiteY2" fmla="*/ 231976 h 606722"/>
              <a:gd name="connsiteX3" fmla="*/ 594743 w 602205"/>
              <a:gd name="connsiteY3" fmla="*/ 270632 h 606722"/>
              <a:gd name="connsiteX4" fmla="*/ 602205 w 602205"/>
              <a:gd name="connsiteY4" fmla="*/ 285329 h 606722"/>
              <a:gd name="connsiteX5" fmla="*/ 594944 w 602205"/>
              <a:gd name="connsiteY5" fmla="*/ 300228 h 606722"/>
              <a:gd name="connsiteX6" fmla="*/ 545129 w 602205"/>
              <a:gd name="connsiteY6" fmla="*/ 340293 h 606722"/>
              <a:gd name="connsiteX7" fmla="*/ 516692 w 602205"/>
              <a:gd name="connsiteY7" fmla="*/ 351769 h 606722"/>
              <a:gd name="connsiteX8" fmla="*/ 386204 w 602205"/>
              <a:gd name="connsiteY8" fmla="*/ 351769 h 606722"/>
              <a:gd name="connsiteX9" fmla="*/ 85299 w 602205"/>
              <a:gd name="connsiteY9" fmla="*/ 131463 h 606722"/>
              <a:gd name="connsiteX10" fmla="*/ 216777 w 602205"/>
              <a:gd name="connsiteY10" fmla="*/ 131463 h 606722"/>
              <a:gd name="connsiteX11" fmla="*/ 216777 w 602205"/>
              <a:gd name="connsiteY11" fmla="*/ 260386 h 606722"/>
              <a:gd name="connsiteX12" fmla="*/ 85299 w 602205"/>
              <a:gd name="connsiteY12" fmla="*/ 260386 h 606722"/>
              <a:gd name="connsiteX13" fmla="*/ 57068 w 602205"/>
              <a:gd name="connsiteY13" fmla="*/ 248501 h 606722"/>
              <a:gd name="connsiteX14" fmla="*/ 7058 w 602205"/>
              <a:gd name="connsiteY14" fmla="*/ 206803 h 606722"/>
              <a:gd name="connsiteX15" fmla="*/ 0 w 602205"/>
              <a:gd name="connsiteY15" fmla="*/ 192903 h 606722"/>
              <a:gd name="connsiteX16" fmla="*/ 7260 w 602205"/>
              <a:gd name="connsiteY16" fmla="*/ 178802 h 606722"/>
              <a:gd name="connsiteX17" fmla="*/ 57068 w 602205"/>
              <a:gd name="connsiteY17" fmla="*/ 139924 h 606722"/>
              <a:gd name="connsiteX18" fmla="*/ 85299 w 602205"/>
              <a:gd name="connsiteY18" fmla="*/ 131463 h 606722"/>
              <a:gd name="connsiteX19" fmla="*/ 386204 w 602205"/>
              <a:gd name="connsiteY19" fmla="*/ 42904 h 606722"/>
              <a:gd name="connsiteX20" fmla="*/ 516692 w 602205"/>
              <a:gd name="connsiteY20" fmla="*/ 42904 h 606722"/>
              <a:gd name="connsiteX21" fmla="*/ 545129 w 602205"/>
              <a:gd name="connsiteY21" fmla="*/ 51964 h 606722"/>
              <a:gd name="connsiteX22" fmla="*/ 594743 w 602205"/>
              <a:gd name="connsiteY22" fmla="*/ 90620 h 606722"/>
              <a:gd name="connsiteX23" fmla="*/ 602205 w 602205"/>
              <a:gd name="connsiteY23" fmla="*/ 105317 h 606722"/>
              <a:gd name="connsiteX24" fmla="*/ 594944 w 602205"/>
              <a:gd name="connsiteY24" fmla="*/ 120216 h 606722"/>
              <a:gd name="connsiteX25" fmla="*/ 545129 w 602205"/>
              <a:gd name="connsiteY25" fmla="*/ 160281 h 606722"/>
              <a:gd name="connsiteX26" fmla="*/ 516692 w 602205"/>
              <a:gd name="connsiteY26" fmla="*/ 171757 h 606722"/>
              <a:gd name="connsiteX27" fmla="*/ 386204 w 602205"/>
              <a:gd name="connsiteY27" fmla="*/ 171757 h 606722"/>
              <a:gd name="connsiteX28" fmla="*/ 297432 w 602205"/>
              <a:gd name="connsiteY28" fmla="*/ 0 h 606722"/>
              <a:gd name="connsiteX29" fmla="*/ 337765 w 602205"/>
              <a:gd name="connsiteY29" fmla="*/ 40274 h 606722"/>
              <a:gd name="connsiteX30" fmla="*/ 337765 w 602205"/>
              <a:gd name="connsiteY30" fmla="*/ 496775 h 606722"/>
              <a:gd name="connsiteX31" fmla="*/ 419238 w 602205"/>
              <a:gd name="connsiteY31" fmla="*/ 496775 h 606722"/>
              <a:gd name="connsiteX32" fmla="*/ 455739 w 602205"/>
              <a:gd name="connsiteY32" fmla="*/ 515100 h 606722"/>
              <a:gd name="connsiteX33" fmla="*/ 497887 w 602205"/>
              <a:gd name="connsiteY33" fmla="*/ 572490 h 606722"/>
              <a:gd name="connsiteX34" fmla="*/ 500912 w 602205"/>
              <a:gd name="connsiteY34" fmla="*/ 595647 h 606722"/>
              <a:gd name="connsiteX35" fmla="*/ 480342 w 602205"/>
              <a:gd name="connsiteY35" fmla="*/ 606722 h 606722"/>
              <a:gd name="connsiteX36" fmla="*/ 121580 w 602205"/>
              <a:gd name="connsiteY36" fmla="*/ 606722 h 606722"/>
              <a:gd name="connsiteX37" fmla="*/ 101010 w 602205"/>
              <a:gd name="connsiteY37" fmla="*/ 595647 h 606722"/>
              <a:gd name="connsiteX38" fmla="*/ 104237 w 602205"/>
              <a:gd name="connsiteY38" fmla="*/ 572490 h 606722"/>
              <a:gd name="connsiteX39" fmla="*/ 146183 w 602205"/>
              <a:gd name="connsiteY39" fmla="*/ 515100 h 606722"/>
              <a:gd name="connsiteX40" fmla="*/ 182684 w 602205"/>
              <a:gd name="connsiteY40" fmla="*/ 496775 h 606722"/>
              <a:gd name="connsiteX41" fmla="*/ 257099 w 602205"/>
              <a:gd name="connsiteY41" fmla="*/ 496775 h 606722"/>
              <a:gd name="connsiteX42" fmla="*/ 257099 w 602205"/>
              <a:gd name="connsiteY42" fmla="*/ 40274 h 606722"/>
              <a:gd name="connsiteX43" fmla="*/ 297432 w 602205"/>
              <a:gd name="connsiteY4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66C2341-782B-45CD-BF31-A3B4686ED0DF}"/>
              </a:ext>
            </a:extLst>
          </p:cNvPr>
          <p:cNvGrpSpPr/>
          <p:nvPr/>
        </p:nvGrpSpPr>
        <p:grpSpPr>
          <a:xfrm>
            <a:off x="184150" y="1381017"/>
            <a:ext cx="8775700" cy="32401"/>
            <a:chOff x="245533" y="556115"/>
            <a:chExt cx="11700933" cy="43201"/>
          </a:xfrm>
        </p:grpSpPr>
        <p:sp>
          <p:nvSpPr>
            <p:cNvPr id="16" name="i$ḷiḋé">
              <a:extLst>
                <a:ext uri="{FF2B5EF4-FFF2-40B4-BE49-F238E27FC236}">
                  <a16:creationId xmlns:a16="http://schemas.microsoft.com/office/drawing/2014/main" id="{7999E7F6-DE15-4DB1-B58F-C5510AF2D420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altLang="zh-CN" sz="18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3B706B49-D17C-409F-9BA0-E45869D87DBE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2725AF01-FAFD-4DB8-BF01-6A85C4A5660E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578EC7-1FCA-4F2B-8E84-9DD6B3F3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DF62F29-9095-4FC2-BFB9-0E2302B259C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BF2A56CC-414A-4EB5-8619-C682B01BBE02}"/>
              </a:ext>
            </a:extLst>
          </p:cNvPr>
          <p:cNvSpPr txBox="1"/>
          <p:nvPr/>
        </p:nvSpPr>
        <p:spPr>
          <a:xfrm>
            <a:off x="330907" y="942435"/>
            <a:ext cx="836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Ka &amp; Ku Dual Frequency Doppler Scat onboard OSCOM</a:t>
            </a:r>
            <a:endParaRPr lang="zh-CN" altLang="en-US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64C59FF-E88D-4058-ADEC-8A89FAB7EB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99805" y="1595435"/>
          <a:ext cx="4360046" cy="2128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Payload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Payload Parameter</a:t>
                      </a:r>
                      <a:endParaRPr lang="zh-CN" alt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Technical Indicator</a:t>
                      </a:r>
                      <a:endParaRPr lang="zh-CN" alt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502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1" u="none" kern="100" dirty="0" err="1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Ka+Ku</a:t>
                      </a:r>
                      <a:endParaRPr lang="en-US" sz="1400" b="1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DOPS</a:t>
                      </a:r>
                      <a:endParaRPr lang="zh-CN" sz="1400" b="1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Dual Band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sz="1400" b="1" u="none" kern="1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Ka+Ku</a:t>
                      </a:r>
                      <a:r>
                        <a:rPr lang="en-US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;</a:t>
                      </a: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incidence: </a:t>
                      </a:r>
                      <a:r>
                        <a:rPr lang="en-US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46°-49°;</a:t>
                      </a: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Polarization: Ka-band: VV, Ku-band: HH &amp; VV;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5 km 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OSC, OSVW</a:t>
                      </a: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Swath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&gt;1000 km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Accuracy: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0.1m/s 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≤15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° 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en-US" altLang="zh-CN" sz="1400" u="none" kern="1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, 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OSVW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899F54F5-D36A-4B8C-8181-B53F5E289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20" y="1572386"/>
            <a:ext cx="4243904" cy="294262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683EB2-674E-4482-9F39-FBCA62DCCD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271454" y="4797948"/>
            <a:ext cx="1087991" cy="1889994"/>
          </a:xfrm>
          <a:prstGeom prst="rect">
            <a:avLst/>
          </a:prstGeom>
        </p:spPr>
      </p:pic>
      <p:graphicFrame>
        <p:nvGraphicFramePr>
          <p:cNvPr id="24" name="Object 11">
            <a:extLst>
              <a:ext uri="{FF2B5EF4-FFF2-40B4-BE49-F238E27FC236}">
                <a16:creationId xmlns:a16="http://schemas.microsoft.com/office/drawing/2014/main" id="{F5A3413E-3DBF-4D0C-B404-39AB94440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381672"/>
              </p:ext>
            </p:extLst>
          </p:nvPr>
        </p:nvGraphicFramePr>
        <p:xfrm>
          <a:off x="-236743" y="4582312"/>
          <a:ext cx="2667615" cy="2358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6431380" imgH="5798654" progId="Visio.Drawing.15">
                  <p:embed/>
                </p:oleObj>
              </mc:Choice>
              <mc:Fallback>
                <p:oleObj name="Visio" r:id="rId6" imgW="6431380" imgH="5798654" progId="Visio.Drawing.15">
                  <p:embed/>
                  <p:pic>
                    <p:nvPicPr>
                      <p:cNvPr id="24" name="Object 11">
                        <a:extLst>
                          <a:ext uri="{FF2B5EF4-FFF2-40B4-BE49-F238E27FC236}">
                            <a16:creationId xmlns:a16="http://schemas.microsoft.com/office/drawing/2014/main" id="{F5A3413E-3DBF-4D0C-B404-39AB94440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6743" y="4582312"/>
                        <a:ext cx="2667615" cy="2358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4B0E50-859A-147C-A0AA-DAEFCBAED35C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24C0C78-630F-8F41-700D-83F0D35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27" y="3823599"/>
            <a:ext cx="3499130" cy="303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A9572-4D42-0F9A-697A-0B831BECC97D}"/>
              </a:ext>
            </a:extLst>
          </p:cNvPr>
          <p:cNvSpPr txBox="1"/>
          <p:nvPr/>
        </p:nvSpPr>
        <p:spPr>
          <a:xfrm rot="16200000">
            <a:off x="8221531" y="5476974"/>
            <a:ext cx="772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Burst</a:t>
            </a:r>
          </a:p>
        </p:txBody>
      </p:sp>
    </p:spTree>
    <p:extLst>
      <p:ext uri="{BB962C8B-B14F-4D97-AF65-F5344CB8AC3E}">
        <p14:creationId xmlns:p14="http://schemas.microsoft.com/office/powerpoint/2010/main" val="394944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$ḻiḑè">
            <a:extLst>
              <a:ext uri="{FF2B5EF4-FFF2-40B4-BE49-F238E27FC236}">
                <a16:creationId xmlns:a16="http://schemas.microsoft.com/office/drawing/2014/main" id="{3385BCF8-7AD6-4D02-AD5F-0043B34B7702}"/>
              </a:ext>
            </a:extLst>
          </p:cNvPr>
          <p:cNvSpPr/>
          <p:nvPr/>
        </p:nvSpPr>
        <p:spPr>
          <a:xfrm>
            <a:off x="1291538" y="1240693"/>
            <a:ext cx="209781" cy="211353"/>
          </a:xfrm>
          <a:custGeom>
            <a:avLst/>
            <a:gdLst>
              <a:gd name="connsiteX0" fmla="*/ 386204 w 602205"/>
              <a:gd name="connsiteY0" fmla="*/ 222916 h 606722"/>
              <a:gd name="connsiteX1" fmla="*/ 516692 w 602205"/>
              <a:gd name="connsiteY1" fmla="*/ 222916 h 606722"/>
              <a:gd name="connsiteX2" fmla="*/ 545129 w 602205"/>
              <a:gd name="connsiteY2" fmla="*/ 231976 h 606722"/>
              <a:gd name="connsiteX3" fmla="*/ 594743 w 602205"/>
              <a:gd name="connsiteY3" fmla="*/ 270632 h 606722"/>
              <a:gd name="connsiteX4" fmla="*/ 602205 w 602205"/>
              <a:gd name="connsiteY4" fmla="*/ 285329 h 606722"/>
              <a:gd name="connsiteX5" fmla="*/ 594944 w 602205"/>
              <a:gd name="connsiteY5" fmla="*/ 300228 h 606722"/>
              <a:gd name="connsiteX6" fmla="*/ 545129 w 602205"/>
              <a:gd name="connsiteY6" fmla="*/ 340293 h 606722"/>
              <a:gd name="connsiteX7" fmla="*/ 516692 w 602205"/>
              <a:gd name="connsiteY7" fmla="*/ 351769 h 606722"/>
              <a:gd name="connsiteX8" fmla="*/ 386204 w 602205"/>
              <a:gd name="connsiteY8" fmla="*/ 351769 h 606722"/>
              <a:gd name="connsiteX9" fmla="*/ 85299 w 602205"/>
              <a:gd name="connsiteY9" fmla="*/ 131463 h 606722"/>
              <a:gd name="connsiteX10" fmla="*/ 216777 w 602205"/>
              <a:gd name="connsiteY10" fmla="*/ 131463 h 606722"/>
              <a:gd name="connsiteX11" fmla="*/ 216777 w 602205"/>
              <a:gd name="connsiteY11" fmla="*/ 260386 h 606722"/>
              <a:gd name="connsiteX12" fmla="*/ 85299 w 602205"/>
              <a:gd name="connsiteY12" fmla="*/ 260386 h 606722"/>
              <a:gd name="connsiteX13" fmla="*/ 57068 w 602205"/>
              <a:gd name="connsiteY13" fmla="*/ 248501 h 606722"/>
              <a:gd name="connsiteX14" fmla="*/ 7058 w 602205"/>
              <a:gd name="connsiteY14" fmla="*/ 206803 h 606722"/>
              <a:gd name="connsiteX15" fmla="*/ 0 w 602205"/>
              <a:gd name="connsiteY15" fmla="*/ 192903 h 606722"/>
              <a:gd name="connsiteX16" fmla="*/ 7260 w 602205"/>
              <a:gd name="connsiteY16" fmla="*/ 178802 h 606722"/>
              <a:gd name="connsiteX17" fmla="*/ 57068 w 602205"/>
              <a:gd name="connsiteY17" fmla="*/ 139924 h 606722"/>
              <a:gd name="connsiteX18" fmla="*/ 85299 w 602205"/>
              <a:gd name="connsiteY18" fmla="*/ 131463 h 606722"/>
              <a:gd name="connsiteX19" fmla="*/ 386204 w 602205"/>
              <a:gd name="connsiteY19" fmla="*/ 42904 h 606722"/>
              <a:gd name="connsiteX20" fmla="*/ 516692 w 602205"/>
              <a:gd name="connsiteY20" fmla="*/ 42904 h 606722"/>
              <a:gd name="connsiteX21" fmla="*/ 545129 w 602205"/>
              <a:gd name="connsiteY21" fmla="*/ 51964 h 606722"/>
              <a:gd name="connsiteX22" fmla="*/ 594743 w 602205"/>
              <a:gd name="connsiteY22" fmla="*/ 90620 h 606722"/>
              <a:gd name="connsiteX23" fmla="*/ 602205 w 602205"/>
              <a:gd name="connsiteY23" fmla="*/ 105317 h 606722"/>
              <a:gd name="connsiteX24" fmla="*/ 594944 w 602205"/>
              <a:gd name="connsiteY24" fmla="*/ 120216 h 606722"/>
              <a:gd name="connsiteX25" fmla="*/ 545129 w 602205"/>
              <a:gd name="connsiteY25" fmla="*/ 160281 h 606722"/>
              <a:gd name="connsiteX26" fmla="*/ 516692 w 602205"/>
              <a:gd name="connsiteY26" fmla="*/ 171757 h 606722"/>
              <a:gd name="connsiteX27" fmla="*/ 386204 w 602205"/>
              <a:gd name="connsiteY27" fmla="*/ 171757 h 606722"/>
              <a:gd name="connsiteX28" fmla="*/ 297432 w 602205"/>
              <a:gd name="connsiteY28" fmla="*/ 0 h 606722"/>
              <a:gd name="connsiteX29" fmla="*/ 337765 w 602205"/>
              <a:gd name="connsiteY29" fmla="*/ 40274 h 606722"/>
              <a:gd name="connsiteX30" fmla="*/ 337765 w 602205"/>
              <a:gd name="connsiteY30" fmla="*/ 496775 h 606722"/>
              <a:gd name="connsiteX31" fmla="*/ 419238 w 602205"/>
              <a:gd name="connsiteY31" fmla="*/ 496775 h 606722"/>
              <a:gd name="connsiteX32" fmla="*/ 455739 w 602205"/>
              <a:gd name="connsiteY32" fmla="*/ 515100 h 606722"/>
              <a:gd name="connsiteX33" fmla="*/ 497887 w 602205"/>
              <a:gd name="connsiteY33" fmla="*/ 572490 h 606722"/>
              <a:gd name="connsiteX34" fmla="*/ 500912 w 602205"/>
              <a:gd name="connsiteY34" fmla="*/ 595647 h 606722"/>
              <a:gd name="connsiteX35" fmla="*/ 480342 w 602205"/>
              <a:gd name="connsiteY35" fmla="*/ 606722 h 606722"/>
              <a:gd name="connsiteX36" fmla="*/ 121580 w 602205"/>
              <a:gd name="connsiteY36" fmla="*/ 606722 h 606722"/>
              <a:gd name="connsiteX37" fmla="*/ 101010 w 602205"/>
              <a:gd name="connsiteY37" fmla="*/ 595647 h 606722"/>
              <a:gd name="connsiteX38" fmla="*/ 104237 w 602205"/>
              <a:gd name="connsiteY38" fmla="*/ 572490 h 606722"/>
              <a:gd name="connsiteX39" fmla="*/ 146183 w 602205"/>
              <a:gd name="connsiteY39" fmla="*/ 515100 h 606722"/>
              <a:gd name="connsiteX40" fmla="*/ 182684 w 602205"/>
              <a:gd name="connsiteY40" fmla="*/ 496775 h 606722"/>
              <a:gd name="connsiteX41" fmla="*/ 257099 w 602205"/>
              <a:gd name="connsiteY41" fmla="*/ 496775 h 606722"/>
              <a:gd name="connsiteX42" fmla="*/ 257099 w 602205"/>
              <a:gd name="connsiteY42" fmla="*/ 40274 h 606722"/>
              <a:gd name="connsiteX43" fmla="*/ 297432 w 602205"/>
              <a:gd name="connsiteY4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71450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66C2341-782B-45CD-BF31-A3B4686ED0DF}"/>
              </a:ext>
            </a:extLst>
          </p:cNvPr>
          <p:cNvGrpSpPr/>
          <p:nvPr/>
        </p:nvGrpSpPr>
        <p:grpSpPr>
          <a:xfrm>
            <a:off x="184150" y="1381017"/>
            <a:ext cx="8775700" cy="32401"/>
            <a:chOff x="245533" y="556115"/>
            <a:chExt cx="11700933" cy="43201"/>
          </a:xfrm>
        </p:grpSpPr>
        <p:sp>
          <p:nvSpPr>
            <p:cNvPr id="16" name="i$ḷiḋé">
              <a:extLst>
                <a:ext uri="{FF2B5EF4-FFF2-40B4-BE49-F238E27FC236}">
                  <a16:creationId xmlns:a16="http://schemas.microsoft.com/office/drawing/2014/main" id="{7999E7F6-DE15-4DB1-B58F-C5510AF2D420}"/>
                </a:ext>
              </a:extLst>
            </p:cNvPr>
            <p:cNvSpPr/>
            <p:nvPr/>
          </p:nvSpPr>
          <p:spPr bwMode="auto">
            <a:xfrm>
              <a:off x="696000" y="556115"/>
              <a:ext cx="10800000" cy="43200"/>
            </a:xfrm>
            <a:prstGeom prst="rect">
              <a:avLst/>
            </a:prstGeom>
            <a:solidFill>
              <a:srgbClr val="0049A7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altLang="zh-CN" sz="18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3B706B49-D17C-409F-9BA0-E45869D87DBE}"/>
                </a:ext>
              </a:extLst>
            </p:cNvPr>
            <p:cNvSpPr/>
            <p:nvPr/>
          </p:nvSpPr>
          <p:spPr>
            <a:xfrm rot="16200000">
              <a:off x="449167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2725AF01-FAFD-4DB8-BF01-6A85C4A5660E}"/>
                </a:ext>
              </a:extLst>
            </p:cNvPr>
            <p:cNvSpPr/>
            <p:nvPr/>
          </p:nvSpPr>
          <p:spPr>
            <a:xfrm rot="5400000" flipH="1">
              <a:off x="11699633" y="352482"/>
              <a:ext cx="43200" cy="450467"/>
            </a:xfrm>
            <a:prstGeom prst="triangle">
              <a:avLst/>
            </a:prstGeom>
            <a:solidFill>
              <a:srgbClr val="0049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578EC7-1FCA-4F2B-8E84-9DD6B3F3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DF62F29-9095-4FC2-BFB9-0E2302B259C8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等线" panose="02010600030101010101" pitchFamily="2" charset="-122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BF2A56CC-414A-4EB5-8619-C682B01BBE02}"/>
              </a:ext>
            </a:extLst>
          </p:cNvPr>
          <p:cNvSpPr txBox="1"/>
          <p:nvPr/>
        </p:nvSpPr>
        <p:spPr>
          <a:xfrm>
            <a:off x="330907" y="942435"/>
            <a:ext cx="836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Ku band Doppler Scat onboard Wind-Wave Satellite</a:t>
            </a:r>
            <a:endParaRPr lang="zh-CN" altLang="en-US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64C59FF-E88D-4058-ADEC-8A89FAB7EB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448433" y="1737538"/>
          <a:ext cx="4560844" cy="2128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Payload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Payload Parameter</a:t>
                      </a:r>
                      <a:endParaRPr lang="zh-CN" alt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Technical Indicator</a:t>
                      </a:r>
                      <a:endParaRPr lang="zh-CN" alt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502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Ku-DOPS</a:t>
                      </a:r>
                      <a:endParaRPr lang="zh-CN" sz="1400" b="1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Frequency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altLang="zh-CN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13.256GHz 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(</a:t>
                      </a:r>
                      <a:r>
                        <a:rPr lang="en-US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Ku);</a:t>
                      </a: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incidence: </a:t>
                      </a:r>
                      <a:r>
                        <a:rPr lang="en-US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  <a:sym typeface="Calibri" panose="020F0502020204030204" pitchFamily="34" charset="0"/>
                        </a:rPr>
                        <a:t>46°-49°;</a:t>
                      </a: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+mn-cs"/>
                        </a:rPr>
                        <a:t>Polarization: HH &amp;VV;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endParaRPr lang="zh-CN" altLang="en-US" sz="1400" b="1" u="none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+mn-cs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12.5 km 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OSC, OSVW</a:t>
                      </a: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Swath</a:t>
                      </a:r>
                      <a:r>
                        <a:rPr 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：</a:t>
                      </a: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&gt;1000 km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b="1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Accuracy: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0.2m/s 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1.5m/s (OSVW)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≤15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° (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OSC</a:t>
                      </a:r>
                      <a:r>
                        <a:rPr lang="en-US" altLang="zh-CN" sz="1400" u="none" kern="1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, </a:t>
                      </a:r>
                      <a:r>
                        <a:rPr lang="en-US" altLang="zh-CN" sz="1400" u="none" kern="100" dirty="0">
                          <a:solidFill>
                            <a:srgbClr val="0049A7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OSVW</a:t>
                      </a:r>
                      <a:r>
                        <a:rPr lang="en-US" altLang="zh-CN" sz="1400" u="none" kern="1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sym typeface="Calibri" panose="020F0502020204030204" pitchFamily="34" charset="0"/>
                        </a:rPr>
                        <a:t>)</a:t>
                      </a:r>
                      <a:endParaRPr lang="zh-CN" sz="1400" u="none" kern="1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sym typeface="Calibri" panose="020F0502020204030204" pitchFamily="34" charset="0"/>
                      </a:endParaRPr>
                    </a:p>
                  </a:txBody>
                  <a:tcPr marL="53966" marR="539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D2424330-742B-4E9F-98CE-BD5B5D3B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76" y="1595435"/>
            <a:ext cx="3891470" cy="25431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DFF9C77-30A5-4D89-962C-1C007F75216B}"/>
              </a:ext>
            </a:extLst>
          </p:cNvPr>
          <p:cNvSpPr/>
          <p:nvPr/>
        </p:nvSpPr>
        <p:spPr>
          <a:xfrm>
            <a:off x="932895" y="4320627"/>
            <a:ext cx="7582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CFOSAT SCAT transmit/receive was thermally unstable</a:t>
            </a:r>
          </a:p>
          <a:p>
            <a:pPr marL="257175" indent="-257175" algn="l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Wind-wave Satellite </a:t>
            </a: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is the follow-on missions of CFOSAT. </a:t>
            </a:r>
          </a:p>
          <a:p>
            <a:pPr marL="257175" indent="-257175" algn="l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The Scatterometer will upgrade to Ku band Multi-beam Doppler Scatterometer for the Ocean Surface Current observation. </a:t>
            </a:r>
          </a:p>
          <a:p>
            <a:pPr marL="257175" indent="-257175" algn="l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Ocean Surface Current accuracy: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0.2m/s</a:t>
            </a:r>
          </a:p>
          <a:p>
            <a:pPr marL="257175" indent="-257175" algn="l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Resolution,</a:t>
            </a:r>
            <a:r>
              <a:rPr lang="zh-CN" altLang="en-US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Wind vector accuracy will be improved </a:t>
            </a:r>
            <a:endParaRPr lang="zh-CN" altLang="en-US" sz="18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66E7-91F8-5481-CDB5-AF6EB5AE5C31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CFOSAT follow-on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DopSCAT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proposal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42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D9359-17E7-F8EB-0C85-07CE63C75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1D9E-DA23-67E0-831A-0741A1EF2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Odysea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(previously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WaCM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3506-EC73-DC1B-970A-335443C4F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89115"/>
            <a:ext cx="8229600" cy="4525963"/>
          </a:xfrm>
        </p:spPr>
        <p:txBody>
          <a:bodyPr/>
          <a:lstStyle/>
          <a:p>
            <a:r>
              <a:rPr lang="en-US" sz="2000" dirty="0"/>
              <a:t>Pencil beam scatterometers  </a:t>
            </a:r>
          </a:p>
          <a:p>
            <a:pPr lvl="1"/>
            <a:r>
              <a:rPr lang="en-US" sz="1800" dirty="0"/>
              <a:t>Ku-band (10 km nominal resolution; provided by ISRO) </a:t>
            </a:r>
          </a:p>
          <a:p>
            <a:pPr lvl="1"/>
            <a:r>
              <a:rPr lang="en-US" sz="1800" dirty="0"/>
              <a:t>Doppler Ka-band (5 km nominal resolution for winds; JPL) </a:t>
            </a:r>
          </a:p>
          <a:p>
            <a:r>
              <a:rPr lang="en-US" sz="2000" dirty="0"/>
              <a:t>Ocean current measurements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Spatial resolution: &lt;25 km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Temporal resolution: &lt;10 days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Vector velocity accuracy: 5 cm/s – 10 cm/s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Limitations</a:t>
            </a:r>
          </a:p>
          <a:p>
            <a:pPr marL="0" indent="0">
              <a:buNone/>
            </a:pPr>
            <a:r>
              <a:rPr lang="en-US" sz="2000" dirty="0"/>
              <a:t>- Not yet approved</a:t>
            </a:r>
          </a:p>
          <a:p>
            <a:pPr marL="0" indent="0">
              <a:buNone/>
            </a:pPr>
            <a:r>
              <a:rPr lang="en-US" sz="2000" dirty="0"/>
              <a:t>- High noise at low winds (tropics)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 Cloud and rain Doppler problem for, e.g., cold pool ocean dynamics</a:t>
            </a:r>
          </a:p>
          <a:p>
            <a:pPr marL="0" indent="0">
              <a:buNone/>
            </a:pPr>
            <a:r>
              <a:rPr lang="en-US" sz="2000" dirty="0"/>
              <a:t>- 10 days averaging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3692-81E8-072F-A646-3453B3A9C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MOMS PM1</a:t>
            </a:r>
          </a:p>
        </p:txBody>
      </p:sp>
    </p:spTree>
    <p:extLst>
      <p:ext uri="{BB962C8B-B14F-4D97-AF65-F5344CB8AC3E}">
        <p14:creationId xmlns:p14="http://schemas.microsoft.com/office/powerpoint/2010/main" val="3989218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AA0BBA-270B-7498-26A3-C4871FB8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MOMS PM1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7FBA7-1C5C-8D44-9E8B-8E94A5D2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D70465-01CA-434C-689C-38AB6D58BE4D}"/>
              </a:ext>
            </a:extLst>
          </p:cNvPr>
          <p:cNvSpPr/>
          <p:nvPr/>
        </p:nvSpPr>
        <p:spPr>
          <a:xfrm>
            <a:off x="4562573" y="1068634"/>
            <a:ext cx="631596" cy="279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FAFE4-5DB9-8E59-A06D-61FD0BB3595E}"/>
              </a:ext>
            </a:extLst>
          </p:cNvPr>
          <p:cNvSpPr/>
          <p:nvPr/>
        </p:nvSpPr>
        <p:spPr>
          <a:xfrm>
            <a:off x="3744011" y="5481950"/>
            <a:ext cx="2081753" cy="307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DopSCA</a:t>
            </a:r>
            <a:r>
              <a:rPr lang="en-GB" dirty="0"/>
              <a:t> simulation </a:t>
            </a:r>
            <a:br>
              <a:rPr lang="en-GB" dirty="0"/>
            </a:br>
            <a:r>
              <a:rPr lang="en-GB" sz="2000" dirty="0"/>
              <a:t>Peter Hoogeboom, Emeritus TU Delft</a:t>
            </a:r>
            <a:endParaRPr lang="nl-NL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290919"/>
            <a:ext cx="8497324" cy="4755920"/>
          </a:xfrm>
        </p:spPr>
        <p:txBody>
          <a:bodyPr/>
          <a:lstStyle/>
          <a:p>
            <a:r>
              <a:rPr lang="en-GB" sz="2000" dirty="0"/>
              <a:t>Dual chirp </a:t>
            </a:r>
            <a:r>
              <a:rPr lang="en-US" alt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approximately 0.115 </a:t>
            </a:r>
            <a:r>
              <a:rPr lang="en-US" alt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alt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separated by approximately 0.011 </a:t>
            </a:r>
            <a:r>
              <a:rPr lang="en-US" altLang="nl-NL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n-GB" sz="2000" dirty="0"/>
          </a:p>
          <a:p>
            <a:r>
              <a:rPr lang="en-GB" sz="2000" dirty="0"/>
              <a:t>Echo cancellation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US" sz="2000" dirty="0"/>
              <a:t>The result shows that it should be possible to obtain 0.5 m/s precision </a:t>
            </a:r>
            <a:br>
              <a:rPr lang="en-US" sz="2000" dirty="0"/>
            </a:br>
            <a:r>
              <a:rPr lang="en-US" sz="2000" dirty="0"/>
              <a:t>on the surface for a single 50 x 50 km WVC</a:t>
            </a:r>
          </a:p>
          <a:p>
            <a:r>
              <a:rPr lang="en-US" sz="2000" dirty="0"/>
              <a:t>SCA will be 15 km spatial resolution and </a:t>
            </a:r>
            <a:r>
              <a:rPr lang="en-US" sz="2000" dirty="0">
                <a:solidFill>
                  <a:srgbClr val="FF0000"/>
                </a:solidFill>
              </a:rPr>
              <a:t>other space-time averages are feasible</a:t>
            </a:r>
            <a:r>
              <a:rPr lang="en-US" sz="2000" dirty="0"/>
              <a:t> 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8F1566-8BB1-430E-A2CE-0F803120E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066662"/>
              </p:ext>
            </p:extLst>
          </p:nvPr>
        </p:nvGraphicFramePr>
        <p:xfrm>
          <a:off x="1036053" y="2313831"/>
          <a:ext cx="5754370" cy="1837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3524535144"/>
                    </a:ext>
                  </a:extLst>
                </a:gridCol>
                <a:gridCol w="1169035">
                  <a:extLst>
                    <a:ext uri="{9D8B030D-6E8A-4147-A177-3AD203B41FA5}">
                      <a16:colId xmlns:a16="http://schemas.microsoft.com/office/drawing/2014/main" val="2465140566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2977652383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val="3723532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</a:rPr>
                        <a:t>Time delay between transmit pulses in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effectLst/>
                        </a:rPr>
                        <a:t>ms</a:t>
                      </a:r>
                      <a:endParaRPr lang="nl-NL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Precision in m/s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Combined pulse responses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Precision in m/s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Echo cancelled pulse responses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</a:rPr>
                        <a:t>Precision in m/s</a:t>
                      </a:r>
                      <a:endParaRPr lang="nl-NL" sz="1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</a:rPr>
                        <a:t>Echo cancelled pulse responses, 50 x50 km WVC</a:t>
                      </a:r>
                      <a:endParaRPr lang="nl-NL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856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0.115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1,23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0,80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0,39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34628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0.1265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1,09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0,67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0,34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5791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0.138 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1,02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0,72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0,37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24404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2060"/>
                          </a:solidFill>
                          <a:effectLst/>
                        </a:rPr>
                        <a:t>0.1495</a:t>
                      </a:r>
                      <a:endParaRPr lang="nl-NL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1,03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0,73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0,36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354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</a:rPr>
                        <a:t>0.161</a:t>
                      </a:r>
                      <a:endParaRPr lang="nl-NL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1,04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0,84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0,42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05445095"/>
                  </a:ext>
                </a:extLst>
              </a:tr>
            </a:tbl>
          </a:graphicData>
        </a:graphic>
      </p:graphicFrame>
      <p:sp>
        <p:nvSpPr>
          <p:cNvPr id="6" name="Rectangle 12">
            <a:extLst>
              <a:ext uri="{FF2B5EF4-FFF2-40B4-BE49-F238E27FC236}">
                <a16:creationId xmlns:a16="http://schemas.microsoft.com/office/drawing/2014/main" id="{4C125C10-3C34-DCF3-1EDF-E58FA733C5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169239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ASCAT coverage</a:t>
            </a:r>
            <a:endParaRPr lang="nl-NL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290919"/>
            <a:ext cx="2317945" cy="475592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Other space-time averages are feasible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SCA has 10% more coverage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If wave motion is taken out instantaneously by a wind proxy, then in 20 days, currents with SCA can be determined with </a:t>
            </a:r>
            <a:r>
              <a:rPr lang="en-US" sz="2000" dirty="0">
                <a:solidFill>
                  <a:srgbClr val="FF0000"/>
                </a:solidFill>
              </a:rPr>
              <a:t>6 times </a:t>
            </a:r>
            <a:r>
              <a:rPr lang="en-US" sz="2000" dirty="0">
                <a:solidFill>
                  <a:srgbClr val="002060"/>
                </a:solidFill>
              </a:rPr>
              <a:t>smaller SDE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38CA7-9FD1-413D-A4D8-E8353B1B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MOMS PM1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34535-E7D0-BC58-C736-C52C53A8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39" y="1085350"/>
            <a:ext cx="6304754" cy="2817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3BD83-5592-3503-98D5-6339EB97B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955" y="3888097"/>
            <a:ext cx="5854484" cy="2982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7581DC-0AFD-7EA2-E773-4EEC38B6C20F}"/>
              </a:ext>
            </a:extLst>
          </p:cNvPr>
          <p:cNvSpPr txBox="1"/>
          <p:nvPr/>
        </p:nvSpPr>
        <p:spPr>
          <a:xfrm>
            <a:off x="8259894" y="6622326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(0.25 deg.)</a:t>
            </a:r>
          </a:p>
        </p:txBody>
      </p:sp>
    </p:spTree>
    <p:extLst>
      <p:ext uri="{BB962C8B-B14F-4D97-AF65-F5344CB8AC3E}">
        <p14:creationId xmlns:p14="http://schemas.microsoft.com/office/powerpoint/2010/main" val="254474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CC6A78-875D-43F0-863B-889A41A9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7199697" cy="5760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 we really know about OSC?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1578-F548-4E49-9D08-EA72B849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714" y="6312860"/>
            <a:ext cx="5900286" cy="53147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Belmonte Rivas and Stoffelen (2019)</a:t>
            </a:r>
            <a:endParaRPr lang="nl-N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981D1-D0FA-460F-9976-F7AD480DD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78600"/>
            <a:ext cx="467995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MOMS KO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C36B5-FCF4-4FB9-9961-8CBB5A3394E2}"/>
              </a:ext>
            </a:extLst>
          </p:cNvPr>
          <p:cNvSpPr txBox="1"/>
          <p:nvPr/>
        </p:nvSpPr>
        <p:spPr>
          <a:xfrm>
            <a:off x="7115418" y="1106914"/>
            <a:ext cx="19731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Corrected with CMEMS currents</a:t>
            </a:r>
          </a:p>
          <a:p>
            <a:pPr marL="182563" indent="-182563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182563" indent="-182563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Errors increase after correction, </a:t>
            </a:r>
            <a:r>
              <a:rPr lang="en-US" sz="2000" dirty="0">
                <a:solidFill>
                  <a:srgbClr val="002060"/>
                </a:solidFill>
              </a:rPr>
              <a:t>while they appear closer associated with the currents</a:t>
            </a:r>
          </a:p>
          <a:p>
            <a:pPr marL="182563" indent="-182563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182563" indent="-182563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Variances on m/s level, not cm/s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850E0-AC9D-41B7-8C2C-3A98DECC2236}"/>
              </a:ext>
            </a:extLst>
          </p:cNvPr>
          <p:cNvSpPr txBox="1"/>
          <p:nvPr/>
        </p:nvSpPr>
        <p:spPr>
          <a:xfrm>
            <a:off x="394621" y="3198167"/>
            <a:ext cx="2892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 before correction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868DE-C24A-40CC-B494-5EC1BF9D00FE}"/>
              </a:ext>
            </a:extLst>
          </p:cNvPr>
          <p:cNvSpPr txBox="1"/>
          <p:nvPr/>
        </p:nvSpPr>
        <p:spPr>
          <a:xfrm>
            <a:off x="4117269" y="3223618"/>
            <a:ext cx="266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 after correction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8F05B-0DFF-4EB2-83EF-13DB117C26C9}"/>
              </a:ext>
            </a:extLst>
          </p:cNvPr>
          <p:cNvSpPr txBox="1"/>
          <p:nvPr/>
        </p:nvSpPr>
        <p:spPr>
          <a:xfrm>
            <a:off x="200996" y="6033544"/>
            <a:ext cx="3346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en-US" dirty="0" err="1">
                <a:sym typeface="Symbol" panose="05050102010706020507" pitchFamily="18" charset="2"/>
              </a:rPr>
              <a:t></a:t>
            </a:r>
            <a:r>
              <a:rPr lang="en-US" dirty="0" err="1"/>
              <a:t>x</a:t>
            </a:r>
            <a:r>
              <a:rPr lang="en-US" sz="3200" dirty="0" err="1">
                <a:latin typeface="Symbol" panose="05050102010706020507" pitchFamily="18" charset="2"/>
              </a:rPr>
              <a:t>t</a:t>
            </a:r>
            <a:r>
              <a:rPr lang="en-US" dirty="0"/>
              <a:t> before correction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9D4C5-23C7-4697-ADA3-B1EE879523D1}"/>
              </a:ext>
            </a:extLst>
          </p:cNvPr>
          <p:cNvSpPr txBox="1"/>
          <p:nvPr/>
        </p:nvSpPr>
        <p:spPr>
          <a:xfrm>
            <a:off x="3982532" y="6030831"/>
            <a:ext cx="3116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en-US" dirty="0" err="1">
                <a:sym typeface="Symbol" panose="05050102010706020507" pitchFamily="18" charset="2"/>
              </a:rPr>
              <a:t></a:t>
            </a:r>
            <a:r>
              <a:rPr lang="en-US" dirty="0" err="1"/>
              <a:t>x</a:t>
            </a:r>
            <a:r>
              <a:rPr lang="en-US" sz="3200" dirty="0" err="1">
                <a:latin typeface="Symbol" panose="05050102010706020507" pitchFamily="18" charset="2"/>
              </a:rPr>
              <a:t>t</a:t>
            </a:r>
            <a:r>
              <a:rPr lang="en-US" dirty="0"/>
              <a:t> after correction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FA7D27-5A6D-4DE5-BA74-478301CF7966}"/>
              </a:ext>
            </a:extLst>
          </p:cNvPr>
          <p:cNvSpPr txBox="1"/>
          <p:nvPr/>
        </p:nvSpPr>
        <p:spPr>
          <a:xfrm>
            <a:off x="4994038" y="376439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15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really know very little about OSC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C36B5-FCF4-4FB9-9961-8CBB5A3394E2}"/>
              </a:ext>
            </a:extLst>
          </p:cNvPr>
          <p:cNvSpPr txBox="1"/>
          <p:nvPr/>
        </p:nvSpPr>
        <p:spPr>
          <a:xfrm>
            <a:off x="406400" y="1326040"/>
            <a:ext cx="79387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No direct current measurement system exist yet</a:t>
            </a:r>
          </a:p>
          <a:p>
            <a:pPr marL="182563" indent="-182563" algn="l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Geostrophic measurements appear unable to inform small-scale currents </a:t>
            </a: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Much ocean motion is generated by the wind and associated waves, which change rather fast, hence collocated measurements of wind and current are very beneficial</a:t>
            </a: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Seeing only large-scale currents will be useful to correct coupled atmosphere-ocean models on a timescale of months to years</a:t>
            </a: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Requirements appear more based on goals than on thresholds or breakthroughs</a:t>
            </a: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1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With support from the ocean current community (references) we will provide thresholds and breakthroughs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091B506-64B5-4D71-5C8F-8BD9A9352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55270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E615-8DD6-4EF3-8049-128CDC19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WVC</a:t>
            </a:r>
            <a:r>
              <a:rPr lang="en-US" dirty="0"/>
              <a:t> Doppler 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equirements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C36B5-FCF4-4FB9-9961-8CBB5A3394E2}"/>
              </a:ext>
            </a:extLst>
          </p:cNvPr>
          <p:cNvSpPr txBox="1"/>
          <p:nvPr/>
        </p:nvSpPr>
        <p:spPr>
          <a:xfrm>
            <a:off x="406400" y="1326040"/>
            <a:ext cx="873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SCA exists and will not be changed; </a:t>
            </a:r>
            <a:r>
              <a:rPr lang="en-US" sz="2000" dirty="0" err="1">
                <a:solidFill>
                  <a:srgbClr val="002060"/>
                </a:solidFill>
              </a:rPr>
              <a:t>DopSCA</a:t>
            </a:r>
            <a:r>
              <a:rPr lang="en-US" sz="2000" dirty="0">
                <a:solidFill>
                  <a:srgbClr val="002060"/>
                </a:solidFill>
              </a:rPr>
              <a:t> is a “no-cost” opportunity</a:t>
            </a: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</a:endParaRPr>
          </a:p>
          <a:p>
            <a:pPr marL="355600" indent="-3556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IOVWST feedback is much appreciated!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Contact me for MOMS TNs on requirements and specifications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091B506-64B5-4D71-5C8F-8BD9A9352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73D84-5EC9-64D8-65C2-56B81E77A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3012"/>
            <a:ext cx="9144000" cy="33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1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B36ED-D767-8F06-17B8-05B561451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015FD-53A0-2376-2C2B-E3AB1D47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Doppler missions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F1E1-C885-AFCA-731D-D248239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0257"/>
            <a:ext cx="8229600" cy="45259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SCA follow-on in the 2050 time frame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SeaStar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Earth Explorer, not selected by ESA</a:t>
            </a:r>
          </a:p>
          <a:p>
            <a:r>
              <a:rPr lang="en-US" dirty="0"/>
              <a:t>NASA/CNES </a:t>
            </a:r>
            <a:r>
              <a:rPr lang="en-US" dirty="0" err="1"/>
              <a:t>Odysea</a:t>
            </a:r>
            <a:r>
              <a:rPr lang="en-US" dirty="0"/>
              <a:t>, proposed (how likely?)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Harmony Earth Explorer selected by ESA</a:t>
            </a:r>
          </a:p>
          <a:p>
            <a:r>
              <a:rPr lang="en-US" dirty="0"/>
              <a:t>OSCOM approved, CFOSAT follow-on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Limitations </a:t>
            </a:r>
          </a:p>
          <a:p>
            <a:r>
              <a:rPr lang="en-US" dirty="0"/>
              <a:t>Synergy between approved missions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387E8C4-87C0-FD81-1D14-EBA6B56603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578600"/>
            <a:ext cx="46799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29 May 2024 IOVWST,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78884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582F219-7507-452E-B353-A29507A7B0D3}"/>
              </a:ext>
            </a:extLst>
          </p:cNvPr>
          <p:cNvGrpSpPr/>
          <p:nvPr/>
        </p:nvGrpSpPr>
        <p:grpSpPr>
          <a:xfrm>
            <a:off x="4515846" y="2231847"/>
            <a:ext cx="4624454" cy="3974570"/>
            <a:chOff x="103425" y="1832795"/>
            <a:chExt cx="6165929" cy="5299423"/>
          </a:xfrm>
        </p:grpSpPr>
        <p:pic>
          <p:nvPicPr>
            <p:cNvPr id="157698" name="图片 9">
              <a:extLst>
                <a:ext uri="{FF2B5EF4-FFF2-40B4-BE49-F238E27FC236}">
                  <a16:creationId xmlns:a16="http://schemas.microsoft.com/office/drawing/2014/main" id="{71D8AA93-E284-473D-8969-0FF936C40B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1"/>
            <a:stretch/>
          </p:blipFill>
          <p:spPr bwMode="auto">
            <a:xfrm>
              <a:off x="103425" y="1832795"/>
              <a:ext cx="5875827" cy="502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60F4749-CA6D-4340-A7BF-83036BB81C60}"/>
                </a:ext>
              </a:extLst>
            </p:cNvPr>
            <p:cNvSpPr/>
            <p:nvPr/>
          </p:nvSpPr>
          <p:spPr>
            <a:xfrm>
              <a:off x="4390925" y="5962668"/>
              <a:ext cx="1878429" cy="1169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Du</a:t>
              </a:r>
              <a:r>
                <a:rPr lang="zh-CN" altLang="en-US" sz="135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 </a:t>
              </a:r>
              <a:r>
                <a:rPr lang="en-US" altLang="zh-CN" sz="135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et al., 2021 </a:t>
              </a:r>
              <a:r>
                <a:rPr lang="en-US" altLang="zh-CN" sz="135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  <a:hlinkClick r:id="rId4"/>
                </a:rPr>
                <a:t>doi.org/</a:t>
              </a:r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10.1016/j.pocean.2021.102531</a:t>
              </a:r>
              <a:r>
                <a:rPr lang="en-US" altLang="zh-CN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zh-CN" altLang="en-US" sz="135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endParaRPr>
            </a:p>
          </p:txBody>
        </p: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1EF09D01-950E-406B-AC86-33B2633148D1}"/>
              </a:ext>
            </a:extLst>
          </p:cNvPr>
          <p:cNvSpPr txBox="1"/>
          <p:nvPr/>
        </p:nvSpPr>
        <p:spPr>
          <a:xfrm>
            <a:off x="339696" y="902955"/>
            <a:ext cx="865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Requirement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and Achievement</a:t>
            </a:r>
            <a:endParaRPr lang="zh-CN" altLang="en-US" b="1" dirty="0">
              <a:solidFill>
                <a:srgbClr val="004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AE8E7E-7787-4863-B985-10D2CACA8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4313" b="216"/>
          <a:stretch/>
        </p:blipFill>
        <p:spPr>
          <a:xfrm>
            <a:off x="32131" y="2377090"/>
            <a:ext cx="4566014" cy="35082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747D44-1594-4AD7-A499-0E595E59160A}"/>
              </a:ext>
            </a:extLst>
          </p:cNvPr>
          <p:cNvSpPr txBox="1"/>
          <p:nvPr/>
        </p:nvSpPr>
        <p:spPr>
          <a:xfrm>
            <a:off x="194734" y="1542310"/>
            <a:ext cx="87279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OSCOM will directly measure ocean surface currents with a very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high horizontal resolution of 5–10 km and a 3-day global coverage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. The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accuracy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of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currents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is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0.1m/s 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in speed</a:t>
            </a:r>
            <a:r>
              <a:rPr lang="zh-CN" alt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and</a:t>
            </a:r>
            <a:r>
              <a:rPr lang="zh-CN" alt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 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+mn-cs"/>
                <a:sym typeface="Calibri" panose="020F0502020204030204" pitchFamily="34" charset="0"/>
              </a:rPr>
              <a:t>15° in direction.</a:t>
            </a:r>
            <a:endParaRPr lang="zh-CN" altLang="zh-CN" sz="15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6263E-B5C2-8B40-B7BC-BB48F54FB08B}"/>
              </a:ext>
            </a:extLst>
          </p:cNvPr>
          <p:cNvSpPr txBox="1"/>
          <p:nvPr/>
        </p:nvSpPr>
        <p:spPr>
          <a:xfrm>
            <a:off x="128745" y="155469"/>
            <a:ext cx="8949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Ocean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Surface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Current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fr-FR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multiscale</a:t>
            </a:r>
            <a:r>
              <a:rPr kumimoji="0" lang="fr-F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Observation Mission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(OSCOM)</a:t>
            </a:r>
            <a:endParaRPr lang="zh-CN" altLang="en-US" sz="2400" b="1" dirty="0">
              <a:solidFill>
                <a:srgbClr val="0049A7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6F8DD-02DE-6EB9-C0CD-E1CC8381C425}"/>
              </a:ext>
            </a:extLst>
          </p:cNvPr>
          <p:cNvSpPr txBox="1"/>
          <p:nvPr/>
        </p:nvSpPr>
        <p:spPr>
          <a:xfrm>
            <a:off x="32131" y="5932458"/>
            <a:ext cx="9111869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Bef>
                <a:spcPct val="0"/>
              </a:spcBef>
              <a:buClrTx/>
              <a:buSzPct val="10000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6"/>
              </a:rPr>
              <a:t>duyan@scsio.ac</a:t>
            </a: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6"/>
              </a:rPr>
              <a:t>.cn</a:t>
            </a: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&amp;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hlinkClick r:id="rId7"/>
              </a:rPr>
              <a:t>dongxiaolong@mirslab.cn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b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</a:b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Chinese Academy of Sciences</a:t>
            </a: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77401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5c79a54-7d74-4022-b8ac-9669a0de4c4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5c79a54-7d74-4022-b8ac-9669a0de4c42}"/>
</p:tagLst>
</file>

<file path=ppt/theme/theme1.xml><?xml version="1.0" encoding="utf-8"?>
<a:theme xmlns:a="http://schemas.openxmlformats.org/drawingml/2006/main" name="1_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FC0539A14F64BB1358F9C6BB5DD18" ma:contentTypeVersion="4" ma:contentTypeDescription="Create a new document." ma:contentTypeScope="" ma:versionID="7b1620ebced7d236600d4dc71c581257">
  <xsd:schema xmlns:xsd="http://www.w3.org/2001/XMLSchema" xmlns:xs="http://www.w3.org/2001/XMLSchema" xmlns:p="http://schemas.microsoft.com/office/2006/metadata/properties" xmlns:ns3="4524e52f-deb2-4ea9-a891-c293633faeda" targetNamespace="http://schemas.microsoft.com/office/2006/metadata/properties" ma:root="true" ma:fieldsID="5df038eefccff9c72d5f832744c88b80" ns3:_="">
    <xsd:import namespace="4524e52f-deb2-4ea9-a891-c293633fae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4e52f-deb2-4ea9-a891-c293633fae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4719A1-6BDC-4E57-82C1-9B5272A29F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D761E0-4A4C-47F4-AE1F-C83A897C7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4e52f-deb2-4ea9-a891-c293633fae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468B51-B54B-4FD6-9C70-55723AF64B72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purl.org/dc/dcmitype/"/>
    <ds:schemaRef ds:uri="4524e52f-deb2-4ea9-a891-c293633faeda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16606</TotalTime>
  <Words>1740</Words>
  <Application>Microsoft Office PowerPoint</Application>
  <PresentationFormat>On-screen Show (4:3)</PresentationFormat>
  <Paragraphs>311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Calibri Light</vt:lpstr>
      <vt:lpstr>Symbol</vt:lpstr>
      <vt:lpstr>Tahoma</vt:lpstr>
      <vt:lpstr>Times</vt:lpstr>
      <vt:lpstr>Times New Roman</vt:lpstr>
      <vt:lpstr>Verdana</vt:lpstr>
      <vt:lpstr>Wingdings</vt:lpstr>
      <vt:lpstr>1_Aangepast ontwerp</vt:lpstr>
      <vt:lpstr>1_Office 主题​​</vt:lpstr>
      <vt:lpstr>ESA_Presentation_CLEAR</vt:lpstr>
      <vt:lpstr>Visio.Drawing.15</vt:lpstr>
      <vt:lpstr>Visio</vt:lpstr>
      <vt:lpstr>PowerPoint Presentation</vt:lpstr>
      <vt:lpstr>PowerPoint Presentation</vt:lpstr>
      <vt:lpstr>DopSCA simulation  Peter Hoogeboom, Emeritus TU Delft</vt:lpstr>
      <vt:lpstr>From ASCAT coverage</vt:lpstr>
      <vt:lpstr>What do we really know about OSC?</vt:lpstr>
      <vt:lpstr>We really know very little about OSC</vt:lpstr>
      <vt:lpstr>WVC Doppler requirements</vt:lpstr>
      <vt:lpstr>Other Doppler missions</vt:lpstr>
      <vt:lpstr>PowerPoint Presentation</vt:lpstr>
      <vt:lpstr>Complementarity with SCA</vt:lpstr>
      <vt:lpstr>SCA opportunities under study</vt:lpstr>
      <vt:lpstr>MOMS WP overview</vt:lpstr>
      <vt:lpstr>PowerPoint Presentation</vt:lpstr>
      <vt:lpstr>What do we really know?</vt:lpstr>
      <vt:lpstr>What do we really know about OSC?</vt:lpstr>
      <vt:lpstr>PowerPoint Presentation</vt:lpstr>
      <vt:lpstr>PowerPoint Presentation</vt:lpstr>
      <vt:lpstr>PowerPoint Presentation</vt:lpstr>
      <vt:lpstr>EE10 HARMONY observation concept: stereo phase</vt:lpstr>
      <vt:lpstr>PowerPoint Presentation</vt:lpstr>
      <vt:lpstr>PowerPoint Presentation</vt:lpstr>
      <vt:lpstr>PowerPoint Presentation</vt:lpstr>
      <vt:lpstr>Odysea (previously WaCM)</vt:lpstr>
      <vt:lpstr>PowerPoint Presentation</vt:lpstr>
    </vt:vector>
  </TitlesOfParts>
  <Company>biwilderd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Missie en Visie TU Delft</dc:title>
  <dc:creator>Peter Hoogeboom</dc:creator>
  <cp:lastModifiedBy>Stoffelen, Ad (KNMI)</cp:lastModifiedBy>
  <cp:revision>1276</cp:revision>
  <cp:lastPrinted>2018-04-17T07:23:56Z</cp:lastPrinted>
  <dcterms:created xsi:type="dcterms:W3CDTF">2011-02-22T09:03:58Z</dcterms:created>
  <dcterms:modified xsi:type="dcterms:W3CDTF">2024-05-29T14:47:26Z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0x0101000EEFC0539A14F64BB1358F9C6BB5DD18</vt:lpwstr>
  </property>
</Properties>
</file>