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Geo"/>
      <p:regular r:id="rId15"/>
      <p:italic r:id="rId16"/>
    </p:embeddedFon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jghF2XJrJV41fQDup4PgYe8A1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Geo-regular.fntdata"/><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font" Target="fonts/Geo-italic.fntdata"/><Relationship Id="rId5" Type="http://schemas.openxmlformats.org/officeDocument/2006/relationships/slide" Target="slides/slide1.xml"/><Relationship Id="rId19" Type="http://schemas.openxmlformats.org/officeDocument/2006/relationships/font" Target="fonts/Roboto-italic.fntdata"/><Relationship Id="rId6" Type="http://schemas.openxmlformats.org/officeDocument/2006/relationships/slide" Target="slides/slide2.xml"/><Relationship Id="rId18"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It has been shown that differences between scatterometer observations and collocated numerical weather prediction model winds are highly persistent, with annual mean magnitudes around 1 m/s in some regions, particularly the tropics.</a:t>
            </a:r>
            <a:endParaRPr/>
          </a:p>
          <a:p>
            <a:pPr indent="0" lvl="0" marL="0" rtl="0" algn="l">
              <a:lnSpc>
                <a:spcPct val="100000"/>
              </a:lnSpc>
              <a:spcBef>
                <a:spcPts val="0"/>
              </a:spcBef>
              <a:spcAft>
                <a:spcPts val="0"/>
              </a:spcAft>
              <a:buSzPts val="1400"/>
              <a:buNone/>
            </a:pPr>
            <a:r>
              <a:rPr lang="en-US"/>
              <a:t>- These biases can be used to correct NWP model winds, which are most used to force ocean models. For instance, 20-day biases computed from scatterometer observations are used to produce corrected hourly ECMWF model fields that are publicly available through the Copernicus Marine Service. </a:t>
            </a:r>
            <a:endParaRPr/>
          </a:p>
          <a:p>
            <a:pPr indent="0" lvl="0" marL="0" rtl="0" algn="l">
              <a:lnSpc>
                <a:spcPct val="100000"/>
              </a:lnSpc>
              <a:spcBef>
                <a:spcPts val="0"/>
              </a:spcBef>
              <a:spcAft>
                <a:spcPts val="0"/>
              </a:spcAft>
              <a:buSzPts val="1400"/>
              <a:buNone/>
            </a:pPr>
            <a:r>
              <a:rPr lang="en-US"/>
              <a:t>- A comparison with HY-2B HSCAT observations that were not used in the calculation of the bias corrections show that this method also effectively removed scatterometer-model biases at other times of day. The largest residuals are found in regions with large variability in the scatterometer-model differences.</a:t>
            </a:r>
            <a:endParaRPr/>
          </a:p>
          <a:p>
            <a:pPr indent="0" lvl="0" marL="0" rtl="0" algn="l">
              <a:lnSpc>
                <a:spcPct val="100000"/>
              </a:lnSpc>
              <a:spcBef>
                <a:spcPts val="0"/>
              </a:spcBef>
              <a:spcAft>
                <a:spcPts val="0"/>
              </a:spcAft>
              <a:buSzPts val="1400"/>
              <a:buNone/>
            </a:pPr>
            <a:r>
              <a:rPr lang="en-US"/>
              <a:t>- Instead of correcting the model winds in a postprocessing step, the bias corrections can also be used to nudge the scatterometer observations towards the model state during data assimilation, promoting effective assimilation of the scatterometer winds. This is currently under investigation in an experiment together with ECMWF.</a:t>
            </a:r>
            <a:endParaRPr/>
          </a:p>
        </p:txBody>
      </p:sp>
      <p:sp>
        <p:nvSpPr>
          <p:cNvPr id="162" name="Google Shape;16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mdc.coaps.fsu.edu/scatterometry/meeting/docs/2023/Zhen_LI_19-10-11-00-58-poster.pdf" TargetMode="External"/><Relationship Id="rId5" Type="http://schemas.openxmlformats.org/officeDocument/2006/relationships/image" Target="../media/image21.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6.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s://mdc.coaps.fsu.edu/scatterometry/meeting/docs/2023/Verspeek_2023_IOVWST_Poster_Calibration_of_the_ER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hyperlink" Target="https://mdc.coaps.fsu.edu/scatterometry/meeting/docs/2023/Giesen_Outstanding_issues_in_calibration_for_routine_conditions_final.pdf" TargetMode="External"/><Relationship Id="rId5" Type="http://schemas.openxmlformats.org/officeDocument/2006/relationships/image" Target="../media/image23.png"/><Relationship Id="rId6" Type="http://schemas.openxmlformats.org/officeDocument/2006/relationships/image" Target="../media/image18.png"/><Relationship Id="rId7" Type="http://schemas.openxmlformats.org/officeDocument/2006/relationships/image" Target="../media/image13.png"/><Relationship Id="rId8" Type="http://schemas.openxmlformats.org/officeDocument/2006/relationships/hyperlink" Target="https://doi.org/10.5194/os-15-831-201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5348" y="1081876"/>
            <a:ext cx="9144000" cy="138043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Outstanding issues in calibration for routine conditions</a:t>
            </a:r>
            <a:endParaRPr/>
          </a:p>
        </p:txBody>
      </p:sp>
      <p:sp>
        <p:nvSpPr>
          <p:cNvPr id="89" name="Google Shape;89;p1"/>
          <p:cNvSpPr txBox="1"/>
          <p:nvPr>
            <p:ph idx="1" type="subTitle"/>
          </p:nvPr>
        </p:nvSpPr>
        <p:spPr>
          <a:xfrm>
            <a:off x="1524000" y="3230977"/>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latin typeface="Arial"/>
                <a:ea typeface="Arial"/>
                <a:cs typeface="Arial"/>
                <a:sym typeface="Arial"/>
              </a:rPr>
              <a:t>IOVWST meeting </a:t>
            </a:r>
            <a:endParaRPr/>
          </a:p>
          <a:p>
            <a:pPr indent="0" lvl="0" marL="0" rtl="0" algn="ctr">
              <a:lnSpc>
                <a:spcPct val="90000"/>
              </a:lnSpc>
              <a:spcBef>
                <a:spcPts val="1000"/>
              </a:spcBef>
              <a:spcAft>
                <a:spcPts val="0"/>
              </a:spcAft>
              <a:buClr>
                <a:schemeClr val="dk1"/>
              </a:buClr>
              <a:buSzPts val="2400"/>
              <a:buNone/>
            </a:pPr>
            <a:r>
              <a:rPr lang="en-US">
                <a:latin typeface="Arial"/>
                <a:ea typeface="Arial"/>
                <a:cs typeface="Arial"/>
                <a:sym typeface="Arial"/>
              </a:rPr>
              <a:t>Day 3, talk 2</a:t>
            </a:r>
            <a:endParaRPr/>
          </a:p>
          <a:p>
            <a:pPr indent="0" lvl="0" marL="0" rtl="0" algn="ctr">
              <a:lnSpc>
                <a:spcPct val="90000"/>
              </a:lnSpc>
              <a:spcBef>
                <a:spcPts val="1000"/>
              </a:spcBef>
              <a:spcAft>
                <a:spcPts val="0"/>
              </a:spcAft>
              <a:buClr>
                <a:schemeClr val="dk1"/>
              </a:buClr>
              <a:buSzPts val="1800"/>
              <a:buNone/>
            </a:pPr>
            <a:r>
              <a:rPr lang="en-US" sz="1800">
                <a:latin typeface="Arial"/>
                <a:ea typeface="Arial"/>
                <a:cs typeface="Arial"/>
                <a:sym typeface="Arial"/>
              </a:rPr>
              <a:t>Co-leads: Zhen Li (KNMI), Ad Stoffelen (KNMI), Richard Lindsley (RSS)</a:t>
            </a:r>
            <a:endParaRPr/>
          </a:p>
          <a:p>
            <a:pPr indent="0" lvl="0" marL="0" rtl="0" algn="ctr">
              <a:lnSpc>
                <a:spcPct val="90000"/>
              </a:lnSpc>
              <a:spcBef>
                <a:spcPts val="1000"/>
              </a:spcBef>
              <a:spcAft>
                <a:spcPts val="0"/>
              </a:spcAft>
              <a:buClr>
                <a:schemeClr val="dk1"/>
              </a:buClr>
              <a:buSzPts val="1800"/>
              <a:buNone/>
            </a:pPr>
            <a:r>
              <a:rPr lang="en-US" sz="1800">
                <a:latin typeface="Arial"/>
                <a:ea typeface="Arial"/>
                <a:cs typeface="Arial"/>
                <a:sym typeface="Arial"/>
              </a:rPr>
              <a:t>15 Nov,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0"/>
          <p:cNvSpPr txBox="1"/>
          <p:nvPr/>
        </p:nvSpPr>
        <p:spPr>
          <a:xfrm>
            <a:off x="56778" y="122650"/>
            <a:ext cx="122988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      Discussion points for outstanding issues in calibration for routine conditions:</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Consistency of different GMFs: e.g. NSCAT-4DS, NSCAT-4HY2, what is the optimal reference ?</a:t>
            </a:r>
            <a:endParaRPr b="0" i="0" sz="18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Calibration methods: NOC (incidence or/and azimuth dependency, cone metric), HOC (non-linearity).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Instruments have their own attributes, which need to be treated differently and carefully.</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Using scatterometer observations to correct for persistent biases in modelled ocean surface winds </a:t>
            </a:r>
            <a:endParaRPr b="0" i="0" sz="20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(Rianne, day 1 talk 1).</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Intercalibration: the differences between remotely sensed wind products and NWP wind products (day 2 talk 3)</a:t>
            </a:r>
            <a:endParaRPr b="0" i="0" sz="18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Rain quality control: MLE, Joss (Xu et al., 2020), Bayesian methods, possibly also ML method (Xu et al., 2021).</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Triple, quadruple, quintuple collocation analysis for the consistency of all scatterometers, giving confidence of the wind data quality (Vogelzang et al., 2021 and 2022).</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Intercalibration with passive winds: e.g., SSMI, WindSat, MWI (Microwave Imager) or CIMR winds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(Dinnat et al., 2023).</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Cone metrics for Ku-band pencil-beam scatterometers?</a:t>
            </a:r>
            <a:endParaRPr b="0" i="0" sz="1400" u="none" cap="none" strike="noStrike">
              <a:solidFill>
                <a:srgbClr val="000000"/>
              </a:solidFill>
              <a:latin typeface="Arial"/>
              <a:ea typeface="Arial"/>
              <a:cs typeface="Arial"/>
              <a:sym typeface="Arial"/>
            </a:endParaRPr>
          </a:p>
          <a:p>
            <a:pPr indent="-158750" lvl="0" marL="28575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386366" y="18255"/>
            <a:ext cx="1096743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sz="2800"/>
              <a:t>Some notions on scatterometer NRCS calibration</a:t>
            </a:r>
            <a:endParaRPr b="1" sz="2800"/>
          </a:p>
        </p:txBody>
      </p:sp>
      <p:sp>
        <p:nvSpPr>
          <p:cNvPr id="95" name="Google Shape;95;p2"/>
          <p:cNvSpPr txBox="1"/>
          <p:nvPr>
            <p:ph idx="1" type="body"/>
          </p:nvPr>
        </p:nvSpPr>
        <p:spPr>
          <a:xfrm>
            <a:off x="838200" y="1186094"/>
            <a:ext cx="11139152" cy="5369251"/>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50000"/>
              </a:lnSpc>
              <a:spcBef>
                <a:spcPts val="0"/>
              </a:spcBef>
              <a:spcAft>
                <a:spcPts val="0"/>
              </a:spcAft>
              <a:buClr>
                <a:schemeClr val="dk1"/>
              </a:buClr>
              <a:buSzPct val="100000"/>
              <a:buChar char="•"/>
            </a:pPr>
            <a:r>
              <a:rPr lang="en-US" sz="2000"/>
              <a:t>The NRCS is a geophysical quantity and does NOT depend on instrument</a:t>
            </a:r>
            <a:endParaRPr sz="2000"/>
          </a:p>
          <a:p>
            <a:pPr indent="-228600" lvl="0" marL="228600" rtl="0" algn="l">
              <a:lnSpc>
                <a:spcPct val="150000"/>
              </a:lnSpc>
              <a:spcBef>
                <a:spcPts val="1000"/>
              </a:spcBef>
              <a:spcAft>
                <a:spcPts val="0"/>
              </a:spcAft>
              <a:buClr>
                <a:schemeClr val="dk1"/>
              </a:buClr>
              <a:buSzPct val="100000"/>
              <a:buChar char="•"/>
            </a:pPr>
            <a:r>
              <a:rPr lang="en-US" sz="2000"/>
              <a:t>Hence, instruments may be intercalibrated to provide consistent NRCS</a:t>
            </a:r>
            <a:endParaRPr sz="2000"/>
          </a:p>
          <a:p>
            <a:pPr indent="-228600" lvl="0" marL="228600" rtl="0" algn="l">
              <a:lnSpc>
                <a:spcPct val="150000"/>
              </a:lnSpc>
              <a:spcBef>
                <a:spcPts val="1000"/>
              </a:spcBef>
              <a:spcAft>
                <a:spcPts val="0"/>
              </a:spcAft>
              <a:buClr>
                <a:schemeClr val="dk1"/>
              </a:buClr>
              <a:buSzPct val="100000"/>
              <a:buChar char="•"/>
            </a:pPr>
            <a:r>
              <a:rPr lang="en-US" sz="2000"/>
              <a:t>Transponder calibration is difficult, hence ancillary methods are used</a:t>
            </a:r>
            <a:endParaRPr sz="2000"/>
          </a:p>
          <a:p>
            <a:pPr indent="-228600" lvl="0" marL="228600" rtl="0" algn="l">
              <a:lnSpc>
                <a:spcPct val="150000"/>
              </a:lnSpc>
              <a:spcBef>
                <a:spcPts val="1000"/>
              </a:spcBef>
              <a:spcAft>
                <a:spcPts val="0"/>
              </a:spcAft>
              <a:buClr>
                <a:schemeClr val="dk1"/>
              </a:buClr>
              <a:buSzPct val="100000"/>
              <a:buChar char="•"/>
            </a:pPr>
            <a:r>
              <a:rPr lang="en-US" sz="2000"/>
              <a:t>Using collocated scatterometers, calibration and GMFs are being made consistent for Ku and C bands and different polarizations</a:t>
            </a:r>
            <a:endParaRPr sz="2000"/>
          </a:p>
          <a:p>
            <a:pPr indent="-228600" lvl="0" marL="228600" rtl="0" algn="l">
              <a:lnSpc>
                <a:spcPct val="150000"/>
              </a:lnSpc>
              <a:spcBef>
                <a:spcPts val="1000"/>
              </a:spcBef>
              <a:spcAft>
                <a:spcPts val="0"/>
              </a:spcAft>
              <a:buClr>
                <a:schemeClr val="dk1"/>
              </a:buClr>
              <a:buSzPct val="100000"/>
              <a:buChar char="•"/>
            </a:pPr>
            <a:r>
              <a:rPr lang="en-US" sz="2000"/>
              <a:t>Thermo-elastic wave guide effects make antenna beam pattern gain specifications in space inaccurate and linear correction (a dB value) is needed per incidence angle</a:t>
            </a:r>
            <a:endParaRPr sz="2000"/>
          </a:p>
          <a:p>
            <a:pPr indent="-228600" lvl="0" marL="228600" rtl="0" algn="l">
              <a:lnSpc>
                <a:spcPct val="150000"/>
              </a:lnSpc>
              <a:spcBef>
                <a:spcPts val="1000"/>
              </a:spcBef>
              <a:spcAft>
                <a:spcPts val="0"/>
              </a:spcAft>
              <a:buClr>
                <a:schemeClr val="dk1"/>
              </a:buClr>
              <a:buSzPct val="100000"/>
              <a:buChar char="•"/>
            </a:pPr>
            <a:r>
              <a:rPr lang="en-US" sz="2000"/>
              <a:t>Antenna noise floor corrections are critical for low NRCS calibration</a:t>
            </a:r>
            <a:endParaRPr sz="2000"/>
          </a:p>
          <a:p>
            <a:pPr indent="-228600" lvl="0" marL="228600" rtl="0" algn="l">
              <a:lnSpc>
                <a:spcPct val="150000"/>
              </a:lnSpc>
              <a:spcBef>
                <a:spcPts val="1000"/>
              </a:spcBef>
              <a:spcAft>
                <a:spcPts val="0"/>
              </a:spcAft>
              <a:buClr>
                <a:schemeClr val="dk1"/>
              </a:buClr>
              <a:buSzPct val="100000"/>
              <a:buChar char="•"/>
            </a:pPr>
            <a:r>
              <a:rPr lang="en-US" sz="2000"/>
              <a:t>Rotating scatterometers may suffer from poor azimuth-angle effect compensation</a:t>
            </a:r>
            <a:endParaRPr sz="2000"/>
          </a:p>
          <a:p>
            <a:pPr indent="-228600" lvl="0" marL="228600" rtl="0" algn="l">
              <a:lnSpc>
                <a:spcPct val="150000"/>
              </a:lnSpc>
              <a:spcBef>
                <a:spcPts val="1000"/>
              </a:spcBef>
              <a:spcAft>
                <a:spcPts val="0"/>
              </a:spcAft>
              <a:buClr>
                <a:schemeClr val="dk1"/>
              </a:buClr>
              <a:buSzPct val="100000"/>
              <a:buChar char="•"/>
            </a:pPr>
            <a:r>
              <a:rPr lang="en-US" sz="2000"/>
              <a:t>A posteriori calibration corrections are worse than the associated improvements in instrumentation and processing (though work quite well)</a:t>
            </a:r>
            <a:endParaRPr sz="2000"/>
          </a:p>
          <a:p>
            <a:pPr indent="-111125" lvl="0" marL="228600" rtl="0" algn="l">
              <a:lnSpc>
                <a:spcPct val="150000"/>
              </a:lnSpc>
              <a:spcBef>
                <a:spcPts val="1000"/>
              </a:spcBef>
              <a:spcAft>
                <a:spcPts val="0"/>
              </a:spcAft>
              <a:buClr>
                <a:schemeClr val="dk1"/>
              </a:buClr>
              <a:buSzPct val="100000"/>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nvSpPr>
        <p:spPr>
          <a:xfrm>
            <a:off x="2074819" y="117126"/>
            <a:ext cx="8231322"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Higher Order Calibration (HOC) for non-linear distribution in Sigma0s</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Zhen Li</a:t>
            </a:r>
            <a:r>
              <a:rPr b="0" baseline="30000" i="0" lang="en-US" sz="1600" u="none" cap="none" strike="noStrike">
                <a:solidFill>
                  <a:schemeClr val="dk1"/>
                </a:solidFill>
                <a:latin typeface="Calibri"/>
                <a:ea typeface="Calibri"/>
                <a:cs typeface="Calibri"/>
                <a:sym typeface="Calibri"/>
              </a:rPr>
              <a:t>1</a:t>
            </a:r>
            <a:r>
              <a:rPr b="0" i="0" lang="en-US" sz="1600" u="none" cap="none" strike="noStrike">
                <a:solidFill>
                  <a:schemeClr val="dk1"/>
                </a:solidFill>
                <a:latin typeface="Calibri"/>
                <a:ea typeface="Calibri"/>
                <a:cs typeface="Calibri"/>
                <a:sym typeface="Calibri"/>
              </a:rPr>
              <a:t>, Ad Stoffelen</a:t>
            </a:r>
            <a:r>
              <a:rPr b="0" baseline="30000" i="0" lang="en-US" sz="1600" u="none" cap="none" strike="noStrike">
                <a:solidFill>
                  <a:schemeClr val="dk1"/>
                </a:solidFill>
                <a:latin typeface="Calibri"/>
                <a:ea typeface="Calibri"/>
                <a:cs typeface="Calibri"/>
                <a:sym typeface="Calibri"/>
              </a:rPr>
              <a:t>1</a:t>
            </a:r>
            <a:r>
              <a:rPr b="0" i="0" lang="en-US" sz="1600" u="none" cap="none" strike="noStrike">
                <a:solidFill>
                  <a:schemeClr val="dk1"/>
                </a:solidFill>
                <a:latin typeface="Calibri"/>
                <a:ea typeface="Calibri"/>
                <a:cs typeface="Calibri"/>
                <a:sym typeface="Calibri"/>
              </a:rPr>
              <a:t>, Anton Verhoef</a:t>
            </a:r>
            <a:r>
              <a:rPr b="0" baseline="30000" i="0" lang="en-US" sz="1600" u="none" cap="none" strike="noStrike">
                <a:solidFill>
                  <a:schemeClr val="dk1"/>
                </a:solidFill>
                <a:latin typeface="Calibri"/>
                <a:ea typeface="Calibri"/>
                <a:cs typeface="Calibri"/>
                <a:sym typeface="Calibri"/>
              </a:rPr>
              <a:t>1</a:t>
            </a:r>
            <a:r>
              <a:rPr b="0" i="0" lang="en-US" sz="1600" u="none" cap="none" strike="noStrike">
                <a:solidFill>
                  <a:schemeClr val="dk1"/>
                </a:solidFill>
                <a:latin typeface="Calibri"/>
                <a:ea typeface="Calibri"/>
                <a:cs typeface="Calibri"/>
                <a:sym typeface="Calibri"/>
              </a:rPr>
              <a:t>, Zhixiong Wang</a:t>
            </a:r>
            <a:r>
              <a:rPr b="0" baseline="30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 Jian Shang</a:t>
            </a:r>
            <a:r>
              <a:rPr b="0" baseline="30000" i="0" lang="en-US" sz="1600" u="none" cap="none" strike="noStrike">
                <a:solidFill>
                  <a:schemeClr val="dk1"/>
                </a:solidFill>
                <a:latin typeface="Calibri"/>
                <a:ea typeface="Calibri"/>
                <a:cs typeface="Calibri"/>
                <a:sym typeface="Calibri"/>
              </a:rPr>
              <a:t>3</a:t>
            </a:r>
            <a:r>
              <a:rPr b="0" i="0" lang="en-US" sz="1600" u="none" cap="none" strike="noStrike">
                <a:solidFill>
                  <a:schemeClr val="dk1"/>
                </a:solidFill>
                <a:latin typeface="Calibri"/>
                <a:ea typeface="Calibri"/>
                <a:cs typeface="Calibri"/>
                <a:sym typeface="Calibri"/>
              </a:rPr>
              <a:t>, Honggang Yin</a:t>
            </a:r>
            <a:r>
              <a:rPr b="0" baseline="30000" i="0" lang="en-US" sz="1600" u="none" cap="none" strike="noStrike">
                <a:solidFill>
                  <a:schemeClr val="dk1"/>
                </a:solidFill>
                <a:latin typeface="Calibri"/>
                <a:ea typeface="Calibri"/>
                <a:cs typeface="Calibri"/>
                <a:sym typeface="Calibri"/>
              </a:rPr>
              <a:t>3</a:t>
            </a:r>
            <a:endParaRPr b="0" baseline="3000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KNMI</a:t>
            </a:r>
            <a:r>
              <a:rPr b="0" baseline="30000" i="0" lang="en-US" sz="1600" u="none" cap="none" strike="noStrike">
                <a:solidFill>
                  <a:schemeClr val="dk1"/>
                </a:solidFill>
                <a:latin typeface="Calibri"/>
                <a:ea typeface="Calibri"/>
                <a:cs typeface="Calibri"/>
                <a:sym typeface="Calibri"/>
              </a:rPr>
              <a:t>1</a:t>
            </a:r>
            <a:r>
              <a:rPr b="0" i="0" lang="en-US" sz="1600" u="none" cap="none" strike="noStrike">
                <a:solidFill>
                  <a:schemeClr val="dk1"/>
                </a:solidFill>
                <a:latin typeface="Calibri"/>
                <a:ea typeface="Calibri"/>
                <a:cs typeface="Calibri"/>
                <a:sym typeface="Calibri"/>
              </a:rPr>
              <a:t>, NUIST</a:t>
            </a:r>
            <a:r>
              <a:rPr b="0" baseline="30000" i="0" lang="en-US" sz="1600" u="none" cap="none" strike="noStrike">
                <a:solidFill>
                  <a:schemeClr val="dk1"/>
                </a:solidFill>
                <a:latin typeface="Calibri"/>
                <a:ea typeface="Calibri"/>
                <a:cs typeface="Calibri"/>
                <a:sym typeface="Calibri"/>
              </a:rPr>
              <a:t>2</a:t>
            </a:r>
            <a:r>
              <a:rPr b="0" i="0" lang="en-US" sz="1600" u="none" cap="none" strike="noStrike">
                <a:solidFill>
                  <a:schemeClr val="dk1"/>
                </a:solidFill>
                <a:latin typeface="Calibri"/>
                <a:ea typeface="Calibri"/>
                <a:cs typeface="Calibri"/>
                <a:sym typeface="Calibri"/>
              </a:rPr>
              <a:t>, CMA</a:t>
            </a:r>
            <a:r>
              <a:rPr b="0" baseline="30000" i="0" lang="en-US" sz="1600" u="none" cap="none" strike="noStrike">
                <a:solidFill>
                  <a:schemeClr val="dk1"/>
                </a:solidFill>
                <a:latin typeface="Calibri"/>
                <a:ea typeface="Calibri"/>
                <a:cs typeface="Calibri"/>
                <a:sym typeface="Calibri"/>
              </a:rPr>
              <a:t>3</a:t>
            </a:r>
            <a:endParaRPr b="0" baseline="30000" i="0" sz="1800" u="none" cap="none" strike="noStrike">
              <a:solidFill>
                <a:schemeClr val="dk1"/>
              </a:solidFill>
              <a:latin typeface="Calibri"/>
              <a:ea typeface="Calibri"/>
              <a:cs typeface="Calibri"/>
              <a:sym typeface="Calibri"/>
            </a:endParaRPr>
          </a:p>
        </p:txBody>
      </p:sp>
      <p:grpSp>
        <p:nvGrpSpPr>
          <p:cNvPr id="101" name="Google Shape;101;p3"/>
          <p:cNvGrpSpPr/>
          <p:nvPr/>
        </p:nvGrpSpPr>
        <p:grpSpPr>
          <a:xfrm>
            <a:off x="10823876" y="38839"/>
            <a:ext cx="1310531" cy="559319"/>
            <a:chOff x="10102" y="151482"/>
            <a:chExt cx="6270400" cy="2691970"/>
          </a:xfrm>
        </p:grpSpPr>
        <p:sp>
          <p:nvSpPr>
            <p:cNvPr id="102" name="Google Shape;102;p3"/>
            <p:cNvSpPr/>
            <p:nvPr/>
          </p:nvSpPr>
          <p:spPr>
            <a:xfrm>
              <a:off x="10102" y="151482"/>
              <a:ext cx="6255893" cy="255617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3" name="Google Shape;103;p3"/>
            <p:cNvPicPr preferRelativeResize="0"/>
            <p:nvPr/>
          </p:nvPicPr>
          <p:blipFill rotWithShape="1">
            <a:blip r:embed="rId3">
              <a:alphaModFix/>
            </a:blip>
            <a:srcRect b="0" l="0" r="0" t="0"/>
            <a:stretch/>
          </p:blipFill>
          <p:spPr>
            <a:xfrm>
              <a:off x="24839" y="268934"/>
              <a:ext cx="6255663" cy="2574518"/>
            </a:xfrm>
            <a:prstGeom prst="rect">
              <a:avLst/>
            </a:prstGeom>
            <a:noFill/>
            <a:ln>
              <a:noFill/>
            </a:ln>
          </p:spPr>
        </p:pic>
      </p:grpSp>
      <p:pic>
        <p:nvPicPr>
          <p:cNvPr descr="A close-up of a white background&#10;&#10;Description automatically generated" id="104" name="Google Shape;104;p3"/>
          <p:cNvPicPr preferRelativeResize="0"/>
          <p:nvPr/>
        </p:nvPicPr>
        <p:blipFill rotWithShape="1">
          <a:blip r:embed="rId4">
            <a:alphaModFix/>
          </a:blip>
          <a:srcRect b="0" l="0" r="0" t="0"/>
          <a:stretch/>
        </p:blipFill>
        <p:spPr>
          <a:xfrm>
            <a:off x="0" y="-1158"/>
            <a:ext cx="1808922" cy="605290"/>
          </a:xfrm>
          <a:prstGeom prst="rect">
            <a:avLst/>
          </a:prstGeom>
          <a:noFill/>
          <a:ln>
            <a:noFill/>
          </a:ln>
        </p:spPr>
      </p:pic>
      <p:pic>
        <p:nvPicPr>
          <p:cNvPr descr="A diagram of a flight direction&#10;&#10;Description automatically generated" id="105" name="Google Shape;105;p3"/>
          <p:cNvPicPr preferRelativeResize="0"/>
          <p:nvPr/>
        </p:nvPicPr>
        <p:blipFill rotWithShape="1">
          <a:blip r:embed="rId5">
            <a:alphaModFix/>
          </a:blip>
          <a:srcRect b="0" l="0" r="0" t="0"/>
          <a:stretch/>
        </p:blipFill>
        <p:spPr>
          <a:xfrm>
            <a:off x="167676" y="1071899"/>
            <a:ext cx="3818219" cy="2686866"/>
          </a:xfrm>
          <a:prstGeom prst="rect">
            <a:avLst/>
          </a:prstGeom>
          <a:noFill/>
          <a:ln>
            <a:noFill/>
          </a:ln>
        </p:spPr>
      </p:pic>
      <p:pic>
        <p:nvPicPr>
          <p:cNvPr id="106" name="Google Shape;106;p3"/>
          <p:cNvPicPr preferRelativeResize="0"/>
          <p:nvPr/>
        </p:nvPicPr>
        <p:blipFill rotWithShape="1">
          <a:blip r:embed="rId6">
            <a:alphaModFix/>
          </a:blip>
          <a:srcRect b="0" l="0" r="0" t="0"/>
          <a:stretch/>
        </p:blipFill>
        <p:spPr>
          <a:xfrm>
            <a:off x="4007740" y="1189577"/>
            <a:ext cx="3469983" cy="2720601"/>
          </a:xfrm>
          <a:prstGeom prst="rect">
            <a:avLst/>
          </a:prstGeom>
          <a:noFill/>
          <a:ln>
            <a:noFill/>
          </a:ln>
        </p:spPr>
      </p:pic>
      <p:pic>
        <p:nvPicPr>
          <p:cNvPr descr="A graph of a function&#10;&#10;Description automatically generated" id="107" name="Google Shape;107;p3"/>
          <p:cNvPicPr preferRelativeResize="0"/>
          <p:nvPr/>
        </p:nvPicPr>
        <p:blipFill rotWithShape="1">
          <a:blip r:embed="rId7">
            <a:alphaModFix/>
          </a:blip>
          <a:srcRect b="0" l="0" r="0" t="0"/>
          <a:stretch/>
        </p:blipFill>
        <p:spPr>
          <a:xfrm>
            <a:off x="7732398" y="1104358"/>
            <a:ext cx="2920509" cy="2852265"/>
          </a:xfrm>
          <a:prstGeom prst="rect">
            <a:avLst/>
          </a:prstGeom>
          <a:noFill/>
          <a:ln>
            <a:noFill/>
          </a:ln>
        </p:spPr>
      </p:pic>
      <p:sp>
        <p:nvSpPr>
          <p:cNvPr id="108" name="Google Shape;108;p3"/>
          <p:cNvSpPr txBox="1"/>
          <p:nvPr/>
        </p:nvSpPr>
        <p:spPr>
          <a:xfrm>
            <a:off x="9660712" y="2248390"/>
            <a:ext cx="27432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
                <a:ea typeface="Geo"/>
                <a:cs typeface="Geo"/>
                <a:sym typeface="Geo"/>
              </a:rPr>
              <a:t>It employs CDF matching technique to calibrate the non-linearity in the sigma0 distribution</a:t>
            </a:r>
            <a:endParaRPr b="0" i="0" sz="1800" u="none" cap="none" strike="noStrike">
              <a:solidFill>
                <a:schemeClr val="dk1"/>
              </a:solidFill>
              <a:latin typeface="Calibri"/>
              <a:ea typeface="Calibri"/>
              <a:cs typeface="Calibri"/>
              <a:sym typeface="Calibri"/>
            </a:endParaRPr>
          </a:p>
        </p:txBody>
      </p:sp>
      <p:pic>
        <p:nvPicPr>
          <p:cNvPr id="109" name="Google Shape;109;p3"/>
          <p:cNvPicPr preferRelativeResize="0"/>
          <p:nvPr/>
        </p:nvPicPr>
        <p:blipFill rotWithShape="1">
          <a:blip r:embed="rId8">
            <a:alphaModFix/>
          </a:blip>
          <a:srcRect b="0" l="0" r="0" t="0"/>
          <a:stretch/>
        </p:blipFill>
        <p:spPr>
          <a:xfrm>
            <a:off x="7524781" y="4174557"/>
            <a:ext cx="3476426" cy="2623194"/>
          </a:xfrm>
          <a:prstGeom prst="rect">
            <a:avLst/>
          </a:prstGeom>
          <a:noFill/>
          <a:ln>
            <a:noFill/>
          </a:ln>
        </p:spPr>
      </p:pic>
      <p:sp>
        <p:nvSpPr>
          <p:cNvPr id="110" name="Google Shape;110;p3"/>
          <p:cNvSpPr txBox="1"/>
          <p:nvPr/>
        </p:nvSpPr>
        <p:spPr>
          <a:xfrm>
            <a:off x="358014" y="4074634"/>
            <a:ext cx="6419716"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There are two issues in needed of calibration: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The ridge off the diagonal, usually =&gt; </a:t>
            </a:r>
            <a:r>
              <a:rPr b="1" i="0" lang="en-US" sz="1800" u="none" cap="none" strike="noStrike">
                <a:solidFill>
                  <a:srgbClr val="C00000"/>
                </a:solidFill>
                <a:latin typeface="Calibri"/>
                <a:ea typeface="Calibri"/>
                <a:cs typeface="Calibri"/>
                <a:sym typeface="Calibri"/>
              </a:rPr>
              <a:t>NOC</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The non-linearity at the low sigma0 values =&gt; </a:t>
            </a:r>
            <a:r>
              <a:rPr b="1" i="0" lang="en-US" sz="1800" u="none" cap="none" strike="noStrike">
                <a:solidFill>
                  <a:srgbClr val="C00000"/>
                </a:solidFill>
                <a:latin typeface="Calibri"/>
                <a:ea typeface="Calibri"/>
                <a:cs typeface="Calibri"/>
                <a:sym typeface="Calibri"/>
              </a:rPr>
              <a:t>HOC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NOTE: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HOC can remove the incidence angle dependency, which is NOC as a function of incidence angle and the non-linearity.</a:t>
            </a:r>
            <a:endParaRPr b="1"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HOC cannot remove the azimuth angle dependency, which is introduced by rotating and level-0 processing.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3"/>
          <p:cNvSpPr/>
          <p:nvPr/>
        </p:nvSpPr>
        <p:spPr>
          <a:xfrm rot="5400000">
            <a:off x="7328370" y="2730500"/>
            <a:ext cx="395111" cy="585611"/>
          </a:xfrm>
          <a:prstGeom prst="up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p:nvPr/>
        </p:nvSpPr>
        <p:spPr>
          <a:xfrm rot="10800000">
            <a:off x="7885759" y="3838222"/>
            <a:ext cx="395111" cy="585611"/>
          </a:xfrm>
          <a:prstGeom prst="up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3"/>
          <p:cNvSpPr txBox="1"/>
          <p:nvPr/>
        </p:nvSpPr>
        <p:spPr>
          <a:xfrm>
            <a:off x="9957200" y="759000"/>
            <a:ext cx="16716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latin typeface="Calibri"/>
                <a:ea typeface="Calibri"/>
                <a:cs typeface="Calibri"/>
                <a:sym typeface="Calibri"/>
                <a:hlinkClick r:id="rId9"/>
              </a:rPr>
              <a:t>Link to poster</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b="0" l="0" r="0" t="0"/>
          <a:stretch/>
        </p:blipFill>
        <p:spPr>
          <a:xfrm>
            <a:off x="527188" y="222388"/>
            <a:ext cx="4102791" cy="2934943"/>
          </a:xfrm>
          <a:prstGeom prst="rect">
            <a:avLst/>
          </a:prstGeom>
          <a:noFill/>
          <a:ln>
            <a:noFill/>
          </a:ln>
        </p:spPr>
      </p:pic>
      <p:pic>
        <p:nvPicPr>
          <p:cNvPr id="119" name="Google Shape;119;p4"/>
          <p:cNvPicPr preferRelativeResize="0"/>
          <p:nvPr/>
        </p:nvPicPr>
        <p:blipFill rotWithShape="1">
          <a:blip r:embed="rId4">
            <a:alphaModFix/>
          </a:blip>
          <a:srcRect b="0" l="0" r="0" t="0"/>
          <a:stretch/>
        </p:blipFill>
        <p:spPr>
          <a:xfrm>
            <a:off x="4784864" y="219489"/>
            <a:ext cx="4180647" cy="2982153"/>
          </a:xfrm>
          <a:prstGeom prst="rect">
            <a:avLst/>
          </a:prstGeom>
          <a:noFill/>
          <a:ln>
            <a:noFill/>
          </a:ln>
        </p:spPr>
      </p:pic>
      <p:sp>
        <p:nvSpPr>
          <p:cNvPr id="120" name="Google Shape;120;p4"/>
          <p:cNvSpPr txBox="1"/>
          <p:nvPr/>
        </p:nvSpPr>
        <p:spPr>
          <a:xfrm>
            <a:off x="5487463" y="669235"/>
            <a:ext cx="254318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HOC calibrated NOCant</a:t>
            </a:r>
            <a:endParaRPr b="0" i="0" sz="1800" u="none" cap="none" strike="noStrike">
              <a:solidFill>
                <a:schemeClr val="dk1"/>
              </a:solidFill>
              <a:latin typeface="Calibri"/>
              <a:ea typeface="Calibri"/>
              <a:cs typeface="Calibri"/>
              <a:sym typeface="Calibri"/>
            </a:endParaRPr>
          </a:p>
        </p:txBody>
      </p:sp>
      <p:sp>
        <p:nvSpPr>
          <p:cNvPr id="121" name="Google Shape;121;p4"/>
          <p:cNvSpPr txBox="1"/>
          <p:nvPr/>
        </p:nvSpPr>
        <p:spPr>
          <a:xfrm>
            <a:off x="638640" y="3230013"/>
            <a:ext cx="111477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Use the combination of </a:t>
            </a:r>
            <a:r>
              <a:rPr b="1" i="0" lang="en-US" sz="1800" u="none" cap="none" strike="noStrike">
                <a:solidFill>
                  <a:schemeClr val="dk1"/>
                </a:solidFill>
                <a:latin typeface="Calibri"/>
                <a:ea typeface="Calibri"/>
                <a:cs typeface="Calibri"/>
                <a:sym typeface="Calibri"/>
              </a:rPr>
              <a:t>HOC&amp;NOCant</a:t>
            </a:r>
            <a:r>
              <a:rPr b="0" i="0" lang="en-US" sz="1800" u="none" cap="none" strike="noStrike">
                <a:solidFill>
                  <a:schemeClr val="dk1"/>
                </a:solidFill>
                <a:latin typeface="Calibri"/>
                <a:ea typeface="Calibri"/>
                <a:cs typeface="Calibri"/>
                <a:sym typeface="Calibri"/>
              </a:rPr>
              <a:t> can remove the non-linearity, incidence angle dependency and azimuth angle dependency =&gt; achieve optimal wind result. </a:t>
            </a:r>
            <a:endParaRPr b="0" i="0" sz="1800" u="none" cap="none" strike="noStrike">
              <a:solidFill>
                <a:schemeClr val="dk1"/>
              </a:solidFill>
              <a:latin typeface="Calibri"/>
              <a:ea typeface="Calibri"/>
              <a:cs typeface="Calibri"/>
              <a:sym typeface="Calibri"/>
            </a:endParaRPr>
          </a:p>
        </p:txBody>
      </p:sp>
      <p:sp>
        <p:nvSpPr>
          <p:cNvPr id="122" name="Google Shape;122;p4"/>
          <p:cNvSpPr txBox="1"/>
          <p:nvPr/>
        </p:nvSpPr>
        <p:spPr>
          <a:xfrm>
            <a:off x="9040518" y="780814"/>
            <a:ext cx="2925703"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NOCant</a:t>
            </a:r>
            <a:r>
              <a:rPr b="0" i="0" lang="en-US" sz="1400" u="none" cap="none" strike="noStrike">
                <a:solidFill>
                  <a:schemeClr val="dk1"/>
                </a:solidFill>
                <a:latin typeface="Calibri"/>
                <a:ea typeface="Calibri"/>
                <a:cs typeface="Calibri"/>
                <a:sym typeface="Calibri"/>
              </a:rPr>
              <a:t>: NOC as a function of incidence angle and relative azimuth angle.</a:t>
            </a:r>
            <a:endParaRPr b="0" i="0" sz="1400" u="none" cap="none" strike="noStrike">
              <a:solidFill>
                <a:srgbClr val="000000"/>
              </a:solidFill>
              <a:latin typeface="Arial"/>
              <a:ea typeface="Arial"/>
              <a:cs typeface="Arial"/>
              <a:sym typeface="Arial"/>
            </a:endParaRPr>
          </a:p>
        </p:txBody>
      </p:sp>
      <p:pic>
        <p:nvPicPr>
          <p:cNvPr descr="A graph of a number&#10;&#10;Description automatically generated" id="123" name="Google Shape;123;p4"/>
          <p:cNvPicPr preferRelativeResize="0"/>
          <p:nvPr/>
        </p:nvPicPr>
        <p:blipFill rotWithShape="1">
          <a:blip r:embed="rId5">
            <a:alphaModFix/>
          </a:blip>
          <a:srcRect b="252" l="0" r="0" t="8081"/>
          <a:stretch/>
        </p:blipFill>
        <p:spPr>
          <a:xfrm>
            <a:off x="583526" y="3870112"/>
            <a:ext cx="3710608" cy="2558605"/>
          </a:xfrm>
          <a:prstGeom prst="rect">
            <a:avLst/>
          </a:prstGeom>
          <a:noFill/>
          <a:ln>
            <a:noFill/>
          </a:ln>
        </p:spPr>
      </p:pic>
      <p:sp>
        <p:nvSpPr>
          <p:cNvPr id="124" name="Google Shape;124;p4"/>
          <p:cNvSpPr txBox="1"/>
          <p:nvPr/>
        </p:nvSpPr>
        <p:spPr>
          <a:xfrm>
            <a:off x="4240696" y="4167809"/>
            <a:ext cx="6983895" cy="15157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The MLE (cone distance) is a metric to measure the quality of the retrieval. It reveals how well the measurements fit the GMF (Geophysical Model Function), the lower the better. The combination of HOC&amp;NOCant gives the best fit to the GMF. ​</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1314910" y="6397488"/>
            <a:ext cx="985605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Li, Z.; Stoffelen, A.; Verhoef, A.; Wang, Z.; Shang, J.; Yin, H. </a:t>
            </a:r>
            <a:r>
              <a:rPr b="0" i="1" lang="en-US" sz="1400" u="none" cap="none" strike="noStrike">
                <a:solidFill>
                  <a:schemeClr val="dk1"/>
                </a:solidFill>
                <a:latin typeface="Arial"/>
                <a:ea typeface="Arial"/>
                <a:cs typeface="Arial"/>
                <a:sym typeface="Arial"/>
              </a:rPr>
              <a:t>Atmospheric Measurement Techniques, (2023), 4769-4783, 16(20)</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371413" y="527971"/>
            <a:ext cx="10923588" cy="188698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Calibration of the ERS scatterometer wind product with NOC and Cone Metrics</a:t>
            </a:r>
            <a:br>
              <a:rPr lang="en-US"/>
            </a:br>
            <a:r>
              <a:rPr lang="en-US" sz="2000">
                <a:solidFill>
                  <a:schemeClr val="dk1"/>
                </a:solidFill>
                <a:latin typeface="Calibri"/>
                <a:ea typeface="Calibri"/>
                <a:cs typeface="Calibri"/>
                <a:sym typeface="Calibri"/>
              </a:rPr>
              <a:t>KNMI Jeroen Verspeek, Ad Stoffelen, Anton Verhoef</a:t>
            </a:r>
            <a:br>
              <a:rPr lang="en-US"/>
            </a:br>
            <a:endParaRPr/>
          </a:p>
        </p:txBody>
      </p:sp>
      <p:sp>
        <p:nvSpPr>
          <p:cNvPr id="131" name="Google Shape;13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2" name="Google Shape;132;p5"/>
          <p:cNvSpPr txBox="1"/>
          <p:nvPr/>
        </p:nvSpPr>
        <p:spPr>
          <a:xfrm>
            <a:off x="408172" y="2115514"/>
            <a:ext cx="6258169" cy="442797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The ERS1/ERS2 wind product will be reprocessed over their entire life span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Two datasets for ERS are available, ASPS and BUFR operational data. They mostly overlap and partly complement each other.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NOC/cone metrics beam pattern corrections were applied for level1b (operational BUFR data), noise floor, offset.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The quality of both derived wind products are compared and assessed.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NWP ocean calibration (NOC) is used for NRCS monitoring and cone metrics as “absolute” NRCS calibration method.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Time series show daily and seasonal variations in the wind speed bias, but they appear to be very stable over the long term.</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360"/>
              </a:spcBef>
              <a:spcAft>
                <a:spcPts val="0"/>
              </a:spcAft>
              <a:buClr>
                <a:srgbClr val="000066"/>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342900" marR="0" rtl="0" algn="l">
              <a:lnSpc>
                <a:spcPct val="100000"/>
              </a:lnSpc>
              <a:spcBef>
                <a:spcPts val="360"/>
              </a:spcBef>
              <a:spcAft>
                <a:spcPts val="0"/>
              </a:spcAft>
              <a:buClr>
                <a:srgbClr val="000066"/>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342900" marR="0" rtl="0" algn="l">
              <a:lnSpc>
                <a:spcPct val="100000"/>
              </a:lnSpc>
              <a:spcBef>
                <a:spcPts val="360"/>
              </a:spcBef>
              <a:spcAft>
                <a:spcPts val="0"/>
              </a:spcAft>
              <a:buClr>
                <a:srgbClr val="000066"/>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342900" marR="0" rtl="0" algn="l">
              <a:lnSpc>
                <a:spcPct val="100000"/>
              </a:lnSpc>
              <a:spcBef>
                <a:spcPts val="360"/>
              </a:spcBef>
              <a:spcAft>
                <a:spcPts val="0"/>
              </a:spcAft>
              <a:buClr>
                <a:srgbClr val="000066"/>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342900" marR="0" rtl="0" algn="l">
              <a:lnSpc>
                <a:spcPct val="100000"/>
              </a:lnSpc>
              <a:spcBef>
                <a:spcPts val="360"/>
              </a:spcBef>
              <a:spcAft>
                <a:spcPts val="0"/>
              </a:spcAft>
              <a:buClr>
                <a:srgbClr val="000066"/>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fbeelding met tekst, diagram, lijn, Perceel&#10;&#10;Automatisch gegenereerde beschrijving" id="133" name="Google Shape;133;p5"/>
          <p:cNvPicPr preferRelativeResize="0"/>
          <p:nvPr/>
        </p:nvPicPr>
        <p:blipFill rotWithShape="1">
          <a:blip r:embed="rId3">
            <a:alphaModFix/>
          </a:blip>
          <a:srcRect b="0" l="0" r="0" t="0"/>
          <a:stretch/>
        </p:blipFill>
        <p:spPr>
          <a:xfrm>
            <a:off x="6597725" y="1214325"/>
            <a:ext cx="5871624" cy="5683500"/>
          </a:xfrm>
          <a:prstGeom prst="rect">
            <a:avLst/>
          </a:prstGeom>
          <a:noFill/>
          <a:ln>
            <a:noFill/>
          </a:ln>
        </p:spPr>
      </p:pic>
      <p:sp>
        <p:nvSpPr>
          <p:cNvPr id="134" name="Google Shape;134;p5"/>
          <p:cNvSpPr txBox="1"/>
          <p:nvPr/>
        </p:nvSpPr>
        <p:spPr>
          <a:xfrm>
            <a:off x="9812625" y="1147525"/>
            <a:ext cx="16716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latin typeface="Calibri"/>
                <a:ea typeface="Calibri"/>
                <a:cs typeface="Calibri"/>
                <a:sym typeface="Calibri"/>
                <a:hlinkClick r:id="rId4"/>
              </a:rPr>
              <a:t>Link to poster</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p:nvPr/>
        </p:nvSpPr>
        <p:spPr>
          <a:xfrm>
            <a:off x="694944" y="4045456"/>
            <a:ext cx="4730496" cy="446315"/>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6"/>
          <p:cNvSpPr/>
          <p:nvPr/>
        </p:nvSpPr>
        <p:spPr>
          <a:xfrm>
            <a:off x="694944" y="2368209"/>
            <a:ext cx="3407229" cy="446315"/>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6"/>
          <p:cNvSpPr txBox="1"/>
          <p:nvPr>
            <p:ph type="title"/>
          </p:nvPr>
        </p:nvSpPr>
        <p:spPr>
          <a:xfrm>
            <a:off x="571500" y="214436"/>
            <a:ext cx="6075485" cy="96959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85623"/>
              </a:buClr>
              <a:buSzPct val="100000"/>
              <a:buFont typeface="Times New Roman"/>
              <a:buNone/>
            </a:pPr>
            <a:r>
              <a:rPr lang="en-US">
                <a:solidFill>
                  <a:srgbClr val="385623"/>
                </a:solidFill>
                <a:latin typeface="Times New Roman"/>
                <a:ea typeface="Times New Roman"/>
                <a:cs typeface="Times New Roman"/>
                <a:sym typeface="Times New Roman"/>
              </a:rPr>
              <a:t>Cross-Calibration Modeling</a:t>
            </a:r>
            <a:endParaRPr/>
          </a:p>
        </p:txBody>
      </p:sp>
      <p:sp>
        <p:nvSpPr>
          <p:cNvPr id="142" name="Google Shape;142;p6"/>
          <p:cNvSpPr txBox="1"/>
          <p:nvPr>
            <p:ph idx="11" type="ftr"/>
          </p:nvPr>
        </p:nvSpPr>
        <p:spPr>
          <a:xfrm>
            <a:off x="0" y="6356350"/>
            <a:ext cx="7921800" cy="36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990"/>
              <a:buFont typeface="Arial"/>
              <a:buNone/>
            </a:pPr>
            <a:r>
              <a:rPr lang="en-US" sz="1260">
                <a:solidFill>
                  <a:schemeClr val="dk1"/>
                </a:solidFill>
              </a:rPr>
              <a:t>An Analysis of Antarctica as a Target for First Order Cross-Calibration Between NSCAT, SMAP, and ASCAT</a:t>
            </a:r>
            <a:endParaRPr sz="100"/>
          </a:p>
          <a:p>
            <a:pPr indent="0" lvl="0" marL="0" rtl="0" algn="l">
              <a:lnSpc>
                <a:spcPct val="100000"/>
              </a:lnSpc>
              <a:spcBef>
                <a:spcPts val="0"/>
              </a:spcBef>
              <a:spcAft>
                <a:spcPts val="0"/>
              </a:spcAft>
              <a:buSzPts val="1400"/>
              <a:buNone/>
            </a:pPr>
            <a:r>
              <a:rPr lang="en-US">
                <a:solidFill>
                  <a:schemeClr val="dk1"/>
                </a:solidFill>
              </a:rPr>
              <a:t>Porter and Long, 2023</a:t>
            </a:r>
            <a:endParaRPr>
              <a:solidFill>
                <a:schemeClr val="dk1"/>
              </a:solidFill>
            </a:endParaRPr>
          </a:p>
        </p:txBody>
      </p:sp>
      <p:sp>
        <p:nvSpPr>
          <p:cNvPr id="143" name="Google Shape;1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4" name="Google Shape;144;p6"/>
          <p:cNvSpPr txBox="1"/>
          <p:nvPr/>
        </p:nvSpPr>
        <p:spPr>
          <a:xfrm>
            <a:off x="7556691" y="4045457"/>
            <a:ext cx="44841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Calibri"/>
                <a:ea typeface="Calibri"/>
                <a:cs typeface="Calibri"/>
                <a:sym typeface="Calibri"/>
              </a:rPr>
              <a:t>Figure 1. Plot of ASCAT (blue) and NSCAT (red) data points with the modeled NSCAT (purple) and ASCAT  (light blue) fit lines. ASCAT surface (green) and volume (yellow) components are also depicted</a:t>
            </a:r>
            <a:endParaRPr b="0" i="0" sz="1200" u="none" cap="none" strike="noStrike">
              <a:solidFill>
                <a:srgbClr val="000000"/>
              </a:solidFill>
              <a:latin typeface="Arial"/>
              <a:ea typeface="Arial"/>
              <a:cs typeface="Arial"/>
              <a:sym typeface="Arial"/>
            </a:endParaRPr>
          </a:p>
        </p:txBody>
      </p:sp>
      <p:pic>
        <p:nvPicPr>
          <p:cNvPr descr="A graph of different colored lines&#10;&#10;Description automatically generated" id="145" name="Google Shape;145;p6"/>
          <p:cNvPicPr preferRelativeResize="0"/>
          <p:nvPr/>
        </p:nvPicPr>
        <p:blipFill rotWithShape="1">
          <a:blip r:embed="rId3">
            <a:alphaModFix/>
          </a:blip>
          <a:srcRect b="0" l="0" r="0" t="0"/>
          <a:stretch/>
        </p:blipFill>
        <p:spPr>
          <a:xfrm>
            <a:off x="7113876" y="101282"/>
            <a:ext cx="5078124" cy="3944174"/>
          </a:xfrm>
          <a:prstGeom prst="rect">
            <a:avLst/>
          </a:prstGeom>
          <a:noFill/>
          <a:ln>
            <a:noFill/>
          </a:ln>
        </p:spPr>
      </p:pic>
      <p:sp>
        <p:nvSpPr>
          <p:cNvPr id="146" name="Google Shape;146;p6"/>
          <p:cNvSpPr txBox="1"/>
          <p:nvPr>
            <p:ph idx="1" type="body"/>
          </p:nvPr>
        </p:nvSpPr>
        <p:spPr>
          <a:xfrm>
            <a:off x="329184" y="1594522"/>
            <a:ext cx="6959639" cy="47618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latin typeface="Times New Roman"/>
                <a:ea typeface="Times New Roman"/>
                <a:cs typeface="Times New Roman"/>
                <a:sym typeface="Times New Roman"/>
              </a:rPr>
              <a:t>The idea behind the cross-calibration model is that on the calibration area, the difference in reported σ</a:t>
            </a:r>
            <a:r>
              <a:rPr baseline="-25000" lang="en-US" sz="1800">
                <a:latin typeface="Times New Roman"/>
                <a:ea typeface="Times New Roman"/>
                <a:cs typeface="Times New Roman"/>
                <a:sym typeface="Times New Roman"/>
              </a:rPr>
              <a:t>0</a:t>
            </a:r>
            <a:r>
              <a:rPr lang="en-US" sz="1800">
                <a:latin typeface="Times New Roman"/>
                <a:ea typeface="Times New Roman"/>
                <a:cs typeface="Times New Roman"/>
                <a:sym typeface="Times New Roman"/>
              </a:rPr>
              <a:t> from two scatterometers can be represented reasonably well by </a:t>
            </a:r>
            <a:endParaRPr/>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      σ</a:t>
            </a:r>
            <a:r>
              <a:rPr baseline="-25000" lang="en-US" sz="1800">
                <a:latin typeface="Times New Roman"/>
                <a:ea typeface="Times New Roman"/>
                <a:cs typeface="Times New Roman"/>
                <a:sym typeface="Times New Roman"/>
              </a:rPr>
              <a:t>Scatt1</a:t>
            </a:r>
            <a:r>
              <a:rPr lang="en-US" sz="1800">
                <a:latin typeface="Times New Roman"/>
                <a:ea typeface="Times New Roman"/>
                <a:cs typeface="Times New Roman"/>
                <a:sym typeface="Times New Roman"/>
              </a:rPr>
              <a:t> - σ</a:t>
            </a:r>
            <a:r>
              <a:rPr baseline="-25000" lang="en-US" sz="1800">
                <a:latin typeface="Times New Roman"/>
                <a:ea typeface="Times New Roman"/>
                <a:cs typeface="Times New Roman"/>
                <a:sym typeface="Times New Roman"/>
              </a:rPr>
              <a:t>Scatt2</a:t>
            </a:r>
            <a:r>
              <a:rPr lang="en-US" sz="1800">
                <a:latin typeface="Times New Roman"/>
                <a:ea typeface="Times New Roman"/>
                <a:cs typeface="Times New Roman"/>
                <a:sym typeface="Times New Roman"/>
              </a:rPr>
              <a:t> = C</a:t>
            </a:r>
            <a:r>
              <a:rPr baseline="-25000" lang="en-US" sz="1800">
                <a:latin typeface="Times New Roman"/>
                <a:ea typeface="Times New Roman"/>
                <a:cs typeface="Times New Roman"/>
                <a:sym typeface="Times New Roman"/>
              </a:rPr>
              <a:t>Calibration</a:t>
            </a:r>
            <a:r>
              <a:rPr lang="en-US" sz="1800">
                <a:latin typeface="Times New Roman"/>
                <a:ea typeface="Times New Roman"/>
                <a:cs typeface="Times New Roman"/>
                <a:sym typeface="Times New Roman"/>
              </a:rPr>
              <a:t>  + C</a:t>
            </a:r>
            <a:r>
              <a:rPr baseline="-25000" lang="en-US" sz="1800">
                <a:latin typeface="Times New Roman"/>
                <a:ea typeface="Times New Roman"/>
                <a:cs typeface="Times New Roman"/>
                <a:sym typeface="Times New Roman"/>
              </a:rPr>
              <a:t>Area </a:t>
            </a:r>
            <a:r>
              <a:rPr lang="en-US" sz="1800">
                <a:latin typeface="Times New Roman"/>
                <a:ea typeface="Times New Roman"/>
                <a:cs typeface="Times New Roman"/>
                <a:sym typeface="Times New Roman"/>
              </a:rPr>
              <a:t> </a:t>
            </a:r>
            <a:endParaRPr/>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The goal of the model is to predict C</a:t>
            </a:r>
            <a:r>
              <a:rPr baseline="-25000" lang="en-US" sz="1800">
                <a:latin typeface="Times New Roman"/>
                <a:ea typeface="Times New Roman"/>
                <a:cs typeface="Times New Roman"/>
                <a:sym typeface="Times New Roman"/>
              </a:rPr>
              <a:t>Area</a:t>
            </a:r>
            <a:r>
              <a:rPr lang="en-US" sz="1800">
                <a:latin typeface="Times New Roman"/>
                <a:ea typeface="Times New Roman"/>
                <a:cs typeface="Times New Roman"/>
                <a:sym typeface="Times New Roman"/>
              </a:rPr>
              <a:t> so that C</a:t>
            </a:r>
            <a:r>
              <a:rPr baseline="-25000" lang="en-US" sz="1800">
                <a:latin typeface="Times New Roman"/>
                <a:ea typeface="Times New Roman"/>
                <a:cs typeface="Times New Roman"/>
                <a:sym typeface="Times New Roman"/>
              </a:rPr>
              <a:t>Calibration</a:t>
            </a:r>
            <a:r>
              <a:rPr lang="en-US" sz="1800">
                <a:latin typeface="Times New Roman"/>
                <a:ea typeface="Times New Roman"/>
                <a:cs typeface="Times New Roman"/>
                <a:sym typeface="Times New Roman"/>
              </a:rPr>
              <a:t> can be isolated.</a:t>
            </a:r>
            <a:endParaRPr/>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Using formulas for volume backscattering, we model calibration offset due to the physical properties of the area using the predicted σ</a:t>
            </a:r>
            <a:r>
              <a:rPr baseline="-25000" lang="en-US" sz="1800">
                <a:latin typeface="Times New Roman"/>
                <a:ea typeface="Times New Roman"/>
                <a:cs typeface="Times New Roman"/>
                <a:sym typeface="Times New Roman"/>
              </a:rPr>
              <a:t>0</a:t>
            </a:r>
            <a:r>
              <a:rPr lang="en-US" sz="1800">
                <a:latin typeface="Times New Roman"/>
                <a:ea typeface="Times New Roman"/>
                <a:cs typeface="Times New Roman"/>
                <a:sym typeface="Times New Roman"/>
              </a:rPr>
              <a:t> values given by</a:t>
            </a:r>
            <a:endParaRPr/>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      σ</a:t>
            </a:r>
            <a:r>
              <a:rPr baseline="-25000" lang="en-US" sz="1800">
                <a:latin typeface="Times New Roman"/>
                <a:ea typeface="Times New Roman"/>
                <a:cs typeface="Times New Roman"/>
                <a:sym typeface="Times New Roman"/>
              </a:rPr>
              <a:t>0</a:t>
            </a:r>
            <a:r>
              <a:rPr lang="en-US" sz="1800">
                <a:latin typeface="Times New Roman"/>
                <a:ea typeface="Times New Roman"/>
                <a:cs typeface="Times New Roman"/>
                <a:sym typeface="Times New Roman"/>
              </a:rPr>
              <a:t>(θ</a:t>
            </a:r>
            <a:r>
              <a:rPr baseline="-25000" lang="en-US" sz="1800">
                <a:latin typeface="Times New Roman"/>
                <a:ea typeface="Times New Roman"/>
                <a:cs typeface="Times New Roman"/>
                <a:sym typeface="Times New Roman"/>
              </a:rPr>
              <a:t>i</a:t>
            </a:r>
            <a:r>
              <a:rPr lang="en-US" sz="1800">
                <a:latin typeface="Times New Roman"/>
                <a:ea typeface="Times New Roman"/>
                <a:cs typeface="Times New Roman"/>
                <a:sym typeface="Times New Roman"/>
              </a:rPr>
              <a:t>,f) = V(θ</a:t>
            </a:r>
            <a:r>
              <a:rPr baseline="-25000" lang="en-US" sz="1800">
                <a:latin typeface="Times New Roman"/>
                <a:ea typeface="Times New Roman"/>
                <a:cs typeface="Times New Roman"/>
                <a:sym typeface="Times New Roman"/>
              </a:rPr>
              <a:t>i</a:t>
            </a:r>
            <a:r>
              <a:rPr lang="en-US" sz="1800">
                <a:latin typeface="Times New Roman"/>
                <a:ea typeface="Times New Roman"/>
                <a:cs typeface="Times New Roman"/>
                <a:sym typeface="Times New Roman"/>
              </a:rPr>
              <a:t>, p, v</a:t>
            </a:r>
            <a:r>
              <a:rPr baseline="-25000" lang="en-US" sz="1800">
                <a:latin typeface="Times New Roman"/>
                <a:ea typeface="Times New Roman"/>
                <a:cs typeface="Times New Roman"/>
                <a:sym typeface="Times New Roman"/>
              </a:rPr>
              <a:t>i</a:t>
            </a:r>
            <a:r>
              <a:rPr lang="en-US" sz="1800">
                <a:latin typeface="Times New Roman"/>
                <a:ea typeface="Times New Roman"/>
                <a:cs typeface="Times New Roman"/>
                <a:sym typeface="Times New Roman"/>
              </a:rPr>
              <a:t>)</a:t>
            </a:r>
            <a:r>
              <a:rPr baseline="30000"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 + S(θ</a:t>
            </a:r>
            <a:r>
              <a:rPr baseline="-25000" lang="en-US" sz="1800">
                <a:latin typeface="Times New Roman"/>
                <a:ea typeface="Times New Roman"/>
                <a:cs typeface="Times New Roman"/>
                <a:sym typeface="Times New Roman"/>
              </a:rPr>
              <a:t>i</a:t>
            </a:r>
            <a:r>
              <a:rPr lang="en-US" sz="1800">
                <a:latin typeface="Times New Roman"/>
                <a:ea typeface="Times New Roman"/>
                <a:cs typeface="Times New Roman"/>
                <a:sym typeface="Times New Roman"/>
              </a:rPr>
              <a:t>, H</a:t>
            </a:r>
            <a:r>
              <a:rPr baseline="-25000" lang="en-US" sz="1800">
                <a:latin typeface="Times New Roman"/>
                <a:ea typeface="Times New Roman"/>
                <a:cs typeface="Times New Roman"/>
                <a:sym typeface="Times New Roman"/>
              </a:rPr>
              <a:t>RMS</a:t>
            </a:r>
            <a:r>
              <a:rPr lang="en-US" sz="1800">
                <a:latin typeface="Times New Roman"/>
                <a:ea typeface="Times New Roman"/>
                <a:cs typeface="Times New Roman"/>
                <a:sym typeface="Times New Roman"/>
              </a:rPr>
              <a:t>, L</a:t>
            </a:r>
            <a:r>
              <a:rPr baseline="-25000" lang="en-US" sz="1800">
                <a:latin typeface="Times New Roman"/>
                <a:ea typeface="Times New Roman"/>
                <a:cs typeface="Times New Roman"/>
                <a:sym typeface="Times New Roman"/>
              </a:rPr>
              <a:t>Corr</a:t>
            </a:r>
            <a:r>
              <a:rPr lang="en-US" sz="1800">
                <a:latin typeface="Times New Roman"/>
                <a:ea typeface="Times New Roman"/>
                <a:cs typeface="Times New Roman"/>
                <a:sym typeface="Times New Roman"/>
              </a:rPr>
              <a:t>)  + A(θ</a:t>
            </a:r>
            <a:r>
              <a:rPr baseline="-25000" lang="en-US" sz="1800">
                <a:latin typeface="Times New Roman"/>
                <a:ea typeface="Times New Roman"/>
                <a:cs typeface="Times New Roman"/>
                <a:sym typeface="Times New Roman"/>
              </a:rPr>
              <a:t>a</a:t>
            </a:r>
            <a:r>
              <a:rPr lang="en-US" sz="1800">
                <a:latin typeface="Times New Roman"/>
                <a:ea typeface="Times New Roman"/>
                <a:cs typeface="Times New Roman"/>
                <a:sym typeface="Times New Roman"/>
              </a:rPr>
              <a:t>).</a:t>
            </a:r>
            <a:endParaRPr/>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The formula has volume, surface, and azimuth components, each calculated using parameters including incidence and azimuth angle, particle radius, ice volume fraction, and surface RMS height and correlation length.</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47" name="Google Shape;147;p6"/>
          <p:cNvSpPr/>
          <p:nvPr/>
        </p:nvSpPr>
        <p:spPr>
          <a:xfrm>
            <a:off x="7113876" y="1521976"/>
            <a:ext cx="358640" cy="9655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6"/>
          <p:cNvSpPr txBox="1"/>
          <p:nvPr/>
        </p:nvSpPr>
        <p:spPr>
          <a:xfrm rot="-5400000">
            <a:off x="6921377" y="1919480"/>
            <a:ext cx="7945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σ</a:t>
            </a:r>
            <a:r>
              <a:rPr b="0" baseline="-25000" i="0" lang="en-US" sz="1400" u="none" cap="none" strike="noStrike">
                <a:solidFill>
                  <a:schemeClr val="dk1"/>
                </a:solidFill>
                <a:latin typeface="Times New Roman"/>
                <a:ea typeface="Times New Roman"/>
                <a:cs typeface="Times New Roman"/>
                <a:sym typeface="Times New Roman"/>
              </a:rPr>
              <a:t>0</a:t>
            </a:r>
            <a:r>
              <a:rPr b="0" i="0" lang="en-US" sz="1400" u="none" cap="none" strike="noStrike">
                <a:solidFill>
                  <a:schemeClr val="dk1"/>
                </a:solidFill>
                <a:latin typeface="Times New Roman"/>
                <a:ea typeface="Times New Roman"/>
                <a:cs typeface="Times New Roman"/>
                <a:sym typeface="Times New Roman"/>
              </a:rPr>
              <a:t> (dB)</a:t>
            </a:r>
            <a:endParaRPr b="0" i="0" sz="1400" u="none" cap="none" strike="noStrike">
              <a:solidFill>
                <a:schemeClr val="dk1"/>
              </a:solidFill>
              <a:latin typeface="Calibri"/>
              <a:ea typeface="Calibri"/>
              <a:cs typeface="Calibri"/>
              <a:sym typeface="Calibri"/>
            </a:endParaRPr>
          </a:p>
        </p:txBody>
      </p:sp>
      <p:pic>
        <p:nvPicPr>
          <p:cNvPr id="149" name="Google Shape;149;p6"/>
          <p:cNvPicPr preferRelativeResize="0"/>
          <p:nvPr/>
        </p:nvPicPr>
        <p:blipFill rotWithShape="1">
          <a:blip r:embed="rId4">
            <a:alphaModFix/>
          </a:blip>
          <a:srcRect b="0" l="0" r="0" t="0"/>
          <a:stretch/>
        </p:blipFill>
        <p:spPr>
          <a:xfrm>
            <a:off x="7164748" y="5166216"/>
            <a:ext cx="3638501" cy="16342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207264" y="377317"/>
            <a:ext cx="3511296" cy="18050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85623"/>
              </a:buClr>
              <a:buSzPts val="4400"/>
              <a:buFont typeface="Times New Roman"/>
              <a:buNone/>
            </a:pPr>
            <a:r>
              <a:rPr lang="en-US">
                <a:solidFill>
                  <a:srgbClr val="385623"/>
                </a:solidFill>
                <a:latin typeface="Times New Roman"/>
                <a:ea typeface="Times New Roman"/>
                <a:cs typeface="Times New Roman"/>
                <a:sym typeface="Times New Roman"/>
              </a:rPr>
              <a:t>Model Sensitivity</a:t>
            </a:r>
            <a:endParaRPr/>
          </a:p>
        </p:txBody>
      </p:sp>
      <p:sp>
        <p:nvSpPr>
          <p:cNvPr id="155" name="Google Shape;1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A graph with numbers and lines&#10;&#10;Description automatically generated with medium confidence" id="156" name="Google Shape;156;p7"/>
          <p:cNvPicPr preferRelativeResize="0"/>
          <p:nvPr/>
        </p:nvPicPr>
        <p:blipFill rotWithShape="1">
          <a:blip r:embed="rId3">
            <a:alphaModFix/>
          </a:blip>
          <a:srcRect b="0" l="6253" r="6179" t="0"/>
          <a:stretch/>
        </p:blipFill>
        <p:spPr>
          <a:xfrm>
            <a:off x="377952" y="2548128"/>
            <a:ext cx="11640228" cy="3625324"/>
          </a:xfrm>
          <a:prstGeom prst="rect">
            <a:avLst/>
          </a:prstGeom>
          <a:noFill/>
          <a:ln>
            <a:noFill/>
          </a:ln>
        </p:spPr>
      </p:pic>
      <p:sp>
        <p:nvSpPr>
          <p:cNvPr id="157" name="Google Shape;157;p7"/>
          <p:cNvSpPr txBox="1"/>
          <p:nvPr/>
        </p:nvSpPr>
        <p:spPr>
          <a:xfrm>
            <a:off x="4041648" y="243204"/>
            <a:ext cx="7589520" cy="207327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Figure 2. shows the sensitivity of the model. Because the units for each parameter differ, we define the sensitivity of the model with respect to a parameter as the derivative of modeled </a:t>
            </a:r>
            <a:r>
              <a:rPr b="0" i="0" lang="en-US" sz="1800" u="none" cap="none" strike="noStrike">
                <a:solidFill>
                  <a:schemeClr val="dk1"/>
                </a:solidFill>
                <a:latin typeface="Times New Roman"/>
                <a:ea typeface="Times New Roman"/>
                <a:cs typeface="Times New Roman"/>
                <a:sym typeface="Times New Roman"/>
              </a:rPr>
              <a:t>σ</a:t>
            </a:r>
            <a:r>
              <a:rPr b="0" baseline="-25000" i="0" lang="en-US" sz="1800" u="none" cap="none" strike="noStrike">
                <a:solidFill>
                  <a:schemeClr val="dk1"/>
                </a:solidFill>
                <a:latin typeface="Times New Roman"/>
                <a:ea typeface="Times New Roman"/>
                <a:cs typeface="Times New Roman"/>
                <a:sym typeface="Times New Roman"/>
              </a:rPr>
              <a:t>0</a:t>
            </a:r>
            <a:r>
              <a:rPr b="0" i="0" lang="en-US" sz="1800" u="none" cap="none" strike="noStrike">
                <a:solidFill>
                  <a:schemeClr val="dk1"/>
                </a:solidFill>
                <a:latin typeface="Times New Roman"/>
                <a:ea typeface="Times New Roman"/>
                <a:cs typeface="Times New Roman"/>
                <a:sym typeface="Times New Roman"/>
              </a:rPr>
              <a:t> with respect to the standard deviation of that parameter. Shown in the figure are the sensitivity values up to ±1 standard deviation away from the estimated value for the parameter.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The values used in the model for each of these parameters are estimates, so this sensitivity analysis is an important tool for evaluating the model’s accuracy.</a:t>
            </a:r>
            <a:endParaRPr b="0" i="0" sz="1200" u="none" cap="none" strike="noStrike">
              <a:solidFill>
                <a:schemeClr val="dk1"/>
              </a:solidFill>
              <a:latin typeface="Calibri"/>
              <a:ea typeface="Calibri"/>
              <a:cs typeface="Calibri"/>
              <a:sym typeface="Calibri"/>
            </a:endParaRPr>
          </a:p>
        </p:txBody>
      </p:sp>
      <p:sp>
        <p:nvSpPr>
          <p:cNvPr id="158" name="Google Shape;158;p7"/>
          <p:cNvSpPr txBox="1"/>
          <p:nvPr>
            <p:ph idx="11" type="ftr"/>
          </p:nvPr>
        </p:nvSpPr>
        <p:spPr>
          <a:xfrm>
            <a:off x="0" y="6356350"/>
            <a:ext cx="7921800" cy="36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990"/>
              <a:buNone/>
            </a:pPr>
            <a:r>
              <a:rPr lang="en-US" sz="1260">
                <a:solidFill>
                  <a:schemeClr val="dk1"/>
                </a:solidFill>
              </a:rPr>
              <a:t>An Analysis of Antarctica as a Target for First Order Cross-Calibration Between NSCAT, SMAP, and ASCAT</a:t>
            </a:r>
            <a:endParaRPr sz="100"/>
          </a:p>
          <a:p>
            <a:pPr indent="0" lvl="0" marL="0" rtl="0" algn="l">
              <a:lnSpc>
                <a:spcPct val="100000"/>
              </a:lnSpc>
              <a:spcBef>
                <a:spcPts val="0"/>
              </a:spcBef>
              <a:spcAft>
                <a:spcPts val="0"/>
              </a:spcAft>
              <a:buSzPts val="1400"/>
              <a:buNone/>
            </a:pPr>
            <a:r>
              <a:rPr lang="en-US">
                <a:solidFill>
                  <a:schemeClr val="dk1"/>
                </a:solidFill>
              </a:rPr>
              <a:t>Porter and Long, 2023</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type="ctrTitle"/>
          </p:nvPr>
        </p:nvSpPr>
        <p:spPr>
          <a:xfrm>
            <a:off x="1524000" y="16893"/>
            <a:ext cx="9144000" cy="82624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D6192"/>
              </a:buClr>
              <a:buSzPts val="2400"/>
              <a:buFont typeface="Calibri"/>
              <a:buNone/>
            </a:pPr>
            <a:r>
              <a:rPr b="1" lang="en-US" sz="2400">
                <a:solidFill>
                  <a:srgbClr val="0D6192"/>
                </a:solidFill>
              </a:rPr>
              <a:t>Using scatterometer observations to correct</a:t>
            </a:r>
            <a:br>
              <a:rPr b="1" lang="en-US" sz="2400">
                <a:solidFill>
                  <a:srgbClr val="0D6192"/>
                </a:solidFill>
              </a:rPr>
            </a:br>
            <a:r>
              <a:rPr b="1" lang="en-US" sz="2400">
                <a:solidFill>
                  <a:srgbClr val="0D6192"/>
                </a:solidFill>
              </a:rPr>
              <a:t>for persistent biases in modelled ocean surface winds </a:t>
            </a:r>
            <a:endParaRPr b="1" sz="2400">
              <a:solidFill>
                <a:srgbClr val="0D6192"/>
              </a:solidFill>
            </a:endParaRPr>
          </a:p>
        </p:txBody>
      </p:sp>
      <p:sp>
        <p:nvSpPr>
          <p:cNvPr id="165" name="Google Shape;165;p8"/>
          <p:cNvSpPr txBox="1"/>
          <p:nvPr/>
        </p:nvSpPr>
        <p:spPr>
          <a:xfrm>
            <a:off x="2097206" y="929247"/>
            <a:ext cx="799758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Rianne Giesen, Ad Stoffelen, Ana Trindade, Marcos Portabella and Anton Verhoef</a:t>
            </a:r>
            <a:endParaRPr b="0" i="0" sz="1400" u="none" cap="none" strike="noStrike">
              <a:solidFill>
                <a:schemeClr val="dk1"/>
              </a:solidFill>
              <a:latin typeface="Calibri"/>
              <a:ea typeface="Calibri"/>
              <a:cs typeface="Calibri"/>
              <a:sym typeface="Calibri"/>
            </a:endParaRPr>
          </a:p>
        </p:txBody>
      </p:sp>
      <p:pic>
        <p:nvPicPr>
          <p:cNvPr id="166" name="Google Shape;166;p8"/>
          <p:cNvPicPr preferRelativeResize="0"/>
          <p:nvPr/>
        </p:nvPicPr>
        <p:blipFill rotWithShape="1">
          <a:blip r:embed="rId3">
            <a:alphaModFix/>
          </a:blip>
          <a:srcRect b="0" l="42995" r="20017" t="0"/>
          <a:stretch/>
        </p:blipFill>
        <p:spPr>
          <a:xfrm>
            <a:off x="227830" y="0"/>
            <a:ext cx="1341197" cy="649054"/>
          </a:xfrm>
          <a:prstGeom prst="rect">
            <a:avLst/>
          </a:prstGeom>
          <a:noFill/>
          <a:ln>
            <a:noFill/>
          </a:ln>
        </p:spPr>
      </p:pic>
      <p:pic>
        <p:nvPicPr>
          <p:cNvPr descr="Graphical user interface&#10;&#10;Description automatically generated" id="167" name="Google Shape;167;p8"/>
          <p:cNvPicPr preferRelativeResize="0"/>
          <p:nvPr/>
        </p:nvPicPr>
        <p:blipFill rotWithShape="1">
          <a:blip r:embed="rId4">
            <a:alphaModFix/>
          </a:blip>
          <a:srcRect b="0" l="0" r="0" t="0"/>
          <a:stretch/>
        </p:blipFill>
        <p:spPr>
          <a:xfrm>
            <a:off x="10366165" y="567699"/>
            <a:ext cx="1341197" cy="469419"/>
          </a:xfrm>
          <a:prstGeom prst="rect">
            <a:avLst/>
          </a:prstGeom>
          <a:noFill/>
          <a:ln>
            <a:noFill/>
          </a:ln>
        </p:spPr>
      </p:pic>
      <p:cxnSp>
        <p:nvCxnSpPr>
          <p:cNvPr id="168" name="Google Shape;168;p8"/>
          <p:cNvCxnSpPr/>
          <p:nvPr/>
        </p:nvCxnSpPr>
        <p:spPr>
          <a:xfrm>
            <a:off x="0" y="1317399"/>
            <a:ext cx="12192000" cy="0"/>
          </a:xfrm>
          <a:prstGeom prst="straightConnector1">
            <a:avLst/>
          </a:prstGeom>
          <a:noFill/>
          <a:ln cap="flat" cmpd="sng" w="12700">
            <a:solidFill>
              <a:srgbClr val="0D6192"/>
            </a:solidFill>
            <a:prstDash val="solid"/>
            <a:miter lim="800000"/>
            <a:headEnd len="sm" w="sm" type="none"/>
            <a:tailEnd len="sm" w="sm" type="none"/>
          </a:ln>
        </p:spPr>
      </p:cxnSp>
      <p:grpSp>
        <p:nvGrpSpPr>
          <p:cNvPr id="169" name="Google Shape;169;p8"/>
          <p:cNvGrpSpPr/>
          <p:nvPr/>
        </p:nvGrpSpPr>
        <p:grpSpPr>
          <a:xfrm>
            <a:off x="387242" y="1341413"/>
            <a:ext cx="4525953" cy="4300182"/>
            <a:chOff x="387243" y="1341413"/>
            <a:chExt cx="4525953" cy="4300182"/>
          </a:xfrm>
        </p:grpSpPr>
        <p:pic>
          <p:nvPicPr>
            <p:cNvPr descr="A map of the world&#10;&#10;Description automatically generated" id="170" name="Google Shape;170;p8"/>
            <p:cNvPicPr preferRelativeResize="0"/>
            <p:nvPr/>
          </p:nvPicPr>
          <p:blipFill rotWithShape="1">
            <a:blip r:embed="rId5">
              <a:alphaModFix/>
            </a:blip>
            <a:srcRect b="0" l="0" r="0" t="0"/>
            <a:stretch/>
          </p:blipFill>
          <p:spPr>
            <a:xfrm>
              <a:off x="613013" y="1341413"/>
              <a:ext cx="4300182" cy="4300182"/>
            </a:xfrm>
            <a:prstGeom prst="rect">
              <a:avLst/>
            </a:prstGeom>
            <a:noFill/>
            <a:ln>
              <a:noFill/>
            </a:ln>
          </p:spPr>
        </p:pic>
        <p:sp>
          <p:nvSpPr>
            <p:cNvPr id="171" name="Google Shape;171;p8"/>
            <p:cNvSpPr txBox="1"/>
            <p:nvPr/>
          </p:nvSpPr>
          <p:spPr>
            <a:xfrm>
              <a:off x="1248770" y="1384956"/>
              <a:ext cx="266131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Metop-B ASCAT – ECMWF OPS [2022]</a:t>
              </a:r>
              <a:endParaRPr b="1" i="0" sz="1200" u="none" cap="none" strike="noStrike">
                <a:solidFill>
                  <a:schemeClr val="dk1"/>
                </a:solidFill>
                <a:latin typeface="Calibri"/>
                <a:ea typeface="Calibri"/>
                <a:cs typeface="Calibri"/>
                <a:sym typeface="Calibri"/>
              </a:endParaRPr>
            </a:p>
          </p:txBody>
        </p:sp>
        <p:sp>
          <p:nvSpPr>
            <p:cNvPr id="172" name="Google Shape;172;p8"/>
            <p:cNvSpPr txBox="1"/>
            <p:nvPr/>
          </p:nvSpPr>
          <p:spPr>
            <a:xfrm rot="-5400000">
              <a:off x="-86528" y="2238223"/>
              <a:ext cx="122454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Zonal wind bias</a:t>
              </a:r>
              <a:endParaRPr b="0" i="0" sz="1200" u="none" cap="none" strike="noStrike">
                <a:solidFill>
                  <a:schemeClr val="dk1"/>
                </a:solidFill>
                <a:latin typeface="Calibri"/>
                <a:ea typeface="Calibri"/>
                <a:cs typeface="Calibri"/>
                <a:sym typeface="Calibri"/>
              </a:endParaRPr>
            </a:p>
          </p:txBody>
        </p:sp>
        <p:sp>
          <p:nvSpPr>
            <p:cNvPr id="173" name="Google Shape;173;p8"/>
            <p:cNvSpPr txBox="1"/>
            <p:nvPr/>
          </p:nvSpPr>
          <p:spPr>
            <a:xfrm rot="-5400000">
              <a:off x="-258262" y="4436655"/>
              <a:ext cx="156801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Meridional wind bias</a:t>
              </a:r>
              <a:endParaRPr b="0" i="0" sz="1200" u="none" cap="none" strike="noStrike">
                <a:solidFill>
                  <a:schemeClr val="dk1"/>
                </a:solidFill>
                <a:latin typeface="Calibri"/>
                <a:ea typeface="Calibri"/>
                <a:cs typeface="Calibri"/>
                <a:sym typeface="Calibri"/>
              </a:endParaRPr>
            </a:p>
          </p:txBody>
        </p:sp>
      </p:grpSp>
      <p:sp>
        <p:nvSpPr>
          <p:cNvPr id="174" name="Google Shape;174;p8"/>
          <p:cNvSpPr/>
          <p:nvPr/>
        </p:nvSpPr>
        <p:spPr>
          <a:xfrm>
            <a:off x="429339" y="5601706"/>
            <a:ext cx="4300179" cy="750627"/>
          </a:xfrm>
          <a:prstGeom prst="roundRect">
            <a:avLst>
              <a:gd fmla="val 16667" name="adj"/>
            </a:avLst>
          </a:prstGeom>
          <a:solidFill>
            <a:srgbClr val="DDEAF6"/>
          </a:solidFill>
          <a:ln cap="flat" cmpd="sng" w="12700">
            <a:solidFill>
              <a:srgbClr val="0D619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Annually averaged scatterometer-model differences display substantial systematic biases</a:t>
            </a:r>
            <a:endParaRPr b="0" i="0" sz="1600" u="none" cap="none" strike="noStrike">
              <a:solidFill>
                <a:srgbClr val="000000"/>
              </a:solidFill>
              <a:latin typeface="Calibri"/>
              <a:ea typeface="Calibri"/>
              <a:cs typeface="Calibri"/>
              <a:sym typeface="Calibri"/>
            </a:endParaRPr>
          </a:p>
        </p:txBody>
      </p:sp>
      <p:sp>
        <p:nvSpPr>
          <p:cNvPr id="175" name="Google Shape;175;p8"/>
          <p:cNvSpPr/>
          <p:nvPr/>
        </p:nvSpPr>
        <p:spPr>
          <a:xfrm>
            <a:off x="5947581" y="5030200"/>
            <a:ext cx="5576195" cy="1222789"/>
          </a:xfrm>
          <a:prstGeom prst="roundRect">
            <a:avLst>
              <a:gd fmla="val 16667" name="adj"/>
            </a:avLst>
          </a:prstGeom>
          <a:solidFill>
            <a:srgbClr val="DDEAF6"/>
          </a:solidFill>
          <a:ln cap="flat" cmpd="sng" w="12700">
            <a:solidFill>
              <a:srgbClr val="0D6192"/>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600"/>
              <a:buFont typeface="Courier New"/>
              <a:buChar char="o"/>
            </a:pPr>
            <a:r>
              <a:rPr b="0" i="0" lang="en-US" sz="1600" u="none" cap="none" strike="noStrike">
                <a:solidFill>
                  <a:srgbClr val="000000"/>
                </a:solidFill>
                <a:latin typeface="Calibri"/>
                <a:ea typeface="Calibri"/>
                <a:cs typeface="Calibri"/>
                <a:sym typeface="Calibri"/>
              </a:rPr>
              <a:t>We use 20-day averaged scatterometer-model differences to produce corrected hourly ECMWF model fields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Courier New"/>
              <a:buChar char="o"/>
            </a:pPr>
            <a:r>
              <a:rPr b="0" i="0" lang="en-US" sz="1600" u="none" cap="none" strike="noStrike">
                <a:solidFill>
                  <a:srgbClr val="000000"/>
                </a:solidFill>
                <a:latin typeface="Calibri"/>
                <a:ea typeface="Calibri"/>
                <a:cs typeface="Calibri"/>
                <a:sym typeface="Calibri"/>
              </a:rPr>
              <a:t>Comparison with independent HY-2B HSCAT (different time of day) shows that biases are removed effectively</a:t>
            </a:r>
            <a:endParaRPr b="0" i="0" sz="1600" u="none" cap="none" strike="noStrike">
              <a:solidFill>
                <a:srgbClr val="000000"/>
              </a:solidFill>
              <a:latin typeface="Calibri"/>
              <a:ea typeface="Calibri"/>
              <a:cs typeface="Calibri"/>
              <a:sym typeface="Calibri"/>
            </a:endParaRPr>
          </a:p>
        </p:txBody>
      </p:sp>
      <p:cxnSp>
        <p:nvCxnSpPr>
          <p:cNvPr id="176" name="Google Shape;176;p8"/>
          <p:cNvCxnSpPr/>
          <p:nvPr/>
        </p:nvCxnSpPr>
        <p:spPr>
          <a:xfrm>
            <a:off x="5338549" y="1317399"/>
            <a:ext cx="0" cy="5540601"/>
          </a:xfrm>
          <a:prstGeom prst="straightConnector1">
            <a:avLst/>
          </a:prstGeom>
          <a:noFill/>
          <a:ln cap="flat" cmpd="sng" w="12700">
            <a:solidFill>
              <a:srgbClr val="0D6192"/>
            </a:solidFill>
            <a:prstDash val="solid"/>
            <a:miter lim="800000"/>
            <a:headEnd len="sm" w="sm" type="none"/>
            <a:tailEnd len="sm" w="sm" type="none"/>
          </a:ln>
        </p:spPr>
      </p:cxnSp>
      <p:pic>
        <p:nvPicPr>
          <p:cNvPr descr="Map&#10;&#10;Description automatically generated" id="177" name="Google Shape;177;p8"/>
          <p:cNvPicPr preferRelativeResize="0"/>
          <p:nvPr/>
        </p:nvPicPr>
        <p:blipFill rotWithShape="1">
          <a:blip r:embed="rId6">
            <a:alphaModFix/>
          </a:blip>
          <a:srcRect b="0" l="0" r="1488" t="0"/>
          <a:stretch/>
        </p:blipFill>
        <p:spPr>
          <a:xfrm>
            <a:off x="5709808" y="1673402"/>
            <a:ext cx="6337730" cy="3216764"/>
          </a:xfrm>
          <a:prstGeom prst="rect">
            <a:avLst/>
          </a:prstGeom>
          <a:noFill/>
          <a:ln>
            <a:noFill/>
          </a:ln>
        </p:spPr>
      </p:pic>
      <p:sp>
        <p:nvSpPr>
          <p:cNvPr id="178" name="Google Shape;178;p8"/>
          <p:cNvSpPr txBox="1"/>
          <p:nvPr/>
        </p:nvSpPr>
        <p:spPr>
          <a:xfrm>
            <a:off x="6876130" y="1409400"/>
            <a:ext cx="422425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20-day bias correction (Metop-B/C ASCAT – ECMWF ERA5)</a:t>
            </a:r>
            <a:endParaRPr b="1" i="0" sz="1200" u="none" cap="none" strike="noStrike">
              <a:solidFill>
                <a:schemeClr val="dk1"/>
              </a:solidFill>
              <a:latin typeface="Calibri"/>
              <a:ea typeface="Calibri"/>
              <a:cs typeface="Calibri"/>
              <a:sym typeface="Calibri"/>
            </a:endParaRPr>
          </a:p>
        </p:txBody>
      </p:sp>
      <p:pic>
        <p:nvPicPr>
          <p:cNvPr descr="Institute of Marine Sciences (ICM) | somm" id="179" name="Google Shape;179;p8"/>
          <p:cNvPicPr preferRelativeResize="0"/>
          <p:nvPr/>
        </p:nvPicPr>
        <p:blipFill rotWithShape="1">
          <a:blip r:embed="rId7">
            <a:alphaModFix/>
          </a:blip>
          <a:srcRect b="0" l="0" r="0" t="0"/>
          <a:stretch/>
        </p:blipFill>
        <p:spPr>
          <a:xfrm>
            <a:off x="227830" y="632681"/>
            <a:ext cx="1296170" cy="539730"/>
          </a:xfrm>
          <a:prstGeom prst="rect">
            <a:avLst/>
          </a:prstGeom>
          <a:noFill/>
          <a:ln>
            <a:noFill/>
          </a:ln>
        </p:spPr>
      </p:pic>
      <p:sp>
        <p:nvSpPr>
          <p:cNvPr id="180" name="Google Shape;180;p8"/>
          <p:cNvSpPr txBox="1"/>
          <p:nvPr/>
        </p:nvSpPr>
        <p:spPr>
          <a:xfrm rot="-5400000">
            <a:off x="4787304" y="3084819"/>
            <a:ext cx="156801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Meridional wind bias</a:t>
            </a:r>
            <a:endParaRPr b="0" i="0" sz="1200" u="none" cap="none" strike="noStrike">
              <a:solidFill>
                <a:schemeClr val="dk1"/>
              </a:solidFill>
              <a:latin typeface="Calibri"/>
              <a:ea typeface="Calibri"/>
              <a:cs typeface="Calibri"/>
              <a:sym typeface="Calibri"/>
            </a:endParaRPr>
          </a:p>
        </p:txBody>
      </p:sp>
      <p:sp>
        <p:nvSpPr>
          <p:cNvPr id="181" name="Google Shape;181;p8"/>
          <p:cNvSpPr txBox="1"/>
          <p:nvPr/>
        </p:nvSpPr>
        <p:spPr>
          <a:xfrm>
            <a:off x="429341" y="6443751"/>
            <a:ext cx="43001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7F7F7F"/>
                </a:solidFill>
                <a:latin typeface="Calibri"/>
                <a:ea typeface="Calibri"/>
                <a:cs typeface="Calibri"/>
                <a:sym typeface="Calibri"/>
              </a:rPr>
              <a:t>Belmonte Rivas, M. and A. Stoffelen (2019): </a:t>
            </a:r>
            <a:r>
              <a:rPr b="0" i="1" lang="en-US" sz="900" u="none" cap="none" strike="noStrike">
                <a:solidFill>
                  <a:srgbClr val="7F7F7F"/>
                </a:solidFill>
                <a:latin typeface="Calibri"/>
                <a:ea typeface="Calibri"/>
                <a:cs typeface="Calibri"/>
                <a:sym typeface="Calibri"/>
              </a:rPr>
              <a:t>Characterizing ERA-Interim and ERA5 surface wind biases using ASCAT</a:t>
            </a:r>
            <a:r>
              <a:rPr b="0" i="0" lang="en-US" sz="900" u="none" cap="none" strike="noStrike">
                <a:solidFill>
                  <a:srgbClr val="7F7F7F"/>
                </a:solidFill>
                <a:latin typeface="Calibri"/>
                <a:ea typeface="Calibri"/>
                <a:cs typeface="Calibri"/>
                <a:sym typeface="Calibri"/>
              </a:rPr>
              <a:t>, Ocean Sci., 15, 831–852, doi: </a:t>
            </a:r>
            <a:r>
              <a:rPr b="0" i="0" lang="en-US" sz="900" u="sng" cap="none" strike="noStrike">
                <a:solidFill>
                  <a:srgbClr val="7F7F7F"/>
                </a:solidFill>
                <a:latin typeface="Calibri"/>
                <a:ea typeface="Calibri"/>
                <a:cs typeface="Calibri"/>
                <a:sym typeface="Calibri"/>
                <a:hlinkClick r:id="rId8">
                  <a:extLst>
                    <a:ext uri="{A12FA001-AC4F-418D-AE19-62706E023703}">
                      <ahyp:hlinkClr val="tx"/>
                    </a:ext>
                  </a:extLst>
                </a:hlinkClick>
              </a:rPr>
              <a:t>10.5194/os-15-831-2019</a:t>
            </a:r>
            <a:r>
              <a:rPr b="0" i="0" lang="en-US" sz="900" u="none" cap="none" strike="noStrike">
                <a:solidFill>
                  <a:srgbClr val="7F7F7F"/>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
        <p:nvSpPr>
          <p:cNvPr id="182" name="Google Shape;182;p8"/>
          <p:cNvSpPr txBox="1"/>
          <p:nvPr/>
        </p:nvSpPr>
        <p:spPr>
          <a:xfrm>
            <a:off x="6002791" y="6420827"/>
            <a:ext cx="557619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7F7F7F"/>
                </a:solidFill>
                <a:latin typeface="Calibri"/>
                <a:ea typeface="Calibri"/>
                <a:cs typeface="Calibri"/>
                <a:sym typeface="Calibri"/>
              </a:rPr>
              <a:t>Global ocean hourly reprocessed sea surface wind and stress from scatterometer and model</a:t>
            </a:r>
            <a:r>
              <a:rPr b="0" i="1" lang="en-US" sz="900" u="none" cap="none" strike="noStrike">
                <a:solidFill>
                  <a:srgbClr val="7F7F7F"/>
                </a:solidFill>
                <a:latin typeface="Calibri"/>
                <a:ea typeface="Calibri"/>
                <a:cs typeface="Calibri"/>
                <a:sym typeface="Calibri"/>
              </a:rPr>
              <a:t>. E.U. Copernicus Marine Service Information (CMEMS). Marine Data Store (MDS). </a:t>
            </a:r>
            <a:r>
              <a:rPr b="0" i="0" lang="en-US" sz="900" u="none" cap="none" strike="noStrike">
                <a:solidFill>
                  <a:srgbClr val="7F7F7F"/>
                </a:solidFill>
                <a:latin typeface="Calibri"/>
                <a:ea typeface="Calibri"/>
                <a:cs typeface="Calibri"/>
                <a:sym typeface="Calibri"/>
              </a:rPr>
              <a:t>DOI: 10.48670/moi-00185</a:t>
            </a:r>
            <a:endParaRPr b="0" i="0" sz="900" u="none" cap="none" strike="noStrike">
              <a:solidFill>
                <a:srgbClr val="7F7F7F"/>
              </a:solidFill>
              <a:latin typeface="Calibri"/>
              <a:ea typeface="Calibri"/>
              <a:cs typeface="Calibri"/>
              <a:sym typeface="Calibri"/>
            </a:endParaRPr>
          </a:p>
        </p:txBody>
      </p:sp>
      <p:sp>
        <p:nvSpPr>
          <p:cNvPr id="183" name="Google Shape;183;p8"/>
          <p:cNvSpPr txBox="1"/>
          <p:nvPr/>
        </p:nvSpPr>
        <p:spPr>
          <a:xfrm>
            <a:off x="10366175" y="126975"/>
            <a:ext cx="16716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latin typeface="Calibri"/>
                <a:ea typeface="Calibri"/>
                <a:cs typeface="Calibri"/>
                <a:sym typeface="Calibri"/>
                <a:hlinkClick r:id="rId9"/>
              </a:rPr>
              <a:t>Link to poster</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p:nvPr/>
        </p:nvSpPr>
        <p:spPr>
          <a:xfrm>
            <a:off x="1966953" y="0"/>
            <a:ext cx="8701047" cy="644528"/>
          </a:xfrm>
          <a:prstGeom prst="rect">
            <a:avLst/>
          </a:prstGeom>
          <a:noFill/>
          <a:ln cap="flat" cmpd="sng" w="15875">
            <a:solidFill>
              <a:srgbClr val="1F3864"/>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Radiometric Wind Retrieval for MWI</a:t>
            </a:r>
            <a:endParaRPr b="1" i="0" sz="2000" u="none" cap="small" strike="noStrike">
              <a:solidFill>
                <a:schemeClr val="dk1"/>
              </a:solidFill>
              <a:latin typeface="Calibri"/>
              <a:ea typeface="Calibri"/>
              <a:cs typeface="Calibri"/>
              <a:sym typeface="Calibri"/>
            </a:endParaRPr>
          </a:p>
        </p:txBody>
      </p:sp>
      <p:pic>
        <p:nvPicPr>
          <p:cNvPr descr="MicroWave Imager instrument scanning pattern" id="189" name="Google Shape;189;p9"/>
          <p:cNvPicPr preferRelativeResize="0"/>
          <p:nvPr/>
        </p:nvPicPr>
        <p:blipFill rotWithShape="1">
          <a:blip r:embed="rId3">
            <a:alphaModFix/>
          </a:blip>
          <a:srcRect b="0" l="0" r="0" t="0"/>
          <a:stretch/>
        </p:blipFill>
        <p:spPr>
          <a:xfrm>
            <a:off x="2226642" y="878730"/>
            <a:ext cx="3570055" cy="1667968"/>
          </a:xfrm>
          <a:prstGeom prst="rect">
            <a:avLst/>
          </a:prstGeom>
          <a:noFill/>
          <a:ln>
            <a:noFill/>
          </a:ln>
        </p:spPr>
      </p:pic>
      <p:sp>
        <p:nvSpPr>
          <p:cNvPr id="190" name="Google Shape;190;p9"/>
          <p:cNvSpPr txBox="1"/>
          <p:nvPr/>
        </p:nvSpPr>
        <p:spPr>
          <a:xfrm>
            <a:off x="2481758" y="2841348"/>
            <a:ext cx="3254024" cy="253916"/>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12529"/>
                </a:solidFill>
                <a:latin typeface="Roboto"/>
                <a:ea typeface="Roboto"/>
                <a:cs typeface="Roboto"/>
                <a:sym typeface="Roboto"/>
              </a:rPr>
              <a:t> conically scanning MWI- viewing geometry</a:t>
            </a:r>
            <a:endParaRPr b="0" i="0" sz="2000" u="none" cap="none" strike="noStrike">
              <a:solidFill>
                <a:schemeClr val="dk1"/>
              </a:solidFill>
              <a:latin typeface="Calibri"/>
              <a:ea typeface="Calibri"/>
              <a:cs typeface="Calibri"/>
              <a:sym typeface="Calibri"/>
            </a:endParaRPr>
          </a:p>
        </p:txBody>
      </p:sp>
      <p:sp>
        <p:nvSpPr>
          <p:cNvPr id="191" name="Google Shape;191;p9"/>
          <p:cNvSpPr txBox="1"/>
          <p:nvPr/>
        </p:nvSpPr>
        <p:spPr>
          <a:xfrm>
            <a:off x="2319335" y="3429000"/>
            <a:ext cx="3490338" cy="253916"/>
          </a:xfrm>
          <a:prstGeom prst="rect">
            <a:avLst/>
          </a:prstGeom>
          <a:solidFill>
            <a:srgbClr val="D8E2F3"/>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12529"/>
                </a:solidFill>
                <a:latin typeface="Roboto"/>
                <a:ea typeface="Roboto"/>
                <a:cs typeface="Roboto"/>
                <a:sym typeface="Roboto"/>
              </a:rPr>
              <a:t>MWI frequency  18GHz – 183GHz (26 channels)</a:t>
            </a:r>
            <a:endParaRPr b="0" i="0" sz="2400" u="none" cap="none" strike="noStrike">
              <a:solidFill>
                <a:schemeClr val="dk1"/>
              </a:solidFill>
              <a:latin typeface="Calibri"/>
              <a:ea typeface="Calibri"/>
              <a:cs typeface="Calibri"/>
              <a:sym typeface="Calibri"/>
            </a:endParaRPr>
          </a:p>
        </p:txBody>
      </p:sp>
      <p:sp>
        <p:nvSpPr>
          <p:cNvPr id="192" name="Google Shape;192;p9"/>
          <p:cNvSpPr txBox="1"/>
          <p:nvPr/>
        </p:nvSpPr>
        <p:spPr>
          <a:xfrm>
            <a:off x="6831898" y="874265"/>
            <a:ext cx="3258996" cy="253916"/>
          </a:xfrm>
          <a:prstGeom prst="rect">
            <a:avLst/>
          </a:prstGeom>
          <a:solidFill>
            <a:srgbClr val="D8E2F3"/>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Retrieval based on data from SSMIS-F16, F17, F18</a:t>
            </a:r>
            <a:endParaRPr b="0" i="0" sz="1400" u="none" cap="none" strike="noStrike">
              <a:solidFill>
                <a:srgbClr val="000000"/>
              </a:solidFill>
              <a:latin typeface="Arial"/>
              <a:ea typeface="Arial"/>
              <a:cs typeface="Arial"/>
              <a:sym typeface="Arial"/>
            </a:endParaRPr>
          </a:p>
        </p:txBody>
      </p:sp>
      <p:sp>
        <p:nvSpPr>
          <p:cNvPr id="193" name="Google Shape;193;p9"/>
          <p:cNvSpPr txBox="1"/>
          <p:nvPr/>
        </p:nvSpPr>
        <p:spPr>
          <a:xfrm>
            <a:off x="7164471" y="4154346"/>
            <a:ext cx="2499279" cy="253916"/>
          </a:xfrm>
          <a:prstGeom prst="rect">
            <a:avLst/>
          </a:prstGeom>
          <a:solidFill>
            <a:srgbClr val="B3C6E7"/>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Wind speed collocated with RapidScat</a:t>
            </a:r>
            <a:endParaRPr b="0" i="0" sz="1200" u="none" cap="none" strike="noStrike">
              <a:solidFill>
                <a:schemeClr val="dk1"/>
              </a:solidFill>
              <a:latin typeface="Calibri"/>
              <a:ea typeface="Calibri"/>
              <a:cs typeface="Calibri"/>
              <a:sym typeface="Calibri"/>
            </a:endParaRPr>
          </a:p>
        </p:txBody>
      </p:sp>
      <p:sp>
        <p:nvSpPr>
          <p:cNvPr id="194" name="Google Shape;194;p9"/>
          <p:cNvSpPr txBox="1"/>
          <p:nvPr/>
        </p:nvSpPr>
        <p:spPr>
          <a:xfrm>
            <a:off x="7164471" y="1389134"/>
            <a:ext cx="2499279" cy="253916"/>
          </a:xfrm>
          <a:prstGeom prst="rect">
            <a:avLst/>
          </a:prstGeom>
          <a:solidFill>
            <a:srgbClr val="B3C6E7"/>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Comparison with ERA5 wind speed</a:t>
            </a:r>
            <a:endParaRPr b="0" i="0" sz="1400" u="none" cap="none" strike="noStrike">
              <a:solidFill>
                <a:srgbClr val="000000"/>
              </a:solidFill>
              <a:latin typeface="Arial"/>
              <a:ea typeface="Arial"/>
              <a:cs typeface="Arial"/>
              <a:sym typeface="Arial"/>
            </a:endParaRPr>
          </a:p>
        </p:txBody>
      </p:sp>
      <p:pic>
        <p:nvPicPr>
          <p:cNvPr descr="A screenshot of a computer generated image&#10;&#10;Description automatically generated" id="195" name="Google Shape;195;p9"/>
          <p:cNvPicPr preferRelativeResize="0"/>
          <p:nvPr/>
        </p:nvPicPr>
        <p:blipFill rotWithShape="1">
          <a:blip r:embed="rId4">
            <a:alphaModFix/>
          </a:blip>
          <a:srcRect b="0" l="0" r="0" t="0"/>
          <a:stretch/>
        </p:blipFill>
        <p:spPr>
          <a:xfrm>
            <a:off x="6737328" y="1690642"/>
            <a:ext cx="3353567" cy="2201444"/>
          </a:xfrm>
          <a:prstGeom prst="rect">
            <a:avLst/>
          </a:prstGeom>
          <a:noFill/>
          <a:ln>
            <a:noFill/>
          </a:ln>
        </p:spPr>
      </p:pic>
      <p:pic>
        <p:nvPicPr>
          <p:cNvPr descr="A diagram of a wind speed&#10;&#10;Description automatically generated" id="196" name="Google Shape;196;p9"/>
          <p:cNvPicPr preferRelativeResize="0"/>
          <p:nvPr/>
        </p:nvPicPr>
        <p:blipFill rotWithShape="1">
          <a:blip r:embed="rId5">
            <a:alphaModFix/>
          </a:blip>
          <a:srcRect b="0" l="0" r="0" t="0"/>
          <a:stretch/>
        </p:blipFill>
        <p:spPr>
          <a:xfrm>
            <a:off x="6831898" y="4395469"/>
            <a:ext cx="3399632" cy="2218718"/>
          </a:xfrm>
          <a:prstGeom prst="rect">
            <a:avLst/>
          </a:prstGeom>
          <a:noFill/>
          <a:ln>
            <a:noFill/>
          </a:ln>
        </p:spPr>
      </p:pic>
      <p:sp>
        <p:nvSpPr>
          <p:cNvPr id="197" name="Google Shape;197;p9"/>
          <p:cNvSpPr txBox="1"/>
          <p:nvPr/>
        </p:nvSpPr>
        <p:spPr>
          <a:xfrm>
            <a:off x="13540509" y="4091285"/>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black background with white text&#10;&#10;Description automatically generated" id="198" name="Google Shape;198;p9"/>
          <p:cNvPicPr preferRelativeResize="0"/>
          <p:nvPr/>
        </p:nvPicPr>
        <p:blipFill rotWithShape="1">
          <a:blip r:embed="rId6">
            <a:alphaModFix/>
          </a:blip>
          <a:srcRect b="0" l="0" r="81604" t="0"/>
          <a:stretch/>
        </p:blipFill>
        <p:spPr>
          <a:xfrm>
            <a:off x="1524000" y="1"/>
            <a:ext cx="484150" cy="905663"/>
          </a:xfrm>
          <a:prstGeom prst="rect">
            <a:avLst/>
          </a:prstGeom>
          <a:noFill/>
          <a:ln>
            <a:noFill/>
          </a:ln>
        </p:spPr>
      </p:pic>
      <p:sp>
        <p:nvSpPr>
          <p:cNvPr id="199" name="Google Shape;199;p9"/>
          <p:cNvSpPr txBox="1"/>
          <p:nvPr/>
        </p:nvSpPr>
        <p:spPr>
          <a:xfrm>
            <a:off x="2323743" y="4154347"/>
            <a:ext cx="35700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Retrieval of wind speed  for future Microwave Wind Imager.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Currently using SSMIS Brightness temperature from channels-19V&amp;H,22V, 37V&amp;H GHz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Work is in progress……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Ocean and Sea Ice (OSI SAF) | EUMETSAT" id="200" name="Google Shape;200;p9"/>
          <p:cNvPicPr preferRelativeResize="0"/>
          <p:nvPr/>
        </p:nvPicPr>
        <p:blipFill rotWithShape="1">
          <a:blip r:embed="rId7">
            <a:alphaModFix/>
          </a:blip>
          <a:srcRect b="0" l="0" r="0" t="0"/>
          <a:stretch/>
        </p:blipFill>
        <p:spPr>
          <a:xfrm>
            <a:off x="9323886" y="28103"/>
            <a:ext cx="1344115" cy="550481"/>
          </a:xfrm>
          <a:prstGeom prst="rect">
            <a:avLst/>
          </a:prstGeom>
          <a:noFill/>
          <a:ln>
            <a:noFill/>
          </a:ln>
        </p:spPr>
      </p:pic>
      <p:sp>
        <p:nvSpPr>
          <p:cNvPr id="201" name="Google Shape;201;p9"/>
          <p:cNvSpPr txBox="1"/>
          <p:nvPr/>
        </p:nvSpPr>
        <p:spPr>
          <a:xfrm>
            <a:off x="2006290" y="398656"/>
            <a:ext cx="336580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Calibri"/>
                <a:ea typeface="Calibri"/>
                <a:cs typeface="Calibri"/>
                <a:sym typeface="Calibri"/>
              </a:rPr>
              <a:t>Sisma Samuel, Anton Verhoef, Ad Stoffelen (KNMI)</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2023-11-12T22:27:28Z</dcterms:created>
  <dc:creator>Stoffelen, Ad (KNMI)</dc:creator>
</cp:coreProperties>
</file>