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  <p:embeddedFont>
      <p:font typeface="Robo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38" roundtripDataSignature="AMtx7mhKWNC3OJfqFZ0jxsbxvpywi95v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4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3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6.xml"/><Relationship Id="rId35" Type="http://schemas.openxmlformats.org/officeDocument/2006/relationships/font" Target="fonts/Roboto-bold.fntdata"/><Relationship Id="rId12" Type="http://schemas.openxmlformats.org/officeDocument/2006/relationships/slide" Target="slides/slide5.xml"/><Relationship Id="rId34" Type="http://schemas.openxmlformats.org/officeDocument/2006/relationships/font" Target="fonts/Roboto-regular.fntdata"/><Relationship Id="rId15" Type="http://schemas.openxmlformats.org/officeDocument/2006/relationships/slide" Target="slides/slide8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7.xml"/><Relationship Id="rId36" Type="http://schemas.openxmlformats.org/officeDocument/2006/relationships/font" Target="fonts/Roboto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38" Type="http://customschemas.google.com/relationships/presentationmetadata" Target="meta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0" name="Google Shape;23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4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8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38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1" name="Google Shape;61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2" name="Google Shape;62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5" name="Google Shape;65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4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4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0" name="Google Shape;80;p4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4" name="Google Shape;8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4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4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0" name="Google Shape;90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5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3" name="Google Shape;93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4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9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09" name="Google Shape;109;p2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3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6" name="Google Shape;116;p3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5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0" name="Google Shape;120;p5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5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1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51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6" name="Google Shape;126;p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5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5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52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2" name="Google Shape;132;p52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3" name="Google Shape;133;p5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5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5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3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53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9" name="Google Shape;139;p53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0" name="Google Shape;140;p53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41" name="Google Shape;141;p53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2" name="Google Shape;142;p5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5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5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8" name="Google Shape;148;p5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5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55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52" name="Google Shape;152;p55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53" name="Google Shape;153;p5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5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6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56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56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60" name="Google Shape;160;p5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5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5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5" name="Google Shape;165;p57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66" name="Google Shape;166;p5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5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8" name="Google Shape;168;p5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8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58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72" name="Google Shape;172;p5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5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5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3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32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5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" name="Google Shape;40;p3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36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36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3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b="0" i="0" sz="2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b="0" i="0" sz="18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 b="0" i="0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8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rive.google.com/file/d/1gOgI11DGbQi5Kd6x_3yDCXBwgPxUfGyZ/view?usp=sharing" TargetMode="External"/><Relationship Id="rId4" Type="http://schemas.openxmlformats.org/officeDocument/2006/relationships/hyperlink" Target="https://drive.google.com/file/d/1jleL_WTJmgVHhhDHRmT0HpAQ4-7LJvPj/view?usp=sharing" TargetMode="External"/><Relationship Id="rId5" Type="http://schemas.openxmlformats.org/officeDocument/2006/relationships/hyperlink" Target="https://mdc.coaps.fsu.edu/scatterometry/meeting/docs/2023/Matthew_McKinney_IOWST_Submission.pdf" TargetMode="External"/><Relationship Id="rId6" Type="http://schemas.openxmlformats.org/officeDocument/2006/relationships/hyperlink" Target="https://mdc.coaps.fsu.edu/scatterometry/meeting/docs/2023/Fog_IOVWST2023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Relationship Id="rId6" Type="http://schemas.openxmlformats.org/officeDocument/2006/relationships/image" Target="../media/image36.png"/><Relationship Id="rId7" Type="http://schemas.openxmlformats.org/officeDocument/2006/relationships/image" Target="../media/image43.png"/><Relationship Id="rId8" Type="http://schemas.openxmlformats.org/officeDocument/2006/relationships/hyperlink" Target="https://mdc.coaps.fsu.edu/scatterometry/meeting/docs/2023/Butterfly_Poster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hyperlink" Target="https://doi.org/10.1175/jpo-d-16-0115.1" TargetMode="External"/><Relationship Id="rId6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hyperlink" Target="https://mdc.coaps.fsu.edu/scatterometry/meeting/docs/2023/Bourassa_Spray.pdf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mailto:ernesto.rodriguez@jpl.nasa.gov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mdc.coaps.fsu.edu/scatterometry/meeting/docs/2023/Emmitt_Greco_IOVWST_Presentation_final.p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11" Type="http://schemas.openxmlformats.org/officeDocument/2006/relationships/hyperlink" Target="https://www.cambridge.org/core/journals/journal-of-fluid-mechanics/article/scattering-of-swell-by-currents/7A10078907F8479B8AD2C9C9B2F93320" TargetMode="External"/><Relationship Id="rId10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hyperlink" Target="https://gmd.copernicus.org/articles/16/3435/2023/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hyperlink" Target="https://www.cambridge.org/core/journals/journal-of-fluid-mechanics/article/revisiting-wind-wave-growth-with-fully-coupled-direct-numerical-simulations/0F473BDE9C14EEB29FF5758B4D6137BB" TargetMode="External"/><Relationship Id="rId7" Type="http://schemas.openxmlformats.org/officeDocument/2006/relationships/hyperlink" Target="https://www.cambridge.org/core/journals/journal-of-fluid-mechanics/article/breaking-wave-field-statistics-with-a-multilayer-model/6EB6EB167FFD3B11850A4BF7DAFE055E" TargetMode="External"/><Relationship Id="rId8" Type="http://schemas.openxmlformats.org/officeDocument/2006/relationships/hyperlink" Target="https://mdc.coaps.fsu.edu/scatterometry/meeting/docs/2023/Deike_Poster.pdf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7" Type="http://schemas.openxmlformats.org/officeDocument/2006/relationships/hyperlink" Target="https://mdc.coaps.fsu.edu/scatterometry/meeting/docs/2023/Deike_Poster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hyperlink" Target="https://mdc.coaps.fsu.edu/scatterometry/meeting/docs/2023/Deike_Poster.pdf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Wind Coupling with Other Geophysical Variables</a:t>
            </a:r>
            <a:endParaRPr/>
          </a:p>
        </p:txBody>
      </p:sp>
      <p:sp>
        <p:nvSpPr>
          <p:cNvPr id="180" name="Google Shape;180;p1"/>
          <p:cNvSpPr txBox="1"/>
          <p:nvPr>
            <p:ph idx="1" type="subTitle"/>
          </p:nvPr>
        </p:nvSpPr>
        <p:spPr>
          <a:xfrm>
            <a:off x="510450" y="3182345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"/>
              <a:t>2023 IOVWST Meeting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"/>
              <a:t>Day 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"/>
              <a:t>November 15, 2023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rPr lang="en"/>
              <a:t>Bia Villas Bôas, Luc Deike, Luc Lenain, Marcos Portabella, Aneesh Subramanian, Ernesto Rodríguez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lorful graph of a graph&#10;&#10;Description automatically generated with medium confidence" id="280" name="Google Shape;28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0362" y="1374783"/>
            <a:ext cx="4512451" cy="376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0"/>
          <p:cNvSpPr txBox="1"/>
          <p:nvPr>
            <p:ph type="title"/>
          </p:nvPr>
        </p:nvSpPr>
        <p:spPr>
          <a:xfrm>
            <a:off x="14458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5"/>
              <a:buNone/>
            </a:pPr>
            <a:r>
              <a:rPr b="1" lang="en" sz="2700"/>
              <a:t>Coupling between the ocean and the atmosphere </a:t>
            </a:r>
            <a:br>
              <a:rPr b="1" lang="en" sz="2700"/>
            </a:br>
            <a:r>
              <a:rPr b="1" lang="en" sz="2700"/>
              <a:t>from meso to submesoscales</a:t>
            </a:r>
            <a:br>
              <a:rPr lang="en"/>
            </a:br>
            <a:r>
              <a:rPr lang="en" sz="2000"/>
              <a:t>Luc Lenain (SIO), Nick Pizzo (URI) and Mara Freilich (Brown)</a:t>
            </a:r>
            <a:endParaRPr/>
          </a:p>
        </p:txBody>
      </p:sp>
      <p:sp>
        <p:nvSpPr>
          <p:cNvPr id="282" name="Google Shape;282;p10"/>
          <p:cNvSpPr txBox="1"/>
          <p:nvPr/>
        </p:nvSpPr>
        <p:spPr>
          <a:xfrm>
            <a:off x="144586" y="1266617"/>
            <a:ext cx="525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synergy with the S-MODE and SWOT programs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0"/>
          <p:cNvSpPr txBox="1"/>
          <p:nvPr/>
        </p:nvSpPr>
        <p:spPr>
          <a:xfrm>
            <a:off x="1995949" y="1831509"/>
            <a:ext cx="589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S-MODE IOP2 pencil-beam SST from MASS (April 19 2023)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0"/>
          <p:cNvSpPr txBox="1"/>
          <p:nvPr/>
        </p:nvSpPr>
        <p:spPr>
          <a:xfrm>
            <a:off x="2115576" y="4507522"/>
            <a:ext cx="589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 1km surface currents products added (MASS DoppVis)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Wind &amp; rain coupling</a:t>
            </a:r>
            <a:endParaRPr/>
          </a:p>
        </p:txBody>
      </p:sp>
      <p:pic>
        <p:nvPicPr>
          <p:cNvPr id="290" name="Google Shape;29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521225"/>
            <a:ext cx="7800269" cy="454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2"/>
          <p:cNvSpPr txBox="1"/>
          <p:nvPr>
            <p:ph type="title"/>
          </p:nvPr>
        </p:nvSpPr>
        <p:spPr>
          <a:xfrm>
            <a:off x="311700" y="10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1600">
                <a:latin typeface="Verdana"/>
                <a:ea typeface="Verdana"/>
                <a:cs typeface="Verdana"/>
                <a:sym typeface="Verdana"/>
              </a:rPr>
              <a:t>Analysis of scatterometer wind derivatives under moist convection</a:t>
            </a:r>
            <a:endParaRPr/>
          </a:p>
        </p:txBody>
      </p:sp>
      <p:pic>
        <p:nvPicPr>
          <p:cNvPr id="296" name="Google Shape;29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650" y="543900"/>
            <a:ext cx="7677851" cy="28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650" y="3467100"/>
            <a:ext cx="58093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7900" y="3219450"/>
            <a:ext cx="3086100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3"/>
          <p:cNvSpPr txBox="1"/>
          <p:nvPr>
            <p:ph type="title"/>
          </p:nvPr>
        </p:nvSpPr>
        <p:spPr>
          <a:xfrm>
            <a:off x="311700" y="10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1600">
                <a:latin typeface="Verdana"/>
                <a:ea typeface="Verdana"/>
                <a:cs typeface="Verdana"/>
                <a:sym typeface="Verdana"/>
              </a:rPr>
              <a:t>Analysis of scatterometer wind derivatives under moist convection</a:t>
            </a:r>
            <a:endParaRPr/>
          </a:p>
        </p:txBody>
      </p:sp>
      <p:pic>
        <p:nvPicPr>
          <p:cNvPr id="304" name="Google Shape;30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650" y="543900"/>
            <a:ext cx="7677851" cy="28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650" y="3467100"/>
            <a:ext cx="58093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7900" y="3214675"/>
            <a:ext cx="3086100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 txBox="1"/>
          <p:nvPr>
            <p:ph type="title"/>
          </p:nvPr>
        </p:nvSpPr>
        <p:spPr>
          <a:xfrm>
            <a:off x="311700" y="107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" sz="1600">
                <a:latin typeface="Verdana"/>
                <a:ea typeface="Verdana"/>
                <a:cs typeface="Verdana"/>
                <a:sym typeface="Verdana"/>
              </a:rPr>
              <a:t>Analysis of scatterometer wind derivatives under moist convection</a:t>
            </a:r>
            <a:endParaRPr/>
          </a:p>
        </p:txBody>
      </p:sp>
      <p:pic>
        <p:nvPicPr>
          <p:cNvPr id="312" name="Google Shape;31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0425" y="609275"/>
            <a:ext cx="4623151" cy="34796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4"/>
          <p:cNvSpPr txBox="1"/>
          <p:nvPr/>
        </p:nvSpPr>
        <p:spPr>
          <a:xfrm>
            <a:off x="798075" y="4088900"/>
            <a:ext cx="7708800" cy="9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roxima Nova"/>
              <a:buChar char="●"/>
            </a:pPr>
            <a:r>
              <a:rPr b="0" i="0" lang="en" sz="16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Rain-induced dynamics produce rapid changes (within 50 min) in the wind field (again, not captured by NWP)</a:t>
            </a:r>
            <a:endParaRPr b="0" i="0" sz="16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roxima Nova"/>
              <a:buChar char="●"/>
            </a:pPr>
            <a:r>
              <a:rPr b="0" i="0" lang="en" sz="16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Implications on air-sea interactions?</a:t>
            </a:r>
            <a:endParaRPr b="0" i="0" sz="16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Additional Wind-Rain at the Poster Session</a:t>
            </a:r>
            <a:endParaRPr/>
          </a:p>
        </p:txBody>
      </p:sp>
      <p:sp>
        <p:nvSpPr>
          <p:cNvPr id="319" name="Google Shape;319;p15"/>
          <p:cNvSpPr txBox="1"/>
          <p:nvPr/>
        </p:nvSpPr>
        <p:spPr>
          <a:xfrm>
            <a:off x="143400" y="1300200"/>
            <a:ext cx="7516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 Detection and Wind Retrieval Using U-NET on ASCAT Measurements. McKinney &amp; Long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https://drive.google.com/file/d/1gOgI11DGbQi5Kd6x_3yDCXBwgPxUfGyZ/view?usp=sharing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Simultaneous Wind Rain Retrieval Using OSCAT. Fogg &amp; Long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https://drive.google.com/file/d/1jleL_WTJmgVHhhDHRmT0HpAQ4-7LJvPj/view?usp=sharing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5"/>
          <p:cNvSpPr txBox="1"/>
          <p:nvPr/>
        </p:nvSpPr>
        <p:spPr>
          <a:xfrm>
            <a:off x="5933817" y="1674169"/>
            <a:ext cx="146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Link to Poster</a:t>
            </a:r>
            <a:endParaRPr/>
          </a:p>
        </p:txBody>
      </p:sp>
      <p:sp>
        <p:nvSpPr>
          <p:cNvPr id="321" name="Google Shape;321;p15"/>
          <p:cNvSpPr txBox="1"/>
          <p:nvPr/>
        </p:nvSpPr>
        <p:spPr>
          <a:xfrm>
            <a:off x="5894792" y="2617794"/>
            <a:ext cx="146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16"/>
          <p:cNvPicPr preferRelativeResize="0"/>
          <p:nvPr/>
        </p:nvPicPr>
        <p:blipFill rotWithShape="1">
          <a:blip r:embed="rId3">
            <a:alphaModFix/>
          </a:blip>
          <a:srcRect b="41479" l="0" r="0" t="0"/>
          <a:stretch/>
        </p:blipFill>
        <p:spPr>
          <a:xfrm>
            <a:off x="0" y="0"/>
            <a:ext cx="9144003" cy="139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395300"/>
            <a:ext cx="3919176" cy="180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288050"/>
            <a:ext cx="3890324" cy="180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46600" y="1432026"/>
            <a:ext cx="4212874" cy="14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6625" y="2923100"/>
            <a:ext cx="3452820" cy="2220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6"/>
          <p:cNvSpPr txBox="1"/>
          <p:nvPr/>
        </p:nvSpPr>
        <p:spPr>
          <a:xfrm>
            <a:off x="7680517" y="819732"/>
            <a:ext cx="14634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00" y="430950"/>
            <a:ext cx="6172406" cy="471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8975" y="1207225"/>
            <a:ext cx="1321125" cy="29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7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Impact of currents on winds: ERA5 vs scatterometer</a:t>
            </a:r>
            <a:endParaRPr/>
          </a:p>
        </p:txBody>
      </p:sp>
      <p:sp>
        <p:nvSpPr>
          <p:cNvPr id="339" name="Google Shape;339;p17"/>
          <p:cNvSpPr txBox="1"/>
          <p:nvPr/>
        </p:nvSpPr>
        <p:spPr>
          <a:xfrm>
            <a:off x="5049500" y="4582350"/>
            <a:ext cx="410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Courtesy Ad Stoffelen</a:t>
            </a:r>
            <a:endParaRPr b="0" i="0" sz="12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3325" y="1808504"/>
            <a:ext cx="2927726" cy="232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Wind-Current Coupling Mechanism</a:t>
            </a:r>
            <a:endParaRPr/>
          </a:p>
        </p:txBody>
      </p:sp>
      <p:pic>
        <p:nvPicPr>
          <p:cNvPr id="346" name="Google Shape;34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955525"/>
            <a:ext cx="4944900" cy="4035574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8"/>
          <p:cNvSpPr txBox="1"/>
          <p:nvPr/>
        </p:nvSpPr>
        <p:spPr>
          <a:xfrm>
            <a:off x="3908450" y="4022925"/>
            <a:ext cx="3072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Renault, L., Molemaker, J. M., Gula, J., Masson, S., &amp; McWilliams, J. C. (2016). Control and Stabilization of the Gulf Stream by Oceanic Current Interaction with the Atmosphere. </a:t>
            </a:r>
            <a:r>
              <a:rPr b="0" i="1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Journal of Physical Oceanography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0" i="0" lang="en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https://doi.org/10.1175/jpo-d-16-0115.1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96175" y="500625"/>
            <a:ext cx="1933000" cy="26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8"/>
          <p:cNvSpPr txBox="1"/>
          <p:nvPr/>
        </p:nvSpPr>
        <p:spPr>
          <a:xfrm>
            <a:off x="4797275" y="180200"/>
            <a:ext cx="28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Relative Vorticity - Wind stress curl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0" name="Google Shape;350;p18"/>
          <p:cNvSpPr txBox="1"/>
          <p:nvPr/>
        </p:nvSpPr>
        <p:spPr>
          <a:xfrm>
            <a:off x="7038950" y="4132550"/>
            <a:ext cx="206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Relative Vorticity - 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curl atmospheric wind</a:t>
            </a:r>
            <a:endParaRPr b="0" i="0" sz="14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"/>
          <p:cNvSpPr txBox="1"/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DopplerScatt S-MODE, current-wind derivative correlation</a:t>
            </a:r>
            <a:endParaRPr/>
          </a:p>
        </p:txBody>
      </p:sp>
      <p:pic>
        <p:nvPicPr>
          <p:cNvPr id="356" name="Google Shape;35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20" y="533613"/>
            <a:ext cx="8520602" cy="222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112" y="2725020"/>
            <a:ext cx="8438410" cy="241419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9"/>
          <p:cNvSpPr txBox="1"/>
          <p:nvPr/>
        </p:nvSpPr>
        <p:spPr>
          <a:xfrm>
            <a:off x="6510825" y="318175"/>
            <a:ext cx="30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Rodriguez, Wineteer et al 2023</a:t>
            </a:r>
            <a:endParaRPr b="0" i="0" sz="14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22222"/>
              <a:buFont typeface="Arial"/>
              <a:buNone/>
            </a:pPr>
            <a:r>
              <a:rPr b="1" lang="en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Sea Spray in Hurricanes Influences Profiles of Wind, Potential Temperature, and Moisture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86" name="Google Shape;186;p2"/>
          <p:cNvSpPr txBox="1"/>
          <p:nvPr>
            <p:ph idx="1" type="body"/>
          </p:nvPr>
        </p:nvSpPr>
        <p:spPr>
          <a:xfrm>
            <a:off x="139625" y="1420175"/>
            <a:ext cx="3456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8452"/>
              <a:buFont typeface="Arial"/>
              <a:buNone/>
            </a:pPr>
            <a:r>
              <a:rPr b="1"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Danny Wallace, Heather Holbach, Mark Bourassa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8108"/>
              <a:buNone/>
            </a:pPr>
            <a:r>
              <a:rPr lang="en"/>
              <a:t>Due to limited time, this material could not be included but you can find the presentation here: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08108"/>
              <a:buNone/>
            </a:pPr>
            <a:r>
              <a:rPr lang="en"/>
              <a:t>https://docs.google.com/presentation/d/1wY3pikDvO7l2tslGRQmILBZUriB0EWqS/edit?usp=sharing&amp;ouid=101155798790393408482&amp;rtpof=true&amp;sd=true</a:t>
            </a:r>
            <a:endParaRPr/>
          </a:p>
        </p:txBody>
      </p:sp>
      <p:pic>
        <p:nvPicPr>
          <p:cNvPr id="187" name="Google Shape;18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8625" y="1322525"/>
            <a:ext cx="5242973" cy="353742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"/>
          <p:cNvSpPr txBox="1"/>
          <p:nvPr/>
        </p:nvSpPr>
        <p:spPr>
          <a:xfrm>
            <a:off x="7090117" y="911172"/>
            <a:ext cx="14634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 to Poster</a:t>
            </a:r>
            <a:endParaRPr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/>
          <p:nvPr/>
        </p:nvSpPr>
        <p:spPr>
          <a:xfrm>
            <a:off x="311699" y="-12175"/>
            <a:ext cx="8688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2800" u="none" cap="none" strike="noStrik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Wind Stress &amp; Atmospheric Wind Coupling Coefficients (1km)</a:t>
            </a:r>
            <a:endParaRPr b="0" i="0" sz="2800" u="none" cap="none" strike="noStrike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64" name="Google Shape;364;p20"/>
          <p:cNvPicPr preferRelativeResize="0"/>
          <p:nvPr/>
        </p:nvPicPr>
        <p:blipFill rotWithShape="1">
          <a:blip r:embed="rId3">
            <a:alphaModFix/>
          </a:blip>
          <a:srcRect b="67440" l="0" r="0" t="0"/>
          <a:stretch/>
        </p:blipFill>
        <p:spPr>
          <a:xfrm>
            <a:off x="186672" y="679204"/>
            <a:ext cx="8688461" cy="342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0"/>
          <p:cNvPicPr preferRelativeResize="0"/>
          <p:nvPr/>
        </p:nvPicPr>
        <p:blipFill rotWithShape="1">
          <a:blip r:embed="rId3">
            <a:alphaModFix/>
          </a:blip>
          <a:srcRect b="0" l="0" r="0" t="91347"/>
          <a:stretch/>
        </p:blipFill>
        <p:spPr>
          <a:xfrm>
            <a:off x="186029" y="4012764"/>
            <a:ext cx="8668557" cy="90741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0"/>
          <p:cNvSpPr txBox="1"/>
          <p:nvPr/>
        </p:nvSpPr>
        <p:spPr>
          <a:xfrm>
            <a:off x="6510825" y="318175"/>
            <a:ext cx="302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Rodriguez, Wineteer et al 2023</a:t>
            </a:r>
            <a:endParaRPr b="0" i="0" sz="1400" u="none" cap="none" strike="noStrike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For more details regarding the S-MODE results, see…</a:t>
            </a:r>
            <a:endParaRPr/>
          </a:p>
        </p:txBody>
      </p:sp>
      <p:sp>
        <p:nvSpPr>
          <p:cNvPr id="372" name="Google Shape;372;p21"/>
          <p:cNvSpPr txBox="1"/>
          <p:nvPr/>
        </p:nvSpPr>
        <p:spPr>
          <a:xfrm>
            <a:off x="172100" y="1395825"/>
            <a:ext cx="8214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https://docs.google.com/presentation/d/1374rGTH9UGjCp9_XhPrAb7VF1n7hwSlE/edit?usp=sharing&amp;ouid=101155798790393408482&amp;rtpof=true&amp;sd=true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1"/>
          <p:cNvSpPr txBox="1"/>
          <p:nvPr>
            <p:ph type="title"/>
          </p:nvPr>
        </p:nvSpPr>
        <p:spPr>
          <a:xfrm>
            <a:off x="235500" y="2197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Email </a:t>
            </a:r>
            <a:r>
              <a:rPr lang="en" u="sng">
                <a:solidFill>
                  <a:schemeClr val="hlink"/>
                </a:solidFill>
                <a:hlinkClick r:id="rId3"/>
              </a:rPr>
              <a:t>ernesto.rodriguez@jpl.nasa.gov</a:t>
            </a:r>
            <a:r>
              <a:rPr lang="en"/>
              <a:t> for questions, comments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Paper to be submitted shortly…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The S-MODE data are available in PODAAC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Additional Posters not Covered in Overview</a:t>
            </a:r>
            <a:endParaRPr/>
          </a:p>
        </p:txBody>
      </p:sp>
      <p:sp>
        <p:nvSpPr>
          <p:cNvPr id="379" name="Google Shape;37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Exploring PBL coastal transitions and ocean surface properties with an Airborne Doppler Wind Lidar. Emmitt &amp; Greco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380" name="Google Shape;380;p22"/>
          <p:cNvSpPr txBox="1"/>
          <p:nvPr/>
        </p:nvSpPr>
        <p:spPr>
          <a:xfrm>
            <a:off x="6888182" y="1571317"/>
            <a:ext cx="146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C5E8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/>
          <p:nvPr/>
        </p:nvSpPr>
        <p:spPr>
          <a:xfrm>
            <a:off x="4603800" y="744050"/>
            <a:ext cx="4476000" cy="436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20150" y="744050"/>
            <a:ext cx="4476000" cy="436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"/>
          <p:cNvSpPr txBox="1"/>
          <p:nvPr/>
        </p:nvSpPr>
        <p:spPr>
          <a:xfrm>
            <a:off x="139200" y="303050"/>
            <a:ext cx="888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Bia Villas Bôas, Gwendal Marechal, Matt Mazloff, and Rui Sun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"/>
          <p:cNvSpPr txBox="1"/>
          <p:nvPr/>
        </p:nvSpPr>
        <p:spPr>
          <a:xfrm>
            <a:off x="0" y="0"/>
            <a:ext cx="907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 coupled framework for quantifying interactions between winds, currents, and waves.</a:t>
            </a:r>
            <a:endParaRPr b="1" i="0" sz="1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1600" y="1333675"/>
            <a:ext cx="3854527" cy="12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275" y="3254401"/>
            <a:ext cx="3539576" cy="141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1850" y="3306067"/>
            <a:ext cx="3854525" cy="118268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"/>
          <p:cNvSpPr txBox="1"/>
          <p:nvPr/>
        </p:nvSpPr>
        <p:spPr>
          <a:xfrm>
            <a:off x="444000" y="4620300"/>
            <a:ext cx="370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Sensitivity of the mixed layer depth to different </a:t>
            </a:r>
            <a:r>
              <a:rPr b="1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Langmuir turbulence </a:t>
            </a: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parameterization schemes. See </a:t>
            </a:r>
            <a:r>
              <a:rPr b="0" i="1" lang="en" sz="9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Sun et al (2023)</a:t>
            </a: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details.</a:t>
            </a:r>
            <a:endParaRPr b="0" i="1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"/>
          <p:cNvSpPr txBox="1"/>
          <p:nvPr/>
        </p:nvSpPr>
        <p:spPr>
          <a:xfrm>
            <a:off x="219661" y="812600"/>
            <a:ext cx="415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SKRIPS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framework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developed by our team that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couples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MITgcm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WRF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WaveWatch III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32491" y="86150"/>
            <a:ext cx="393609" cy="3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100" y="55250"/>
            <a:ext cx="372352" cy="4310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"/>
          <p:cNvSpPr txBox="1"/>
          <p:nvPr/>
        </p:nvSpPr>
        <p:spPr>
          <a:xfrm>
            <a:off x="101150" y="2625275"/>
            <a:ext cx="4318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Our main goal is to quantify the contribution of surface waves to air-sea fluxes, ocean mixing and upper-ocean budgets.</a:t>
            </a:r>
            <a:endParaRPr b="1" i="0" sz="11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"/>
          <p:cNvSpPr txBox="1"/>
          <p:nvPr/>
        </p:nvSpPr>
        <p:spPr>
          <a:xfrm>
            <a:off x="4961050" y="789850"/>
            <a:ext cx="3663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Modeling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theory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suggest a scale dependence between 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currents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surface </a:t>
            </a: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wave gradients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 txBox="1"/>
          <p:nvPr/>
        </p:nvSpPr>
        <p:spPr>
          <a:xfrm>
            <a:off x="4941851" y="4488750"/>
            <a:ext cx="3962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spatial variability of </a:t>
            </a:r>
            <a:r>
              <a:rPr b="1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Stokes drift</a:t>
            </a: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results from a combined response to </a:t>
            </a:r>
            <a:r>
              <a:rPr b="1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wind forcing</a:t>
            </a: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amplitude/frequency modulation due to </a:t>
            </a:r>
            <a:r>
              <a:rPr b="1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wave-current interactions </a:t>
            </a:r>
            <a:r>
              <a:rPr b="0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(Marechal, Villas Bôas, Pizzo, and Lenain – in prep)</a:t>
            </a:r>
            <a:r>
              <a:rPr b="1" i="1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1" i="1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36625" y="1513450"/>
            <a:ext cx="1424388" cy="10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79427" y="1513450"/>
            <a:ext cx="2124396" cy="107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4770125" y="2602050"/>
            <a:ext cx="4057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We are leveraging observations from S-MODE and SWOT cal/val to better understand sea state gradients and their impact on how we sense winds, currents, and SSH.</a:t>
            </a:r>
            <a:endParaRPr b="1" i="0" sz="1100" u="none" cap="none" strike="noStrike">
              <a:solidFill>
                <a:srgbClr val="0B53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"/>
          <p:cNvSpPr txBox="1"/>
          <p:nvPr/>
        </p:nvSpPr>
        <p:spPr>
          <a:xfrm>
            <a:off x="7759200" y="1278150"/>
            <a:ext cx="126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b="0" i="1" lang="en" sz="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Wang et al. (2023)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"/>
          <p:cNvSpPr txBox="1"/>
          <p:nvPr/>
        </p:nvSpPr>
        <p:spPr>
          <a:xfrm>
            <a:off x="4967625" y="1278150"/>
            <a:ext cx="156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1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on Marechal et al poster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"/>
          <p:cNvSpPr txBox="1"/>
          <p:nvPr>
            <p:ph idx="1" type="subTitle"/>
          </p:nvPr>
        </p:nvSpPr>
        <p:spPr>
          <a:xfrm>
            <a:off x="1274090" y="73736"/>
            <a:ext cx="7862274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NASA Project High fidelity modeling of parasitic capillary wave dynamics for remote sensing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Jiarong Wu, and 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Luc Deike.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Stephane Popinet (Sorbonne University), Bertrand Chapron (Ifremer),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Ernesto Rodriguez (NASA-JPL), Tom Farrar (WHOI)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4"/>
          <p:cNvSpPr txBox="1"/>
          <p:nvPr/>
        </p:nvSpPr>
        <p:spPr>
          <a:xfrm>
            <a:off x="225774" y="1460406"/>
            <a:ext cx="8625460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Scope and approach: high fidelity modeling of small scale surface waves coupled with atmospheric and oceanic turbulent boundary layers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ymbols of NASA | NASA" id="218" name="Google Shape;218;p4"/>
          <p:cNvPicPr preferRelativeResize="0"/>
          <p:nvPr/>
        </p:nvPicPr>
        <p:blipFill rotWithShape="1">
          <a:blip r:embed="rId3">
            <a:alphaModFix/>
          </a:blip>
          <a:srcRect b="0" l="19759" r="22540" t="0"/>
          <a:stretch/>
        </p:blipFill>
        <p:spPr>
          <a:xfrm>
            <a:off x="0" y="0"/>
            <a:ext cx="1363028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60751" y="2567486"/>
            <a:ext cx="2517493" cy="209791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"/>
          <p:cNvSpPr txBox="1"/>
          <p:nvPr/>
        </p:nvSpPr>
        <p:spPr>
          <a:xfrm>
            <a:off x="4822372" y="2082530"/>
            <a:ext cx="4194252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Multi-layer modeling for broad banded wave dynamics coupled with boundary layer processes, including statistics of breaking waves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"/>
          <p:cNvSpPr txBox="1"/>
          <p:nvPr/>
        </p:nvSpPr>
        <p:spPr>
          <a:xfrm>
            <a:off x="225774" y="2078953"/>
            <a:ext cx="4227749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1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numerical simulations of wind-wave-current coupling; including breaking and parasitic capillary waves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4350" y="2571388"/>
            <a:ext cx="3114392" cy="220209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"/>
          <p:cNvSpPr txBox="1"/>
          <p:nvPr/>
        </p:nvSpPr>
        <p:spPr>
          <a:xfrm>
            <a:off x="76072" y="3900694"/>
            <a:ext cx="1362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Wu, Popinet and Deike, 2022, J. Fluid Mech.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"/>
          <p:cNvSpPr txBox="1"/>
          <p:nvPr/>
        </p:nvSpPr>
        <p:spPr>
          <a:xfrm>
            <a:off x="4690478" y="3900694"/>
            <a:ext cx="13086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Wu, Popinet and Deike, 2023, J. Fluid Mech.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225775" y="4792775"/>
            <a:ext cx="4346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From individual dynamics (scales from mm to meters)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"/>
          <p:cNvSpPr txBox="1"/>
          <p:nvPr/>
        </p:nvSpPr>
        <p:spPr>
          <a:xfrm>
            <a:off x="5491573" y="4795825"/>
            <a:ext cx="3525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 statistics (scales from meters to km)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7680517" y="330744"/>
            <a:ext cx="14634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 txBox="1"/>
          <p:nvPr>
            <p:ph idx="1" type="subTitle"/>
          </p:nvPr>
        </p:nvSpPr>
        <p:spPr>
          <a:xfrm>
            <a:off x="1274090" y="73736"/>
            <a:ext cx="7862274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NASA Project High fidelity modeling of parasitic capillary wave dynamics for remote sensing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Jiarong Wu, and 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Luc Deike, 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Stephane Popinet (Sorbonne University), Bertrand Chapron (Ifremer),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Ernesto Rodriguez (NASA-JPL), Tom Farrar (WHOI)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259270" y="1099894"/>
            <a:ext cx="8625460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coupled simulations of wind-wave-current coupling; including breaking and parasitic capillary waves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bols of NASA | NASA" id="234" name="Google Shape;234;p5"/>
          <p:cNvPicPr preferRelativeResize="0"/>
          <p:nvPr/>
        </p:nvPicPr>
        <p:blipFill rotWithShape="1">
          <a:blip r:embed="rId3">
            <a:alphaModFix/>
          </a:blip>
          <a:srcRect b="0" l="19759" r="22540" t="0"/>
          <a:stretch/>
        </p:blipFill>
        <p:spPr>
          <a:xfrm>
            <a:off x="0" y="0"/>
            <a:ext cx="1363028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" y="1538538"/>
            <a:ext cx="6372183" cy="312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2402" y="1399976"/>
            <a:ext cx="2771799" cy="196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52389" y="3364728"/>
            <a:ext cx="2914649" cy="1798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"/>
          <p:cNvSpPr txBox="1"/>
          <p:nvPr/>
        </p:nvSpPr>
        <p:spPr>
          <a:xfrm>
            <a:off x="7560792" y="696694"/>
            <a:ext cx="146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/>
          <p:nvPr>
            <p:ph idx="1" type="subTitle"/>
          </p:nvPr>
        </p:nvSpPr>
        <p:spPr>
          <a:xfrm>
            <a:off x="1274090" y="73736"/>
            <a:ext cx="7862274" cy="11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NASA Project High fidelity modeling of parasitic capillary wave dynamics for remote sensing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Jiarong Wu, and </a:t>
            </a:r>
            <a:r>
              <a:rPr b="1" lang="en" sz="1500">
                <a:latin typeface="Calibri"/>
                <a:ea typeface="Calibri"/>
                <a:cs typeface="Calibri"/>
                <a:sym typeface="Calibri"/>
              </a:rPr>
              <a:t>Luc Deike.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Stephane Popinet (Sorbonne University), Bertrand Chapron (Ifremer),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Ernesto Rodriguez (NASA-JPL), Tom Farrar (WHOI)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6"/>
          <p:cNvSpPr txBox="1"/>
          <p:nvPr/>
        </p:nvSpPr>
        <p:spPr>
          <a:xfrm>
            <a:off x="225775" y="1460406"/>
            <a:ext cx="4346226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Multi-layer modeling for wave dynamics coupled with upper ocean, including breaking waves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ymbols of NASA | NASA" id="245" name="Google Shape;245;p6"/>
          <p:cNvPicPr preferRelativeResize="0"/>
          <p:nvPr/>
        </p:nvPicPr>
        <p:blipFill rotWithShape="1">
          <a:blip r:embed="rId3">
            <a:alphaModFix/>
          </a:blip>
          <a:srcRect b="0" l="19759" r="22540" t="0"/>
          <a:stretch/>
        </p:blipFill>
        <p:spPr>
          <a:xfrm>
            <a:off x="0" y="0"/>
            <a:ext cx="1363028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4400" y="1181100"/>
            <a:ext cx="2083920" cy="1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4552" y="1966059"/>
            <a:ext cx="2855159" cy="316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7064" y="2719582"/>
            <a:ext cx="5829300" cy="242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"/>
          <p:cNvSpPr txBox="1"/>
          <p:nvPr/>
        </p:nvSpPr>
        <p:spPr>
          <a:xfrm>
            <a:off x="7572067" y="357869"/>
            <a:ext cx="146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Link to Poster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7"/>
          <p:cNvSpPr txBox="1"/>
          <p:nvPr>
            <p:ph type="title"/>
          </p:nvPr>
        </p:nvSpPr>
        <p:spPr>
          <a:xfrm>
            <a:off x="14458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5"/>
              <a:buNone/>
            </a:pPr>
            <a:r>
              <a:rPr b="1" lang="en" sz="2700"/>
              <a:t>Coupling between the ocean and the atmosphere </a:t>
            </a:r>
            <a:br>
              <a:rPr b="1" lang="en" sz="2700"/>
            </a:br>
            <a:r>
              <a:rPr b="1" lang="en" sz="2700"/>
              <a:t>from meso to submesoscales</a:t>
            </a:r>
            <a:br>
              <a:rPr lang="en"/>
            </a:br>
            <a:r>
              <a:rPr lang="en" sz="2000"/>
              <a:t>Luc Lenain (SIO), Nick Pizzo (URI) and Mara Freilich (Brown)</a:t>
            </a:r>
            <a:endParaRPr/>
          </a:p>
        </p:txBody>
      </p:sp>
      <p:sp>
        <p:nvSpPr>
          <p:cNvPr id="255" name="Google Shape;255;p7"/>
          <p:cNvSpPr txBox="1"/>
          <p:nvPr/>
        </p:nvSpPr>
        <p:spPr>
          <a:xfrm>
            <a:off x="302241" y="1515711"/>
            <a:ext cx="3869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SIO MASS is an airborne instrument to simultaneously collect observations of </a:t>
            </a: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sea surface temperature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387856"/>
                </a:solidFill>
                <a:latin typeface="Arial"/>
                <a:ea typeface="Arial"/>
                <a:cs typeface="Arial"/>
                <a:sym typeface="Arial"/>
              </a:rPr>
              <a:t>ocean color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winds and mean-square slope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85979D"/>
                </a:solidFill>
                <a:latin typeface="Arial"/>
                <a:ea typeface="Arial"/>
                <a:cs typeface="Arial"/>
                <a:sym typeface="Arial"/>
              </a:rPr>
              <a:t>surface waves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wave breaking statistics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ocean topography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currents and upper-ocean shear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horizontal scales ranging from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submeter to mesoscales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521" y="1262259"/>
            <a:ext cx="3749966" cy="354701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7"/>
          <p:cNvSpPr txBox="1"/>
          <p:nvPr/>
        </p:nvSpPr>
        <p:spPr>
          <a:xfrm>
            <a:off x="4694971" y="1294963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SIO Modular Aerial Sensing System (MASS)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7"/>
          <p:cNvPicPr preferRelativeResize="0"/>
          <p:nvPr/>
        </p:nvPicPr>
        <p:blipFill rotWithShape="1">
          <a:blip r:embed="rId4">
            <a:alphaModFix/>
          </a:blip>
          <a:srcRect b="2521" l="65883" r="3156" t="63272"/>
          <a:stretch/>
        </p:blipFill>
        <p:spPr>
          <a:xfrm>
            <a:off x="2900400" y="3292150"/>
            <a:ext cx="1617125" cy="15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8"/>
          <p:cNvSpPr txBox="1"/>
          <p:nvPr>
            <p:ph type="title"/>
          </p:nvPr>
        </p:nvSpPr>
        <p:spPr>
          <a:xfrm>
            <a:off x="14458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5"/>
              <a:buNone/>
            </a:pPr>
            <a:r>
              <a:rPr b="1" lang="en" sz="2700"/>
              <a:t>Coupling between the ocean and the atmosphere </a:t>
            </a:r>
            <a:br>
              <a:rPr b="1" lang="en" sz="2700"/>
            </a:br>
            <a:r>
              <a:rPr b="1" lang="en" sz="2700"/>
              <a:t>from meso to submesoscales</a:t>
            </a:r>
            <a:br>
              <a:rPr lang="en"/>
            </a:br>
            <a:r>
              <a:rPr lang="en" sz="2000"/>
              <a:t>Luc Lenain (SIO), Nick Pizzo (URI) and Mara Freilich (Brown)</a:t>
            </a:r>
            <a:endParaRPr/>
          </a:p>
        </p:txBody>
      </p:sp>
      <p:sp>
        <p:nvSpPr>
          <p:cNvPr id="264" name="Google Shape;264;p8"/>
          <p:cNvSpPr txBox="1"/>
          <p:nvPr/>
        </p:nvSpPr>
        <p:spPr>
          <a:xfrm>
            <a:off x="302241" y="1505879"/>
            <a:ext cx="38694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SIO MASS is an airborne instrument to simultaneously collect observations of </a:t>
            </a: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sea surface temperature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387856"/>
                </a:solidFill>
                <a:latin typeface="Arial"/>
                <a:ea typeface="Arial"/>
                <a:cs typeface="Arial"/>
                <a:sym typeface="Arial"/>
              </a:rPr>
              <a:t>ocean color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winds and mean-square slope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85979D"/>
                </a:solidFill>
                <a:latin typeface="Arial"/>
                <a:ea typeface="Arial"/>
                <a:cs typeface="Arial"/>
                <a:sym typeface="Arial"/>
              </a:rPr>
              <a:t>surface waves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wave breaking statistics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ocean topography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currents and upper-ocean shear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horizontal scales ranging from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submeter to mesoscales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Co-located observations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wind, waves, and currents are necessary to understand air-sea interactions.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8"/>
          <p:cNvPicPr preferRelativeResize="0"/>
          <p:nvPr/>
        </p:nvPicPr>
        <p:blipFill rotWithShape="1">
          <a:blip r:embed="rId3">
            <a:alphaModFix/>
          </a:blip>
          <a:srcRect b="50000" l="0" r="9412" t="0"/>
          <a:stretch/>
        </p:blipFill>
        <p:spPr>
          <a:xfrm>
            <a:off x="4607556" y="2836862"/>
            <a:ext cx="4000416" cy="2112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8"/>
          <p:cNvPicPr preferRelativeResize="0"/>
          <p:nvPr/>
        </p:nvPicPr>
        <p:blipFill rotWithShape="1">
          <a:blip r:embed="rId3">
            <a:alphaModFix/>
          </a:blip>
          <a:srcRect b="0" l="2490" r="53110" t="49471"/>
          <a:stretch/>
        </p:blipFill>
        <p:spPr>
          <a:xfrm>
            <a:off x="6581983" y="747285"/>
            <a:ext cx="1963384" cy="213780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8"/>
          <p:cNvSpPr txBox="1"/>
          <p:nvPr/>
        </p:nvSpPr>
        <p:spPr>
          <a:xfrm>
            <a:off x="7418438" y="372859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DoppVis Currents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a graph showing a diagram&#10;&#10;Description automatically generated with medium confidence" id="272" name="Google Shape;27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0504" y="1379254"/>
            <a:ext cx="4508761" cy="37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9"/>
          <p:cNvSpPr txBox="1"/>
          <p:nvPr>
            <p:ph type="title"/>
          </p:nvPr>
        </p:nvSpPr>
        <p:spPr>
          <a:xfrm>
            <a:off x="144586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5225"/>
              <a:buNone/>
            </a:pPr>
            <a:r>
              <a:rPr b="1" lang="en" sz="2700"/>
              <a:t>Coupling between the ocean and the atmosphere </a:t>
            </a:r>
            <a:br>
              <a:rPr b="1" lang="en" sz="2700"/>
            </a:br>
            <a:r>
              <a:rPr b="1" lang="en" sz="2700"/>
              <a:t>from meso to submesoscales</a:t>
            </a:r>
            <a:br>
              <a:rPr lang="en"/>
            </a:br>
            <a:r>
              <a:rPr lang="en" sz="2000"/>
              <a:t>Luc Lenain (SIO), Nick Pizzo (URI) and Mara Freilich (Brown)</a:t>
            </a:r>
            <a:endParaRPr/>
          </a:p>
        </p:txBody>
      </p:sp>
      <p:sp>
        <p:nvSpPr>
          <p:cNvPr id="274" name="Google Shape;274;p9"/>
          <p:cNvSpPr txBox="1"/>
          <p:nvPr/>
        </p:nvSpPr>
        <p:spPr>
          <a:xfrm>
            <a:off x="144586" y="1266617"/>
            <a:ext cx="525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synergy with the S-MODE and SWOT programs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/>
          <p:cNvSpPr txBox="1"/>
          <p:nvPr/>
        </p:nvSpPr>
        <p:spPr>
          <a:xfrm>
            <a:off x="1995949" y="1831509"/>
            <a:ext cx="589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S-MODE IOP2 pencil-beam SST from MASS (April 19 2023)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