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12192000"/>
  <p:notesSz cx="6858000" cy="9144000"/>
  <p:embeddedFontLst>
    <p:embeddedFont>
      <p:font typeface="Arial Narrow"/>
      <p:regular r:id="rId59"/>
      <p:bold r:id="rId60"/>
      <p:italic r:id="rId61"/>
      <p:boldItalic r:id="rId62"/>
    </p:embeddedFont>
    <p:embeddedFont>
      <p:font typeface="Lato"/>
      <p:regular r:id="rId63"/>
      <p:bold r:id="rId64"/>
      <p:italic r:id="rId65"/>
      <p:boldItalic r:id="rId66"/>
    </p:embeddedFont>
    <p:embeddedFont>
      <p:font typeface="Helvetica Neue"/>
      <p:regular r:id="rId67"/>
      <p:bold r:id="rId68"/>
      <p:italic r:id="rId69"/>
      <p:boldItalic r:id="rId70"/>
    </p:embeddedFont>
    <p:embeddedFont>
      <p:font typeface="Open Sans"/>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5" roundtripDataSignature="AMtx7mhCMfz4/m/Hll+5+6DUXhfS75Ow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087628F-ED70-4B50-8B99-7DFC91AE17BC}">
  <a:tblStyle styleId="{2087628F-ED70-4B50-8B99-7DFC91AE17B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penSans-italic.fntdata"/><Relationship Id="rId72" Type="http://schemas.openxmlformats.org/officeDocument/2006/relationships/font" Target="fonts/OpenSans-bold.fntdata"/><Relationship Id="rId31" Type="http://schemas.openxmlformats.org/officeDocument/2006/relationships/slide" Target="slides/slide26.xml"/><Relationship Id="rId75" Type="http://customschemas.google.com/relationships/presentationmetadata" Target="metadata"/><Relationship Id="rId30" Type="http://schemas.openxmlformats.org/officeDocument/2006/relationships/slide" Target="slides/slide25.xml"/><Relationship Id="rId74" Type="http://schemas.openxmlformats.org/officeDocument/2006/relationships/font" Target="fonts/OpenSans-bold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OpenSans-regular.fntdata"/><Relationship Id="rId70" Type="http://schemas.openxmlformats.org/officeDocument/2006/relationships/font" Target="fonts/HelveticaNeue-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ArialNarrow-boldItalic.fntdata"/><Relationship Id="rId61" Type="http://schemas.openxmlformats.org/officeDocument/2006/relationships/font" Target="fonts/ArialNarrow-italic.fntdata"/><Relationship Id="rId20" Type="http://schemas.openxmlformats.org/officeDocument/2006/relationships/slide" Target="slides/slide15.xml"/><Relationship Id="rId64" Type="http://schemas.openxmlformats.org/officeDocument/2006/relationships/font" Target="fonts/Lato-bold.fntdata"/><Relationship Id="rId63" Type="http://schemas.openxmlformats.org/officeDocument/2006/relationships/font" Target="fonts/Lato-regular.fntdata"/><Relationship Id="rId22" Type="http://schemas.openxmlformats.org/officeDocument/2006/relationships/slide" Target="slides/slide17.xml"/><Relationship Id="rId66" Type="http://schemas.openxmlformats.org/officeDocument/2006/relationships/font" Target="fonts/Lato-boldItalic.fntdata"/><Relationship Id="rId21" Type="http://schemas.openxmlformats.org/officeDocument/2006/relationships/slide" Target="slides/slide16.xml"/><Relationship Id="rId65" Type="http://schemas.openxmlformats.org/officeDocument/2006/relationships/font" Target="fonts/Lato-italic.fntdata"/><Relationship Id="rId24" Type="http://schemas.openxmlformats.org/officeDocument/2006/relationships/slide" Target="slides/slide19.xml"/><Relationship Id="rId68" Type="http://schemas.openxmlformats.org/officeDocument/2006/relationships/font" Target="fonts/HelveticaNeue-bold.fntdata"/><Relationship Id="rId23" Type="http://schemas.openxmlformats.org/officeDocument/2006/relationships/slide" Target="slides/slide18.xml"/><Relationship Id="rId67" Type="http://schemas.openxmlformats.org/officeDocument/2006/relationships/font" Target="fonts/HelveticaNeue-regular.fntdata"/><Relationship Id="rId60" Type="http://schemas.openxmlformats.org/officeDocument/2006/relationships/font" Target="fonts/ArialNarrow-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HelveticaNeue-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ArialNarrow-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7" name="Google Shape;46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46:notes"/>
          <p:cNvSpPr/>
          <p:nvPr>
            <p:ph idx="2" type="sldImg"/>
          </p:nvPr>
        </p:nvSpPr>
        <p:spPr>
          <a:xfrm>
            <a:off x="2690813" y="506413"/>
            <a:ext cx="4492625" cy="2527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5" name="Google Shape;615;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Times New Roman"/>
              <a:buNone/>
            </a:pPr>
            <a:fld id="{00000000-1234-1234-1234-123412341234}" type="slidenum">
              <a:rPr b="0" i="0" lang="en-US"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2F9ED"/>
        </a:solidFill>
      </p:bgPr>
    </p:bg>
    <p:spTree>
      <p:nvGrpSpPr>
        <p:cNvPr id="15" name="Shape 15"/>
        <p:cNvGrpSpPr/>
        <p:nvPr/>
      </p:nvGrpSpPr>
      <p:grpSpPr>
        <a:xfrm>
          <a:off x="0" y="0"/>
          <a:ext cx="0" cy="0"/>
          <a:chOff x="0" y="0"/>
          <a:chExt cx="0" cy="0"/>
        </a:xfrm>
      </p:grpSpPr>
      <p:sp>
        <p:nvSpPr>
          <p:cNvPr id="16" name="Google Shape;16;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5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5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5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6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6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6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6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6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6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3"/>
          <p:cNvSpPr/>
          <p:nvPr>
            <p:ph idx="2" type="pic"/>
          </p:nvPr>
        </p:nvSpPr>
        <p:spPr>
          <a:xfrm>
            <a:off x="5183188" y="987425"/>
            <a:ext cx="6172200" cy="4873625"/>
          </a:xfrm>
          <a:prstGeom prst="rect">
            <a:avLst/>
          </a:prstGeom>
          <a:noFill/>
          <a:ln>
            <a:noFill/>
          </a:ln>
        </p:spPr>
      </p:sp>
      <p:sp>
        <p:nvSpPr>
          <p:cNvPr id="68" name="Google Shape;68;p6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1EFD8"/>
            </a:gs>
            <a:gs pos="1000">
              <a:srgbClr val="E1EFD8"/>
            </a:gs>
            <a:gs pos="87000">
              <a:srgbClr val="E3F0DA">
                <a:alpha val="22745"/>
              </a:srgbClr>
            </a:gs>
            <a:gs pos="100000">
              <a:srgbClr val="C4E0B2"/>
            </a:gs>
          </a:gsLst>
          <a:lin ang="5400000" scaled="0"/>
        </a:gradFill>
      </p:bgPr>
    </p:bg>
    <p:spTree>
      <p:nvGrpSpPr>
        <p:cNvPr id="9" name="Shape 9"/>
        <p:cNvGrpSpPr/>
        <p:nvPr/>
      </p:nvGrpSpPr>
      <p:grpSpPr>
        <a:xfrm>
          <a:off x="0" y="0"/>
          <a:ext cx="0" cy="0"/>
          <a:chOff x="0" y="0"/>
          <a:chExt cx="0" cy="0"/>
        </a:xfrm>
      </p:grpSpPr>
      <p:sp>
        <p:nvSpPr>
          <p:cNvPr id="10" name="Google Shape;10;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7.png"/><Relationship Id="rId4" Type="http://schemas.openxmlformats.org/officeDocument/2006/relationships/image" Target="../media/image25.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scatterometer.knmi.nl/archived_prod/" TargetMode="External"/><Relationship Id="rId4" Type="http://schemas.openxmlformats.org/officeDocument/2006/relationships/hyperlink" Target="https://www.remss.com/announcement/ASCAT-ABC-ocean-surface-wind-CDR/" TargetMode="External"/><Relationship Id="rId5" Type="http://schemas.openxmlformats.org/officeDocument/2006/relationships/hyperlink" Target="https://wow.jpl.nasa.gov/" TargetMode="External"/></Relationships>
</file>

<file path=ppt/slides/_rels/slide13.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38.gif"/><Relationship Id="rId13" Type="http://schemas.openxmlformats.org/officeDocument/2006/relationships/image" Target="../media/image9.png"/><Relationship Id="rId12"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8.gif"/><Relationship Id="rId5" Type="http://schemas.openxmlformats.org/officeDocument/2006/relationships/image" Target="../media/image13.png"/><Relationship Id="rId6" Type="http://schemas.openxmlformats.org/officeDocument/2006/relationships/image" Target="../media/image21.png"/><Relationship Id="rId7" Type="http://schemas.openxmlformats.org/officeDocument/2006/relationships/image" Target="../media/image24.png"/><Relationship Id="rId8"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41.png"/><Relationship Id="rId5" Type="http://schemas.openxmlformats.org/officeDocument/2006/relationships/image" Target="../media/image32.png"/><Relationship Id="rId6" Type="http://schemas.openxmlformats.org/officeDocument/2006/relationships/hyperlink" Target="https://mdc.coaps.fsu.edu/scatterometry/meeting/docs/2023/Ricciardulli_et_al_Wind_CDR_poster.pdf" TargetMode="External"/></Relationships>
</file>

<file path=ppt/slides/_rels/slide15.xml.rels><?xml version="1.0" encoding="UTF-8" standalone="yes"?><Relationships xmlns="http://schemas.openxmlformats.org/package/2006/relationships"><Relationship Id="rId11" Type="http://schemas.openxmlformats.org/officeDocument/2006/relationships/hyperlink" Target="https://mdc.coaps.fsu.edu/scatterometry/meeting/docs/2023/Hristova_New_MEASURES_CDR_for_science_v03.pdf" TargetMode="External"/><Relationship Id="rId10" Type="http://schemas.openxmlformats.org/officeDocument/2006/relationships/hyperlink" Target="https://mdc.coaps.fsu.edu/scatterometry/meeting/docs/2023/ewright_IOVWST_OCT2023_poster2.pdf" TargetMode="External"/><Relationship Id="rId12" Type="http://schemas.openxmlformats.org/officeDocument/2006/relationships/hyperlink" Target="https://mdc.coaps.fsu.edu/scatterometry/meeting/docs/2023/Hristova_New_MEASURES_CDR_for_science_v03.pdf" TargetMode="External"/><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hyperlink" Target="https://mdc.coaps.fsu.edu/scatterometry/meeting/docs/2023/wineteer_real_wind_poster.pdf" TargetMode="External"/><Relationship Id="rId9" Type="http://schemas.openxmlformats.org/officeDocument/2006/relationships/image" Target="../media/image37.png"/><Relationship Id="rId5" Type="http://schemas.openxmlformats.org/officeDocument/2006/relationships/hyperlink" Target="https://mdc.coaps.fsu.edu/scatterometry/meeting/docs/2023/StilesCorrectionsforRainAndIce.pdf" TargetMode="External"/><Relationship Id="rId6" Type="http://schemas.openxmlformats.org/officeDocument/2006/relationships/hyperlink" Target="https://mdc.coaps.fsu.edu/scatterometry/meeting/docs/2023/Hristova_New_MEASURES_CDR_for_science_v03.pdf" TargetMode="External"/><Relationship Id="rId7" Type="http://schemas.openxmlformats.org/officeDocument/2006/relationships/hyperlink" Target="https://mdc.coaps.fsu.edu/scatterometry/meeting/docs/2023/Hristova_New_MEASURES_CDR_for_science_v03.pdf" TargetMode="External"/><Relationship Id="rId8"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climatedataguide.ucar.edu/climate-data/climate-data-records-overview" TargetMode="External"/><Relationship Id="rId4" Type="http://schemas.openxmlformats.org/officeDocument/2006/relationships/hyperlink" Target="https://climatedataguide.ucar.edu/climate-data/climate-data-records-overview"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40.png"/><Relationship Id="rId5"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54.png"/><Relationship Id="rId5"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pn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marine.copernicus.eu/about/producers/wind-tac" TargetMode="External"/><Relationship Id="rId4" Type="http://schemas.openxmlformats.org/officeDocument/2006/relationships/image" Target="../media/image49.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hyperlink" Target="https://data.marine.copernicus.eu/product/WIND_GLO_PHY_CLIMATE_L4_MY_012_003/description"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5.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mdc.coaps.fsu.edu/scatterometry/meeting/docs/2023/StilesCorrectionsforRainAndIce.pdf" TargetMode="External"/><Relationship Id="rId4" Type="http://schemas.openxmlformats.org/officeDocument/2006/relationships/image" Target="../media/image43.png"/><Relationship Id="rId5"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9.png"/><Relationship Id="rId4" Type="http://schemas.openxmlformats.org/officeDocument/2006/relationships/image" Target="../media/image70.png"/><Relationship Id="rId5" Type="http://schemas.openxmlformats.org/officeDocument/2006/relationships/image" Target="../media/image48.png"/><Relationship Id="rId6" Type="http://schemas.openxmlformats.org/officeDocument/2006/relationships/image" Target="../media/image68.png"/><Relationship Id="rId7" Type="http://schemas.openxmlformats.org/officeDocument/2006/relationships/hyperlink" Target="https://mdc.coaps.fsu.edu/scatterometry/meeting/docs/2023/ewright_IOVWST_OCT2023_poster2.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7.jp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climatedataguide.ucar.edu/climate-data/climate-data-records-overview" TargetMode="External"/><Relationship Id="rId4" Type="http://schemas.openxmlformats.org/officeDocument/2006/relationships/hyperlink" Target="https://climatedataguide.ucar.edu/climate-data/climate-data-records-overview"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8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hyperlink" Target="https://www.maxss.org/Products/MAXSS-Product-Catalogue" TargetMode="External"/><Relationship Id="rId4" Type="http://schemas.openxmlformats.org/officeDocument/2006/relationships/image" Target="../media/image66.png"/><Relationship Id="rId5" Type="http://schemas.openxmlformats.org/officeDocument/2006/relationships/image" Target="../media/image69.png"/><Relationship Id="rId6"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1.png"/><Relationship Id="rId4" Type="http://schemas.openxmlformats.org/officeDocument/2006/relationships/image" Target="../media/image73.png"/><Relationship Id="rId5" Type="http://schemas.openxmlformats.org/officeDocument/2006/relationships/image" Target="../media/image78.png"/><Relationship Id="rId6" Type="http://schemas.openxmlformats.org/officeDocument/2006/relationships/image" Target="../media/image7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3.png"/><Relationship Id="rId4" Type="http://schemas.openxmlformats.org/officeDocument/2006/relationships/image" Target="../media/image82.png"/><Relationship Id="rId5" Type="http://schemas.openxmlformats.org/officeDocument/2006/relationships/hyperlink" Target="https://www.worldoceancirculation.org/Product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5.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6.png"/><Relationship Id="rId4" Type="http://schemas.openxmlformats.org/officeDocument/2006/relationships/image" Target="../media/image20.png"/><Relationship Id="rId5" Type="http://schemas.openxmlformats.org/officeDocument/2006/relationships/image" Target="../media/image8.png"/><Relationship Id="rId6" Type="http://schemas.openxmlformats.org/officeDocument/2006/relationships/image" Target="../media/image84.png"/><Relationship Id="rId7"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8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86.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10.png"/><Relationship Id="rId7"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nvSpPr>
        <p:spPr>
          <a:xfrm>
            <a:off x="-71887" y="1951124"/>
            <a:ext cx="12192000" cy="69357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0"/>
              <a:buFont typeface="Calibri"/>
              <a:buNone/>
            </a:pPr>
            <a:r>
              <a:t/>
            </a:r>
            <a:endParaRPr b="1" i="0" sz="4000" u="none" cap="none" strike="noStrike">
              <a:solidFill>
                <a:srgbClr val="00206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2060"/>
              </a:buClr>
              <a:buSzPts val="4000"/>
              <a:buFont typeface="Comic Sans MS"/>
              <a:buNone/>
            </a:pPr>
            <a:r>
              <a:rPr b="1" i="0" lang="en-US" sz="4000" u="none" cap="none" strike="noStrike">
                <a:solidFill>
                  <a:srgbClr val="002060"/>
                </a:solidFill>
                <a:latin typeface="Comic Sans MS"/>
                <a:ea typeface="Comic Sans MS"/>
                <a:cs typeface="Comic Sans MS"/>
                <a:sym typeface="Comic Sans MS"/>
              </a:rPr>
              <a:t>Using &gt;25 Years Ocean Surface Wind Record </a:t>
            </a:r>
            <a:endParaRPr/>
          </a:p>
          <a:p>
            <a:pPr indent="0" lvl="0" marL="0" marR="0" rtl="0" algn="ctr">
              <a:lnSpc>
                <a:spcPct val="100000"/>
              </a:lnSpc>
              <a:spcBef>
                <a:spcPts val="0"/>
              </a:spcBef>
              <a:spcAft>
                <a:spcPts val="0"/>
              </a:spcAft>
              <a:buClr>
                <a:srgbClr val="002060"/>
              </a:buClr>
              <a:buSzPts val="4000"/>
              <a:buFont typeface="Comic Sans MS"/>
              <a:buNone/>
            </a:pPr>
            <a:r>
              <a:rPr b="1" i="0" lang="en-US" sz="4000" u="none" cap="none" strike="noStrike">
                <a:solidFill>
                  <a:srgbClr val="002060"/>
                </a:solidFill>
                <a:latin typeface="Comic Sans MS"/>
                <a:ea typeface="Comic Sans MS"/>
                <a:cs typeface="Comic Sans MS"/>
                <a:sym typeface="Comic Sans MS"/>
              </a:rPr>
              <a:t>for Science and Applications</a:t>
            </a:r>
            <a:endParaRPr b="1" i="0" sz="4000" u="none" cap="none" strike="noStrike">
              <a:solidFill>
                <a:srgbClr val="002060"/>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2060"/>
              </a:buClr>
              <a:buSzPts val="4000"/>
              <a:buFont typeface="Comic Sans MS"/>
              <a:buNone/>
            </a:pPr>
            <a:r>
              <a:rPr b="1" i="0" lang="en-US" sz="4000" u="none" cap="none" strike="noStrike">
                <a:solidFill>
                  <a:srgbClr val="002060"/>
                </a:solidFill>
                <a:latin typeface="Comic Sans MS"/>
                <a:ea typeface="Comic Sans MS"/>
                <a:cs typeface="Comic Sans MS"/>
                <a:sym typeface="Comic Sans MS"/>
              </a:rPr>
              <a:t> </a:t>
            </a:r>
            <a:endParaRPr/>
          </a:p>
        </p:txBody>
      </p:sp>
      <p:sp>
        <p:nvSpPr>
          <p:cNvPr id="89" name="Google Shape;89;p1"/>
          <p:cNvSpPr/>
          <p:nvPr/>
        </p:nvSpPr>
        <p:spPr>
          <a:xfrm>
            <a:off x="892628" y="3292984"/>
            <a:ext cx="10406743" cy="635336"/>
          </a:xfrm>
          <a:prstGeom prst="rect">
            <a:avLst/>
          </a:prstGeom>
          <a:noFill/>
          <a:ln>
            <a:noFill/>
          </a:ln>
        </p:spPr>
        <p:txBody>
          <a:bodyPr anchorCtr="0" anchor="t" bIns="32650" lIns="65300" spcFirstLastPara="1" rIns="65300" wrap="square" tIns="32650">
            <a:spAutoFit/>
          </a:bodyPr>
          <a:lstStyle/>
          <a:p>
            <a:pPr indent="0" lvl="0" marL="0" marR="0" rtl="0" algn="ctr">
              <a:spcBef>
                <a:spcPts val="0"/>
              </a:spcBef>
              <a:spcAft>
                <a:spcPts val="0"/>
              </a:spcAft>
              <a:buNone/>
            </a:pPr>
            <a:r>
              <a:rPr b="0" i="1" lang="en-US" sz="1600" u="none" cap="none" strike="noStrike">
                <a:solidFill>
                  <a:schemeClr val="dk1"/>
                </a:solidFill>
                <a:latin typeface="Calibri"/>
                <a:ea typeface="Calibri"/>
                <a:cs typeface="Calibri"/>
                <a:sym typeface="Calibri"/>
              </a:rPr>
              <a:t>Svetla Hristova-Veleva (JPL/Caltech), Lisan Yu (WHOI), G. King, M. Bourassa (FSU)</a:t>
            </a:r>
            <a:endParaRPr/>
          </a:p>
          <a:p>
            <a:pPr indent="0" lvl="0" marL="0" marR="0" rtl="0" algn="ctr">
              <a:spcBef>
                <a:spcPts val="600"/>
              </a:spcBef>
              <a:spcAft>
                <a:spcPts val="0"/>
              </a:spcAft>
              <a:buNone/>
            </a:pPr>
            <a:r>
              <a:rPr b="0" i="1" lang="en-US" sz="1600" u="none" cap="none" strike="noStrike">
                <a:solidFill>
                  <a:schemeClr val="dk1"/>
                </a:solidFill>
                <a:latin typeface="Calibri"/>
                <a:ea typeface="Calibri"/>
                <a:cs typeface="Calibri"/>
                <a:sym typeface="Calibri"/>
              </a:rPr>
              <a:t>F. Wentz (RSS), L. Ricciardulli (RSS), A. Stoffelen (KNMI), M. Portabella (CSIC)</a:t>
            </a:r>
            <a:endParaRPr/>
          </a:p>
        </p:txBody>
      </p:sp>
      <p:sp>
        <p:nvSpPr>
          <p:cNvPr id="90" name="Google Shape;90;p1"/>
          <p:cNvSpPr/>
          <p:nvPr/>
        </p:nvSpPr>
        <p:spPr>
          <a:xfrm>
            <a:off x="4331951" y="4907143"/>
            <a:ext cx="3384324"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600" u="none" cap="none" strike="noStrike">
                <a:solidFill>
                  <a:schemeClr val="dk1"/>
                </a:solidFill>
                <a:latin typeface="Calibri"/>
                <a:ea typeface="Calibri"/>
                <a:cs typeface="Calibri"/>
                <a:sym typeface="Calibri"/>
              </a:rPr>
              <a:t> </a:t>
            </a:r>
            <a:br>
              <a:rPr b="1" i="0" lang="en-US" sz="1600" u="none" cap="none" strike="noStrike">
                <a:solidFill>
                  <a:schemeClr val="dk1"/>
                </a:solidFill>
                <a:latin typeface="Calibri"/>
                <a:ea typeface="Calibri"/>
                <a:cs typeface="Calibri"/>
                <a:sym typeface="Calibri"/>
              </a:rPr>
            </a:br>
            <a:r>
              <a:rPr b="1" i="0" lang="en-US" sz="1600" u="none" cap="none" strike="noStrike">
                <a:solidFill>
                  <a:schemeClr val="dk1"/>
                </a:solidFill>
                <a:latin typeface="Calibri"/>
                <a:ea typeface="Calibri"/>
                <a:cs typeface="Calibri"/>
                <a:sym typeface="Calibri"/>
              </a:rPr>
              <a:t>IOVWST meeting 2023, November 1st</a:t>
            </a:r>
            <a:endParaRPr/>
          </a:p>
        </p:txBody>
      </p:sp>
      <p:pic>
        <p:nvPicPr>
          <p:cNvPr id="91" name="Google Shape;91;p1"/>
          <p:cNvPicPr preferRelativeResize="0"/>
          <p:nvPr/>
        </p:nvPicPr>
        <p:blipFill rotWithShape="1">
          <a:blip r:embed="rId3">
            <a:alphaModFix/>
          </a:blip>
          <a:srcRect b="0" l="0" r="0" t="0"/>
          <a:stretch/>
        </p:blipFill>
        <p:spPr>
          <a:xfrm>
            <a:off x="269600" y="96997"/>
            <a:ext cx="1748795" cy="499575"/>
          </a:xfrm>
          <a:prstGeom prst="rect">
            <a:avLst/>
          </a:prstGeom>
          <a:noFill/>
          <a:ln>
            <a:noFill/>
          </a:ln>
        </p:spPr>
      </p:pic>
      <p:pic>
        <p:nvPicPr>
          <p:cNvPr id="92" name="Google Shape;92;p1"/>
          <p:cNvPicPr preferRelativeResize="0"/>
          <p:nvPr/>
        </p:nvPicPr>
        <p:blipFill rotWithShape="1">
          <a:blip r:embed="rId4">
            <a:alphaModFix/>
          </a:blip>
          <a:srcRect b="0" l="0" r="0" t="0"/>
          <a:stretch/>
        </p:blipFill>
        <p:spPr>
          <a:xfrm>
            <a:off x="6615202" y="96997"/>
            <a:ext cx="1457600" cy="728801"/>
          </a:xfrm>
          <a:prstGeom prst="rect">
            <a:avLst/>
          </a:prstGeom>
          <a:noFill/>
          <a:ln>
            <a:noFill/>
          </a:ln>
        </p:spPr>
      </p:pic>
      <p:pic>
        <p:nvPicPr>
          <p:cNvPr id="93" name="Google Shape;93;p1"/>
          <p:cNvPicPr preferRelativeResize="0"/>
          <p:nvPr/>
        </p:nvPicPr>
        <p:blipFill rotWithShape="1">
          <a:blip r:embed="rId5">
            <a:alphaModFix/>
          </a:blip>
          <a:srcRect b="0" l="0" r="0" t="0"/>
          <a:stretch/>
        </p:blipFill>
        <p:spPr>
          <a:xfrm>
            <a:off x="10313698" y="128792"/>
            <a:ext cx="980077" cy="332605"/>
          </a:xfrm>
          <a:prstGeom prst="rect">
            <a:avLst/>
          </a:prstGeom>
          <a:noFill/>
          <a:ln>
            <a:noFill/>
          </a:ln>
        </p:spPr>
      </p:pic>
      <p:pic>
        <p:nvPicPr>
          <p:cNvPr id="94" name="Google Shape;94;p1"/>
          <p:cNvPicPr preferRelativeResize="0"/>
          <p:nvPr/>
        </p:nvPicPr>
        <p:blipFill rotWithShape="1">
          <a:blip r:embed="rId6">
            <a:alphaModFix/>
          </a:blip>
          <a:srcRect b="0" l="0" r="0" t="0"/>
          <a:stretch/>
        </p:blipFill>
        <p:spPr>
          <a:xfrm>
            <a:off x="10331942" y="540952"/>
            <a:ext cx="1060305" cy="406012"/>
          </a:xfrm>
          <a:prstGeom prst="rect">
            <a:avLst/>
          </a:prstGeom>
          <a:noFill/>
          <a:ln>
            <a:noFill/>
          </a:ln>
        </p:spPr>
      </p:pic>
      <p:pic>
        <p:nvPicPr>
          <p:cNvPr id="95" name="Google Shape;95;p1"/>
          <p:cNvPicPr preferRelativeResize="0"/>
          <p:nvPr/>
        </p:nvPicPr>
        <p:blipFill rotWithShape="1">
          <a:blip r:embed="rId7">
            <a:alphaModFix/>
          </a:blip>
          <a:srcRect b="0" l="0" r="0" t="0"/>
          <a:stretch/>
        </p:blipFill>
        <p:spPr>
          <a:xfrm>
            <a:off x="2119488" y="106502"/>
            <a:ext cx="1684135" cy="499575"/>
          </a:xfrm>
          <a:prstGeom prst="rect">
            <a:avLst/>
          </a:prstGeom>
          <a:noFill/>
          <a:ln>
            <a:noFill/>
          </a:ln>
        </p:spPr>
      </p:pic>
      <p:pic>
        <p:nvPicPr>
          <p:cNvPr descr="Logo" id="96" name="Google Shape;96;p1"/>
          <p:cNvPicPr preferRelativeResize="0"/>
          <p:nvPr/>
        </p:nvPicPr>
        <p:blipFill rotWithShape="1">
          <a:blip r:embed="rId8">
            <a:alphaModFix/>
          </a:blip>
          <a:srcRect b="0" l="0" r="0" t="0"/>
          <a:stretch/>
        </p:blipFill>
        <p:spPr>
          <a:xfrm>
            <a:off x="8072802" y="96997"/>
            <a:ext cx="1999710" cy="693571"/>
          </a:xfrm>
          <a:prstGeom prst="rect">
            <a:avLst/>
          </a:prstGeom>
          <a:noFill/>
          <a:ln>
            <a:noFill/>
          </a:ln>
        </p:spPr>
      </p:pic>
      <p:sp>
        <p:nvSpPr>
          <p:cNvPr id="97" name="Google Shape;97;p1"/>
          <p:cNvSpPr/>
          <p:nvPr/>
        </p:nvSpPr>
        <p:spPr>
          <a:xfrm>
            <a:off x="5871713" y="3173492"/>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8" name="Google Shape;98;p1"/>
          <p:cNvPicPr preferRelativeResize="0"/>
          <p:nvPr/>
        </p:nvPicPr>
        <p:blipFill rotWithShape="1">
          <a:blip r:embed="rId9">
            <a:alphaModFix/>
          </a:blip>
          <a:srcRect b="0" l="0" r="0" t="0"/>
          <a:stretch/>
        </p:blipFill>
        <p:spPr>
          <a:xfrm>
            <a:off x="4119575" y="27423"/>
            <a:ext cx="959144" cy="944216"/>
          </a:xfrm>
          <a:prstGeom prst="rect">
            <a:avLst/>
          </a:prstGeom>
          <a:noFill/>
          <a:ln>
            <a:noFill/>
          </a:ln>
        </p:spPr>
      </p:pic>
      <p:sp>
        <p:nvSpPr>
          <p:cNvPr id="99" name="Google Shape;99;p1"/>
          <p:cNvSpPr/>
          <p:nvPr/>
        </p:nvSpPr>
        <p:spPr>
          <a:xfrm>
            <a:off x="985504" y="4264438"/>
            <a:ext cx="10406743" cy="558392"/>
          </a:xfrm>
          <a:prstGeom prst="rect">
            <a:avLst/>
          </a:prstGeom>
          <a:noFill/>
          <a:ln>
            <a:noFill/>
          </a:ln>
        </p:spPr>
        <p:txBody>
          <a:bodyPr anchorCtr="0" anchor="t" bIns="32650" lIns="65300" spcFirstLastPara="1" rIns="65300" wrap="square" tIns="32650">
            <a:spAutoFit/>
          </a:bodyPr>
          <a:lstStyle/>
          <a:p>
            <a:pPr indent="0" lvl="0" marL="0" marR="0" rtl="0" algn="ctr">
              <a:spcBef>
                <a:spcPts val="0"/>
              </a:spcBef>
              <a:spcAft>
                <a:spcPts val="0"/>
              </a:spcAft>
              <a:buNone/>
            </a:pPr>
            <a:r>
              <a:rPr i="1" lang="en-US" sz="1600">
                <a:solidFill>
                  <a:schemeClr val="dk1"/>
                </a:solidFill>
                <a:latin typeface="Calibri"/>
                <a:ea typeface="Calibri"/>
                <a:cs typeface="Calibri"/>
                <a:sym typeface="Calibri"/>
              </a:rPr>
              <a:t>With additional input from:</a:t>
            </a:r>
            <a:endParaRPr/>
          </a:p>
          <a:p>
            <a:pPr indent="0" lvl="0" marL="0" marR="0" rtl="0" algn="ctr">
              <a:spcBef>
                <a:spcPts val="0"/>
              </a:spcBef>
              <a:spcAft>
                <a:spcPts val="0"/>
              </a:spcAft>
              <a:buNone/>
            </a:pPr>
            <a:r>
              <a:rPr i="1" lang="en-US" sz="1600">
                <a:solidFill>
                  <a:schemeClr val="dk1"/>
                </a:solidFill>
                <a:latin typeface="Calibri"/>
                <a:ea typeface="Calibri"/>
                <a:cs typeface="Calibri"/>
                <a:sym typeface="Calibri"/>
              </a:rPr>
              <a:t> S. Gille, A. Verhoef, A. Wineteer, B. Stiles, E. Wright, J. Knaff, J. Sienkiewicz, C. </a:t>
            </a:r>
            <a:r>
              <a:rPr i="1" lang="en-US" sz="1600">
                <a:solidFill>
                  <a:srgbClr val="333333"/>
                </a:solidFill>
                <a:latin typeface="Calibri"/>
                <a:ea typeface="Calibri"/>
                <a:cs typeface="Calibri"/>
                <a:sym typeface="Calibri"/>
              </a:rPr>
              <a:t>Mears, T. Lee </a:t>
            </a:r>
            <a:r>
              <a:rPr i="1" lang="en-US" sz="1600">
                <a:solidFill>
                  <a:schemeClr val="dk1"/>
                </a:solidFill>
                <a:latin typeface="Calibri"/>
                <a:ea typeface="Calibri"/>
                <a:cs typeface="Calibri"/>
                <a:sym typeface="Calibri"/>
              </a:rPr>
              <a:t>and several others </a:t>
            </a:r>
            <a:endParaRPr/>
          </a:p>
        </p:txBody>
      </p:sp>
      <p:sp>
        <p:nvSpPr>
          <p:cNvPr id="100" name="Google Shape;10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1" name="Google Shape;101;p1"/>
          <p:cNvSpPr txBox="1"/>
          <p:nvPr/>
        </p:nvSpPr>
        <p:spPr>
          <a:xfrm>
            <a:off x="0" y="6184157"/>
            <a:ext cx="1055325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376092"/>
                </a:solidFill>
                <a:latin typeface="Calibri"/>
                <a:ea typeface="Calibri"/>
                <a:cs typeface="Calibri"/>
                <a:sym typeface="Calibri"/>
              </a:rPr>
              <a:t>© </a:t>
            </a:r>
            <a:r>
              <a:rPr lang="en-US" sz="1600">
                <a:solidFill>
                  <a:schemeClr val="dk1"/>
                </a:solidFill>
                <a:latin typeface="Times New Roman"/>
                <a:ea typeface="Times New Roman"/>
                <a:cs typeface="Times New Roman"/>
                <a:sym typeface="Times New Roman"/>
              </a:rPr>
              <a:t>2023 California Institute of Technology. </a:t>
            </a:r>
            <a:endParaRPr sz="16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p:txBody>
      </p:sp>
      <p:sp>
        <p:nvSpPr>
          <p:cNvPr id="102" name="Google Shape;102;p1"/>
          <p:cNvSpPr txBox="1"/>
          <p:nvPr/>
        </p:nvSpPr>
        <p:spPr>
          <a:xfrm>
            <a:off x="226507" y="5878031"/>
            <a:ext cx="11924736" cy="2693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150">
                <a:solidFill>
                  <a:schemeClr val="dk1"/>
                </a:solidFill>
                <a:latin typeface="Calibri"/>
                <a:ea typeface="Calibri"/>
                <a:cs typeface="Calibri"/>
                <a:sym typeface="Calibri"/>
              </a:rPr>
              <a:t>Part of the research was carried out at the Jet Propulsion Laboratory, California Institute of Technology, under a contract with the National Aeronautics and Space Administration (80NM0018D0004).</a:t>
            </a:r>
            <a:endParaRPr i="1" sz="115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0"/>
          <p:cNvSpPr txBox="1"/>
          <p:nvPr>
            <p:ph idx="1" type="body"/>
          </p:nvPr>
        </p:nvSpPr>
        <p:spPr>
          <a:xfrm>
            <a:off x="169781" y="1484178"/>
            <a:ext cx="5967821" cy="537382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dk1"/>
              </a:buClr>
              <a:buSzPct val="100000"/>
              <a:buNone/>
            </a:pPr>
            <a:r>
              <a:rPr b="1" lang="en-US" sz="2300"/>
              <a:t>Main Sources of Uncertainty</a:t>
            </a:r>
            <a:endParaRPr/>
          </a:p>
          <a:p>
            <a:pPr indent="-137191" lvl="1" marL="228600" rtl="0" algn="l">
              <a:lnSpc>
                <a:spcPct val="120000"/>
              </a:lnSpc>
              <a:spcBef>
                <a:spcPts val="0"/>
              </a:spcBef>
              <a:spcAft>
                <a:spcPts val="0"/>
              </a:spcAft>
              <a:buClr>
                <a:schemeClr val="dk1"/>
              </a:buClr>
              <a:buSzPct val="100000"/>
              <a:buChar char="•"/>
            </a:pPr>
            <a:r>
              <a:rPr b="1" lang="en-US" sz="2300"/>
              <a:t>Diurnal variability of the winds</a:t>
            </a:r>
            <a:r>
              <a:rPr lang="en-US" sz="2300"/>
              <a:t> </a:t>
            </a:r>
            <a:endParaRPr/>
          </a:p>
          <a:p>
            <a:pPr indent="-228631" lvl="2" marL="457200" rtl="0" algn="l">
              <a:lnSpc>
                <a:spcPct val="120000"/>
              </a:lnSpc>
              <a:spcBef>
                <a:spcPts val="0"/>
              </a:spcBef>
              <a:spcAft>
                <a:spcPts val="0"/>
              </a:spcAft>
              <a:buClr>
                <a:srgbClr val="7030A0"/>
              </a:buClr>
              <a:buSzPct val="100000"/>
              <a:buChar char="•"/>
            </a:pPr>
            <a:r>
              <a:rPr b="1" lang="en-US" sz="2300">
                <a:solidFill>
                  <a:srgbClr val="7030A0"/>
                </a:solidFill>
              </a:rPr>
              <a:t>Not well-known magnitude and geographic variability of the diurnal signal, to allow properly isolating its contribution to the differences in the wind estimates from missions observing at different Local Times of Day.</a:t>
            </a:r>
            <a:endParaRPr/>
          </a:p>
          <a:p>
            <a:pPr indent="-137191" lvl="1" marL="228600" rtl="0" algn="l">
              <a:lnSpc>
                <a:spcPct val="120000"/>
              </a:lnSpc>
              <a:spcBef>
                <a:spcPts val="0"/>
              </a:spcBef>
              <a:spcAft>
                <a:spcPts val="0"/>
              </a:spcAft>
              <a:buClr>
                <a:schemeClr val="dk1"/>
              </a:buClr>
              <a:buSzPct val="100000"/>
              <a:buChar char="•"/>
            </a:pPr>
            <a:r>
              <a:rPr b="1" lang="en-US" sz="2300"/>
              <a:t>Differences in the active observing systems</a:t>
            </a:r>
            <a:endParaRPr/>
          </a:p>
          <a:p>
            <a:pPr indent="-228631" lvl="2" marL="457200" rtl="0" algn="l">
              <a:lnSpc>
                <a:spcPct val="120000"/>
              </a:lnSpc>
              <a:spcBef>
                <a:spcPts val="0"/>
              </a:spcBef>
              <a:spcAft>
                <a:spcPts val="0"/>
              </a:spcAft>
              <a:buClr>
                <a:schemeClr val="dk1"/>
              </a:buClr>
              <a:buSzPct val="100000"/>
              <a:buChar char="•"/>
            </a:pPr>
            <a:r>
              <a:rPr lang="en-US" sz="2300"/>
              <a:t>frequency of the observations (</a:t>
            </a:r>
            <a:r>
              <a:rPr b="1" lang="en-US" sz="2300">
                <a:solidFill>
                  <a:srgbClr val="7030A0"/>
                </a:solidFill>
              </a:rPr>
              <a:t>Ku vs C band</a:t>
            </a:r>
            <a:r>
              <a:rPr lang="en-US" sz="2300"/>
              <a:t>), with </a:t>
            </a:r>
            <a:r>
              <a:rPr b="1" lang="en-US" sz="2300">
                <a:solidFill>
                  <a:srgbClr val="7030A0"/>
                </a:solidFill>
              </a:rPr>
              <a:t>possible differences in the physics of the relationship between the observations (σ</a:t>
            </a:r>
            <a:r>
              <a:rPr b="1" baseline="30000" lang="en-US" sz="2300">
                <a:solidFill>
                  <a:srgbClr val="7030A0"/>
                </a:solidFill>
              </a:rPr>
              <a:t>0</a:t>
            </a:r>
            <a:r>
              <a:rPr b="1" lang="en-US" sz="2300">
                <a:solidFill>
                  <a:srgbClr val="7030A0"/>
                </a:solidFill>
              </a:rPr>
              <a:t>) and the underlying winds</a:t>
            </a:r>
            <a:r>
              <a:rPr lang="en-US" sz="2300"/>
              <a:t>; Also having different sensitivity to </a:t>
            </a:r>
            <a:endParaRPr/>
          </a:p>
          <a:p>
            <a:pPr indent="-228631" lvl="3" marL="914400" rtl="0" algn="l">
              <a:lnSpc>
                <a:spcPct val="120000"/>
              </a:lnSpc>
              <a:spcBef>
                <a:spcPts val="0"/>
              </a:spcBef>
              <a:spcAft>
                <a:spcPts val="0"/>
              </a:spcAft>
              <a:buClr>
                <a:schemeClr val="dk1"/>
              </a:buClr>
              <a:buSzPct val="100000"/>
              <a:buChar char="•"/>
            </a:pPr>
            <a:r>
              <a:rPr lang="en-US" sz="2300"/>
              <a:t>atmospheric parameters (most importantly rain) </a:t>
            </a:r>
            <a:endParaRPr/>
          </a:p>
          <a:p>
            <a:pPr indent="-228631" lvl="3" marL="914400" rtl="0" algn="l">
              <a:lnSpc>
                <a:spcPct val="120000"/>
              </a:lnSpc>
              <a:spcBef>
                <a:spcPts val="0"/>
              </a:spcBef>
              <a:spcAft>
                <a:spcPts val="0"/>
              </a:spcAft>
              <a:buClr>
                <a:schemeClr val="dk1"/>
              </a:buClr>
              <a:buSzPct val="100000"/>
              <a:buChar char="•"/>
            </a:pPr>
            <a:r>
              <a:rPr lang="en-US" sz="2300"/>
              <a:t>ocean surface parameters such as wind speed, sea surface temperature (SST) and sea state.</a:t>
            </a:r>
            <a:endParaRPr/>
          </a:p>
          <a:p>
            <a:pPr indent="-228631" lvl="2" marL="457200" rtl="0" algn="l">
              <a:lnSpc>
                <a:spcPct val="120000"/>
              </a:lnSpc>
              <a:spcBef>
                <a:spcPts val="0"/>
              </a:spcBef>
              <a:spcAft>
                <a:spcPts val="0"/>
              </a:spcAft>
              <a:buClr>
                <a:srgbClr val="7030A0"/>
              </a:buClr>
              <a:buSzPct val="100000"/>
              <a:buChar char="•"/>
            </a:pPr>
            <a:r>
              <a:rPr b="1" lang="en-US" sz="2300">
                <a:solidFill>
                  <a:srgbClr val="7030A0"/>
                </a:solidFill>
              </a:rPr>
              <a:t>instrument design and geometry </a:t>
            </a:r>
            <a:r>
              <a:rPr lang="en-US" sz="2300"/>
              <a:t>(push-broom vs pencil beam, variable incidence angles of the observations); </a:t>
            </a:r>
            <a:endParaRPr/>
          </a:p>
          <a:p>
            <a:pPr indent="-137191" lvl="1" marL="228600" rtl="0" algn="l">
              <a:lnSpc>
                <a:spcPct val="120000"/>
              </a:lnSpc>
              <a:spcBef>
                <a:spcPts val="0"/>
              </a:spcBef>
              <a:spcAft>
                <a:spcPts val="0"/>
              </a:spcAft>
              <a:buClr>
                <a:schemeClr val="dk1"/>
              </a:buClr>
              <a:buSzPct val="100000"/>
              <a:buChar char="•"/>
            </a:pPr>
            <a:r>
              <a:rPr b="1" lang="en-US" sz="2300"/>
              <a:t>Retrieval algorithms and assumptions</a:t>
            </a:r>
            <a:r>
              <a:rPr lang="en-US" sz="2300"/>
              <a:t> </a:t>
            </a:r>
            <a:r>
              <a:rPr b="1" lang="en-US" sz="2300">
                <a:solidFill>
                  <a:srgbClr val="7030A0"/>
                </a:solidFill>
              </a:rPr>
              <a:t>- inconsistencies remain in the different components of the different retrieval schemes</a:t>
            </a:r>
            <a:r>
              <a:rPr lang="en-US" sz="2300">
                <a:solidFill>
                  <a:srgbClr val="7030A0"/>
                </a:solidFill>
              </a:rPr>
              <a:t>.  </a:t>
            </a:r>
            <a:endParaRPr/>
          </a:p>
        </p:txBody>
      </p:sp>
      <p:sp>
        <p:nvSpPr>
          <p:cNvPr id="206" name="Google Shape;206;p10"/>
          <p:cNvSpPr txBox="1"/>
          <p:nvPr/>
        </p:nvSpPr>
        <p:spPr>
          <a:xfrm>
            <a:off x="15764" y="943546"/>
            <a:ext cx="11997561" cy="5824097"/>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dk1"/>
              </a:buClr>
              <a:buSzPts val="2200"/>
              <a:buFont typeface="Arial"/>
              <a:buNone/>
            </a:pPr>
            <a:r>
              <a:t/>
            </a:r>
            <a:endParaRPr sz="2200">
              <a:solidFill>
                <a:schemeClr val="dk1"/>
              </a:solidFill>
              <a:latin typeface="Calibri"/>
              <a:ea typeface="Calibri"/>
              <a:cs typeface="Calibri"/>
              <a:sym typeface="Calibri"/>
            </a:endParaRPr>
          </a:p>
        </p:txBody>
      </p:sp>
      <p:grpSp>
        <p:nvGrpSpPr>
          <p:cNvPr id="207" name="Google Shape;207;p10"/>
          <p:cNvGrpSpPr/>
          <p:nvPr/>
        </p:nvGrpSpPr>
        <p:grpSpPr>
          <a:xfrm>
            <a:off x="6165684" y="5404387"/>
            <a:ext cx="5881401" cy="1404323"/>
            <a:chOff x="-519864" y="-178559"/>
            <a:chExt cx="6549446" cy="1444402"/>
          </a:xfrm>
        </p:grpSpPr>
        <p:grpSp>
          <p:nvGrpSpPr>
            <p:cNvPr id="208" name="Google Shape;208;p10"/>
            <p:cNvGrpSpPr/>
            <p:nvPr/>
          </p:nvGrpSpPr>
          <p:grpSpPr>
            <a:xfrm>
              <a:off x="1637932" y="-178559"/>
              <a:ext cx="4391650" cy="1444402"/>
              <a:chOff x="1637932" y="-178559"/>
              <a:chExt cx="4391650" cy="1444402"/>
            </a:xfrm>
          </p:grpSpPr>
          <p:pic>
            <p:nvPicPr>
              <p:cNvPr id="209" name="Google Shape;209;p10"/>
              <p:cNvPicPr preferRelativeResize="0"/>
              <p:nvPr/>
            </p:nvPicPr>
            <p:blipFill rotWithShape="1">
              <a:blip r:embed="rId3">
                <a:alphaModFix/>
              </a:blip>
              <a:srcRect b="0" l="0" r="0" t="0"/>
              <a:stretch/>
            </p:blipFill>
            <p:spPr>
              <a:xfrm>
                <a:off x="4150939" y="-178559"/>
                <a:ext cx="1878643" cy="1444402"/>
              </a:xfrm>
              <a:prstGeom prst="rect">
                <a:avLst/>
              </a:prstGeom>
              <a:noFill/>
              <a:ln>
                <a:noFill/>
              </a:ln>
            </p:spPr>
          </p:pic>
          <p:pic>
            <p:nvPicPr>
              <p:cNvPr id="210" name="Google Shape;210;p10"/>
              <p:cNvPicPr preferRelativeResize="0"/>
              <p:nvPr/>
            </p:nvPicPr>
            <p:blipFill rotWithShape="1">
              <a:blip r:embed="rId4">
                <a:alphaModFix/>
              </a:blip>
              <a:srcRect b="0" l="0" r="0" t="0"/>
              <a:stretch/>
            </p:blipFill>
            <p:spPr>
              <a:xfrm>
                <a:off x="1637932" y="-178121"/>
                <a:ext cx="2034797" cy="1443964"/>
              </a:xfrm>
              <a:prstGeom prst="rect">
                <a:avLst/>
              </a:prstGeom>
              <a:noFill/>
              <a:ln>
                <a:noFill/>
              </a:ln>
            </p:spPr>
          </p:pic>
        </p:grpSp>
        <p:sp>
          <p:nvSpPr>
            <p:cNvPr id="211" name="Google Shape;211;p10"/>
            <p:cNvSpPr txBox="1"/>
            <p:nvPr/>
          </p:nvSpPr>
          <p:spPr>
            <a:xfrm>
              <a:off x="-519864" y="-109235"/>
              <a:ext cx="2179452" cy="43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4F81BD"/>
                  </a:solidFill>
                  <a:latin typeface="Arial Narrow"/>
                  <a:ea typeface="Arial Narrow"/>
                  <a:cs typeface="Arial Narrow"/>
                  <a:sym typeface="Arial Narrow"/>
                </a:rPr>
                <a:t>Schematic of the observation geometry for the two different observing systems: the rotating pencil beam of the Ku-band scatterometers (left) and the push-broom fan beam sampling by the C-band scatterometers (right)</a:t>
              </a:r>
              <a:endParaRPr sz="1000">
                <a:solidFill>
                  <a:srgbClr val="4F81BD"/>
                </a:solidFill>
                <a:latin typeface="Arial Narrow"/>
                <a:ea typeface="Arial Narrow"/>
                <a:cs typeface="Arial Narrow"/>
                <a:sym typeface="Arial Narrow"/>
              </a:endParaRPr>
            </a:p>
          </p:txBody>
        </p:sp>
      </p:grpSp>
      <p:sp>
        <p:nvSpPr>
          <p:cNvPr id="212" name="Google Shape;212;p10"/>
          <p:cNvSpPr txBox="1"/>
          <p:nvPr/>
        </p:nvSpPr>
        <p:spPr>
          <a:xfrm>
            <a:off x="169781" y="-19724"/>
            <a:ext cx="11947289" cy="8064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12121"/>
              </a:buClr>
              <a:buSzPts val="3000"/>
              <a:buFont typeface="Calibri"/>
              <a:buNone/>
            </a:pPr>
            <a:r>
              <a:rPr b="1" lang="en-US" sz="3000">
                <a:solidFill>
                  <a:srgbClr val="212121"/>
                </a:solidFill>
                <a:latin typeface="Calibri"/>
                <a:ea typeface="Calibri"/>
                <a:cs typeface="Calibri"/>
                <a:sym typeface="Calibri"/>
              </a:rPr>
              <a:t>1.A CDRs of </a:t>
            </a:r>
            <a:r>
              <a:rPr b="1" i="1" lang="en-US" sz="3000">
                <a:solidFill>
                  <a:srgbClr val="7030A0"/>
                </a:solidFill>
                <a:latin typeface="Calibri"/>
                <a:ea typeface="Calibri"/>
                <a:cs typeface="Calibri"/>
                <a:sym typeface="Calibri"/>
              </a:rPr>
              <a:t>single-instrument </a:t>
            </a:r>
            <a:r>
              <a:rPr b="1" lang="en-US" sz="3000">
                <a:solidFill>
                  <a:srgbClr val="212121"/>
                </a:solidFill>
                <a:latin typeface="Calibri"/>
                <a:ea typeface="Calibri"/>
                <a:cs typeface="Calibri"/>
                <a:sym typeface="Calibri"/>
              </a:rPr>
              <a:t> ocean surface winds – goals &amp; motivation</a:t>
            </a:r>
            <a:endParaRPr sz="3000">
              <a:solidFill>
                <a:schemeClr val="dk1"/>
              </a:solidFill>
              <a:latin typeface="Calibri"/>
              <a:ea typeface="Calibri"/>
              <a:cs typeface="Calibri"/>
              <a:sym typeface="Calibri"/>
            </a:endParaRPr>
          </a:p>
        </p:txBody>
      </p:sp>
      <p:pic>
        <p:nvPicPr>
          <p:cNvPr id="213" name="Google Shape;213;p10"/>
          <p:cNvPicPr preferRelativeResize="0"/>
          <p:nvPr/>
        </p:nvPicPr>
        <p:blipFill rotWithShape="1">
          <a:blip r:embed="rId5">
            <a:alphaModFix/>
          </a:blip>
          <a:srcRect b="0" l="0" r="0" t="0"/>
          <a:stretch/>
        </p:blipFill>
        <p:spPr>
          <a:xfrm>
            <a:off x="6269126" y="4151868"/>
            <a:ext cx="5744199" cy="1166091"/>
          </a:xfrm>
          <a:prstGeom prst="rect">
            <a:avLst/>
          </a:prstGeom>
          <a:noFill/>
          <a:ln>
            <a:noFill/>
          </a:ln>
        </p:spPr>
      </p:pic>
      <p:pic>
        <p:nvPicPr>
          <p:cNvPr descr="A graph of different levels of time&#10;&#10;Description automatically generated with medium confidence" id="214" name="Google Shape;214;p10"/>
          <p:cNvPicPr preferRelativeResize="0"/>
          <p:nvPr/>
        </p:nvPicPr>
        <p:blipFill rotWithShape="1">
          <a:blip r:embed="rId6">
            <a:alphaModFix/>
          </a:blip>
          <a:srcRect b="-1904" l="0" r="0" t="0"/>
          <a:stretch/>
        </p:blipFill>
        <p:spPr>
          <a:xfrm>
            <a:off x="6276509" y="2181432"/>
            <a:ext cx="2022078" cy="1967339"/>
          </a:xfrm>
          <a:prstGeom prst="rect">
            <a:avLst/>
          </a:prstGeom>
          <a:noFill/>
          <a:ln>
            <a:noFill/>
          </a:ln>
        </p:spPr>
      </p:pic>
      <p:pic>
        <p:nvPicPr>
          <p:cNvPr descr="A chart of different weather conditions&#10;&#10;Description automatically generated with medium confidence" id="215" name="Google Shape;215;p10"/>
          <p:cNvPicPr preferRelativeResize="0"/>
          <p:nvPr/>
        </p:nvPicPr>
        <p:blipFill rotWithShape="1">
          <a:blip r:embed="rId7">
            <a:alphaModFix/>
          </a:blip>
          <a:srcRect b="0" l="0" r="0" t="0"/>
          <a:stretch/>
        </p:blipFill>
        <p:spPr>
          <a:xfrm>
            <a:off x="8363663" y="2115719"/>
            <a:ext cx="3466800" cy="1258207"/>
          </a:xfrm>
          <a:prstGeom prst="rect">
            <a:avLst/>
          </a:prstGeom>
          <a:noFill/>
          <a:ln>
            <a:noFill/>
          </a:ln>
        </p:spPr>
      </p:pic>
      <p:sp>
        <p:nvSpPr>
          <p:cNvPr id="216" name="Google Shape;216;p10"/>
          <p:cNvSpPr txBox="1"/>
          <p:nvPr/>
        </p:nvSpPr>
        <p:spPr>
          <a:xfrm>
            <a:off x="8158080" y="1447666"/>
            <a:ext cx="3958990" cy="2170800"/>
          </a:xfrm>
          <a:prstGeom prst="rect">
            <a:avLst/>
          </a:prstGeom>
          <a:noFill/>
          <a:ln>
            <a:noFill/>
          </a:ln>
        </p:spPr>
        <p:txBody>
          <a:bodyPr anchorCtr="0" anchor="t" bIns="45700" lIns="91425" spcFirstLastPara="1" rIns="91425" wrap="square" tIns="45700">
            <a:normAutofit/>
          </a:bodyPr>
          <a:lstStyle/>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Strength and timing of diurnal wind cycles vary seasonally.</a:t>
            </a:r>
            <a:endParaRPr/>
          </a:p>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Patterns vary geographically.</a:t>
            </a:r>
            <a:endParaRPr/>
          </a:p>
        </p:txBody>
      </p:sp>
      <p:sp>
        <p:nvSpPr>
          <p:cNvPr id="217" name="Google Shape;217;p10"/>
          <p:cNvSpPr txBox="1"/>
          <p:nvPr/>
        </p:nvSpPr>
        <p:spPr>
          <a:xfrm>
            <a:off x="6084730" y="1403523"/>
            <a:ext cx="23982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CDR Challenge:  Seasonal changes in diurnal winds</a:t>
            </a:r>
            <a:endParaRPr sz="1600">
              <a:solidFill>
                <a:schemeClr val="dk1"/>
              </a:solidFill>
              <a:latin typeface="Calibri"/>
              <a:ea typeface="Calibri"/>
              <a:cs typeface="Calibri"/>
              <a:sym typeface="Calibri"/>
            </a:endParaRPr>
          </a:p>
        </p:txBody>
      </p:sp>
      <p:sp>
        <p:nvSpPr>
          <p:cNvPr id="218" name="Google Shape;218;p10"/>
          <p:cNvSpPr txBox="1"/>
          <p:nvPr/>
        </p:nvSpPr>
        <p:spPr>
          <a:xfrm>
            <a:off x="6137602" y="1916772"/>
            <a:ext cx="246844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Calibri"/>
                <a:ea typeface="Calibri"/>
                <a:cs typeface="Calibri"/>
                <a:sym typeface="Calibri"/>
              </a:rPr>
              <a:t>Donata Giglio, Sarah Gille et al</a:t>
            </a:r>
            <a:endParaRPr sz="1200">
              <a:solidFill>
                <a:schemeClr val="dk1"/>
              </a:solidFill>
              <a:latin typeface="Calibri"/>
              <a:ea typeface="Calibri"/>
              <a:cs typeface="Calibri"/>
              <a:sym typeface="Calibri"/>
            </a:endParaRPr>
          </a:p>
        </p:txBody>
      </p:sp>
      <p:sp>
        <p:nvSpPr>
          <p:cNvPr id="219" name="Google Shape;219;p10"/>
          <p:cNvSpPr txBox="1"/>
          <p:nvPr/>
        </p:nvSpPr>
        <p:spPr>
          <a:xfrm>
            <a:off x="8122831" y="3308344"/>
            <a:ext cx="3958990" cy="917341"/>
          </a:xfrm>
          <a:prstGeom prst="rect">
            <a:avLst/>
          </a:prstGeom>
          <a:noFill/>
          <a:ln>
            <a:noFill/>
          </a:ln>
        </p:spPr>
        <p:txBody>
          <a:bodyPr anchorCtr="0" anchor="t" bIns="45700" lIns="91425" spcFirstLastPara="1" rIns="91425" wrap="square" tIns="45700">
            <a:normAutofit/>
          </a:bodyPr>
          <a:lstStyle/>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Annual signal can be aliased by sampling (ISS) </a:t>
            </a:r>
            <a:endParaRPr/>
          </a:p>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Multiple satellites, or well-coordinated orbits are needed to distinguish diurnal signal from other variability</a:t>
            </a:r>
            <a:endParaRPr/>
          </a:p>
        </p:txBody>
      </p:sp>
      <p:sp>
        <p:nvSpPr>
          <p:cNvPr id="220" name="Google Shape;22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1" name="Google Shape;221;p10"/>
          <p:cNvSpPr txBox="1"/>
          <p:nvPr/>
        </p:nvSpPr>
        <p:spPr>
          <a:xfrm>
            <a:off x="88539" y="670823"/>
            <a:ext cx="11852009" cy="734945"/>
          </a:xfrm>
          <a:prstGeom prst="rect">
            <a:avLst/>
          </a:prstGeom>
          <a:noFill/>
          <a:ln cap="flat" cmpd="sng" w="41275">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Goal: long-term efforts by the IOVWST to provide stable and well-intercalibrated records of the ocean surface winds</a:t>
            </a:r>
            <a:endParaRPr/>
          </a:p>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Motivation: existing difference in operational estimates from different wind missions and different institutions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1"/>
          <p:cNvSpPr txBox="1"/>
          <p:nvPr>
            <p:ph type="title"/>
          </p:nvPr>
        </p:nvSpPr>
        <p:spPr>
          <a:xfrm>
            <a:off x="448574" y="175195"/>
            <a:ext cx="10515600" cy="6064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12121"/>
              </a:buClr>
              <a:buSzPct val="100000"/>
              <a:buFont typeface="Calibri"/>
              <a:buNone/>
            </a:pPr>
            <a:r>
              <a:rPr b="1" lang="en-US" sz="3200">
                <a:solidFill>
                  <a:srgbClr val="212121"/>
                </a:solidFill>
                <a:latin typeface="Calibri"/>
                <a:ea typeface="Calibri"/>
                <a:cs typeface="Calibri"/>
                <a:sym typeface="Calibri"/>
              </a:rPr>
              <a:t>1.A CDRs of the ocean surface winds  – driving desire for the </a:t>
            </a:r>
            <a:r>
              <a:rPr b="1" i="1" lang="en-US" sz="3200">
                <a:solidFill>
                  <a:srgbClr val="7030A0"/>
                </a:solidFill>
                <a:latin typeface="Calibri"/>
                <a:ea typeface="Calibri"/>
                <a:cs typeface="Calibri"/>
                <a:sym typeface="Calibri"/>
              </a:rPr>
              <a:t>single-instrument</a:t>
            </a:r>
            <a:r>
              <a:rPr b="1" lang="en-US" sz="3200">
                <a:solidFill>
                  <a:srgbClr val="212121"/>
                </a:solidFill>
                <a:latin typeface="Calibri"/>
                <a:ea typeface="Calibri"/>
                <a:cs typeface="Calibri"/>
                <a:sym typeface="Calibri"/>
              </a:rPr>
              <a:t> products</a:t>
            </a:r>
            <a:endParaRPr sz="3200"/>
          </a:p>
        </p:txBody>
      </p:sp>
      <p:sp>
        <p:nvSpPr>
          <p:cNvPr id="227" name="Google Shape;227;p11"/>
          <p:cNvSpPr txBox="1"/>
          <p:nvPr>
            <p:ph idx="1" type="body"/>
          </p:nvPr>
        </p:nvSpPr>
        <p:spPr>
          <a:xfrm>
            <a:off x="388188" y="1014890"/>
            <a:ext cx="6314535" cy="1193472"/>
          </a:xfrm>
          <a:prstGeom prst="rect">
            <a:avLst/>
          </a:prstGeom>
          <a:noFill/>
          <a:ln cap="flat" cmpd="sng" w="4127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0" lvl="1" marL="228600" marR="0" rtl="0" algn="l">
              <a:lnSpc>
                <a:spcPct val="120000"/>
              </a:lnSpc>
              <a:spcBef>
                <a:spcPts val="0"/>
              </a:spcBef>
              <a:spcAft>
                <a:spcPts val="0"/>
              </a:spcAft>
              <a:buClr>
                <a:srgbClr val="212121"/>
              </a:buClr>
              <a:buSzPts val="2000"/>
              <a:buNone/>
            </a:pPr>
            <a:r>
              <a:rPr b="1" lang="en-US" sz="2000">
                <a:solidFill>
                  <a:srgbClr val="212121"/>
                </a:solidFill>
              </a:rPr>
              <a:t>The Driving desire of a number of ocean wind estimate producers is  to create observations-only depiction of the interface between the atmosphere and the ocean. </a:t>
            </a:r>
            <a:endParaRPr b="1" sz="2000"/>
          </a:p>
        </p:txBody>
      </p:sp>
      <p:pic>
        <p:nvPicPr>
          <p:cNvPr id="228" name="Google Shape;228;p11"/>
          <p:cNvPicPr preferRelativeResize="0"/>
          <p:nvPr/>
        </p:nvPicPr>
        <p:blipFill rotWithShape="1">
          <a:blip r:embed="rId3">
            <a:alphaModFix/>
          </a:blip>
          <a:srcRect b="0" l="0" r="0" t="0"/>
          <a:stretch/>
        </p:blipFill>
        <p:spPr>
          <a:xfrm>
            <a:off x="7035997" y="3647733"/>
            <a:ext cx="5070054" cy="2847958"/>
          </a:xfrm>
          <a:prstGeom prst="rect">
            <a:avLst/>
          </a:prstGeom>
          <a:noFill/>
          <a:ln>
            <a:noFill/>
          </a:ln>
        </p:spPr>
      </p:pic>
      <p:sp>
        <p:nvSpPr>
          <p:cNvPr id="229" name="Google Shape;229;p11"/>
          <p:cNvSpPr txBox="1"/>
          <p:nvPr/>
        </p:nvSpPr>
        <p:spPr>
          <a:xfrm>
            <a:off x="-194640" y="2338196"/>
            <a:ext cx="5985213" cy="517779"/>
          </a:xfrm>
          <a:prstGeom prst="rect">
            <a:avLst/>
          </a:prstGeom>
          <a:noFill/>
          <a:ln>
            <a:noFill/>
          </a:ln>
        </p:spPr>
        <p:txBody>
          <a:bodyPr anchorCtr="0" anchor="t" bIns="45700" lIns="91425" spcFirstLastPara="1" rIns="91425" wrap="square" tIns="45700">
            <a:normAutofit fontScale="92500"/>
          </a:bodyPr>
          <a:lstStyle/>
          <a:p>
            <a:pPr indent="-342900" lvl="2" marL="1257300" marR="0" rtl="0" algn="l">
              <a:lnSpc>
                <a:spcPct val="120000"/>
              </a:lnSpc>
              <a:spcBef>
                <a:spcPts val="0"/>
              </a:spcBef>
              <a:spcAft>
                <a:spcPts val="0"/>
              </a:spcAft>
              <a:buClr>
                <a:srgbClr val="212121"/>
              </a:buClr>
              <a:buSzPct val="100000"/>
              <a:buFont typeface="Calibri"/>
              <a:buAutoNum type="alphaLcPeriod"/>
            </a:pPr>
            <a:r>
              <a:rPr b="1" i="0" lang="en-US" sz="1800" u="none" cap="none" strike="noStrike">
                <a:solidFill>
                  <a:srgbClr val="212121"/>
                </a:solidFill>
                <a:latin typeface="Calibri"/>
                <a:ea typeface="Calibri"/>
                <a:cs typeface="Calibri"/>
                <a:sym typeface="Calibri"/>
              </a:rPr>
              <a:t>To study trends and variability in the Earth System.</a:t>
            </a:r>
            <a:endParaRPr b="1" i="0" sz="1800" u="none" cap="none" strike="noStrike">
              <a:solidFill>
                <a:schemeClr val="dk1"/>
              </a:solidFill>
              <a:latin typeface="Calibri"/>
              <a:ea typeface="Calibri"/>
              <a:cs typeface="Calibri"/>
              <a:sym typeface="Calibri"/>
            </a:endParaRPr>
          </a:p>
        </p:txBody>
      </p:sp>
      <p:pic>
        <p:nvPicPr>
          <p:cNvPr id="230" name="Google Shape;230;p11"/>
          <p:cNvPicPr preferRelativeResize="0"/>
          <p:nvPr/>
        </p:nvPicPr>
        <p:blipFill rotWithShape="1">
          <a:blip r:embed="rId4">
            <a:alphaModFix/>
          </a:blip>
          <a:srcRect b="0" l="0" r="0" t="0"/>
          <a:stretch/>
        </p:blipFill>
        <p:spPr>
          <a:xfrm>
            <a:off x="313743" y="3170398"/>
            <a:ext cx="6654503" cy="3435883"/>
          </a:xfrm>
          <a:prstGeom prst="rect">
            <a:avLst/>
          </a:prstGeom>
          <a:noFill/>
          <a:ln>
            <a:noFill/>
          </a:ln>
        </p:spPr>
      </p:pic>
      <p:sp>
        <p:nvSpPr>
          <p:cNvPr id="231" name="Google Shape;231;p11"/>
          <p:cNvSpPr txBox="1"/>
          <p:nvPr/>
        </p:nvSpPr>
        <p:spPr>
          <a:xfrm>
            <a:off x="-194640" y="2652619"/>
            <a:ext cx="4567023" cy="517779"/>
          </a:xfrm>
          <a:prstGeom prst="rect">
            <a:avLst/>
          </a:prstGeom>
          <a:noFill/>
          <a:ln>
            <a:noFill/>
          </a:ln>
        </p:spPr>
        <p:txBody>
          <a:bodyPr anchorCtr="0" anchor="t" bIns="45700" lIns="91425" spcFirstLastPara="1" rIns="91425" wrap="square" tIns="45700">
            <a:normAutofit/>
          </a:bodyPr>
          <a:lstStyle/>
          <a:p>
            <a:pPr indent="-342900" lvl="2" marL="1257300" marR="0" rtl="0" algn="l">
              <a:lnSpc>
                <a:spcPct val="120000"/>
              </a:lnSpc>
              <a:spcBef>
                <a:spcPts val="0"/>
              </a:spcBef>
              <a:spcAft>
                <a:spcPts val="0"/>
              </a:spcAft>
              <a:buClr>
                <a:srgbClr val="212121"/>
              </a:buClr>
              <a:buSzPts val="1800"/>
              <a:buFont typeface="Calibri"/>
              <a:buAutoNum type="alphaLcPeriod" startAt="2"/>
            </a:pPr>
            <a:r>
              <a:rPr b="1" i="0" lang="en-US" sz="1800" u="none" cap="none" strike="noStrike">
                <a:solidFill>
                  <a:srgbClr val="212121"/>
                </a:solidFill>
                <a:latin typeface="Calibri"/>
                <a:ea typeface="Calibri"/>
                <a:cs typeface="Calibri"/>
                <a:sym typeface="Calibri"/>
              </a:rPr>
              <a:t>To validate models.</a:t>
            </a:r>
            <a:endParaRPr b="1" i="0" sz="1800" u="none" cap="none" strike="noStrike">
              <a:solidFill>
                <a:schemeClr val="dk1"/>
              </a:solidFill>
              <a:latin typeface="Calibri"/>
              <a:ea typeface="Calibri"/>
              <a:cs typeface="Calibri"/>
              <a:sym typeface="Calibri"/>
            </a:endParaRPr>
          </a:p>
        </p:txBody>
      </p:sp>
      <p:pic>
        <p:nvPicPr>
          <p:cNvPr id="232" name="Google Shape;232;p11"/>
          <p:cNvPicPr preferRelativeResize="0"/>
          <p:nvPr/>
        </p:nvPicPr>
        <p:blipFill rotWithShape="1">
          <a:blip r:embed="rId5">
            <a:alphaModFix/>
          </a:blip>
          <a:srcRect b="0" l="0" r="0" t="0"/>
          <a:stretch/>
        </p:blipFill>
        <p:spPr>
          <a:xfrm>
            <a:off x="7111673" y="675030"/>
            <a:ext cx="4910351" cy="2753970"/>
          </a:xfrm>
          <a:prstGeom prst="rect">
            <a:avLst/>
          </a:prstGeom>
          <a:noFill/>
          <a:ln>
            <a:noFill/>
          </a:ln>
        </p:spPr>
      </p:pic>
      <p:sp>
        <p:nvSpPr>
          <p:cNvPr id="233" name="Google Shape;23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2"/>
          <p:cNvSpPr txBox="1"/>
          <p:nvPr>
            <p:ph type="title"/>
          </p:nvPr>
        </p:nvSpPr>
        <p:spPr>
          <a:xfrm>
            <a:off x="838200" y="365125"/>
            <a:ext cx="10515600" cy="6064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12121"/>
              </a:buClr>
              <a:buSzPct val="100000"/>
              <a:buFont typeface="Calibri"/>
              <a:buNone/>
            </a:pPr>
            <a:r>
              <a:rPr b="1" lang="en-US" sz="3200">
                <a:solidFill>
                  <a:srgbClr val="212121"/>
                </a:solidFill>
                <a:latin typeface="Calibri"/>
                <a:ea typeface="Calibri"/>
                <a:cs typeface="Calibri"/>
                <a:sym typeface="Calibri"/>
              </a:rPr>
              <a:t>1.A CDRs of </a:t>
            </a:r>
            <a:r>
              <a:rPr b="1" lang="en-US" sz="3200">
                <a:solidFill>
                  <a:srgbClr val="7030A0"/>
                </a:solidFill>
                <a:latin typeface="Calibri"/>
                <a:ea typeface="Calibri"/>
                <a:cs typeface="Calibri"/>
                <a:sym typeface="Calibri"/>
              </a:rPr>
              <a:t>the single instrument </a:t>
            </a:r>
            <a:r>
              <a:rPr b="1" lang="en-US" sz="3200">
                <a:solidFill>
                  <a:srgbClr val="212121"/>
                </a:solidFill>
                <a:latin typeface="Calibri"/>
                <a:ea typeface="Calibri"/>
                <a:cs typeface="Calibri"/>
                <a:sym typeface="Calibri"/>
              </a:rPr>
              <a:t>ocean surface winds from different providers</a:t>
            </a:r>
            <a:endParaRPr sz="3200"/>
          </a:p>
        </p:txBody>
      </p:sp>
      <p:sp>
        <p:nvSpPr>
          <p:cNvPr id="239" name="Google Shape;239;p12"/>
          <p:cNvSpPr txBox="1"/>
          <p:nvPr/>
        </p:nvSpPr>
        <p:spPr>
          <a:xfrm>
            <a:off x="526336" y="1169961"/>
            <a:ext cx="11646848" cy="4993511"/>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00000"/>
              </a:lnSpc>
              <a:spcBef>
                <a:spcPts val="0"/>
              </a:spcBef>
              <a:spcAft>
                <a:spcPts val="0"/>
              </a:spcAft>
              <a:buClr>
                <a:srgbClr val="7030A0"/>
              </a:buClr>
              <a:buSzPts val="1800"/>
              <a:buFont typeface="Arial"/>
              <a:buChar char="•"/>
            </a:pPr>
            <a:r>
              <a:rPr b="1" lang="en-US" sz="1800">
                <a:solidFill>
                  <a:srgbClr val="7030A0"/>
                </a:solidFill>
                <a:latin typeface="Calibri"/>
                <a:ea typeface="Calibri"/>
                <a:cs typeface="Calibri"/>
                <a:sym typeface="Calibri"/>
              </a:rPr>
              <a:t>There is a number of </a:t>
            </a:r>
            <a:r>
              <a:rPr lang="en-US" sz="1800">
                <a:solidFill>
                  <a:schemeClr val="dk1"/>
                </a:solidFill>
                <a:latin typeface="Calibri"/>
                <a:ea typeface="Calibri"/>
                <a:cs typeface="Calibri"/>
                <a:sym typeface="Calibri"/>
              </a:rPr>
              <a:t>Climate Data Records (CDRs) being developed at different institutions, having slightly different designs an targets  </a:t>
            </a:r>
            <a:endParaRPr/>
          </a:p>
          <a:p>
            <a:pPr indent="-228600" lvl="0" marL="228600" marR="0" rtl="0" algn="l">
              <a:lnSpc>
                <a:spcPct val="100000"/>
              </a:lnSpc>
              <a:spcBef>
                <a:spcPts val="6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Here are the examples we will explore further:</a:t>
            </a:r>
            <a:endParaRPr/>
          </a:p>
          <a:p>
            <a:pPr indent="-228600" lvl="1" marL="6858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EUMETSATs OSI SAF by KNMI - </a:t>
            </a:r>
            <a:r>
              <a:rPr b="0" i="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https://scatterometer.knmi.nl/archived_prod/</a:t>
            </a:r>
            <a:r>
              <a:rPr b="0" i="0" lang="en-US" sz="1800" u="none" cap="none" strike="noStrike">
                <a:solidFill>
                  <a:schemeClr val="dk1"/>
                </a:solidFill>
                <a:latin typeface="Calibri"/>
                <a:ea typeface="Calibri"/>
                <a:cs typeface="Calibri"/>
                <a:sym typeface="Calibri"/>
              </a:rPr>
              <a:t> </a:t>
            </a:r>
            <a:endParaRPr/>
          </a:p>
          <a:p>
            <a:pPr indent="-228600" lvl="1" marL="6858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RSS - </a:t>
            </a:r>
            <a:r>
              <a:rPr b="0" i="0" lang="en-US"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https://www.remss.com/announcement/ASCAT-ABC-ocean-surface-wind-CDR/</a:t>
            </a:r>
            <a:r>
              <a:rPr b="0" i="0" lang="en-US" sz="1800" u="none" cap="none" strike="noStrike">
                <a:solidFill>
                  <a:schemeClr val="dk1"/>
                </a:solidFill>
                <a:latin typeface="Calibri"/>
                <a:ea typeface="Calibri"/>
                <a:cs typeface="Calibri"/>
                <a:sym typeface="Calibri"/>
              </a:rPr>
              <a:t> </a:t>
            </a:r>
            <a:endParaRPr/>
          </a:p>
          <a:p>
            <a:pPr indent="-228600" lvl="1" marL="68580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JPL -  </a:t>
            </a: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https://wow.jpl.nasa.gov/</a:t>
            </a:r>
            <a:r>
              <a:rPr b="0" i="0" lang="en-US" sz="1800" u="none" cap="none" strike="noStrike">
                <a:solidFill>
                  <a:schemeClr val="dk1"/>
                </a:solidFill>
                <a:latin typeface="Calibri"/>
                <a:ea typeface="Calibri"/>
                <a:cs typeface="Calibri"/>
                <a:sym typeface="Calibri"/>
              </a:rPr>
              <a:t> - </a:t>
            </a:r>
            <a:r>
              <a:rPr b="0" i="1" lang="en-US" sz="1800" u="none" cap="none" strike="noStrike">
                <a:solidFill>
                  <a:schemeClr val="dk1"/>
                </a:solidFill>
                <a:latin typeface="Calibri"/>
                <a:ea typeface="Calibri"/>
                <a:cs typeface="Calibri"/>
                <a:sym typeface="Calibri"/>
              </a:rPr>
              <a:t>Look under the Data Tab on the menu in the upper right</a:t>
            </a:r>
            <a:endParaRPr/>
          </a:p>
        </p:txBody>
      </p:sp>
      <p:sp>
        <p:nvSpPr>
          <p:cNvPr id="240" name="Google Shape;240;p12"/>
          <p:cNvSpPr txBox="1"/>
          <p:nvPr/>
        </p:nvSpPr>
        <p:spPr>
          <a:xfrm>
            <a:off x="545152" y="2996170"/>
            <a:ext cx="10508224" cy="1231302"/>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7030A0"/>
              </a:buClr>
              <a:buSzPts val="1800"/>
              <a:buFont typeface="Arial"/>
              <a:buChar char="•"/>
            </a:pPr>
            <a:r>
              <a:rPr b="1" lang="en-US" sz="1800">
                <a:solidFill>
                  <a:srgbClr val="7030A0"/>
                </a:solidFill>
                <a:latin typeface="Calibri"/>
                <a:ea typeface="Calibri"/>
                <a:cs typeface="Calibri"/>
                <a:sym typeface="Calibri"/>
              </a:rPr>
              <a:t>Each of the CDRs uses</a:t>
            </a:r>
            <a:endParaRPr sz="1800">
              <a:solidFill>
                <a:schemeClr val="dk1"/>
              </a:solidFill>
              <a:latin typeface="Calibri"/>
              <a:ea typeface="Calibri"/>
              <a:cs typeface="Calibri"/>
              <a:sym typeface="Calibri"/>
            </a:endParaRPr>
          </a:p>
          <a:p>
            <a:pPr indent="-228600" lvl="1" marL="685800" marR="0" rtl="0" algn="l">
              <a:lnSpc>
                <a:spcPct val="100000"/>
              </a:lnSpc>
              <a:spcBef>
                <a:spcPts val="0"/>
              </a:spcBef>
              <a:spcAft>
                <a:spcPts val="0"/>
              </a:spcAft>
              <a:buClr>
                <a:srgbClr val="7030A0"/>
              </a:buClr>
              <a:buSzPts val="1800"/>
              <a:buFont typeface="Arial"/>
              <a:buChar char="•"/>
            </a:pPr>
            <a:r>
              <a:rPr b="0" i="0" lang="en-US" sz="1800" u="none" cap="none" strike="noStrike">
                <a:solidFill>
                  <a:srgbClr val="7030A0"/>
                </a:solidFill>
                <a:latin typeface="Calibri"/>
                <a:ea typeface="Calibri"/>
                <a:cs typeface="Calibri"/>
                <a:sym typeface="Calibri"/>
              </a:rPr>
              <a:t>different retrieval algorithms</a:t>
            </a:r>
            <a:endParaRPr b="0" i="0" sz="1800" u="none" cap="none" strike="noStrike">
              <a:solidFill>
                <a:schemeClr val="dk1"/>
              </a:solidFill>
              <a:latin typeface="Calibri"/>
              <a:ea typeface="Calibri"/>
              <a:cs typeface="Calibri"/>
              <a:sym typeface="Calibri"/>
            </a:endParaRPr>
          </a:p>
          <a:p>
            <a:pPr indent="-228600" lvl="1" marL="685800" marR="0" rtl="0" algn="l">
              <a:lnSpc>
                <a:spcPct val="100000"/>
              </a:lnSpc>
              <a:spcBef>
                <a:spcPts val="0"/>
              </a:spcBef>
              <a:spcAft>
                <a:spcPts val="0"/>
              </a:spcAft>
              <a:buClr>
                <a:srgbClr val="7030A0"/>
              </a:buClr>
              <a:buSzPts val="1800"/>
              <a:buFont typeface="Arial"/>
              <a:buChar char="•"/>
            </a:pPr>
            <a:r>
              <a:rPr b="0" i="0" lang="en-US" sz="1800" u="none" cap="none" strike="noStrike">
                <a:solidFill>
                  <a:srgbClr val="7030A0"/>
                </a:solidFill>
                <a:latin typeface="Calibri"/>
                <a:ea typeface="Calibri"/>
                <a:cs typeface="Calibri"/>
                <a:sym typeface="Calibri"/>
              </a:rPr>
              <a:t>different C-band Geophysical Model Function (GMF)</a:t>
            </a:r>
            <a:endParaRPr b="0" i="0" sz="1800" u="none" cap="none" strike="noStrike">
              <a:solidFill>
                <a:schemeClr val="dk1"/>
              </a:solidFill>
              <a:latin typeface="Calibri"/>
              <a:ea typeface="Calibri"/>
              <a:cs typeface="Calibri"/>
              <a:sym typeface="Calibri"/>
            </a:endParaRPr>
          </a:p>
          <a:p>
            <a:pPr indent="-228600" lvl="1" marL="685800" marR="0" rtl="0" algn="l">
              <a:lnSpc>
                <a:spcPct val="100000"/>
              </a:lnSpc>
              <a:spcBef>
                <a:spcPts val="0"/>
              </a:spcBef>
              <a:spcAft>
                <a:spcPts val="0"/>
              </a:spcAft>
              <a:buClr>
                <a:srgbClr val="7030A0"/>
              </a:buClr>
              <a:buSzPts val="1800"/>
              <a:buFont typeface="Arial"/>
              <a:buChar char="•"/>
            </a:pPr>
            <a:r>
              <a:rPr b="0" i="0" lang="en-US" sz="1800" u="none" cap="none" strike="noStrike">
                <a:solidFill>
                  <a:srgbClr val="7030A0"/>
                </a:solidFill>
                <a:latin typeface="Calibri"/>
                <a:ea typeface="Calibri"/>
                <a:cs typeface="Calibri"/>
                <a:sym typeface="Calibri"/>
              </a:rPr>
              <a:t>different nudge fields (NCEP versus ECMWF)</a:t>
            </a:r>
            <a:endParaRPr b="0" i="0" sz="1800" u="none" cap="none" strike="noStrike">
              <a:solidFill>
                <a:schemeClr val="dk1"/>
              </a:solidFill>
              <a:latin typeface="Calibri"/>
              <a:ea typeface="Calibri"/>
              <a:cs typeface="Calibri"/>
              <a:sym typeface="Calibri"/>
            </a:endParaRPr>
          </a:p>
        </p:txBody>
      </p:sp>
      <p:sp>
        <p:nvSpPr>
          <p:cNvPr id="241" name="Google Shape;241;p12"/>
          <p:cNvSpPr txBox="1"/>
          <p:nvPr/>
        </p:nvSpPr>
        <p:spPr>
          <a:xfrm>
            <a:off x="838200" y="4590743"/>
            <a:ext cx="11023121" cy="1831271"/>
          </a:xfrm>
          <a:prstGeom prst="rect">
            <a:avLst/>
          </a:prstGeom>
          <a:noFill/>
          <a:ln cap="flat" cmpd="sng" w="41275">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800">
                <a:solidFill>
                  <a:srgbClr val="7030A0"/>
                </a:solidFill>
                <a:latin typeface="Calibri"/>
                <a:ea typeface="Calibri"/>
                <a:cs typeface="Calibri"/>
                <a:sym typeface="Calibri"/>
              </a:rPr>
              <a:t>Only through analyses of a number of different CDRs we can obtain a</a:t>
            </a:r>
            <a:r>
              <a:rPr b="1" lang="en-US" sz="1800">
                <a:solidFill>
                  <a:srgbClr val="7030A0"/>
                </a:solidFill>
                <a:latin typeface="Calibri"/>
                <a:ea typeface="Calibri"/>
                <a:cs typeface="Calibri"/>
                <a:sym typeface="Calibri"/>
              </a:rPr>
              <a:t> </a:t>
            </a:r>
            <a:r>
              <a:rPr b="1" i="1" lang="en-US" sz="1800">
                <a:solidFill>
                  <a:srgbClr val="7030A0"/>
                </a:solidFill>
                <a:latin typeface="Calibri"/>
                <a:ea typeface="Calibri"/>
                <a:cs typeface="Calibri"/>
                <a:sym typeface="Calibri"/>
              </a:rPr>
              <a:t>better understanding of the uncertainties associated with the retrieval approaches and the creation of the climate-quality CDRs</a:t>
            </a:r>
            <a:r>
              <a:rPr b="1" lang="en-US" sz="1800">
                <a:solidFill>
                  <a:schemeClr val="dk1"/>
                </a:solidFill>
                <a:latin typeface="Calibri"/>
                <a:ea typeface="Calibri"/>
                <a:cs typeface="Calibri"/>
                <a:sym typeface="Calibri"/>
              </a:rPr>
              <a:t>.  </a:t>
            </a:r>
            <a:endParaRPr/>
          </a:p>
          <a:p>
            <a:pPr indent="0" lvl="0" marL="0" marR="0" rtl="0" algn="l">
              <a:lnSpc>
                <a:spcPct val="100000"/>
              </a:lnSpc>
              <a:spcBef>
                <a:spcPts val="600"/>
              </a:spcBef>
              <a:spcAft>
                <a:spcPts val="0"/>
              </a:spcAft>
              <a:buNone/>
            </a:pPr>
            <a:r>
              <a:rPr lang="en-US" sz="1800">
                <a:solidFill>
                  <a:schemeClr val="dk1"/>
                </a:solidFill>
                <a:latin typeface="Calibri"/>
                <a:ea typeface="Calibri"/>
                <a:cs typeface="Calibri"/>
                <a:sym typeface="Calibri"/>
              </a:rPr>
              <a:t>Such understanding is critically needed when analyzing the CDRs to establish climate trends and variability, and to understand the processes and the evolution of the large-scale phenomena such as the MJO, ENSO and the Hadley Cell. Even the depiction of the diurnal variability of the winds might be affected by the uncertainties associated with the different retrieval approaches.</a:t>
            </a:r>
            <a:endParaRPr/>
          </a:p>
        </p:txBody>
      </p:sp>
      <p:sp>
        <p:nvSpPr>
          <p:cNvPr id="242" name="Google Shape;242;p12"/>
          <p:cNvSpPr txBox="1"/>
          <p:nvPr/>
        </p:nvSpPr>
        <p:spPr>
          <a:xfrm>
            <a:off x="545152" y="4175007"/>
            <a:ext cx="10508224" cy="1231302"/>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7030A0"/>
              </a:buClr>
              <a:buSzPts val="1800"/>
              <a:buFont typeface="Arial"/>
              <a:buChar char="•"/>
            </a:pPr>
            <a:r>
              <a:rPr b="1" lang="en-US" sz="1800">
                <a:solidFill>
                  <a:srgbClr val="7030A0"/>
                </a:solidFill>
                <a:latin typeface="Calibri"/>
                <a:ea typeface="Calibri"/>
                <a:cs typeface="Calibri"/>
                <a:sym typeface="Calibri"/>
              </a:rPr>
              <a:t>Why do we need more than one CDR</a:t>
            </a:r>
            <a:endParaRPr sz="1800">
              <a:solidFill>
                <a:schemeClr val="dk1"/>
              </a:solidFill>
              <a:latin typeface="Calibri"/>
              <a:ea typeface="Calibri"/>
              <a:cs typeface="Calibri"/>
              <a:sym typeface="Calibri"/>
            </a:endParaRPr>
          </a:p>
        </p:txBody>
      </p:sp>
      <p:sp>
        <p:nvSpPr>
          <p:cNvPr id="243" name="Google Shape;24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3"/>
          <p:cNvSpPr txBox="1"/>
          <p:nvPr>
            <p:ph type="ctrTitle"/>
          </p:nvPr>
        </p:nvSpPr>
        <p:spPr>
          <a:xfrm>
            <a:off x="38094" y="156009"/>
            <a:ext cx="9449937" cy="540182"/>
          </a:xfrm>
          <a:prstGeom prst="rect">
            <a:avLst/>
          </a:prstGeom>
          <a:noFill/>
          <a:ln cap="flat" cmpd="sng" w="41275">
            <a:solidFill>
              <a:srgbClr val="7030A0"/>
            </a:solidFill>
            <a:prstDash val="solid"/>
            <a:round/>
            <a:headEnd len="sm" w="sm" type="none"/>
            <a:tailEnd len="sm" w="sm" type="none"/>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Calibri"/>
              <a:buNone/>
            </a:pPr>
            <a:r>
              <a:rPr b="1" lang="en-US" sz="2400">
                <a:solidFill>
                  <a:srgbClr val="002060"/>
                </a:solidFill>
                <a:latin typeface="Calibri"/>
                <a:ea typeface="Calibri"/>
                <a:cs typeface="Calibri"/>
                <a:sym typeface="Calibri"/>
              </a:rPr>
              <a:t>1.A New Ku-band scatterometer Climate Data Records by OSI SAF/KNMI</a:t>
            </a:r>
            <a:endParaRPr/>
          </a:p>
        </p:txBody>
      </p:sp>
      <p:sp>
        <p:nvSpPr>
          <p:cNvPr id="249" name="Google Shape;249;p13"/>
          <p:cNvSpPr txBox="1"/>
          <p:nvPr>
            <p:ph idx="1" type="subTitle"/>
          </p:nvPr>
        </p:nvSpPr>
        <p:spPr>
          <a:xfrm>
            <a:off x="152400" y="815288"/>
            <a:ext cx="4048990" cy="40601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i="1" lang="en-US" sz="1600"/>
              <a:t>Ad Stoffelen, Anton Verhoef (KNMI)</a:t>
            </a:r>
            <a:endParaRPr/>
          </a:p>
        </p:txBody>
      </p:sp>
      <p:pic>
        <p:nvPicPr>
          <p:cNvPr id="250" name="Google Shape;250;p13"/>
          <p:cNvPicPr preferRelativeResize="0"/>
          <p:nvPr/>
        </p:nvPicPr>
        <p:blipFill rotWithShape="1">
          <a:blip r:embed="rId3">
            <a:alphaModFix/>
          </a:blip>
          <a:srcRect b="0" l="0" r="0" t="0"/>
          <a:stretch/>
        </p:blipFill>
        <p:spPr>
          <a:xfrm>
            <a:off x="2" y="1517073"/>
            <a:ext cx="2111099" cy="2304367"/>
          </a:xfrm>
          <a:prstGeom prst="rect">
            <a:avLst/>
          </a:prstGeom>
          <a:noFill/>
          <a:ln>
            <a:noFill/>
          </a:ln>
        </p:spPr>
      </p:pic>
      <p:pic>
        <p:nvPicPr>
          <p:cNvPr id="251" name="Google Shape;251;p13"/>
          <p:cNvPicPr preferRelativeResize="0"/>
          <p:nvPr/>
        </p:nvPicPr>
        <p:blipFill rotWithShape="1">
          <a:blip r:embed="rId4">
            <a:alphaModFix/>
          </a:blip>
          <a:srcRect b="0" l="0" r="0" t="0"/>
          <a:stretch/>
        </p:blipFill>
        <p:spPr>
          <a:xfrm>
            <a:off x="2343731" y="1517073"/>
            <a:ext cx="2111099" cy="2304665"/>
          </a:xfrm>
          <a:prstGeom prst="rect">
            <a:avLst/>
          </a:prstGeom>
          <a:noFill/>
          <a:ln>
            <a:noFill/>
          </a:ln>
        </p:spPr>
      </p:pic>
      <p:pic>
        <p:nvPicPr>
          <p:cNvPr id="252" name="Google Shape;252;p13"/>
          <p:cNvPicPr preferRelativeResize="0"/>
          <p:nvPr/>
        </p:nvPicPr>
        <p:blipFill rotWithShape="1">
          <a:blip r:embed="rId5">
            <a:alphaModFix/>
          </a:blip>
          <a:srcRect b="0" l="0" r="0" t="0"/>
          <a:stretch/>
        </p:blipFill>
        <p:spPr>
          <a:xfrm>
            <a:off x="0" y="4370950"/>
            <a:ext cx="2462949" cy="2010787"/>
          </a:xfrm>
          <a:prstGeom prst="rect">
            <a:avLst/>
          </a:prstGeom>
          <a:noFill/>
          <a:ln>
            <a:noFill/>
          </a:ln>
        </p:spPr>
      </p:pic>
      <p:pic>
        <p:nvPicPr>
          <p:cNvPr id="253" name="Google Shape;253;p13"/>
          <p:cNvPicPr preferRelativeResize="0"/>
          <p:nvPr/>
        </p:nvPicPr>
        <p:blipFill rotWithShape="1">
          <a:blip r:embed="rId6">
            <a:alphaModFix/>
          </a:blip>
          <a:srcRect b="0" l="0" r="0" t="0"/>
          <a:stretch/>
        </p:blipFill>
        <p:spPr>
          <a:xfrm>
            <a:off x="2547086" y="4366259"/>
            <a:ext cx="2462949" cy="2015478"/>
          </a:xfrm>
          <a:prstGeom prst="rect">
            <a:avLst/>
          </a:prstGeom>
          <a:noFill/>
          <a:ln>
            <a:noFill/>
          </a:ln>
        </p:spPr>
      </p:pic>
      <p:pic>
        <p:nvPicPr>
          <p:cNvPr descr="Afbeelding met kaart&#10;&#10;Automatisch gegenereerde beschrijving" id="254" name="Google Shape;254;p13"/>
          <p:cNvPicPr preferRelativeResize="0"/>
          <p:nvPr/>
        </p:nvPicPr>
        <p:blipFill rotWithShape="1">
          <a:blip r:embed="rId7">
            <a:alphaModFix/>
          </a:blip>
          <a:srcRect b="0" l="0" r="0" t="0"/>
          <a:stretch/>
        </p:blipFill>
        <p:spPr>
          <a:xfrm>
            <a:off x="5742104" y="3685446"/>
            <a:ext cx="2879725" cy="1318895"/>
          </a:xfrm>
          <a:prstGeom prst="rect">
            <a:avLst/>
          </a:prstGeom>
          <a:noFill/>
          <a:ln>
            <a:noFill/>
          </a:ln>
        </p:spPr>
      </p:pic>
      <p:pic>
        <p:nvPicPr>
          <p:cNvPr descr="Afbeelding met kaart&#10;&#10;Automatisch gegenereerde beschrijving" id="255" name="Google Shape;255;p13"/>
          <p:cNvPicPr preferRelativeResize="0"/>
          <p:nvPr/>
        </p:nvPicPr>
        <p:blipFill rotWithShape="1">
          <a:blip r:embed="rId8">
            <a:alphaModFix/>
          </a:blip>
          <a:srcRect b="0" l="0" r="0" t="0"/>
          <a:stretch/>
        </p:blipFill>
        <p:spPr>
          <a:xfrm>
            <a:off x="8885150" y="3686717"/>
            <a:ext cx="3126740" cy="1316355"/>
          </a:xfrm>
          <a:prstGeom prst="rect">
            <a:avLst/>
          </a:prstGeom>
          <a:noFill/>
          <a:ln>
            <a:noFill/>
          </a:ln>
        </p:spPr>
      </p:pic>
      <p:pic>
        <p:nvPicPr>
          <p:cNvPr id="256" name="Google Shape;256;p13"/>
          <p:cNvPicPr preferRelativeResize="0"/>
          <p:nvPr/>
        </p:nvPicPr>
        <p:blipFill rotWithShape="1">
          <a:blip r:embed="rId9">
            <a:alphaModFix/>
          </a:blip>
          <a:srcRect b="38542" l="51982" r="-958" t="49981"/>
          <a:stretch/>
        </p:blipFill>
        <p:spPr>
          <a:xfrm>
            <a:off x="5690149" y="5444837"/>
            <a:ext cx="2987675" cy="935990"/>
          </a:xfrm>
          <a:prstGeom prst="rect">
            <a:avLst/>
          </a:prstGeom>
          <a:noFill/>
          <a:ln>
            <a:noFill/>
          </a:ln>
        </p:spPr>
      </p:pic>
      <p:pic>
        <p:nvPicPr>
          <p:cNvPr id="257" name="Google Shape;257;p13"/>
          <p:cNvPicPr preferRelativeResize="0"/>
          <p:nvPr/>
        </p:nvPicPr>
        <p:blipFill rotWithShape="1">
          <a:blip r:embed="rId10">
            <a:alphaModFix/>
          </a:blip>
          <a:srcRect b="38549" l="52022" r="-917" t="49989"/>
          <a:stretch/>
        </p:blipFill>
        <p:spPr>
          <a:xfrm>
            <a:off x="8973530" y="5444837"/>
            <a:ext cx="2986405" cy="935990"/>
          </a:xfrm>
          <a:prstGeom prst="rect">
            <a:avLst/>
          </a:prstGeom>
          <a:noFill/>
          <a:ln>
            <a:noFill/>
          </a:ln>
        </p:spPr>
      </p:pic>
      <p:pic>
        <p:nvPicPr>
          <p:cNvPr id="258" name="Google Shape;258;p13"/>
          <p:cNvPicPr preferRelativeResize="0"/>
          <p:nvPr/>
        </p:nvPicPr>
        <p:blipFill rotWithShape="1">
          <a:blip r:embed="rId11">
            <a:alphaModFix/>
          </a:blip>
          <a:srcRect b="0" l="0" r="0" t="0"/>
          <a:stretch/>
        </p:blipFill>
        <p:spPr>
          <a:xfrm>
            <a:off x="9551940" y="120717"/>
            <a:ext cx="1310155" cy="655078"/>
          </a:xfrm>
          <a:prstGeom prst="rect">
            <a:avLst/>
          </a:prstGeom>
          <a:noFill/>
          <a:ln>
            <a:noFill/>
          </a:ln>
        </p:spPr>
      </p:pic>
      <p:pic>
        <p:nvPicPr>
          <p:cNvPr id="259" name="Google Shape;259;p13"/>
          <p:cNvPicPr preferRelativeResize="0"/>
          <p:nvPr/>
        </p:nvPicPr>
        <p:blipFill rotWithShape="1">
          <a:blip r:embed="rId12">
            <a:alphaModFix/>
          </a:blip>
          <a:srcRect b="0" l="0" r="0" t="0"/>
          <a:stretch/>
        </p:blipFill>
        <p:spPr>
          <a:xfrm>
            <a:off x="10862095" y="166160"/>
            <a:ext cx="980077" cy="332605"/>
          </a:xfrm>
          <a:prstGeom prst="rect">
            <a:avLst/>
          </a:prstGeom>
          <a:noFill/>
          <a:ln>
            <a:noFill/>
          </a:ln>
        </p:spPr>
      </p:pic>
      <p:sp>
        <p:nvSpPr>
          <p:cNvPr id="260" name="Google Shape;260;p13"/>
          <p:cNvSpPr txBox="1"/>
          <p:nvPr/>
        </p:nvSpPr>
        <p:spPr>
          <a:xfrm>
            <a:off x="4519873" y="996677"/>
            <a:ext cx="7352141" cy="28931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We have </a:t>
            </a:r>
            <a:r>
              <a:rPr b="1" lang="en-US" sz="1400">
                <a:solidFill>
                  <a:srgbClr val="7030A0"/>
                </a:solidFill>
                <a:latin typeface="Calibri"/>
                <a:ea typeface="Calibri"/>
                <a:cs typeface="Calibri"/>
                <a:sym typeface="Calibri"/>
              </a:rPr>
              <a:t>reprocessed the data records from QuikSCAT, Oceansat-2, and RapidScat</a:t>
            </a:r>
            <a:r>
              <a:rPr lang="en-US" sz="1400">
                <a:solidFill>
                  <a:srgbClr val="7030A0"/>
                </a:solidFill>
                <a:latin typeface="Calibri"/>
                <a:ea typeface="Calibri"/>
                <a:cs typeface="Calibri"/>
                <a:sym typeface="Calibri"/>
              </a:rPr>
              <a:t> </a:t>
            </a:r>
            <a:r>
              <a:rPr lang="en-US" sz="1400">
                <a:solidFill>
                  <a:schemeClr val="dk1"/>
                </a:solidFill>
                <a:latin typeface="Calibri"/>
                <a:ea typeface="Calibri"/>
                <a:cs typeface="Calibri"/>
                <a:sym typeface="Calibri"/>
              </a:rPr>
              <a:t>to obtain a uniform ocean wind dataset from 1999 to 2016</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The datasets will become available soon in the EUMETSAT Data Centre (level 2 swath data) and on the Copernicus Marine Service portal (level 3 gridded data)</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As compared to our previous datasets (released in 2016-2017), RapidScat was included, and </a:t>
            </a:r>
            <a:r>
              <a:rPr b="1" lang="en-US" sz="1400">
                <a:solidFill>
                  <a:srgbClr val="7030A0"/>
                </a:solidFill>
                <a:latin typeface="Calibri"/>
                <a:ea typeface="Calibri"/>
                <a:cs typeface="Calibri"/>
                <a:sym typeface="Calibri"/>
              </a:rPr>
              <a:t>several product improvements have been implemented</a:t>
            </a:r>
            <a:r>
              <a:rPr lang="en-US" sz="1400">
                <a:solidFill>
                  <a:schemeClr val="dk1"/>
                </a:solidFill>
                <a:latin typeface="Calibri"/>
                <a:ea typeface="Calibri"/>
                <a:cs typeface="Calibri"/>
                <a:sym typeface="Calibri"/>
              </a:rPr>
              <a:t>, see the images showing new vs. old</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The </a:t>
            </a:r>
            <a:r>
              <a:rPr b="1" lang="en-US" sz="1400">
                <a:solidFill>
                  <a:srgbClr val="7030A0"/>
                </a:solidFill>
                <a:latin typeface="Calibri"/>
                <a:ea typeface="Calibri"/>
                <a:cs typeface="Calibri"/>
                <a:sym typeface="Calibri"/>
              </a:rPr>
              <a:t>ECMWF ERA5 reanalysis winds are used instead of ERA Interim winds to include in the products and to initialize the ambiguity removal step</a:t>
            </a:r>
            <a:endParaRPr/>
          </a:p>
          <a:p>
            <a:pPr indent="-285750" lvl="0" marL="285750" marR="0" rtl="0" algn="l">
              <a:spcBef>
                <a:spcPts val="0"/>
              </a:spcBef>
              <a:spcAft>
                <a:spcPts val="0"/>
              </a:spcAft>
              <a:buClr>
                <a:schemeClr val="dk1"/>
              </a:buClr>
              <a:buSzPts val="1400"/>
              <a:buFont typeface="Arial"/>
              <a:buChar char="•"/>
            </a:pPr>
            <a:r>
              <a:rPr b="1" lang="en-US" sz="1400">
                <a:solidFill>
                  <a:schemeClr val="dk1"/>
                </a:solidFill>
                <a:latin typeface="Calibri"/>
                <a:ea typeface="Calibri"/>
                <a:cs typeface="Calibri"/>
                <a:sym typeface="Calibri"/>
              </a:rPr>
              <a:t>A new quality control rejects less winds </a:t>
            </a:r>
            <a:r>
              <a:rPr lang="en-US" sz="1400">
                <a:solidFill>
                  <a:schemeClr val="dk1"/>
                </a:solidFill>
                <a:latin typeface="Calibri"/>
                <a:ea typeface="Calibri"/>
                <a:cs typeface="Calibri"/>
                <a:sym typeface="Calibri"/>
              </a:rPr>
              <a:t>and has a better skill than the old QC. Two flags are included now: one for use in visualization and one for use in NWP applications</a:t>
            </a:r>
            <a:endParaRPr/>
          </a:p>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Furthermore, the </a:t>
            </a:r>
            <a:r>
              <a:rPr b="1" lang="en-US" sz="1400">
                <a:solidFill>
                  <a:srgbClr val="7030A0"/>
                </a:solidFill>
                <a:latin typeface="Calibri"/>
                <a:ea typeface="Calibri"/>
                <a:cs typeface="Calibri"/>
                <a:sym typeface="Calibri"/>
              </a:rPr>
              <a:t>data are now processed closer to the coast and systematic wind speed and direction biases have been reduced</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Calibri"/>
              <a:ea typeface="Calibri"/>
              <a:cs typeface="Calibri"/>
              <a:sym typeface="Calibri"/>
            </a:endParaRPr>
          </a:p>
        </p:txBody>
      </p:sp>
      <p:pic>
        <p:nvPicPr>
          <p:cNvPr id="261" name="Google Shape;261;p13"/>
          <p:cNvPicPr preferRelativeResize="0"/>
          <p:nvPr/>
        </p:nvPicPr>
        <p:blipFill rotWithShape="1">
          <a:blip r:embed="rId13">
            <a:alphaModFix/>
          </a:blip>
          <a:srcRect b="0" l="0" r="0" t="0"/>
          <a:stretch/>
        </p:blipFill>
        <p:spPr>
          <a:xfrm>
            <a:off x="10862095" y="591474"/>
            <a:ext cx="1060305" cy="406012"/>
          </a:xfrm>
          <a:prstGeom prst="rect">
            <a:avLst/>
          </a:prstGeom>
          <a:noFill/>
          <a:ln>
            <a:noFill/>
          </a:ln>
        </p:spPr>
      </p:pic>
      <p:sp>
        <p:nvSpPr>
          <p:cNvPr id="262" name="Google Shape;262;p13"/>
          <p:cNvSpPr txBox="1"/>
          <p:nvPr/>
        </p:nvSpPr>
        <p:spPr>
          <a:xfrm>
            <a:off x="675410" y="6423410"/>
            <a:ext cx="395653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Coastal processing in new datasets (right hand side)</a:t>
            </a:r>
            <a:endParaRPr/>
          </a:p>
        </p:txBody>
      </p:sp>
      <p:sp>
        <p:nvSpPr>
          <p:cNvPr id="263" name="Google Shape;263;p13"/>
          <p:cNvSpPr txBox="1"/>
          <p:nvPr/>
        </p:nvSpPr>
        <p:spPr>
          <a:xfrm>
            <a:off x="38094" y="3926131"/>
            <a:ext cx="522675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Improved quality control (less black (flagged) barbs in right hand side)</a:t>
            </a:r>
            <a:endParaRPr/>
          </a:p>
        </p:txBody>
      </p:sp>
      <p:sp>
        <p:nvSpPr>
          <p:cNvPr id="264" name="Google Shape;264;p13"/>
          <p:cNvSpPr txBox="1"/>
          <p:nvPr/>
        </p:nvSpPr>
        <p:spPr>
          <a:xfrm>
            <a:off x="5791191" y="5044894"/>
            <a:ext cx="61073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Corrections for SST lead to smaller systematic wind speed biases (right hand side)</a:t>
            </a:r>
            <a:endParaRPr/>
          </a:p>
        </p:txBody>
      </p:sp>
      <p:sp>
        <p:nvSpPr>
          <p:cNvPr id="265" name="Google Shape;265;p13"/>
          <p:cNvSpPr txBox="1"/>
          <p:nvPr/>
        </p:nvSpPr>
        <p:spPr>
          <a:xfrm>
            <a:off x="5568172" y="6423410"/>
            <a:ext cx="631095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GMF and calibration improvements lead to smaller direction biases (right hand side)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4"/>
          <p:cNvSpPr txBox="1"/>
          <p:nvPr>
            <p:ph type="title"/>
          </p:nvPr>
        </p:nvSpPr>
        <p:spPr>
          <a:xfrm>
            <a:off x="0" y="44195"/>
            <a:ext cx="5352754" cy="787814"/>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00066"/>
              </a:buClr>
              <a:buSzPts val="1300"/>
              <a:buFont typeface="Calibri"/>
              <a:buNone/>
            </a:pPr>
            <a:r>
              <a:rPr b="1" i="1" lang="en-US" sz="1300" u="sng">
                <a:solidFill>
                  <a:srgbClr val="000066"/>
                </a:solidFill>
              </a:rPr>
              <a:t>Lucrezia Ricciardulli</a:t>
            </a:r>
            <a:r>
              <a:rPr b="1" i="1" lang="en-US" sz="1300">
                <a:solidFill>
                  <a:srgbClr val="000066"/>
                </a:solidFill>
              </a:rPr>
              <a:t>, Andrew Manaster, Thomas Meissner, Carl Mears </a:t>
            </a:r>
            <a:br>
              <a:rPr b="1" i="1" lang="en-US" sz="1300" u="sng">
                <a:solidFill>
                  <a:srgbClr val="000066"/>
                </a:solidFill>
              </a:rPr>
            </a:br>
            <a:r>
              <a:rPr b="1" i="1" lang="en-US" sz="1300">
                <a:solidFill>
                  <a:srgbClr val="000066"/>
                </a:solidFill>
              </a:rPr>
              <a:t>Remote Sensing Systems (RSS), Santa Rosa, California, USA</a:t>
            </a:r>
            <a:endParaRPr i="1" sz="1300"/>
          </a:p>
        </p:txBody>
      </p:sp>
      <p:sp>
        <p:nvSpPr>
          <p:cNvPr id="271" name="Google Shape;271;p14"/>
          <p:cNvSpPr txBox="1"/>
          <p:nvPr/>
        </p:nvSpPr>
        <p:spPr>
          <a:xfrm>
            <a:off x="4916033" y="82588"/>
            <a:ext cx="7179890" cy="625645"/>
          </a:xfrm>
          <a:prstGeom prst="rect">
            <a:avLst/>
          </a:prstGeom>
          <a:noFill/>
          <a:ln cap="flat" cmpd="sng" w="41275">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2060"/>
              </a:buClr>
              <a:buSzPts val="2400"/>
              <a:buFont typeface="Calibri"/>
              <a:buNone/>
            </a:pPr>
            <a:r>
              <a:rPr b="1" lang="en-US" sz="2400">
                <a:solidFill>
                  <a:srgbClr val="002060"/>
                </a:solidFill>
                <a:latin typeface="Calibri"/>
                <a:ea typeface="Calibri"/>
                <a:cs typeface="Calibri"/>
                <a:sym typeface="Calibri"/>
              </a:rPr>
              <a:t>1.A Scatterometers and Radiometers in RSS WIND CDR: </a:t>
            </a:r>
            <a:endParaRPr/>
          </a:p>
        </p:txBody>
      </p:sp>
      <p:sp>
        <p:nvSpPr>
          <p:cNvPr id="272" name="Google Shape;272;p14"/>
          <p:cNvSpPr txBox="1"/>
          <p:nvPr/>
        </p:nvSpPr>
        <p:spPr>
          <a:xfrm>
            <a:off x="271669" y="809431"/>
            <a:ext cx="9022456" cy="369332"/>
          </a:xfrm>
          <a:prstGeom prst="rect">
            <a:avLst/>
          </a:prstGeom>
          <a:solidFill>
            <a:srgbClr val="D8E2F3">
              <a:alpha val="58823"/>
            </a:srgbClr>
          </a:solidFill>
          <a:ln cap="flat" cmpd="sng" w="9525">
            <a:solidFill>
              <a:srgbClr val="00006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66"/>
                </a:solidFill>
                <a:latin typeface="Calibri"/>
                <a:ea typeface="Calibri"/>
                <a:cs typeface="Calibri"/>
                <a:sym typeface="Calibri"/>
              </a:rPr>
              <a:t>Objective: Consistency among past, present and </a:t>
            </a:r>
            <a:r>
              <a:rPr lang="en-US" sz="1800" u="sng">
                <a:solidFill>
                  <a:srgbClr val="000066"/>
                </a:solidFill>
                <a:latin typeface="Calibri"/>
                <a:ea typeface="Calibri"/>
                <a:cs typeface="Calibri"/>
                <a:sym typeface="Calibri"/>
              </a:rPr>
              <a:t>future scatterometer and radiometer missions</a:t>
            </a:r>
            <a:endParaRPr sz="1800">
              <a:solidFill>
                <a:srgbClr val="000066"/>
              </a:solidFill>
              <a:latin typeface="Calibri"/>
              <a:ea typeface="Calibri"/>
              <a:cs typeface="Calibri"/>
              <a:sym typeface="Calibri"/>
            </a:endParaRPr>
          </a:p>
        </p:txBody>
      </p:sp>
      <p:pic>
        <p:nvPicPr>
          <p:cNvPr id="273" name="Google Shape;273;p14"/>
          <p:cNvPicPr preferRelativeResize="0"/>
          <p:nvPr/>
        </p:nvPicPr>
        <p:blipFill rotWithShape="1">
          <a:blip r:embed="rId3">
            <a:alphaModFix/>
          </a:blip>
          <a:srcRect b="0" l="0" r="0" t="0"/>
          <a:stretch/>
        </p:blipFill>
        <p:spPr>
          <a:xfrm>
            <a:off x="271669" y="1253920"/>
            <a:ext cx="6694006" cy="2813064"/>
          </a:xfrm>
          <a:prstGeom prst="rect">
            <a:avLst/>
          </a:prstGeom>
          <a:noFill/>
          <a:ln>
            <a:noFill/>
          </a:ln>
        </p:spPr>
      </p:pic>
      <p:sp>
        <p:nvSpPr>
          <p:cNvPr id="274" name="Google Shape;274;p14"/>
          <p:cNvSpPr txBox="1"/>
          <p:nvPr/>
        </p:nvSpPr>
        <p:spPr>
          <a:xfrm>
            <a:off x="7147487" y="1252748"/>
            <a:ext cx="454218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Calibri"/>
                <a:ea typeface="Calibri"/>
                <a:cs typeface="Calibri"/>
                <a:sym typeface="Calibri"/>
              </a:rPr>
              <a:t>Scatterometer cross-calibration methodology </a:t>
            </a:r>
            <a:endParaRPr b="1" sz="1800">
              <a:solidFill>
                <a:srgbClr val="7030A0"/>
              </a:solidFill>
              <a:latin typeface="Calibri"/>
              <a:ea typeface="Calibri"/>
              <a:cs typeface="Calibri"/>
              <a:sym typeface="Calibri"/>
            </a:endParaRPr>
          </a:p>
        </p:txBody>
      </p:sp>
      <p:sp>
        <p:nvSpPr>
          <p:cNvPr id="275" name="Google Shape;275;p14"/>
          <p:cNvSpPr txBox="1"/>
          <p:nvPr/>
        </p:nvSpPr>
        <p:spPr>
          <a:xfrm>
            <a:off x="6660915" y="1622080"/>
            <a:ext cx="5546841" cy="2585323"/>
          </a:xfrm>
          <a:prstGeom prst="rect">
            <a:avLst/>
          </a:prstGeom>
          <a:noFill/>
          <a:ln>
            <a:noFill/>
          </a:ln>
        </p:spPr>
        <p:txBody>
          <a:bodyPr anchorCtr="0" anchor="t" bIns="45700" lIns="91425" spcFirstLastPara="1" rIns="91425" wrap="square" tIns="45700">
            <a:spAutoFit/>
          </a:bodyPr>
          <a:lstStyle/>
          <a:p>
            <a:pPr indent="-114300" lvl="1" marL="457200" marR="0" rtl="0" algn="l">
              <a:spcBef>
                <a:spcPts val="0"/>
              </a:spcBef>
              <a:spcAft>
                <a:spcPts val="0"/>
              </a:spcAft>
              <a:buClr>
                <a:srgbClr val="000066"/>
              </a:buClr>
              <a:buSzPts val="1800"/>
              <a:buFont typeface="Noto Sans Symbols"/>
              <a:buChar char="▪"/>
            </a:pPr>
            <a:r>
              <a:rPr b="0" i="0" lang="en-US" sz="1800" u="none" cap="none" strike="noStrike">
                <a:solidFill>
                  <a:srgbClr val="000066"/>
                </a:solidFill>
                <a:latin typeface="Calibri"/>
                <a:ea typeface="Calibri"/>
                <a:cs typeface="Calibri"/>
                <a:sym typeface="Calibri"/>
              </a:rPr>
              <a:t>Ku-band, C- </a:t>
            </a:r>
            <a:r>
              <a:rPr b="0" baseline="-25000" i="0" lang="en-US" sz="1800" u="none" cap="none" strike="noStrike">
                <a:solidFill>
                  <a:srgbClr val="000066"/>
                </a:solidFill>
                <a:latin typeface="Calibri"/>
                <a:ea typeface="Calibri"/>
                <a:cs typeface="Calibri"/>
                <a:sym typeface="Calibri"/>
              </a:rPr>
              <a:t>VV-pol </a:t>
            </a:r>
            <a:r>
              <a:rPr b="0" i="0" lang="en-US" sz="1800" u="none" cap="none" strike="noStrike">
                <a:solidFill>
                  <a:srgbClr val="000066"/>
                </a:solidFill>
                <a:latin typeface="Calibri"/>
                <a:ea typeface="Calibri"/>
                <a:cs typeface="Calibri"/>
                <a:sym typeface="Calibri"/>
              </a:rPr>
              <a:t>and C-</a:t>
            </a:r>
            <a:r>
              <a:rPr b="0" baseline="-25000" i="0" lang="en-US" sz="1800" u="none" cap="none" strike="noStrike">
                <a:solidFill>
                  <a:srgbClr val="000066"/>
                </a:solidFill>
                <a:latin typeface="Calibri"/>
                <a:ea typeface="Calibri"/>
                <a:cs typeface="Calibri"/>
                <a:sym typeface="Calibri"/>
              </a:rPr>
              <a:t>cross-pol </a:t>
            </a:r>
            <a:r>
              <a:rPr b="0" i="0" lang="en-US" sz="1800" u="none" cap="none" strike="noStrike">
                <a:solidFill>
                  <a:srgbClr val="000066"/>
                </a:solidFill>
                <a:latin typeface="Calibri"/>
                <a:ea typeface="Calibri"/>
                <a:cs typeface="Calibri"/>
                <a:sym typeface="Calibri"/>
              </a:rPr>
              <a:t> Geophysical Model Functions </a:t>
            </a:r>
            <a:r>
              <a:rPr b="1" i="0" lang="en-US" sz="1800" u="none" cap="none" strike="noStrike">
                <a:solidFill>
                  <a:srgbClr val="7030A0"/>
                </a:solidFill>
                <a:latin typeface="Calibri"/>
                <a:ea typeface="Calibri"/>
                <a:cs typeface="Calibri"/>
                <a:sym typeface="Calibri"/>
              </a:rPr>
              <a:t>(GFM) developed using radiometers as calibration target </a:t>
            </a:r>
            <a:r>
              <a:rPr b="0" i="0" lang="en-US" sz="1800" u="none" cap="none" strike="noStrike">
                <a:solidFill>
                  <a:srgbClr val="000066"/>
                </a:solidFill>
                <a:latin typeface="Calibri"/>
                <a:ea typeface="Calibri"/>
                <a:cs typeface="Calibri"/>
                <a:sym typeface="Calibri"/>
              </a:rPr>
              <a:t>(OBS 1)</a:t>
            </a:r>
            <a:endParaRPr/>
          </a:p>
          <a:p>
            <a:pPr indent="-114300" lvl="1" marL="457200" marR="0" rtl="0" algn="l">
              <a:spcBef>
                <a:spcPts val="0"/>
              </a:spcBef>
              <a:spcAft>
                <a:spcPts val="0"/>
              </a:spcAft>
              <a:buClr>
                <a:srgbClr val="000066"/>
              </a:buClr>
              <a:buSzPts val="1800"/>
              <a:buFont typeface="Noto Sans Symbols"/>
              <a:buChar char="▪"/>
            </a:pPr>
            <a:r>
              <a:rPr b="0" i="0" lang="en-US" sz="1800" u="none" cap="none" strike="noStrike">
                <a:solidFill>
                  <a:srgbClr val="000066"/>
                </a:solidFill>
                <a:latin typeface="Calibri"/>
                <a:ea typeface="Calibri"/>
                <a:cs typeface="Calibri"/>
                <a:sym typeface="Calibri"/>
              </a:rPr>
              <a:t>In-situ winds (buoys, Saildrones) used for validation  (OBS 2)</a:t>
            </a:r>
            <a:endParaRPr/>
          </a:p>
          <a:p>
            <a:pPr indent="-114300" lvl="1" marL="457200" marR="0" rtl="0" algn="l">
              <a:spcBef>
                <a:spcPts val="0"/>
              </a:spcBef>
              <a:spcAft>
                <a:spcPts val="0"/>
              </a:spcAft>
              <a:buClr>
                <a:srgbClr val="7030A0"/>
              </a:buClr>
              <a:buSzPts val="1800"/>
              <a:buFont typeface="Noto Sans Symbols"/>
              <a:buChar char="▪"/>
            </a:pPr>
            <a:r>
              <a:rPr b="1" i="0" lang="en-US" sz="1800" u="none" cap="none" strike="noStrike">
                <a:solidFill>
                  <a:srgbClr val="7030A0"/>
                </a:solidFill>
                <a:latin typeface="Calibri"/>
                <a:ea typeface="Calibri"/>
                <a:cs typeface="Calibri"/>
                <a:sym typeface="Calibri"/>
              </a:rPr>
              <a:t>Non-sun-synchronous radiometers (TMI/GMI) used for transferring calibration to different times of day</a:t>
            </a:r>
            <a:r>
              <a:rPr b="0" i="0" lang="en-US" sz="1800" u="none" cap="none" strike="noStrike">
                <a:solidFill>
                  <a:srgbClr val="000066"/>
                </a:solidFill>
                <a:latin typeface="Calibri"/>
                <a:ea typeface="Calibri"/>
                <a:cs typeface="Calibri"/>
                <a:sym typeface="Calibri"/>
              </a:rPr>
              <a:t> [e.g.: QSCAT (6 am/pm) 🡪 ASCAT(9:30 am/pm) ]</a:t>
            </a:r>
            <a:endParaRPr b="0" i="0" sz="1800" u="none" cap="none" strike="noStrike">
              <a:solidFill>
                <a:srgbClr val="000066"/>
              </a:solidFill>
              <a:latin typeface="Calibri"/>
              <a:ea typeface="Calibri"/>
              <a:cs typeface="Calibri"/>
              <a:sym typeface="Calibri"/>
            </a:endParaRPr>
          </a:p>
        </p:txBody>
      </p:sp>
      <p:pic>
        <p:nvPicPr>
          <p:cNvPr id="276" name="Google Shape;276;p14"/>
          <p:cNvPicPr preferRelativeResize="0"/>
          <p:nvPr/>
        </p:nvPicPr>
        <p:blipFill rotWithShape="1">
          <a:blip r:embed="rId4">
            <a:alphaModFix/>
          </a:blip>
          <a:srcRect b="0" l="0" r="0" t="0"/>
          <a:stretch/>
        </p:blipFill>
        <p:spPr>
          <a:xfrm>
            <a:off x="6536265" y="4095047"/>
            <a:ext cx="5559658" cy="2594545"/>
          </a:xfrm>
          <a:prstGeom prst="rect">
            <a:avLst/>
          </a:prstGeom>
          <a:noFill/>
          <a:ln>
            <a:noFill/>
          </a:ln>
        </p:spPr>
      </p:pic>
      <p:pic>
        <p:nvPicPr>
          <p:cNvPr id="277" name="Google Shape;277;p14"/>
          <p:cNvPicPr preferRelativeResize="0"/>
          <p:nvPr>
            <p:ph idx="1" type="body"/>
          </p:nvPr>
        </p:nvPicPr>
        <p:blipFill rotWithShape="1">
          <a:blip r:embed="rId5">
            <a:alphaModFix/>
          </a:blip>
          <a:srcRect b="0" l="0" r="0" t="0"/>
          <a:stretch/>
        </p:blipFill>
        <p:spPr>
          <a:xfrm>
            <a:off x="84529" y="4627682"/>
            <a:ext cx="6451736" cy="2061910"/>
          </a:xfrm>
          <a:prstGeom prst="rect">
            <a:avLst/>
          </a:prstGeom>
          <a:noFill/>
          <a:ln>
            <a:noFill/>
          </a:ln>
        </p:spPr>
      </p:pic>
      <p:sp>
        <p:nvSpPr>
          <p:cNvPr id="278" name="Google Shape;278;p14"/>
          <p:cNvSpPr txBox="1"/>
          <p:nvPr/>
        </p:nvSpPr>
        <p:spPr>
          <a:xfrm>
            <a:off x="271669" y="4180102"/>
            <a:ext cx="5999922" cy="429605"/>
          </a:xfrm>
          <a:prstGeom prst="rect">
            <a:avLst/>
          </a:prstGeom>
          <a:solidFill>
            <a:srgbClr val="D8E2F3">
              <a:alpha val="58823"/>
            </a:srgbClr>
          </a:solidFill>
          <a:ln cap="flat" cmpd="sng" w="9525">
            <a:solidFill>
              <a:srgbClr val="000066"/>
            </a:solidFill>
            <a:prstDash val="solid"/>
            <a:round/>
            <a:headEnd len="sm" w="sm" type="none"/>
            <a:tailEnd len="sm" w="sm" type="none"/>
          </a:ln>
        </p:spPr>
        <p:txBody>
          <a:bodyPr anchorCtr="0" anchor="t" bIns="45700" lIns="91425" spcFirstLastPara="1" rIns="91425" wrap="square" tIns="45700">
            <a:normAutofit fontScale="77500" lnSpcReduction="20000"/>
          </a:bodyPr>
          <a:lstStyle/>
          <a:p>
            <a:pPr indent="-137160" lvl="1" marL="274320" marR="0" rtl="0" algn="l">
              <a:spcBef>
                <a:spcPts val="0"/>
              </a:spcBef>
              <a:spcAft>
                <a:spcPts val="0"/>
              </a:spcAft>
              <a:buClr>
                <a:srgbClr val="000066"/>
              </a:buClr>
              <a:buSzPct val="100000"/>
              <a:buFont typeface="Noto Sans Symbols"/>
              <a:buChar char="▪"/>
            </a:pPr>
            <a:r>
              <a:rPr b="0" i="0" lang="en-US" sz="1600" u="none" cap="none" strike="noStrike">
                <a:solidFill>
                  <a:srgbClr val="000066"/>
                </a:solidFill>
                <a:latin typeface="Calibri"/>
                <a:ea typeface="Calibri"/>
                <a:cs typeface="Calibri"/>
                <a:sym typeface="Calibri"/>
              </a:rPr>
              <a:t>Wind-speed differences of colocated scatterometers/radiometers</a:t>
            </a:r>
            <a:endParaRPr/>
          </a:p>
          <a:p>
            <a:pPr indent="-137160" lvl="1" marL="274320" marR="0" rtl="0" algn="l">
              <a:spcBef>
                <a:spcPts val="0"/>
              </a:spcBef>
              <a:spcAft>
                <a:spcPts val="0"/>
              </a:spcAft>
              <a:buClr>
                <a:srgbClr val="000066"/>
              </a:buClr>
              <a:buSzPct val="100000"/>
              <a:buFont typeface="Noto Sans Symbols"/>
              <a:buChar char="▪"/>
            </a:pPr>
            <a:r>
              <a:rPr b="1" i="0" lang="en-US" sz="1600" u="none" cap="none" strike="noStrike">
                <a:solidFill>
                  <a:srgbClr val="000066"/>
                </a:solidFill>
                <a:latin typeface="Calibri"/>
                <a:ea typeface="Calibri"/>
                <a:cs typeface="Calibri"/>
                <a:sym typeface="Calibri"/>
              </a:rPr>
              <a:t>Consistency within 0.1 m/s</a:t>
            </a:r>
            <a:endParaRPr/>
          </a:p>
        </p:txBody>
      </p:sp>
      <p:sp>
        <p:nvSpPr>
          <p:cNvPr id="279" name="Google Shape;27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0" name="Google Shape;280;p14"/>
          <p:cNvSpPr txBox="1"/>
          <p:nvPr/>
        </p:nvSpPr>
        <p:spPr>
          <a:xfrm>
            <a:off x="10005325" y="708213"/>
            <a:ext cx="19044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latin typeface="Calibri"/>
                <a:ea typeface="Calibri"/>
                <a:cs typeface="Calibri"/>
                <a:sym typeface="Calibri"/>
                <a:hlinkClick r:id="rId6"/>
              </a:rPr>
              <a:t>Link to poster</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5"/>
          <p:cNvSpPr txBox="1"/>
          <p:nvPr>
            <p:ph type="title"/>
          </p:nvPr>
        </p:nvSpPr>
        <p:spPr>
          <a:xfrm>
            <a:off x="67048" y="955098"/>
            <a:ext cx="4810607" cy="587915"/>
          </a:xfrm>
          <a:prstGeom prst="rect">
            <a:avLst/>
          </a:prstGeom>
          <a:noFill/>
          <a:ln cap="flat" cmpd="sng" w="41275">
            <a:solidFill>
              <a:srgbClr val="7030A0"/>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Calibri"/>
              <a:buNone/>
            </a:pPr>
            <a:r>
              <a:rPr b="1" lang="en-US" sz="2400">
                <a:solidFill>
                  <a:srgbClr val="002060"/>
                </a:solidFill>
                <a:latin typeface="Calibri"/>
                <a:ea typeface="Calibri"/>
                <a:cs typeface="Calibri"/>
                <a:sym typeface="Calibri"/>
              </a:rPr>
              <a:t>1.A The JPL </a:t>
            </a:r>
            <a:r>
              <a:rPr b="1" lang="en-US" sz="2700">
                <a:solidFill>
                  <a:srgbClr val="002060"/>
                </a:solidFill>
                <a:latin typeface="Calibri"/>
                <a:ea typeface="Calibri"/>
                <a:cs typeface="Calibri"/>
                <a:sym typeface="Calibri"/>
              </a:rPr>
              <a:t>MEaSUREs-funded</a:t>
            </a:r>
            <a:r>
              <a:rPr b="1" lang="en-US" sz="2400">
                <a:solidFill>
                  <a:srgbClr val="002060"/>
                </a:solidFill>
                <a:latin typeface="Calibri"/>
                <a:ea typeface="Calibri"/>
                <a:cs typeface="Calibri"/>
                <a:sym typeface="Calibri"/>
              </a:rPr>
              <a:t> CDRs: Goals</a:t>
            </a:r>
            <a:endParaRPr/>
          </a:p>
        </p:txBody>
      </p:sp>
      <p:sp>
        <p:nvSpPr>
          <p:cNvPr id="286" name="Google Shape;286;p15"/>
          <p:cNvSpPr txBox="1"/>
          <p:nvPr>
            <p:ph idx="1" type="body"/>
          </p:nvPr>
        </p:nvSpPr>
        <p:spPr>
          <a:xfrm>
            <a:off x="100610" y="1162992"/>
            <a:ext cx="4633224" cy="4351338"/>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525252"/>
              </a:buClr>
              <a:buSzPts val="1800"/>
              <a:buNone/>
            </a:pPr>
            <a:r>
              <a:rPr lang="en-US" sz="1800">
                <a:solidFill>
                  <a:srgbClr val="525252"/>
                </a:solidFill>
              </a:rPr>
              <a:t>:</a:t>
            </a:r>
            <a:endParaRPr/>
          </a:p>
          <a:p>
            <a:pPr indent="-514350" lvl="0" marL="514350" rtl="0" algn="l">
              <a:lnSpc>
                <a:spcPct val="90000"/>
              </a:lnSpc>
              <a:spcBef>
                <a:spcPts val="1000"/>
              </a:spcBef>
              <a:spcAft>
                <a:spcPts val="0"/>
              </a:spcAft>
              <a:buClr>
                <a:srgbClr val="7030A0"/>
              </a:buClr>
              <a:buSzPts val="1800"/>
              <a:buFont typeface="Calibri"/>
              <a:buAutoNum type="arabicPeriod"/>
            </a:pPr>
            <a:r>
              <a:rPr b="1" lang="en-US" sz="1800">
                <a:solidFill>
                  <a:srgbClr val="7030A0"/>
                </a:solidFill>
              </a:rPr>
              <a:t>Creation of a consistent long-term Earth Science Data Records (ESDR) </a:t>
            </a:r>
            <a:r>
              <a:rPr lang="en-US" sz="1800">
                <a:solidFill>
                  <a:srgbClr val="595959"/>
                </a:solidFill>
              </a:rPr>
              <a:t>that includes observations from different scatterometer missions while eliminating inconsistencies between them. </a:t>
            </a:r>
            <a:r>
              <a:rPr b="1" lang="en-US" sz="1800">
                <a:solidFill>
                  <a:srgbClr val="7030A0"/>
                </a:solidFill>
              </a:rPr>
              <a:t>Note: QuikSCAT-based  homogenization</a:t>
            </a:r>
            <a:r>
              <a:rPr lang="en-US" sz="1800">
                <a:solidFill>
                  <a:srgbClr val="595959"/>
                </a:solidFill>
              </a:rPr>
              <a:t>.</a:t>
            </a:r>
            <a:endParaRPr/>
          </a:p>
          <a:p>
            <a:pPr indent="-514350" lvl="0" marL="514350" rtl="0" algn="l">
              <a:lnSpc>
                <a:spcPct val="90000"/>
              </a:lnSpc>
              <a:spcBef>
                <a:spcPts val="1000"/>
              </a:spcBef>
              <a:spcAft>
                <a:spcPts val="0"/>
              </a:spcAft>
              <a:buClr>
                <a:srgbClr val="595959"/>
              </a:buClr>
              <a:buSzPts val="1800"/>
              <a:buFont typeface="Calibri"/>
              <a:buAutoNum type="arabicPeriod"/>
            </a:pPr>
            <a:r>
              <a:rPr lang="en-US" sz="1800">
                <a:solidFill>
                  <a:srgbClr val="595959"/>
                </a:solidFill>
              </a:rPr>
              <a:t> </a:t>
            </a:r>
            <a:r>
              <a:rPr b="1" lang="en-US" sz="1800">
                <a:solidFill>
                  <a:srgbClr val="7030A0"/>
                </a:solidFill>
              </a:rPr>
              <a:t>Development of the dynamically-significant derived products</a:t>
            </a:r>
            <a:r>
              <a:rPr b="1" lang="en-US" sz="1800">
                <a:solidFill>
                  <a:srgbClr val="525252"/>
                </a:solidFill>
              </a:rPr>
              <a:t>, </a:t>
            </a:r>
            <a:r>
              <a:rPr lang="en-US" sz="1800">
                <a:solidFill>
                  <a:srgbClr val="525252"/>
                </a:solidFill>
              </a:rPr>
              <a:t>including </a:t>
            </a:r>
            <a:r>
              <a:rPr lang="en-US" sz="1800" u="sng">
                <a:solidFill>
                  <a:srgbClr val="7030A0"/>
                </a:solidFill>
              </a:rPr>
              <a:t>the surface wind stress</a:t>
            </a:r>
            <a:r>
              <a:rPr lang="en-US" sz="1800" u="sng">
                <a:solidFill>
                  <a:srgbClr val="525252"/>
                </a:solidFill>
              </a:rPr>
              <a:t>,</a:t>
            </a:r>
            <a:r>
              <a:rPr lang="en-US" sz="1800">
                <a:solidFill>
                  <a:srgbClr val="525252"/>
                </a:solidFill>
              </a:rPr>
              <a:t> and </a:t>
            </a:r>
            <a:r>
              <a:rPr lang="en-US" sz="1800" u="sng">
                <a:solidFill>
                  <a:srgbClr val="7030A0"/>
                </a:solidFill>
              </a:rPr>
              <a:t>the curl and divergence of </a:t>
            </a:r>
            <a:r>
              <a:rPr lang="en-US" sz="1800">
                <a:solidFill>
                  <a:srgbClr val="595959"/>
                </a:solidFill>
              </a:rPr>
              <a:t>the surface wind and stress. These products are generated at the highest possible resolution of the observations (i.e. at the swath  - Level 2); </a:t>
            </a:r>
            <a:endParaRPr/>
          </a:p>
          <a:p>
            <a:pPr indent="-514350" lvl="0" marL="514350" rtl="0" algn="l">
              <a:lnSpc>
                <a:spcPct val="90000"/>
              </a:lnSpc>
              <a:spcBef>
                <a:spcPts val="1000"/>
              </a:spcBef>
              <a:spcAft>
                <a:spcPts val="0"/>
              </a:spcAft>
              <a:buClr>
                <a:srgbClr val="7030A0"/>
              </a:buClr>
              <a:buSzPts val="1800"/>
              <a:buFont typeface="Calibri"/>
              <a:buAutoNum type="arabicPeriod"/>
            </a:pPr>
            <a:r>
              <a:rPr b="1" lang="en-US" sz="1800">
                <a:solidFill>
                  <a:srgbClr val="7030A0"/>
                </a:solidFill>
              </a:rPr>
              <a:t>Development of scatterometer-only user-friendly gridded products (Level 3 products)</a:t>
            </a:r>
            <a:r>
              <a:rPr b="1" lang="en-US" sz="1800">
                <a:solidFill>
                  <a:srgbClr val="595959"/>
                </a:solidFill>
              </a:rPr>
              <a:t> </a:t>
            </a:r>
            <a:r>
              <a:rPr lang="en-US" sz="1800">
                <a:solidFill>
                  <a:srgbClr val="595959"/>
                </a:solidFill>
              </a:rPr>
              <a:t>of the wind, stress, curl and divergence of the wind and the stress. These ocean wind L3 products will complement existing L4 products, which have their own roles. </a:t>
            </a:r>
            <a:endParaRPr/>
          </a:p>
          <a:p>
            <a:pPr indent="-114300" lvl="0" marL="228600" rtl="0" algn="l">
              <a:lnSpc>
                <a:spcPct val="90000"/>
              </a:lnSpc>
              <a:spcBef>
                <a:spcPts val="1000"/>
              </a:spcBef>
              <a:spcAft>
                <a:spcPts val="0"/>
              </a:spcAft>
              <a:buClr>
                <a:schemeClr val="dk1"/>
              </a:buClr>
              <a:buSzPts val="1800"/>
              <a:buNone/>
            </a:pPr>
            <a:r>
              <a:t/>
            </a:r>
            <a:endParaRPr sz="1800"/>
          </a:p>
        </p:txBody>
      </p:sp>
      <p:pic>
        <p:nvPicPr>
          <p:cNvPr id="287" name="Google Shape;287;p15"/>
          <p:cNvPicPr preferRelativeResize="0"/>
          <p:nvPr/>
        </p:nvPicPr>
        <p:blipFill rotWithShape="1">
          <a:blip r:embed="rId3">
            <a:alphaModFix/>
          </a:blip>
          <a:srcRect b="0" l="0" r="0" t="0"/>
          <a:stretch/>
        </p:blipFill>
        <p:spPr>
          <a:xfrm>
            <a:off x="0" y="0"/>
            <a:ext cx="2225616" cy="587915"/>
          </a:xfrm>
          <a:prstGeom prst="rect">
            <a:avLst/>
          </a:prstGeom>
          <a:noFill/>
          <a:ln>
            <a:noFill/>
          </a:ln>
        </p:spPr>
      </p:pic>
      <p:sp>
        <p:nvSpPr>
          <p:cNvPr id="288" name="Google Shape;288;p15"/>
          <p:cNvSpPr txBox="1"/>
          <p:nvPr/>
        </p:nvSpPr>
        <p:spPr>
          <a:xfrm>
            <a:off x="5060489" y="2006965"/>
            <a:ext cx="6925523" cy="923330"/>
          </a:xfrm>
          <a:prstGeom prst="rect">
            <a:avLst/>
          </a:prstGeom>
          <a:noFill/>
          <a:ln>
            <a:noFill/>
          </a:ln>
        </p:spPr>
        <p:txBody>
          <a:bodyPr anchorCtr="0" anchor="t" bIns="45700" lIns="91425" spcFirstLastPara="1" rIns="91425" wrap="square" tIns="45700">
            <a:spAutoFit/>
          </a:bodyPr>
          <a:lstStyle/>
          <a:p>
            <a:pPr indent="-114300" lvl="0" marL="18288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Regionally, biases are reduced substantially by up to 1-2 m/s. </a:t>
            </a:r>
            <a:endParaRPr/>
          </a:p>
          <a:p>
            <a:pPr indent="-114300" lvl="0" marL="18288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Almost completely removed large scale biases in the Southern Ocean; Equatorial biases remain due to poor Equatorial surface currents</a:t>
            </a:r>
            <a:endParaRPr/>
          </a:p>
        </p:txBody>
      </p:sp>
      <p:sp>
        <p:nvSpPr>
          <p:cNvPr id="289" name="Google Shape;289;p15"/>
          <p:cNvSpPr txBox="1"/>
          <p:nvPr/>
        </p:nvSpPr>
        <p:spPr>
          <a:xfrm>
            <a:off x="4911538" y="2886136"/>
            <a:ext cx="74011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Calibri"/>
                <a:ea typeface="Calibri"/>
                <a:cs typeface="Calibri"/>
                <a:sym typeface="Calibri"/>
              </a:rPr>
              <a:t>2. New: Providing estimation of the uncertainty for each wind retrieval cell</a:t>
            </a:r>
            <a:r>
              <a:rPr lang="en-US" sz="1800">
                <a:solidFill>
                  <a:schemeClr val="dk1"/>
                </a:solidFill>
                <a:latin typeface="Calibri"/>
                <a:ea typeface="Calibri"/>
                <a:cs typeface="Calibri"/>
                <a:sym typeface="Calibri"/>
              </a:rPr>
              <a:t>. </a:t>
            </a:r>
            <a:endParaRPr/>
          </a:p>
        </p:txBody>
      </p:sp>
      <p:sp>
        <p:nvSpPr>
          <p:cNvPr id="290" name="Google Shape;290;p15"/>
          <p:cNvSpPr txBox="1"/>
          <p:nvPr/>
        </p:nvSpPr>
        <p:spPr>
          <a:xfrm>
            <a:off x="4963449" y="190971"/>
            <a:ext cx="2092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Calibri"/>
                <a:ea typeface="Calibri"/>
                <a:cs typeface="Calibri"/>
                <a:sym typeface="Calibri"/>
              </a:rPr>
              <a:t>1. New: Real Winds </a:t>
            </a:r>
            <a:endParaRPr/>
          </a:p>
          <a:p>
            <a:pPr indent="0" lvl="0" marL="0" marR="0" rtl="0" algn="l">
              <a:spcBef>
                <a:spcPts val="0"/>
              </a:spcBef>
              <a:spcAft>
                <a:spcPts val="0"/>
              </a:spcAft>
              <a:buNone/>
            </a:pPr>
            <a:r>
              <a:rPr b="1" lang="en-US" sz="1800" u="sng">
                <a:solidFill>
                  <a:schemeClr val="hlink"/>
                </a:solidFill>
                <a:latin typeface="Calibri"/>
                <a:ea typeface="Calibri"/>
                <a:cs typeface="Calibri"/>
                <a:sym typeface="Calibri"/>
                <a:hlinkClick r:id="rId4"/>
              </a:rPr>
              <a:t>Wineteer’s poster</a:t>
            </a:r>
            <a:endParaRPr/>
          </a:p>
        </p:txBody>
      </p:sp>
      <p:sp>
        <p:nvSpPr>
          <p:cNvPr id="291" name="Google Shape;291;p15"/>
          <p:cNvSpPr txBox="1"/>
          <p:nvPr/>
        </p:nvSpPr>
        <p:spPr>
          <a:xfrm>
            <a:off x="5111802" y="811444"/>
            <a:ext cx="2721575" cy="1200329"/>
          </a:xfrm>
          <a:prstGeom prst="rect">
            <a:avLst/>
          </a:prstGeom>
          <a:noFill/>
          <a:ln>
            <a:noFill/>
          </a:ln>
        </p:spPr>
        <p:txBody>
          <a:bodyPr anchorCtr="0" anchor="t" bIns="45700" lIns="91425" spcFirstLastPara="1" rIns="91425" wrap="square" tIns="45700">
            <a:spAutoFit/>
          </a:bodyPr>
          <a:lstStyle/>
          <a:p>
            <a:pPr indent="-114300" lvl="0" marL="18288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Compared to ERA5, global bias and STD is reduced by ~0.1 m/s relative to the EN winds.</a:t>
            </a:r>
            <a:endParaRPr/>
          </a:p>
        </p:txBody>
      </p:sp>
      <p:sp>
        <p:nvSpPr>
          <p:cNvPr id="292" name="Google Shape;292;p15"/>
          <p:cNvSpPr txBox="1"/>
          <p:nvPr/>
        </p:nvSpPr>
        <p:spPr>
          <a:xfrm>
            <a:off x="4911538" y="3273851"/>
            <a:ext cx="73260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Calibri"/>
                <a:ea typeface="Calibri"/>
                <a:cs typeface="Calibri"/>
                <a:sym typeface="Calibri"/>
              </a:rPr>
              <a:t>3. New: Improved Rain Flagging for Ku-band scatterometers – </a:t>
            </a:r>
            <a:r>
              <a:rPr b="1" lang="en-US" sz="1800" u="sng">
                <a:solidFill>
                  <a:schemeClr val="hlink"/>
                </a:solidFill>
                <a:latin typeface="Calibri"/>
                <a:ea typeface="Calibri"/>
                <a:cs typeface="Calibri"/>
                <a:sym typeface="Calibri"/>
                <a:hlinkClick r:id="rId5"/>
              </a:rPr>
              <a:t>Stiles’ poster</a:t>
            </a:r>
            <a:endParaRPr/>
          </a:p>
        </p:txBody>
      </p:sp>
      <p:sp>
        <p:nvSpPr>
          <p:cNvPr id="293" name="Google Shape;293;p15"/>
          <p:cNvSpPr txBox="1"/>
          <p:nvPr/>
        </p:nvSpPr>
        <p:spPr>
          <a:xfrm>
            <a:off x="4911186" y="3661566"/>
            <a:ext cx="7074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Calibri"/>
                <a:ea typeface="Calibri"/>
                <a:cs typeface="Calibri"/>
                <a:sym typeface="Calibri"/>
              </a:rPr>
              <a:t>4. New: Simplified Quality Flag Indicator (0 to 4) to help users navigate the maze of traditional existing flags (also provided) – </a:t>
            </a:r>
            <a:r>
              <a:rPr b="1" lang="en-US" sz="1800" u="sng">
                <a:solidFill>
                  <a:schemeClr val="hlink"/>
                </a:solidFill>
                <a:latin typeface="Calibri"/>
                <a:ea typeface="Calibri"/>
                <a:cs typeface="Calibri"/>
                <a:sym typeface="Calibri"/>
                <a:hlinkClick r:id="rId6"/>
              </a:rPr>
              <a:t>Hristova’s poster</a:t>
            </a:r>
            <a:endParaRPr/>
          </a:p>
        </p:txBody>
      </p:sp>
      <p:sp>
        <p:nvSpPr>
          <p:cNvPr id="294" name="Google Shape;294;p15"/>
          <p:cNvSpPr txBox="1"/>
          <p:nvPr/>
        </p:nvSpPr>
        <p:spPr>
          <a:xfrm>
            <a:off x="4911186" y="4325991"/>
            <a:ext cx="70748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Calibri"/>
                <a:ea typeface="Calibri"/>
                <a:cs typeface="Calibri"/>
                <a:sym typeface="Calibri"/>
              </a:rPr>
              <a:t>5. New: Stress estimation – </a:t>
            </a:r>
            <a:r>
              <a:rPr b="1" lang="en-US" sz="1800" u="sng">
                <a:solidFill>
                  <a:schemeClr val="hlink"/>
                </a:solidFill>
                <a:latin typeface="Calibri"/>
                <a:ea typeface="Calibri"/>
                <a:cs typeface="Calibri"/>
                <a:sym typeface="Calibri"/>
                <a:hlinkClick r:id="rId7"/>
              </a:rPr>
              <a:t>Hristova’s poster</a:t>
            </a:r>
            <a:endParaRPr/>
          </a:p>
        </p:txBody>
      </p:sp>
      <p:pic>
        <p:nvPicPr>
          <p:cNvPr id="295" name="Google Shape;295;p15"/>
          <p:cNvPicPr preferRelativeResize="0"/>
          <p:nvPr/>
        </p:nvPicPr>
        <p:blipFill rotWithShape="1">
          <a:blip r:embed="rId8">
            <a:alphaModFix/>
          </a:blip>
          <a:srcRect b="0" l="0" r="0" t="0"/>
          <a:stretch/>
        </p:blipFill>
        <p:spPr>
          <a:xfrm>
            <a:off x="7512667" y="4653029"/>
            <a:ext cx="4499024" cy="2100040"/>
          </a:xfrm>
          <a:prstGeom prst="rect">
            <a:avLst/>
          </a:prstGeom>
          <a:noFill/>
          <a:ln>
            <a:noFill/>
          </a:ln>
        </p:spPr>
      </p:pic>
      <p:pic>
        <p:nvPicPr>
          <p:cNvPr id="296" name="Google Shape;296;p15"/>
          <p:cNvPicPr preferRelativeResize="0"/>
          <p:nvPr/>
        </p:nvPicPr>
        <p:blipFill rotWithShape="1">
          <a:blip r:embed="rId9">
            <a:alphaModFix/>
          </a:blip>
          <a:srcRect b="0" l="0" r="0" t="0"/>
          <a:stretch/>
        </p:blipFill>
        <p:spPr>
          <a:xfrm>
            <a:off x="7678158" y="190972"/>
            <a:ext cx="4307854" cy="1806354"/>
          </a:xfrm>
          <a:prstGeom prst="rect">
            <a:avLst/>
          </a:prstGeom>
          <a:noFill/>
          <a:ln>
            <a:noFill/>
          </a:ln>
        </p:spPr>
      </p:pic>
      <p:sp>
        <p:nvSpPr>
          <p:cNvPr id="297" name="Google Shape;297;p15"/>
          <p:cNvSpPr txBox="1"/>
          <p:nvPr/>
        </p:nvSpPr>
        <p:spPr>
          <a:xfrm>
            <a:off x="4914731" y="4722993"/>
            <a:ext cx="27633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Calibri"/>
                <a:ea typeface="Calibri"/>
                <a:cs typeface="Calibri"/>
                <a:sym typeface="Calibri"/>
              </a:rPr>
              <a:t>6. New: Derivatives of the wind and the stress – </a:t>
            </a:r>
            <a:r>
              <a:rPr b="1" lang="en-US" sz="1800" u="sng">
                <a:solidFill>
                  <a:schemeClr val="hlink"/>
                </a:solidFill>
                <a:latin typeface="Calibri"/>
                <a:ea typeface="Calibri"/>
                <a:cs typeface="Calibri"/>
                <a:sym typeface="Calibri"/>
                <a:hlinkClick r:id="rId10"/>
              </a:rPr>
              <a:t>Wright’s poster</a:t>
            </a:r>
            <a:r>
              <a:rPr b="1"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and </a:t>
            </a:r>
            <a:r>
              <a:rPr b="1" lang="en-US" sz="1800" u="sng">
                <a:solidFill>
                  <a:schemeClr val="hlink"/>
                </a:solidFill>
                <a:latin typeface="Calibri"/>
                <a:ea typeface="Calibri"/>
                <a:cs typeface="Calibri"/>
                <a:sym typeface="Calibri"/>
                <a:hlinkClick r:id="rId11"/>
              </a:rPr>
              <a:t>Hristova’s poster</a:t>
            </a:r>
            <a:endParaRPr/>
          </a:p>
        </p:txBody>
      </p:sp>
      <p:sp>
        <p:nvSpPr>
          <p:cNvPr id="298" name="Google Shape;298;p15"/>
          <p:cNvSpPr txBox="1"/>
          <p:nvPr/>
        </p:nvSpPr>
        <p:spPr>
          <a:xfrm>
            <a:off x="4937216" y="5950992"/>
            <a:ext cx="3085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Calibri"/>
                <a:ea typeface="Calibri"/>
                <a:cs typeface="Calibri"/>
                <a:sym typeface="Calibri"/>
              </a:rPr>
              <a:t>7. New: ERA-5 overlays </a:t>
            </a:r>
            <a:r>
              <a:rPr b="1" lang="en-US" sz="1800" u="sng">
                <a:solidFill>
                  <a:schemeClr val="hlink"/>
                </a:solidFill>
                <a:latin typeface="Calibri"/>
                <a:ea typeface="Calibri"/>
                <a:cs typeface="Calibri"/>
                <a:sym typeface="Calibri"/>
                <a:hlinkClick r:id="rId12"/>
              </a:rPr>
              <a:t>Hristova’s poster</a:t>
            </a:r>
            <a:endParaRPr/>
          </a:p>
        </p:txBody>
      </p:sp>
      <p:sp>
        <p:nvSpPr>
          <p:cNvPr id="299" name="Google Shape;299;p15"/>
          <p:cNvSpPr/>
          <p:nvPr/>
        </p:nvSpPr>
        <p:spPr>
          <a:xfrm>
            <a:off x="6531410" y="5370551"/>
            <a:ext cx="791285" cy="204727"/>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15"/>
          <p:cNvSpPr txBox="1"/>
          <p:nvPr/>
        </p:nvSpPr>
        <p:spPr>
          <a:xfrm>
            <a:off x="2225616" y="-8626"/>
            <a:ext cx="2652039"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400">
                <a:solidFill>
                  <a:schemeClr val="dk1"/>
                </a:solidFill>
                <a:latin typeface="Calibri"/>
                <a:ea typeface="Calibri"/>
                <a:cs typeface="Calibri"/>
                <a:sym typeface="Calibri"/>
              </a:rPr>
              <a:t>Hristova-Veleva, Stiles , Fore , Wineteer , Moroni ,</a:t>
            </a:r>
            <a:r>
              <a:rPr lang="en-US" sz="1400">
                <a:solidFill>
                  <a:schemeClr val="dk1"/>
                </a:solidFill>
                <a:latin typeface="Calibri"/>
                <a:ea typeface="Calibri"/>
                <a:cs typeface="Calibri"/>
                <a:sym typeface="Calibri"/>
              </a:rPr>
              <a:t> </a:t>
            </a:r>
            <a:endParaRPr/>
          </a:p>
          <a:p>
            <a:pPr indent="0" lvl="0" marL="0" marR="0" rtl="0" algn="ctr">
              <a:spcBef>
                <a:spcPts val="0"/>
              </a:spcBef>
              <a:spcAft>
                <a:spcPts val="0"/>
              </a:spcAft>
              <a:buNone/>
            </a:pPr>
            <a:r>
              <a:rPr i="1" lang="en-US" sz="1400">
                <a:solidFill>
                  <a:schemeClr val="dk1"/>
                </a:solidFill>
                <a:latin typeface="Calibri"/>
                <a:ea typeface="Calibri"/>
                <a:cs typeface="Calibri"/>
                <a:sym typeface="Calibri"/>
              </a:rPr>
              <a:t>Bourassa, Vandemark, O'Neill , Polverari, Wright, Asharaf</a:t>
            </a:r>
            <a:endParaRPr sz="1400">
              <a:solidFill>
                <a:schemeClr val="dk1"/>
              </a:solidFill>
              <a:latin typeface="Calibri"/>
              <a:ea typeface="Calibri"/>
              <a:cs typeface="Calibri"/>
              <a:sym typeface="Calibri"/>
            </a:endParaRPr>
          </a:p>
        </p:txBody>
      </p:sp>
      <p:sp>
        <p:nvSpPr>
          <p:cNvPr id="301" name="Google Shape;30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6"/>
          <p:cNvSpPr txBox="1"/>
          <p:nvPr>
            <p:ph idx="1" type="body"/>
          </p:nvPr>
        </p:nvSpPr>
        <p:spPr>
          <a:xfrm>
            <a:off x="838200" y="1782493"/>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285750" lvl="0" marL="285750" rtl="0" algn="l">
              <a:lnSpc>
                <a:spcPct val="110000"/>
              </a:lnSpc>
              <a:spcBef>
                <a:spcPts val="0"/>
              </a:spcBef>
              <a:spcAft>
                <a:spcPts val="0"/>
              </a:spcAft>
              <a:buClr>
                <a:schemeClr val="dk1"/>
              </a:buClr>
              <a:buSzPct val="100000"/>
              <a:buFont typeface="Arial"/>
              <a:buChar char="•"/>
            </a:pPr>
            <a:r>
              <a:rPr lang="en-US"/>
              <a:t>Winds from observations reflect the state of the atmosphere, however science and applications suffer from the irregular sampling by the satellites</a:t>
            </a:r>
            <a:endParaRPr/>
          </a:p>
          <a:p>
            <a:pPr indent="-285750" lvl="0" marL="285750" rtl="0" algn="l">
              <a:lnSpc>
                <a:spcPct val="110000"/>
              </a:lnSpc>
              <a:spcBef>
                <a:spcPts val="1000"/>
              </a:spcBef>
              <a:spcAft>
                <a:spcPts val="0"/>
              </a:spcAft>
              <a:buClr>
                <a:schemeClr val="dk1"/>
              </a:buClr>
              <a:buSzPct val="100000"/>
              <a:buFont typeface="Arial"/>
              <a:buChar char="•"/>
            </a:pPr>
            <a:r>
              <a:rPr lang="en-US"/>
              <a:t>Model winds on the other end provide regular sampling but suffer from model biases </a:t>
            </a:r>
            <a:endParaRPr/>
          </a:p>
          <a:p>
            <a:pPr indent="-285750" lvl="0" marL="285750" rtl="0" algn="l">
              <a:lnSpc>
                <a:spcPct val="110000"/>
              </a:lnSpc>
              <a:spcBef>
                <a:spcPts val="1000"/>
              </a:spcBef>
              <a:spcAft>
                <a:spcPts val="0"/>
              </a:spcAft>
              <a:buClr>
                <a:schemeClr val="dk1"/>
              </a:buClr>
              <a:buSzPct val="100000"/>
              <a:buFont typeface="Arial"/>
              <a:buChar char="•"/>
            </a:pPr>
            <a:r>
              <a:rPr b="1" lang="en-US"/>
              <a:t>Combining observations from multiple instruments (</a:t>
            </a:r>
            <a:r>
              <a:rPr b="1" i="1" lang="en-US"/>
              <a:t>with or without the use of models</a:t>
            </a:r>
            <a:r>
              <a:rPr b="1" lang="en-US"/>
              <a:t>) is, thus, a goal for the IOVWST:</a:t>
            </a:r>
            <a:endParaRPr/>
          </a:p>
          <a:p>
            <a:pPr indent="-285750" lvl="1" marL="742950" rtl="0" algn="l">
              <a:lnSpc>
                <a:spcPct val="110000"/>
              </a:lnSpc>
              <a:spcBef>
                <a:spcPts val="500"/>
              </a:spcBef>
              <a:spcAft>
                <a:spcPts val="0"/>
              </a:spcAft>
              <a:buClr>
                <a:schemeClr val="dk1"/>
              </a:buClr>
              <a:buSzPct val="100000"/>
              <a:buChar char="•"/>
            </a:pPr>
            <a:r>
              <a:rPr lang="en-US"/>
              <a:t>To provide a long-term </a:t>
            </a:r>
            <a:r>
              <a:rPr b="1" lang="en-US"/>
              <a:t>Earth Science Data Record</a:t>
            </a:r>
            <a:r>
              <a:rPr lang="en-US"/>
              <a:t> (</a:t>
            </a:r>
            <a:r>
              <a:rPr lang="en-US" u="sng">
                <a:solidFill>
                  <a:schemeClr val="hlink"/>
                </a:solidFill>
                <a:hlinkClick r:id="rId3"/>
              </a:rPr>
              <a:t>ESDR</a:t>
            </a:r>
            <a:r>
              <a:rPr lang="en-US"/>
              <a:t>) with regular sampling and removed biases</a:t>
            </a:r>
            <a:endParaRPr/>
          </a:p>
          <a:p>
            <a:pPr indent="-285750" lvl="1" marL="742950" rtl="0" algn="l">
              <a:lnSpc>
                <a:spcPct val="110000"/>
              </a:lnSpc>
              <a:spcBef>
                <a:spcPts val="500"/>
              </a:spcBef>
              <a:spcAft>
                <a:spcPts val="0"/>
              </a:spcAft>
              <a:buClr>
                <a:schemeClr val="dk1"/>
              </a:buClr>
              <a:buSzPct val="100000"/>
              <a:buChar char="•"/>
            </a:pPr>
            <a:r>
              <a:rPr b="1" lang="en-US"/>
              <a:t>To combine ocean surface winds with other atmospheric and ocean variable to facilitate studies of processes in the Earth System</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307" name="Google Shape;307;p16"/>
          <p:cNvSpPr txBox="1"/>
          <p:nvPr>
            <p:ph type="title"/>
          </p:nvPr>
        </p:nvSpPr>
        <p:spPr>
          <a:xfrm>
            <a:off x="589606" y="345670"/>
            <a:ext cx="1101278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12121"/>
              </a:buClr>
              <a:buSzPts val="3200"/>
              <a:buFont typeface="Calibri"/>
              <a:buNone/>
            </a:pPr>
            <a:r>
              <a:rPr b="1" lang="en-US" sz="3200">
                <a:solidFill>
                  <a:srgbClr val="212121"/>
                </a:solidFill>
                <a:latin typeface="Calibri"/>
                <a:ea typeface="Calibri"/>
                <a:cs typeface="Calibri"/>
                <a:sym typeface="Calibri"/>
              </a:rPr>
              <a:t>1.B Combined </a:t>
            </a:r>
            <a:r>
              <a:rPr b="1" i="1" lang="en-US" sz="3200">
                <a:solidFill>
                  <a:srgbClr val="7030A0"/>
                </a:solidFill>
                <a:latin typeface="Calibri"/>
                <a:ea typeface="Calibri"/>
                <a:cs typeface="Calibri"/>
                <a:sym typeface="Calibri"/>
              </a:rPr>
              <a:t>multiple platform </a:t>
            </a:r>
            <a:r>
              <a:rPr b="1" lang="en-US" sz="3200">
                <a:solidFill>
                  <a:srgbClr val="212121"/>
                </a:solidFill>
                <a:latin typeface="Calibri"/>
                <a:ea typeface="Calibri"/>
                <a:cs typeface="Calibri"/>
                <a:sym typeface="Calibri"/>
              </a:rPr>
              <a:t>ocean surface winds to create a </a:t>
            </a:r>
            <a:r>
              <a:rPr b="1" lang="en-US" sz="3200">
                <a:latin typeface="Calibri"/>
                <a:ea typeface="Calibri"/>
                <a:cs typeface="Calibri"/>
                <a:sym typeface="Calibri"/>
              </a:rPr>
              <a:t>long-term</a:t>
            </a:r>
            <a:r>
              <a:rPr lang="en-US" sz="3200">
                <a:latin typeface="Calibri"/>
                <a:ea typeface="Calibri"/>
                <a:cs typeface="Calibri"/>
                <a:sym typeface="Calibri"/>
              </a:rPr>
              <a:t> </a:t>
            </a:r>
            <a:r>
              <a:rPr b="1" lang="en-US" sz="3200">
                <a:latin typeface="Calibri"/>
                <a:ea typeface="Calibri"/>
                <a:cs typeface="Calibri"/>
                <a:sym typeface="Calibri"/>
              </a:rPr>
              <a:t>Earth Science Data Record</a:t>
            </a:r>
            <a:r>
              <a:rPr lang="en-US" sz="3200">
                <a:latin typeface="Calibri"/>
                <a:ea typeface="Calibri"/>
                <a:cs typeface="Calibri"/>
                <a:sym typeface="Calibri"/>
              </a:rPr>
              <a:t> (</a:t>
            </a:r>
            <a:r>
              <a:rPr lang="en-US" sz="3200" u="sng">
                <a:solidFill>
                  <a:schemeClr val="hlink"/>
                </a:solidFill>
                <a:latin typeface="Calibri"/>
                <a:ea typeface="Calibri"/>
                <a:cs typeface="Calibri"/>
                <a:sym typeface="Calibri"/>
                <a:hlinkClick r:id="rId4"/>
              </a:rPr>
              <a:t>ESDR</a:t>
            </a:r>
            <a:r>
              <a:rPr lang="en-US" sz="3200">
                <a:latin typeface="Calibri"/>
                <a:ea typeface="Calibri"/>
                <a:cs typeface="Calibri"/>
                <a:sym typeface="Calibri"/>
              </a:rPr>
              <a:t>)</a:t>
            </a:r>
            <a:r>
              <a:rPr b="1" lang="en-US" sz="3200">
                <a:solidFill>
                  <a:srgbClr val="212121"/>
                </a:solidFill>
                <a:latin typeface="Calibri"/>
                <a:ea typeface="Calibri"/>
                <a:cs typeface="Calibri"/>
                <a:sym typeface="Calibri"/>
              </a:rPr>
              <a:t>  </a:t>
            </a:r>
            <a:endParaRPr sz="3200">
              <a:latin typeface="Calibri"/>
              <a:ea typeface="Calibri"/>
              <a:cs typeface="Calibri"/>
              <a:sym typeface="Calibri"/>
            </a:endParaRPr>
          </a:p>
        </p:txBody>
      </p:sp>
      <p:sp>
        <p:nvSpPr>
          <p:cNvPr id="308" name="Google Shape;308;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7"/>
          <p:cNvSpPr txBox="1"/>
          <p:nvPr>
            <p:ph type="title"/>
          </p:nvPr>
        </p:nvSpPr>
        <p:spPr>
          <a:xfrm>
            <a:off x="468894" y="1176124"/>
            <a:ext cx="11254211"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12121"/>
              </a:buClr>
              <a:buSzPct val="100000"/>
              <a:buFont typeface="Calibri"/>
              <a:buNone/>
            </a:pPr>
            <a:r>
              <a:rPr b="1" lang="en-US" sz="4400">
                <a:solidFill>
                  <a:srgbClr val="212121"/>
                </a:solidFill>
                <a:latin typeface="Calibri"/>
                <a:ea typeface="Calibri"/>
                <a:cs typeface="Calibri"/>
                <a:sym typeface="Calibri"/>
              </a:rPr>
              <a:t>1.B </a:t>
            </a:r>
            <a:br>
              <a:rPr b="1" lang="en-US" sz="4400">
                <a:solidFill>
                  <a:srgbClr val="212121"/>
                </a:solidFill>
                <a:latin typeface="Calibri"/>
                <a:ea typeface="Calibri"/>
                <a:cs typeface="Calibri"/>
                <a:sym typeface="Calibri"/>
              </a:rPr>
            </a:br>
            <a:br>
              <a:rPr b="1" lang="en-US" sz="4400">
                <a:solidFill>
                  <a:srgbClr val="212121"/>
                </a:solidFill>
                <a:latin typeface="Calibri"/>
                <a:ea typeface="Calibri"/>
                <a:cs typeface="Calibri"/>
                <a:sym typeface="Calibri"/>
              </a:rPr>
            </a:br>
            <a:r>
              <a:rPr b="1" lang="en-US" sz="4400">
                <a:solidFill>
                  <a:srgbClr val="212121"/>
                </a:solidFill>
                <a:latin typeface="Calibri"/>
                <a:ea typeface="Calibri"/>
                <a:cs typeface="Calibri"/>
                <a:sym typeface="Calibri"/>
              </a:rPr>
              <a:t>Combined </a:t>
            </a:r>
            <a:r>
              <a:rPr b="1" i="1" lang="en-US" sz="4400">
                <a:solidFill>
                  <a:srgbClr val="7030A0"/>
                </a:solidFill>
                <a:latin typeface="Calibri"/>
                <a:ea typeface="Calibri"/>
                <a:cs typeface="Calibri"/>
                <a:sym typeface="Calibri"/>
              </a:rPr>
              <a:t>multiple platform </a:t>
            </a:r>
            <a:r>
              <a:rPr b="1" lang="en-US" sz="4400">
                <a:solidFill>
                  <a:srgbClr val="212121"/>
                </a:solidFill>
                <a:latin typeface="Calibri"/>
                <a:ea typeface="Calibri"/>
                <a:cs typeface="Calibri"/>
                <a:sym typeface="Calibri"/>
              </a:rPr>
              <a:t>ocean surface winds</a:t>
            </a:r>
            <a:br>
              <a:rPr b="1" lang="en-US" sz="4400">
                <a:solidFill>
                  <a:srgbClr val="212121"/>
                </a:solidFill>
                <a:latin typeface="Calibri"/>
                <a:ea typeface="Calibri"/>
                <a:cs typeface="Calibri"/>
                <a:sym typeface="Calibri"/>
              </a:rPr>
            </a:br>
            <a:r>
              <a:rPr b="1" lang="en-US" sz="4400">
                <a:solidFill>
                  <a:srgbClr val="212121"/>
                </a:solidFill>
                <a:latin typeface="Calibri"/>
                <a:ea typeface="Calibri"/>
                <a:cs typeface="Calibri"/>
                <a:sym typeface="Calibri"/>
              </a:rPr>
              <a:t>– </a:t>
            </a:r>
            <a:r>
              <a:rPr b="1" lang="en-US" sz="4400" u="sng">
                <a:solidFill>
                  <a:srgbClr val="212121"/>
                </a:solidFill>
                <a:latin typeface="Calibri"/>
                <a:ea typeface="Calibri"/>
                <a:cs typeface="Calibri"/>
                <a:sym typeface="Calibri"/>
              </a:rPr>
              <a:t>Level 4 products</a:t>
            </a:r>
            <a:br>
              <a:rPr b="1" lang="en-US" sz="4400">
                <a:solidFill>
                  <a:srgbClr val="212121"/>
                </a:solidFill>
                <a:latin typeface="Calibri"/>
                <a:ea typeface="Calibri"/>
                <a:cs typeface="Calibri"/>
                <a:sym typeface="Calibri"/>
              </a:rPr>
            </a:br>
            <a:endParaRPr/>
          </a:p>
        </p:txBody>
      </p:sp>
      <p:sp>
        <p:nvSpPr>
          <p:cNvPr id="314" name="Google Shape;3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5" name="Google Shape;315;p17"/>
          <p:cNvSpPr txBox="1"/>
          <p:nvPr/>
        </p:nvSpPr>
        <p:spPr>
          <a:xfrm>
            <a:off x="342900" y="2768788"/>
            <a:ext cx="11720146" cy="36625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L4 products require the use of multiple platforms (either combining observations from multiple instruments and/or using models): </a:t>
            </a:r>
            <a:endParaRPr/>
          </a:p>
          <a:p>
            <a:pPr indent="0" lvl="0" marL="0" marR="0" rtl="0" algn="l">
              <a:spcBef>
                <a:spcPts val="0"/>
              </a:spcBef>
              <a:spcAft>
                <a:spcPts val="0"/>
              </a:spcAft>
              <a:buNone/>
            </a:pPr>
            <a:br>
              <a:rPr lang="en-US" sz="800">
                <a:solidFill>
                  <a:schemeClr val="dk1"/>
                </a:solidFill>
                <a:latin typeface="Times New Roman"/>
                <a:ea typeface="Times New Roman"/>
                <a:cs typeface="Times New Roman"/>
                <a:sym typeface="Times New Roman"/>
              </a:rPr>
            </a:br>
            <a:r>
              <a:rPr lang="en-US" sz="1800">
                <a:solidFill>
                  <a:schemeClr val="dk1"/>
                </a:solidFill>
                <a:latin typeface="Times New Roman"/>
                <a:ea typeface="Times New Roman"/>
                <a:cs typeface="Times New Roman"/>
                <a:sym typeface="Times New Roman"/>
              </a:rPr>
              <a:t>- to provide interpolation in time - only because we have insufficient temporal resolution of the observed wind field from a single instrument</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to fill the space gaps between orbits</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to assign direction to wind speed retrievals produced by passive radiometers</a:t>
            </a:r>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could provide different derived products that involve the use of observations from more than one instrument, </a:t>
            </a:r>
            <a:r>
              <a:rPr b="1" lang="en-US" sz="1800">
                <a:solidFill>
                  <a:schemeClr val="dk1"/>
                </a:solidFill>
                <a:latin typeface="Times New Roman"/>
                <a:ea typeface="Times New Roman"/>
                <a:cs typeface="Times New Roman"/>
                <a:sym typeface="Times New Roman"/>
              </a:rPr>
              <a:t>to facilitate studies of the Earth System.</a:t>
            </a:r>
            <a:br>
              <a:rPr b="1" lang="en-US" sz="1800">
                <a:solidFill>
                  <a:schemeClr val="dk1"/>
                </a:solidFill>
                <a:latin typeface="Times New Roman"/>
                <a:ea typeface="Times New Roman"/>
                <a:cs typeface="Times New Roman"/>
                <a:sym typeface="Times New Roman"/>
              </a:rPr>
            </a:br>
            <a:endParaRPr b="1" sz="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800" u="none" strike="noStrike">
                <a:solidFill>
                  <a:srgbClr val="4472C4"/>
                </a:solidFill>
                <a:latin typeface="Calibri"/>
                <a:ea typeface="Calibri"/>
                <a:cs typeface="Calibri"/>
                <a:sym typeface="Calibri"/>
              </a:rPr>
              <a:t>The L4 products, by their nature, design, and goal to combine data from multiple instruments inevitably </a:t>
            </a:r>
            <a:r>
              <a:rPr b="1" i="1" lang="en-US" sz="1800" u="none" strike="noStrike">
                <a:solidFill>
                  <a:srgbClr val="4472C4"/>
                </a:solidFill>
                <a:latin typeface="Calibri"/>
                <a:ea typeface="Calibri"/>
                <a:cs typeface="Calibri"/>
                <a:sym typeface="Calibri"/>
              </a:rPr>
              <a:t>would have somewhat variable characteristics over time</a:t>
            </a:r>
            <a:r>
              <a:rPr b="0" i="0" lang="en-US" sz="1800" u="none" strike="noStrike">
                <a:solidFill>
                  <a:srgbClr val="4472C4"/>
                </a:solidFill>
                <a:latin typeface="Calibri"/>
                <a:ea typeface="Calibri"/>
                <a:cs typeface="Calibri"/>
                <a:sym typeface="Calibri"/>
              </a:rPr>
              <a:t>, simply because different instruments/missions come to play through different periods of the Earth Science Data Record (ESDR), and hence their different instrument characteristics, retrieval algorithms, and different sampling through the diurnal cycle would have to influence the long-term stability of the L4 products.</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8"/>
          <p:cNvSpPr txBox="1"/>
          <p:nvPr/>
        </p:nvSpPr>
        <p:spPr>
          <a:xfrm>
            <a:off x="133311" y="1406633"/>
            <a:ext cx="3929283" cy="3196859"/>
          </a:xfrm>
          <a:prstGeom prst="rect">
            <a:avLst/>
          </a:prstGeom>
          <a:noFill/>
          <a:ln>
            <a:noFill/>
          </a:ln>
        </p:spPr>
        <p:txBody>
          <a:bodyPr anchorCtr="0" anchor="t" bIns="45700" lIns="91425" spcFirstLastPara="1" rIns="91425" wrap="square" tIns="45700">
            <a:normAutofit fontScale="92500"/>
          </a:bodyPr>
          <a:lstStyle/>
          <a:p>
            <a:pPr indent="-225425" lvl="0" marL="236538" marR="0" rtl="0" algn="l">
              <a:lnSpc>
                <a:spcPct val="90000"/>
              </a:lnSpc>
              <a:spcBef>
                <a:spcPts val="0"/>
              </a:spcBef>
              <a:spcAft>
                <a:spcPts val="0"/>
              </a:spcAft>
              <a:buClr>
                <a:schemeClr val="dk1"/>
              </a:buClr>
              <a:buSzPct val="100000"/>
              <a:buFont typeface="Calibri"/>
              <a:buAutoNum type="arabicPeriod"/>
            </a:pPr>
            <a:r>
              <a:rPr b="1" lang="en-US" sz="1800">
                <a:solidFill>
                  <a:schemeClr val="dk1"/>
                </a:solidFill>
                <a:latin typeface="Calibri"/>
                <a:ea typeface="Calibri"/>
                <a:cs typeface="Calibri"/>
                <a:sym typeface="Calibri"/>
              </a:rPr>
              <a:t>Satellite climate data record </a:t>
            </a:r>
            <a:endParaRPr/>
          </a:p>
          <a:p>
            <a:pPr indent="0" lvl="0" marL="173038" marR="0" rtl="0" algn="l">
              <a:spcBef>
                <a:spcPts val="300"/>
              </a:spcBef>
              <a:spcAft>
                <a:spcPts val="0"/>
              </a:spcAft>
              <a:buNone/>
            </a:pPr>
            <a:r>
              <a:rPr b="1" lang="en-US" sz="1500">
                <a:solidFill>
                  <a:schemeClr val="dk1"/>
                </a:solidFill>
                <a:latin typeface="Calibri"/>
                <a:ea typeface="Calibri"/>
                <a:cs typeface="Calibri"/>
                <a:sym typeface="Calibri"/>
              </a:rPr>
              <a:t>Winds: </a:t>
            </a:r>
            <a:r>
              <a:rPr lang="en-US" sz="1500">
                <a:solidFill>
                  <a:schemeClr val="dk1"/>
                </a:solidFill>
                <a:latin typeface="Calibri"/>
                <a:ea typeface="Calibri"/>
                <a:cs typeface="Calibri"/>
                <a:sym typeface="Calibri"/>
              </a:rPr>
              <a:t>integrated from 19 satellite sensors (12 microwave radiometers and 7 scatterometers)</a:t>
            </a:r>
            <a:endParaRPr/>
          </a:p>
          <a:p>
            <a:pPr indent="0" lvl="0" marL="173038" marR="0" rtl="0" algn="l">
              <a:spcBef>
                <a:spcPts val="300"/>
              </a:spcBef>
              <a:spcAft>
                <a:spcPts val="0"/>
              </a:spcAft>
              <a:buNone/>
            </a:pPr>
            <a:r>
              <a:rPr b="1" lang="en-US" sz="1500">
                <a:solidFill>
                  <a:schemeClr val="dk1"/>
                </a:solidFill>
                <a:latin typeface="Calibri"/>
                <a:ea typeface="Calibri"/>
                <a:cs typeface="Calibri"/>
                <a:sym typeface="Calibri"/>
              </a:rPr>
              <a:t>Heat and moisture fluxes: </a:t>
            </a:r>
            <a:r>
              <a:rPr lang="en-US" sz="1500">
                <a:solidFill>
                  <a:schemeClr val="dk1"/>
                </a:solidFill>
                <a:latin typeface="Calibri"/>
                <a:ea typeface="Calibri"/>
                <a:cs typeface="Calibri"/>
                <a:sym typeface="Calibri"/>
              </a:rPr>
              <a:t>derived from 13 sensors (9 microwave radiometers and 4 sounders).</a:t>
            </a:r>
            <a:endParaRPr/>
          </a:p>
          <a:p>
            <a:pPr indent="-336550" lvl="0" marL="347663" marR="0" rtl="0" algn="l">
              <a:lnSpc>
                <a:spcPct val="90000"/>
              </a:lnSpc>
              <a:spcBef>
                <a:spcPts val="800"/>
              </a:spcBef>
              <a:spcAft>
                <a:spcPts val="0"/>
              </a:spcAft>
              <a:buNone/>
            </a:pPr>
            <a:r>
              <a:rPr b="1" lang="en-US" sz="1800">
                <a:solidFill>
                  <a:schemeClr val="dk1"/>
                </a:solidFill>
                <a:latin typeface="Calibri"/>
                <a:ea typeface="Calibri"/>
                <a:cs typeface="Calibri"/>
                <a:sym typeface="Calibri"/>
              </a:rPr>
              <a:t>2. Over 35 years of 0.25°,daily datasets </a:t>
            </a:r>
            <a:endParaRPr/>
          </a:p>
          <a:p>
            <a:pPr indent="0" lvl="0" marL="173038" marR="0" rtl="0" algn="l">
              <a:lnSpc>
                <a:spcPct val="90000"/>
              </a:lnSpc>
              <a:spcBef>
                <a:spcPts val="0"/>
              </a:spcBef>
              <a:spcAft>
                <a:spcPts val="0"/>
              </a:spcAft>
              <a:buNone/>
            </a:pPr>
            <a:r>
              <a:rPr lang="en-US" sz="1500">
                <a:solidFill>
                  <a:schemeClr val="dk1"/>
                </a:solidFill>
                <a:latin typeface="Calibri"/>
                <a:ea typeface="Calibri"/>
                <a:cs typeface="Calibri"/>
                <a:sym typeface="Calibri"/>
              </a:rPr>
              <a:t>The data records span from 1988 to the present, providing a long-term perspective on climate trends and patterns.</a:t>
            </a:r>
            <a:endParaRPr/>
          </a:p>
          <a:p>
            <a:pPr indent="-225425" lvl="0" marL="236538" marR="0" rtl="0" algn="l">
              <a:lnSpc>
                <a:spcPct val="90000"/>
              </a:lnSpc>
              <a:spcBef>
                <a:spcPts val="1200"/>
              </a:spcBef>
              <a:spcAft>
                <a:spcPts val="0"/>
              </a:spcAft>
              <a:buNone/>
            </a:pPr>
            <a:r>
              <a:rPr b="1" lang="en-US" sz="1800">
                <a:solidFill>
                  <a:schemeClr val="dk1"/>
                </a:solidFill>
                <a:latin typeface="Calibri"/>
                <a:ea typeface="Calibri"/>
                <a:cs typeface="Calibri"/>
                <a:sym typeface="Calibri"/>
              </a:rPr>
              <a:t>3. Robust validation using 151 Buoys</a:t>
            </a:r>
            <a:r>
              <a:rPr lang="en-US" sz="1800">
                <a:solidFill>
                  <a:schemeClr val="dk1"/>
                </a:solidFill>
                <a:latin typeface="Calibri"/>
                <a:ea typeface="Calibri"/>
                <a:cs typeface="Calibri"/>
                <a:sym typeface="Calibri"/>
              </a:rPr>
              <a:t> </a:t>
            </a:r>
            <a:r>
              <a:rPr lang="en-US" sz="1500">
                <a:solidFill>
                  <a:schemeClr val="dk1"/>
                </a:solidFill>
                <a:latin typeface="Calibri"/>
                <a:ea typeface="Calibri"/>
                <a:cs typeface="Calibri"/>
                <a:sym typeface="Calibri"/>
              </a:rPr>
              <a:t>including archived and active research buoys as well as selected NDBC buoys.</a:t>
            </a:r>
            <a:endParaRPr b="0" i="0" sz="1800">
              <a:solidFill>
                <a:schemeClr val="dk1"/>
              </a:solidFill>
              <a:latin typeface="Calibri"/>
              <a:ea typeface="Calibri"/>
              <a:cs typeface="Calibri"/>
              <a:sym typeface="Calibri"/>
            </a:endParaRPr>
          </a:p>
        </p:txBody>
      </p:sp>
      <p:sp>
        <p:nvSpPr>
          <p:cNvPr id="321" name="Google Shape;321;p18"/>
          <p:cNvSpPr txBox="1"/>
          <p:nvPr/>
        </p:nvSpPr>
        <p:spPr>
          <a:xfrm>
            <a:off x="116624" y="277612"/>
            <a:ext cx="4256200" cy="1091438"/>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2000"/>
              <a:buFont typeface="Helvetica Neue"/>
              <a:buNone/>
            </a:pPr>
            <a:r>
              <a:rPr b="1" lang="en-US" sz="2000">
                <a:solidFill>
                  <a:schemeClr val="dk1"/>
                </a:solidFill>
                <a:latin typeface="Helvetica Neue"/>
                <a:ea typeface="Helvetica Neue"/>
                <a:cs typeface="Helvetica Neue"/>
                <a:sym typeface="Helvetica Neue"/>
              </a:rPr>
              <a:t>1.B MEaSUREs at WHOI OAFlux</a:t>
            </a:r>
            <a:endParaRPr b="1" sz="2000">
              <a:solidFill>
                <a:schemeClr val="dk1"/>
              </a:solidFill>
              <a:latin typeface="Helvetica Neue"/>
              <a:ea typeface="Helvetica Neue"/>
              <a:cs typeface="Helvetica Neue"/>
              <a:sym typeface="Helvetica Neue"/>
            </a:endParaRPr>
          </a:p>
          <a:p>
            <a:pPr indent="0" lvl="0" marL="0" marR="0" rtl="0" algn="ctr">
              <a:lnSpc>
                <a:spcPct val="90000"/>
              </a:lnSpc>
              <a:spcBef>
                <a:spcPts val="0"/>
              </a:spcBef>
              <a:spcAft>
                <a:spcPts val="0"/>
              </a:spcAft>
              <a:buClr>
                <a:schemeClr val="dk1"/>
              </a:buClr>
              <a:buSzPts val="2000"/>
              <a:buFont typeface="Helvetica Neue"/>
              <a:buNone/>
            </a:pPr>
            <a:r>
              <a:rPr b="1" lang="en-US" sz="2000">
                <a:solidFill>
                  <a:schemeClr val="dk1"/>
                </a:solidFill>
                <a:latin typeface="Helvetica Neue"/>
                <a:ea typeface="Helvetica Neue"/>
                <a:cs typeface="Helvetica Neue"/>
                <a:sym typeface="Helvetica Neue"/>
              </a:rPr>
              <a:t> </a:t>
            </a:r>
            <a:r>
              <a:rPr b="1" lang="en-US" sz="2400">
                <a:solidFill>
                  <a:schemeClr val="dk1"/>
                </a:solidFill>
                <a:latin typeface="Helvetica Neue"/>
                <a:ea typeface="Helvetica Neue"/>
                <a:cs typeface="Helvetica Neue"/>
                <a:sym typeface="Helvetica Neue"/>
              </a:rPr>
              <a:t>Air-Sea Flux ESDRs</a:t>
            </a:r>
            <a:endParaRPr b="1" sz="2000">
              <a:solidFill>
                <a:schemeClr val="dk1"/>
              </a:solidFill>
              <a:latin typeface="Helvetica Neue"/>
              <a:ea typeface="Helvetica Neue"/>
              <a:cs typeface="Helvetica Neue"/>
              <a:sym typeface="Helvetica Neue"/>
            </a:endParaRPr>
          </a:p>
          <a:p>
            <a:pPr indent="0" lvl="0" marL="0" marR="0" rtl="0" algn="ctr">
              <a:lnSpc>
                <a:spcPct val="90000"/>
              </a:lnSpc>
              <a:spcBef>
                <a:spcPts val="600"/>
              </a:spcBef>
              <a:spcAft>
                <a:spcPts val="0"/>
              </a:spcAft>
              <a:buClr>
                <a:schemeClr val="dk1"/>
              </a:buClr>
              <a:buSzPts val="2000"/>
              <a:buFont typeface="Helvetica Neue"/>
              <a:buNone/>
            </a:pPr>
            <a:r>
              <a:rPr b="1" lang="en-US" sz="2000">
                <a:solidFill>
                  <a:schemeClr val="dk1"/>
                </a:solidFill>
                <a:latin typeface="Helvetica Neue"/>
                <a:ea typeface="Helvetica Neue"/>
                <a:cs typeface="Helvetica Neue"/>
                <a:sym typeface="Helvetica Neue"/>
              </a:rPr>
              <a:t>PI: Lisan Yu</a:t>
            </a:r>
            <a:endParaRPr/>
          </a:p>
        </p:txBody>
      </p:sp>
      <p:sp>
        <p:nvSpPr>
          <p:cNvPr id="322" name="Google Shape;322;p18"/>
          <p:cNvSpPr/>
          <p:nvPr/>
        </p:nvSpPr>
        <p:spPr>
          <a:xfrm>
            <a:off x="133312" y="160940"/>
            <a:ext cx="4239512" cy="4457612"/>
          </a:xfrm>
          <a:prstGeom prst="rect">
            <a:avLst/>
          </a:prstGeom>
          <a:noFill/>
          <a:ln cap="flat" cmpd="thinThick" w="47625">
            <a:solidFill>
              <a:srgbClr val="0096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3" name="Google Shape;323;p18"/>
          <p:cNvPicPr preferRelativeResize="0"/>
          <p:nvPr/>
        </p:nvPicPr>
        <p:blipFill rotWithShape="1">
          <a:blip r:embed="rId3">
            <a:alphaModFix/>
          </a:blip>
          <a:srcRect b="0" l="0" r="0" t="0"/>
          <a:stretch/>
        </p:blipFill>
        <p:spPr>
          <a:xfrm>
            <a:off x="464053" y="5092413"/>
            <a:ext cx="3463928" cy="1776134"/>
          </a:xfrm>
          <a:prstGeom prst="rect">
            <a:avLst/>
          </a:prstGeom>
          <a:noFill/>
          <a:ln>
            <a:noFill/>
          </a:ln>
        </p:spPr>
      </p:pic>
      <p:sp>
        <p:nvSpPr>
          <p:cNvPr id="324" name="Google Shape;324;p18"/>
          <p:cNvSpPr txBox="1"/>
          <p:nvPr/>
        </p:nvSpPr>
        <p:spPr>
          <a:xfrm>
            <a:off x="-459337" y="4785686"/>
            <a:ext cx="323052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50">
                <a:solidFill>
                  <a:schemeClr val="dk1"/>
                </a:solidFill>
                <a:latin typeface="Helvetica Neue"/>
                <a:ea typeface="Helvetica Neue"/>
                <a:cs typeface="Helvetica Neue"/>
                <a:sym typeface="Helvetica Neue"/>
              </a:rPr>
              <a:t>OAFlux 0.25° (1988-2022) </a:t>
            </a:r>
            <a:endParaRPr/>
          </a:p>
          <a:p>
            <a:pPr indent="0" lvl="0" marL="0" marR="0" rtl="0" algn="ctr">
              <a:spcBef>
                <a:spcPts val="0"/>
              </a:spcBef>
              <a:spcAft>
                <a:spcPts val="0"/>
              </a:spcAft>
              <a:buNone/>
            </a:pPr>
            <a:r>
              <a:rPr b="1" lang="en-US" sz="1050">
                <a:solidFill>
                  <a:schemeClr val="dk1"/>
                </a:solidFill>
                <a:latin typeface="Helvetica Neue"/>
                <a:ea typeface="Helvetica Neue"/>
                <a:cs typeface="Helvetica Neue"/>
                <a:sym typeface="Helvetica Neue"/>
              </a:rPr>
              <a:t>Mean Wind Stress and Curl</a:t>
            </a:r>
            <a:endParaRPr sz="1050">
              <a:solidFill>
                <a:schemeClr val="dk1"/>
              </a:solidFill>
              <a:latin typeface="Calibri"/>
              <a:ea typeface="Calibri"/>
              <a:cs typeface="Calibri"/>
              <a:sym typeface="Calibri"/>
            </a:endParaRPr>
          </a:p>
        </p:txBody>
      </p:sp>
      <p:pic>
        <p:nvPicPr>
          <p:cNvPr id="325" name="Google Shape;325;p18"/>
          <p:cNvPicPr preferRelativeResize="0"/>
          <p:nvPr/>
        </p:nvPicPr>
        <p:blipFill rotWithShape="1">
          <a:blip r:embed="rId4">
            <a:alphaModFix/>
          </a:blip>
          <a:srcRect b="0" l="0" r="0" t="0"/>
          <a:stretch/>
        </p:blipFill>
        <p:spPr>
          <a:xfrm>
            <a:off x="5992995" y="117623"/>
            <a:ext cx="5461000" cy="673100"/>
          </a:xfrm>
          <a:prstGeom prst="rect">
            <a:avLst/>
          </a:prstGeom>
          <a:noFill/>
          <a:ln>
            <a:noFill/>
          </a:ln>
        </p:spPr>
      </p:pic>
      <p:pic>
        <p:nvPicPr>
          <p:cNvPr id="326" name="Google Shape;326;p18"/>
          <p:cNvPicPr preferRelativeResize="0"/>
          <p:nvPr/>
        </p:nvPicPr>
        <p:blipFill rotWithShape="1">
          <a:blip r:embed="rId5">
            <a:alphaModFix/>
          </a:blip>
          <a:srcRect b="0" l="0" r="0" t="0"/>
          <a:stretch/>
        </p:blipFill>
        <p:spPr>
          <a:xfrm>
            <a:off x="4124054" y="936171"/>
            <a:ext cx="8067946" cy="5834517"/>
          </a:xfrm>
          <a:prstGeom prst="rect">
            <a:avLst/>
          </a:prstGeom>
          <a:noFill/>
          <a:ln>
            <a:noFill/>
          </a:ln>
        </p:spPr>
      </p:pic>
      <p:sp>
        <p:nvSpPr>
          <p:cNvPr id="327" name="Google Shape;32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9"/>
          <p:cNvSpPr txBox="1"/>
          <p:nvPr>
            <p:ph type="title"/>
          </p:nvPr>
        </p:nvSpPr>
        <p:spPr>
          <a:xfrm>
            <a:off x="550789" y="560009"/>
            <a:ext cx="10515600" cy="129459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2700">
                <a:latin typeface="Calibri"/>
                <a:ea typeface="Calibri"/>
                <a:cs typeface="Calibri"/>
                <a:sym typeface="Calibri"/>
              </a:rPr>
              <a:t>1.B ESDRs - Combined Multiple Observations/Models</a:t>
            </a:r>
            <a:br>
              <a:rPr b="1" lang="en-US" sz="2700">
                <a:latin typeface="Calibri"/>
                <a:ea typeface="Calibri"/>
                <a:cs typeface="Calibri"/>
                <a:sym typeface="Calibri"/>
              </a:rPr>
            </a:br>
            <a:r>
              <a:rPr b="1" lang="en-US" sz="2700">
                <a:latin typeface="Calibri"/>
                <a:ea typeface="Calibri"/>
                <a:cs typeface="Calibri"/>
                <a:sym typeface="Calibri"/>
              </a:rPr>
              <a:t>CCMP 3.1</a:t>
            </a:r>
            <a:br>
              <a:rPr b="1" lang="en-US" sz="2700"/>
            </a:br>
            <a:r>
              <a:rPr b="1" i="0" lang="en-US" sz="2700">
                <a:solidFill>
                  <a:srgbClr val="333333"/>
                </a:solidFill>
                <a:latin typeface="Open Sans"/>
                <a:ea typeface="Open Sans"/>
                <a:cs typeface="Open Sans"/>
                <a:sym typeface="Open Sans"/>
              </a:rPr>
              <a:t>Cross-Calibrated Multi-Platform Vector Wind Analysis</a:t>
            </a:r>
            <a:br>
              <a:rPr b="0" i="0" lang="en-US" sz="2400">
                <a:solidFill>
                  <a:srgbClr val="333333"/>
                </a:solidFill>
                <a:latin typeface="Open Sans"/>
                <a:ea typeface="Open Sans"/>
                <a:cs typeface="Open Sans"/>
                <a:sym typeface="Open Sans"/>
              </a:rPr>
            </a:br>
            <a:br>
              <a:rPr b="0" i="0" lang="en-US" sz="900">
                <a:solidFill>
                  <a:srgbClr val="333333"/>
                </a:solidFill>
                <a:latin typeface="Open Sans"/>
                <a:ea typeface="Open Sans"/>
                <a:cs typeface="Open Sans"/>
                <a:sym typeface="Open Sans"/>
              </a:rPr>
            </a:br>
            <a:r>
              <a:rPr i="1" lang="en-US" sz="1600">
                <a:solidFill>
                  <a:srgbClr val="333333"/>
                </a:solidFill>
                <a:latin typeface="Calibri"/>
                <a:ea typeface="Calibri"/>
                <a:cs typeface="Calibri"/>
                <a:sym typeface="Calibri"/>
              </a:rPr>
              <a:t>Carl Mears, Lucrezia Ricciardulli, Frank Wentz (RSS)</a:t>
            </a:r>
            <a:br>
              <a:rPr i="1" lang="en-US" sz="1600">
                <a:solidFill>
                  <a:srgbClr val="333333"/>
                </a:solidFill>
                <a:latin typeface="Calibri"/>
                <a:ea typeface="Calibri"/>
                <a:cs typeface="Calibri"/>
                <a:sym typeface="Calibri"/>
              </a:rPr>
            </a:br>
            <a:r>
              <a:rPr i="1" lang="en-US" sz="1600">
                <a:solidFill>
                  <a:srgbClr val="333333"/>
                </a:solidFill>
                <a:latin typeface="Calibri"/>
                <a:ea typeface="Calibri"/>
                <a:cs typeface="Calibri"/>
                <a:sym typeface="Calibri"/>
              </a:rPr>
              <a:t>Tong Lee (JPL), </a:t>
            </a:r>
            <a:r>
              <a:rPr i="1" lang="en-US" sz="1600">
                <a:solidFill>
                  <a:srgbClr val="000000"/>
                </a:solidFill>
                <a:latin typeface="Calibri"/>
                <a:ea typeface="Calibri"/>
                <a:cs typeface="Calibri"/>
                <a:sym typeface="Calibri"/>
              </a:rPr>
              <a:t>Xiaochun Wang (UCLA)</a:t>
            </a:r>
            <a:endParaRPr i="1" sz="1600">
              <a:latin typeface="Calibri"/>
              <a:ea typeface="Calibri"/>
              <a:cs typeface="Calibri"/>
              <a:sym typeface="Calibri"/>
            </a:endParaRPr>
          </a:p>
        </p:txBody>
      </p:sp>
      <p:pic>
        <p:nvPicPr>
          <p:cNvPr id="333" name="Google Shape;333;p19"/>
          <p:cNvPicPr preferRelativeResize="0"/>
          <p:nvPr>
            <p:ph idx="1" type="body"/>
          </p:nvPr>
        </p:nvPicPr>
        <p:blipFill rotWithShape="1">
          <a:blip r:embed="rId3">
            <a:alphaModFix/>
          </a:blip>
          <a:srcRect b="0" l="0" r="0" t="0"/>
          <a:stretch/>
        </p:blipFill>
        <p:spPr>
          <a:xfrm>
            <a:off x="4991673" y="3160516"/>
            <a:ext cx="6907719" cy="3264720"/>
          </a:xfrm>
          <a:prstGeom prst="rect">
            <a:avLst/>
          </a:prstGeom>
          <a:noFill/>
          <a:ln>
            <a:noFill/>
          </a:ln>
        </p:spPr>
      </p:pic>
      <p:pic>
        <p:nvPicPr>
          <p:cNvPr id="334" name="Google Shape;334;p19"/>
          <p:cNvPicPr preferRelativeResize="0"/>
          <p:nvPr/>
        </p:nvPicPr>
        <p:blipFill rotWithShape="1">
          <a:blip r:embed="rId4">
            <a:alphaModFix/>
          </a:blip>
          <a:srcRect b="0" l="0" r="0" t="0"/>
          <a:stretch/>
        </p:blipFill>
        <p:spPr>
          <a:xfrm>
            <a:off x="10046208" y="0"/>
            <a:ext cx="1764792" cy="1058875"/>
          </a:xfrm>
          <a:prstGeom prst="rect">
            <a:avLst/>
          </a:prstGeom>
          <a:noFill/>
          <a:ln>
            <a:noFill/>
          </a:ln>
        </p:spPr>
      </p:pic>
      <p:pic>
        <p:nvPicPr>
          <p:cNvPr id="335" name="Google Shape;335;p19"/>
          <p:cNvPicPr preferRelativeResize="0"/>
          <p:nvPr/>
        </p:nvPicPr>
        <p:blipFill rotWithShape="1">
          <a:blip r:embed="rId5">
            <a:alphaModFix/>
          </a:blip>
          <a:srcRect b="0" l="0" r="0" t="0"/>
          <a:stretch/>
        </p:blipFill>
        <p:spPr>
          <a:xfrm>
            <a:off x="9133903" y="170144"/>
            <a:ext cx="910209" cy="718586"/>
          </a:xfrm>
          <a:prstGeom prst="rect">
            <a:avLst/>
          </a:prstGeom>
          <a:noFill/>
          <a:ln>
            <a:noFill/>
          </a:ln>
        </p:spPr>
      </p:pic>
      <p:sp>
        <p:nvSpPr>
          <p:cNvPr id="336" name="Google Shape;336;p19"/>
          <p:cNvSpPr txBox="1"/>
          <p:nvPr/>
        </p:nvSpPr>
        <p:spPr>
          <a:xfrm>
            <a:off x="475488" y="2024392"/>
            <a:ext cx="1146823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030A0"/>
                </a:solidFill>
                <a:latin typeface="Calibri"/>
                <a:ea typeface="Calibri"/>
                <a:cs typeface="Calibri"/>
                <a:sym typeface="Calibri"/>
              </a:rPr>
              <a:t>CCMP uses a variational analysis to combine satellite winds with a background field from Numerical Weather Prediction (in this case, ERA5). </a:t>
            </a:r>
            <a:r>
              <a:rPr lang="en-US" sz="1800">
                <a:solidFill>
                  <a:schemeClr val="dk1"/>
                </a:solidFill>
                <a:latin typeface="Calibri"/>
                <a:ea typeface="Calibri"/>
                <a:cs typeface="Calibri"/>
                <a:sym typeface="Calibri"/>
              </a:rPr>
              <a:t>The algorithm is </a:t>
            </a:r>
            <a:r>
              <a:rPr b="1" lang="en-US" sz="1800">
                <a:solidFill>
                  <a:srgbClr val="7030A0"/>
                </a:solidFill>
                <a:latin typeface="Calibri"/>
                <a:ea typeface="Calibri"/>
                <a:cs typeface="Calibri"/>
                <a:sym typeface="Calibri"/>
              </a:rPr>
              <a:t>designed to produce winds that agree with QSCAT and ASCAT winds from RSS </a:t>
            </a:r>
            <a:r>
              <a:rPr lang="en-US" sz="1800">
                <a:solidFill>
                  <a:schemeClr val="dk1"/>
                </a:solidFill>
                <a:latin typeface="Calibri"/>
                <a:ea typeface="Calibri"/>
                <a:cs typeface="Calibri"/>
                <a:sym typeface="Calibri"/>
              </a:rPr>
              <a:t>(particularly important at high wind speed) by performing adjustments to the background field and radiometer wind retrievals before the variational analysis is performed.</a:t>
            </a:r>
            <a:endParaRPr/>
          </a:p>
        </p:txBody>
      </p:sp>
      <p:sp>
        <p:nvSpPr>
          <p:cNvPr id="337" name="Google Shape;337;p19"/>
          <p:cNvSpPr txBox="1"/>
          <p:nvPr/>
        </p:nvSpPr>
        <p:spPr>
          <a:xfrm>
            <a:off x="475488" y="3223215"/>
            <a:ext cx="4235769" cy="2862322"/>
          </a:xfrm>
          <a:prstGeom prst="rect">
            <a:avLst/>
          </a:prstGeom>
          <a:solidFill>
            <a:srgbClr val="C4E0B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Status: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Data available every 6 hours from Jan 1993 thru July 2023.</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V3.1 released, now includes ASCAT-B.</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ASCAT-C is excluded from V3.1 so it can be used as a validation source.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Updates are possible in “near real time”, when time and available effort permit.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 process with the PO.DAAC to archive CCMP 3.1 there.</a:t>
            </a:r>
            <a:endParaRPr/>
          </a:p>
        </p:txBody>
      </p:sp>
      <p:sp>
        <p:nvSpPr>
          <p:cNvPr id="338" name="Google Shape;338;p19"/>
          <p:cNvSpPr txBox="1"/>
          <p:nvPr/>
        </p:nvSpPr>
        <p:spPr>
          <a:xfrm>
            <a:off x="2919144" y="6425236"/>
            <a:ext cx="57788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Available at: https://www.remss.com/measurements/ccmp/</a:t>
            </a:r>
            <a:endParaRPr/>
          </a:p>
        </p:txBody>
      </p:sp>
      <p:sp>
        <p:nvSpPr>
          <p:cNvPr id="339" name="Google Shape;339;p19"/>
          <p:cNvSpPr/>
          <p:nvPr/>
        </p:nvSpPr>
        <p:spPr>
          <a:xfrm>
            <a:off x="531108" y="294401"/>
            <a:ext cx="8360298" cy="1126788"/>
          </a:xfrm>
          <a:prstGeom prst="rect">
            <a:avLst/>
          </a:prstGeom>
          <a:noFill/>
          <a:ln cap="flat" cmpd="sng" w="41275">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0" name="Google Shape;34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8ED"/>
        </a:solidFill>
      </p:bgPr>
    </p:bg>
    <p:spTree>
      <p:nvGrpSpPr>
        <p:cNvPr id="106" name="Shape 106"/>
        <p:cNvGrpSpPr/>
        <p:nvPr/>
      </p:nvGrpSpPr>
      <p:grpSpPr>
        <a:xfrm>
          <a:off x="0" y="0"/>
          <a:ext cx="0" cy="0"/>
          <a:chOff x="0" y="0"/>
          <a:chExt cx="0" cy="0"/>
        </a:xfrm>
      </p:grpSpPr>
      <p:sp>
        <p:nvSpPr>
          <p:cNvPr id="107" name="Google Shape;107;p2"/>
          <p:cNvSpPr txBox="1"/>
          <p:nvPr>
            <p:ph idx="1" type="body"/>
          </p:nvPr>
        </p:nvSpPr>
        <p:spPr>
          <a:xfrm>
            <a:off x="204798" y="405421"/>
            <a:ext cx="11488113" cy="453501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7030A0"/>
              </a:buClr>
              <a:buSzPts val="2000"/>
              <a:buChar char="•"/>
            </a:pPr>
            <a:r>
              <a:rPr b="1" lang="en-US" sz="2000">
                <a:solidFill>
                  <a:srgbClr val="7030A0"/>
                </a:solidFill>
              </a:rPr>
              <a:t>Ocean surface winds are one of the key components of the Earth system</a:t>
            </a:r>
            <a:r>
              <a:rPr lang="en-US" sz="2000"/>
              <a:t>. Indeed, the ocean surface winds and stress are </a:t>
            </a:r>
            <a:r>
              <a:rPr b="1" lang="en-US" sz="2000">
                <a:solidFill>
                  <a:srgbClr val="7030A0"/>
                </a:solidFill>
              </a:rPr>
              <a:t>Essential Climate Variables (ECV) </a:t>
            </a:r>
            <a:r>
              <a:rPr lang="en-US" sz="2000"/>
              <a:t>identified by the Global Climate Observing System (GCOS) [GCOS-200, 2016; and again by </a:t>
            </a:r>
            <a:r>
              <a:rPr lang="en-US" sz="1800">
                <a:latin typeface="Calibri"/>
                <a:ea typeface="Calibri"/>
                <a:cs typeface="Calibri"/>
                <a:sym typeface="Calibri"/>
              </a:rPr>
              <a:t>GCOS, 2021</a:t>
            </a:r>
            <a:r>
              <a:rPr lang="en-US" sz="1400"/>
              <a:t> </a:t>
            </a:r>
            <a:r>
              <a:rPr lang="en-US" sz="2000"/>
              <a:t>].</a:t>
            </a:r>
            <a:endParaRPr/>
          </a:p>
          <a:p>
            <a:pPr indent="-228600" lvl="0" marL="228600" rtl="0" algn="l">
              <a:lnSpc>
                <a:spcPct val="90000"/>
              </a:lnSpc>
              <a:spcBef>
                <a:spcPts val="1000"/>
              </a:spcBef>
              <a:spcAft>
                <a:spcPts val="0"/>
              </a:spcAft>
              <a:buClr>
                <a:schemeClr val="dk1"/>
              </a:buClr>
              <a:buSzPts val="2000"/>
              <a:buChar char="•"/>
            </a:pPr>
            <a:r>
              <a:rPr lang="en-US" sz="2000"/>
              <a:t>They represent a </a:t>
            </a:r>
            <a:r>
              <a:rPr b="1" lang="en-US" sz="2000">
                <a:solidFill>
                  <a:srgbClr val="7030A0"/>
                </a:solidFill>
              </a:rPr>
              <a:t>unique measurement at the interface of two fluids – the ocean and the atmosphere</a:t>
            </a:r>
            <a:r>
              <a:rPr lang="en-US" sz="2000"/>
              <a:t>.  As such, they reflect the interactions at this interface and </a:t>
            </a:r>
            <a:r>
              <a:rPr b="1" lang="en-US" sz="2000">
                <a:solidFill>
                  <a:srgbClr val="7030A0"/>
                </a:solidFill>
              </a:rPr>
              <a:t>modify the boundary layers in each one of them.</a:t>
            </a:r>
            <a:endParaRPr/>
          </a:p>
          <a:p>
            <a:pPr indent="-114300" lvl="0" marL="228600" rtl="0" algn="l">
              <a:lnSpc>
                <a:spcPct val="90000"/>
              </a:lnSpc>
              <a:spcBef>
                <a:spcPts val="1000"/>
              </a:spcBef>
              <a:spcAft>
                <a:spcPts val="0"/>
              </a:spcAft>
              <a:buClr>
                <a:schemeClr val="dk1"/>
              </a:buClr>
              <a:buSzPts val="1800"/>
              <a:buNone/>
            </a:pPr>
            <a:r>
              <a:t/>
            </a:r>
            <a:endParaRPr sz="1800"/>
          </a:p>
        </p:txBody>
      </p:sp>
      <p:sp>
        <p:nvSpPr>
          <p:cNvPr id="108" name="Google Shape;108;p2"/>
          <p:cNvSpPr txBox="1"/>
          <p:nvPr/>
        </p:nvSpPr>
        <p:spPr>
          <a:xfrm>
            <a:off x="204798" y="1727629"/>
            <a:ext cx="6353877" cy="5277892"/>
          </a:xfrm>
          <a:prstGeom prst="rect">
            <a:avLst/>
          </a:prstGeom>
          <a:noFill/>
          <a:ln>
            <a:noFill/>
          </a:ln>
        </p:spPr>
        <p:txBody>
          <a:bodyPr anchorCtr="0" anchor="t" bIns="45700" lIns="91425" spcFirstLastPara="1" rIns="91425" wrap="square" tIns="45700">
            <a:normAutofit/>
          </a:bodyPr>
          <a:lstStyle/>
          <a:p>
            <a:pPr indent="-114300" lvl="0" marL="228600" marR="0" rtl="0" algn="l">
              <a:lnSpc>
                <a:spcPct val="90000"/>
              </a:lnSpc>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28600" lvl="0" marL="228600" marR="0" rtl="0" algn="l">
              <a:lnSpc>
                <a:spcPct val="100000"/>
              </a:lnSpc>
              <a:spcBef>
                <a:spcPts val="1000"/>
              </a:spcBef>
              <a:spcAft>
                <a:spcPts val="0"/>
              </a:spcAft>
              <a:buClr>
                <a:srgbClr val="7030A0"/>
              </a:buClr>
              <a:buSzPts val="2000"/>
              <a:buFont typeface="Arial"/>
              <a:buChar char="•"/>
            </a:pPr>
            <a:r>
              <a:rPr b="1" lang="en-US" sz="2000">
                <a:solidFill>
                  <a:srgbClr val="7030A0"/>
                </a:solidFill>
                <a:latin typeface="Calibri"/>
                <a:ea typeface="Calibri"/>
                <a:cs typeface="Calibri"/>
                <a:sym typeface="Calibri"/>
              </a:rPr>
              <a:t>They are a major driver of </a:t>
            </a:r>
            <a:endParaRPr/>
          </a:p>
          <a:p>
            <a:pPr indent="-228600" lvl="1" marL="685800" marR="0" rtl="0" algn="l">
              <a:lnSpc>
                <a:spcPct val="100000"/>
              </a:lnSpc>
              <a:spcBef>
                <a:spcPts val="500"/>
              </a:spcBef>
              <a:spcAft>
                <a:spcPts val="0"/>
              </a:spcAft>
              <a:buClr>
                <a:srgbClr val="7030A0"/>
              </a:buClr>
              <a:buSzPts val="2000"/>
              <a:buFont typeface="Arial"/>
              <a:buChar char="•"/>
            </a:pPr>
            <a:r>
              <a:rPr b="1" i="0" lang="en-US" sz="2000" u="none" cap="none" strike="noStrike">
                <a:solidFill>
                  <a:srgbClr val="7030A0"/>
                </a:solidFill>
                <a:latin typeface="Calibri"/>
                <a:ea typeface="Calibri"/>
                <a:cs typeface="Calibri"/>
                <a:sym typeface="Calibri"/>
              </a:rPr>
              <a:t>the ocean circulation through the surface stress curl</a:t>
            </a:r>
            <a:endParaRPr/>
          </a:p>
          <a:p>
            <a:pPr indent="-228600" lvl="1" marL="685800" marR="0" rtl="0" algn="l">
              <a:lnSpc>
                <a:spcPct val="100000"/>
              </a:lnSpc>
              <a:spcBef>
                <a:spcPts val="500"/>
              </a:spcBef>
              <a:spcAft>
                <a:spcPts val="0"/>
              </a:spcAft>
              <a:buClr>
                <a:srgbClr val="7030A0"/>
              </a:buClr>
              <a:buSzPts val="2000"/>
              <a:buFont typeface="Arial"/>
              <a:buChar char="•"/>
            </a:pPr>
            <a:r>
              <a:rPr b="1" i="0" lang="en-US" sz="2000" u="none" cap="none" strike="noStrike">
                <a:solidFill>
                  <a:srgbClr val="7030A0"/>
                </a:solidFill>
                <a:latin typeface="Calibri"/>
                <a:ea typeface="Calibri"/>
                <a:cs typeface="Calibri"/>
                <a:sym typeface="Calibri"/>
              </a:rPr>
              <a:t>affect the air-sea interactions </a:t>
            </a:r>
            <a:endParaRPr/>
          </a:p>
          <a:p>
            <a:pPr indent="-228600" lvl="2" marL="1143000" marR="0" rtl="0" algn="l">
              <a:lnSpc>
                <a:spcPct val="100000"/>
              </a:lnSpc>
              <a:spcBef>
                <a:spcPts val="5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provide fuel to the weather systems by modulating the sensible and latent heat fluxes.</a:t>
            </a:r>
            <a:endParaRPr/>
          </a:p>
          <a:p>
            <a:pPr indent="-228600" lvl="2" marL="1143000" marR="0" rtl="0" algn="l">
              <a:lnSpc>
                <a:spcPct val="100000"/>
              </a:lnSpc>
              <a:spcBef>
                <a:spcPts val="5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modify the turbulent mixing in the upper levels of the ocean</a:t>
            </a:r>
            <a:endParaRPr/>
          </a:p>
          <a:p>
            <a:pPr indent="-228600" lvl="1" marL="685800" marR="0" rtl="0" algn="l">
              <a:lnSpc>
                <a:spcPct val="100000"/>
              </a:lnSpc>
              <a:spcBef>
                <a:spcPts val="500"/>
              </a:spcBef>
              <a:spcAft>
                <a:spcPts val="0"/>
              </a:spcAft>
              <a:buClr>
                <a:srgbClr val="7030A0"/>
              </a:buClr>
              <a:buSzPts val="2000"/>
              <a:buFont typeface="Arial"/>
              <a:buChar char="•"/>
            </a:pPr>
            <a:r>
              <a:rPr b="1" i="0" lang="en-US" sz="2000" u="none" cap="none" strike="noStrike">
                <a:solidFill>
                  <a:srgbClr val="7030A0"/>
                </a:solidFill>
                <a:latin typeface="Calibri"/>
                <a:ea typeface="Calibri"/>
                <a:cs typeface="Calibri"/>
                <a:sym typeface="Calibri"/>
              </a:rPr>
              <a:t>drive the atmospheric convection by providing dynamical forcing through the convergence of the near-surface winds </a:t>
            </a:r>
            <a:endParaRPr/>
          </a:p>
          <a:p>
            <a:pPr indent="-228600" lvl="0" marL="228600" marR="0" rtl="0" algn="l">
              <a:lnSpc>
                <a:spcPct val="100000"/>
              </a:lnSpc>
              <a:spcBef>
                <a:spcPts val="100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Understanding these interactions is critical for improving ocean modeling and weather forecasting on a variety of spatial and temporal scales. </a:t>
            </a:r>
            <a:endParaRPr/>
          </a:p>
        </p:txBody>
      </p:sp>
      <p:pic>
        <p:nvPicPr>
          <p:cNvPr id="109" name="Google Shape;109;p2"/>
          <p:cNvPicPr preferRelativeResize="0"/>
          <p:nvPr/>
        </p:nvPicPr>
        <p:blipFill rotWithShape="1">
          <a:blip r:embed="rId3">
            <a:alphaModFix/>
          </a:blip>
          <a:srcRect b="0" l="0" r="0" t="0"/>
          <a:stretch/>
        </p:blipFill>
        <p:spPr>
          <a:xfrm>
            <a:off x="6674069" y="4459271"/>
            <a:ext cx="5517931" cy="2398729"/>
          </a:xfrm>
          <a:prstGeom prst="rect">
            <a:avLst/>
          </a:prstGeom>
          <a:noFill/>
          <a:ln>
            <a:noFill/>
          </a:ln>
        </p:spPr>
      </p:pic>
      <p:pic>
        <p:nvPicPr>
          <p:cNvPr id="110" name="Google Shape;110;p2"/>
          <p:cNvPicPr preferRelativeResize="0"/>
          <p:nvPr/>
        </p:nvPicPr>
        <p:blipFill rotWithShape="1">
          <a:blip r:embed="rId4">
            <a:alphaModFix/>
          </a:blip>
          <a:srcRect b="0" l="0" r="0" t="0"/>
          <a:stretch/>
        </p:blipFill>
        <p:spPr>
          <a:xfrm>
            <a:off x="6551552" y="2070538"/>
            <a:ext cx="5632017" cy="2292787"/>
          </a:xfrm>
          <a:prstGeom prst="rect">
            <a:avLst/>
          </a:prstGeom>
          <a:noFill/>
          <a:ln>
            <a:noFill/>
          </a:ln>
        </p:spPr>
      </p:pic>
      <p:sp>
        <p:nvSpPr>
          <p:cNvPr id="111" name="Google Shape;111;p2"/>
          <p:cNvSpPr txBox="1"/>
          <p:nvPr/>
        </p:nvSpPr>
        <p:spPr>
          <a:xfrm>
            <a:off x="7049564" y="2070538"/>
            <a:ext cx="1753044"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00000"/>
                </a:solidFill>
                <a:latin typeface="Calibri"/>
                <a:ea typeface="Calibri"/>
                <a:cs typeface="Calibri"/>
                <a:sym typeface="Calibri"/>
              </a:rPr>
              <a:t>Wind Stress Curl</a:t>
            </a:r>
            <a:endParaRPr/>
          </a:p>
        </p:txBody>
      </p:sp>
      <p:sp>
        <p:nvSpPr>
          <p:cNvPr id="112" name="Google Shape;112;p2"/>
          <p:cNvSpPr txBox="1"/>
          <p:nvPr/>
        </p:nvSpPr>
        <p:spPr>
          <a:xfrm>
            <a:off x="7057764" y="4479852"/>
            <a:ext cx="3489688"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C00000"/>
                </a:solidFill>
                <a:latin typeface="Calibri"/>
                <a:ea typeface="Calibri"/>
                <a:cs typeface="Calibri"/>
                <a:sym typeface="Calibri"/>
              </a:rPr>
              <a:t>Wind Divergence/Convergence</a:t>
            </a:r>
            <a:endParaRPr/>
          </a:p>
        </p:txBody>
      </p:sp>
      <p:sp>
        <p:nvSpPr>
          <p:cNvPr id="113" name="Google Shape;113;p2"/>
          <p:cNvSpPr/>
          <p:nvPr/>
        </p:nvSpPr>
        <p:spPr>
          <a:xfrm>
            <a:off x="8177047" y="4849184"/>
            <a:ext cx="2081049" cy="1023720"/>
          </a:xfrm>
          <a:custGeom>
            <a:rect b="b" l="l" r="r" t="t"/>
            <a:pathLst>
              <a:path extrusionOk="0" h="1132962" w="2069182">
                <a:moveTo>
                  <a:pt x="300972" y="0"/>
                </a:moveTo>
                <a:cubicBezTo>
                  <a:pt x="103577" y="67491"/>
                  <a:pt x="-93817" y="134983"/>
                  <a:pt x="48423" y="322217"/>
                </a:cubicBezTo>
                <a:cubicBezTo>
                  <a:pt x="190663" y="509451"/>
                  <a:pt x="816229" y="1055188"/>
                  <a:pt x="1154412" y="1123405"/>
                </a:cubicBezTo>
                <a:cubicBezTo>
                  <a:pt x="1492595" y="1191622"/>
                  <a:pt x="1776719" y="880149"/>
                  <a:pt x="2069182" y="650098"/>
                </a:cubicBezTo>
              </a:path>
            </a:pathLst>
          </a:custGeom>
          <a:noFill/>
          <a:ln cap="flat" cmpd="sng" w="317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 name="Google Shape;114;p2"/>
          <p:cNvSpPr/>
          <p:nvPr/>
        </p:nvSpPr>
        <p:spPr>
          <a:xfrm rot="-1443618">
            <a:off x="6480620" y="2454986"/>
            <a:ext cx="566043" cy="222052"/>
          </a:xfrm>
          <a:prstGeom prst="rightArrow">
            <a:avLst>
              <a:gd fmla="val 50000" name="adj1"/>
              <a:gd fmla="val 50000" name="adj2"/>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 name="Google Shape;115;p2"/>
          <p:cNvSpPr/>
          <p:nvPr/>
        </p:nvSpPr>
        <p:spPr>
          <a:xfrm rot="-1443618">
            <a:off x="6235444" y="4815546"/>
            <a:ext cx="566043" cy="222052"/>
          </a:xfrm>
          <a:prstGeom prst="rightArrow">
            <a:avLst>
              <a:gd fmla="val 50000" name="adj1"/>
              <a:gd fmla="val 50000" name="adj2"/>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 name="Google Shape;1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0"/>
          <p:cNvSpPr txBox="1"/>
          <p:nvPr>
            <p:ph type="title"/>
          </p:nvPr>
        </p:nvSpPr>
        <p:spPr>
          <a:xfrm>
            <a:off x="550789" y="396348"/>
            <a:ext cx="10515600" cy="129459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2700">
                <a:latin typeface="Calibri"/>
                <a:ea typeface="Calibri"/>
                <a:cs typeface="Calibri"/>
                <a:sym typeface="Calibri"/>
              </a:rPr>
              <a:t>1.B ESDRs - Combined Multiple Observations/Models</a:t>
            </a:r>
            <a:br>
              <a:rPr b="1" lang="en-US" sz="2700">
                <a:latin typeface="Calibri"/>
                <a:ea typeface="Calibri"/>
                <a:cs typeface="Calibri"/>
                <a:sym typeface="Calibri"/>
              </a:rPr>
            </a:br>
            <a:r>
              <a:rPr b="1" i="0" lang="en-US" sz="2700" u="sng">
                <a:solidFill>
                  <a:schemeClr val="hlink"/>
                </a:solidFill>
                <a:latin typeface="Lato"/>
                <a:ea typeface="Lato"/>
                <a:cs typeface="Lato"/>
                <a:sym typeface="Lato"/>
                <a:hlinkClick r:id="rId3"/>
              </a:rPr>
              <a:t>Surface Wind Thematic Assembly Center (Wind TAC)</a:t>
            </a:r>
            <a:br>
              <a:rPr b="0" i="0" lang="en-US" sz="2000">
                <a:latin typeface="Lato"/>
                <a:ea typeface="Lato"/>
                <a:cs typeface="Lato"/>
                <a:sym typeface="Lato"/>
              </a:rPr>
            </a:br>
            <a:br>
              <a:rPr b="0" i="0" lang="en-US" sz="2000">
                <a:latin typeface="Open Sans"/>
                <a:ea typeface="Open Sans"/>
                <a:cs typeface="Open Sans"/>
                <a:sym typeface="Open Sans"/>
              </a:rPr>
            </a:br>
            <a:endParaRPr i="1" sz="2000">
              <a:latin typeface="Calibri"/>
              <a:ea typeface="Calibri"/>
              <a:cs typeface="Calibri"/>
              <a:sym typeface="Calibri"/>
            </a:endParaRPr>
          </a:p>
        </p:txBody>
      </p:sp>
      <p:pic>
        <p:nvPicPr>
          <p:cNvPr id="346" name="Google Shape;346;p20"/>
          <p:cNvPicPr preferRelativeResize="0"/>
          <p:nvPr>
            <p:ph idx="1" type="body"/>
          </p:nvPr>
        </p:nvPicPr>
        <p:blipFill rotWithShape="1">
          <a:blip r:embed="rId4">
            <a:alphaModFix/>
          </a:blip>
          <a:srcRect b="0" l="0" r="0" t="0"/>
          <a:stretch/>
        </p:blipFill>
        <p:spPr>
          <a:xfrm>
            <a:off x="7480745" y="2417379"/>
            <a:ext cx="4351330" cy="4440621"/>
          </a:xfrm>
          <a:prstGeom prst="rect">
            <a:avLst/>
          </a:prstGeom>
          <a:noFill/>
          <a:ln>
            <a:noFill/>
          </a:ln>
        </p:spPr>
      </p:pic>
      <p:sp>
        <p:nvSpPr>
          <p:cNvPr id="347" name="Google Shape;347;p20"/>
          <p:cNvSpPr txBox="1"/>
          <p:nvPr/>
        </p:nvSpPr>
        <p:spPr>
          <a:xfrm>
            <a:off x="475485" y="1454373"/>
            <a:ext cx="9992816"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rgbClr val="212529"/>
                </a:solidFill>
                <a:latin typeface="Calibri"/>
                <a:ea typeface="Calibri"/>
                <a:cs typeface="Calibri"/>
                <a:sym typeface="Calibri"/>
              </a:rPr>
              <a:t>The Surface Wind TAC is responsible for the collection, processing, qualification and distribution of surface winds data products derived scatterometers satellite missions. </a:t>
            </a:r>
            <a:r>
              <a:rPr lang="en-US" sz="1800">
                <a:solidFill>
                  <a:srgbClr val="212529"/>
                </a:solidFill>
                <a:latin typeface="Calibri"/>
                <a:ea typeface="Calibri"/>
                <a:cs typeface="Calibri"/>
                <a:sym typeface="Calibri"/>
              </a:rPr>
              <a:t>It </a:t>
            </a:r>
            <a:r>
              <a:rPr b="0" i="0" lang="en-US" sz="1800">
                <a:solidFill>
                  <a:srgbClr val="212529"/>
                </a:solidFill>
                <a:latin typeface="Calibri"/>
                <a:ea typeface="Calibri"/>
                <a:cs typeface="Calibri"/>
                <a:sym typeface="Calibri"/>
              </a:rPr>
              <a:t>is in charge of the near-real time (NRT) and delayed mode (REP) processing of Wind observations (globally), required for Copernicus Marine Service modelling and data assimilation and for applications.</a:t>
            </a:r>
            <a:endParaRPr sz="1800">
              <a:solidFill>
                <a:schemeClr val="dk1"/>
              </a:solidFill>
              <a:latin typeface="Calibri"/>
              <a:ea typeface="Calibri"/>
              <a:cs typeface="Calibri"/>
              <a:sym typeface="Calibri"/>
            </a:endParaRPr>
          </a:p>
        </p:txBody>
      </p:sp>
      <p:sp>
        <p:nvSpPr>
          <p:cNvPr id="348" name="Google Shape;348;p20"/>
          <p:cNvSpPr txBox="1"/>
          <p:nvPr/>
        </p:nvSpPr>
        <p:spPr>
          <a:xfrm>
            <a:off x="475485" y="2698235"/>
            <a:ext cx="6871243" cy="923330"/>
          </a:xfrm>
          <a:prstGeom prst="rect">
            <a:avLst/>
          </a:prstGeom>
          <a:solidFill>
            <a:srgbClr val="C4E0B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rgbClr val="212529"/>
                </a:solidFill>
                <a:latin typeface="Calibri"/>
                <a:ea typeface="Calibri"/>
                <a:cs typeface="Calibri"/>
                <a:sym typeface="Calibri"/>
              </a:rPr>
              <a:t>The Surface Wind TAC develops wind and wind stress vector products, but also their derivative curl and divergence fields at both L3 and L4 from scatterometers and radiometers. </a:t>
            </a:r>
            <a:endParaRPr sz="1800">
              <a:solidFill>
                <a:schemeClr val="dk1"/>
              </a:solidFill>
              <a:latin typeface="Calibri"/>
              <a:ea typeface="Calibri"/>
              <a:cs typeface="Calibri"/>
              <a:sym typeface="Calibri"/>
            </a:endParaRPr>
          </a:p>
        </p:txBody>
      </p:sp>
      <p:sp>
        <p:nvSpPr>
          <p:cNvPr id="349" name="Google Shape;349;p20"/>
          <p:cNvSpPr/>
          <p:nvPr/>
        </p:nvSpPr>
        <p:spPr>
          <a:xfrm>
            <a:off x="531108" y="294401"/>
            <a:ext cx="8360298" cy="1126788"/>
          </a:xfrm>
          <a:prstGeom prst="rect">
            <a:avLst/>
          </a:prstGeom>
          <a:noFill/>
          <a:ln cap="flat" cmpd="sng" w="41275">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51" name="Google Shape;351;p20"/>
          <p:cNvPicPr preferRelativeResize="0"/>
          <p:nvPr/>
        </p:nvPicPr>
        <p:blipFill rotWithShape="1">
          <a:blip r:embed="rId5">
            <a:alphaModFix/>
          </a:blip>
          <a:srcRect b="0" l="0" r="0" t="0"/>
          <a:stretch/>
        </p:blipFill>
        <p:spPr>
          <a:xfrm>
            <a:off x="8994506" y="197848"/>
            <a:ext cx="3114668" cy="521460"/>
          </a:xfrm>
          <a:prstGeom prst="rect">
            <a:avLst/>
          </a:prstGeom>
          <a:noFill/>
          <a:ln>
            <a:noFill/>
          </a:ln>
        </p:spPr>
      </p:pic>
      <p:pic>
        <p:nvPicPr>
          <p:cNvPr id="352" name="Google Shape;352;p20"/>
          <p:cNvPicPr preferRelativeResize="0"/>
          <p:nvPr/>
        </p:nvPicPr>
        <p:blipFill rotWithShape="1">
          <a:blip r:embed="rId6">
            <a:alphaModFix/>
          </a:blip>
          <a:srcRect b="0" l="0" r="0" t="0"/>
          <a:stretch/>
        </p:blipFill>
        <p:spPr>
          <a:xfrm>
            <a:off x="10487984" y="832107"/>
            <a:ext cx="1420157" cy="1382948"/>
          </a:xfrm>
          <a:prstGeom prst="rect">
            <a:avLst/>
          </a:prstGeom>
          <a:noFill/>
          <a:ln>
            <a:noFill/>
          </a:ln>
        </p:spPr>
      </p:pic>
      <p:sp>
        <p:nvSpPr>
          <p:cNvPr id="353" name="Google Shape;353;p20"/>
          <p:cNvSpPr txBox="1"/>
          <p:nvPr/>
        </p:nvSpPr>
        <p:spPr>
          <a:xfrm>
            <a:off x="475485" y="3859809"/>
            <a:ext cx="6871243" cy="2862322"/>
          </a:xfrm>
          <a:prstGeom prst="rect">
            <a:avLst/>
          </a:prstGeom>
          <a:solidFill>
            <a:srgbClr val="C4E0B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chemeClr val="dk1"/>
                </a:solidFill>
                <a:latin typeface="Calibri"/>
                <a:ea typeface="Calibri"/>
                <a:cs typeface="Calibri"/>
                <a:sym typeface="Calibri"/>
              </a:rPr>
              <a:t>EXAMPLE</a:t>
            </a:r>
            <a:r>
              <a:rPr b="0" i="0" lang="en-US" sz="1800">
                <a:solidFill>
                  <a:schemeClr val="dk1"/>
                </a:solidFill>
                <a:latin typeface="Lato"/>
                <a:ea typeface="Lato"/>
                <a:cs typeface="Lato"/>
                <a:sym typeface="Lato"/>
              </a:rPr>
              <a:t>: </a:t>
            </a:r>
            <a:r>
              <a:rPr b="1" i="0" lang="en-US" sz="1800" u="sng">
                <a:solidFill>
                  <a:schemeClr val="dk1"/>
                </a:solidFill>
                <a:latin typeface="Lato"/>
                <a:ea typeface="Lato"/>
                <a:cs typeface="Lato"/>
                <a:sym typeface="Lato"/>
                <a:hlinkClick r:id="rId7">
                  <a:extLst>
                    <a:ext uri="{A12FA001-AC4F-418D-AE19-62706E023703}">
                      <ahyp:hlinkClr val="tx"/>
                    </a:ext>
                  </a:extLst>
                </a:hlinkClick>
              </a:rPr>
              <a:t>Global Ocean Monthly Mean Sea Surface Wind and Stress from Scatterometer and Model</a:t>
            </a:r>
            <a:endParaRPr b="1" i="0" sz="1800">
              <a:solidFill>
                <a:schemeClr val="dk1"/>
              </a:solidFill>
              <a:latin typeface="Lato"/>
              <a:ea typeface="Lato"/>
              <a:cs typeface="Lato"/>
              <a:sym typeface="Lato"/>
            </a:endParaRPr>
          </a:p>
          <a:p>
            <a:pPr indent="0" lvl="0" marL="0" marR="0" rtl="0" algn="l">
              <a:spcBef>
                <a:spcPts val="0"/>
              </a:spcBef>
              <a:spcAft>
                <a:spcPts val="0"/>
              </a:spcAft>
              <a:buNone/>
            </a:pPr>
            <a:r>
              <a:rPr b="0" i="0" lang="en-US" sz="1600">
                <a:solidFill>
                  <a:srgbClr val="000000"/>
                </a:solidFill>
                <a:latin typeface="Calibri"/>
                <a:ea typeface="Calibri"/>
                <a:cs typeface="Calibri"/>
                <a:sym typeface="Calibri"/>
              </a:rPr>
              <a:t>For the Global Ocean - The product contains monthly Level-4 sea surface wind and stress fields at 0.25 degrees horizontal spatial resolution. The monthly averaged wind and stress fields are based on monthly average ECMWF ERA5 reanalysis fields, corrected for persistent biases using all available Level-3 scatterometer observations from the Metop-A, Metop-B and Metop-C ASCAT, QuikSCAT SeaWinds, ERS-1 and ERS-2 SCAT satellite instruments. The product provides monthly mean stress-equivalent wind and stress variables as well as their standard deviation. The number of observations used to calculate the monthly averages are included in the product.</a:t>
            </a:r>
            <a:endParaRPr sz="16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1"/>
          <p:cNvSpPr txBox="1"/>
          <p:nvPr>
            <p:ph type="title"/>
          </p:nvPr>
        </p:nvSpPr>
        <p:spPr>
          <a:xfrm>
            <a:off x="747664" y="2302566"/>
            <a:ext cx="11039947"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12121"/>
              </a:buClr>
              <a:buSzPct val="100000"/>
              <a:buFont typeface="Calibri"/>
              <a:buNone/>
            </a:pPr>
            <a:r>
              <a:rPr b="1" lang="en-US">
                <a:solidFill>
                  <a:srgbClr val="212121"/>
                </a:solidFill>
                <a:latin typeface="Calibri"/>
                <a:ea typeface="Calibri"/>
                <a:cs typeface="Calibri"/>
                <a:sym typeface="Calibri"/>
              </a:rPr>
              <a:t>Part 2. </a:t>
            </a:r>
            <a:br>
              <a:rPr b="1" lang="en-US">
                <a:solidFill>
                  <a:srgbClr val="212121"/>
                </a:solidFill>
                <a:latin typeface="Calibri"/>
                <a:ea typeface="Calibri"/>
                <a:cs typeface="Calibri"/>
                <a:sym typeface="Calibri"/>
              </a:rPr>
            </a:br>
            <a:r>
              <a:rPr b="1" lang="en-US" sz="4400">
                <a:solidFill>
                  <a:srgbClr val="212121"/>
                </a:solidFill>
                <a:latin typeface="Calibri"/>
                <a:ea typeface="Calibri"/>
                <a:cs typeface="Calibri"/>
                <a:sym typeface="Calibri"/>
              </a:rPr>
              <a:t>Science questions that could be addressed from the CDRs/ESDRs of ocean surface winds</a:t>
            </a:r>
            <a:br>
              <a:rPr lang="en-US" sz="4400">
                <a:latin typeface="Calibri"/>
                <a:ea typeface="Calibri"/>
                <a:cs typeface="Calibri"/>
                <a:sym typeface="Calibri"/>
              </a:rPr>
            </a:br>
            <a:br>
              <a:rPr lang="en-US" sz="4400"/>
            </a:br>
            <a:endParaRPr/>
          </a:p>
        </p:txBody>
      </p:sp>
      <p:sp>
        <p:nvSpPr>
          <p:cNvPr id="359" name="Google Shape;35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2"/>
          <p:cNvSpPr txBox="1"/>
          <p:nvPr>
            <p:ph type="title"/>
          </p:nvPr>
        </p:nvSpPr>
        <p:spPr>
          <a:xfrm>
            <a:off x="838200" y="296114"/>
            <a:ext cx="10824713"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12121"/>
              </a:buClr>
              <a:buSzPts val="3200"/>
              <a:buFont typeface="Calibri"/>
              <a:buNone/>
            </a:pPr>
            <a:r>
              <a:rPr b="1" lang="en-US" sz="3200">
                <a:solidFill>
                  <a:srgbClr val="212121"/>
                </a:solidFill>
                <a:latin typeface="Calibri"/>
                <a:ea typeface="Calibri"/>
                <a:cs typeface="Calibri"/>
                <a:sym typeface="Calibri"/>
              </a:rPr>
              <a:t>2. Science questions that could be addressed from the CDRs of ocean surface winds</a:t>
            </a:r>
            <a:br>
              <a:rPr lang="en-US" sz="3200">
                <a:latin typeface="Calibri"/>
                <a:ea typeface="Calibri"/>
                <a:cs typeface="Calibri"/>
                <a:sym typeface="Calibri"/>
              </a:rPr>
            </a:br>
            <a:endParaRPr sz="3200">
              <a:latin typeface="Calibri"/>
              <a:ea typeface="Calibri"/>
              <a:cs typeface="Calibri"/>
              <a:sym typeface="Calibri"/>
            </a:endParaRPr>
          </a:p>
        </p:txBody>
      </p:sp>
      <p:sp>
        <p:nvSpPr>
          <p:cNvPr id="365" name="Google Shape;365;p22"/>
          <p:cNvSpPr txBox="1"/>
          <p:nvPr>
            <p:ph idx="1" type="body"/>
          </p:nvPr>
        </p:nvSpPr>
        <p:spPr>
          <a:xfrm>
            <a:off x="-162466" y="1397391"/>
            <a:ext cx="5036391" cy="5313960"/>
          </a:xfrm>
          <a:prstGeom prst="rect">
            <a:avLst/>
          </a:prstGeom>
          <a:noFill/>
          <a:ln>
            <a:noFill/>
          </a:ln>
        </p:spPr>
        <p:txBody>
          <a:bodyPr anchorCtr="0" anchor="t" bIns="45700" lIns="91425" spcFirstLastPara="1" rIns="91425" wrap="square" tIns="45700">
            <a:normAutofit lnSpcReduction="10000"/>
          </a:bodyPr>
          <a:lstStyle/>
          <a:p>
            <a:pPr indent="-285750" lvl="1" marL="742950" marR="0" rtl="0" algn="l">
              <a:lnSpc>
                <a:spcPct val="120000"/>
              </a:lnSpc>
              <a:spcBef>
                <a:spcPts val="0"/>
              </a:spcBef>
              <a:spcAft>
                <a:spcPts val="0"/>
              </a:spcAft>
              <a:buClr>
                <a:srgbClr val="212121"/>
              </a:buClr>
              <a:buSzPts val="1800"/>
              <a:buFont typeface="Calibri"/>
              <a:buAutoNum type="alphaLcPeriod"/>
            </a:pPr>
            <a:r>
              <a:rPr lang="en-US" sz="1800">
                <a:solidFill>
                  <a:srgbClr val="212121"/>
                </a:solidFill>
              </a:rPr>
              <a:t>Trends and variability in the global circulation: </a:t>
            </a:r>
            <a:endParaRPr sz="1800"/>
          </a:p>
          <a:p>
            <a:pPr indent="-228600" lvl="2" marL="1143000" marR="0" rtl="0" algn="l">
              <a:lnSpc>
                <a:spcPct val="120000"/>
              </a:lnSpc>
              <a:spcBef>
                <a:spcPts val="0"/>
              </a:spcBef>
              <a:spcAft>
                <a:spcPts val="0"/>
              </a:spcAft>
              <a:buClr>
                <a:srgbClr val="212121"/>
              </a:buClr>
              <a:buSzPts val="1800"/>
              <a:buFont typeface="Calibri"/>
              <a:buAutoNum type="romanLcPeriod"/>
            </a:pPr>
            <a:r>
              <a:rPr b="1" lang="en-US" sz="1800">
                <a:solidFill>
                  <a:srgbClr val="212121"/>
                </a:solidFill>
              </a:rPr>
              <a:t>Hadley cell</a:t>
            </a:r>
            <a:endParaRPr b="1" sz="1800"/>
          </a:p>
          <a:p>
            <a:pPr indent="-228600" lvl="2" marL="1143000" marR="0" rtl="0" algn="l">
              <a:lnSpc>
                <a:spcPct val="120000"/>
              </a:lnSpc>
              <a:spcBef>
                <a:spcPts val="0"/>
              </a:spcBef>
              <a:spcAft>
                <a:spcPts val="0"/>
              </a:spcAft>
              <a:buClr>
                <a:srgbClr val="F1F8ED"/>
              </a:buClr>
              <a:buSzPts val="1800"/>
              <a:buFont typeface="Calibri"/>
              <a:buAutoNum type="romanLcPeriod"/>
            </a:pPr>
            <a:r>
              <a:rPr lang="en-US" sz="1800">
                <a:solidFill>
                  <a:srgbClr val="F1F8ED"/>
                </a:solidFill>
              </a:rPr>
              <a:t>MJO and ENSO</a:t>
            </a:r>
            <a:endParaRPr/>
          </a:p>
          <a:p>
            <a:pPr indent="-228600" lvl="2" marL="1143000" marR="0" rtl="0" algn="l">
              <a:lnSpc>
                <a:spcPct val="120000"/>
              </a:lnSpc>
              <a:spcBef>
                <a:spcPts val="0"/>
              </a:spcBef>
              <a:spcAft>
                <a:spcPts val="0"/>
              </a:spcAft>
              <a:buClr>
                <a:srgbClr val="F1F8ED"/>
              </a:buClr>
              <a:buSzPts val="1800"/>
              <a:buFont typeface="Calibri"/>
              <a:buAutoNum type="romanLcPeriod"/>
            </a:pPr>
            <a:r>
              <a:rPr lang="en-US" sz="1800">
                <a:solidFill>
                  <a:srgbClr val="F1F8ED"/>
                </a:solidFill>
              </a:rPr>
              <a:t>Climate indices</a:t>
            </a:r>
            <a:endParaRPr/>
          </a:p>
          <a:p>
            <a:pPr indent="-285750" lvl="1" marL="742950" marR="0" rtl="0" algn="l">
              <a:lnSpc>
                <a:spcPct val="120000"/>
              </a:lnSpc>
              <a:spcBef>
                <a:spcPts val="0"/>
              </a:spcBef>
              <a:spcAft>
                <a:spcPts val="0"/>
              </a:spcAft>
              <a:buClr>
                <a:srgbClr val="F1F8ED"/>
              </a:buClr>
              <a:buSzPts val="1800"/>
              <a:buFont typeface="Calibri"/>
              <a:buAutoNum type="alphaLcPeriod"/>
            </a:pPr>
            <a:r>
              <a:rPr lang="en-US" sz="1800">
                <a:solidFill>
                  <a:srgbClr val="F1F8ED"/>
                </a:solidFill>
              </a:rPr>
              <a:t>Trends and variability in extremes</a:t>
            </a:r>
            <a:endParaRPr/>
          </a:p>
          <a:p>
            <a:pPr indent="-285750" lvl="1" marL="742950" marR="0" rtl="0" algn="l">
              <a:lnSpc>
                <a:spcPct val="120000"/>
              </a:lnSpc>
              <a:spcBef>
                <a:spcPts val="0"/>
              </a:spcBef>
              <a:spcAft>
                <a:spcPts val="0"/>
              </a:spcAft>
              <a:buClr>
                <a:srgbClr val="F1F8ED"/>
              </a:buClr>
              <a:buSzPts val="1800"/>
              <a:buFont typeface="Calibri"/>
              <a:buAutoNum type="alphaLcPeriod"/>
            </a:pPr>
            <a:r>
              <a:rPr lang="en-US" sz="1800">
                <a:solidFill>
                  <a:srgbClr val="F1F8ED"/>
                </a:solidFill>
              </a:rPr>
              <a:t>Coupling of tropical convection with surface wind convergence and flux convergence </a:t>
            </a:r>
            <a:endParaRPr/>
          </a:p>
          <a:p>
            <a:pPr indent="-285750" lvl="1" marL="742950" marR="0" rtl="0" algn="l">
              <a:lnSpc>
                <a:spcPct val="120000"/>
              </a:lnSpc>
              <a:spcBef>
                <a:spcPts val="0"/>
              </a:spcBef>
              <a:spcAft>
                <a:spcPts val="0"/>
              </a:spcAft>
              <a:buClr>
                <a:srgbClr val="F1F8ED"/>
              </a:buClr>
              <a:buSzPts val="1800"/>
              <a:buFont typeface="Calibri"/>
              <a:buAutoNum type="alphaLcPeriod"/>
            </a:pPr>
            <a:r>
              <a:rPr lang="en-US" sz="1800">
                <a:solidFill>
                  <a:srgbClr val="F1F8ED"/>
                </a:solidFill>
              </a:rPr>
              <a:t>Scale of the tropical convective systems</a:t>
            </a:r>
            <a:endParaRPr/>
          </a:p>
          <a:p>
            <a:pPr indent="-285750" lvl="1" marL="742950" marR="0" rtl="0" algn="l">
              <a:lnSpc>
                <a:spcPct val="120000"/>
              </a:lnSpc>
              <a:spcBef>
                <a:spcPts val="0"/>
              </a:spcBef>
              <a:spcAft>
                <a:spcPts val="0"/>
              </a:spcAft>
              <a:buClr>
                <a:srgbClr val="F1F8ED"/>
              </a:buClr>
              <a:buSzPts val="1800"/>
              <a:buFont typeface="Calibri"/>
              <a:buAutoNum type="alphaLcPeriod"/>
            </a:pPr>
            <a:r>
              <a:rPr lang="en-US" sz="1800">
                <a:solidFill>
                  <a:srgbClr val="F1F8ED"/>
                </a:solidFill>
              </a:rPr>
              <a:t>Winds and currents: effects on the ocean dynamics</a:t>
            </a:r>
            <a:endParaRPr/>
          </a:p>
          <a:p>
            <a:pPr indent="-285750" lvl="1" marL="742950" marR="0" rtl="0" algn="l">
              <a:lnSpc>
                <a:spcPct val="120000"/>
              </a:lnSpc>
              <a:spcBef>
                <a:spcPts val="0"/>
              </a:spcBef>
              <a:spcAft>
                <a:spcPts val="0"/>
              </a:spcAft>
              <a:buClr>
                <a:srgbClr val="F1F8ED"/>
              </a:buClr>
              <a:buSzPts val="1800"/>
              <a:buFont typeface="Calibri"/>
              <a:buAutoNum type="alphaLcPeriod"/>
            </a:pPr>
            <a:r>
              <a:rPr lang="en-US" sz="1800">
                <a:solidFill>
                  <a:srgbClr val="F1F8ED"/>
                </a:solidFill>
              </a:rPr>
              <a:t>Marine heat waves</a:t>
            </a:r>
            <a:endParaRPr/>
          </a:p>
          <a:p>
            <a:pPr indent="-285750" lvl="1" marL="742950" marR="0" rtl="0" algn="l">
              <a:lnSpc>
                <a:spcPct val="120000"/>
              </a:lnSpc>
              <a:spcBef>
                <a:spcPts val="0"/>
              </a:spcBef>
              <a:spcAft>
                <a:spcPts val="0"/>
              </a:spcAft>
              <a:buClr>
                <a:srgbClr val="F1F8ED"/>
              </a:buClr>
              <a:buSzPts val="1800"/>
              <a:buFont typeface="Calibri"/>
              <a:buAutoNum type="alphaLcPeriod"/>
            </a:pPr>
            <a:r>
              <a:rPr lang="en-US" sz="1800">
                <a:solidFill>
                  <a:srgbClr val="F1F8ED"/>
                </a:solidFill>
              </a:rPr>
              <a:t>The value of the </a:t>
            </a:r>
            <a:r>
              <a:rPr b="1" i="1" lang="en-US" sz="1800">
                <a:solidFill>
                  <a:srgbClr val="F1F8ED"/>
                </a:solidFill>
              </a:rPr>
              <a:t>speed-only</a:t>
            </a:r>
            <a:r>
              <a:rPr lang="en-US" sz="1800">
                <a:solidFill>
                  <a:srgbClr val="F1F8ED"/>
                </a:solidFill>
              </a:rPr>
              <a:t> CDRs from radiometers: coincident observations of the surface winds, the precipitation and thermodynamics of the environment (in terms of the Total Precipitable Water - TPW)</a:t>
            </a:r>
            <a:endParaRPr/>
          </a:p>
          <a:p>
            <a:pPr indent="-114300" lvl="0" marL="228600" rtl="0" algn="l">
              <a:lnSpc>
                <a:spcPct val="90000"/>
              </a:lnSpc>
              <a:spcBef>
                <a:spcPts val="1000"/>
              </a:spcBef>
              <a:spcAft>
                <a:spcPts val="0"/>
              </a:spcAft>
              <a:buClr>
                <a:schemeClr val="dk1"/>
              </a:buClr>
              <a:buSzPts val="1800"/>
              <a:buNone/>
            </a:pPr>
            <a:r>
              <a:t/>
            </a:r>
            <a:endParaRPr sz="1800"/>
          </a:p>
        </p:txBody>
      </p:sp>
      <p:grpSp>
        <p:nvGrpSpPr>
          <p:cNvPr id="366" name="Google Shape;366;p22"/>
          <p:cNvGrpSpPr/>
          <p:nvPr/>
        </p:nvGrpSpPr>
        <p:grpSpPr>
          <a:xfrm>
            <a:off x="6173971" y="1190847"/>
            <a:ext cx="5854995" cy="2841172"/>
            <a:chOff x="-924964" y="-656161"/>
            <a:chExt cx="5415356" cy="3062533"/>
          </a:xfrm>
        </p:grpSpPr>
        <p:pic>
          <p:nvPicPr>
            <p:cNvPr id="367" name="Google Shape;367;p22"/>
            <p:cNvPicPr preferRelativeResize="0"/>
            <p:nvPr/>
          </p:nvPicPr>
          <p:blipFill rotWithShape="1">
            <a:blip r:embed="rId3">
              <a:alphaModFix/>
            </a:blip>
            <a:srcRect b="0" l="0" r="0" t="0"/>
            <a:stretch/>
          </p:blipFill>
          <p:spPr>
            <a:xfrm>
              <a:off x="-924964" y="-656161"/>
              <a:ext cx="5415356" cy="2636486"/>
            </a:xfrm>
            <a:prstGeom prst="rect">
              <a:avLst/>
            </a:prstGeom>
            <a:noFill/>
            <a:ln>
              <a:noFill/>
            </a:ln>
          </p:spPr>
        </p:pic>
        <p:sp>
          <p:nvSpPr>
            <p:cNvPr id="368" name="Google Shape;368;p22"/>
            <p:cNvSpPr txBox="1"/>
            <p:nvPr/>
          </p:nvSpPr>
          <p:spPr>
            <a:xfrm>
              <a:off x="-555795" y="1980325"/>
              <a:ext cx="4880105" cy="42604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4F81BD"/>
                  </a:solidFill>
                  <a:latin typeface="Arial Narrow"/>
                  <a:ea typeface="Arial Narrow"/>
                  <a:cs typeface="Arial Narrow"/>
                  <a:sym typeface="Arial Narrow"/>
                </a:rPr>
                <a:t>Fig. 1. Schematic of the large-scale circulation (left panel) and the zonal component of the surface wind as determined from QuikSCAT (right panel).  </a:t>
              </a:r>
              <a:endParaRPr sz="1000">
                <a:solidFill>
                  <a:srgbClr val="4F81BD"/>
                </a:solidFill>
                <a:latin typeface="Arial Narrow"/>
                <a:ea typeface="Arial Narrow"/>
                <a:cs typeface="Arial Narrow"/>
                <a:sym typeface="Arial Narrow"/>
              </a:endParaRPr>
            </a:p>
          </p:txBody>
        </p:sp>
      </p:grpSp>
      <p:grpSp>
        <p:nvGrpSpPr>
          <p:cNvPr id="369" name="Google Shape;369;p22"/>
          <p:cNvGrpSpPr/>
          <p:nvPr/>
        </p:nvGrpSpPr>
        <p:grpSpPr>
          <a:xfrm>
            <a:off x="6180535" y="4106382"/>
            <a:ext cx="5855254" cy="2620296"/>
            <a:chOff x="-644" y="5720"/>
            <a:chExt cx="7213" cy="4337"/>
          </a:xfrm>
        </p:grpSpPr>
        <p:pic>
          <p:nvPicPr>
            <p:cNvPr id="370" name="Google Shape;370;p22"/>
            <p:cNvPicPr preferRelativeResize="0"/>
            <p:nvPr/>
          </p:nvPicPr>
          <p:blipFill rotWithShape="1">
            <a:blip r:embed="rId4">
              <a:alphaModFix/>
            </a:blip>
            <a:srcRect b="0" l="0" r="0" t="0"/>
            <a:stretch/>
          </p:blipFill>
          <p:spPr>
            <a:xfrm>
              <a:off x="-644" y="5720"/>
              <a:ext cx="7213" cy="3594"/>
            </a:xfrm>
            <a:prstGeom prst="rect">
              <a:avLst/>
            </a:prstGeom>
            <a:noFill/>
            <a:ln>
              <a:noFill/>
            </a:ln>
          </p:spPr>
        </p:pic>
        <p:sp>
          <p:nvSpPr>
            <p:cNvPr id="371" name="Google Shape;371;p22"/>
            <p:cNvSpPr txBox="1"/>
            <p:nvPr/>
          </p:nvSpPr>
          <p:spPr>
            <a:xfrm>
              <a:off x="-260" y="9314"/>
              <a:ext cx="6699" cy="74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4F81BD"/>
                  </a:solidFill>
                  <a:latin typeface="Arial Narrow"/>
                  <a:ea typeface="Arial Narrow"/>
                  <a:cs typeface="Arial Narrow"/>
                  <a:sym typeface="Arial Narrow"/>
                </a:rPr>
                <a:t>Fig. 2. Time evolution of the width of the combined Hadley cell as determined from the zero crossing of the mean zonal wind (from 1-year running averages)</a:t>
              </a:r>
              <a:endParaRPr sz="1000">
                <a:solidFill>
                  <a:srgbClr val="4F81BD"/>
                </a:solidFill>
                <a:latin typeface="Arial Narrow"/>
                <a:ea typeface="Arial Narrow"/>
                <a:cs typeface="Arial Narrow"/>
                <a:sym typeface="Arial Narrow"/>
              </a:endParaRPr>
            </a:p>
            <a:p>
              <a:pPr indent="0" lvl="0" marL="0" marR="0" rtl="0" algn="l">
                <a:spcBef>
                  <a:spcPts val="1000"/>
                </a:spcBef>
                <a:spcAft>
                  <a:spcPts val="0"/>
                </a:spcAft>
                <a:buNone/>
              </a:pPr>
              <a:r>
                <a:rPr lang="en-US" sz="1200">
                  <a:solidFill>
                    <a:srgbClr val="4F81BD"/>
                  </a:solidFill>
                  <a:latin typeface="Arial Narrow"/>
                  <a:ea typeface="Arial Narrow"/>
                  <a:cs typeface="Arial Narrow"/>
                  <a:sym typeface="Arial Narrow"/>
                </a:rPr>
                <a:t>.</a:t>
              </a:r>
              <a:endParaRPr sz="1000">
                <a:solidFill>
                  <a:srgbClr val="4F81BD"/>
                </a:solidFill>
                <a:latin typeface="Arial Narrow"/>
                <a:ea typeface="Arial Narrow"/>
                <a:cs typeface="Arial Narrow"/>
                <a:sym typeface="Arial Narrow"/>
              </a:endParaRPr>
            </a:p>
          </p:txBody>
        </p:sp>
      </p:grpSp>
      <p:sp>
        <p:nvSpPr>
          <p:cNvPr id="372" name="Google Shape;372;p22"/>
          <p:cNvSpPr txBox="1"/>
          <p:nvPr/>
        </p:nvSpPr>
        <p:spPr>
          <a:xfrm>
            <a:off x="87153" y="2413807"/>
            <a:ext cx="6017760" cy="4134465"/>
          </a:xfrm>
          <a:prstGeom prst="rect">
            <a:avLst/>
          </a:prstGeom>
          <a:noFill/>
          <a:ln cap="flat" cmpd="sng" w="12700">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1400">
                <a:solidFill>
                  <a:schemeClr val="dk1"/>
                </a:solidFill>
                <a:latin typeface="Calibri"/>
                <a:ea typeface="Calibri"/>
                <a:cs typeface="Calibri"/>
                <a:sym typeface="Calibri"/>
              </a:rPr>
              <a:t> - Are the tropics expanding as  an atmospheric response to the observed tropical ocean warming trend?  If so, this widening of the Hadley cell could have a substantial impact on water resources and the ecology of the sub-tropics.  </a:t>
            </a:r>
            <a:endParaRPr/>
          </a:p>
          <a:p>
            <a:pPr indent="0" lvl="0" marL="0" marR="0" rtl="0" algn="l">
              <a:lnSpc>
                <a:spcPct val="100000"/>
              </a:lnSpc>
              <a:spcBef>
                <a:spcPts val="400"/>
              </a:spcBef>
              <a:spcAft>
                <a:spcPts val="0"/>
              </a:spcAft>
              <a:buNone/>
            </a:pPr>
            <a:r>
              <a:rPr lang="en-US" sz="1400">
                <a:solidFill>
                  <a:schemeClr val="dk1"/>
                </a:solidFill>
                <a:latin typeface="Calibri"/>
                <a:ea typeface="Calibri"/>
                <a:cs typeface="Calibri"/>
                <a:sym typeface="Calibri"/>
              </a:rPr>
              <a:t>- Until now, the understanding of the mechanisms that govern the changing width of the tropics has been confined to models and proxies because of the </a:t>
            </a:r>
            <a:r>
              <a:rPr b="1" lang="en-US" sz="1400">
                <a:solidFill>
                  <a:srgbClr val="7030A0"/>
                </a:solidFill>
                <a:latin typeface="Calibri"/>
                <a:ea typeface="Calibri"/>
                <a:cs typeface="Calibri"/>
                <a:sym typeface="Calibri"/>
              </a:rPr>
              <a:t>unavailability of systematic observations of the large-scale circulation</a:t>
            </a:r>
            <a:r>
              <a:rPr lang="en-US" sz="1400">
                <a:solidFill>
                  <a:schemeClr val="dk1"/>
                </a:solidFill>
                <a:latin typeface="Calibri"/>
                <a:ea typeface="Calibri"/>
                <a:cs typeface="Calibri"/>
                <a:sym typeface="Calibri"/>
              </a:rPr>
              <a:t>. </a:t>
            </a:r>
            <a:endParaRPr/>
          </a:p>
          <a:p>
            <a:pPr indent="0" lvl="0" marL="0" marR="0" rtl="0" algn="l">
              <a:lnSpc>
                <a:spcPct val="100000"/>
              </a:lnSpc>
              <a:spcBef>
                <a:spcPts val="400"/>
              </a:spcBef>
              <a:spcAft>
                <a:spcPts val="0"/>
              </a:spcAft>
              <a:buNone/>
            </a:pPr>
            <a:r>
              <a:rPr lang="en-US" sz="1400">
                <a:solidFill>
                  <a:srgbClr val="7030A0"/>
                </a:solidFill>
                <a:latin typeface="Calibri"/>
                <a:ea typeface="Calibri"/>
                <a:cs typeface="Calibri"/>
                <a:sym typeface="Calibri"/>
              </a:rPr>
              <a:t>- Ocean surface vector winds, derived from scatterometer observations, provide for the first time an accurate depiction of the large-scale circulation and allow the study of the Hadley cell evolution through analysis of its surface branch.  </a:t>
            </a:r>
            <a:endParaRPr/>
          </a:p>
          <a:p>
            <a:pPr indent="0" lvl="0" marL="0" marR="0" rtl="0" algn="l">
              <a:lnSpc>
                <a:spcPct val="100000"/>
              </a:lnSpc>
              <a:spcBef>
                <a:spcPts val="400"/>
              </a:spcBef>
              <a:spcAft>
                <a:spcPts val="0"/>
              </a:spcAft>
              <a:buNone/>
            </a:pPr>
            <a:r>
              <a:rPr lang="en-US" sz="1400">
                <a:solidFill>
                  <a:srgbClr val="7030A0"/>
                </a:solidFill>
                <a:latin typeface="Calibri"/>
                <a:ea typeface="Calibri"/>
                <a:cs typeface="Calibri"/>
                <a:sym typeface="Calibri"/>
              </a:rPr>
              <a:t>- In a 2015 study we determine the extent of the Hadley cell as defined by the subtropical zero-crossing of the zonally-averaged zonal wind component, determined from QuikSCAT observations (Fig. 1) - (Hristova-Veleva et al., 2015).</a:t>
            </a:r>
            <a:endParaRPr/>
          </a:p>
          <a:p>
            <a:pPr indent="0" lvl="0" marL="0" marR="0" rtl="0" algn="l">
              <a:lnSpc>
                <a:spcPct val="100000"/>
              </a:lnSpc>
              <a:spcBef>
                <a:spcPts val="400"/>
              </a:spcBef>
              <a:spcAft>
                <a:spcPts val="0"/>
              </a:spcAft>
              <a:buNone/>
            </a:pPr>
            <a:r>
              <a:rPr lang="en-US" sz="800">
                <a:solidFill>
                  <a:srgbClr val="7030A0"/>
                </a:solidFill>
                <a:latin typeface="Calibri"/>
                <a:ea typeface="Calibri"/>
                <a:cs typeface="Calibri"/>
                <a:sym typeface="Calibri"/>
              </a:rPr>
              <a:t> </a:t>
            </a:r>
            <a:endParaRPr/>
          </a:p>
          <a:p>
            <a:pPr indent="0" lvl="0" marL="0" marR="0" rtl="0" algn="l">
              <a:lnSpc>
                <a:spcPct val="100000"/>
              </a:lnSpc>
              <a:spcBef>
                <a:spcPts val="400"/>
              </a:spcBef>
              <a:spcAft>
                <a:spcPts val="0"/>
              </a:spcAft>
              <a:buNone/>
            </a:pPr>
            <a:r>
              <a:rPr lang="en-US" sz="1400">
                <a:solidFill>
                  <a:schemeClr val="dk1"/>
                </a:solidFill>
                <a:latin typeface="Calibri"/>
                <a:ea typeface="Calibri"/>
                <a:cs typeface="Calibri"/>
                <a:sym typeface="Calibri"/>
              </a:rPr>
              <a:t>To investigate the consistency in the trends and variability when determined by different scatterometers, we performed similar analysis of the Hadley cell using the wind estimates from ASCAT.  </a:t>
            </a:r>
            <a:r>
              <a:rPr b="1" lang="en-US" sz="1400">
                <a:solidFill>
                  <a:srgbClr val="7030A0"/>
                </a:solidFill>
                <a:latin typeface="Calibri"/>
                <a:ea typeface="Calibri"/>
                <a:cs typeface="Calibri"/>
                <a:sym typeface="Calibri"/>
              </a:rPr>
              <a:t>We found an apparent discontinuity in the signal when the data source changes from one observing system to another (Fig. 2).  What is the reason? Diurnal signal or retrieval inconsistencies?</a:t>
            </a:r>
            <a:endParaRPr/>
          </a:p>
        </p:txBody>
      </p:sp>
      <p:cxnSp>
        <p:nvCxnSpPr>
          <p:cNvPr id="373" name="Google Shape;373;p22"/>
          <p:cNvCxnSpPr/>
          <p:nvPr/>
        </p:nvCxnSpPr>
        <p:spPr>
          <a:xfrm flipH="1" rot="10800000">
            <a:off x="8425981" y="4671966"/>
            <a:ext cx="1753698" cy="685559"/>
          </a:xfrm>
          <a:prstGeom prst="straightConnector1">
            <a:avLst/>
          </a:prstGeom>
          <a:noFill/>
          <a:ln cap="flat" cmpd="sng" w="44450">
            <a:solidFill>
              <a:srgbClr val="FF0000"/>
            </a:solidFill>
            <a:prstDash val="solid"/>
            <a:miter lim="800000"/>
            <a:headEnd len="sm" w="sm" type="none"/>
            <a:tailEnd len="med" w="med" type="triangle"/>
          </a:ln>
        </p:spPr>
      </p:cxnSp>
      <p:sp>
        <p:nvSpPr>
          <p:cNvPr id="374" name="Google Shape;37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5" name="Google Shape;375;p22"/>
          <p:cNvSpPr txBox="1"/>
          <p:nvPr/>
        </p:nvSpPr>
        <p:spPr>
          <a:xfrm>
            <a:off x="37892888" y="36752494"/>
            <a:ext cx="5203097" cy="72122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7030A0"/>
                </a:solidFill>
                <a:latin typeface="Calibri"/>
                <a:ea typeface="Calibri"/>
                <a:cs typeface="Calibri"/>
                <a:sym typeface="Calibri"/>
              </a:rPr>
              <a:t>In a 2015 study we determine the extent of the Hadley cell as defined by the subtropical zero-crossing of the zonally-averaged zonal wind component, determined from QuikSCAT observations (Fig. 1) - (Hristova-Veleva et al., 2015).</a:t>
            </a:r>
            <a:endParaRPr/>
          </a:p>
          <a:p>
            <a:pPr indent="0" lvl="0" marL="0" marR="0" rtl="0" algn="l">
              <a:lnSpc>
                <a:spcPct val="100000"/>
              </a:lnSpc>
              <a:spcBef>
                <a:spcPts val="400"/>
              </a:spcBef>
              <a:spcAft>
                <a:spcPts val="0"/>
              </a:spcAft>
              <a:buNone/>
            </a:pPr>
            <a:r>
              <a:rPr lang="en-US" sz="2400">
                <a:solidFill>
                  <a:srgbClr val="7030A0"/>
                </a:solidFill>
                <a:latin typeface="Calibri"/>
                <a:ea typeface="Calibri"/>
                <a:cs typeface="Calibri"/>
                <a:sym typeface="Calibri"/>
              </a:rPr>
              <a:t> </a:t>
            </a:r>
            <a:endParaRPr/>
          </a:p>
          <a:p>
            <a:pPr indent="0" lvl="0" marL="0" marR="0" rtl="0" algn="l">
              <a:lnSpc>
                <a:spcPct val="100000"/>
              </a:lnSpc>
              <a:spcBef>
                <a:spcPts val="400"/>
              </a:spcBef>
              <a:spcAft>
                <a:spcPts val="0"/>
              </a:spcAft>
              <a:buNone/>
            </a:pPr>
            <a:r>
              <a:rPr lang="en-US" sz="2400">
                <a:solidFill>
                  <a:schemeClr val="dk1"/>
                </a:solidFill>
                <a:latin typeface="Calibri"/>
                <a:ea typeface="Calibri"/>
                <a:cs typeface="Calibri"/>
                <a:sym typeface="Calibri"/>
              </a:rPr>
              <a:t>To investigate the consistency in the trends and variability when determined by different scatterometers, we performed similar analysis of the Hadley cell using the wind estimates from ASCAT.  </a:t>
            </a:r>
            <a:r>
              <a:rPr b="1" lang="en-US" sz="2400">
                <a:solidFill>
                  <a:srgbClr val="7030A0"/>
                </a:solidFill>
                <a:latin typeface="Calibri"/>
                <a:ea typeface="Calibri"/>
                <a:cs typeface="Calibri"/>
                <a:sym typeface="Calibri"/>
              </a:rPr>
              <a:t>We found an apparent discontinuity in the signal when the data source changes from one observing system to another (Fig. 2).  What is the reason? Diurnal signal or retrieval inconsistencies?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3"/>
          <p:cNvSpPr txBox="1"/>
          <p:nvPr>
            <p:ph type="title"/>
          </p:nvPr>
        </p:nvSpPr>
        <p:spPr>
          <a:xfrm>
            <a:off x="838200" y="296114"/>
            <a:ext cx="10824713"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12121"/>
              </a:buClr>
              <a:buSzPts val="3200"/>
              <a:buFont typeface="Calibri"/>
              <a:buNone/>
            </a:pPr>
            <a:r>
              <a:rPr b="1" lang="en-US" sz="3200">
                <a:solidFill>
                  <a:srgbClr val="212121"/>
                </a:solidFill>
                <a:latin typeface="Calibri"/>
                <a:ea typeface="Calibri"/>
                <a:cs typeface="Calibri"/>
                <a:sym typeface="Calibri"/>
              </a:rPr>
              <a:t>2. Science questions that could be addressed from the CDRs/ESDRs of ocean surface winds</a:t>
            </a:r>
            <a:br>
              <a:rPr lang="en-US" sz="3200">
                <a:latin typeface="Calibri"/>
                <a:ea typeface="Calibri"/>
                <a:cs typeface="Calibri"/>
                <a:sym typeface="Calibri"/>
              </a:rPr>
            </a:br>
            <a:endParaRPr sz="3200">
              <a:latin typeface="Calibri"/>
              <a:ea typeface="Calibri"/>
              <a:cs typeface="Calibri"/>
              <a:sym typeface="Calibri"/>
            </a:endParaRPr>
          </a:p>
        </p:txBody>
      </p:sp>
      <p:sp>
        <p:nvSpPr>
          <p:cNvPr id="381" name="Google Shape;381;p23"/>
          <p:cNvSpPr txBox="1"/>
          <p:nvPr>
            <p:ph idx="1" type="body"/>
          </p:nvPr>
        </p:nvSpPr>
        <p:spPr>
          <a:xfrm>
            <a:off x="-162466" y="1397391"/>
            <a:ext cx="5036391" cy="5313960"/>
          </a:xfrm>
          <a:prstGeom prst="rect">
            <a:avLst/>
          </a:prstGeom>
          <a:noFill/>
          <a:ln>
            <a:noFill/>
          </a:ln>
        </p:spPr>
        <p:txBody>
          <a:bodyPr anchorCtr="0" anchor="t" bIns="45700" lIns="91425" spcFirstLastPara="1" rIns="91425" wrap="square" tIns="45700">
            <a:normAutofit lnSpcReduction="10000"/>
          </a:bodyPr>
          <a:lstStyle/>
          <a:p>
            <a:pPr indent="-285750" lvl="1" marL="742950" marR="0" rtl="0" algn="l">
              <a:lnSpc>
                <a:spcPct val="120000"/>
              </a:lnSpc>
              <a:spcBef>
                <a:spcPts val="0"/>
              </a:spcBef>
              <a:spcAft>
                <a:spcPts val="0"/>
              </a:spcAft>
              <a:buClr>
                <a:srgbClr val="212121"/>
              </a:buClr>
              <a:buSzPts val="1800"/>
              <a:buFont typeface="Calibri"/>
              <a:buAutoNum type="alphaLcPeriod"/>
            </a:pPr>
            <a:r>
              <a:rPr lang="en-US" sz="1800">
                <a:solidFill>
                  <a:srgbClr val="212121"/>
                </a:solidFill>
              </a:rPr>
              <a:t>Trends and variability in the global circulation: </a:t>
            </a:r>
            <a:endParaRPr sz="1800"/>
          </a:p>
          <a:p>
            <a:pPr indent="-228600" lvl="2" marL="1143000" marR="0" rtl="0" algn="l">
              <a:lnSpc>
                <a:spcPct val="120000"/>
              </a:lnSpc>
              <a:spcBef>
                <a:spcPts val="0"/>
              </a:spcBef>
              <a:spcAft>
                <a:spcPts val="0"/>
              </a:spcAft>
              <a:buClr>
                <a:srgbClr val="212121"/>
              </a:buClr>
              <a:buSzPts val="1800"/>
              <a:buFont typeface="Calibri"/>
              <a:buAutoNum type="romanLcPeriod"/>
            </a:pPr>
            <a:r>
              <a:rPr lang="en-US" sz="1800">
                <a:solidFill>
                  <a:srgbClr val="212121"/>
                </a:solidFill>
              </a:rPr>
              <a:t>Hadley cell </a:t>
            </a:r>
            <a:r>
              <a:rPr b="1" lang="en-US" sz="1800">
                <a:solidFill>
                  <a:srgbClr val="212121"/>
                </a:solidFill>
              </a:rPr>
              <a:t>and ITCZ </a:t>
            </a:r>
            <a:endParaRPr b="1" sz="1800"/>
          </a:p>
          <a:p>
            <a:pPr indent="-228600" lvl="2" marL="1143000" marR="0" rtl="0" algn="l">
              <a:lnSpc>
                <a:spcPct val="120000"/>
              </a:lnSpc>
              <a:spcBef>
                <a:spcPts val="0"/>
              </a:spcBef>
              <a:spcAft>
                <a:spcPts val="0"/>
              </a:spcAft>
              <a:buClr>
                <a:srgbClr val="F3FAEF"/>
              </a:buClr>
              <a:buSzPts val="1800"/>
              <a:buFont typeface="Calibri"/>
              <a:buAutoNum type="romanLcPeriod"/>
            </a:pPr>
            <a:r>
              <a:rPr lang="en-US" sz="1800">
                <a:solidFill>
                  <a:srgbClr val="F3FAEF"/>
                </a:solidFill>
              </a:rPr>
              <a:t>MJO and ENSO</a:t>
            </a:r>
            <a:endParaRPr/>
          </a:p>
          <a:p>
            <a:pPr indent="-228600" lvl="2" marL="1143000" marR="0" rtl="0" algn="l">
              <a:lnSpc>
                <a:spcPct val="120000"/>
              </a:lnSpc>
              <a:spcBef>
                <a:spcPts val="0"/>
              </a:spcBef>
              <a:spcAft>
                <a:spcPts val="0"/>
              </a:spcAft>
              <a:buClr>
                <a:srgbClr val="F3FAEF"/>
              </a:buClr>
              <a:buSzPts val="1800"/>
              <a:buFont typeface="Calibri"/>
              <a:buAutoNum type="romanLcPeriod"/>
            </a:pPr>
            <a:r>
              <a:rPr lang="en-US" sz="1800">
                <a:solidFill>
                  <a:srgbClr val="F3FAEF"/>
                </a:solidFill>
              </a:rPr>
              <a:t>Climate indices</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Trends and variability in extremes</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Coupling of tropical convection with surface wind convergence and flux convergence </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Scale of the tropical convective systems</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Winds and currents: effects on the ocean dynamics</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Marine heat waves</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The value of the </a:t>
            </a:r>
            <a:r>
              <a:rPr b="1" i="1" lang="en-US" sz="1800">
                <a:solidFill>
                  <a:srgbClr val="F3FAEF"/>
                </a:solidFill>
              </a:rPr>
              <a:t>speed-only</a:t>
            </a:r>
            <a:r>
              <a:rPr lang="en-US" sz="1800">
                <a:solidFill>
                  <a:srgbClr val="F3FAEF"/>
                </a:solidFill>
              </a:rPr>
              <a:t> CDRs from radiometers: coincident observations of the surface winds, the precipitation and thermodynamics of the environment (in </a:t>
            </a:r>
            <a:r>
              <a:rPr lang="en-US" sz="1800">
                <a:solidFill>
                  <a:srgbClr val="E2F0DB"/>
                </a:solidFill>
              </a:rPr>
              <a:t>terms of the Total Precipitable Water </a:t>
            </a:r>
            <a:r>
              <a:rPr lang="en-US" sz="1800">
                <a:solidFill>
                  <a:schemeClr val="lt1"/>
                </a:solidFill>
              </a:rPr>
              <a:t>- TPW)</a:t>
            </a:r>
            <a:endParaRPr/>
          </a:p>
          <a:p>
            <a:pPr indent="-114300" lvl="0" marL="228600" rtl="0" algn="l">
              <a:lnSpc>
                <a:spcPct val="90000"/>
              </a:lnSpc>
              <a:spcBef>
                <a:spcPts val="1000"/>
              </a:spcBef>
              <a:spcAft>
                <a:spcPts val="0"/>
              </a:spcAft>
              <a:buClr>
                <a:schemeClr val="dk1"/>
              </a:buClr>
              <a:buSzPts val="1800"/>
              <a:buNone/>
            </a:pPr>
            <a:r>
              <a:t/>
            </a:r>
            <a:endParaRPr sz="1800"/>
          </a:p>
        </p:txBody>
      </p:sp>
      <p:pic>
        <p:nvPicPr>
          <p:cNvPr id="382" name="Google Shape;382;p23"/>
          <p:cNvPicPr preferRelativeResize="0"/>
          <p:nvPr/>
        </p:nvPicPr>
        <p:blipFill rotWithShape="1">
          <a:blip r:embed="rId3">
            <a:alphaModFix/>
          </a:blip>
          <a:srcRect b="0" l="0" r="0" t="0"/>
          <a:stretch/>
        </p:blipFill>
        <p:spPr>
          <a:xfrm>
            <a:off x="5598544" y="1397391"/>
            <a:ext cx="6578316" cy="4932044"/>
          </a:xfrm>
          <a:prstGeom prst="rect">
            <a:avLst/>
          </a:prstGeom>
          <a:noFill/>
          <a:ln>
            <a:noFill/>
          </a:ln>
        </p:spPr>
      </p:pic>
      <p:pic>
        <p:nvPicPr>
          <p:cNvPr id="383" name="Google Shape;383;p23"/>
          <p:cNvPicPr preferRelativeResize="0"/>
          <p:nvPr/>
        </p:nvPicPr>
        <p:blipFill rotWithShape="1">
          <a:blip r:embed="rId4">
            <a:alphaModFix/>
          </a:blip>
          <a:srcRect b="0" l="0" r="0" t="0"/>
          <a:stretch/>
        </p:blipFill>
        <p:spPr>
          <a:xfrm>
            <a:off x="147666" y="2372265"/>
            <a:ext cx="5330108" cy="4399471"/>
          </a:xfrm>
          <a:prstGeom prst="rect">
            <a:avLst/>
          </a:prstGeom>
          <a:noFill/>
          <a:ln>
            <a:noFill/>
          </a:ln>
        </p:spPr>
      </p:pic>
      <p:sp>
        <p:nvSpPr>
          <p:cNvPr id="384" name="Google Shape;38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4"/>
          <p:cNvSpPr txBox="1"/>
          <p:nvPr>
            <p:ph type="title"/>
          </p:nvPr>
        </p:nvSpPr>
        <p:spPr>
          <a:xfrm>
            <a:off x="838200" y="296114"/>
            <a:ext cx="10824713"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12121"/>
              </a:buClr>
              <a:buSzPts val="3200"/>
              <a:buFont typeface="Calibri"/>
              <a:buNone/>
            </a:pPr>
            <a:r>
              <a:rPr b="1" lang="en-US" sz="3200">
                <a:solidFill>
                  <a:srgbClr val="212121"/>
                </a:solidFill>
                <a:latin typeface="Calibri"/>
                <a:ea typeface="Calibri"/>
                <a:cs typeface="Calibri"/>
                <a:sym typeface="Calibri"/>
              </a:rPr>
              <a:t>2. Science questions that could be addressed from the CDRs/ESDRs of ocean surface winds</a:t>
            </a:r>
            <a:br>
              <a:rPr lang="en-US" sz="3200">
                <a:latin typeface="Calibri"/>
                <a:ea typeface="Calibri"/>
                <a:cs typeface="Calibri"/>
                <a:sym typeface="Calibri"/>
              </a:rPr>
            </a:br>
            <a:endParaRPr sz="3200">
              <a:latin typeface="Calibri"/>
              <a:ea typeface="Calibri"/>
              <a:cs typeface="Calibri"/>
              <a:sym typeface="Calibri"/>
            </a:endParaRPr>
          </a:p>
        </p:txBody>
      </p:sp>
      <p:sp>
        <p:nvSpPr>
          <p:cNvPr id="390" name="Google Shape;390;p24"/>
          <p:cNvSpPr txBox="1"/>
          <p:nvPr>
            <p:ph idx="1" type="body"/>
          </p:nvPr>
        </p:nvSpPr>
        <p:spPr>
          <a:xfrm>
            <a:off x="-162466" y="1397391"/>
            <a:ext cx="5036391" cy="5313960"/>
          </a:xfrm>
          <a:prstGeom prst="rect">
            <a:avLst/>
          </a:prstGeom>
          <a:noFill/>
          <a:ln>
            <a:noFill/>
          </a:ln>
        </p:spPr>
        <p:txBody>
          <a:bodyPr anchorCtr="0" anchor="t" bIns="45700" lIns="91425" spcFirstLastPara="1" rIns="91425" wrap="square" tIns="45700">
            <a:normAutofit lnSpcReduction="10000"/>
          </a:bodyPr>
          <a:lstStyle/>
          <a:p>
            <a:pPr indent="-285750" lvl="1" marL="742950" marR="0" rtl="0" algn="l">
              <a:lnSpc>
                <a:spcPct val="120000"/>
              </a:lnSpc>
              <a:spcBef>
                <a:spcPts val="0"/>
              </a:spcBef>
              <a:spcAft>
                <a:spcPts val="0"/>
              </a:spcAft>
              <a:buClr>
                <a:srgbClr val="212121"/>
              </a:buClr>
              <a:buSzPts val="1800"/>
              <a:buFont typeface="Calibri"/>
              <a:buAutoNum type="alphaLcPeriod"/>
            </a:pPr>
            <a:r>
              <a:rPr lang="en-US" sz="1800">
                <a:solidFill>
                  <a:srgbClr val="212121"/>
                </a:solidFill>
              </a:rPr>
              <a:t>Trends and variability in the global circulation: </a:t>
            </a:r>
            <a:endParaRPr sz="1800"/>
          </a:p>
          <a:p>
            <a:pPr indent="-228600" lvl="2" marL="1143000" marR="0" rtl="0" algn="l">
              <a:lnSpc>
                <a:spcPct val="120000"/>
              </a:lnSpc>
              <a:spcBef>
                <a:spcPts val="0"/>
              </a:spcBef>
              <a:spcAft>
                <a:spcPts val="0"/>
              </a:spcAft>
              <a:buClr>
                <a:srgbClr val="212121"/>
              </a:buClr>
              <a:buSzPts val="1800"/>
              <a:buFont typeface="Calibri"/>
              <a:buAutoNum type="romanLcPeriod"/>
            </a:pPr>
            <a:r>
              <a:rPr lang="en-US" sz="1800">
                <a:solidFill>
                  <a:srgbClr val="212121"/>
                </a:solidFill>
              </a:rPr>
              <a:t>Hadley cell and ITCZ </a:t>
            </a:r>
            <a:endParaRPr sz="1800"/>
          </a:p>
          <a:p>
            <a:pPr indent="-228600" lvl="2" marL="1143000" marR="0" rtl="0" algn="l">
              <a:lnSpc>
                <a:spcPct val="120000"/>
              </a:lnSpc>
              <a:spcBef>
                <a:spcPts val="0"/>
              </a:spcBef>
              <a:spcAft>
                <a:spcPts val="0"/>
              </a:spcAft>
              <a:buClr>
                <a:srgbClr val="212121"/>
              </a:buClr>
              <a:buSzPts val="1800"/>
              <a:buFont typeface="Calibri"/>
              <a:buAutoNum type="romanLcPeriod"/>
            </a:pPr>
            <a:r>
              <a:rPr b="1" lang="en-US" sz="1800">
                <a:solidFill>
                  <a:srgbClr val="212121"/>
                </a:solidFill>
              </a:rPr>
              <a:t>MJO and ENSO</a:t>
            </a:r>
            <a:endParaRPr b="1" sz="1800"/>
          </a:p>
          <a:p>
            <a:pPr indent="-228600" lvl="2" marL="1143000" marR="0" rtl="0" algn="l">
              <a:lnSpc>
                <a:spcPct val="120000"/>
              </a:lnSpc>
              <a:spcBef>
                <a:spcPts val="0"/>
              </a:spcBef>
              <a:spcAft>
                <a:spcPts val="0"/>
              </a:spcAft>
              <a:buClr>
                <a:srgbClr val="F2F9ED"/>
              </a:buClr>
              <a:buSzPts val="1800"/>
              <a:buFont typeface="Calibri"/>
              <a:buAutoNum type="romanLcPeriod"/>
            </a:pPr>
            <a:r>
              <a:rPr lang="en-US" sz="1800">
                <a:solidFill>
                  <a:srgbClr val="F2F9ED"/>
                </a:solidFill>
              </a:rPr>
              <a:t>Climate indices</a:t>
            </a:r>
            <a:endParaRPr/>
          </a:p>
          <a:p>
            <a:pPr indent="-285750" lvl="1" marL="742950" marR="0" rtl="0" algn="l">
              <a:lnSpc>
                <a:spcPct val="120000"/>
              </a:lnSpc>
              <a:spcBef>
                <a:spcPts val="0"/>
              </a:spcBef>
              <a:spcAft>
                <a:spcPts val="0"/>
              </a:spcAft>
              <a:buClr>
                <a:srgbClr val="F2F9ED"/>
              </a:buClr>
              <a:buSzPts val="1800"/>
              <a:buFont typeface="Calibri"/>
              <a:buAutoNum type="alphaLcPeriod"/>
            </a:pPr>
            <a:r>
              <a:rPr lang="en-US" sz="1800">
                <a:solidFill>
                  <a:srgbClr val="F2F9ED"/>
                </a:solidFill>
              </a:rPr>
              <a:t>Trends and variability in extremes</a:t>
            </a:r>
            <a:endParaRPr/>
          </a:p>
          <a:p>
            <a:pPr indent="-285750" lvl="1" marL="742950" marR="0" rtl="0" algn="l">
              <a:lnSpc>
                <a:spcPct val="120000"/>
              </a:lnSpc>
              <a:spcBef>
                <a:spcPts val="0"/>
              </a:spcBef>
              <a:spcAft>
                <a:spcPts val="0"/>
              </a:spcAft>
              <a:buClr>
                <a:srgbClr val="F2F9ED"/>
              </a:buClr>
              <a:buSzPts val="1800"/>
              <a:buFont typeface="Calibri"/>
              <a:buAutoNum type="alphaLcPeriod"/>
            </a:pPr>
            <a:r>
              <a:rPr lang="en-US" sz="1800">
                <a:solidFill>
                  <a:srgbClr val="F2F9ED"/>
                </a:solidFill>
              </a:rPr>
              <a:t>Coupling of tropical convection with surface wind convergence and flux convergence </a:t>
            </a:r>
            <a:endParaRPr/>
          </a:p>
          <a:p>
            <a:pPr indent="-285750" lvl="1" marL="742950" marR="0" rtl="0" algn="l">
              <a:lnSpc>
                <a:spcPct val="120000"/>
              </a:lnSpc>
              <a:spcBef>
                <a:spcPts val="0"/>
              </a:spcBef>
              <a:spcAft>
                <a:spcPts val="0"/>
              </a:spcAft>
              <a:buClr>
                <a:srgbClr val="F2F9ED"/>
              </a:buClr>
              <a:buSzPts val="1800"/>
              <a:buFont typeface="Calibri"/>
              <a:buAutoNum type="alphaLcPeriod"/>
            </a:pPr>
            <a:r>
              <a:rPr lang="en-US" sz="1800">
                <a:solidFill>
                  <a:srgbClr val="F2F9ED"/>
                </a:solidFill>
              </a:rPr>
              <a:t>Scale of the tropical convective systems</a:t>
            </a:r>
            <a:endParaRPr/>
          </a:p>
          <a:p>
            <a:pPr indent="-285750" lvl="1" marL="742950" marR="0" rtl="0" algn="l">
              <a:lnSpc>
                <a:spcPct val="120000"/>
              </a:lnSpc>
              <a:spcBef>
                <a:spcPts val="0"/>
              </a:spcBef>
              <a:spcAft>
                <a:spcPts val="0"/>
              </a:spcAft>
              <a:buClr>
                <a:srgbClr val="F2F9ED"/>
              </a:buClr>
              <a:buSzPts val="1800"/>
              <a:buFont typeface="Calibri"/>
              <a:buAutoNum type="alphaLcPeriod"/>
            </a:pPr>
            <a:r>
              <a:rPr lang="en-US" sz="1800">
                <a:solidFill>
                  <a:srgbClr val="F2F9ED"/>
                </a:solidFill>
              </a:rPr>
              <a:t>Winds and currents: effects on the ocean dynamics</a:t>
            </a:r>
            <a:endParaRPr/>
          </a:p>
          <a:p>
            <a:pPr indent="-285750" lvl="1" marL="742950" marR="0" rtl="0" algn="l">
              <a:lnSpc>
                <a:spcPct val="120000"/>
              </a:lnSpc>
              <a:spcBef>
                <a:spcPts val="0"/>
              </a:spcBef>
              <a:spcAft>
                <a:spcPts val="0"/>
              </a:spcAft>
              <a:buClr>
                <a:srgbClr val="F2F9ED"/>
              </a:buClr>
              <a:buSzPts val="1800"/>
              <a:buFont typeface="Calibri"/>
              <a:buAutoNum type="alphaLcPeriod"/>
            </a:pPr>
            <a:r>
              <a:rPr lang="en-US" sz="1800">
                <a:solidFill>
                  <a:srgbClr val="F2F9ED"/>
                </a:solidFill>
              </a:rPr>
              <a:t>Marine heat waves</a:t>
            </a:r>
            <a:endParaRPr/>
          </a:p>
          <a:p>
            <a:pPr indent="-285750" lvl="1" marL="742950" marR="0" rtl="0" algn="l">
              <a:lnSpc>
                <a:spcPct val="120000"/>
              </a:lnSpc>
              <a:spcBef>
                <a:spcPts val="0"/>
              </a:spcBef>
              <a:spcAft>
                <a:spcPts val="0"/>
              </a:spcAft>
              <a:buClr>
                <a:srgbClr val="F2F9ED"/>
              </a:buClr>
              <a:buSzPts val="1800"/>
              <a:buFont typeface="Calibri"/>
              <a:buAutoNum type="alphaLcPeriod"/>
            </a:pPr>
            <a:r>
              <a:rPr lang="en-US" sz="1800">
                <a:solidFill>
                  <a:srgbClr val="F2F9ED"/>
                </a:solidFill>
              </a:rPr>
              <a:t>The value of the </a:t>
            </a:r>
            <a:r>
              <a:rPr b="1" i="1" lang="en-US" sz="1800">
                <a:solidFill>
                  <a:srgbClr val="F2F9ED"/>
                </a:solidFill>
              </a:rPr>
              <a:t>speed-only</a:t>
            </a:r>
            <a:r>
              <a:rPr lang="en-US" sz="1800">
                <a:solidFill>
                  <a:srgbClr val="F2F9ED"/>
                </a:solidFill>
              </a:rPr>
              <a:t> CDRs from radiometers: coincident observations of the surface winds, the precipitation and thermodynamics of the environment </a:t>
            </a:r>
            <a:r>
              <a:rPr lang="en-US" sz="1800">
                <a:solidFill>
                  <a:srgbClr val="E1EFD8"/>
                </a:solidFill>
              </a:rPr>
              <a:t>(in terms of the Total Precipitable Water - TPW)</a:t>
            </a:r>
            <a:endParaRPr/>
          </a:p>
          <a:p>
            <a:pPr indent="-114300" lvl="0" marL="228600" rtl="0" algn="l">
              <a:lnSpc>
                <a:spcPct val="90000"/>
              </a:lnSpc>
              <a:spcBef>
                <a:spcPts val="1000"/>
              </a:spcBef>
              <a:spcAft>
                <a:spcPts val="0"/>
              </a:spcAft>
              <a:buClr>
                <a:schemeClr val="dk1"/>
              </a:buClr>
              <a:buSzPts val="1800"/>
              <a:buNone/>
            </a:pPr>
            <a:r>
              <a:t/>
            </a:r>
            <a:endParaRPr sz="1800"/>
          </a:p>
        </p:txBody>
      </p:sp>
      <p:pic>
        <p:nvPicPr>
          <p:cNvPr id="391" name="Google Shape;391;p24"/>
          <p:cNvPicPr preferRelativeResize="0"/>
          <p:nvPr/>
        </p:nvPicPr>
        <p:blipFill rotWithShape="1">
          <a:blip r:embed="rId3">
            <a:alphaModFix/>
          </a:blip>
          <a:srcRect b="0" l="0" r="0" t="0"/>
          <a:stretch/>
        </p:blipFill>
        <p:spPr>
          <a:xfrm>
            <a:off x="4002374" y="1768840"/>
            <a:ext cx="8049718" cy="4669435"/>
          </a:xfrm>
          <a:prstGeom prst="rect">
            <a:avLst/>
          </a:prstGeom>
          <a:noFill/>
          <a:ln>
            <a:noFill/>
          </a:ln>
        </p:spPr>
      </p:pic>
      <p:sp>
        <p:nvSpPr>
          <p:cNvPr id="392" name="Google Shape;392;p24"/>
          <p:cNvSpPr txBox="1"/>
          <p:nvPr/>
        </p:nvSpPr>
        <p:spPr>
          <a:xfrm>
            <a:off x="284814" y="2722954"/>
            <a:ext cx="3717560" cy="3908762"/>
          </a:xfrm>
          <a:prstGeom prst="rect">
            <a:avLst/>
          </a:prstGeom>
          <a:noFill/>
          <a:ln cap="flat" cmpd="sng" w="12700">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600" u="none" strike="noStrike">
                <a:solidFill>
                  <a:srgbClr val="7030A0"/>
                </a:solidFill>
                <a:latin typeface="Calibri"/>
                <a:ea typeface="Calibri"/>
                <a:cs typeface="Calibri"/>
                <a:sym typeface="Calibri"/>
              </a:rPr>
              <a:t>The Westerly Wind Bursts (WWB) </a:t>
            </a:r>
            <a:r>
              <a:rPr b="0" i="0" lang="en-US" sz="1600" u="none" strike="noStrike">
                <a:solidFill>
                  <a:srgbClr val="7030A0"/>
                </a:solidFill>
                <a:latin typeface="Calibri"/>
                <a:ea typeface="Calibri"/>
                <a:cs typeface="Calibri"/>
                <a:sym typeface="Calibri"/>
              </a:rPr>
              <a:t>for ENSO 97/98 as seen by the buoys only, by SSMI at the buoy locations, or by all SSMI </a:t>
            </a:r>
            <a:r>
              <a:rPr b="1" i="0" lang="en-US" sz="1600" u="none" strike="noStrike">
                <a:solidFill>
                  <a:srgbClr val="7030A0"/>
                </a:solidFill>
                <a:latin typeface="Calibri"/>
                <a:ea typeface="Calibri"/>
                <a:cs typeface="Calibri"/>
                <a:sym typeface="Calibri"/>
              </a:rPr>
              <a:t>(</a:t>
            </a:r>
            <a:r>
              <a:rPr b="1" i="1" lang="en-US" sz="1600" u="none" strike="noStrike">
                <a:solidFill>
                  <a:srgbClr val="7030A0"/>
                </a:solidFill>
                <a:latin typeface="Calibri"/>
                <a:ea typeface="Calibri"/>
                <a:cs typeface="Calibri"/>
                <a:sym typeface="Calibri"/>
              </a:rPr>
              <a:t>SSMI’s </a:t>
            </a:r>
            <a:r>
              <a:rPr b="1" i="1" lang="en-US" sz="1600">
                <a:solidFill>
                  <a:srgbClr val="7030A0"/>
                </a:solidFill>
                <a:latin typeface="Calibri"/>
                <a:ea typeface="Calibri"/>
                <a:cs typeface="Calibri"/>
                <a:sym typeface="Calibri"/>
              </a:rPr>
              <a:t>wind direction is from CCMP</a:t>
            </a:r>
            <a:r>
              <a:rPr lang="en-US" sz="1600">
                <a:solidFill>
                  <a:srgbClr val="7030A0"/>
                </a:solidFill>
                <a:latin typeface="Calibri"/>
                <a:ea typeface="Calibri"/>
                <a:cs typeface="Calibri"/>
                <a:sym typeface="Calibri"/>
              </a:rPr>
              <a:t>)</a:t>
            </a:r>
            <a:r>
              <a:rPr b="0" i="0" lang="en-US" sz="1600" u="none" strike="noStrike">
                <a:solidFill>
                  <a:srgbClr val="7030A0"/>
                </a:solidFill>
                <a:latin typeface="Calibri"/>
                <a:ea typeface="Calibri"/>
                <a:cs typeface="Calibri"/>
                <a:sym typeface="Calibri"/>
              </a:rPr>
              <a:t>.</a:t>
            </a:r>
            <a:endParaRPr/>
          </a:p>
          <a:p>
            <a:pPr indent="0" lvl="0" marL="0" marR="0" rtl="0" algn="l">
              <a:spcBef>
                <a:spcPts val="0"/>
              </a:spcBef>
              <a:spcAft>
                <a:spcPts val="0"/>
              </a:spcAft>
              <a:buNone/>
            </a:pPr>
            <a:r>
              <a:t/>
            </a:r>
            <a:endParaRPr b="0" i="0" sz="800" u="none" strike="noStrike">
              <a:solidFill>
                <a:srgbClr val="7030A0"/>
              </a:solidFill>
              <a:latin typeface="Calibri"/>
              <a:ea typeface="Calibri"/>
              <a:cs typeface="Calibri"/>
              <a:sym typeface="Calibri"/>
            </a:endParaRPr>
          </a:p>
          <a:p>
            <a:pPr indent="-285750" lvl="0" marL="285750" marR="0" rtl="0" algn="l">
              <a:spcBef>
                <a:spcPts val="0"/>
              </a:spcBef>
              <a:spcAft>
                <a:spcPts val="0"/>
              </a:spcAft>
              <a:buClr>
                <a:srgbClr val="7030A0"/>
              </a:buClr>
              <a:buSzPts val="1600"/>
              <a:buFont typeface="Noto Sans Symbols"/>
              <a:buChar char="▪"/>
            </a:pPr>
            <a:r>
              <a:rPr lang="en-US" sz="1600">
                <a:solidFill>
                  <a:srgbClr val="7030A0"/>
                </a:solidFill>
                <a:latin typeface="Calibri"/>
                <a:ea typeface="Calibri"/>
                <a:cs typeface="Calibri"/>
                <a:sym typeface="Calibri"/>
              </a:rPr>
              <a:t>W</a:t>
            </a:r>
            <a:r>
              <a:rPr b="0" i="0" lang="en-US" sz="1600" u="none" strike="noStrike">
                <a:solidFill>
                  <a:srgbClr val="7030A0"/>
                </a:solidFill>
                <a:latin typeface="Calibri"/>
                <a:ea typeface="Calibri"/>
                <a:cs typeface="Calibri"/>
                <a:sym typeface="Calibri"/>
              </a:rPr>
              <a:t>hen taken only at the buoy locations, SSMI gives exactly the same figure as the buoys only. </a:t>
            </a:r>
            <a:endParaRPr/>
          </a:p>
          <a:p>
            <a:pPr indent="-285750" lvl="0" marL="285750" marR="0" rtl="0" algn="l">
              <a:spcBef>
                <a:spcPts val="0"/>
              </a:spcBef>
              <a:spcAft>
                <a:spcPts val="0"/>
              </a:spcAft>
              <a:buClr>
                <a:srgbClr val="7030A0"/>
              </a:buClr>
              <a:buSzPts val="1600"/>
              <a:buFont typeface="Noto Sans Symbols"/>
              <a:buChar char="▪"/>
            </a:pPr>
            <a:r>
              <a:rPr b="0" i="0" lang="en-US" sz="1600" u="none" strike="noStrike">
                <a:solidFill>
                  <a:srgbClr val="7030A0"/>
                </a:solidFill>
                <a:latin typeface="Calibri"/>
                <a:ea typeface="Calibri"/>
                <a:cs typeface="Calibri"/>
                <a:sym typeface="Calibri"/>
              </a:rPr>
              <a:t>But if we use all SSMI (all pacific 5N-5S) for the selected longitudes, we have a much better picture of the zonal wind anomalies that define a WWB. </a:t>
            </a:r>
            <a:endParaRPr/>
          </a:p>
          <a:p>
            <a:pPr indent="-285750" lvl="0" marL="285750" marR="0" rtl="0" algn="l">
              <a:spcBef>
                <a:spcPts val="0"/>
              </a:spcBef>
              <a:spcAft>
                <a:spcPts val="0"/>
              </a:spcAft>
              <a:buClr>
                <a:srgbClr val="7030A0"/>
              </a:buClr>
              <a:buSzPts val="1600"/>
              <a:buFont typeface="Noto Sans Symbols"/>
              <a:buChar char="▪"/>
            </a:pPr>
            <a:r>
              <a:rPr b="0" i="0" lang="en-US" sz="1600" u="none" strike="noStrike">
                <a:solidFill>
                  <a:srgbClr val="7030A0"/>
                </a:solidFill>
                <a:latin typeface="Calibri"/>
                <a:ea typeface="Calibri"/>
                <a:cs typeface="Calibri"/>
                <a:sym typeface="Calibri"/>
              </a:rPr>
              <a:t>Note: features in the East side that are not covered by the buoys (some tiny negative anomalies at the end of the ENSO event).</a:t>
            </a:r>
            <a:endParaRPr/>
          </a:p>
        </p:txBody>
      </p:sp>
      <p:sp>
        <p:nvSpPr>
          <p:cNvPr id="393" name="Google Shape;393;p24"/>
          <p:cNvSpPr txBox="1"/>
          <p:nvPr/>
        </p:nvSpPr>
        <p:spPr>
          <a:xfrm>
            <a:off x="3932420" y="1196583"/>
            <a:ext cx="818962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800">
                <a:solidFill>
                  <a:srgbClr val="7030A0"/>
                </a:solidFill>
                <a:latin typeface="Calibri"/>
                <a:ea typeface="Calibri"/>
                <a:cs typeface="Calibri"/>
                <a:sym typeface="Calibri"/>
              </a:rPr>
              <a:t>WWB as depicted by the Zonal Wind Anomaly from Buoy and SSMI</a:t>
            </a:r>
            <a:endParaRPr/>
          </a:p>
        </p:txBody>
      </p:sp>
      <p:sp>
        <p:nvSpPr>
          <p:cNvPr id="394" name="Google Shape;394;p24"/>
          <p:cNvSpPr txBox="1"/>
          <p:nvPr/>
        </p:nvSpPr>
        <p:spPr>
          <a:xfrm>
            <a:off x="10399460" y="1467788"/>
            <a:ext cx="165263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00">
                <a:solidFill>
                  <a:schemeClr val="dk1"/>
                </a:solidFill>
                <a:latin typeface="Calibri"/>
                <a:ea typeface="Calibri"/>
                <a:cs typeface="Calibri"/>
                <a:sym typeface="Calibri"/>
              </a:rPr>
              <a:t>Lucrezia Ricciardulli </a:t>
            </a:r>
            <a:endParaRPr/>
          </a:p>
        </p:txBody>
      </p:sp>
      <p:sp>
        <p:nvSpPr>
          <p:cNvPr id="395" name="Google Shape;395;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5"/>
          <p:cNvSpPr txBox="1"/>
          <p:nvPr>
            <p:ph type="title"/>
          </p:nvPr>
        </p:nvSpPr>
        <p:spPr>
          <a:xfrm>
            <a:off x="838200" y="296114"/>
            <a:ext cx="10824713"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12121"/>
              </a:buClr>
              <a:buSzPts val="3200"/>
              <a:buFont typeface="Calibri"/>
              <a:buNone/>
            </a:pPr>
            <a:r>
              <a:rPr b="1" lang="en-US" sz="3200">
                <a:solidFill>
                  <a:srgbClr val="212121"/>
                </a:solidFill>
                <a:latin typeface="Calibri"/>
                <a:ea typeface="Calibri"/>
                <a:cs typeface="Calibri"/>
                <a:sym typeface="Calibri"/>
              </a:rPr>
              <a:t>2. Science questions that could be addressed from the </a:t>
            </a:r>
            <a:r>
              <a:rPr b="1" i="1" lang="en-US" sz="3200">
                <a:solidFill>
                  <a:srgbClr val="7030A0"/>
                </a:solidFill>
                <a:latin typeface="Calibri"/>
                <a:ea typeface="Calibri"/>
                <a:cs typeface="Calibri"/>
                <a:sym typeface="Calibri"/>
              </a:rPr>
              <a:t>single-instrument</a:t>
            </a:r>
            <a:r>
              <a:rPr b="1" lang="en-US" sz="3200">
                <a:solidFill>
                  <a:srgbClr val="212121"/>
                </a:solidFill>
                <a:latin typeface="Calibri"/>
                <a:ea typeface="Calibri"/>
                <a:cs typeface="Calibri"/>
                <a:sym typeface="Calibri"/>
              </a:rPr>
              <a:t> CDRs of ocean surface winds</a:t>
            </a:r>
            <a:br>
              <a:rPr lang="en-US" sz="3200">
                <a:latin typeface="Calibri"/>
                <a:ea typeface="Calibri"/>
                <a:cs typeface="Calibri"/>
                <a:sym typeface="Calibri"/>
              </a:rPr>
            </a:br>
            <a:endParaRPr sz="3200">
              <a:latin typeface="Calibri"/>
              <a:ea typeface="Calibri"/>
              <a:cs typeface="Calibri"/>
              <a:sym typeface="Calibri"/>
            </a:endParaRPr>
          </a:p>
        </p:txBody>
      </p:sp>
      <p:sp>
        <p:nvSpPr>
          <p:cNvPr id="401" name="Google Shape;401;p25"/>
          <p:cNvSpPr txBox="1"/>
          <p:nvPr>
            <p:ph idx="1" type="body"/>
          </p:nvPr>
        </p:nvSpPr>
        <p:spPr>
          <a:xfrm>
            <a:off x="-162466" y="1397391"/>
            <a:ext cx="5920826" cy="5313960"/>
          </a:xfrm>
          <a:prstGeom prst="rect">
            <a:avLst/>
          </a:prstGeom>
          <a:noFill/>
          <a:ln>
            <a:noFill/>
          </a:ln>
        </p:spPr>
        <p:txBody>
          <a:bodyPr anchorCtr="0" anchor="t" bIns="45700" lIns="91425" spcFirstLastPara="1" rIns="91425" wrap="square" tIns="45700">
            <a:normAutofit/>
          </a:bodyPr>
          <a:lstStyle/>
          <a:p>
            <a:pPr indent="-285750" lvl="1" marL="742950" marR="0" rtl="0" algn="l">
              <a:lnSpc>
                <a:spcPct val="120000"/>
              </a:lnSpc>
              <a:spcBef>
                <a:spcPts val="0"/>
              </a:spcBef>
              <a:spcAft>
                <a:spcPts val="0"/>
              </a:spcAft>
              <a:buClr>
                <a:srgbClr val="212121"/>
              </a:buClr>
              <a:buSzPts val="1800"/>
              <a:buFont typeface="Calibri"/>
              <a:buAutoNum type="alphaLcPeriod"/>
            </a:pPr>
            <a:r>
              <a:rPr lang="en-US" sz="1800">
                <a:solidFill>
                  <a:srgbClr val="212121"/>
                </a:solidFill>
              </a:rPr>
              <a:t>Trends and variability in the global circulation: </a:t>
            </a:r>
            <a:endParaRPr sz="1800"/>
          </a:p>
          <a:p>
            <a:pPr indent="-228600" lvl="2" marL="1143000" marR="0" rtl="0" algn="l">
              <a:lnSpc>
                <a:spcPct val="120000"/>
              </a:lnSpc>
              <a:spcBef>
                <a:spcPts val="0"/>
              </a:spcBef>
              <a:spcAft>
                <a:spcPts val="0"/>
              </a:spcAft>
              <a:buClr>
                <a:srgbClr val="212121"/>
              </a:buClr>
              <a:buSzPts val="1800"/>
              <a:buFont typeface="Calibri"/>
              <a:buAutoNum type="romanLcPeriod"/>
            </a:pPr>
            <a:r>
              <a:rPr lang="en-US" sz="1800">
                <a:solidFill>
                  <a:srgbClr val="212121"/>
                </a:solidFill>
              </a:rPr>
              <a:t>Hadley cell and ITCZ </a:t>
            </a:r>
            <a:endParaRPr sz="1800"/>
          </a:p>
          <a:p>
            <a:pPr indent="-228600" lvl="2" marL="1143000" marR="0" rtl="0" algn="l">
              <a:lnSpc>
                <a:spcPct val="120000"/>
              </a:lnSpc>
              <a:spcBef>
                <a:spcPts val="0"/>
              </a:spcBef>
              <a:spcAft>
                <a:spcPts val="0"/>
              </a:spcAft>
              <a:buClr>
                <a:srgbClr val="212121"/>
              </a:buClr>
              <a:buSzPts val="1800"/>
              <a:buFont typeface="Calibri"/>
              <a:buAutoNum type="romanLcPeriod"/>
            </a:pPr>
            <a:r>
              <a:rPr lang="en-US" sz="1800">
                <a:solidFill>
                  <a:srgbClr val="212121"/>
                </a:solidFill>
              </a:rPr>
              <a:t>MJO and ENSO</a:t>
            </a:r>
            <a:endParaRPr sz="1800"/>
          </a:p>
          <a:p>
            <a:pPr indent="-228600" lvl="2" marL="1143000" marR="0" rtl="0" algn="l">
              <a:lnSpc>
                <a:spcPct val="120000"/>
              </a:lnSpc>
              <a:spcBef>
                <a:spcPts val="0"/>
              </a:spcBef>
              <a:spcAft>
                <a:spcPts val="0"/>
              </a:spcAft>
              <a:buClr>
                <a:srgbClr val="212121"/>
              </a:buClr>
              <a:buSzPts val="1800"/>
              <a:buFont typeface="Calibri"/>
              <a:buAutoNum type="romanLcPeriod"/>
            </a:pPr>
            <a:r>
              <a:rPr lang="en-US" sz="1800">
                <a:solidFill>
                  <a:srgbClr val="212121"/>
                </a:solidFill>
              </a:rPr>
              <a:t>Climate indices</a:t>
            </a:r>
            <a:endParaRPr sz="1800"/>
          </a:p>
          <a:p>
            <a:pPr indent="-285750" lvl="1" marL="742950" marR="0" rtl="0" algn="l">
              <a:lnSpc>
                <a:spcPct val="120000"/>
              </a:lnSpc>
              <a:spcBef>
                <a:spcPts val="0"/>
              </a:spcBef>
              <a:spcAft>
                <a:spcPts val="0"/>
              </a:spcAft>
              <a:buClr>
                <a:srgbClr val="212121"/>
              </a:buClr>
              <a:buSzPts val="1800"/>
              <a:buFont typeface="Calibri"/>
              <a:buAutoNum type="alphaLcPeriod"/>
            </a:pPr>
            <a:r>
              <a:rPr b="1" lang="en-US" sz="1800">
                <a:solidFill>
                  <a:srgbClr val="212121"/>
                </a:solidFill>
              </a:rPr>
              <a:t>Trends and variability in extremes</a:t>
            </a:r>
            <a:endParaRPr b="1" sz="1800"/>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Coupling of tropical convection with surface wind convergence and flux convergence </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Scale of the tropical convective systems</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Winds and currents: effects on the ocean dynamics</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Marine heat waves</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The value of the </a:t>
            </a:r>
            <a:r>
              <a:rPr b="1" i="1" lang="en-US" sz="1800">
                <a:solidFill>
                  <a:srgbClr val="F3FAEF"/>
                </a:solidFill>
              </a:rPr>
              <a:t>speed-only</a:t>
            </a:r>
            <a:r>
              <a:rPr lang="en-US" sz="1800">
                <a:solidFill>
                  <a:srgbClr val="F3FAEF"/>
                </a:solidFill>
              </a:rPr>
              <a:t> CDRs from radiometers: coincident observations of the surface winds, the precipitation and thermodynamics of the environment (in </a:t>
            </a:r>
            <a:r>
              <a:rPr lang="en-US" sz="1800">
                <a:solidFill>
                  <a:srgbClr val="E2F0DB"/>
                </a:solidFill>
              </a:rPr>
              <a:t>terms of the Total Precipitable Water - TPW)</a:t>
            </a:r>
            <a:endParaRPr/>
          </a:p>
          <a:p>
            <a:pPr indent="-114300" lvl="0" marL="228600" rtl="0" algn="l">
              <a:lnSpc>
                <a:spcPct val="90000"/>
              </a:lnSpc>
              <a:spcBef>
                <a:spcPts val="1000"/>
              </a:spcBef>
              <a:spcAft>
                <a:spcPts val="0"/>
              </a:spcAft>
              <a:buClr>
                <a:schemeClr val="dk1"/>
              </a:buClr>
              <a:buSzPts val="1800"/>
              <a:buNone/>
            </a:pPr>
            <a:r>
              <a:t/>
            </a:r>
            <a:endParaRPr sz="1800"/>
          </a:p>
        </p:txBody>
      </p:sp>
      <p:pic>
        <p:nvPicPr>
          <p:cNvPr id="402" name="Google Shape;402;p25"/>
          <p:cNvPicPr preferRelativeResize="0"/>
          <p:nvPr/>
        </p:nvPicPr>
        <p:blipFill rotWithShape="1">
          <a:blip r:embed="rId3">
            <a:alphaModFix/>
          </a:blip>
          <a:srcRect b="0" l="0" r="0" t="32810"/>
          <a:stretch/>
        </p:blipFill>
        <p:spPr>
          <a:xfrm>
            <a:off x="6189682" y="1671837"/>
            <a:ext cx="5723158" cy="4607859"/>
          </a:xfrm>
          <a:prstGeom prst="rect">
            <a:avLst/>
          </a:prstGeom>
          <a:noFill/>
          <a:ln>
            <a:noFill/>
          </a:ln>
        </p:spPr>
      </p:pic>
      <p:sp>
        <p:nvSpPr>
          <p:cNvPr id="403" name="Google Shape;403;p25"/>
          <p:cNvSpPr txBox="1"/>
          <p:nvPr/>
        </p:nvSpPr>
        <p:spPr>
          <a:xfrm>
            <a:off x="6189682" y="6238720"/>
            <a:ext cx="484307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u="none" strike="noStrike">
                <a:solidFill>
                  <a:srgbClr val="282782"/>
                </a:solidFill>
                <a:latin typeface="Calibri"/>
                <a:ea typeface="Calibri"/>
                <a:cs typeface="Calibri"/>
                <a:sym typeface="Calibri"/>
              </a:rPr>
              <a:t>Figure 2.1.2. </a:t>
            </a:r>
            <a:r>
              <a:rPr b="0" i="0" lang="en-US" sz="1200" u="none" strike="noStrike">
                <a:solidFill>
                  <a:srgbClr val="000000"/>
                </a:solidFill>
                <a:latin typeface="Calibri"/>
                <a:ea typeface="Calibri"/>
                <a:cs typeface="Calibri"/>
                <a:sym typeface="Calibri"/>
              </a:rPr>
              <a:t>ASCAT-A 99th wind speed percentile (a) annual anomaly for 2020 and (b) annual trend (2007–2020). Areas with trends significant above the 90% confidence level are outlined in black. </a:t>
            </a:r>
            <a:endParaRPr sz="1200">
              <a:solidFill>
                <a:schemeClr val="dk1"/>
              </a:solidFill>
              <a:latin typeface="Calibri"/>
              <a:ea typeface="Calibri"/>
              <a:cs typeface="Calibri"/>
              <a:sym typeface="Calibri"/>
            </a:endParaRPr>
          </a:p>
        </p:txBody>
      </p:sp>
      <p:sp>
        <p:nvSpPr>
          <p:cNvPr id="404" name="Google Shape;404;p25"/>
          <p:cNvSpPr txBox="1"/>
          <p:nvPr/>
        </p:nvSpPr>
        <p:spPr>
          <a:xfrm>
            <a:off x="6096001" y="1081495"/>
            <a:ext cx="5998234" cy="540182"/>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rgbClr val="7030A0"/>
              </a:buClr>
              <a:buSzPts val="1800"/>
              <a:buFont typeface="Calibri"/>
              <a:buNone/>
            </a:pPr>
            <a:r>
              <a:rPr b="1" lang="en-US" sz="1800">
                <a:solidFill>
                  <a:srgbClr val="7030A0"/>
                </a:solidFill>
                <a:latin typeface="Calibri"/>
                <a:ea typeface="Calibri"/>
                <a:cs typeface="Calibri"/>
                <a:sym typeface="Calibri"/>
              </a:rPr>
              <a:t>Extreme Wind Trends in Climate Data Records</a:t>
            </a:r>
            <a:endParaRPr/>
          </a:p>
        </p:txBody>
      </p:sp>
      <p:sp>
        <p:nvSpPr>
          <p:cNvPr id="405" name="Google Shape;405;p25"/>
          <p:cNvSpPr txBox="1"/>
          <p:nvPr/>
        </p:nvSpPr>
        <p:spPr>
          <a:xfrm>
            <a:off x="8735717" y="1468830"/>
            <a:ext cx="4048990" cy="406013"/>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Ad Stoffelen, Alexandre Payez, Rianne Giessen</a:t>
            </a:r>
            <a:endParaRPr/>
          </a:p>
        </p:txBody>
      </p:sp>
      <p:sp>
        <p:nvSpPr>
          <p:cNvPr id="406" name="Google Shape;406;p25"/>
          <p:cNvSpPr txBox="1"/>
          <p:nvPr/>
        </p:nvSpPr>
        <p:spPr>
          <a:xfrm>
            <a:off x="97766" y="3222510"/>
            <a:ext cx="5998234" cy="366254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7030A0"/>
              </a:buClr>
              <a:buSzPts val="1600"/>
              <a:buFont typeface="Arial"/>
              <a:buChar char="•"/>
            </a:pPr>
            <a:r>
              <a:rPr lang="en-US" sz="1600">
                <a:solidFill>
                  <a:srgbClr val="7030A0"/>
                </a:solidFill>
                <a:latin typeface="Calibri"/>
                <a:ea typeface="Calibri"/>
                <a:cs typeface="Calibri"/>
                <a:sym typeface="Calibri"/>
              </a:rPr>
              <a:t>Wind trends in extremes are difficult to measure due to irregular sampling by in-situ observations</a:t>
            </a:r>
            <a:endParaRPr/>
          </a:p>
          <a:p>
            <a:pPr indent="-285750" lvl="0" marL="285750" marR="0" rtl="0" algn="l">
              <a:spcBef>
                <a:spcPts val="0"/>
              </a:spcBef>
              <a:spcAft>
                <a:spcPts val="0"/>
              </a:spcAft>
              <a:buClr>
                <a:srgbClr val="7030A0"/>
              </a:buClr>
              <a:buSzPts val="1600"/>
              <a:buFont typeface="Arial"/>
              <a:buChar char="•"/>
            </a:pPr>
            <a:r>
              <a:rPr lang="en-US" sz="1600">
                <a:solidFill>
                  <a:srgbClr val="7030A0"/>
                </a:solidFill>
                <a:latin typeface="Calibri"/>
                <a:ea typeface="Calibri"/>
                <a:cs typeface="Calibri"/>
                <a:sym typeface="Calibri"/>
              </a:rPr>
              <a:t>Re-analyses sample regularly and in a fixed model setting, but suffer from varying observational data set inputs over time, probably affecting trends</a:t>
            </a:r>
            <a:endParaRPr/>
          </a:p>
          <a:p>
            <a:pPr indent="-234950" lvl="0" marL="285750" marR="0" rtl="0" algn="l">
              <a:spcBef>
                <a:spcPts val="0"/>
              </a:spcBef>
              <a:spcAft>
                <a:spcPts val="0"/>
              </a:spcAft>
              <a:buClr>
                <a:schemeClr val="dk1"/>
              </a:buClr>
              <a:buSzPts val="800"/>
              <a:buFont typeface="Arial"/>
              <a:buNone/>
            </a:pPr>
            <a:r>
              <a:t/>
            </a:r>
            <a:endParaRPr sz="800">
              <a:solidFill>
                <a:srgbClr val="7030A0"/>
              </a:solidFill>
              <a:latin typeface="Calibri"/>
              <a:ea typeface="Calibri"/>
              <a:cs typeface="Calibri"/>
              <a:sym typeface="Calibri"/>
            </a:endParaRPr>
          </a:p>
          <a:p>
            <a:pPr indent="-285750" lvl="0" marL="285750" marR="0" rtl="0" algn="l">
              <a:spcBef>
                <a:spcPts val="0"/>
              </a:spcBef>
              <a:spcAft>
                <a:spcPts val="0"/>
              </a:spcAft>
              <a:buClr>
                <a:srgbClr val="7030A0"/>
              </a:buClr>
              <a:buSzPts val="1600"/>
              <a:buFont typeface="Arial"/>
              <a:buChar char="•"/>
            </a:pPr>
            <a:r>
              <a:rPr b="1" lang="en-US" sz="1600">
                <a:solidFill>
                  <a:srgbClr val="7030A0"/>
                </a:solidFill>
                <a:latin typeface="Calibri"/>
                <a:ea typeface="Calibri"/>
                <a:cs typeface="Calibri"/>
                <a:sym typeface="Calibri"/>
              </a:rPr>
              <a:t>We have stable scatterometer instruments over several decades to detect trends in extremes</a:t>
            </a:r>
            <a:endParaRPr/>
          </a:p>
          <a:p>
            <a:pPr indent="-285750" lvl="0" marL="285750" marR="0" rtl="0" algn="l">
              <a:spcBef>
                <a:spcPts val="0"/>
              </a:spcBef>
              <a:spcAft>
                <a:spcPts val="0"/>
              </a:spcAft>
              <a:buClr>
                <a:srgbClr val="7030A0"/>
              </a:buClr>
              <a:buSzPts val="1600"/>
              <a:buFont typeface="Arial"/>
              <a:buChar char="•"/>
            </a:pPr>
            <a:r>
              <a:rPr b="1" lang="en-US" sz="1600">
                <a:solidFill>
                  <a:srgbClr val="7030A0"/>
                </a:solidFill>
                <a:latin typeface="Calibri"/>
                <a:ea typeface="Calibri"/>
                <a:cs typeface="Calibri"/>
                <a:sym typeface="Calibri"/>
              </a:rPr>
              <a:t>Analyzing trends by scatterometer instrument is reliable due to its constant sampling characteristics over time</a:t>
            </a:r>
            <a:endParaRPr/>
          </a:p>
          <a:p>
            <a:pPr indent="-285750" lvl="0" marL="285750" marR="0" rtl="0" algn="l">
              <a:spcBef>
                <a:spcPts val="0"/>
              </a:spcBef>
              <a:spcAft>
                <a:spcPts val="0"/>
              </a:spcAft>
              <a:buClr>
                <a:srgbClr val="7030A0"/>
              </a:buClr>
              <a:buSzPts val="1600"/>
              <a:buFont typeface="Arial"/>
              <a:buChar char="•"/>
            </a:pPr>
            <a:r>
              <a:rPr lang="en-US" sz="1600">
                <a:solidFill>
                  <a:srgbClr val="7030A0"/>
                </a:solidFill>
                <a:latin typeface="Calibri"/>
                <a:ea typeface="Calibri"/>
                <a:cs typeface="Calibri"/>
                <a:sym typeface="Calibri"/>
              </a:rPr>
              <a:t>Combining several overlapping instruments in a row may produce long-term reliable trends</a:t>
            </a:r>
            <a:endParaRPr/>
          </a:p>
          <a:p>
            <a:pPr indent="-285750" lvl="0" marL="285750" marR="0" rtl="0" algn="l">
              <a:spcBef>
                <a:spcPts val="0"/>
              </a:spcBef>
              <a:spcAft>
                <a:spcPts val="0"/>
              </a:spcAft>
              <a:buClr>
                <a:srgbClr val="7030A0"/>
              </a:buClr>
              <a:buSzPts val="1600"/>
              <a:buFont typeface="Arial"/>
              <a:buChar char="•"/>
            </a:pPr>
            <a:r>
              <a:rPr lang="en-US" sz="1600">
                <a:solidFill>
                  <a:srgbClr val="7030A0"/>
                </a:solidFill>
                <a:latin typeface="Calibri"/>
                <a:ea typeface="Calibri"/>
                <a:cs typeface="Calibri"/>
                <a:sym typeface="Calibri"/>
              </a:rPr>
              <a:t>PDF interpolation could further reduce sampling errors and allow determination of 99.9 wind speed percentiles over larger areas, e.g., basin (all this is being investigated in the ESA MAXSS project)</a:t>
            </a:r>
            <a:endParaRPr/>
          </a:p>
        </p:txBody>
      </p:sp>
      <p:sp>
        <p:nvSpPr>
          <p:cNvPr id="407" name="Google Shape;40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6"/>
          <p:cNvSpPr txBox="1"/>
          <p:nvPr>
            <p:ph type="title"/>
          </p:nvPr>
        </p:nvSpPr>
        <p:spPr>
          <a:xfrm>
            <a:off x="838200" y="296114"/>
            <a:ext cx="10824713"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12121"/>
              </a:buClr>
              <a:buSzPts val="3200"/>
              <a:buFont typeface="Calibri"/>
              <a:buNone/>
            </a:pPr>
            <a:r>
              <a:rPr b="1" lang="en-US" sz="3200">
                <a:solidFill>
                  <a:srgbClr val="212121"/>
                </a:solidFill>
                <a:latin typeface="Calibri"/>
                <a:ea typeface="Calibri"/>
                <a:cs typeface="Calibri"/>
                <a:sym typeface="Calibri"/>
              </a:rPr>
              <a:t>2. Science questions that could be addressed from the </a:t>
            </a:r>
            <a:r>
              <a:rPr b="1" lang="en-US" sz="3200">
                <a:solidFill>
                  <a:srgbClr val="7030A0"/>
                </a:solidFill>
                <a:latin typeface="Calibri"/>
                <a:ea typeface="Calibri"/>
                <a:cs typeface="Calibri"/>
                <a:sym typeface="Calibri"/>
              </a:rPr>
              <a:t>multi-platform</a:t>
            </a:r>
            <a:r>
              <a:rPr b="1" lang="en-US" sz="3200">
                <a:solidFill>
                  <a:srgbClr val="212121"/>
                </a:solidFill>
                <a:latin typeface="Calibri"/>
                <a:ea typeface="Calibri"/>
                <a:cs typeface="Calibri"/>
                <a:sym typeface="Calibri"/>
              </a:rPr>
              <a:t> ESDRs of ocean surface winds</a:t>
            </a:r>
            <a:br>
              <a:rPr lang="en-US" sz="3200">
                <a:latin typeface="Calibri"/>
                <a:ea typeface="Calibri"/>
                <a:cs typeface="Calibri"/>
                <a:sym typeface="Calibri"/>
              </a:rPr>
            </a:br>
            <a:endParaRPr sz="3200">
              <a:latin typeface="Calibri"/>
              <a:ea typeface="Calibri"/>
              <a:cs typeface="Calibri"/>
              <a:sym typeface="Calibri"/>
            </a:endParaRPr>
          </a:p>
        </p:txBody>
      </p:sp>
      <p:sp>
        <p:nvSpPr>
          <p:cNvPr id="413" name="Google Shape;413;p26"/>
          <p:cNvSpPr txBox="1"/>
          <p:nvPr>
            <p:ph idx="1" type="body"/>
          </p:nvPr>
        </p:nvSpPr>
        <p:spPr>
          <a:xfrm>
            <a:off x="-162466" y="1397391"/>
            <a:ext cx="5307203" cy="5313960"/>
          </a:xfrm>
          <a:prstGeom prst="rect">
            <a:avLst/>
          </a:prstGeom>
          <a:noFill/>
          <a:ln>
            <a:noFill/>
          </a:ln>
        </p:spPr>
        <p:txBody>
          <a:bodyPr anchorCtr="0" anchor="t" bIns="45700" lIns="91425" spcFirstLastPara="1" rIns="91425" wrap="square" tIns="45700">
            <a:normAutofit lnSpcReduction="10000"/>
          </a:bodyPr>
          <a:lstStyle/>
          <a:p>
            <a:pPr indent="-285750" lvl="1" marL="742950" marR="0" rtl="0" algn="l">
              <a:lnSpc>
                <a:spcPct val="120000"/>
              </a:lnSpc>
              <a:spcBef>
                <a:spcPts val="0"/>
              </a:spcBef>
              <a:spcAft>
                <a:spcPts val="0"/>
              </a:spcAft>
              <a:buClr>
                <a:srgbClr val="212121"/>
              </a:buClr>
              <a:buSzPts val="1800"/>
              <a:buFont typeface="Calibri"/>
              <a:buAutoNum type="alphaLcPeriod"/>
            </a:pPr>
            <a:r>
              <a:rPr lang="en-US" sz="1800">
                <a:solidFill>
                  <a:srgbClr val="212121"/>
                </a:solidFill>
              </a:rPr>
              <a:t>Trends and variability in the global circulation: </a:t>
            </a:r>
            <a:endParaRPr sz="1800"/>
          </a:p>
          <a:p>
            <a:pPr indent="-228600" lvl="2" marL="1143000" marR="0" rtl="0" algn="l">
              <a:lnSpc>
                <a:spcPct val="120000"/>
              </a:lnSpc>
              <a:spcBef>
                <a:spcPts val="0"/>
              </a:spcBef>
              <a:spcAft>
                <a:spcPts val="0"/>
              </a:spcAft>
              <a:buClr>
                <a:srgbClr val="212121"/>
              </a:buClr>
              <a:buSzPts val="1800"/>
              <a:buFont typeface="Calibri"/>
              <a:buAutoNum type="romanLcPeriod"/>
            </a:pPr>
            <a:r>
              <a:rPr lang="en-US" sz="1800">
                <a:solidFill>
                  <a:srgbClr val="212121"/>
                </a:solidFill>
              </a:rPr>
              <a:t>Hadley cell and ITCZ </a:t>
            </a:r>
            <a:endParaRPr sz="1800"/>
          </a:p>
          <a:p>
            <a:pPr indent="-228600" lvl="2" marL="1143000" marR="0" rtl="0" algn="l">
              <a:lnSpc>
                <a:spcPct val="120000"/>
              </a:lnSpc>
              <a:spcBef>
                <a:spcPts val="0"/>
              </a:spcBef>
              <a:spcAft>
                <a:spcPts val="0"/>
              </a:spcAft>
              <a:buClr>
                <a:srgbClr val="212121"/>
              </a:buClr>
              <a:buSzPts val="1800"/>
              <a:buFont typeface="Calibri"/>
              <a:buAutoNum type="romanLcPeriod"/>
            </a:pPr>
            <a:r>
              <a:rPr lang="en-US" sz="1800">
                <a:solidFill>
                  <a:srgbClr val="212121"/>
                </a:solidFill>
              </a:rPr>
              <a:t>MJO and ENSO</a:t>
            </a:r>
            <a:endParaRPr sz="1800"/>
          </a:p>
          <a:p>
            <a:pPr indent="-228600" lvl="2" marL="1143000" marR="0" rtl="0" algn="l">
              <a:lnSpc>
                <a:spcPct val="120000"/>
              </a:lnSpc>
              <a:spcBef>
                <a:spcPts val="0"/>
              </a:spcBef>
              <a:spcAft>
                <a:spcPts val="0"/>
              </a:spcAft>
              <a:buClr>
                <a:srgbClr val="212121"/>
              </a:buClr>
              <a:buSzPts val="1800"/>
              <a:buFont typeface="Calibri"/>
              <a:buAutoNum type="romanLcPeriod"/>
            </a:pPr>
            <a:r>
              <a:rPr lang="en-US" sz="1800">
                <a:solidFill>
                  <a:srgbClr val="212121"/>
                </a:solidFill>
              </a:rPr>
              <a:t>Climate indices</a:t>
            </a:r>
            <a:endParaRPr sz="1800"/>
          </a:p>
          <a:p>
            <a:pPr indent="-285750" lvl="1" marL="742950" marR="0" rtl="0" algn="l">
              <a:lnSpc>
                <a:spcPct val="120000"/>
              </a:lnSpc>
              <a:spcBef>
                <a:spcPts val="0"/>
              </a:spcBef>
              <a:spcAft>
                <a:spcPts val="0"/>
              </a:spcAft>
              <a:buClr>
                <a:srgbClr val="212121"/>
              </a:buClr>
              <a:buSzPts val="1800"/>
              <a:buFont typeface="Calibri"/>
              <a:buAutoNum type="alphaLcPeriod"/>
            </a:pPr>
            <a:r>
              <a:rPr lang="en-US" sz="1800">
                <a:solidFill>
                  <a:srgbClr val="212121"/>
                </a:solidFill>
              </a:rPr>
              <a:t>Trends and variability in extremes</a:t>
            </a:r>
            <a:endParaRPr sz="1800"/>
          </a:p>
          <a:p>
            <a:pPr indent="-285750" lvl="1" marL="742950" marR="0" rtl="0" algn="l">
              <a:lnSpc>
                <a:spcPct val="120000"/>
              </a:lnSpc>
              <a:spcBef>
                <a:spcPts val="0"/>
              </a:spcBef>
              <a:spcAft>
                <a:spcPts val="0"/>
              </a:spcAft>
              <a:buClr>
                <a:schemeClr val="dk1"/>
              </a:buClr>
              <a:buSzPts val="1800"/>
              <a:buFont typeface="Calibri"/>
              <a:buAutoNum type="alphaLcPeriod"/>
            </a:pPr>
            <a:r>
              <a:rPr b="1" lang="en-US" sz="1800"/>
              <a:t>Coupling of tropical convection with surface wind convergence and flux convergence</a:t>
            </a:r>
            <a:r>
              <a:rPr b="1" lang="en-US" sz="1800">
                <a:solidFill>
                  <a:srgbClr val="F3FAEF"/>
                </a:solidFill>
              </a:rPr>
              <a:t> </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Scale of the tropical convective systems</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Winds and currents: effects on the ocean dynamics</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Marine heat waves</a:t>
            </a:r>
            <a:endParaRPr/>
          </a:p>
          <a:p>
            <a:pPr indent="-285750" lvl="1" marL="742950" marR="0" rtl="0" algn="l">
              <a:lnSpc>
                <a:spcPct val="120000"/>
              </a:lnSpc>
              <a:spcBef>
                <a:spcPts val="0"/>
              </a:spcBef>
              <a:spcAft>
                <a:spcPts val="0"/>
              </a:spcAft>
              <a:buClr>
                <a:srgbClr val="F3FAEF"/>
              </a:buClr>
              <a:buSzPts val="1800"/>
              <a:buFont typeface="Calibri"/>
              <a:buAutoNum type="alphaLcPeriod"/>
            </a:pPr>
            <a:r>
              <a:rPr lang="en-US" sz="1800">
                <a:solidFill>
                  <a:srgbClr val="F3FAEF"/>
                </a:solidFill>
              </a:rPr>
              <a:t>The value of the </a:t>
            </a:r>
            <a:r>
              <a:rPr b="1" i="1" lang="en-US" sz="1800">
                <a:solidFill>
                  <a:srgbClr val="F3FAEF"/>
                </a:solidFill>
              </a:rPr>
              <a:t>speed-only</a:t>
            </a:r>
            <a:r>
              <a:rPr lang="en-US" sz="1800">
                <a:solidFill>
                  <a:srgbClr val="F3FAEF"/>
                </a:solidFill>
              </a:rPr>
              <a:t> CDRs from radiometers: coincident observations of the surface winds, the precipitation and thermodynamics of the environment (in </a:t>
            </a:r>
            <a:r>
              <a:rPr lang="en-US" sz="1800">
                <a:solidFill>
                  <a:srgbClr val="E2F0DB"/>
                </a:solidFill>
              </a:rPr>
              <a:t>terms of the Total Precipitable Water - TPW)</a:t>
            </a:r>
            <a:endParaRPr/>
          </a:p>
          <a:p>
            <a:pPr indent="-114300" lvl="0" marL="228600" rtl="0" algn="l">
              <a:lnSpc>
                <a:spcPct val="90000"/>
              </a:lnSpc>
              <a:spcBef>
                <a:spcPts val="1000"/>
              </a:spcBef>
              <a:spcAft>
                <a:spcPts val="0"/>
              </a:spcAft>
              <a:buClr>
                <a:schemeClr val="dk1"/>
              </a:buClr>
              <a:buSzPts val="1800"/>
              <a:buNone/>
            </a:pPr>
            <a:r>
              <a:t/>
            </a:r>
            <a:endParaRPr sz="1800"/>
          </a:p>
        </p:txBody>
      </p:sp>
      <p:sp>
        <p:nvSpPr>
          <p:cNvPr id="414" name="Google Shape;414;p26"/>
          <p:cNvSpPr txBox="1"/>
          <p:nvPr/>
        </p:nvSpPr>
        <p:spPr>
          <a:xfrm>
            <a:off x="129397" y="4099673"/>
            <a:ext cx="4744528"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7030A0"/>
                </a:solidFill>
                <a:latin typeface="Calibri"/>
                <a:ea typeface="Calibri"/>
                <a:cs typeface="Calibri"/>
                <a:sym typeface="Calibri"/>
              </a:rPr>
              <a:t>FIGURE 1 | (A) Annual mean net surface heat flux (Qnet) for 2016 from the OAFlux-HR + CERES EBAFv4.0 product. (B) Annual mean wind stress curl and wind stress vectors for 2016 from the OAFlux-HR. (C) Standard deviation of annual-mean Qnet from 12 products. (D) Standard deviation of annual mean of surface wind stress magnitude from 12 products. (E) Standard deviation of annual-mean surface shortwave and longwave (Qsw – Qlw) from 10 products. (F) Standard deviation of annual-mean turbulent latent and sensible heat flux (Qlat + Qsen) from 11 products. Based on Yu (2019).</a:t>
            </a:r>
            <a:endParaRPr/>
          </a:p>
        </p:txBody>
      </p:sp>
      <p:pic>
        <p:nvPicPr>
          <p:cNvPr id="415" name="Google Shape;415;p26"/>
          <p:cNvPicPr preferRelativeResize="0"/>
          <p:nvPr/>
        </p:nvPicPr>
        <p:blipFill rotWithShape="1">
          <a:blip r:embed="rId3">
            <a:alphaModFix/>
          </a:blip>
          <a:srcRect b="0" l="0" r="0" t="0"/>
          <a:stretch/>
        </p:blipFill>
        <p:spPr>
          <a:xfrm>
            <a:off x="5519491" y="1293850"/>
            <a:ext cx="5895519" cy="5156699"/>
          </a:xfrm>
          <a:prstGeom prst="rect">
            <a:avLst/>
          </a:prstGeom>
          <a:noFill/>
          <a:ln>
            <a:noFill/>
          </a:ln>
        </p:spPr>
      </p:pic>
      <p:sp>
        <p:nvSpPr>
          <p:cNvPr id="416" name="Google Shape;41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7" name="Google Shape;417;p26"/>
          <p:cNvSpPr txBox="1"/>
          <p:nvPr/>
        </p:nvSpPr>
        <p:spPr>
          <a:xfrm>
            <a:off x="10302844" y="838258"/>
            <a:ext cx="109735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7030A0"/>
                </a:solidFill>
                <a:latin typeface="Calibri"/>
                <a:ea typeface="Calibri"/>
                <a:cs typeface="Calibri"/>
                <a:sym typeface="Calibri"/>
              </a:rPr>
              <a:t>OAFlux</a:t>
            </a:r>
            <a:endParaRPr b="1" sz="2400">
              <a:solidFill>
                <a:srgbClr val="7030A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7"/>
          <p:cNvSpPr txBox="1"/>
          <p:nvPr>
            <p:ph type="title"/>
          </p:nvPr>
        </p:nvSpPr>
        <p:spPr>
          <a:xfrm>
            <a:off x="838200" y="296114"/>
            <a:ext cx="10824713"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12121"/>
              </a:buClr>
              <a:buSzPts val="3200"/>
              <a:buFont typeface="Calibri"/>
              <a:buNone/>
            </a:pPr>
            <a:r>
              <a:rPr b="1" lang="en-US" sz="3200">
                <a:solidFill>
                  <a:srgbClr val="212121"/>
                </a:solidFill>
                <a:latin typeface="Calibri"/>
                <a:ea typeface="Calibri"/>
                <a:cs typeface="Calibri"/>
                <a:sym typeface="Calibri"/>
              </a:rPr>
              <a:t>2. Science questions that could be addressed from the </a:t>
            </a:r>
            <a:r>
              <a:rPr b="1" i="1" lang="en-US" sz="3200">
                <a:solidFill>
                  <a:srgbClr val="7030A0"/>
                </a:solidFill>
                <a:latin typeface="Calibri"/>
                <a:ea typeface="Calibri"/>
                <a:cs typeface="Calibri"/>
                <a:sym typeface="Calibri"/>
              </a:rPr>
              <a:t>single-instrument</a:t>
            </a:r>
            <a:r>
              <a:rPr b="1" lang="en-US" sz="3200">
                <a:solidFill>
                  <a:srgbClr val="212121"/>
                </a:solidFill>
                <a:latin typeface="Calibri"/>
                <a:ea typeface="Calibri"/>
                <a:cs typeface="Calibri"/>
                <a:sym typeface="Calibri"/>
              </a:rPr>
              <a:t> CDRs of ocean surface winds</a:t>
            </a:r>
            <a:br>
              <a:rPr lang="en-US" sz="3200">
                <a:latin typeface="Calibri"/>
                <a:ea typeface="Calibri"/>
                <a:cs typeface="Calibri"/>
                <a:sym typeface="Calibri"/>
              </a:rPr>
            </a:br>
            <a:endParaRPr sz="3200">
              <a:latin typeface="Calibri"/>
              <a:ea typeface="Calibri"/>
              <a:cs typeface="Calibri"/>
              <a:sym typeface="Calibri"/>
            </a:endParaRPr>
          </a:p>
        </p:txBody>
      </p:sp>
      <p:sp>
        <p:nvSpPr>
          <p:cNvPr id="423" name="Google Shape;423;p27"/>
          <p:cNvSpPr txBox="1"/>
          <p:nvPr>
            <p:ph idx="1" type="body"/>
          </p:nvPr>
        </p:nvSpPr>
        <p:spPr>
          <a:xfrm>
            <a:off x="-162466" y="1397391"/>
            <a:ext cx="5036391" cy="5313960"/>
          </a:xfrm>
          <a:prstGeom prst="rect">
            <a:avLst/>
          </a:prstGeom>
          <a:noFill/>
          <a:ln>
            <a:noFill/>
          </a:ln>
        </p:spPr>
        <p:txBody>
          <a:bodyPr anchorCtr="0" anchor="t" bIns="45700" lIns="91425" spcFirstLastPara="1" rIns="91425" wrap="square" tIns="45700">
            <a:normAutofit fontScale="92500" lnSpcReduction="10000"/>
          </a:bodyPr>
          <a:lstStyle/>
          <a:p>
            <a:pPr indent="-285750" lvl="1" marL="742950" marR="0" rtl="0" algn="l">
              <a:lnSpc>
                <a:spcPct val="120000"/>
              </a:lnSpc>
              <a:spcBef>
                <a:spcPts val="0"/>
              </a:spcBef>
              <a:spcAft>
                <a:spcPts val="0"/>
              </a:spcAft>
              <a:buClr>
                <a:srgbClr val="212121"/>
              </a:buClr>
              <a:buSzPct val="100000"/>
              <a:buFont typeface="Calibri"/>
              <a:buAutoNum type="alphaLcPeriod"/>
            </a:pPr>
            <a:r>
              <a:rPr lang="en-US" sz="1800">
                <a:solidFill>
                  <a:srgbClr val="212121"/>
                </a:solidFill>
              </a:rPr>
              <a:t>Trends and variability in the global circulation: </a:t>
            </a:r>
            <a:endParaRPr sz="1800"/>
          </a:p>
          <a:p>
            <a:pPr indent="-228600" lvl="2" marL="1143000" marR="0" rtl="0" algn="l">
              <a:lnSpc>
                <a:spcPct val="120000"/>
              </a:lnSpc>
              <a:spcBef>
                <a:spcPts val="0"/>
              </a:spcBef>
              <a:spcAft>
                <a:spcPts val="0"/>
              </a:spcAft>
              <a:buClr>
                <a:srgbClr val="212121"/>
              </a:buClr>
              <a:buSzPct val="100000"/>
              <a:buFont typeface="Calibri"/>
              <a:buAutoNum type="romanLcPeriod"/>
            </a:pPr>
            <a:r>
              <a:rPr lang="en-US" sz="1800">
                <a:solidFill>
                  <a:srgbClr val="212121"/>
                </a:solidFill>
              </a:rPr>
              <a:t>Hadley cell and ITCZ </a:t>
            </a:r>
            <a:endParaRPr sz="1800"/>
          </a:p>
          <a:p>
            <a:pPr indent="-228600" lvl="2" marL="1143000" marR="0" rtl="0" algn="l">
              <a:lnSpc>
                <a:spcPct val="120000"/>
              </a:lnSpc>
              <a:spcBef>
                <a:spcPts val="0"/>
              </a:spcBef>
              <a:spcAft>
                <a:spcPts val="0"/>
              </a:spcAft>
              <a:buClr>
                <a:srgbClr val="212121"/>
              </a:buClr>
              <a:buSzPct val="100000"/>
              <a:buFont typeface="Calibri"/>
              <a:buAutoNum type="romanLcPeriod"/>
            </a:pPr>
            <a:r>
              <a:rPr lang="en-US" sz="1800">
                <a:solidFill>
                  <a:srgbClr val="212121"/>
                </a:solidFill>
              </a:rPr>
              <a:t>MJO and ENSO</a:t>
            </a:r>
            <a:endParaRPr sz="1800"/>
          </a:p>
          <a:p>
            <a:pPr indent="-228600" lvl="2" marL="1143000" marR="0" rtl="0" algn="l">
              <a:lnSpc>
                <a:spcPct val="120000"/>
              </a:lnSpc>
              <a:spcBef>
                <a:spcPts val="0"/>
              </a:spcBef>
              <a:spcAft>
                <a:spcPts val="0"/>
              </a:spcAft>
              <a:buClr>
                <a:srgbClr val="212121"/>
              </a:buClr>
              <a:buSzPct val="100000"/>
              <a:buFont typeface="Calibri"/>
              <a:buAutoNum type="romanLcPeriod"/>
            </a:pPr>
            <a:r>
              <a:rPr lang="en-US" sz="1800">
                <a:solidFill>
                  <a:srgbClr val="212121"/>
                </a:solidFill>
              </a:rPr>
              <a:t>Climate indices</a:t>
            </a:r>
            <a:endParaRPr sz="1800"/>
          </a:p>
          <a:p>
            <a:pPr indent="-285750" lvl="1" marL="742950" marR="0" rtl="0" algn="l">
              <a:lnSpc>
                <a:spcPct val="120000"/>
              </a:lnSpc>
              <a:spcBef>
                <a:spcPts val="0"/>
              </a:spcBef>
              <a:spcAft>
                <a:spcPts val="0"/>
              </a:spcAft>
              <a:buClr>
                <a:srgbClr val="212121"/>
              </a:buClr>
              <a:buSzPct val="100000"/>
              <a:buFont typeface="Calibri"/>
              <a:buAutoNum type="alphaLcPeriod"/>
            </a:pPr>
            <a:r>
              <a:rPr lang="en-US" sz="1800">
                <a:solidFill>
                  <a:srgbClr val="212121"/>
                </a:solidFill>
              </a:rPr>
              <a:t>Trends and variability in extremes</a:t>
            </a:r>
            <a:endParaRPr sz="1800"/>
          </a:p>
          <a:p>
            <a:pPr indent="-285750" lvl="1" marL="742950" marR="0" rtl="0" algn="l">
              <a:lnSpc>
                <a:spcPct val="120000"/>
              </a:lnSpc>
              <a:spcBef>
                <a:spcPts val="0"/>
              </a:spcBef>
              <a:spcAft>
                <a:spcPts val="0"/>
              </a:spcAft>
              <a:buClr>
                <a:schemeClr val="dk1"/>
              </a:buClr>
              <a:buSzPct val="100000"/>
              <a:buFont typeface="Calibri"/>
              <a:buAutoNum type="alphaLcPeriod"/>
            </a:pPr>
            <a:r>
              <a:rPr lang="en-US" sz="1800"/>
              <a:t>Coupling of tropical convection with surface wind convergence and flux convergence</a:t>
            </a:r>
            <a:r>
              <a:rPr lang="en-US" sz="1800">
                <a:solidFill>
                  <a:srgbClr val="F3FAEF"/>
                </a:solidFill>
              </a:rPr>
              <a:t> </a:t>
            </a:r>
            <a:endParaRPr sz="1800"/>
          </a:p>
          <a:p>
            <a:pPr indent="-285750" lvl="1" marL="742950" marR="0" rtl="0" algn="l">
              <a:lnSpc>
                <a:spcPct val="120000"/>
              </a:lnSpc>
              <a:spcBef>
                <a:spcPts val="0"/>
              </a:spcBef>
              <a:spcAft>
                <a:spcPts val="0"/>
              </a:spcAft>
              <a:buClr>
                <a:schemeClr val="dk1"/>
              </a:buClr>
              <a:buSzPct val="100000"/>
              <a:buFont typeface="Calibri"/>
              <a:buAutoNum type="alphaLcPeriod"/>
            </a:pPr>
            <a:r>
              <a:rPr b="1" lang="en-US" sz="1800"/>
              <a:t>Relating winds and precipitation in tropical convective systems</a:t>
            </a:r>
            <a:endParaRPr b="1" sz="1800">
              <a:highlight>
                <a:srgbClr val="E2F0DB"/>
              </a:highlight>
            </a:endParaRPr>
          </a:p>
          <a:p>
            <a:pPr indent="-285750" lvl="1" marL="742950" marR="0" rtl="0" algn="l">
              <a:lnSpc>
                <a:spcPct val="120000"/>
              </a:lnSpc>
              <a:spcBef>
                <a:spcPts val="0"/>
              </a:spcBef>
              <a:spcAft>
                <a:spcPts val="0"/>
              </a:spcAft>
              <a:buClr>
                <a:srgbClr val="F1F8ED"/>
              </a:buClr>
              <a:buSzPct val="100000"/>
              <a:buFont typeface="Calibri"/>
              <a:buAutoNum type="alphaLcPeriod"/>
            </a:pPr>
            <a:r>
              <a:rPr lang="en-US" sz="1800">
                <a:solidFill>
                  <a:srgbClr val="F1F8ED"/>
                </a:solidFill>
              </a:rPr>
              <a:t>Winds and currents: effects on the ocean dynamics</a:t>
            </a:r>
            <a:endParaRPr/>
          </a:p>
          <a:p>
            <a:pPr indent="-285750" lvl="1" marL="742950" marR="0" rtl="0" algn="l">
              <a:lnSpc>
                <a:spcPct val="120000"/>
              </a:lnSpc>
              <a:spcBef>
                <a:spcPts val="0"/>
              </a:spcBef>
              <a:spcAft>
                <a:spcPts val="0"/>
              </a:spcAft>
              <a:buClr>
                <a:srgbClr val="F3FAEF"/>
              </a:buClr>
              <a:buSzPct val="100000"/>
              <a:buFont typeface="Calibri"/>
              <a:buAutoNum type="alphaLcPeriod"/>
            </a:pPr>
            <a:r>
              <a:rPr lang="en-US" sz="1800">
                <a:solidFill>
                  <a:srgbClr val="F3FAEF"/>
                </a:solidFill>
              </a:rPr>
              <a:t>Marine heat waves</a:t>
            </a:r>
            <a:endParaRPr/>
          </a:p>
          <a:p>
            <a:pPr indent="-285750" lvl="1" marL="742950" marR="0" rtl="0" algn="l">
              <a:lnSpc>
                <a:spcPct val="120000"/>
              </a:lnSpc>
              <a:spcBef>
                <a:spcPts val="0"/>
              </a:spcBef>
              <a:spcAft>
                <a:spcPts val="0"/>
              </a:spcAft>
              <a:buClr>
                <a:srgbClr val="F3FAEF"/>
              </a:buClr>
              <a:buSzPct val="100000"/>
              <a:buFont typeface="Calibri"/>
              <a:buAutoNum type="alphaLcPeriod"/>
            </a:pPr>
            <a:r>
              <a:rPr lang="en-US" sz="1800">
                <a:solidFill>
                  <a:srgbClr val="F3FAEF"/>
                </a:solidFill>
              </a:rPr>
              <a:t>The value of the </a:t>
            </a:r>
            <a:r>
              <a:rPr b="1" i="1" lang="en-US" sz="1800">
                <a:solidFill>
                  <a:srgbClr val="F3FAEF"/>
                </a:solidFill>
              </a:rPr>
              <a:t>speed-only</a:t>
            </a:r>
            <a:r>
              <a:rPr lang="en-US" sz="1800">
                <a:solidFill>
                  <a:srgbClr val="F3FAEF"/>
                </a:solidFill>
              </a:rPr>
              <a:t> CDRs from radiometers: coincident observations of the surface winds, the precipitation and thermodynamics of the environment (in </a:t>
            </a:r>
            <a:r>
              <a:rPr lang="en-US" sz="1800">
                <a:solidFill>
                  <a:srgbClr val="E2F0DB"/>
                </a:solidFill>
              </a:rPr>
              <a:t>terms of the Total Precipitable Water - TPW)</a:t>
            </a:r>
            <a:endParaRPr/>
          </a:p>
          <a:p>
            <a:pPr indent="-122872" lvl="0" marL="228600" rtl="0" algn="l">
              <a:lnSpc>
                <a:spcPct val="90000"/>
              </a:lnSpc>
              <a:spcBef>
                <a:spcPts val="1000"/>
              </a:spcBef>
              <a:spcAft>
                <a:spcPts val="0"/>
              </a:spcAft>
              <a:buClr>
                <a:schemeClr val="dk1"/>
              </a:buClr>
              <a:buSzPct val="100000"/>
              <a:buNone/>
            </a:pPr>
            <a:r>
              <a:t/>
            </a:r>
            <a:endParaRPr sz="1800"/>
          </a:p>
        </p:txBody>
      </p:sp>
      <p:sp>
        <p:nvSpPr>
          <p:cNvPr id="424" name="Google Shape;424;p27"/>
          <p:cNvSpPr txBox="1"/>
          <p:nvPr/>
        </p:nvSpPr>
        <p:spPr>
          <a:xfrm>
            <a:off x="5305245" y="1198066"/>
            <a:ext cx="63576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a:solidFill>
                  <a:srgbClr val="7030A0"/>
                </a:solidFill>
                <a:latin typeface="Arial"/>
                <a:ea typeface="Arial"/>
                <a:cs typeface="Arial"/>
                <a:sym typeface="Arial"/>
              </a:rPr>
              <a:t>Correlating Extremes in Wind Divergence with Extremes in Rain over the Tropical Atlantic</a:t>
            </a:r>
            <a:endParaRPr/>
          </a:p>
        </p:txBody>
      </p:sp>
      <p:sp>
        <p:nvSpPr>
          <p:cNvPr id="425" name="Google Shape;425;p27"/>
          <p:cNvSpPr txBox="1"/>
          <p:nvPr/>
        </p:nvSpPr>
        <p:spPr>
          <a:xfrm>
            <a:off x="6512942" y="1799278"/>
            <a:ext cx="546914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200">
                <a:solidFill>
                  <a:srgbClr val="222222"/>
                </a:solidFill>
                <a:latin typeface="Helvetica Neue"/>
                <a:ea typeface="Helvetica Neue"/>
                <a:cs typeface="Helvetica Neue"/>
                <a:sym typeface="Helvetica Neue"/>
              </a:rPr>
              <a:t>King GP, Portabella M, Lin W, Stoffelen A. Correlating Extremes in Wind Divergence with Extremes in Rain over the Tropical Atlantic. Remote Sensing. 2022; 14(5):1147. https://doi.org/10.3390/rs14051147</a:t>
            </a:r>
            <a:endParaRPr i="1" sz="1200">
              <a:solidFill>
                <a:schemeClr val="dk1"/>
              </a:solidFill>
              <a:latin typeface="Calibri"/>
              <a:ea typeface="Calibri"/>
              <a:cs typeface="Calibri"/>
              <a:sym typeface="Calibri"/>
            </a:endParaRPr>
          </a:p>
        </p:txBody>
      </p:sp>
      <p:pic>
        <p:nvPicPr>
          <p:cNvPr id="426" name="Google Shape;426;p27"/>
          <p:cNvPicPr preferRelativeResize="0"/>
          <p:nvPr/>
        </p:nvPicPr>
        <p:blipFill rotWithShape="1">
          <a:blip r:embed="rId3">
            <a:alphaModFix/>
          </a:blip>
          <a:srcRect b="0" l="0" r="0" t="0"/>
          <a:stretch/>
        </p:blipFill>
        <p:spPr>
          <a:xfrm>
            <a:off x="5663910" y="2478342"/>
            <a:ext cx="4424568" cy="4083543"/>
          </a:xfrm>
          <a:prstGeom prst="rect">
            <a:avLst/>
          </a:prstGeom>
          <a:noFill/>
          <a:ln>
            <a:noFill/>
          </a:ln>
        </p:spPr>
      </p:pic>
      <p:sp>
        <p:nvSpPr>
          <p:cNvPr id="427" name="Google Shape;427;p27"/>
          <p:cNvSpPr txBox="1"/>
          <p:nvPr/>
        </p:nvSpPr>
        <p:spPr>
          <a:xfrm>
            <a:off x="10118424" y="2376903"/>
            <a:ext cx="1986950"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a:solidFill>
                  <a:srgbClr val="222222"/>
                </a:solidFill>
                <a:latin typeface="Calibri"/>
                <a:ea typeface="Calibri"/>
                <a:cs typeface="Calibri"/>
                <a:sym typeface="Calibri"/>
              </a:rPr>
              <a:t>Figure 2.</a:t>
            </a:r>
            <a:r>
              <a:rPr b="0" i="0" lang="en-US" sz="1200">
                <a:solidFill>
                  <a:srgbClr val="222222"/>
                </a:solidFill>
                <a:latin typeface="Calibri"/>
                <a:ea typeface="Calibri"/>
                <a:cs typeface="Calibri"/>
                <a:sym typeface="Calibri"/>
              </a:rPr>
              <a:t> A satellite view of interaction of rain and ocean winds in Atlantic Inter-Tropical Convergence Zone in an area a few degrees north of equator to west of coast of Africa. </a:t>
            </a:r>
            <a:endParaRPr/>
          </a:p>
          <a:p>
            <a:pPr indent="0" lvl="0" marL="0" marR="0" rtl="0" algn="l">
              <a:spcBef>
                <a:spcPts val="0"/>
              </a:spcBef>
              <a:spcAft>
                <a:spcPts val="0"/>
              </a:spcAft>
              <a:buNone/>
            </a:pPr>
            <a:r>
              <a:t/>
            </a:r>
            <a:endParaRPr sz="1200">
              <a:solidFill>
                <a:srgbClr val="222222"/>
              </a:solidFill>
              <a:latin typeface="Calibri"/>
              <a:ea typeface="Calibri"/>
              <a:cs typeface="Calibri"/>
              <a:sym typeface="Calibri"/>
            </a:endParaRPr>
          </a:p>
          <a:p>
            <a:pPr indent="0" lvl="0" marL="0" marR="0" rtl="0" algn="l">
              <a:spcBef>
                <a:spcPts val="0"/>
              </a:spcBef>
              <a:spcAft>
                <a:spcPts val="0"/>
              </a:spcAft>
              <a:buNone/>
            </a:pPr>
            <a:r>
              <a:rPr b="0" i="0" lang="en-US" sz="1200">
                <a:solidFill>
                  <a:srgbClr val="222222"/>
                </a:solidFill>
                <a:latin typeface="Calibri"/>
                <a:ea typeface="Calibri"/>
                <a:cs typeface="Calibri"/>
                <a:sym typeface="Calibri"/>
              </a:rPr>
              <a:t>Figure shows superposition of wind vectors from ASCAT-A (black) and ASCAT-B (red) with contours of Meteosat Second Generation (MSG) rain at time corresponding to pass of ASCAT-A. </a:t>
            </a:r>
            <a:endParaRPr/>
          </a:p>
          <a:p>
            <a:pPr indent="0" lvl="0" marL="0" marR="0" rtl="0" algn="l">
              <a:spcBef>
                <a:spcPts val="0"/>
              </a:spcBef>
              <a:spcAft>
                <a:spcPts val="0"/>
              </a:spcAft>
              <a:buNone/>
            </a:pPr>
            <a:r>
              <a:rPr b="0" i="0" lang="en-US" sz="1200">
                <a:solidFill>
                  <a:srgbClr val="222222"/>
                </a:solidFill>
                <a:latin typeface="Calibri"/>
                <a:ea typeface="Calibri"/>
                <a:cs typeface="Calibri"/>
                <a:sym typeface="Calibri"/>
              </a:rPr>
              <a:t>Colorbar shows rain rate in mmh</a:t>
            </a:r>
            <a:r>
              <a:rPr b="0" i="0" lang="en-US" sz="1200" u="none" strike="noStrike">
                <a:solidFill>
                  <a:srgbClr val="222222"/>
                </a:solidFill>
                <a:latin typeface="Calibri"/>
                <a:ea typeface="Calibri"/>
                <a:cs typeface="Calibri"/>
                <a:sym typeface="Calibri"/>
              </a:rPr>
              <a:t>−1−1</a:t>
            </a:r>
            <a:r>
              <a:rPr b="0" i="0" lang="en-US" sz="1200">
                <a:solidFill>
                  <a:srgbClr val="222222"/>
                </a:solidFill>
                <a:latin typeface="Calibri"/>
                <a:ea typeface="Calibri"/>
                <a:cs typeface="Calibri"/>
                <a:sym typeface="Calibri"/>
              </a:rPr>
              <a:t>. Note convective rain cells (&gt;10 mmh</a:t>
            </a:r>
            <a:r>
              <a:rPr b="0" i="0" lang="en-US" sz="1200" u="none" strike="noStrike">
                <a:solidFill>
                  <a:srgbClr val="222222"/>
                </a:solidFill>
                <a:latin typeface="Calibri"/>
                <a:ea typeface="Calibri"/>
                <a:cs typeface="Calibri"/>
                <a:sym typeface="Calibri"/>
              </a:rPr>
              <a:t>−1−1</a:t>
            </a:r>
            <a:r>
              <a:rPr b="0" i="0" lang="en-US" sz="1200">
                <a:solidFill>
                  <a:srgbClr val="222222"/>
                </a:solidFill>
                <a:latin typeface="Calibri"/>
                <a:ea typeface="Calibri"/>
                <a:cs typeface="Calibri"/>
                <a:sym typeface="Calibri"/>
              </a:rPr>
              <a:t>) and nearby areas of strong wind convergence (C) and divergence (D).</a:t>
            </a:r>
            <a:endParaRPr sz="1200">
              <a:solidFill>
                <a:schemeClr val="dk1"/>
              </a:solidFill>
              <a:latin typeface="Calibri"/>
              <a:ea typeface="Calibri"/>
              <a:cs typeface="Calibri"/>
              <a:sym typeface="Calibri"/>
            </a:endParaRPr>
          </a:p>
        </p:txBody>
      </p:sp>
      <p:sp>
        <p:nvSpPr>
          <p:cNvPr id="428" name="Google Shape;428;p27"/>
          <p:cNvSpPr txBox="1"/>
          <p:nvPr/>
        </p:nvSpPr>
        <p:spPr>
          <a:xfrm>
            <a:off x="0" y="3876733"/>
            <a:ext cx="5663910" cy="3046988"/>
          </a:xfrm>
          <a:prstGeom prst="rect">
            <a:avLst/>
          </a:prstGeom>
          <a:noFill/>
          <a:ln>
            <a:noFill/>
          </a:ln>
        </p:spPr>
        <p:txBody>
          <a:bodyPr anchorCtr="0" anchor="t" bIns="45700" lIns="91425" spcFirstLastPara="1" rIns="91425" wrap="square" tIns="45700">
            <a:spAutoFit/>
          </a:bodyPr>
          <a:lstStyle/>
          <a:p>
            <a:pPr indent="-171450" lvl="0" marL="171450" marR="0" rtl="0" algn="l">
              <a:spcBef>
                <a:spcPts val="0"/>
              </a:spcBef>
              <a:spcAft>
                <a:spcPts val="0"/>
              </a:spcAft>
              <a:buClr>
                <a:srgbClr val="7030A0"/>
              </a:buClr>
              <a:buSzPts val="1200"/>
              <a:buFont typeface="Arial"/>
              <a:buChar char="•"/>
            </a:pPr>
            <a:r>
              <a:rPr b="0" i="0" lang="en-US" sz="1200">
                <a:solidFill>
                  <a:srgbClr val="7030A0"/>
                </a:solidFill>
                <a:latin typeface="Calibri"/>
                <a:ea typeface="Calibri"/>
                <a:cs typeface="Calibri"/>
                <a:sym typeface="Calibri"/>
              </a:rPr>
              <a:t>Air–sea fluxes are greatly enhanced by the winds and vertical exchanges generated by mesoscale convective systems (MCSs). In contrast to global numerical weather prediction models, space-borne scatterometers are able to resolve the small-scale wind variability in and near MCSs at the ocean surface. </a:t>
            </a:r>
            <a:endParaRPr/>
          </a:p>
          <a:p>
            <a:pPr indent="-171450" lvl="0" marL="171450" marR="0" rtl="0" algn="l">
              <a:spcBef>
                <a:spcPts val="0"/>
              </a:spcBef>
              <a:spcAft>
                <a:spcPts val="0"/>
              </a:spcAft>
              <a:buClr>
                <a:srgbClr val="7030A0"/>
              </a:buClr>
              <a:buSzPts val="1200"/>
              <a:buFont typeface="Arial"/>
              <a:buChar char="•"/>
            </a:pPr>
            <a:r>
              <a:rPr b="1" i="0" lang="en-US" sz="1200">
                <a:solidFill>
                  <a:srgbClr val="7030A0"/>
                </a:solidFill>
                <a:latin typeface="Calibri"/>
                <a:ea typeface="Calibri"/>
                <a:cs typeface="Calibri"/>
                <a:sym typeface="Calibri"/>
              </a:rPr>
              <a:t>Downbursts of heavy rain in MCSs produce strong gusts and large divergence and vorticity in surface winds. </a:t>
            </a:r>
            <a:endParaRPr/>
          </a:p>
          <a:p>
            <a:pPr indent="-171450" lvl="0" marL="171450" marR="0" rtl="0" algn="l">
              <a:spcBef>
                <a:spcPts val="0"/>
              </a:spcBef>
              <a:spcAft>
                <a:spcPts val="0"/>
              </a:spcAft>
              <a:buClr>
                <a:srgbClr val="7030A0"/>
              </a:buClr>
              <a:buSzPts val="1200"/>
              <a:buFont typeface="Arial"/>
              <a:buChar char="•"/>
            </a:pPr>
            <a:r>
              <a:rPr b="1" i="0" lang="en-US" sz="1200">
                <a:solidFill>
                  <a:srgbClr val="7030A0"/>
                </a:solidFill>
                <a:latin typeface="Calibri"/>
                <a:ea typeface="Calibri"/>
                <a:cs typeface="Calibri"/>
                <a:sym typeface="Calibri"/>
              </a:rPr>
              <a:t>In this paper</a:t>
            </a:r>
            <a:r>
              <a:rPr b="0" i="0" lang="en-US" sz="1200">
                <a:solidFill>
                  <a:srgbClr val="7030A0"/>
                </a:solidFill>
                <a:latin typeface="Calibri"/>
                <a:ea typeface="Calibri"/>
                <a:cs typeface="Calibri"/>
                <a:sym typeface="Calibri"/>
              </a:rPr>
              <a:t>, 12.5 km wind fields from the ASCAT-A and ASCAT-B tandem mission, collocated with short time series of Meteosat Second Generation 3 km rain fields, are used to </a:t>
            </a:r>
            <a:r>
              <a:rPr b="1" i="0" lang="en-US" sz="1200">
                <a:solidFill>
                  <a:srgbClr val="7030A0"/>
                </a:solidFill>
                <a:latin typeface="Calibri"/>
                <a:ea typeface="Calibri"/>
                <a:cs typeface="Calibri"/>
                <a:sym typeface="Calibri"/>
              </a:rPr>
              <a:t>quantify correlations between wind divergence and rain in the Inter-Tropical Convergence Zone (ITCZ) of the Atlantic Ocean. </a:t>
            </a:r>
            <a:endParaRPr/>
          </a:p>
          <a:p>
            <a:pPr indent="-171450" lvl="0" marL="171450" marR="0" rtl="0" algn="l">
              <a:spcBef>
                <a:spcPts val="0"/>
              </a:spcBef>
              <a:spcAft>
                <a:spcPts val="0"/>
              </a:spcAft>
              <a:buClr>
                <a:srgbClr val="7030A0"/>
              </a:buClr>
              <a:buSzPts val="1200"/>
              <a:buFont typeface="Arial"/>
              <a:buChar char="•"/>
            </a:pPr>
            <a:r>
              <a:rPr b="1" i="0" lang="en-US" sz="1200">
                <a:solidFill>
                  <a:srgbClr val="7030A0"/>
                </a:solidFill>
                <a:latin typeface="Calibri"/>
                <a:ea typeface="Calibri"/>
                <a:cs typeface="Calibri"/>
                <a:sym typeface="Calibri"/>
              </a:rPr>
              <a:t>We show that when there is extreme rain, there is extreme convergence/divergence in the vicinity. </a:t>
            </a:r>
            <a:endParaRPr/>
          </a:p>
          <a:p>
            <a:pPr indent="-171450" lvl="0" marL="171450" marR="0" rtl="0" algn="l">
              <a:spcBef>
                <a:spcPts val="0"/>
              </a:spcBef>
              <a:spcAft>
                <a:spcPts val="0"/>
              </a:spcAft>
              <a:buClr>
                <a:srgbClr val="7030A0"/>
              </a:buClr>
              <a:buSzPts val="1200"/>
              <a:buFont typeface="Arial"/>
              <a:buChar char="•"/>
            </a:pPr>
            <a:r>
              <a:rPr b="1" i="0" lang="en-US" sz="1200">
                <a:solidFill>
                  <a:srgbClr val="7030A0"/>
                </a:solidFill>
                <a:latin typeface="Calibri"/>
                <a:ea typeface="Calibri"/>
                <a:cs typeface="Calibri"/>
                <a:sym typeface="Calibri"/>
              </a:rPr>
              <a:t>The divergence time lag is close to zero, while it is 30 min for the convergence peak, implying that extreme rain generally appears after (lags) extreme convergence. </a:t>
            </a:r>
            <a:endParaRPr/>
          </a:p>
          <a:p>
            <a:pPr indent="-171450" lvl="0" marL="171450" marR="0" rtl="0" algn="l">
              <a:spcBef>
                <a:spcPts val="0"/>
              </a:spcBef>
              <a:spcAft>
                <a:spcPts val="0"/>
              </a:spcAft>
              <a:buClr>
                <a:srgbClr val="7030A0"/>
              </a:buClr>
              <a:buSzPts val="1200"/>
              <a:buFont typeface="Arial"/>
              <a:buChar char="•"/>
            </a:pPr>
            <a:r>
              <a:rPr b="0" i="0" lang="en-US" sz="1200">
                <a:solidFill>
                  <a:srgbClr val="7030A0"/>
                </a:solidFill>
                <a:latin typeface="Calibri"/>
                <a:ea typeface="Calibri"/>
                <a:cs typeface="Calibri"/>
                <a:sym typeface="Calibri"/>
              </a:rPr>
              <a:t>The temporal scale of moist convection is thus determined by the slower updraft process, as expected. </a:t>
            </a:r>
            <a:endParaRPr/>
          </a:p>
        </p:txBody>
      </p:sp>
      <p:sp>
        <p:nvSpPr>
          <p:cNvPr id="429" name="Google Shape;429;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8"/>
          <p:cNvSpPr txBox="1"/>
          <p:nvPr>
            <p:ph type="title"/>
          </p:nvPr>
        </p:nvSpPr>
        <p:spPr>
          <a:xfrm>
            <a:off x="838200" y="296114"/>
            <a:ext cx="11273118"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12121"/>
              </a:buClr>
              <a:buSzPts val="3200"/>
              <a:buFont typeface="Calibri"/>
              <a:buNone/>
            </a:pPr>
            <a:r>
              <a:rPr b="1" lang="en-US" sz="3200">
                <a:solidFill>
                  <a:srgbClr val="212121"/>
                </a:solidFill>
                <a:latin typeface="Calibri"/>
                <a:ea typeface="Calibri"/>
                <a:cs typeface="Calibri"/>
                <a:sym typeface="Calibri"/>
              </a:rPr>
              <a:t>2. Science questions that could be addressed from the CDRs/ESDRs of ocean surface winds</a:t>
            </a:r>
            <a:br>
              <a:rPr lang="en-US" sz="3200">
                <a:latin typeface="Calibri"/>
                <a:ea typeface="Calibri"/>
                <a:cs typeface="Calibri"/>
                <a:sym typeface="Calibri"/>
              </a:rPr>
            </a:br>
            <a:endParaRPr sz="3200">
              <a:latin typeface="Calibri"/>
              <a:ea typeface="Calibri"/>
              <a:cs typeface="Calibri"/>
              <a:sym typeface="Calibri"/>
            </a:endParaRPr>
          </a:p>
        </p:txBody>
      </p:sp>
      <p:sp>
        <p:nvSpPr>
          <p:cNvPr id="435" name="Google Shape;435;p28"/>
          <p:cNvSpPr txBox="1"/>
          <p:nvPr>
            <p:ph idx="1" type="body"/>
          </p:nvPr>
        </p:nvSpPr>
        <p:spPr>
          <a:xfrm>
            <a:off x="-162466" y="1397391"/>
            <a:ext cx="5036391" cy="5313960"/>
          </a:xfrm>
          <a:prstGeom prst="rect">
            <a:avLst/>
          </a:prstGeom>
          <a:noFill/>
          <a:ln>
            <a:noFill/>
          </a:ln>
        </p:spPr>
        <p:txBody>
          <a:bodyPr anchorCtr="0" anchor="t" bIns="45700" lIns="91425" spcFirstLastPara="1" rIns="91425" wrap="square" tIns="45700">
            <a:normAutofit fontScale="92500" lnSpcReduction="10000"/>
          </a:bodyPr>
          <a:lstStyle/>
          <a:p>
            <a:pPr indent="-285750" lvl="1" marL="742950" marR="0" rtl="0" algn="l">
              <a:lnSpc>
                <a:spcPct val="120000"/>
              </a:lnSpc>
              <a:spcBef>
                <a:spcPts val="0"/>
              </a:spcBef>
              <a:spcAft>
                <a:spcPts val="0"/>
              </a:spcAft>
              <a:buClr>
                <a:srgbClr val="212121"/>
              </a:buClr>
              <a:buSzPct val="100000"/>
              <a:buFont typeface="Calibri"/>
              <a:buAutoNum type="alphaLcPeriod"/>
            </a:pPr>
            <a:r>
              <a:rPr lang="en-US" sz="1800">
                <a:solidFill>
                  <a:srgbClr val="212121"/>
                </a:solidFill>
              </a:rPr>
              <a:t>Trends and variability in the global circulation: </a:t>
            </a:r>
            <a:endParaRPr sz="1800"/>
          </a:p>
          <a:p>
            <a:pPr indent="-228600" lvl="2" marL="1143000" marR="0" rtl="0" algn="l">
              <a:lnSpc>
                <a:spcPct val="120000"/>
              </a:lnSpc>
              <a:spcBef>
                <a:spcPts val="0"/>
              </a:spcBef>
              <a:spcAft>
                <a:spcPts val="0"/>
              </a:spcAft>
              <a:buClr>
                <a:srgbClr val="212121"/>
              </a:buClr>
              <a:buSzPct val="100000"/>
              <a:buFont typeface="Calibri"/>
              <a:buAutoNum type="romanLcPeriod"/>
            </a:pPr>
            <a:r>
              <a:rPr lang="en-US" sz="1800">
                <a:solidFill>
                  <a:srgbClr val="212121"/>
                </a:solidFill>
              </a:rPr>
              <a:t>Hadley cell and ITCZ </a:t>
            </a:r>
            <a:endParaRPr sz="1800"/>
          </a:p>
          <a:p>
            <a:pPr indent="-228600" lvl="2" marL="1143000" marR="0" rtl="0" algn="l">
              <a:lnSpc>
                <a:spcPct val="120000"/>
              </a:lnSpc>
              <a:spcBef>
                <a:spcPts val="0"/>
              </a:spcBef>
              <a:spcAft>
                <a:spcPts val="0"/>
              </a:spcAft>
              <a:buClr>
                <a:srgbClr val="212121"/>
              </a:buClr>
              <a:buSzPct val="100000"/>
              <a:buFont typeface="Calibri"/>
              <a:buAutoNum type="romanLcPeriod"/>
            </a:pPr>
            <a:r>
              <a:rPr lang="en-US" sz="1800">
                <a:solidFill>
                  <a:srgbClr val="212121"/>
                </a:solidFill>
              </a:rPr>
              <a:t>MJO and ENSO</a:t>
            </a:r>
            <a:endParaRPr sz="1800"/>
          </a:p>
          <a:p>
            <a:pPr indent="-228600" lvl="2" marL="1143000" marR="0" rtl="0" algn="l">
              <a:lnSpc>
                <a:spcPct val="120000"/>
              </a:lnSpc>
              <a:spcBef>
                <a:spcPts val="0"/>
              </a:spcBef>
              <a:spcAft>
                <a:spcPts val="0"/>
              </a:spcAft>
              <a:buClr>
                <a:srgbClr val="212121"/>
              </a:buClr>
              <a:buSzPct val="100000"/>
              <a:buFont typeface="Calibri"/>
              <a:buAutoNum type="romanLcPeriod"/>
            </a:pPr>
            <a:r>
              <a:rPr lang="en-US" sz="1800">
                <a:solidFill>
                  <a:srgbClr val="212121"/>
                </a:solidFill>
              </a:rPr>
              <a:t>Climate indices</a:t>
            </a:r>
            <a:endParaRPr sz="1800"/>
          </a:p>
          <a:p>
            <a:pPr indent="-285750" lvl="1" marL="742950" marR="0" rtl="0" algn="l">
              <a:lnSpc>
                <a:spcPct val="120000"/>
              </a:lnSpc>
              <a:spcBef>
                <a:spcPts val="0"/>
              </a:spcBef>
              <a:spcAft>
                <a:spcPts val="0"/>
              </a:spcAft>
              <a:buClr>
                <a:srgbClr val="212121"/>
              </a:buClr>
              <a:buSzPct val="100000"/>
              <a:buFont typeface="Calibri"/>
              <a:buAutoNum type="alphaLcPeriod"/>
            </a:pPr>
            <a:r>
              <a:rPr lang="en-US" sz="1800">
                <a:solidFill>
                  <a:srgbClr val="212121"/>
                </a:solidFill>
              </a:rPr>
              <a:t>Trends and variability in extremes</a:t>
            </a:r>
            <a:endParaRPr sz="1800"/>
          </a:p>
          <a:p>
            <a:pPr indent="-285750" lvl="1" marL="742950" marR="0" rtl="0" algn="l">
              <a:lnSpc>
                <a:spcPct val="120000"/>
              </a:lnSpc>
              <a:spcBef>
                <a:spcPts val="0"/>
              </a:spcBef>
              <a:spcAft>
                <a:spcPts val="0"/>
              </a:spcAft>
              <a:buClr>
                <a:schemeClr val="dk1"/>
              </a:buClr>
              <a:buSzPct val="100000"/>
              <a:buFont typeface="Calibri"/>
              <a:buAutoNum type="alphaLcPeriod"/>
            </a:pPr>
            <a:r>
              <a:rPr lang="en-US" sz="1800"/>
              <a:t>Coupling of tropical convection with surface wind convergence and flux convergence</a:t>
            </a:r>
            <a:r>
              <a:rPr lang="en-US" sz="1800">
                <a:solidFill>
                  <a:srgbClr val="F3FAEF"/>
                </a:solidFill>
              </a:rPr>
              <a:t> </a:t>
            </a:r>
            <a:endParaRPr sz="1800"/>
          </a:p>
          <a:p>
            <a:pPr indent="-285750" lvl="1" marL="742950" marR="0" rtl="0" algn="l">
              <a:lnSpc>
                <a:spcPct val="120000"/>
              </a:lnSpc>
              <a:spcBef>
                <a:spcPts val="0"/>
              </a:spcBef>
              <a:spcAft>
                <a:spcPts val="0"/>
              </a:spcAft>
              <a:buClr>
                <a:schemeClr val="dk1"/>
              </a:buClr>
              <a:buSzPct val="100000"/>
              <a:buFont typeface="Calibri"/>
              <a:buAutoNum type="alphaLcPeriod"/>
            </a:pPr>
            <a:r>
              <a:rPr lang="en-US" sz="1800"/>
              <a:t>Relating winds and precipitation in tropical convective systems</a:t>
            </a:r>
            <a:endParaRPr sz="1800">
              <a:highlight>
                <a:srgbClr val="E2F0DB"/>
              </a:highlight>
            </a:endParaRPr>
          </a:p>
          <a:p>
            <a:pPr indent="-285750" lvl="1" marL="742950" marR="0" rtl="0" algn="l">
              <a:lnSpc>
                <a:spcPct val="120000"/>
              </a:lnSpc>
              <a:spcBef>
                <a:spcPts val="0"/>
              </a:spcBef>
              <a:spcAft>
                <a:spcPts val="0"/>
              </a:spcAft>
              <a:buClr>
                <a:schemeClr val="dk1"/>
              </a:buClr>
              <a:buSzPct val="100000"/>
              <a:buFont typeface="Calibri"/>
              <a:buAutoNum type="alphaLcPeriod"/>
            </a:pPr>
            <a:r>
              <a:rPr lang="en-US" sz="1800"/>
              <a:t>Winds and currents: effects on the ocean dynamics</a:t>
            </a:r>
            <a:endParaRPr/>
          </a:p>
          <a:p>
            <a:pPr indent="-285750" lvl="1" marL="742950" marR="0" rtl="0" algn="l">
              <a:lnSpc>
                <a:spcPct val="120000"/>
              </a:lnSpc>
              <a:spcBef>
                <a:spcPts val="0"/>
              </a:spcBef>
              <a:spcAft>
                <a:spcPts val="0"/>
              </a:spcAft>
              <a:buClr>
                <a:srgbClr val="F3FAEF"/>
              </a:buClr>
              <a:buSzPct val="100000"/>
              <a:buFont typeface="Calibri"/>
              <a:buAutoNum type="alphaLcPeriod"/>
            </a:pPr>
            <a:r>
              <a:rPr lang="en-US" sz="1800">
                <a:solidFill>
                  <a:srgbClr val="F3FAEF"/>
                </a:solidFill>
              </a:rPr>
              <a:t>Marine heat waves</a:t>
            </a:r>
            <a:endParaRPr/>
          </a:p>
          <a:p>
            <a:pPr indent="-285750" lvl="1" marL="742950" marR="0" rtl="0" algn="l">
              <a:lnSpc>
                <a:spcPct val="120000"/>
              </a:lnSpc>
              <a:spcBef>
                <a:spcPts val="0"/>
              </a:spcBef>
              <a:spcAft>
                <a:spcPts val="0"/>
              </a:spcAft>
              <a:buClr>
                <a:srgbClr val="F3FAEF"/>
              </a:buClr>
              <a:buSzPct val="100000"/>
              <a:buFont typeface="Calibri"/>
              <a:buAutoNum type="alphaLcPeriod"/>
            </a:pPr>
            <a:r>
              <a:rPr lang="en-US" sz="1800">
                <a:solidFill>
                  <a:srgbClr val="F3FAEF"/>
                </a:solidFill>
              </a:rPr>
              <a:t>The value of the </a:t>
            </a:r>
            <a:r>
              <a:rPr b="1" i="1" lang="en-US" sz="1800">
                <a:solidFill>
                  <a:srgbClr val="F3FAEF"/>
                </a:solidFill>
              </a:rPr>
              <a:t>speed-only</a:t>
            </a:r>
            <a:r>
              <a:rPr lang="en-US" sz="1800">
                <a:solidFill>
                  <a:srgbClr val="F3FAEF"/>
                </a:solidFill>
              </a:rPr>
              <a:t> CDRs from radiometers: coincident observations of the surface winds, the precipitation and thermodynamics of the environment (in </a:t>
            </a:r>
            <a:r>
              <a:rPr lang="en-US" sz="1800">
                <a:solidFill>
                  <a:srgbClr val="F1F8ED"/>
                </a:solidFill>
              </a:rPr>
              <a:t>terms of the Total Precipitable Water - TPW)</a:t>
            </a:r>
            <a:endParaRPr/>
          </a:p>
          <a:p>
            <a:pPr indent="-122872" lvl="0" marL="228600" rtl="0" algn="l">
              <a:lnSpc>
                <a:spcPct val="90000"/>
              </a:lnSpc>
              <a:spcBef>
                <a:spcPts val="1000"/>
              </a:spcBef>
              <a:spcAft>
                <a:spcPts val="0"/>
              </a:spcAft>
              <a:buClr>
                <a:schemeClr val="dk1"/>
              </a:buClr>
              <a:buSzPct val="100000"/>
              <a:buNone/>
            </a:pPr>
            <a:r>
              <a:t/>
            </a:r>
            <a:endParaRPr sz="1800"/>
          </a:p>
        </p:txBody>
      </p:sp>
      <p:sp>
        <p:nvSpPr>
          <p:cNvPr id="436" name="Google Shape;43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9"/>
          <p:cNvSpPr txBox="1"/>
          <p:nvPr>
            <p:ph type="title"/>
          </p:nvPr>
        </p:nvSpPr>
        <p:spPr>
          <a:xfrm>
            <a:off x="838200" y="296114"/>
            <a:ext cx="10824713"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12121"/>
              </a:buClr>
              <a:buSzPts val="3200"/>
              <a:buFont typeface="Calibri"/>
              <a:buNone/>
            </a:pPr>
            <a:r>
              <a:rPr b="1" lang="en-US" sz="3200">
                <a:solidFill>
                  <a:srgbClr val="212121"/>
                </a:solidFill>
                <a:latin typeface="Calibri"/>
                <a:ea typeface="Calibri"/>
                <a:cs typeface="Calibri"/>
                <a:sym typeface="Calibri"/>
              </a:rPr>
              <a:t>2. Science questions that could be addressed from the CDRs/ESDRs of ocean surface winds</a:t>
            </a:r>
            <a:br>
              <a:rPr lang="en-US" sz="3200">
                <a:latin typeface="Calibri"/>
                <a:ea typeface="Calibri"/>
                <a:cs typeface="Calibri"/>
                <a:sym typeface="Calibri"/>
              </a:rPr>
            </a:br>
            <a:endParaRPr sz="3200">
              <a:latin typeface="Calibri"/>
              <a:ea typeface="Calibri"/>
              <a:cs typeface="Calibri"/>
              <a:sym typeface="Calibri"/>
            </a:endParaRPr>
          </a:p>
        </p:txBody>
      </p:sp>
      <p:sp>
        <p:nvSpPr>
          <p:cNvPr id="442" name="Google Shape;442;p29"/>
          <p:cNvSpPr txBox="1"/>
          <p:nvPr/>
        </p:nvSpPr>
        <p:spPr>
          <a:xfrm>
            <a:off x="-162466" y="1397391"/>
            <a:ext cx="5036391" cy="5313960"/>
          </a:xfrm>
          <a:prstGeom prst="rect">
            <a:avLst/>
          </a:prstGeom>
          <a:noFill/>
          <a:ln>
            <a:noFill/>
          </a:ln>
        </p:spPr>
        <p:txBody>
          <a:bodyPr anchorCtr="0" anchor="t" bIns="45700" lIns="91425" spcFirstLastPara="1" rIns="91425" wrap="square" tIns="45700">
            <a:normAutofit fontScale="92500" lnSpcReduction="10000"/>
          </a:bodyPr>
          <a:lstStyle/>
          <a:p>
            <a:pPr indent="-285750" lvl="1" marL="742950" marR="0" rtl="0" algn="l">
              <a:lnSpc>
                <a:spcPct val="120000"/>
              </a:lnSpc>
              <a:spcBef>
                <a:spcPts val="0"/>
              </a:spcBef>
              <a:spcAft>
                <a:spcPts val="0"/>
              </a:spcAft>
              <a:buClr>
                <a:srgbClr val="212121"/>
              </a:buClr>
              <a:buSzPct val="100000"/>
              <a:buFont typeface="Calibri"/>
              <a:buAutoNum type="alphaLcPeriod"/>
            </a:pPr>
            <a:r>
              <a:rPr b="0" i="0" lang="en-US" sz="1800" u="none" cap="none" strike="noStrike">
                <a:solidFill>
                  <a:srgbClr val="212121"/>
                </a:solidFill>
                <a:latin typeface="Calibri"/>
                <a:ea typeface="Calibri"/>
                <a:cs typeface="Calibri"/>
                <a:sym typeface="Calibri"/>
              </a:rPr>
              <a:t>Trends and variability in the global circulation: </a:t>
            </a:r>
            <a:endParaRPr b="0" i="0" sz="1800" u="none" cap="none" strike="noStrike">
              <a:solidFill>
                <a:schemeClr val="dk1"/>
              </a:solidFill>
              <a:latin typeface="Calibri"/>
              <a:ea typeface="Calibri"/>
              <a:cs typeface="Calibri"/>
              <a:sym typeface="Calibri"/>
            </a:endParaRPr>
          </a:p>
          <a:p>
            <a:pPr indent="-228600" lvl="2" marL="1143000" marR="0" rtl="0" algn="l">
              <a:lnSpc>
                <a:spcPct val="120000"/>
              </a:lnSpc>
              <a:spcBef>
                <a:spcPts val="0"/>
              </a:spcBef>
              <a:spcAft>
                <a:spcPts val="0"/>
              </a:spcAft>
              <a:buClr>
                <a:srgbClr val="212121"/>
              </a:buClr>
              <a:buSzPct val="100000"/>
              <a:buFont typeface="Calibri"/>
              <a:buAutoNum type="romanLcPeriod"/>
            </a:pPr>
            <a:r>
              <a:rPr b="0" i="0" lang="en-US" sz="1800" u="none" cap="none" strike="noStrike">
                <a:solidFill>
                  <a:srgbClr val="212121"/>
                </a:solidFill>
                <a:latin typeface="Calibri"/>
                <a:ea typeface="Calibri"/>
                <a:cs typeface="Calibri"/>
                <a:sym typeface="Calibri"/>
              </a:rPr>
              <a:t>Hadley cell and ITCZ </a:t>
            </a:r>
            <a:endParaRPr b="0" i="0" sz="1800" u="none" cap="none" strike="noStrike">
              <a:solidFill>
                <a:schemeClr val="dk1"/>
              </a:solidFill>
              <a:latin typeface="Calibri"/>
              <a:ea typeface="Calibri"/>
              <a:cs typeface="Calibri"/>
              <a:sym typeface="Calibri"/>
            </a:endParaRPr>
          </a:p>
          <a:p>
            <a:pPr indent="-228600" lvl="2" marL="1143000" marR="0" rtl="0" algn="l">
              <a:lnSpc>
                <a:spcPct val="120000"/>
              </a:lnSpc>
              <a:spcBef>
                <a:spcPts val="0"/>
              </a:spcBef>
              <a:spcAft>
                <a:spcPts val="0"/>
              </a:spcAft>
              <a:buClr>
                <a:srgbClr val="212121"/>
              </a:buClr>
              <a:buSzPct val="100000"/>
              <a:buFont typeface="Calibri"/>
              <a:buAutoNum type="romanLcPeriod"/>
            </a:pPr>
            <a:r>
              <a:rPr b="0" i="0" lang="en-US" sz="1800" u="none" cap="none" strike="noStrike">
                <a:solidFill>
                  <a:srgbClr val="212121"/>
                </a:solidFill>
                <a:latin typeface="Calibri"/>
                <a:ea typeface="Calibri"/>
                <a:cs typeface="Calibri"/>
                <a:sym typeface="Calibri"/>
              </a:rPr>
              <a:t>MJO and ENSO</a:t>
            </a:r>
            <a:endParaRPr b="0" i="0" sz="1800" u="none" cap="none" strike="noStrike">
              <a:solidFill>
                <a:schemeClr val="dk1"/>
              </a:solidFill>
              <a:latin typeface="Calibri"/>
              <a:ea typeface="Calibri"/>
              <a:cs typeface="Calibri"/>
              <a:sym typeface="Calibri"/>
            </a:endParaRPr>
          </a:p>
          <a:p>
            <a:pPr indent="-228600" lvl="2" marL="1143000" marR="0" rtl="0" algn="l">
              <a:lnSpc>
                <a:spcPct val="120000"/>
              </a:lnSpc>
              <a:spcBef>
                <a:spcPts val="0"/>
              </a:spcBef>
              <a:spcAft>
                <a:spcPts val="0"/>
              </a:spcAft>
              <a:buClr>
                <a:srgbClr val="212121"/>
              </a:buClr>
              <a:buSzPct val="100000"/>
              <a:buFont typeface="Calibri"/>
              <a:buAutoNum type="romanLcPeriod"/>
            </a:pPr>
            <a:r>
              <a:rPr b="0" i="0" lang="en-US" sz="1800" u="none" cap="none" strike="noStrike">
                <a:solidFill>
                  <a:srgbClr val="212121"/>
                </a:solidFill>
                <a:latin typeface="Calibri"/>
                <a:ea typeface="Calibri"/>
                <a:cs typeface="Calibri"/>
                <a:sym typeface="Calibri"/>
              </a:rPr>
              <a:t>Climate indices</a:t>
            </a:r>
            <a:endParaRPr b="0" i="0" sz="1800" u="none" cap="none" strike="noStrike">
              <a:solidFill>
                <a:schemeClr val="dk1"/>
              </a:solidFill>
              <a:latin typeface="Calibri"/>
              <a:ea typeface="Calibri"/>
              <a:cs typeface="Calibri"/>
              <a:sym typeface="Calibri"/>
            </a:endParaRPr>
          </a:p>
          <a:p>
            <a:pPr indent="-285750" lvl="1" marL="742950" marR="0" rtl="0" algn="l">
              <a:lnSpc>
                <a:spcPct val="120000"/>
              </a:lnSpc>
              <a:spcBef>
                <a:spcPts val="0"/>
              </a:spcBef>
              <a:spcAft>
                <a:spcPts val="0"/>
              </a:spcAft>
              <a:buClr>
                <a:srgbClr val="212121"/>
              </a:buClr>
              <a:buSzPct val="100000"/>
              <a:buFont typeface="Calibri"/>
              <a:buAutoNum type="alphaLcPeriod"/>
            </a:pPr>
            <a:r>
              <a:rPr b="0" i="0" lang="en-US" sz="1800" u="none" cap="none" strike="noStrike">
                <a:solidFill>
                  <a:srgbClr val="212121"/>
                </a:solidFill>
                <a:latin typeface="Calibri"/>
                <a:ea typeface="Calibri"/>
                <a:cs typeface="Calibri"/>
                <a:sym typeface="Calibri"/>
              </a:rPr>
              <a:t>Trends and variability in extremes</a:t>
            </a:r>
            <a:endParaRPr b="0" i="0" sz="1800" u="none" cap="none" strike="noStrike">
              <a:solidFill>
                <a:schemeClr val="dk1"/>
              </a:solidFill>
              <a:latin typeface="Calibri"/>
              <a:ea typeface="Calibri"/>
              <a:cs typeface="Calibri"/>
              <a:sym typeface="Calibri"/>
            </a:endParaRPr>
          </a:p>
          <a:p>
            <a:pPr indent="-285750" lvl="1" marL="742950" marR="0" rtl="0" algn="l">
              <a:lnSpc>
                <a:spcPct val="120000"/>
              </a:lnSpc>
              <a:spcBef>
                <a:spcPts val="0"/>
              </a:spcBef>
              <a:spcAft>
                <a:spcPts val="0"/>
              </a:spcAft>
              <a:buClr>
                <a:schemeClr val="dk1"/>
              </a:buClr>
              <a:buSzPct val="100000"/>
              <a:buFont typeface="Calibri"/>
              <a:buAutoNum type="alphaLcPeriod"/>
            </a:pPr>
            <a:r>
              <a:rPr b="0" i="0" lang="en-US" sz="1800" u="none" cap="none" strike="noStrike">
                <a:solidFill>
                  <a:schemeClr val="dk1"/>
                </a:solidFill>
                <a:latin typeface="Calibri"/>
                <a:ea typeface="Calibri"/>
                <a:cs typeface="Calibri"/>
                <a:sym typeface="Calibri"/>
              </a:rPr>
              <a:t>Coupling of tropical convection with surface wind convergence and flux convergence</a:t>
            </a:r>
            <a:r>
              <a:rPr b="0" i="0" lang="en-US" sz="1800" u="none" cap="none" strike="noStrike">
                <a:solidFill>
                  <a:srgbClr val="F3FAEF"/>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a:p>
            <a:pPr indent="-285750" lvl="1" marL="742950" marR="0" rtl="0" algn="l">
              <a:lnSpc>
                <a:spcPct val="120000"/>
              </a:lnSpc>
              <a:spcBef>
                <a:spcPts val="0"/>
              </a:spcBef>
              <a:spcAft>
                <a:spcPts val="0"/>
              </a:spcAft>
              <a:buClr>
                <a:schemeClr val="dk1"/>
              </a:buClr>
              <a:buSzPct val="100000"/>
              <a:buFont typeface="Calibri"/>
              <a:buAutoNum type="alphaLcPeriod"/>
            </a:pPr>
            <a:r>
              <a:rPr b="0" i="0" lang="en-US" sz="1800" u="none" cap="none" strike="noStrike">
                <a:solidFill>
                  <a:schemeClr val="dk1"/>
                </a:solidFill>
                <a:latin typeface="Calibri"/>
                <a:ea typeface="Calibri"/>
                <a:cs typeface="Calibri"/>
                <a:sym typeface="Calibri"/>
              </a:rPr>
              <a:t>Relating winds and precipitation in tropical convective systems</a:t>
            </a:r>
            <a:endParaRPr b="0" i="0" sz="1800" u="none" cap="none" strike="noStrike">
              <a:solidFill>
                <a:schemeClr val="dk1"/>
              </a:solidFill>
              <a:highlight>
                <a:srgbClr val="E2F0DB"/>
              </a:highlight>
              <a:latin typeface="Calibri"/>
              <a:ea typeface="Calibri"/>
              <a:cs typeface="Calibri"/>
              <a:sym typeface="Calibri"/>
            </a:endParaRPr>
          </a:p>
          <a:p>
            <a:pPr indent="-285750" lvl="1" marL="742950" marR="0" rtl="0" algn="l">
              <a:lnSpc>
                <a:spcPct val="120000"/>
              </a:lnSpc>
              <a:spcBef>
                <a:spcPts val="0"/>
              </a:spcBef>
              <a:spcAft>
                <a:spcPts val="0"/>
              </a:spcAft>
              <a:buClr>
                <a:schemeClr val="dk1"/>
              </a:buClr>
              <a:buSzPct val="100000"/>
              <a:buFont typeface="Calibri"/>
              <a:buAutoNum type="alphaLcPeriod"/>
            </a:pPr>
            <a:r>
              <a:rPr b="0" i="0" lang="en-US" sz="1800" u="none" cap="none" strike="noStrike">
                <a:solidFill>
                  <a:schemeClr val="dk1"/>
                </a:solidFill>
                <a:latin typeface="Calibri"/>
                <a:ea typeface="Calibri"/>
                <a:cs typeface="Calibri"/>
                <a:sym typeface="Calibri"/>
              </a:rPr>
              <a:t>Winds and currents: effects on the ocean dynamics</a:t>
            </a:r>
            <a:endParaRPr/>
          </a:p>
          <a:p>
            <a:pPr indent="-285750" lvl="1" marL="742950" marR="0" rtl="0" algn="l">
              <a:lnSpc>
                <a:spcPct val="120000"/>
              </a:lnSpc>
              <a:spcBef>
                <a:spcPts val="0"/>
              </a:spcBef>
              <a:spcAft>
                <a:spcPts val="0"/>
              </a:spcAft>
              <a:buClr>
                <a:schemeClr val="dk1"/>
              </a:buClr>
              <a:buSzPct val="100000"/>
              <a:buFont typeface="Calibri"/>
              <a:buAutoNum type="alphaLcPeriod"/>
            </a:pPr>
            <a:r>
              <a:rPr b="0" i="0" lang="en-US" sz="1800" u="none" cap="none" strike="noStrike">
                <a:solidFill>
                  <a:schemeClr val="dk1"/>
                </a:solidFill>
                <a:latin typeface="Calibri"/>
                <a:ea typeface="Calibri"/>
                <a:cs typeface="Calibri"/>
                <a:sym typeface="Calibri"/>
              </a:rPr>
              <a:t>Marine heat waves</a:t>
            </a:r>
            <a:endParaRPr/>
          </a:p>
          <a:p>
            <a:pPr indent="-285750" lvl="1" marL="742950" marR="0" rtl="0" algn="l">
              <a:lnSpc>
                <a:spcPct val="120000"/>
              </a:lnSpc>
              <a:spcBef>
                <a:spcPts val="0"/>
              </a:spcBef>
              <a:spcAft>
                <a:spcPts val="0"/>
              </a:spcAft>
              <a:buClr>
                <a:schemeClr val="dk1"/>
              </a:buClr>
              <a:buSzPct val="100000"/>
              <a:buFont typeface="Calibri"/>
              <a:buAutoNum type="alphaLcPeriod"/>
            </a:pPr>
            <a:r>
              <a:rPr b="0" i="0" lang="en-US" sz="1800" u="none" cap="none" strike="noStrike">
                <a:solidFill>
                  <a:schemeClr val="dk1"/>
                </a:solidFill>
                <a:latin typeface="Calibri"/>
                <a:ea typeface="Calibri"/>
                <a:cs typeface="Calibri"/>
                <a:sym typeface="Calibri"/>
              </a:rPr>
              <a:t>The value of the </a:t>
            </a:r>
            <a:r>
              <a:rPr b="1" i="1" lang="en-US" sz="1800" u="none" cap="none" strike="noStrike">
                <a:solidFill>
                  <a:schemeClr val="dk1"/>
                </a:solidFill>
                <a:latin typeface="Calibri"/>
                <a:ea typeface="Calibri"/>
                <a:cs typeface="Calibri"/>
                <a:sym typeface="Calibri"/>
              </a:rPr>
              <a:t>speed-only</a:t>
            </a:r>
            <a:r>
              <a:rPr b="0" i="0" lang="en-US" sz="1800" u="none" cap="none" strike="noStrike">
                <a:solidFill>
                  <a:schemeClr val="dk1"/>
                </a:solidFill>
                <a:latin typeface="Calibri"/>
                <a:ea typeface="Calibri"/>
                <a:cs typeface="Calibri"/>
                <a:sym typeface="Calibri"/>
              </a:rPr>
              <a:t> CDRs from radiometers: coincident observations of the surface winds, the precipitation and thermodynamics of the environment (in terms of the Total Precipitable Water - TPW)</a:t>
            </a:r>
            <a:endParaRPr/>
          </a:p>
          <a:p>
            <a:pPr indent="-122872" lvl="0" marL="228600" marR="0" rtl="0" algn="l">
              <a:lnSpc>
                <a:spcPct val="90000"/>
              </a:lnSpc>
              <a:spcBef>
                <a:spcPts val="1000"/>
              </a:spcBef>
              <a:spcAft>
                <a:spcPts val="0"/>
              </a:spcAft>
              <a:buClr>
                <a:schemeClr val="dk1"/>
              </a:buClr>
              <a:buSzPct val="100000"/>
              <a:buFont typeface="Arial"/>
              <a:buNone/>
            </a:pPr>
            <a:r>
              <a:t/>
            </a:r>
            <a:endParaRPr sz="1800">
              <a:solidFill>
                <a:schemeClr val="dk1"/>
              </a:solidFill>
              <a:latin typeface="Calibri"/>
              <a:ea typeface="Calibri"/>
              <a:cs typeface="Calibri"/>
              <a:sym typeface="Calibri"/>
            </a:endParaRPr>
          </a:p>
        </p:txBody>
      </p:sp>
      <p:sp>
        <p:nvSpPr>
          <p:cNvPr id="443" name="Google Shape;44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3"/>
          <p:cNvSpPr txBox="1"/>
          <p:nvPr>
            <p:ph type="title"/>
          </p:nvPr>
        </p:nvSpPr>
        <p:spPr>
          <a:xfrm>
            <a:off x="838200" y="174666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a:latin typeface="Calibri"/>
                <a:ea typeface="Calibri"/>
                <a:cs typeface="Calibri"/>
                <a:sym typeface="Calibri"/>
              </a:rPr>
              <a:t>Part 1.  </a:t>
            </a:r>
            <a:br>
              <a:rPr b="1" lang="en-US">
                <a:latin typeface="Calibri"/>
                <a:ea typeface="Calibri"/>
                <a:cs typeface="Calibri"/>
                <a:sym typeface="Calibri"/>
              </a:rPr>
            </a:br>
            <a:r>
              <a:rPr b="1" lang="en-US">
                <a:latin typeface="Calibri"/>
                <a:ea typeface="Calibri"/>
                <a:cs typeface="Calibri"/>
                <a:sym typeface="Calibri"/>
              </a:rPr>
              <a:t>Climate Data Records (CDRs) and </a:t>
            </a:r>
            <a:br>
              <a:rPr b="1" lang="en-US">
                <a:latin typeface="Calibri"/>
                <a:ea typeface="Calibri"/>
                <a:cs typeface="Calibri"/>
                <a:sym typeface="Calibri"/>
              </a:rPr>
            </a:br>
            <a:r>
              <a:rPr b="1" lang="en-US">
                <a:latin typeface="Calibri"/>
                <a:ea typeface="Calibri"/>
                <a:cs typeface="Calibri"/>
                <a:sym typeface="Calibri"/>
              </a:rPr>
              <a:t>Earth Science Data Records (ESDR)</a:t>
            </a:r>
            <a:br>
              <a:rPr b="1" lang="en-US">
                <a:latin typeface="Calibri"/>
                <a:ea typeface="Calibri"/>
                <a:cs typeface="Calibri"/>
                <a:sym typeface="Calibri"/>
              </a:rPr>
            </a:br>
            <a:br>
              <a:rPr b="1" lang="en-US">
                <a:latin typeface="Calibri"/>
                <a:ea typeface="Calibri"/>
                <a:cs typeface="Calibri"/>
                <a:sym typeface="Calibri"/>
              </a:rPr>
            </a:br>
            <a:r>
              <a:rPr b="1" lang="en-US">
                <a:latin typeface="Calibri"/>
                <a:ea typeface="Calibri"/>
                <a:cs typeface="Calibri"/>
                <a:sym typeface="Calibri"/>
              </a:rPr>
              <a:t>Overview</a:t>
            </a:r>
            <a:endParaRPr b="1">
              <a:latin typeface="Calibri"/>
              <a:ea typeface="Calibri"/>
              <a:cs typeface="Calibri"/>
              <a:sym typeface="Calibri"/>
            </a:endParaRPr>
          </a:p>
        </p:txBody>
      </p:sp>
      <p:sp>
        <p:nvSpPr>
          <p:cNvPr id="122" name="Google Shape;1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30"/>
          <p:cNvSpPr txBox="1"/>
          <p:nvPr>
            <p:ph type="title"/>
          </p:nvPr>
        </p:nvSpPr>
        <p:spPr>
          <a:xfrm>
            <a:off x="747664" y="2302566"/>
            <a:ext cx="11039947"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12121"/>
              </a:buClr>
              <a:buSzPct val="100000"/>
              <a:buFont typeface="Calibri"/>
              <a:buNone/>
            </a:pPr>
            <a:r>
              <a:rPr b="1" lang="en-US">
                <a:solidFill>
                  <a:srgbClr val="212121"/>
                </a:solidFill>
                <a:latin typeface="Calibri"/>
                <a:ea typeface="Calibri"/>
                <a:cs typeface="Calibri"/>
                <a:sym typeface="Calibri"/>
              </a:rPr>
              <a:t>Part 3. </a:t>
            </a:r>
            <a:r>
              <a:rPr b="1" lang="en-US" sz="4400">
                <a:solidFill>
                  <a:srgbClr val="212121"/>
                </a:solidFill>
                <a:latin typeface="Calibri"/>
                <a:ea typeface="Calibri"/>
                <a:cs typeface="Calibri"/>
                <a:sym typeface="Calibri"/>
              </a:rPr>
              <a:t>Application-focused uses of the CDRs </a:t>
            </a:r>
            <a:br>
              <a:rPr lang="en-US" sz="4400">
                <a:latin typeface="Calibri"/>
                <a:ea typeface="Calibri"/>
                <a:cs typeface="Calibri"/>
                <a:sym typeface="Calibri"/>
              </a:rPr>
            </a:br>
            <a:br>
              <a:rPr lang="en-US" sz="4400"/>
            </a:br>
            <a:endParaRPr/>
          </a:p>
        </p:txBody>
      </p:sp>
      <p:sp>
        <p:nvSpPr>
          <p:cNvPr id="449" name="Google Shape;449;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1"/>
          <p:cNvSpPr txBox="1"/>
          <p:nvPr>
            <p:ph type="title"/>
          </p:nvPr>
        </p:nvSpPr>
        <p:spPr>
          <a:xfrm>
            <a:off x="803694" y="80455"/>
            <a:ext cx="10824713" cy="73905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12121"/>
              </a:buClr>
              <a:buSzPts val="3200"/>
              <a:buFont typeface="Calibri"/>
              <a:buNone/>
            </a:pPr>
            <a:r>
              <a:rPr b="1" lang="en-US" sz="3200">
                <a:solidFill>
                  <a:srgbClr val="212121"/>
                </a:solidFill>
                <a:latin typeface="Calibri"/>
                <a:ea typeface="Calibri"/>
                <a:cs typeface="Calibri"/>
                <a:sym typeface="Calibri"/>
              </a:rPr>
              <a:t>3. Application-focused uses of the CDRs </a:t>
            </a:r>
            <a:endParaRPr sz="3200">
              <a:latin typeface="Calibri"/>
              <a:ea typeface="Calibri"/>
              <a:cs typeface="Calibri"/>
              <a:sym typeface="Calibri"/>
            </a:endParaRPr>
          </a:p>
        </p:txBody>
      </p:sp>
      <p:sp>
        <p:nvSpPr>
          <p:cNvPr id="455" name="Google Shape;455;p31"/>
          <p:cNvSpPr txBox="1"/>
          <p:nvPr/>
        </p:nvSpPr>
        <p:spPr>
          <a:xfrm>
            <a:off x="293298" y="1863207"/>
            <a:ext cx="11576649" cy="5047536"/>
          </a:xfrm>
          <a:prstGeom prst="rect">
            <a:avLst/>
          </a:prstGeom>
          <a:noFill/>
          <a:ln cap="flat" cmpd="sng" w="41275">
            <a:solidFill>
              <a:srgbClr val="2F5597"/>
            </a:solidFill>
            <a:prstDash val="solid"/>
            <a:round/>
            <a:headEnd len="sm" w="sm" type="none"/>
            <a:tailEnd len="sm" w="sm" type="none"/>
          </a:ln>
        </p:spPr>
        <p:txBody>
          <a:bodyPr anchorCtr="0" anchor="t" bIns="45700" lIns="91425" spcFirstLastPara="1" rIns="91425" wrap="square" tIns="45700">
            <a:spAutoFit/>
          </a:bodyPr>
          <a:lstStyle/>
          <a:p>
            <a:pPr indent="0" lvl="1" marL="228600" marR="0" rtl="0" algn="r">
              <a:spcBef>
                <a:spcPts val="0"/>
              </a:spcBef>
              <a:spcAft>
                <a:spcPts val="0"/>
              </a:spcAft>
              <a:buNone/>
            </a:pPr>
            <a:r>
              <a:rPr b="1" i="0" lang="en-US" sz="1600" u="none" cap="none" strike="noStrike">
                <a:solidFill>
                  <a:srgbClr val="7030A0"/>
                </a:solidFill>
                <a:latin typeface="Calibri"/>
                <a:ea typeface="Calibri"/>
                <a:cs typeface="Calibri"/>
                <a:sym typeface="Calibri"/>
              </a:rPr>
              <a:t>Model validation across spatial and temporal scales</a:t>
            </a:r>
            <a:endParaRPr/>
          </a:p>
          <a:p>
            <a:pPr indent="-228600" lvl="2" marL="914400" marR="0" rtl="0" algn="l">
              <a:spcBef>
                <a:spcPts val="0"/>
              </a:spcBef>
              <a:spcAft>
                <a:spcPts val="0"/>
              </a:spcAft>
              <a:buClr>
                <a:srgbClr val="7030A0"/>
              </a:buClr>
              <a:buSzPts val="1600"/>
              <a:buFont typeface="Calibri"/>
              <a:buAutoNum type="romanLcPeriod"/>
            </a:pPr>
            <a:r>
              <a:rPr b="0" i="0" lang="en-US" sz="1600" u="none" cap="none" strike="noStrike">
                <a:solidFill>
                  <a:srgbClr val="7030A0"/>
                </a:solidFill>
                <a:latin typeface="Calibri"/>
                <a:ea typeface="Calibri"/>
                <a:cs typeface="Calibri"/>
                <a:sym typeface="Calibri"/>
              </a:rPr>
              <a:t>Types of model validations</a:t>
            </a:r>
            <a:endParaRPr/>
          </a:p>
          <a:p>
            <a:pPr indent="-228600" lvl="3" marL="1371600" marR="0" rtl="0" algn="l">
              <a:spcBef>
                <a:spcPts val="0"/>
              </a:spcBef>
              <a:spcAft>
                <a:spcPts val="0"/>
              </a:spcAft>
              <a:buClr>
                <a:srgbClr val="7030A0"/>
              </a:buClr>
              <a:buSzPts val="1600"/>
              <a:buFont typeface="Calibri"/>
              <a:buAutoNum type="arabicPeriod"/>
            </a:pPr>
            <a:r>
              <a:rPr b="0" i="0" lang="en-US" sz="1600" u="none" cap="none" strike="noStrike">
                <a:solidFill>
                  <a:srgbClr val="7030A0"/>
                </a:solidFill>
                <a:latin typeface="Calibri"/>
                <a:ea typeface="Calibri"/>
                <a:cs typeface="Calibri"/>
                <a:sym typeface="Calibri"/>
              </a:rPr>
              <a:t>Verify whether re-analyses are: </a:t>
            </a:r>
            <a:endParaRPr b="0" i="0" sz="1600" u="none" cap="none" strike="noStrike">
              <a:solidFill>
                <a:srgbClr val="7030A0"/>
              </a:solidFill>
              <a:latin typeface="Calibri"/>
              <a:ea typeface="Calibri"/>
              <a:cs typeface="Calibri"/>
              <a:sym typeface="Calibri"/>
            </a:endParaRPr>
          </a:p>
          <a:p>
            <a:pPr indent="-228600" lvl="4" marL="1828800" marR="0" rtl="0" algn="l">
              <a:spcBef>
                <a:spcPts val="0"/>
              </a:spcBef>
              <a:spcAft>
                <a:spcPts val="0"/>
              </a:spcAft>
              <a:buClr>
                <a:srgbClr val="7030A0"/>
              </a:buClr>
              <a:buSzPts val="1600"/>
              <a:buFont typeface="Calibri"/>
              <a:buAutoNum type="arabicPeriod"/>
            </a:pPr>
            <a:r>
              <a:rPr b="0" i="0" lang="en-US" sz="1600" u="none" cap="none" strike="noStrike">
                <a:solidFill>
                  <a:srgbClr val="7030A0"/>
                </a:solidFill>
                <a:latin typeface="Calibri"/>
                <a:ea typeface="Calibri"/>
                <a:cs typeface="Calibri"/>
                <a:sym typeface="Calibri"/>
              </a:rPr>
              <a:t>consistent with observations</a:t>
            </a:r>
            <a:endParaRPr b="0" i="0" sz="1600" u="none" cap="none" strike="noStrike">
              <a:solidFill>
                <a:srgbClr val="7030A0"/>
              </a:solidFill>
              <a:latin typeface="Calibri"/>
              <a:ea typeface="Calibri"/>
              <a:cs typeface="Calibri"/>
              <a:sym typeface="Calibri"/>
            </a:endParaRPr>
          </a:p>
          <a:p>
            <a:pPr indent="-228600" lvl="4" marL="1828800" marR="0" rtl="0" algn="l">
              <a:spcBef>
                <a:spcPts val="0"/>
              </a:spcBef>
              <a:spcAft>
                <a:spcPts val="0"/>
              </a:spcAft>
              <a:buClr>
                <a:srgbClr val="7030A0"/>
              </a:buClr>
              <a:buSzPts val="1600"/>
              <a:buFont typeface="Calibri"/>
              <a:buAutoNum type="arabicPeriod"/>
            </a:pPr>
            <a:r>
              <a:rPr b="0" i="0" lang="en-US" sz="1600" u="none" cap="none" strike="noStrike">
                <a:solidFill>
                  <a:srgbClr val="7030A0"/>
                </a:solidFill>
                <a:latin typeface="Calibri"/>
                <a:ea typeface="Calibri"/>
                <a:cs typeface="Calibri"/>
                <a:sym typeface="Calibri"/>
              </a:rPr>
              <a:t>stable – meaning the difference from observations do not show trend</a:t>
            </a:r>
            <a:endParaRPr/>
          </a:p>
          <a:p>
            <a:pPr indent="-228600" lvl="3" marL="1371600" marR="0" rtl="0" algn="l">
              <a:spcBef>
                <a:spcPts val="0"/>
              </a:spcBef>
              <a:spcAft>
                <a:spcPts val="0"/>
              </a:spcAft>
              <a:buClr>
                <a:srgbClr val="7030A0"/>
              </a:buClr>
              <a:buSzPts val="1600"/>
              <a:buFont typeface="Calibri"/>
              <a:buAutoNum type="arabicPeriod"/>
            </a:pPr>
            <a:r>
              <a:rPr b="0" i="0" lang="en-US" sz="1600" u="none" cap="none" strike="noStrike">
                <a:solidFill>
                  <a:srgbClr val="7030A0"/>
                </a:solidFill>
                <a:latin typeface="Calibri"/>
                <a:ea typeface="Calibri"/>
                <a:cs typeface="Calibri"/>
                <a:sym typeface="Calibri"/>
              </a:rPr>
              <a:t>Determine: </a:t>
            </a:r>
            <a:endParaRPr b="0" i="0" sz="1600" u="none" cap="none" strike="noStrike">
              <a:solidFill>
                <a:srgbClr val="7030A0"/>
              </a:solidFill>
              <a:latin typeface="Calibri"/>
              <a:ea typeface="Calibri"/>
              <a:cs typeface="Calibri"/>
              <a:sym typeface="Calibri"/>
            </a:endParaRPr>
          </a:p>
          <a:p>
            <a:pPr indent="-228600" lvl="4" marL="1828800" marR="0" rtl="0" algn="l">
              <a:spcBef>
                <a:spcPts val="0"/>
              </a:spcBef>
              <a:spcAft>
                <a:spcPts val="0"/>
              </a:spcAft>
              <a:buClr>
                <a:srgbClr val="7030A0"/>
              </a:buClr>
              <a:buSzPts val="1600"/>
              <a:buFont typeface="Calibri"/>
              <a:buAutoNum type="arabicPeriod"/>
            </a:pPr>
            <a:r>
              <a:rPr b="0" i="0" lang="en-US" sz="1600" u="none" cap="none" strike="noStrike">
                <a:solidFill>
                  <a:srgbClr val="7030A0"/>
                </a:solidFill>
                <a:latin typeface="Calibri"/>
                <a:ea typeface="Calibri"/>
                <a:cs typeface="Calibri"/>
                <a:sym typeface="Calibri"/>
              </a:rPr>
              <a:t>Geographical (regional) model biases, and their trends</a:t>
            </a:r>
            <a:endParaRPr b="0" i="0" sz="1600" u="none" cap="none" strike="noStrike">
              <a:solidFill>
                <a:srgbClr val="7030A0"/>
              </a:solidFill>
              <a:latin typeface="Calibri"/>
              <a:ea typeface="Calibri"/>
              <a:cs typeface="Calibri"/>
              <a:sym typeface="Calibri"/>
            </a:endParaRPr>
          </a:p>
          <a:p>
            <a:pPr indent="-228600" lvl="4" marL="1828800" marR="0" rtl="0" algn="l">
              <a:spcBef>
                <a:spcPts val="0"/>
              </a:spcBef>
              <a:spcAft>
                <a:spcPts val="0"/>
              </a:spcAft>
              <a:buClr>
                <a:srgbClr val="7030A0"/>
              </a:buClr>
              <a:buSzPts val="1600"/>
              <a:buFont typeface="Calibri"/>
              <a:buAutoNum type="arabicPeriod"/>
            </a:pPr>
            <a:r>
              <a:rPr b="0" i="0" lang="en-US" sz="1600" u="none" cap="none" strike="noStrike">
                <a:solidFill>
                  <a:srgbClr val="7030A0"/>
                </a:solidFill>
                <a:latin typeface="Calibri"/>
                <a:ea typeface="Calibri"/>
                <a:cs typeface="Calibri"/>
                <a:sym typeface="Calibri"/>
              </a:rPr>
              <a:t>Biases in spatial wind variability (convergence and vorticity; scale wind/stress spectral analyses)</a:t>
            </a:r>
            <a:endParaRPr b="0" i="0" sz="1600" u="none" cap="none" strike="noStrike">
              <a:solidFill>
                <a:srgbClr val="7030A0"/>
              </a:solidFill>
              <a:latin typeface="Calibri"/>
              <a:ea typeface="Calibri"/>
              <a:cs typeface="Calibri"/>
              <a:sym typeface="Calibri"/>
            </a:endParaRPr>
          </a:p>
          <a:p>
            <a:pPr indent="-228600" lvl="4" marL="1828800" marR="0" rtl="0" algn="l">
              <a:spcBef>
                <a:spcPts val="0"/>
              </a:spcBef>
              <a:spcAft>
                <a:spcPts val="0"/>
              </a:spcAft>
              <a:buClr>
                <a:srgbClr val="7030A0"/>
              </a:buClr>
              <a:buSzPts val="1600"/>
              <a:buFont typeface="Calibri"/>
              <a:buAutoNum type="arabicPeriod"/>
            </a:pPr>
            <a:r>
              <a:rPr b="0" i="0" lang="en-US" sz="1600" u="none" cap="none" strike="noStrike">
                <a:solidFill>
                  <a:srgbClr val="7030A0"/>
                </a:solidFill>
                <a:latin typeface="Calibri"/>
                <a:ea typeface="Calibri"/>
                <a:cs typeface="Calibri"/>
                <a:sym typeface="Calibri"/>
              </a:rPr>
              <a:t>Model’s ability to capture temporal variability: diurnal, seasonal, and intraseasonal signals </a:t>
            </a:r>
            <a:endParaRPr b="0" i="0" sz="1600" u="none" cap="none" strike="noStrike">
              <a:solidFill>
                <a:srgbClr val="7030A0"/>
              </a:solidFill>
              <a:latin typeface="Calibri"/>
              <a:ea typeface="Calibri"/>
              <a:cs typeface="Calibri"/>
              <a:sym typeface="Calibri"/>
            </a:endParaRPr>
          </a:p>
          <a:p>
            <a:pPr indent="-228600" lvl="3" marL="1371600" marR="0" rtl="0" algn="l">
              <a:spcBef>
                <a:spcPts val="0"/>
              </a:spcBef>
              <a:spcAft>
                <a:spcPts val="0"/>
              </a:spcAft>
              <a:buClr>
                <a:srgbClr val="7030A0"/>
              </a:buClr>
              <a:buSzPts val="1600"/>
              <a:buFont typeface="Calibri"/>
              <a:buAutoNum type="arabicPeriod"/>
            </a:pPr>
            <a:r>
              <a:rPr b="0" i="0" lang="en-US" sz="1600" u="none" cap="none" strike="noStrike">
                <a:solidFill>
                  <a:srgbClr val="7030A0"/>
                </a:solidFill>
                <a:latin typeface="Calibri"/>
                <a:ea typeface="Calibri"/>
                <a:cs typeface="Calibri"/>
                <a:sym typeface="Calibri"/>
              </a:rPr>
              <a:t>Determine model’s ability to capture important phenomena in the:</a:t>
            </a:r>
            <a:endParaRPr b="0" i="0" sz="1600" u="none" cap="none" strike="noStrike">
              <a:solidFill>
                <a:srgbClr val="7030A0"/>
              </a:solidFill>
              <a:latin typeface="Calibri"/>
              <a:ea typeface="Calibri"/>
              <a:cs typeface="Calibri"/>
              <a:sym typeface="Calibri"/>
            </a:endParaRPr>
          </a:p>
          <a:p>
            <a:pPr indent="-228600" lvl="4" marL="1828800" marR="0" rtl="0" algn="l">
              <a:spcBef>
                <a:spcPts val="0"/>
              </a:spcBef>
              <a:spcAft>
                <a:spcPts val="0"/>
              </a:spcAft>
              <a:buClr>
                <a:srgbClr val="7030A0"/>
              </a:buClr>
              <a:buSzPts val="1600"/>
              <a:buFont typeface="Calibri"/>
              <a:buAutoNum type="alphaLcPeriod"/>
            </a:pPr>
            <a:r>
              <a:rPr b="0" i="0" lang="en-US" sz="1600" u="none" cap="none" strike="noStrike">
                <a:solidFill>
                  <a:srgbClr val="7030A0"/>
                </a:solidFill>
                <a:latin typeface="Calibri"/>
                <a:ea typeface="Calibri"/>
                <a:cs typeface="Calibri"/>
                <a:sym typeface="Calibri"/>
              </a:rPr>
              <a:t>Global atmospheric circulation</a:t>
            </a:r>
            <a:endParaRPr b="0" i="0" sz="1600" u="none" cap="none" strike="noStrike">
              <a:solidFill>
                <a:srgbClr val="7030A0"/>
              </a:solidFill>
              <a:latin typeface="Calibri"/>
              <a:ea typeface="Calibri"/>
              <a:cs typeface="Calibri"/>
              <a:sym typeface="Calibri"/>
            </a:endParaRPr>
          </a:p>
          <a:p>
            <a:pPr indent="-228600" lvl="5" marL="2286000" marR="0" rtl="0" algn="l">
              <a:spcBef>
                <a:spcPts val="0"/>
              </a:spcBef>
              <a:spcAft>
                <a:spcPts val="0"/>
              </a:spcAft>
              <a:buClr>
                <a:srgbClr val="7030A0"/>
              </a:buClr>
              <a:buSzPts val="1600"/>
              <a:buFont typeface="Calibri"/>
              <a:buAutoNum type="romanLcPeriod"/>
            </a:pPr>
            <a:r>
              <a:rPr b="0" i="0" lang="en-US" sz="1600" u="none" cap="none" strike="noStrike">
                <a:solidFill>
                  <a:srgbClr val="7030A0"/>
                </a:solidFill>
                <a:latin typeface="Calibri"/>
                <a:ea typeface="Calibri"/>
                <a:cs typeface="Calibri"/>
                <a:sym typeface="Calibri"/>
              </a:rPr>
              <a:t>WWB and El-Nino evolution</a:t>
            </a:r>
            <a:endParaRPr b="0" i="0" sz="1600" u="none" cap="none" strike="noStrike">
              <a:solidFill>
                <a:srgbClr val="7030A0"/>
              </a:solidFill>
              <a:latin typeface="Calibri"/>
              <a:ea typeface="Calibri"/>
              <a:cs typeface="Calibri"/>
              <a:sym typeface="Calibri"/>
            </a:endParaRPr>
          </a:p>
          <a:p>
            <a:pPr indent="-228600" lvl="5" marL="2286000" marR="0" rtl="0" algn="l">
              <a:spcBef>
                <a:spcPts val="0"/>
              </a:spcBef>
              <a:spcAft>
                <a:spcPts val="0"/>
              </a:spcAft>
              <a:buClr>
                <a:srgbClr val="7030A0"/>
              </a:buClr>
              <a:buSzPts val="1600"/>
              <a:buFont typeface="Calibri"/>
              <a:buAutoNum type="romanLcPeriod"/>
            </a:pPr>
            <a:r>
              <a:rPr b="0" i="0" lang="en-US" sz="1600" u="none" cap="none" strike="noStrike">
                <a:solidFill>
                  <a:srgbClr val="7030A0"/>
                </a:solidFill>
                <a:latin typeface="Calibri"/>
                <a:ea typeface="Calibri"/>
                <a:cs typeface="Calibri"/>
                <a:sym typeface="Calibri"/>
              </a:rPr>
              <a:t>MJO phases</a:t>
            </a:r>
            <a:endParaRPr/>
          </a:p>
          <a:p>
            <a:pPr indent="-228600" lvl="5" marL="2286000" marR="0" rtl="0" algn="l">
              <a:spcBef>
                <a:spcPts val="0"/>
              </a:spcBef>
              <a:spcAft>
                <a:spcPts val="0"/>
              </a:spcAft>
              <a:buClr>
                <a:srgbClr val="7030A0"/>
              </a:buClr>
              <a:buSzPts val="1600"/>
              <a:buFont typeface="Calibri"/>
              <a:buAutoNum type="romanLcPeriod"/>
            </a:pPr>
            <a:r>
              <a:rPr b="0" i="0" lang="en-US" sz="1600" u="none" cap="none" strike="noStrike">
                <a:solidFill>
                  <a:srgbClr val="7030A0"/>
                </a:solidFill>
                <a:latin typeface="Calibri"/>
                <a:ea typeface="Calibri"/>
                <a:cs typeface="Calibri"/>
                <a:sym typeface="Calibri"/>
              </a:rPr>
              <a:t>Hadley cell structure and trends: in width of the cell; in intensity and width of the ITCZ</a:t>
            </a:r>
            <a:endParaRPr b="0" i="0" sz="1600" u="none" cap="none" strike="noStrike">
              <a:solidFill>
                <a:srgbClr val="7030A0"/>
              </a:solidFill>
              <a:latin typeface="Calibri"/>
              <a:ea typeface="Calibri"/>
              <a:cs typeface="Calibri"/>
              <a:sym typeface="Calibri"/>
            </a:endParaRPr>
          </a:p>
          <a:p>
            <a:pPr indent="-228600" lvl="4" marL="1828800" marR="0" rtl="0" algn="l">
              <a:spcBef>
                <a:spcPts val="0"/>
              </a:spcBef>
              <a:spcAft>
                <a:spcPts val="0"/>
              </a:spcAft>
              <a:buClr>
                <a:srgbClr val="7030A0"/>
              </a:buClr>
              <a:buSzPts val="1600"/>
              <a:buFont typeface="Calibri"/>
              <a:buAutoNum type="alphaLcPeriod"/>
            </a:pPr>
            <a:r>
              <a:rPr b="0" i="0" lang="en-US" sz="1600" u="none" cap="none" strike="noStrike">
                <a:solidFill>
                  <a:srgbClr val="7030A0"/>
                </a:solidFill>
                <a:latin typeface="Calibri"/>
                <a:ea typeface="Calibri"/>
                <a:cs typeface="Calibri"/>
                <a:sym typeface="Calibri"/>
              </a:rPr>
              <a:t>Air-sea interactions: e.g. SST-wind coupling; fluxes and flux convergence; Also, their trends and variability</a:t>
            </a:r>
            <a:endParaRPr/>
          </a:p>
          <a:p>
            <a:pPr indent="-228600" lvl="4" marL="1828800" marR="0" rtl="0" algn="l">
              <a:spcBef>
                <a:spcPts val="0"/>
              </a:spcBef>
              <a:spcAft>
                <a:spcPts val="0"/>
              </a:spcAft>
              <a:buClr>
                <a:srgbClr val="7030A0"/>
              </a:buClr>
              <a:buSzPts val="1600"/>
              <a:buFont typeface="Calibri"/>
              <a:buAutoNum type="alphaLcPeriod"/>
            </a:pPr>
            <a:r>
              <a:rPr b="0" i="0" lang="en-US" sz="1600" u="none" cap="none" strike="noStrike">
                <a:solidFill>
                  <a:srgbClr val="7030A0"/>
                </a:solidFill>
                <a:latin typeface="Calibri"/>
                <a:ea typeface="Calibri"/>
                <a:cs typeface="Calibri"/>
                <a:sym typeface="Calibri"/>
              </a:rPr>
              <a:t>Vertical exchanges due to moist convection (rather poorly represented in all models)</a:t>
            </a:r>
            <a:endParaRPr b="0" i="0" sz="1600" u="none" cap="none" strike="noStrike">
              <a:solidFill>
                <a:srgbClr val="7030A0"/>
              </a:solidFill>
              <a:latin typeface="Calibri"/>
              <a:ea typeface="Calibri"/>
              <a:cs typeface="Calibri"/>
              <a:sym typeface="Calibri"/>
            </a:endParaRPr>
          </a:p>
          <a:p>
            <a:pPr indent="-228600" lvl="2" marL="914400" marR="0" rtl="0" algn="l">
              <a:spcBef>
                <a:spcPts val="0"/>
              </a:spcBef>
              <a:spcAft>
                <a:spcPts val="0"/>
              </a:spcAft>
              <a:buClr>
                <a:srgbClr val="7030A0"/>
              </a:buClr>
              <a:buSzPts val="1600"/>
              <a:buFont typeface="Calibri"/>
              <a:buAutoNum type="romanLcPeriod" startAt="2"/>
            </a:pPr>
            <a:r>
              <a:rPr b="0" i="0" lang="en-US" sz="1600" u="none" cap="none" strike="noStrike">
                <a:solidFill>
                  <a:srgbClr val="7030A0"/>
                </a:solidFill>
                <a:latin typeface="Calibri"/>
                <a:ea typeface="Calibri"/>
                <a:cs typeface="Calibri"/>
                <a:sym typeface="Calibri"/>
              </a:rPr>
              <a:t>Which models </a:t>
            </a:r>
            <a:endParaRPr/>
          </a:p>
          <a:p>
            <a:pPr indent="-228600" lvl="3" marL="1371600" marR="0" rtl="0" algn="l">
              <a:spcBef>
                <a:spcPts val="0"/>
              </a:spcBef>
              <a:spcAft>
                <a:spcPts val="0"/>
              </a:spcAft>
              <a:buClr>
                <a:srgbClr val="7030A0"/>
              </a:buClr>
              <a:buSzPts val="1600"/>
              <a:buFont typeface="Calibri"/>
              <a:buAutoNum type="romanLcPeriod"/>
            </a:pPr>
            <a:r>
              <a:rPr b="0" i="0" lang="en-US" sz="1600" u="none" cap="none" strike="noStrike">
                <a:solidFill>
                  <a:srgbClr val="7030A0"/>
                </a:solidFill>
                <a:latin typeface="Calibri"/>
                <a:ea typeface="Calibri"/>
                <a:cs typeface="Calibri"/>
                <a:sym typeface="Calibri"/>
              </a:rPr>
              <a:t>Operational – coupled and uncoupled </a:t>
            </a:r>
            <a:endParaRPr/>
          </a:p>
          <a:p>
            <a:pPr indent="-228600" lvl="3" marL="1371600" marR="0" rtl="0" algn="l">
              <a:spcBef>
                <a:spcPts val="0"/>
              </a:spcBef>
              <a:spcAft>
                <a:spcPts val="0"/>
              </a:spcAft>
              <a:buClr>
                <a:srgbClr val="7030A0"/>
              </a:buClr>
              <a:buSzPts val="1600"/>
              <a:buFont typeface="Calibri"/>
              <a:buAutoNum type="romanLcPeriod"/>
            </a:pPr>
            <a:r>
              <a:rPr b="0" i="0" lang="en-US" sz="1600" u="none" cap="none" strike="noStrike">
                <a:solidFill>
                  <a:srgbClr val="7030A0"/>
                </a:solidFill>
                <a:latin typeface="Calibri"/>
                <a:ea typeface="Calibri"/>
                <a:cs typeface="Calibri"/>
                <a:sym typeface="Calibri"/>
              </a:rPr>
              <a:t>Re-analyses</a:t>
            </a:r>
            <a:endParaRPr/>
          </a:p>
          <a:p>
            <a:pPr indent="-228600" lvl="3" marL="1371600" marR="0" rtl="0" algn="l">
              <a:spcBef>
                <a:spcPts val="0"/>
              </a:spcBef>
              <a:spcAft>
                <a:spcPts val="0"/>
              </a:spcAft>
              <a:buClr>
                <a:srgbClr val="7030A0"/>
              </a:buClr>
              <a:buSzPts val="1600"/>
              <a:buFont typeface="Calibri"/>
              <a:buAutoNum type="romanLcPeriod"/>
            </a:pPr>
            <a:r>
              <a:rPr b="0" i="0" lang="en-US" sz="1600" u="none" cap="none" strike="noStrike">
                <a:solidFill>
                  <a:srgbClr val="7030A0"/>
                </a:solidFill>
                <a:latin typeface="Calibri"/>
                <a:ea typeface="Calibri"/>
                <a:cs typeface="Calibri"/>
                <a:sym typeface="Calibri"/>
              </a:rPr>
              <a:t>Climate</a:t>
            </a:r>
            <a:endParaRPr b="0" i="0" sz="1600" u="none" cap="none" strike="noStrike">
              <a:solidFill>
                <a:srgbClr val="7030A0"/>
              </a:solidFill>
              <a:latin typeface="Calibri"/>
              <a:ea typeface="Calibri"/>
              <a:cs typeface="Calibri"/>
              <a:sym typeface="Calibri"/>
            </a:endParaRPr>
          </a:p>
        </p:txBody>
      </p:sp>
      <p:sp>
        <p:nvSpPr>
          <p:cNvPr id="456" name="Google Shape;456;p31"/>
          <p:cNvSpPr txBox="1"/>
          <p:nvPr/>
        </p:nvSpPr>
        <p:spPr>
          <a:xfrm>
            <a:off x="494580" y="593952"/>
            <a:ext cx="11194211" cy="1338828"/>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None/>
            </a:pPr>
            <a:r>
              <a:rPr b="1" lang="en-US" sz="1800">
                <a:solidFill>
                  <a:srgbClr val="212121"/>
                </a:solidFill>
                <a:latin typeface="Calibri"/>
                <a:ea typeface="Calibri"/>
                <a:cs typeface="Calibri"/>
                <a:sym typeface="Calibri"/>
              </a:rPr>
              <a:t>Guiding question: </a:t>
            </a:r>
            <a:r>
              <a:rPr b="1" lang="en-US" sz="2000">
                <a:solidFill>
                  <a:schemeClr val="dk1"/>
                </a:solidFill>
                <a:latin typeface="Calibri"/>
                <a:ea typeface="Calibri"/>
                <a:cs typeface="Calibri"/>
                <a:sym typeface="Calibri"/>
              </a:rPr>
              <a:t> </a:t>
            </a:r>
            <a:r>
              <a:rPr b="1" lang="en-US" sz="1800">
                <a:solidFill>
                  <a:srgbClr val="7030A0"/>
                </a:solidFill>
                <a:latin typeface="Calibri"/>
                <a:ea typeface="Calibri"/>
                <a:cs typeface="Calibri"/>
                <a:sym typeface="Calibri"/>
              </a:rPr>
              <a:t>Would we get the same conclusion in our science investigations depending on whether we are using models or observations?</a:t>
            </a:r>
            <a:endParaRPr b="1" sz="2000">
              <a:solidFill>
                <a:srgbClr val="7030A0"/>
              </a:solidFill>
              <a:latin typeface="Calibri"/>
              <a:ea typeface="Calibri"/>
              <a:cs typeface="Calibri"/>
              <a:sym typeface="Calibri"/>
            </a:endParaRPr>
          </a:p>
          <a:p>
            <a:pPr indent="-457200" lvl="0" marL="457200" marR="0" rtl="0" algn="l">
              <a:spcBef>
                <a:spcPts val="300"/>
              </a:spcBef>
              <a:spcAft>
                <a:spcPts val="0"/>
              </a:spcAft>
              <a:buNone/>
            </a:pPr>
            <a:r>
              <a:rPr b="1" lang="en-US" sz="1800">
                <a:solidFill>
                  <a:srgbClr val="212121"/>
                </a:solidFill>
                <a:latin typeface="Calibri"/>
                <a:ea typeface="Calibri"/>
                <a:cs typeface="Calibri"/>
                <a:sym typeface="Calibri"/>
              </a:rPr>
              <a:t>Very important consideration:</a:t>
            </a:r>
            <a:r>
              <a:rPr b="1" lang="en-US" sz="2000">
                <a:solidFill>
                  <a:schemeClr val="dk1"/>
                </a:solidFill>
                <a:latin typeface="Calibri"/>
                <a:ea typeface="Calibri"/>
                <a:cs typeface="Calibri"/>
                <a:sym typeface="Calibri"/>
              </a:rPr>
              <a:t> </a:t>
            </a:r>
            <a:r>
              <a:rPr b="1" lang="en-US" sz="1800">
                <a:solidFill>
                  <a:srgbClr val="7030A0"/>
                </a:solidFill>
                <a:latin typeface="Calibri"/>
                <a:ea typeface="Calibri"/>
                <a:cs typeface="Calibri"/>
                <a:sym typeface="Calibri"/>
              </a:rPr>
              <a:t>Account for sampling issues – spatial, and, maybe more importantly, temporal (i.e. account for the diurnal component that is hidden (aliased) in the observational CDR). </a:t>
            </a:r>
            <a:endParaRPr b="1" sz="2000">
              <a:solidFill>
                <a:srgbClr val="7030A0"/>
              </a:solidFill>
              <a:latin typeface="Calibri"/>
              <a:ea typeface="Calibri"/>
              <a:cs typeface="Calibri"/>
              <a:sym typeface="Calibri"/>
            </a:endParaRPr>
          </a:p>
        </p:txBody>
      </p:sp>
      <p:sp>
        <p:nvSpPr>
          <p:cNvPr id="457" name="Google Shape;45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461" name="Shape 461"/>
        <p:cNvGrpSpPr/>
        <p:nvPr/>
      </p:nvGrpSpPr>
      <p:grpSpPr>
        <a:xfrm>
          <a:off x="0" y="0"/>
          <a:ext cx="0" cy="0"/>
          <a:chOff x="0" y="0"/>
          <a:chExt cx="0" cy="0"/>
        </a:xfrm>
      </p:grpSpPr>
      <p:sp>
        <p:nvSpPr>
          <p:cNvPr id="462" name="Google Shape;462;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latin typeface="Calibri"/>
                <a:ea typeface="Calibri"/>
                <a:cs typeface="Calibri"/>
                <a:sym typeface="Calibri"/>
              </a:rPr>
              <a:t>Part 1, 2, 3</a:t>
            </a:r>
            <a:br>
              <a:rPr b="1" lang="en-US">
                <a:latin typeface="Calibri"/>
                <a:ea typeface="Calibri"/>
                <a:cs typeface="Calibri"/>
                <a:sym typeface="Calibri"/>
              </a:rPr>
            </a:br>
            <a:r>
              <a:rPr b="1" lang="en-US">
                <a:latin typeface="Calibri"/>
                <a:ea typeface="Calibri"/>
                <a:cs typeface="Calibri"/>
                <a:sym typeface="Calibri"/>
              </a:rPr>
              <a:t>Background and Additional Contributions</a:t>
            </a:r>
            <a:endParaRPr/>
          </a:p>
        </p:txBody>
      </p:sp>
      <p:sp>
        <p:nvSpPr>
          <p:cNvPr id="463" name="Google Shape;463;p32"/>
          <p:cNvSpPr txBox="1"/>
          <p:nvPr>
            <p:ph idx="1" type="body"/>
          </p:nvPr>
        </p:nvSpPr>
        <p:spPr>
          <a:xfrm>
            <a:off x="838200" y="2511971"/>
            <a:ext cx="10870324" cy="1752668"/>
          </a:xfrm>
          <a:prstGeom prst="rect">
            <a:avLst/>
          </a:prstGeom>
          <a:noFill/>
          <a:ln cap="flat" cmpd="sng" w="50800">
            <a:solidFill>
              <a:srgbClr val="2F5496"/>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3200"/>
              <a:buChar char="•"/>
            </a:pPr>
            <a:r>
              <a:rPr b="1" i="1" lang="en-US" sz="3200"/>
              <a:t>Note:  </a:t>
            </a:r>
            <a:endParaRPr/>
          </a:p>
          <a:p>
            <a:pPr indent="0" lvl="0" marL="0" rtl="0" algn="l">
              <a:lnSpc>
                <a:spcPct val="90000"/>
              </a:lnSpc>
              <a:spcBef>
                <a:spcPts val="1000"/>
              </a:spcBef>
              <a:spcAft>
                <a:spcPts val="0"/>
              </a:spcAft>
              <a:buClr>
                <a:schemeClr val="dk1"/>
              </a:buClr>
              <a:buSzPts val="3200"/>
              <a:buNone/>
            </a:pPr>
            <a:r>
              <a:rPr b="1" i="1" lang="en-US" sz="3200"/>
              <a:t>Some repetition of information in earlier slides as the following slides come to support or complement the earlier discussions.  </a:t>
            </a:r>
            <a:endParaRPr/>
          </a:p>
        </p:txBody>
      </p:sp>
      <p:sp>
        <p:nvSpPr>
          <p:cNvPr id="464" name="Google Shape;46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468" name="Shape 468"/>
        <p:cNvGrpSpPr/>
        <p:nvPr/>
      </p:nvGrpSpPr>
      <p:grpSpPr>
        <a:xfrm>
          <a:off x="0" y="0"/>
          <a:ext cx="0" cy="0"/>
          <a:chOff x="0" y="0"/>
          <a:chExt cx="0" cy="0"/>
        </a:xfrm>
      </p:grpSpPr>
      <p:sp>
        <p:nvSpPr>
          <p:cNvPr id="469" name="Google Shape;469;p33"/>
          <p:cNvSpPr txBox="1"/>
          <p:nvPr>
            <p:ph type="title"/>
          </p:nvPr>
        </p:nvSpPr>
        <p:spPr>
          <a:xfrm>
            <a:off x="625258" y="0"/>
            <a:ext cx="11042760" cy="86302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2400"/>
              <a:t>Flowchart of Ku/C-band rain correction and harmonization work- Bryan Stiles et al.</a:t>
            </a:r>
            <a:br>
              <a:rPr lang="en-US" sz="2400"/>
            </a:br>
            <a:r>
              <a:rPr lang="en-US" sz="1800"/>
              <a:t>(</a:t>
            </a:r>
            <a:r>
              <a:rPr lang="en-US" sz="1800">
                <a:solidFill>
                  <a:srgbClr val="00B050"/>
                </a:solidFill>
              </a:rPr>
              <a:t>Green – completed in past years</a:t>
            </a:r>
            <a:r>
              <a:rPr lang="en-US" sz="1800"/>
              <a:t>, </a:t>
            </a:r>
            <a:r>
              <a:rPr lang="en-US" sz="1800">
                <a:solidFill>
                  <a:srgbClr val="0070C0"/>
                </a:solidFill>
              </a:rPr>
              <a:t>Blue – completed this year</a:t>
            </a:r>
            <a:r>
              <a:rPr lang="en-US" sz="1800"/>
              <a:t>, </a:t>
            </a:r>
            <a:r>
              <a:rPr lang="en-US" sz="1800">
                <a:solidFill>
                  <a:srgbClr val="FFC000"/>
                </a:solidFill>
              </a:rPr>
              <a:t>Orange – nearing completion</a:t>
            </a:r>
            <a:r>
              <a:rPr lang="en-US" sz="1800"/>
              <a:t>, </a:t>
            </a:r>
            <a:r>
              <a:rPr lang="en-US" sz="1800">
                <a:solidFill>
                  <a:srgbClr val="7F7F7F"/>
                </a:solidFill>
              </a:rPr>
              <a:t>Gray – Future work described in </a:t>
            </a:r>
            <a:r>
              <a:rPr lang="en-US" sz="1800" u="sng">
                <a:solidFill>
                  <a:schemeClr val="hlink"/>
                </a:solidFill>
                <a:hlinkClick r:id="rId3"/>
              </a:rPr>
              <a:t>poster.</a:t>
            </a:r>
            <a:r>
              <a:rPr lang="en-US" sz="1800">
                <a:solidFill>
                  <a:srgbClr val="7F7F7F"/>
                </a:solidFill>
              </a:rPr>
              <a:t>)</a:t>
            </a:r>
            <a:endParaRPr/>
          </a:p>
        </p:txBody>
      </p:sp>
      <p:sp>
        <p:nvSpPr>
          <p:cNvPr id="470" name="Google Shape;470;p33"/>
          <p:cNvSpPr/>
          <p:nvPr/>
        </p:nvSpPr>
        <p:spPr>
          <a:xfrm>
            <a:off x="523983" y="863029"/>
            <a:ext cx="2126750" cy="1530850"/>
          </a:xfrm>
          <a:prstGeom prst="rect">
            <a:avLst/>
          </a:prstGeom>
          <a:solidFill>
            <a:srgbClr val="00B050"/>
          </a:solidFill>
          <a:ln cap="flat" cmpd="sng" w="127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Modify C-band (ASCAT) GMF to match QuikSCAT wind speeds in rainfree conditions</a:t>
            </a:r>
            <a:endParaRPr/>
          </a:p>
        </p:txBody>
      </p:sp>
      <p:sp>
        <p:nvSpPr>
          <p:cNvPr id="471" name="Google Shape;471;p33"/>
          <p:cNvSpPr/>
          <p:nvPr/>
        </p:nvSpPr>
        <p:spPr>
          <a:xfrm>
            <a:off x="3334820" y="852754"/>
            <a:ext cx="2553128" cy="1541125"/>
          </a:xfrm>
          <a:prstGeom prst="rect">
            <a:avLst/>
          </a:prstGeom>
          <a:solidFill>
            <a:srgbClr val="00B050"/>
          </a:solidFill>
          <a:ln cap="flat" cmpd="sng" w="127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Recalibrate ScatSAT to remove nonilinearity in calibration w.r.t QuikSCAT using ASCAT-B data</a:t>
            </a:r>
            <a:endParaRPr/>
          </a:p>
        </p:txBody>
      </p:sp>
      <p:sp>
        <p:nvSpPr>
          <p:cNvPr id="472" name="Google Shape;472;p33"/>
          <p:cNvSpPr/>
          <p:nvPr/>
        </p:nvSpPr>
        <p:spPr>
          <a:xfrm>
            <a:off x="6528979" y="871589"/>
            <a:ext cx="2553128" cy="1541125"/>
          </a:xfrm>
          <a:prstGeom prst="rect">
            <a:avLst/>
          </a:prstGeom>
          <a:solidFill>
            <a:srgbClr val="00B050"/>
          </a:solidFill>
          <a:ln cap="flat" cmpd="sng" w="127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Develop neural network to correct ScatSAT wind speeds in rain to match ASCAT-B data</a:t>
            </a:r>
            <a:endParaRPr/>
          </a:p>
        </p:txBody>
      </p:sp>
      <p:sp>
        <p:nvSpPr>
          <p:cNvPr id="473" name="Google Shape;473;p33"/>
          <p:cNvSpPr/>
          <p:nvPr/>
        </p:nvSpPr>
        <p:spPr>
          <a:xfrm>
            <a:off x="9508733" y="871589"/>
            <a:ext cx="2553128" cy="1541125"/>
          </a:xfrm>
          <a:prstGeom prst="rect">
            <a:avLst/>
          </a:prstGeom>
          <a:solidFill>
            <a:schemeClr val="accent1"/>
          </a:solidFill>
          <a:ln cap="flat" cmpd="sng" w="127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Remove step functions in time of a few tenths of a m/s in ASCAT/ScatSAT calibration</a:t>
            </a:r>
            <a:endParaRPr/>
          </a:p>
        </p:txBody>
      </p:sp>
      <p:sp>
        <p:nvSpPr>
          <p:cNvPr id="474" name="Google Shape;474;p33"/>
          <p:cNvSpPr/>
          <p:nvPr/>
        </p:nvSpPr>
        <p:spPr>
          <a:xfrm>
            <a:off x="9508732" y="3674724"/>
            <a:ext cx="2683267" cy="2633609"/>
          </a:xfrm>
          <a:prstGeom prst="rect">
            <a:avLst/>
          </a:prstGeom>
          <a:solidFill>
            <a:srgbClr val="FFC000"/>
          </a:solidFill>
          <a:ln cap="flat" cmpd="sng" w="127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Use ScatSAT-trained neural network to improve QuikSCAT rain correction. Histogram matching is used to transform QuikSCAT brightness temperature and backscatter inputs into ScatSAT distribution</a:t>
            </a:r>
            <a:endParaRPr/>
          </a:p>
        </p:txBody>
      </p:sp>
      <p:sp>
        <p:nvSpPr>
          <p:cNvPr id="475" name="Google Shape;475;p33"/>
          <p:cNvSpPr/>
          <p:nvPr/>
        </p:nvSpPr>
        <p:spPr>
          <a:xfrm>
            <a:off x="239731" y="3020602"/>
            <a:ext cx="2745237" cy="3760342"/>
          </a:xfrm>
          <a:prstGeom prst="rect">
            <a:avLst/>
          </a:prstGeom>
          <a:solidFill>
            <a:srgbClr val="7F7F7F"/>
          </a:solidFill>
          <a:ln cap="flat" cmpd="sng" w="127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Utilize the serendipitous improvement in near-ice winds due to ScatSAT-trained rain correction neural network  to improve detection and where possible correction of sea-ice contaminated wind data for ScatSAT, ASCAT, and QuikScat.</a:t>
            </a:r>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(See Stiles et al poster)</a:t>
            </a:r>
            <a:endParaRPr/>
          </a:p>
        </p:txBody>
      </p:sp>
      <p:sp>
        <p:nvSpPr>
          <p:cNvPr id="476" name="Google Shape;476;p33"/>
          <p:cNvSpPr/>
          <p:nvPr/>
        </p:nvSpPr>
        <p:spPr>
          <a:xfrm>
            <a:off x="2690850" y="1387011"/>
            <a:ext cx="600914" cy="328772"/>
          </a:xfrm>
          <a:prstGeom prst="rightArrow">
            <a:avLst>
              <a:gd fmla="val 50000" name="adj1"/>
              <a:gd fmla="val 50000" name="adj2"/>
            </a:avLst>
          </a:prstGeom>
          <a:solidFill>
            <a:srgbClr val="00B05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7" name="Google Shape;477;p33"/>
          <p:cNvSpPr/>
          <p:nvPr/>
        </p:nvSpPr>
        <p:spPr>
          <a:xfrm>
            <a:off x="5928065" y="1387011"/>
            <a:ext cx="600914" cy="328772"/>
          </a:xfrm>
          <a:prstGeom prst="rightArrow">
            <a:avLst>
              <a:gd fmla="val 50000" name="adj1"/>
              <a:gd fmla="val 50000" name="adj2"/>
            </a:avLst>
          </a:prstGeom>
          <a:solidFill>
            <a:srgbClr val="00B05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8" name="Google Shape;478;p33"/>
          <p:cNvSpPr/>
          <p:nvPr/>
        </p:nvSpPr>
        <p:spPr>
          <a:xfrm>
            <a:off x="9102996" y="1387011"/>
            <a:ext cx="384847" cy="328772"/>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33"/>
          <p:cNvSpPr/>
          <p:nvPr/>
        </p:nvSpPr>
        <p:spPr>
          <a:xfrm rot="5400000">
            <a:off x="10207407" y="2858816"/>
            <a:ext cx="1155780" cy="328772"/>
          </a:xfrm>
          <a:prstGeom prst="rightArrow">
            <a:avLst>
              <a:gd fmla="val 50000" name="adj1"/>
              <a:gd fmla="val 50000" name="adj2"/>
            </a:avLst>
          </a:prstGeom>
          <a:solidFill>
            <a:srgbClr val="FFC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diagram of a wind speed&#10;&#10;Description automatically generated" id="480" name="Google Shape;480;p33"/>
          <p:cNvPicPr preferRelativeResize="0"/>
          <p:nvPr/>
        </p:nvPicPr>
        <p:blipFill rotWithShape="1">
          <a:blip r:embed="rId4">
            <a:alphaModFix/>
          </a:blip>
          <a:srcRect b="-151" l="3339" r="-104" t="-1054"/>
          <a:stretch/>
        </p:blipFill>
        <p:spPr>
          <a:xfrm>
            <a:off x="3534311" y="2445312"/>
            <a:ext cx="3452787" cy="2708460"/>
          </a:xfrm>
          <a:prstGeom prst="rect">
            <a:avLst/>
          </a:prstGeom>
          <a:noFill/>
          <a:ln>
            <a:noFill/>
          </a:ln>
        </p:spPr>
      </p:pic>
      <p:pic>
        <p:nvPicPr>
          <p:cNvPr descr="A diagram of a wind speed&#10;&#10;Description automatically generated with medium confidence" id="481" name="Google Shape;481;p33"/>
          <p:cNvPicPr preferRelativeResize="0"/>
          <p:nvPr/>
        </p:nvPicPr>
        <p:blipFill rotWithShape="1">
          <a:blip r:embed="rId5">
            <a:alphaModFix/>
          </a:blip>
          <a:srcRect b="-1" l="1" r="-105" t="-2856"/>
          <a:stretch/>
        </p:blipFill>
        <p:spPr>
          <a:xfrm>
            <a:off x="5635065" y="4144768"/>
            <a:ext cx="3571967" cy="2752616"/>
          </a:xfrm>
          <a:prstGeom prst="rect">
            <a:avLst/>
          </a:prstGeom>
          <a:noFill/>
          <a:ln>
            <a:noFill/>
          </a:ln>
        </p:spPr>
      </p:pic>
      <p:sp>
        <p:nvSpPr>
          <p:cNvPr id="482" name="Google Shape;482;p33"/>
          <p:cNvSpPr/>
          <p:nvPr/>
        </p:nvSpPr>
        <p:spPr>
          <a:xfrm rot="10800000">
            <a:off x="8926221" y="4280900"/>
            <a:ext cx="561622" cy="328772"/>
          </a:xfrm>
          <a:prstGeom prst="rightArrow">
            <a:avLst>
              <a:gd fmla="val 50000" name="adj1"/>
              <a:gd fmla="val 50000" name="adj2"/>
            </a:avLst>
          </a:prstGeom>
          <a:solidFill>
            <a:srgbClr val="FFC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33"/>
          <p:cNvSpPr/>
          <p:nvPr/>
        </p:nvSpPr>
        <p:spPr>
          <a:xfrm rot="10800000">
            <a:off x="2991307" y="3845108"/>
            <a:ext cx="561622" cy="328772"/>
          </a:xfrm>
          <a:prstGeom prst="rightArrow">
            <a:avLst>
              <a:gd fmla="val 50000" name="adj1"/>
              <a:gd fmla="val 50000" name="adj2"/>
            </a:avLst>
          </a:prstGeom>
          <a:solidFill>
            <a:srgbClr val="7F7F7F"/>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33"/>
          <p:cNvSpPr txBox="1"/>
          <p:nvPr/>
        </p:nvSpPr>
        <p:spPr>
          <a:xfrm>
            <a:off x="3904180" y="2609635"/>
            <a:ext cx="115070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Current QuikSCAT rain correction</a:t>
            </a:r>
            <a:endParaRPr/>
          </a:p>
        </p:txBody>
      </p:sp>
      <p:sp>
        <p:nvSpPr>
          <p:cNvPr id="485" name="Google Shape;485;p33"/>
          <p:cNvSpPr txBox="1"/>
          <p:nvPr/>
        </p:nvSpPr>
        <p:spPr>
          <a:xfrm>
            <a:off x="6096000" y="4329308"/>
            <a:ext cx="115070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New QuikSCAT rain correction</a:t>
            </a:r>
            <a:endParaRPr/>
          </a:p>
        </p:txBody>
      </p:sp>
      <p:sp>
        <p:nvSpPr>
          <p:cNvPr id="486" name="Google Shape;486;p33"/>
          <p:cNvSpPr txBox="1"/>
          <p:nvPr/>
        </p:nvSpPr>
        <p:spPr>
          <a:xfrm>
            <a:off x="6627904" y="2918722"/>
            <a:ext cx="21761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2-D ASCAT/ScatSAT joint histogram in rain with 90 minute colocation</a:t>
            </a:r>
            <a:endParaRPr/>
          </a:p>
        </p:txBody>
      </p:sp>
      <p:graphicFrame>
        <p:nvGraphicFramePr>
          <p:cNvPr id="487" name="Google Shape;487;p33"/>
          <p:cNvGraphicFramePr/>
          <p:nvPr/>
        </p:nvGraphicFramePr>
        <p:xfrm>
          <a:off x="3192775" y="5127991"/>
          <a:ext cx="3000000" cy="3000000"/>
        </p:xfrm>
        <a:graphic>
          <a:graphicData uri="http://schemas.openxmlformats.org/drawingml/2006/table">
            <a:tbl>
              <a:tblPr bandRow="1" firstRow="1">
                <a:noFill/>
                <a:tableStyleId>{2087628F-ED70-4B50-8B99-7DFC91AE17BC}</a:tableStyleId>
              </a:tblPr>
              <a:tblGrid>
                <a:gridCol w="787650"/>
                <a:gridCol w="787650"/>
                <a:gridCol w="787650"/>
              </a:tblGrid>
              <a:tr h="486425">
                <a:tc>
                  <a:txBody>
                    <a:bodyPr/>
                    <a:lstStyle/>
                    <a:p>
                      <a:pPr indent="0" lvl="0" marL="0" marR="0" rtl="0" algn="l">
                        <a:spcBef>
                          <a:spcPts val="0"/>
                        </a:spcBef>
                        <a:spcAft>
                          <a:spcPts val="0"/>
                        </a:spcAft>
                        <a:buNone/>
                      </a:pPr>
                      <a:r>
                        <a:rPr lang="en-US" sz="1400" u="none" cap="none" strike="noStrike"/>
                        <a:t>RMS diff (m/s)</a:t>
                      </a:r>
                      <a:endParaRPr/>
                    </a:p>
                  </a:txBody>
                  <a:tcPr marT="45725" marB="45725" marR="91450" marL="91450"/>
                </a:tc>
                <a:tc>
                  <a:txBody>
                    <a:bodyPr/>
                    <a:lstStyle/>
                    <a:p>
                      <a:pPr indent="0" lvl="0" marL="0" marR="0" rtl="0" algn="l">
                        <a:spcBef>
                          <a:spcPts val="0"/>
                        </a:spcBef>
                        <a:spcAft>
                          <a:spcPts val="0"/>
                        </a:spcAft>
                        <a:buNone/>
                      </a:pPr>
                      <a:r>
                        <a:rPr lang="en-US" sz="1400"/>
                        <a:t>Rainy</a:t>
                      </a:r>
                      <a:endParaRPr/>
                    </a:p>
                    <a:p>
                      <a:pPr indent="0" lvl="0" marL="0" marR="0" rtl="0" algn="l">
                        <a:spcBef>
                          <a:spcPts val="0"/>
                        </a:spcBef>
                        <a:spcAft>
                          <a:spcPts val="0"/>
                        </a:spcAft>
                        <a:buNone/>
                      </a:pPr>
                      <a:r>
                        <a:rPr lang="en-US" sz="1400"/>
                        <a:t>(m/s)</a:t>
                      </a:r>
                      <a:endParaRPr/>
                    </a:p>
                  </a:txBody>
                  <a:tcPr marT="45725" marB="45725" marR="91450" marL="91450"/>
                </a:tc>
                <a:tc>
                  <a:txBody>
                    <a:bodyPr/>
                    <a:lstStyle/>
                    <a:p>
                      <a:pPr indent="0" lvl="0" marL="0" marR="0" rtl="0" algn="l">
                        <a:spcBef>
                          <a:spcPts val="0"/>
                        </a:spcBef>
                        <a:spcAft>
                          <a:spcPts val="0"/>
                        </a:spcAft>
                        <a:buNone/>
                      </a:pPr>
                      <a:r>
                        <a:rPr lang="en-US" sz="1400"/>
                        <a:t>Rain free (m/s)</a:t>
                      </a:r>
                      <a:endParaRPr/>
                    </a:p>
                  </a:txBody>
                  <a:tcPr marT="45725" marB="45725" marR="91450" marL="91450"/>
                </a:tc>
              </a:tr>
              <a:tr h="486425">
                <a:tc>
                  <a:txBody>
                    <a:bodyPr/>
                    <a:lstStyle/>
                    <a:p>
                      <a:pPr indent="0" lvl="0" marL="0" marR="0" rtl="0" algn="l">
                        <a:spcBef>
                          <a:spcPts val="0"/>
                        </a:spcBef>
                        <a:spcAft>
                          <a:spcPts val="0"/>
                        </a:spcAft>
                        <a:buNone/>
                      </a:pPr>
                      <a:r>
                        <a:rPr lang="en-US" sz="1400"/>
                        <a:t>Current</a:t>
                      </a:r>
                      <a:endParaRPr/>
                    </a:p>
                  </a:txBody>
                  <a:tcPr marT="45725" marB="45725" marR="91450" marL="91450"/>
                </a:tc>
                <a:tc>
                  <a:txBody>
                    <a:bodyPr/>
                    <a:lstStyle/>
                    <a:p>
                      <a:pPr indent="0" lvl="0" marL="0" marR="0" rtl="0" algn="l">
                        <a:spcBef>
                          <a:spcPts val="0"/>
                        </a:spcBef>
                        <a:spcAft>
                          <a:spcPts val="0"/>
                        </a:spcAft>
                        <a:buNone/>
                      </a:pPr>
                      <a:r>
                        <a:rPr lang="en-US" sz="1400"/>
                        <a:t>2.06</a:t>
                      </a:r>
                      <a:endParaRPr/>
                    </a:p>
                  </a:txBody>
                  <a:tcPr marT="45725" marB="45725" marR="91450" marL="91450"/>
                </a:tc>
                <a:tc>
                  <a:txBody>
                    <a:bodyPr/>
                    <a:lstStyle/>
                    <a:p>
                      <a:pPr indent="0" lvl="0" marL="0" marR="0" rtl="0" algn="l">
                        <a:spcBef>
                          <a:spcPts val="0"/>
                        </a:spcBef>
                        <a:spcAft>
                          <a:spcPts val="0"/>
                        </a:spcAft>
                        <a:buNone/>
                      </a:pPr>
                      <a:r>
                        <a:rPr lang="en-US" sz="1400"/>
                        <a:t>1.22</a:t>
                      </a:r>
                      <a:endParaRPr/>
                    </a:p>
                  </a:txBody>
                  <a:tcPr marT="45725" marB="45725" marR="91450" marL="91450"/>
                </a:tc>
              </a:tr>
              <a:tr h="486425">
                <a:tc>
                  <a:txBody>
                    <a:bodyPr/>
                    <a:lstStyle/>
                    <a:p>
                      <a:pPr indent="0" lvl="0" marL="0" marR="0" rtl="0" algn="l">
                        <a:spcBef>
                          <a:spcPts val="0"/>
                        </a:spcBef>
                        <a:spcAft>
                          <a:spcPts val="0"/>
                        </a:spcAft>
                        <a:buNone/>
                      </a:pPr>
                      <a:r>
                        <a:rPr lang="en-US" sz="1400"/>
                        <a:t>New</a:t>
                      </a:r>
                      <a:endParaRPr/>
                    </a:p>
                  </a:txBody>
                  <a:tcPr marT="45725" marB="45725" marR="91450" marL="91450"/>
                </a:tc>
                <a:tc>
                  <a:txBody>
                    <a:bodyPr/>
                    <a:lstStyle/>
                    <a:p>
                      <a:pPr indent="0" lvl="0" marL="0" marR="0" rtl="0" algn="l">
                        <a:spcBef>
                          <a:spcPts val="0"/>
                        </a:spcBef>
                        <a:spcAft>
                          <a:spcPts val="0"/>
                        </a:spcAft>
                        <a:buNone/>
                      </a:pPr>
                      <a:r>
                        <a:rPr lang="en-US" sz="1400"/>
                        <a:t>1.83</a:t>
                      </a:r>
                      <a:endParaRPr/>
                    </a:p>
                  </a:txBody>
                  <a:tcPr marT="45725" marB="45725" marR="91450" marL="91450"/>
                </a:tc>
                <a:tc>
                  <a:txBody>
                    <a:bodyPr/>
                    <a:lstStyle/>
                    <a:p>
                      <a:pPr indent="0" lvl="0" marL="0" marR="0" rtl="0" algn="l">
                        <a:spcBef>
                          <a:spcPts val="0"/>
                        </a:spcBef>
                        <a:spcAft>
                          <a:spcPts val="0"/>
                        </a:spcAft>
                        <a:buNone/>
                      </a:pPr>
                      <a:r>
                        <a:rPr lang="en-US" sz="1400"/>
                        <a:t>1.20</a:t>
                      </a:r>
                      <a:endParaRPr/>
                    </a:p>
                  </a:txBody>
                  <a:tcPr marT="45725" marB="45725" marR="91450" marL="91450"/>
                </a:tc>
              </a:tr>
            </a:tbl>
          </a:graphicData>
        </a:graphic>
      </p:graphicFrame>
      <p:sp>
        <p:nvSpPr>
          <p:cNvPr id="488" name="Google Shape;48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492" name="Shape 492"/>
        <p:cNvGrpSpPr/>
        <p:nvPr/>
      </p:nvGrpSpPr>
      <p:grpSpPr>
        <a:xfrm>
          <a:off x="0" y="0"/>
          <a:ext cx="0" cy="0"/>
          <a:chOff x="0" y="0"/>
          <a:chExt cx="0" cy="0"/>
        </a:xfrm>
      </p:grpSpPr>
      <p:sp>
        <p:nvSpPr>
          <p:cNvPr id="493" name="Google Shape;493;p34"/>
          <p:cNvSpPr txBox="1"/>
          <p:nvPr>
            <p:ph type="ctrTitle"/>
          </p:nvPr>
        </p:nvSpPr>
        <p:spPr>
          <a:xfrm>
            <a:off x="1246026" y="-91443"/>
            <a:ext cx="10001094" cy="1356188"/>
          </a:xfrm>
          <a:prstGeom prst="rect">
            <a:avLst/>
          </a:prstGeom>
          <a:noFill/>
          <a:ln>
            <a:noFill/>
          </a:ln>
        </p:spPr>
        <p:txBody>
          <a:bodyPr anchorCtr="0" anchor="b" bIns="45700" lIns="91425" spcFirstLastPara="1" rIns="91425" wrap="square" tIns="45700">
            <a:normAutofit/>
          </a:bodyPr>
          <a:lstStyle/>
          <a:p>
            <a:pPr indent="0" lvl="0" marL="0" rtl="0" algn="ctr">
              <a:lnSpc>
                <a:spcPct val="105000"/>
              </a:lnSpc>
              <a:spcBef>
                <a:spcPts val="0"/>
              </a:spcBef>
              <a:spcAft>
                <a:spcPts val="0"/>
              </a:spcAft>
              <a:buClr>
                <a:schemeClr val="dk1"/>
              </a:buClr>
              <a:buSzPts val="2400"/>
              <a:buFont typeface="Calibri"/>
              <a:buNone/>
            </a:pPr>
            <a:r>
              <a:rPr b="1" lang="en-US" sz="2400">
                <a:latin typeface="Calibri"/>
                <a:ea typeface="Calibri"/>
                <a:cs typeface="Calibri"/>
                <a:sym typeface="Calibri"/>
              </a:rPr>
              <a:t>Comparing Wind Derivative Calculation Methods from Orbital Swath Winds</a:t>
            </a:r>
            <a:br>
              <a:rPr b="1" lang="en-US" sz="2400">
                <a:latin typeface="Calibri"/>
                <a:ea typeface="Calibri"/>
                <a:cs typeface="Calibri"/>
                <a:sym typeface="Calibri"/>
              </a:rPr>
            </a:br>
            <a:endParaRPr b="1" sz="2400">
              <a:latin typeface="Calibri"/>
              <a:ea typeface="Calibri"/>
              <a:cs typeface="Calibri"/>
              <a:sym typeface="Calibri"/>
            </a:endParaRPr>
          </a:p>
        </p:txBody>
      </p:sp>
      <p:sp>
        <p:nvSpPr>
          <p:cNvPr id="494" name="Google Shape;494;p34"/>
          <p:cNvSpPr txBox="1"/>
          <p:nvPr>
            <p:ph idx="1" type="subTitle"/>
          </p:nvPr>
        </p:nvSpPr>
        <p:spPr>
          <a:xfrm>
            <a:off x="1425373" y="976904"/>
            <a:ext cx="9440034" cy="45827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600"/>
              <a:buNone/>
            </a:pPr>
            <a:r>
              <a:rPr i="1" lang="en-US" sz="1600"/>
              <a:t>Ethan Wright and Mark Bourassa, COAPS Florida State University</a:t>
            </a:r>
            <a:endParaRPr/>
          </a:p>
        </p:txBody>
      </p:sp>
      <p:grpSp>
        <p:nvGrpSpPr>
          <p:cNvPr id="495" name="Google Shape;495;p34"/>
          <p:cNvGrpSpPr/>
          <p:nvPr/>
        </p:nvGrpSpPr>
        <p:grpSpPr>
          <a:xfrm>
            <a:off x="8630985" y="3061929"/>
            <a:ext cx="2927888" cy="3553746"/>
            <a:chOff x="8597734" y="2956055"/>
            <a:chExt cx="2927888" cy="3553746"/>
          </a:xfrm>
        </p:grpSpPr>
        <p:pic>
          <p:nvPicPr>
            <p:cNvPr id="496" name="Google Shape;496;p34"/>
            <p:cNvPicPr preferRelativeResize="0"/>
            <p:nvPr/>
          </p:nvPicPr>
          <p:blipFill rotWithShape="1">
            <a:blip r:embed="rId3">
              <a:alphaModFix/>
            </a:blip>
            <a:srcRect b="0" l="0" r="0" t="0"/>
            <a:stretch/>
          </p:blipFill>
          <p:spPr>
            <a:xfrm>
              <a:off x="8597734" y="2956055"/>
              <a:ext cx="226241" cy="3553746"/>
            </a:xfrm>
            <a:prstGeom prst="rect">
              <a:avLst/>
            </a:prstGeom>
            <a:noFill/>
            <a:ln>
              <a:noFill/>
            </a:ln>
          </p:spPr>
        </p:pic>
        <p:pic>
          <p:nvPicPr>
            <p:cNvPr id="497" name="Google Shape;497;p34"/>
            <p:cNvPicPr preferRelativeResize="0"/>
            <p:nvPr/>
          </p:nvPicPr>
          <p:blipFill rotWithShape="1">
            <a:blip r:embed="rId4">
              <a:alphaModFix/>
            </a:blip>
            <a:srcRect b="0" l="0" r="0" t="0"/>
            <a:stretch/>
          </p:blipFill>
          <p:spPr>
            <a:xfrm>
              <a:off x="8827482" y="2956055"/>
              <a:ext cx="2698140" cy="3553746"/>
            </a:xfrm>
            <a:prstGeom prst="rect">
              <a:avLst/>
            </a:prstGeom>
            <a:noFill/>
            <a:ln>
              <a:noFill/>
            </a:ln>
          </p:spPr>
        </p:pic>
      </p:grpSp>
      <p:grpSp>
        <p:nvGrpSpPr>
          <p:cNvPr id="498" name="Google Shape;498;p34"/>
          <p:cNvGrpSpPr/>
          <p:nvPr/>
        </p:nvGrpSpPr>
        <p:grpSpPr>
          <a:xfrm>
            <a:off x="4800583" y="2995426"/>
            <a:ext cx="3371758" cy="4020515"/>
            <a:chOff x="5235375" y="2956055"/>
            <a:chExt cx="2944349" cy="3666392"/>
          </a:xfrm>
        </p:grpSpPr>
        <p:pic>
          <p:nvPicPr>
            <p:cNvPr id="499" name="Google Shape;499;p34"/>
            <p:cNvPicPr preferRelativeResize="0"/>
            <p:nvPr/>
          </p:nvPicPr>
          <p:blipFill rotWithShape="1">
            <a:blip r:embed="rId5">
              <a:alphaModFix/>
            </a:blip>
            <a:srcRect b="0" l="0" r="0" t="0"/>
            <a:stretch/>
          </p:blipFill>
          <p:spPr>
            <a:xfrm>
              <a:off x="7450547" y="2960604"/>
              <a:ext cx="729177" cy="3661843"/>
            </a:xfrm>
            <a:prstGeom prst="rect">
              <a:avLst/>
            </a:prstGeom>
            <a:noFill/>
            <a:ln>
              <a:noFill/>
            </a:ln>
          </p:spPr>
        </p:pic>
        <p:pic>
          <p:nvPicPr>
            <p:cNvPr id="500" name="Google Shape;500;p34"/>
            <p:cNvPicPr preferRelativeResize="0"/>
            <p:nvPr/>
          </p:nvPicPr>
          <p:blipFill rotWithShape="1">
            <a:blip r:embed="rId6">
              <a:alphaModFix/>
            </a:blip>
            <a:srcRect b="0" l="0" r="0" t="0"/>
            <a:stretch/>
          </p:blipFill>
          <p:spPr>
            <a:xfrm>
              <a:off x="5235375" y="2956055"/>
              <a:ext cx="2225935" cy="3284463"/>
            </a:xfrm>
            <a:prstGeom prst="rect">
              <a:avLst/>
            </a:prstGeom>
            <a:noFill/>
            <a:ln>
              <a:noFill/>
            </a:ln>
          </p:spPr>
        </p:pic>
      </p:grpSp>
      <p:sp>
        <p:nvSpPr>
          <p:cNvPr id="501" name="Google Shape;501;p34"/>
          <p:cNvSpPr txBox="1"/>
          <p:nvPr/>
        </p:nvSpPr>
        <p:spPr>
          <a:xfrm>
            <a:off x="1085412" y="1395722"/>
            <a:ext cx="10411089" cy="300887"/>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dk2"/>
              </a:buClr>
              <a:buSzPts val="1680"/>
              <a:buFont typeface="Noto Sans Symbols"/>
              <a:buNone/>
            </a:pPr>
            <a:r>
              <a:rPr lang="en-US" sz="2400">
                <a:solidFill>
                  <a:schemeClr val="dk1"/>
                </a:solidFill>
                <a:latin typeface="Calibri"/>
                <a:ea typeface="Calibri"/>
                <a:cs typeface="Calibri"/>
                <a:sym typeface="Calibri"/>
              </a:rPr>
              <a:t>How do the noise characteristics of wind divergence and vorticity change with common methods of calculation and preprocessing of orbital (L2) wind data?</a:t>
            </a:r>
            <a:endParaRPr/>
          </a:p>
        </p:txBody>
      </p:sp>
      <p:sp>
        <p:nvSpPr>
          <p:cNvPr id="502" name="Google Shape;502;p34"/>
          <p:cNvSpPr txBox="1"/>
          <p:nvPr/>
        </p:nvSpPr>
        <p:spPr>
          <a:xfrm>
            <a:off x="75708" y="2495289"/>
            <a:ext cx="4522122" cy="3405787"/>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dk2"/>
              </a:buClr>
              <a:buSzPts val="1680"/>
              <a:buFont typeface="Noto Sans Symbols"/>
              <a:buNone/>
            </a:pPr>
            <a:r>
              <a:rPr lang="en-US" sz="2400" u="sng">
                <a:solidFill>
                  <a:schemeClr val="dk1"/>
                </a:solidFill>
                <a:latin typeface="Calibri"/>
                <a:ea typeface="Calibri"/>
                <a:cs typeface="Calibri"/>
                <a:sym typeface="Calibri"/>
              </a:rPr>
              <a:t>Derivative Calculation Methods</a:t>
            </a:r>
            <a:endParaRPr/>
          </a:p>
          <a:p>
            <a:pPr indent="-457200" lvl="0" marL="457200" marR="0" rtl="0" algn="l">
              <a:spcBef>
                <a:spcPts val="1080"/>
              </a:spcBef>
              <a:spcAft>
                <a:spcPts val="0"/>
              </a:spcAft>
              <a:buClr>
                <a:schemeClr val="dk2"/>
              </a:buClr>
              <a:buSzPts val="1680"/>
              <a:buFont typeface="Calibri"/>
              <a:buAutoNum type="alphaUcPeriod"/>
            </a:pPr>
            <a:r>
              <a:rPr lang="en-US" sz="2400">
                <a:solidFill>
                  <a:schemeClr val="dk1"/>
                </a:solidFill>
                <a:latin typeface="Calibri"/>
                <a:ea typeface="Calibri"/>
                <a:cs typeface="Calibri"/>
                <a:sym typeface="Calibri"/>
              </a:rPr>
              <a:t>Finite differencing on a uniform grid</a:t>
            </a:r>
            <a:endParaRPr/>
          </a:p>
          <a:p>
            <a:pPr indent="-457200" lvl="0" marL="457200" marR="0" rtl="0" algn="l">
              <a:spcBef>
                <a:spcPts val="1080"/>
              </a:spcBef>
              <a:spcAft>
                <a:spcPts val="0"/>
              </a:spcAft>
              <a:buClr>
                <a:schemeClr val="dk2"/>
              </a:buClr>
              <a:buSzPts val="1680"/>
              <a:buFont typeface="Calibri"/>
              <a:buAutoNum type="alphaUcPeriod"/>
            </a:pPr>
            <a:r>
              <a:rPr lang="en-US" sz="2400">
                <a:solidFill>
                  <a:schemeClr val="dk1"/>
                </a:solidFill>
                <a:latin typeface="Calibri"/>
                <a:ea typeface="Calibri"/>
                <a:cs typeface="Calibri"/>
                <a:sym typeface="Calibri"/>
              </a:rPr>
              <a:t>Finite differencing on the orbital swath grid</a:t>
            </a:r>
            <a:endParaRPr/>
          </a:p>
          <a:p>
            <a:pPr indent="-457200" lvl="0" marL="457200" marR="0" rtl="0" algn="l">
              <a:spcBef>
                <a:spcPts val="1080"/>
              </a:spcBef>
              <a:spcAft>
                <a:spcPts val="0"/>
              </a:spcAft>
              <a:buClr>
                <a:schemeClr val="dk2"/>
              </a:buClr>
              <a:buSzPts val="1680"/>
              <a:buFont typeface="Calibri"/>
              <a:buAutoNum type="alphaUcPeriod"/>
            </a:pPr>
            <a:r>
              <a:rPr lang="en-US" sz="2400">
                <a:solidFill>
                  <a:schemeClr val="dk1"/>
                </a:solidFill>
                <a:latin typeface="Calibri"/>
                <a:ea typeface="Calibri"/>
                <a:cs typeface="Calibri"/>
                <a:sym typeface="Calibri"/>
              </a:rPr>
              <a:t>Circulation about a central point using a line integral of surrounding wind cells</a:t>
            </a:r>
            <a:endParaRPr/>
          </a:p>
          <a:p>
            <a:pPr indent="-350520" lvl="0" marL="457200" marR="0" rtl="0" algn="l">
              <a:spcBef>
                <a:spcPts val="1080"/>
              </a:spcBef>
              <a:spcAft>
                <a:spcPts val="0"/>
              </a:spcAft>
              <a:buClr>
                <a:schemeClr val="dk2"/>
              </a:buClr>
              <a:buSzPts val="1680"/>
              <a:buFont typeface="Calibri"/>
              <a:buNone/>
            </a:pPr>
            <a:r>
              <a:t/>
            </a:r>
            <a:endParaRPr sz="2400">
              <a:solidFill>
                <a:schemeClr val="dk1"/>
              </a:solidFill>
              <a:latin typeface="Calibri"/>
              <a:ea typeface="Calibri"/>
              <a:cs typeface="Calibri"/>
              <a:sym typeface="Calibri"/>
            </a:endParaRPr>
          </a:p>
          <a:p>
            <a:pPr indent="-350520" lvl="0" marL="457200" marR="0" rtl="0" algn="l">
              <a:spcBef>
                <a:spcPts val="1080"/>
              </a:spcBef>
              <a:spcAft>
                <a:spcPts val="0"/>
              </a:spcAft>
              <a:buClr>
                <a:schemeClr val="dk2"/>
              </a:buClr>
              <a:buSzPts val="1680"/>
              <a:buFont typeface="Calibri"/>
              <a:buNone/>
            </a:pPr>
            <a:r>
              <a:t/>
            </a:r>
            <a:endParaRPr sz="2400">
              <a:solidFill>
                <a:schemeClr val="dk1"/>
              </a:solidFill>
              <a:latin typeface="Calibri"/>
              <a:ea typeface="Calibri"/>
              <a:cs typeface="Calibri"/>
              <a:sym typeface="Calibri"/>
            </a:endParaRPr>
          </a:p>
        </p:txBody>
      </p:sp>
      <p:cxnSp>
        <p:nvCxnSpPr>
          <p:cNvPr id="503" name="Google Shape;503;p34"/>
          <p:cNvCxnSpPr/>
          <p:nvPr/>
        </p:nvCxnSpPr>
        <p:spPr>
          <a:xfrm flipH="1" rot="10800000">
            <a:off x="4563688" y="2776450"/>
            <a:ext cx="2319251" cy="8312"/>
          </a:xfrm>
          <a:prstGeom prst="straightConnector1">
            <a:avLst/>
          </a:prstGeom>
          <a:noFill/>
          <a:ln cap="flat" cmpd="sng" w="76200">
            <a:solidFill>
              <a:schemeClr val="dk1"/>
            </a:solidFill>
            <a:prstDash val="solid"/>
            <a:miter lim="800000"/>
            <a:headEnd len="sm" w="sm" type="none"/>
            <a:tailEnd len="med" w="med" type="triangle"/>
          </a:ln>
        </p:spPr>
      </p:cxnSp>
      <p:sp>
        <p:nvSpPr>
          <p:cNvPr id="504" name="Google Shape;504;p34"/>
          <p:cNvSpPr/>
          <p:nvPr/>
        </p:nvSpPr>
        <p:spPr>
          <a:xfrm>
            <a:off x="7021274" y="2495289"/>
            <a:ext cx="38441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dk1"/>
                </a:solidFill>
                <a:latin typeface="Calibri"/>
                <a:ea typeface="Calibri"/>
                <a:cs typeface="Calibri"/>
                <a:sym typeface="Calibri"/>
              </a:rPr>
              <a:t>Power Spectra Comparisons</a:t>
            </a:r>
            <a:endParaRPr/>
          </a:p>
        </p:txBody>
      </p:sp>
      <p:sp>
        <p:nvSpPr>
          <p:cNvPr id="505" name="Google Shape;505;p34"/>
          <p:cNvSpPr txBox="1"/>
          <p:nvPr/>
        </p:nvSpPr>
        <p:spPr>
          <a:xfrm>
            <a:off x="9439675" y="857950"/>
            <a:ext cx="2119200" cy="4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latin typeface="Calibri"/>
                <a:ea typeface="Calibri"/>
                <a:cs typeface="Calibri"/>
                <a:sym typeface="Calibri"/>
                <a:hlinkClick r:id="rId7"/>
              </a:rPr>
              <a:t>Link to poster</a:t>
            </a: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510" name="Shape 510"/>
        <p:cNvGrpSpPr/>
        <p:nvPr/>
      </p:nvGrpSpPr>
      <p:grpSpPr>
        <a:xfrm>
          <a:off x="0" y="0"/>
          <a:ext cx="0" cy="0"/>
          <a:chOff x="0" y="0"/>
          <a:chExt cx="0" cy="0"/>
        </a:xfrm>
      </p:grpSpPr>
      <p:sp>
        <p:nvSpPr>
          <p:cNvPr id="511" name="Google Shape;511;p35"/>
          <p:cNvSpPr txBox="1"/>
          <p:nvPr>
            <p:ph type="title"/>
          </p:nvPr>
        </p:nvSpPr>
        <p:spPr>
          <a:xfrm>
            <a:off x="1613600" y="0"/>
            <a:ext cx="10578400" cy="7924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4400"/>
              <a:buFont typeface="Calibri"/>
              <a:buNone/>
            </a:pPr>
            <a:r>
              <a:rPr lang="en-US"/>
              <a:t>Marine Weather Warnings</a:t>
            </a:r>
            <a:endParaRPr/>
          </a:p>
        </p:txBody>
      </p:sp>
      <p:sp>
        <p:nvSpPr>
          <p:cNvPr id="512" name="Google Shape;512;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513" name="Google Shape;513;p35"/>
          <p:cNvPicPr preferRelativeResize="0"/>
          <p:nvPr/>
        </p:nvPicPr>
        <p:blipFill rotWithShape="1">
          <a:blip r:embed="rId3">
            <a:alphaModFix/>
          </a:blip>
          <a:srcRect b="0" l="0" r="0" t="0"/>
          <a:stretch/>
        </p:blipFill>
        <p:spPr>
          <a:xfrm>
            <a:off x="-29407" y="1341674"/>
            <a:ext cx="6803500" cy="5048493"/>
          </a:xfrm>
          <a:prstGeom prst="rect">
            <a:avLst/>
          </a:prstGeom>
          <a:noFill/>
          <a:ln>
            <a:noFill/>
          </a:ln>
        </p:spPr>
      </p:pic>
      <p:pic>
        <p:nvPicPr>
          <p:cNvPr id="514" name="Google Shape;514;p35"/>
          <p:cNvPicPr preferRelativeResize="0"/>
          <p:nvPr/>
        </p:nvPicPr>
        <p:blipFill rotWithShape="1">
          <a:blip r:embed="rId4">
            <a:alphaModFix/>
          </a:blip>
          <a:srcRect b="0" l="0" r="0" t="-267"/>
          <a:stretch/>
        </p:blipFill>
        <p:spPr>
          <a:xfrm>
            <a:off x="6592361" y="2729263"/>
            <a:ext cx="5594537" cy="3660904"/>
          </a:xfrm>
          <a:prstGeom prst="rect">
            <a:avLst/>
          </a:prstGeom>
          <a:noFill/>
          <a:ln>
            <a:noFill/>
          </a:ln>
        </p:spPr>
      </p:pic>
      <p:sp>
        <p:nvSpPr>
          <p:cNvPr id="515" name="Google Shape;515;p35"/>
          <p:cNvSpPr txBox="1"/>
          <p:nvPr/>
        </p:nvSpPr>
        <p:spPr>
          <a:xfrm>
            <a:off x="-21206" y="1334812"/>
            <a:ext cx="1503489" cy="2308324"/>
          </a:xfrm>
          <a:prstGeom prst="rect">
            <a:avLst/>
          </a:prstGeom>
          <a:solidFill>
            <a:srgbClr val="A5A5A5">
              <a:alpha val="80784"/>
            </a:srgbClr>
          </a:solidFill>
          <a:ln cap="flat" cmpd="sng" w="9525">
            <a:solidFill>
              <a:schemeClr val="l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800"/>
              <a:buFont typeface="Arial"/>
              <a:buNone/>
            </a:pPr>
            <a:r>
              <a:rPr b="1" i="0" lang="en-US" sz="1800" u="none" cap="none" strike="noStrike">
                <a:solidFill>
                  <a:srgbClr val="002060"/>
                </a:solidFill>
                <a:latin typeface="Arial"/>
                <a:ea typeface="Arial"/>
                <a:cs typeface="Arial"/>
                <a:sym typeface="Arial"/>
              </a:rPr>
              <a:t>Wind Speed</a:t>
            </a:r>
            <a:endParaRPr/>
          </a:p>
          <a:p>
            <a:pPr indent="0" lvl="0" marL="0" marR="0" rtl="0" algn="ctr">
              <a:lnSpc>
                <a:spcPct val="100000"/>
              </a:lnSpc>
              <a:spcBef>
                <a:spcPts val="0"/>
              </a:spcBef>
              <a:spcAft>
                <a:spcPts val="0"/>
              </a:spcAft>
              <a:buClr>
                <a:srgbClr val="002060"/>
              </a:buClr>
              <a:buSzPts val="1800"/>
              <a:buFont typeface="Arial"/>
              <a:buNone/>
            </a:pPr>
            <a:r>
              <a:rPr b="1" i="0" lang="en-US" sz="1800" u="none" cap="none" strike="noStrike">
                <a:solidFill>
                  <a:srgbClr val="002060"/>
                </a:solidFill>
                <a:latin typeface="Arial"/>
                <a:ea typeface="Arial"/>
                <a:cs typeface="Arial"/>
                <a:sym typeface="Arial"/>
              </a:rPr>
              <a:t>Knots</a:t>
            </a:r>
            <a:endParaRPr/>
          </a:p>
          <a:p>
            <a:pPr indent="0" lvl="0" marL="0" marR="0" rtl="0" algn="ctr">
              <a:lnSpc>
                <a:spcPct val="100000"/>
              </a:lnSpc>
              <a:spcBef>
                <a:spcPts val="0"/>
              </a:spcBef>
              <a:spcAft>
                <a:spcPts val="0"/>
              </a:spcAft>
              <a:buClr>
                <a:srgbClr val="FFFF00"/>
              </a:buClr>
              <a:buSzPts val="1800"/>
              <a:buFont typeface="Arial"/>
              <a:buNone/>
            </a:pPr>
            <a:r>
              <a:rPr b="1" i="0" lang="en-US" sz="1800" u="none" cap="none" strike="noStrike">
                <a:solidFill>
                  <a:srgbClr val="FFFF00"/>
                </a:solidFill>
                <a:latin typeface="Arial"/>
                <a:ea typeface="Arial"/>
                <a:cs typeface="Arial"/>
                <a:sym typeface="Arial"/>
              </a:rPr>
              <a:t>34 – 41</a:t>
            </a:r>
            <a:endParaRPr/>
          </a:p>
          <a:p>
            <a:pPr indent="0" lvl="0" marL="0" marR="0" rtl="0" algn="ctr">
              <a:lnSpc>
                <a:spcPct val="100000"/>
              </a:lnSpc>
              <a:spcBef>
                <a:spcPts val="0"/>
              </a:spcBef>
              <a:spcAft>
                <a:spcPts val="0"/>
              </a:spcAft>
              <a:buClr>
                <a:srgbClr val="FFC000"/>
              </a:buClr>
              <a:buSzPts val="1800"/>
              <a:buFont typeface="Arial"/>
              <a:buNone/>
            </a:pPr>
            <a:r>
              <a:rPr b="1" i="0" lang="en-US" sz="1800" u="none" cap="none" strike="noStrike">
                <a:solidFill>
                  <a:srgbClr val="FFC000"/>
                </a:solidFill>
                <a:latin typeface="Arial"/>
                <a:ea typeface="Arial"/>
                <a:cs typeface="Arial"/>
                <a:sym typeface="Arial"/>
              </a:rPr>
              <a:t>42 – 47</a:t>
            </a:r>
            <a:endParaRPr/>
          </a:p>
          <a:p>
            <a:pPr indent="0" lvl="0" marL="0" marR="0" rtl="0" algn="ctr">
              <a:lnSpc>
                <a:spcPct val="100000"/>
              </a:lnSpc>
              <a:spcBef>
                <a:spcPts val="0"/>
              </a:spcBef>
              <a:spcAft>
                <a:spcPts val="0"/>
              </a:spcAft>
              <a:buClr>
                <a:srgbClr val="6C4F1E"/>
              </a:buClr>
              <a:buSzPts val="1800"/>
              <a:buFont typeface="Arial"/>
              <a:buNone/>
            </a:pPr>
            <a:r>
              <a:rPr b="1" i="0" lang="en-US" sz="1800" u="none" cap="none" strike="noStrike">
                <a:solidFill>
                  <a:srgbClr val="6C4F1E"/>
                </a:solidFill>
                <a:latin typeface="Arial"/>
                <a:ea typeface="Arial"/>
                <a:cs typeface="Arial"/>
                <a:sym typeface="Arial"/>
              </a:rPr>
              <a:t>48 – 56</a:t>
            </a:r>
            <a:endParaRPr/>
          </a:p>
          <a:p>
            <a:pPr indent="0" lvl="0" marL="0" marR="0" rtl="0" algn="ctr">
              <a:lnSpc>
                <a:spcPct val="100000"/>
              </a:lnSpc>
              <a:spcBef>
                <a:spcPts val="0"/>
              </a:spcBef>
              <a:spcAft>
                <a:spcPts val="0"/>
              </a:spcAft>
              <a:buClr>
                <a:srgbClr val="C00000"/>
              </a:buClr>
              <a:buSzPts val="1800"/>
              <a:buFont typeface="Arial"/>
              <a:buNone/>
            </a:pPr>
            <a:r>
              <a:rPr b="1" i="0" lang="en-US" sz="1800" u="none" cap="none" strike="noStrike">
                <a:solidFill>
                  <a:srgbClr val="C00000"/>
                </a:solidFill>
                <a:latin typeface="Arial"/>
                <a:ea typeface="Arial"/>
                <a:cs typeface="Arial"/>
                <a:sym typeface="Arial"/>
              </a:rPr>
              <a:t>56-63</a:t>
            </a:r>
            <a:endParaRPr/>
          </a:p>
          <a:p>
            <a:pPr indent="0" lvl="0" marL="0" marR="0" rtl="0" algn="ctr">
              <a:lnSpc>
                <a:spcPct val="100000"/>
              </a:lnSpc>
              <a:spcBef>
                <a:spcPts val="0"/>
              </a:spcBef>
              <a:spcAft>
                <a:spcPts val="0"/>
              </a:spcAft>
              <a:buClr>
                <a:srgbClr val="FF0000"/>
              </a:buClr>
              <a:buSzPts val="1800"/>
              <a:buFont typeface="Arial"/>
              <a:buNone/>
            </a:pPr>
            <a:r>
              <a:rPr b="1" i="0" lang="en-US" sz="1800" u="none" cap="none" strike="noStrike">
                <a:solidFill>
                  <a:srgbClr val="FF0000"/>
                </a:solidFill>
                <a:latin typeface="Arial"/>
                <a:ea typeface="Arial"/>
                <a:cs typeface="Arial"/>
                <a:sym typeface="Arial"/>
              </a:rPr>
              <a:t>64-74</a:t>
            </a:r>
            <a:endParaRPr/>
          </a:p>
          <a:p>
            <a:pPr indent="0" lvl="0" marL="0" marR="0" rtl="0" algn="ctr">
              <a:lnSpc>
                <a:spcPct val="100000"/>
              </a:lnSpc>
              <a:spcBef>
                <a:spcPts val="0"/>
              </a:spcBef>
              <a:spcAft>
                <a:spcPts val="0"/>
              </a:spcAft>
              <a:buClr>
                <a:srgbClr val="FFFFFF"/>
              </a:buClr>
              <a:buSzPts val="1800"/>
              <a:buFont typeface="Arial"/>
              <a:buNone/>
            </a:pPr>
            <a:r>
              <a:rPr b="1" i="0" lang="en-US" sz="1800" u="none" cap="none" strike="noStrike">
                <a:solidFill>
                  <a:srgbClr val="FFFFFF"/>
                </a:solidFill>
                <a:latin typeface="Arial"/>
                <a:ea typeface="Arial"/>
                <a:cs typeface="Arial"/>
                <a:sym typeface="Arial"/>
              </a:rPr>
              <a:t>75 - &gt;</a:t>
            </a:r>
            <a:endParaRPr/>
          </a:p>
        </p:txBody>
      </p:sp>
      <p:sp>
        <p:nvSpPr>
          <p:cNvPr id="516" name="Google Shape;516;p35"/>
          <p:cNvSpPr/>
          <p:nvPr/>
        </p:nvSpPr>
        <p:spPr>
          <a:xfrm>
            <a:off x="280845" y="6113168"/>
            <a:ext cx="119295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200"/>
              <a:buFont typeface="Arial"/>
              <a:buNone/>
            </a:pPr>
            <a:r>
              <a:rPr b="0" i="0" lang="en-US" sz="1200" u="none" cap="none" strike="noStrike">
                <a:solidFill>
                  <a:srgbClr val="FFFFFF"/>
                </a:solidFill>
                <a:latin typeface="Arial"/>
                <a:ea typeface="Arial"/>
                <a:cs typeface="Arial"/>
                <a:sym typeface="Arial"/>
              </a:rPr>
              <a:t>Source: NOAA</a:t>
            </a:r>
            <a:endParaRPr/>
          </a:p>
        </p:txBody>
      </p:sp>
      <p:sp>
        <p:nvSpPr>
          <p:cNvPr id="517" name="Google Shape;517;p35"/>
          <p:cNvSpPr txBox="1"/>
          <p:nvPr/>
        </p:nvSpPr>
        <p:spPr>
          <a:xfrm>
            <a:off x="6774093" y="675614"/>
            <a:ext cx="5333824" cy="258532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A4595"/>
              </a:buClr>
              <a:buSzPts val="1800"/>
              <a:buFont typeface="Arial"/>
              <a:buChar char="•"/>
            </a:pPr>
            <a:r>
              <a:rPr b="0" i="0" lang="en-US" sz="1800" u="none" cap="none" strike="noStrike">
                <a:solidFill>
                  <a:srgbClr val="0A4595"/>
                </a:solidFill>
                <a:latin typeface="Arial"/>
                <a:ea typeface="Arial"/>
                <a:cs typeface="Arial"/>
                <a:sym typeface="Arial"/>
              </a:rPr>
              <a:t>Introduced Hurricane Force – 2000</a:t>
            </a:r>
            <a:endParaRPr/>
          </a:p>
          <a:p>
            <a:pPr indent="-285750" lvl="0" marL="285750" marR="0" rtl="0" algn="l">
              <a:lnSpc>
                <a:spcPct val="100000"/>
              </a:lnSpc>
              <a:spcBef>
                <a:spcPts val="0"/>
              </a:spcBef>
              <a:spcAft>
                <a:spcPts val="0"/>
              </a:spcAft>
              <a:buClr>
                <a:srgbClr val="0A4595"/>
              </a:buClr>
              <a:buSzPts val="1800"/>
              <a:buFont typeface="Arial"/>
              <a:buChar char="•"/>
            </a:pPr>
            <a:r>
              <a:rPr b="0" i="0" lang="en-US" sz="1800" u="none" cap="none" strike="noStrike">
                <a:solidFill>
                  <a:srgbClr val="0A4595"/>
                </a:solidFill>
                <a:latin typeface="Arial"/>
                <a:ea typeface="Arial"/>
                <a:cs typeface="Arial"/>
                <a:sym typeface="Arial"/>
              </a:rPr>
              <a:t>Ability to observe winds </a:t>
            </a:r>
            <a:endParaRPr/>
          </a:p>
          <a:p>
            <a:pPr indent="-285750" lvl="1" marL="742950" marR="0" rtl="0" algn="l">
              <a:spcBef>
                <a:spcPts val="0"/>
              </a:spcBef>
              <a:spcAft>
                <a:spcPts val="0"/>
              </a:spcAft>
              <a:buClr>
                <a:srgbClr val="0A4595"/>
              </a:buClr>
              <a:buSzPts val="1800"/>
              <a:buFont typeface="Arial"/>
              <a:buChar char="•"/>
            </a:pPr>
            <a:r>
              <a:rPr b="0" i="0" lang="en-US" sz="1800" u="none" cap="none" strike="noStrike">
                <a:solidFill>
                  <a:srgbClr val="0A4595"/>
                </a:solidFill>
                <a:latin typeface="Arial"/>
                <a:ea typeface="Arial"/>
                <a:cs typeface="Arial"/>
                <a:sym typeface="Arial"/>
              </a:rPr>
              <a:t>confirm warnings</a:t>
            </a:r>
            <a:endParaRPr/>
          </a:p>
          <a:p>
            <a:pPr indent="-285750" lvl="1" marL="742950" marR="0" rtl="0" algn="l">
              <a:spcBef>
                <a:spcPts val="0"/>
              </a:spcBef>
              <a:spcAft>
                <a:spcPts val="0"/>
              </a:spcAft>
              <a:buClr>
                <a:srgbClr val="0A4595"/>
              </a:buClr>
              <a:buSzPts val="1800"/>
              <a:buFont typeface="Arial"/>
              <a:buChar char="•"/>
            </a:pPr>
            <a:r>
              <a:rPr b="0" i="0" lang="en-US" sz="1800" u="none" cap="none" strike="noStrike">
                <a:solidFill>
                  <a:srgbClr val="0A4595"/>
                </a:solidFill>
                <a:latin typeface="Arial"/>
                <a:ea typeface="Arial"/>
                <a:cs typeface="Arial"/>
                <a:sym typeface="Arial"/>
              </a:rPr>
              <a:t>Validate NWP guidance</a:t>
            </a:r>
            <a:endParaRPr b="0" i="0" sz="1800" u="none" cap="none" strike="noStrike">
              <a:solidFill>
                <a:srgbClr val="0A4595"/>
              </a:solidFill>
              <a:latin typeface="Arial"/>
              <a:ea typeface="Arial"/>
              <a:cs typeface="Arial"/>
              <a:sym typeface="Arial"/>
            </a:endParaRPr>
          </a:p>
          <a:p>
            <a:pPr indent="-285750" lvl="0" marL="285750" marR="0" rtl="0" algn="l">
              <a:lnSpc>
                <a:spcPct val="100000"/>
              </a:lnSpc>
              <a:spcBef>
                <a:spcPts val="0"/>
              </a:spcBef>
              <a:spcAft>
                <a:spcPts val="0"/>
              </a:spcAft>
              <a:buClr>
                <a:srgbClr val="0A4595"/>
              </a:buClr>
              <a:buSzPts val="1800"/>
              <a:buFont typeface="Arial"/>
              <a:buChar char="•"/>
            </a:pPr>
            <a:r>
              <a:rPr b="0" i="0" lang="en-US" sz="1800" u="none" cap="none" strike="noStrike">
                <a:solidFill>
                  <a:srgbClr val="0A4595"/>
                </a:solidFill>
                <a:latin typeface="Arial"/>
                <a:ea typeface="Arial"/>
                <a:cs typeface="Arial"/>
                <a:sym typeface="Arial"/>
              </a:rPr>
              <a:t>Observe wind structures/evolution</a:t>
            </a:r>
            <a:endParaRPr/>
          </a:p>
          <a:p>
            <a:pPr indent="-285750" lvl="0" marL="285750" marR="0" rtl="0" algn="l">
              <a:lnSpc>
                <a:spcPct val="100000"/>
              </a:lnSpc>
              <a:spcBef>
                <a:spcPts val="0"/>
              </a:spcBef>
              <a:spcAft>
                <a:spcPts val="0"/>
              </a:spcAft>
              <a:buClr>
                <a:srgbClr val="0A4595"/>
              </a:buClr>
              <a:buSzPts val="1800"/>
              <a:buFont typeface="Arial"/>
              <a:buChar char="•"/>
            </a:pPr>
            <a:r>
              <a:rPr b="0" i="0" lang="en-US" sz="1800" u="none" cap="none" strike="noStrike">
                <a:solidFill>
                  <a:srgbClr val="0A4595"/>
                </a:solidFill>
                <a:latin typeface="Arial"/>
                <a:ea typeface="Arial"/>
                <a:cs typeface="Arial"/>
                <a:sym typeface="Arial"/>
              </a:rPr>
              <a:t>QuikSCAT, ASCAT A-C, OSCAT, RapidScat</a:t>
            </a:r>
            <a:endParaRPr b="0" i="0" sz="1800" u="none" cap="none" strike="noStrike">
              <a:solidFill>
                <a:srgbClr val="0A4595"/>
              </a:solidFill>
              <a:latin typeface="Arial"/>
              <a:ea typeface="Arial"/>
              <a:cs typeface="Arial"/>
              <a:sym typeface="Arial"/>
            </a:endParaRPr>
          </a:p>
          <a:p>
            <a:pPr indent="-285750" lvl="0" marL="285750" marR="0" rtl="0" algn="l">
              <a:lnSpc>
                <a:spcPct val="100000"/>
              </a:lnSpc>
              <a:spcBef>
                <a:spcPts val="0"/>
              </a:spcBef>
              <a:spcAft>
                <a:spcPts val="0"/>
              </a:spcAft>
              <a:buClr>
                <a:srgbClr val="0A4595"/>
              </a:buClr>
              <a:buSzPts val="1800"/>
              <a:buFont typeface="Arial"/>
              <a:buChar char="•"/>
            </a:pPr>
            <a:r>
              <a:rPr b="0" i="0" lang="en-US" sz="1800" u="none" cap="none" strike="noStrike">
                <a:solidFill>
                  <a:srgbClr val="0A4595"/>
                </a:solidFill>
                <a:latin typeface="Arial"/>
                <a:ea typeface="Arial"/>
                <a:cs typeface="Arial"/>
                <a:sym typeface="Arial"/>
              </a:rPr>
              <a:t>Improved algorithms – high winds, coastal</a:t>
            </a:r>
            <a:br>
              <a:rPr b="0" i="0" lang="en-US" sz="1800" u="none" cap="none" strike="noStrike">
                <a:solidFill>
                  <a:srgbClr val="0A4595"/>
                </a:solidFill>
                <a:latin typeface="Arial"/>
                <a:ea typeface="Arial"/>
                <a:cs typeface="Arial"/>
                <a:sym typeface="Arial"/>
              </a:rPr>
            </a:br>
            <a:r>
              <a:rPr b="0" i="0" lang="en-US" sz="1800" u="none" cap="none" strike="noStrike">
                <a:solidFill>
                  <a:srgbClr val="0A4595"/>
                </a:solidFill>
                <a:latin typeface="Arial"/>
                <a:ea typeface="Arial"/>
                <a:cs typeface="Arial"/>
                <a:sym typeface="Arial"/>
              </a:rPr>
              <a:t> </a:t>
            </a:r>
            <a:br>
              <a:rPr b="0" i="0" lang="en-US" sz="1800" u="none" cap="none" strike="noStrike">
                <a:solidFill>
                  <a:srgbClr val="0A4595"/>
                </a:solidFill>
                <a:latin typeface="Arial"/>
                <a:ea typeface="Arial"/>
                <a:cs typeface="Arial"/>
                <a:sym typeface="Arial"/>
              </a:rPr>
            </a:br>
            <a:endParaRPr b="0" i="0" sz="1800" u="none" cap="none" strike="noStrike">
              <a:solidFill>
                <a:srgbClr val="0A4595"/>
              </a:solidFill>
              <a:latin typeface="Arial"/>
              <a:ea typeface="Arial"/>
              <a:cs typeface="Arial"/>
              <a:sym typeface="Arial"/>
            </a:endParaRPr>
          </a:p>
        </p:txBody>
      </p:sp>
      <p:sp>
        <p:nvSpPr>
          <p:cNvPr id="518" name="Google Shape;518;p35"/>
          <p:cNvSpPr txBox="1"/>
          <p:nvPr/>
        </p:nvSpPr>
        <p:spPr>
          <a:xfrm>
            <a:off x="1269450" y="6429923"/>
            <a:ext cx="451918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A4595"/>
              </a:buClr>
              <a:buSzPts val="1600"/>
              <a:buFont typeface="Arial"/>
              <a:buNone/>
            </a:pPr>
            <a:r>
              <a:rPr b="1" i="0" lang="en-US" sz="1600" u="none" cap="none" strike="noStrike">
                <a:solidFill>
                  <a:srgbClr val="0A4595"/>
                </a:solidFill>
                <a:latin typeface="Arial"/>
                <a:ea typeface="Arial"/>
                <a:cs typeface="Arial"/>
                <a:sym typeface="Arial"/>
              </a:rPr>
              <a:t>Joe Sienkiewicz – Ocean Prediction Center</a:t>
            </a:r>
            <a:endParaRPr/>
          </a:p>
        </p:txBody>
      </p:sp>
      <p:sp>
        <p:nvSpPr>
          <p:cNvPr id="519" name="Google Shape;51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524" name="Shape 524"/>
        <p:cNvGrpSpPr/>
        <p:nvPr/>
      </p:nvGrpSpPr>
      <p:grpSpPr>
        <a:xfrm>
          <a:off x="0" y="0"/>
          <a:ext cx="0" cy="0"/>
          <a:chOff x="0" y="0"/>
          <a:chExt cx="0" cy="0"/>
        </a:xfrm>
      </p:grpSpPr>
      <p:sp>
        <p:nvSpPr>
          <p:cNvPr id="525" name="Google Shape;525;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526" name="Google Shape;526;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527" name="Google Shape;527;p36"/>
          <p:cNvPicPr preferRelativeResize="0"/>
          <p:nvPr/>
        </p:nvPicPr>
        <p:blipFill rotWithShape="1">
          <a:blip r:embed="rId3">
            <a:alphaModFix/>
          </a:blip>
          <a:srcRect b="0" l="0" r="0" t="0"/>
          <a:stretch/>
        </p:blipFill>
        <p:spPr>
          <a:xfrm>
            <a:off x="559412" y="8930"/>
            <a:ext cx="7657488" cy="6392056"/>
          </a:xfrm>
          <a:prstGeom prst="rect">
            <a:avLst/>
          </a:prstGeom>
          <a:noFill/>
          <a:ln>
            <a:noFill/>
          </a:ln>
        </p:spPr>
      </p:pic>
      <p:sp>
        <p:nvSpPr>
          <p:cNvPr id="528" name="Google Shape;528;p36"/>
          <p:cNvSpPr txBox="1"/>
          <p:nvPr/>
        </p:nvSpPr>
        <p:spPr>
          <a:xfrm>
            <a:off x="654050" y="2870200"/>
            <a:ext cx="7536230"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A4595"/>
              </a:buClr>
              <a:buSzPts val="2000"/>
              <a:buFont typeface="Arial"/>
              <a:buNone/>
            </a:pPr>
            <a:r>
              <a:rPr b="1" i="0" lang="en-US" sz="2000" u="none" cap="none" strike="noStrike">
                <a:solidFill>
                  <a:srgbClr val="0A4595"/>
                </a:solidFill>
                <a:latin typeface="Arial"/>
                <a:ea typeface="Arial"/>
                <a:cs typeface="Arial"/>
                <a:sym typeface="Arial"/>
              </a:rPr>
              <a:t>AVG 0.2  0.1  0.4  1.6   3.7  4.4  8.5  9.0   8.9  6.0  1.8  0.7   45.2 </a:t>
            </a:r>
            <a:endParaRPr/>
          </a:p>
        </p:txBody>
      </p:sp>
      <p:sp>
        <p:nvSpPr>
          <p:cNvPr id="529" name="Google Shape;529;p36"/>
          <p:cNvSpPr txBox="1"/>
          <p:nvPr/>
        </p:nvSpPr>
        <p:spPr>
          <a:xfrm>
            <a:off x="583131" y="6280550"/>
            <a:ext cx="7536230"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000"/>
              <a:buFont typeface="Arial"/>
              <a:buNone/>
            </a:pPr>
            <a:r>
              <a:rPr b="1" i="0" lang="en-US" sz="2000" u="none" cap="none" strike="noStrike">
                <a:solidFill>
                  <a:srgbClr val="C00000"/>
                </a:solidFill>
                <a:latin typeface="Arial"/>
                <a:ea typeface="Arial"/>
                <a:cs typeface="Arial"/>
                <a:sym typeface="Arial"/>
              </a:rPr>
              <a:t>AVG 0.2   0.0  0.2  1.5   3.8  5.1  7.6  8.5   5.7  3.9  1.6  0.1   37.9</a:t>
            </a:r>
            <a:r>
              <a:rPr b="0" i="0" lang="en-US" sz="2000" u="none" cap="none" strike="noStrike">
                <a:solidFill>
                  <a:srgbClr val="0A4595"/>
                </a:solidFill>
                <a:latin typeface="Arial"/>
                <a:ea typeface="Arial"/>
                <a:cs typeface="Arial"/>
                <a:sym typeface="Arial"/>
              </a:rPr>
              <a:t> </a:t>
            </a:r>
            <a:endParaRPr/>
          </a:p>
        </p:txBody>
      </p:sp>
      <p:sp>
        <p:nvSpPr>
          <p:cNvPr id="530" name="Google Shape;530;p36"/>
          <p:cNvSpPr txBox="1"/>
          <p:nvPr/>
        </p:nvSpPr>
        <p:spPr>
          <a:xfrm>
            <a:off x="8216902" y="291254"/>
            <a:ext cx="3975098" cy="46474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A4595"/>
              </a:buClr>
              <a:buSzPts val="2000"/>
              <a:buFont typeface="Arial"/>
              <a:buNone/>
            </a:pPr>
            <a:r>
              <a:rPr b="1" i="0" lang="en-US" sz="2000" u="none" cap="none" strike="noStrike">
                <a:solidFill>
                  <a:srgbClr val="0A4595"/>
                </a:solidFill>
                <a:latin typeface="Arial"/>
                <a:ea typeface="Arial"/>
                <a:cs typeface="Arial"/>
                <a:sym typeface="Arial"/>
              </a:rPr>
              <a:t>HURRICANE FORCE </a:t>
            </a:r>
            <a:endParaRPr/>
          </a:p>
          <a:p>
            <a:pPr indent="0" lvl="0" marL="0" marR="0" rtl="0" algn="ctr">
              <a:lnSpc>
                <a:spcPct val="100000"/>
              </a:lnSpc>
              <a:spcBef>
                <a:spcPts val="0"/>
              </a:spcBef>
              <a:spcAft>
                <a:spcPts val="0"/>
              </a:spcAft>
              <a:buClr>
                <a:srgbClr val="0A4595"/>
              </a:buClr>
              <a:buSzPts val="2000"/>
              <a:buFont typeface="Arial"/>
              <a:buNone/>
            </a:pPr>
            <a:r>
              <a:rPr b="1" i="0" lang="en-US" sz="2000" u="none" cap="none" strike="noStrike">
                <a:solidFill>
                  <a:srgbClr val="0A4595"/>
                </a:solidFill>
                <a:latin typeface="Arial"/>
                <a:ea typeface="Arial"/>
                <a:cs typeface="Arial"/>
                <a:sym typeface="Arial"/>
              </a:rPr>
              <a:t>Extratropical </a:t>
            </a:r>
            <a:endParaRPr/>
          </a:p>
          <a:p>
            <a:pPr indent="0" lvl="0" marL="0" marR="0" rtl="0" algn="ctr">
              <a:lnSpc>
                <a:spcPct val="100000"/>
              </a:lnSpc>
              <a:spcBef>
                <a:spcPts val="0"/>
              </a:spcBef>
              <a:spcAft>
                <a:spcPts val="0"/>
              </a:spcAft>
              <a:buClr>
                <a:srgbClr val="0A4595"/>
              </a:buClr>
              <a:buSzPts val="2000"/>
              <a:buFont typeface="Arial"/>
              <a:buNone/>
            </a:pPr>
            <a:r>
              <a:rPr b="1" i="0" lang="en-US" sz="2000" u="none" cap="none" strike="noStrike">
                <a:solidFill>
                  <a:srgbClr val="0A4595"/>
                </a:solidFill>
                <a:latin typeface="Arial"/>
                <a:ea typeface="Arial"/>
                <a:cs typeface="Arial"/>
                <a:sym typeface="Arial"/>
              </a:rPr>
              <a:t>Cyclones</a:t>
            </a:r>
            <a:endParaRPr b="0" i="0" sz="2000" u="none" cap="none" strike="noStrike">
              <a:solidFill>
                <a:srgbClr val="0A4595"/>
              </a:solidFill>
              <a:latin typeface="Arial"/>
              <a:ea typeface="Arial"/>
              <a:cs typeface="Arial"/>
              <a:sym typeface="Arial"/>
            </a:endParaRPr>
          </a:p>
          <a:p>
            <a:pPr indent="0" lvl="0" marL="0" marR="0" rtl="0" algn="ctr">
              <a:lnSpc>
                <a:spcPct val="100000"/>
              </a:lnSpc>
              <a:spcBef>
                <a:spcPts val="0"/>
              </a:spcBef>
              <a:spcAft>
                <a:spcPts val="0"/>
              </a:spcAft>
              <a:buClr>
                <a:srgbClr val="0A4595"/>
              </a:buClr>
              <a:buSzPts val="2000"/>
              <a:buFont typeface="Arial"/>
              <a:buNone/>
            </a:pPr>
            <a:r>
              <a:rPr b="1" i="0" lang="en-US" sz="2000" u="none" cap="none" strike="noStrike">
                <a:solidFill>
                  <a:srgbClr val="0A4595"/>
                </a:solidFill>
                <a:latin typeface="Arial"/>
                <a:ea typeface="Arial"/>
                <a:cs typeface="Arial"/>
                <a:sym typeface="Arial"/>
              </a:rPr>
              <a:t>2005-2023</a:t>
            </a:r>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A4595"/>
              </a:solidFill>
              <a:latin typeface="Arial"/>
              <a:ea typeface="Arial"/>
              <a:cs typeface="Arial"/>
              <a:sym typeface="Arial"/>
            </a:endParaRPr>
          </a:p>
          <a:p>
            <a:pPr indent="0" lvl="0" marL="0" marR="0" rtl="0" algn="ctr">
              <a:lnSpc>
                <a:spcPct val="100000"/>
              </a:lnSpc>
              <a:spcBef>
                <a:spcPts val="0"/>
              </a:spcBef>
              <a:spcAft>
                <a:spcPts val="0"/>
              </a:spcAft>
              <a:buClr>
                <a:srgbClr val="0A4595"/>
              </a:buClr>
              <a:buSzPts val="2400"/>
              <a:buFont typeface="Arial"/>
              <a:buNone/>
            </a:pPr>
            <a:r>
              <a:rPr b="1" i="0" lang="en-US" sz="2400" u="none" cap="none" strike="noStrike">
                <a:solidFill>
                  <a:srgbClr val="0A4595"/>
                </a:solidFill>
                <a:latin typeface="Arial"/>
                <a:ea typeface="Arial"/>
                <a:cs typeface="Arial"/>
                <a:sym typeface="Arial"/>
              </a:rPr>
              <a:t>ATLANTIC</a:t>
            </a:r>
            <a:br>
              <a:rPr b="1" i="0" lang="en-US" sz="2400" u="none" cap="none" strike="noStrike">
                <a:solidFill>
                  <a:srgbClr val="0A4595"/>
                </a:solidFill>
                <a:latin typeface="Arial"/>
                <a:ea typeface="Arial"/>
                <a:cs typeface="Arial"/>
                <a:sym typeface="Arial"/>
              </a:rPr>
            </a:br>
            <a:r>
              <a:rPr b="1" i="0" lang="en-US" sz="2400" u="none" cap="none" strike="noStrike">
                <a:solidFill>
                  <a:srgbClr val="0A4595"/>
                </a:solidFill>
                <a:latin typeface="Arial"/>
                <a:ea typeface="Arial"/>
                <a:cs typeface="Arial"/>
                <a:sym typeface="Arial"/>
              </a:rPr>
              <a:t>~45 annually</a:t>
            </a:r>
            <a:endParaRPr/>
          </a:p>
          <a:p>
            <a:pPr indent="0" lvl="0" marL="0" marR="0" rtl="0" algn="ctr">
              <a:lnSpc>
                <a:spcPct val="100000"/>
              </a:lnSpc>
              <a:spcBef>
                <a:spcPts val="0"/>
              </a:spcBef>
              <a:spcAft>
                <a:spcPts val="0"/>
              </a:spcAft>
              <a:buClr>
                <a:srgbClr val="0A4595"/>
              </a:buClr>
              <a:buSzPts val="2400"/>
              <a:buFont typeface="Arial"/>
              <a:buNone/>
            </a:pPr>
            <a:r>
              <a:rPr b="1" i="0" lang="en-US" sz="2400" u="none" cap="none" strike="noStrike">
                <a:solidFill>
                  <a:srgbClr val="0A4595"/>
                </a:solidFill>
                <a:latin typeface="Arial"/>
                <a:ea typeface="Arial"/>
                <a:cs typeface="Arial"/>
                <a:sym typeface="Arial"/>
              </a:rPr>
              <a:t>Peak - Dec - Mar</a:t>
            </a:r>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A4595"/>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A4595"/>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A4595"/>
              </a:solidFill>
              <a:latin typeface="Arial"/>
              <a:ea typeface="Arial"/>
              <a:cs typeface="Arial"/>
              <a:sym typeface="Arial"/>
            </a:endParaRPr>
          </a:p>
          <a:p>
            <a:pPr indent="0" lvl="0" marL="0" marR="0" rtl="0" algn="ctr">
              <a:lnSpc>
                <a:spcPct val="100000"/>
              </a:lnSpc>
              <a:spcBef>
                <a:spcPts val="0"/>
              </a:spcBef>
              <a:spcAft>
                <a:spcPts val="0"/>
              </a:spcAft>
              <a:buClr>
                <a:srgbClr val="C00000"/>
              </a:buClr>
              <a:buSzPts val="2400"/>
              <a:buFont typeface="Arial"/>
              <a:buNone/>
            </a:pPr>
            <a:r>
              <a:rPr b="1" i="0" lang="en-US" sz="2400" u="none" cap="none" strike="noStrike">
                <a:solidFill>
                  <a:srgbClr val="C00000"/>
                </a:solidFill>
                <a:latin typeface="Arial"/>
                <a:ea typeface="Arial"/>
                <a:cs typeface="Arial"/>
                <a:sym typeface="Arial"/>
              </a:rPr>
              <a:t>PACIFIC </a:t>
            </a:r>
            <a:endParaRPr/>
          </a:p>
          <a:p>
            <a:pPr indent="0" lvl="0" marL="0" marR="0" rtl="0" algn="ctr">
              <a:lnSpc>
                <a:spcPct val="100000"/>
              </a:lnSpc>
              <a:spcBef>
                <a:spcPts val="0"/>
              </a:spcBef>
              <a:spcAft>
                <a:spcPts val="0"/>
              </a:spcAft>
              <a:buClr>
                <a:srgbClr val="C00000"/>
              </a:buClr>
              <a:buSzPts val="2400"/>
              <a:buFont typeface="Arial"/>
              <a:buNone/>
            </a:pPr>
            <a:r>
              <a:rPr b="1" i="0" lang="en-US" sz="2400" u="none" cap="none" strike="noStrike">
                <a:solidFill>
                  <a:srgbClr val="C00000"/>
                </a:solidFill>
                <a:latin typeface="Arial"/>
                <a:ea typeface="Arial"/>
                <a:cs typeface="Arial"/>
                <a:sym typeface="Arial"/>
              </a:rPr>
              <a:t>~38 annually</a:t>
            </a:r>
            <a:endParaRPr/>
          </a:p>
          <a:p>
            <a:pPr indent="0" lvl="0" marL="0" marR="0" rtl="0" algn="ctr">
              <a:lnSpc>
                <a:spcPct val="100000"/>
              </a:lnSpc>
              <a:spcBef>
                <a:spcPts val="0"/>
              </a:spcBef>
              <a:spcAft>
                <a:spcPts val="0"/>
              </a:spcAft>
              <a:buClr>
                <a:srgbClr val="C00000"/>
              </a:buClr>
              <a:buSzPts val="2400"/>
              <a:buFont typeface="Arial"/>
              <a:buNone/>
            </a:pPr>
            <a:r>
              <a:rPr b="1" i="0" lang="en-US" sz="2400" u="none" cap="none" strike="noStrike">
                <a:solidFill>
                  <a:srgbClr val="C00000"/>
                </a:solidFill>
                <a:latin typeface="Arial"/>
                <a:ea typeface="Arial"/>
                <a:cs typeface="Arial"/>
                <a:sym typeface="Arial"/>
              </a:rPr>
              <a:t>Peak - Nov - Feb</a:t>
            </a:r>
            <a:endParaRPr/>
          </a:p>
        </p:txBody>
      </p:sp>
      <p:sp>
        <p:nvSpPr>
          <p:cNvPr id="531" name="Google Shape;531;p36"/>
          <p:cNvSpPr txBox="1"/>
          <p:nvPr/>
        </p:nvSpPr>
        <p:spPr>
          <a:xfrm>
            <a:off x="6293051" y="-31890"/>
            <a:ext cx="1451231" cy="400110"/>
          </a:xfrm>
          <a:prstGeom prst="rect">
            <a:avLst/>
          </a:prstGeom>
          <a:solidFill>
            <a:schemeClr val="lt1">
              <a:alpha val="0"/>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A4595"/>
              </a:buClr>
              <a:buSzPts val="2000"/>
              <a:buFont typeface="Arial"/>
              <a:buNone/>
            </a:pPr>
            <a:r>
              <a:rPr b="1" i="0" lang="en-US" sz="2000" u="none" cap="none" strike="noStrike">
                <a:solidFill>
                  <a:srgbClr val="0A4595"/>
                </a:solidFill>
                <a:latin typeface="Arial"/>
                <a:ea typeface="Arial"/>
                <a:cs typeface="Arial"/>
                <a:sym typeface="Arial"/>
              </a:rPr>
              <a:t>ATLANTIC</a:t>
            </a:r>
            <a:endParaRPr/>
          </a:p>
        </p:txBody>
      </p:sp>
      <p:sp>
        <p:nvSpPr>
          <p:cNvPr id="532" name="Google Shape;532;p36"/>
          <p:cNvSpPr txBox="1"/>
          <p:nvPr/>
        </p:nvSpPr>
        <p:spPr>
          <a:xfrm>
            <a:off x="6443188" y="3210861"/>
            <a:ext cx="1193147" cy="400110"/>
          </a:xfrm>
          <a:prstGeom prst="rect">
            <a:avLst/>
          </a:prstGeom>
          <a:solidFill>
            <a:schemeClr val="lt1">
              <a:alpha val="0"/>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000"/>
              <a:buFont typeface="Arial"/>
              <a:buNone/>
            </a:pPr>
            <a:r>
              <a:rPr b="1" i="0" lang="en-US" sz="2000" u="none" cap="none" strike="noStrike">
                <a:solidFill>
                  <a:srgbClr val="C00000"/>
                </a:solidFill>
                <a:latin typeface="Arial"/>
                <a:ea typeface="Arial"/>
                <a:cs typeface="Arial"/>
                <a:sym typeface="Arial"/>
              </a:rPr>
              <a:t>PACIFIC</a:t>
            </a:r>
            <a:endParaRPr/>
          </a:p>
        </p:txBody>
      </p:sp>
      <p:sp>
        <p:nvSpPr>
          <p:cNvPr id="533" name="Google Shape;533;p36"/>
          <p:cNvSpPr/>
          <p:nvPr/>
        </p:nvSpPr>
        <p:spPr>
          <a:xfrm>
            <a:off x="559412" y="3185886"/>
            <a:ext cx="125226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23B42"/>
              </a:buClr>
              <a:buSzPts val="1200"/>
              <a:buFont typeface="Arial"/>
              <a:buNone/>
            </a:pPr>
            <a:r>
              <a:rPr b="1" i="0" lang="en-US" sz="1200" u="none" cap="none" strike="noStrike">
                <a:solidFill>
                  <a:srgbClr val="323B42"/>
                </a:solidFill>
                <a:latin typeface="Arial"/>
                <a:ea typeface="Arial"/>
                <a:cs typeface="Arial"/>
                <a:sym typeface="Arial"/>
              </a:rPr>
              <a:t>Source: NOAA</a:t>
            </a:r>
            <a:endParaRPr/>
          </a:p>
        </p:txBody>
      </p:sp>
      <p:sp>
        <p:nvSpPr>
          <p:cNvPr id="534" name="Google Shape;534;p36"/>
          <p:cNvSpPr txBox="1"/>
          <p:nvPr/>
        </p:nvSpPr>
        <p:spPr>
          <a:xfrm>
            <a:off x="8446113" y="5477656"/>
            <a:ext cx="371133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A4595"/>
              </a:buClr>
              <a:buSzPts val="1800"/>
              <a:buFont typeface="Arial"/>
              <a:buNone/>
            </a:pPr>
            <a:r>
              <a:rPr b="0" i="0" lang="en-US" sz="1800" u="none" cap="none" strike="noStrike">
                <a:solidFill>
                  <a:srgbClr val="0A4595"/>
                </a:solidFill>
                <a:latin typeface="Arial"/>
                <a:ea typeface="Arial"/>
                <a:cs typeface="Arial"/>
                <a:sym typeface="Arial"/>
              </a:rPr>
              <a:t>Courtesy: </a:t>
            </a:r>
            <a:endParaRPr/>
          </a:p>
          <a:p>
            <a:pPr indent="0" lvl="0" marL="0" marR="0" rtl="0" algn="l">
              <a:lnSpc>
                <a:spcPct val="100000"/>
              </a:lnSpc>
              <a:spcBef>
                <a:spcPts val="0"/>
              </a:spcBef>
              <a:spcAft>
                <a:spcPts val="0"/>
              </a:spcAft>
              <a:buClr>
                <a:srgbClr val="0A4595"/>
              </a:buClr>
              <a:buSzPts val="1800"/>
              <a:buFont typeface="Arial"/>
              <a:buNone/>
            </a:pPr>
            <a:r>
              <a:rPr b="0" i="0" lang="en-US" sz="1800" u="none" cap="none" strike="noStrike">
                <a:solidFill>
                  <a:srgbClr val="0A4595"/>
                </a:solidFill>
                <a:latin typeface="Arial"/>
                <a:ea typeface="Arial"/>
                <a:cs typeface="Arial"/>
                <a:sym typeface="Arial"/>
              </a:rPr>
              <a:t>Forecasters Jim Kells, Tim Collins,</a:t>
            </a:r>
            <a:br>
              <a:rPr b="0" i="0" lang="en-US" sz="1800" u="none" cap="none" strike="noStrike">
                <a:solidFill>
                  <a:srgbClr val="0A4595"/>
                </a:solidFill>
                <a:latin typeface="Arial"/>
                <a:ea typeface="Arial"/>
                <a:cs typeface="Arial"/>
                <a:sym typeface="Arial"/>
              </a:rPr>
            </a:br>
            <a:r>
              <a:rPr b="0" i="0" lang="en-US" sz="1800" u="none" cap="none" strike="noStrike">
                <a:solidFill>
                  <a:srgbClr val="0A4595"/>
                </a:solidFill>
                <a:latin typeface="Arial"/>
                <a:ea typeface="Arial"/>
                <a:cs typeface="Arial"/>
                <a:sym typeface="Arial"/>
              </a:rPr>
              <a:t>Jason Krekeler</a:t>
            </a:r>
            <a:endParaRPr b="0" i="0" sz="1800" u="none" cap="none" strike="noStrike">
              <a:solidFill>
                <a:srgbClr val="0A4595"/>
              </a:solidFill>
              <a:latin typeface="Arial"/>
              <a:ea typeface="Arial"/>
              <a:cs typeface="Arial"/>
              <a:sym typeface="Arial"/>
            </a:endParaRPr>
          </a:p>
        </p:txBody>
      </p:sp>
      <p:pic>
        <p:nvPicPr>
          <p:cNvPr id="535" name="Google Shape;535;p36"/>
          <p:cNvPicPr preferRelativeResize="0"/>
          <p:nvPr/>
        </p:nvPicPr>
        <p:blipFill rotWithShape="1">
          <a:blip r:embed="rId4">
            <a:alphaModFix/>
          </a:blip>
          <a:srcRect b="0" l="0" r="0" t="0"/>
          <a:stretch/>
        </p:blipFill>
        <p:spPr>
          <a:xfrm>
            <a:off x="8315695" y="8930"/>
            <a:ext cx="3777512" cy="306428"/>
          </a:xfrm>
          <a:prstGeom prst="rect">
            <a:avLst/>
          </a:prstGeom>
          <a:noFill/>
          <a:ln>
            <a:noFill/>
          </a:ln>
        </p:spPr>
      </p:pic>
      <p:sp>
        <p:nvSpPr>
          <p:cNvPr id="536" name="Google Shape;536;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540" name="Shape 540"/>
        <p:cNvGrpSpPr/>
        <p:nvPr/>
      </p:nvGrpSpPr>
      <p:grpSpPr>
        <a:xfrm>
          <a:off x="0" y="0"/>
          <a:ext cx="0" cy="0"/>
          <a:chOff x="0" y="0"/>
          <a:chExt cx="0" cy="0"/>
        </a:xfrm>
      </p:grpSpPr>
      <p:sp>
        <p:nvSpPr>
          <p:cNvPr id="541" name="Google Shape;541;p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Discussion Slides from	</a:t>
            </a:r>
            <a:endParaRPr/>
          </a:p>
        </p:txBody>
      </p:sp>
      <p:sp>
        <p:nvSpPr>
          <p:cNvPr id="542" name="Google Shape;542;p3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John Knaff</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546" name="Shape 546"/>
        <p:cNvGrpSpPr/>
        <p:nvPr/>
      </p:nvGrpSpPr>
      <p:grpSpPr>
        <a:xfrm>
          <a:off x="0" y="0"/>
          <a:ext cx="0" cy="0"/>
          <a:chOff x="0" y="0"/>
          <a:chExt cx="0" cy="0"/>
        </a:xfrm>
      </p:grpSpPr>
      <p:sp>
        <p:nvSpPr>
          <p:cNvPr id="547" name="Google Shape;547;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We work to estimate operational TC wind metrics</a:t>
            </a:r>
            <a:endParaRPr/>
          </a:p>
        </p:txBody>
      </p:sp>
      <p:sp>
        <p:nvSpPr>
          <p:cNvPr id="548" name="Google Shape;548;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a:t>All existing satellite data has shortcomings</a:t>
            </a:r>
            <a:endParaRPr/>
          </a:p>
          <a:p>
            <a:pPr indent="-228600" lvl="0" marL="228600" rtl="0" algn="l">
              <a:lnSpc>
                <a:spcPct val="90000"/>
              </a:lnSpc>
              <a:spcBef>
                <a:spcPts val="1000"/>
              </a:spcBef>
              <a:spcAft>
                <a:spcPts val="0"/>
              </a:spcAft>
              <a:buClr>
                <a:schemeClr val="dk1"/>
              </a:buClr>
              <a:buSzPct val="100000"/>
              <a:buChar char="•"/>
            </a:pPr>
            <a:r>
              <a:rPr lang="en-US"/>
              <a:t>We work to get estimates in front of forecasters</a:t>
            </a:r>
            <a:endParaRPr/>
          </a:p>
          <a:p>
            <a:pPr indent="-228600" lvl="0" marL="228600" rtl="0" algn="l">
              <a:lnSpc>
                <a:spcPct val="90000"/>
              </a:lnSpc>
              <a:spcBef>
                <a:spcPts val="1000"/>
              </a:spcBef>
              <a:spcAft>
                <a:spcPts val="0"/>
              </a:spcAft>
              <a:buClr>
                <a:schemeClr val="dk1"/>
              </a:buClr>
              <a:buSzPct val="100000"/>
              <a:buChar char="•"/>
            </a:pPr>
            <a:r>
              <a:rPr lang="en-US"/>
              <a:t>Provide guidance on use</a:t>
            </a:r>
            <a:endParaRPr/>
          </a:p>
          <a:p>
            <a:pPr indent="-64135" lvl="0" marL="22860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US"/>
              <a:t>The following slides proved an overview of availability, shortcomings, and resulting best track/operational use</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US"/>
              <a:t>These were taken from Knaff et al. (2021)</a:t>
            </a:r>
            <a:endParaRPr/>
          </a:p>
          <a:p>
            <a:pPr indent="0" lvl="0" marL="0" rtl="0" algn="l">
              <a:lnSpc>
                <a:spcPct val="90000"/>
              </a:lnSpc>
              <a:spcBef>
                <a:spcPts val="1000"/>
              </a:spcBef>
              <a:spcAft>
                <a:spcPts val="0"/>
              </a:spcAft>
              <a:buClr>
                <a:schemeClr val="dk1"/>
              </a:buClr>
              <a:buSzPct val="100000"/>
              <a:buNone/>
            </a:pPr>
            <a:r>
              <a:rPr lang="en-US" sz="1500"/>
              <a:t>Knaff, J.A., C. R. Sampson, M. Kucas, C. J. Slocum, M. J. Brennan, T. Meissner, L. Ricciardulli,  A. Mouche, N. Reul, M. Morris,  G. Chirokova, and P. Caroff, 2021: A practical guide to estimating tropical cyclone surface winds: History, current status, emerging technologies, and a look to the future. Tropical Cyclone Research and Review, 10(3), 125-150, https://doi.org/10.1016/j.tcrr.2021.09.002.</a:t>
            </a:r>
            <a:endParaRPr/>
          </a:p>
        </p:txBody>
      </p:sp>
      <p:sp>
        <p:nvSpPr>
          <p:cNvPr id="549" name="Google Shape;549;p38"/>
          <p:cNvSpPr txBox="1"/>
          <p:nvPr/>
        </p:nvSpPr>
        <p:spPr>
          <a:xfrm>
            <a:off x="0" y="134292"/>
            <a:ext cx="317412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John Knaff</a:t>
            </a:r>
            <a:endParaRPr b="1" sz="24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553" name="Shape 553"/>
        <p:cNvGrpSpPr/>
        <p:nvPr/>
      </p:nvGrpSpPr>
      <p:grpSpPr>
        <a:xfrm>
          <a:off x="0" y="0"/>
          <a:ext cx="0" cy="0"/>
          <a:chOff x="0" y="0"/>
          <a:chExt cx="0" cy="0"/>
        </a:xfrm>
      </p:grpSpPr>
      <p:pic>
        <p:nvPicPr>
          <p:cNvPr id="554" name="Google Shape;554;p39"/>
          <p:cNvPicPr preferRelativeResize="0"/>
          <p:nvPr/>
        </p:nvPicPr>
        <p:blipFill rotWithShape="1">
          <a:blip r:embed="rId3">
            <a:alphaModFix/>
          </a:blip>
          <a:srcRect b="0" l="0" r="0" t="0"/>
          <a:stretch/>
        </p:blipFill>
        <p:spPr>
          <a:xfrm>
            <a:off x="2241640" y="0"/>
            <a:ext cx="7708720" cy="6858000"/>
          </a:xfrm>
          <a:prstGeom prst="rect">
            <a:avLst/>
          </a:prstGeom>
          <a:noFill/>
          <a:ln>
            <a:noFill/>
          </a:ln>
        </p:spPr>
      </p:pic>
      <p:sp>
        <p:nvSpPr>
          <p:cNvPr id="555" name="Google Shape;555;p39"/>
          <p:cNvSpPr txBox="1"/>
          <p:nvPr/>
        </p:nvSpPr>
        <p:spPr>
          <a:xfrm>
            <a:off x="0" y="134292"/>
            <a:ext cx="317412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John Knaff</a:t>
            </a:r>
            <a:endParaRPr b="1" sz="24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4"/>
          <p:cNvSpPr txBox="1"/>
          <p:nvPr>
            <p:ph type="title"/>
          </p:nvPr>
        </p:nvSpPr>
        <p:spPr>
          <a:xfrm>
            <a:off x="662866" y="1326237"/>
            <a:ext cx="11039947"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212121"/>
              </a:buClr>
              <a:buSzPct val="100000"/>
              <a:buFont typeface="Calibri"/>
              <a:buNone/>
            </a:pPr>
            <a:r>
              <a:rPr b="1" lang="en-US" sz="4400">
                <a:solidFill>
                  <a:srgbClr val="212121"/>
                </a:solidFill>
                <a:latin typeface="Calibri"/>
                <a:ea typeface="Calibri"/>
                <a:cs typeface="Calibri"/>
                <a:sym typeface="Calibri"/>
              </a:rPr>
              <a:t>1.A </a:t>
            </a:r>
            <a:br>
              <a:rPr b="1" lang="en-US" sz="4400">
                <a:solidFill>
                  <a:srgbClr val="212121"/>
                </a:solidFill>
                <a:latin typeface="Calibri"/>
                <a:ea typeface="Calibri"/>
                <a:cs typeface="Calibri"/>
                <a:sym typeface="Calibri"/>
              </a:rPr>
            </a:br>
            <a:br>
              <a:rPr b="1" lang="en-US" sz="4400">
                <a:solidFill>
                  <a:srgbClr val="212121"/>
                </a:solidFill>
                <a:latin typeface="Calibri"/>
                <a:ea typeface="Calibri"/>
                <a:cs typeface="Calibri"/>
                <a:sym typeface="Calibri"/>
              </a:rPr>
            </a:br>
            <a:r>
              <a:rPr b="1" lang="en-US" sz="4400">
                <a:solidFill>
                  <a:srgbClr val="212121"/>
                </a:solidFill>
                <a:latin typeface="Calibri"/>
                <a:ea typeface="Calibri"/>
                <a:cs typeface="Calibri"/>
                <a:sym typeface="Calibri"/>
              </a:rPr>
              <a:t>Climate Data Records (</a:t>
            </a:r>
            <a:r>
              <a:rPr b="1" lang="en-US" sz="4400" u="sng">
                <a:solidFill>
                  <a:srgbClr val="212121"/>
                </a:solidFill>
                <a:latin typeface="Calibri"/>
                <a:ea typeface="Calibri"/>
                <a:cs typeface="Calibri"/>
                <a:sym typeface="Calibri"/>
                <a:hlinkClick r:id="rId3">
                  <a:extLst>
                    <a:ext uri="{A12FA001-AC4F-418D-AE19-62706E023703}">
                      <ahyp:hlinkClr val="tx"/>
                    </a:ext>
                  </a:extLst>
                </a:hlinkClick>
              </a:rPr>
              <a:t>CDRs</a:t>
            </a:r>
            <a:r>
              <a:rPr b="1" lang="en-US" sz="4400">
                <a:solidFill>
                  <a:srgbClr val="212121"/>
                </a:solidFill>
                <a:latin typeface="Calibri"/>
                <a:ea typeface="Calibri"/>
                <a:cs typeface="Calibri"/>
                <a:sym typeface="Calibri"/>
              </a:rPr>
              <a:t>) of </a:t>
            </a:r>
            <a:r>
              <a:rPr b="1" lang="en-US" sz="4400">
                <a:solidFill>
                  <a:srgbClr val="7030A0"/>
                </a:solidFill>
                <a:latin typeface="Calibri"/>
                <a:ea typeface="Calibri"/>
                <a:cs typeface="Calibri"/>
                <a:sym typeface="Calibri"/>
              </a:rPr>
              <a:t>single instrument </a:t>
            </a:r>
            <a:r>
              <a:rPr b="1" lang="en-US" sz="4400">
                <a:solidFill>
                  <a:srgbClr val="212121"/>
                </a:solidFill>
                <a:latin typeface="Calibri"/>
                <a:ea typeface="Calibri"/>
                <a:cs typeface="Calibri"/>
                <a:sym typeface="Calibri"/>
              </a:rPr>
              <a:t>ocean surface winds</a:t>
            </a:r>
            <a:br>
              <a:rPr b="1" lang="en-US" sz="4400">
                <a:solidFill>
                  <a:srgbClr val="212121"/>
                </a:solidFill>
                <a:latin typeface="Calibri"/>
                <a:ea typeface="Calibri"/>
                <a:cs typeface="Calibri"/>
                <a:sym typeface="Calibri"/>
              </a:rPr>
            </a:br>
            <a:r>
              <a:rPr b="1" lang="en-US" sz="4400" u="sng">
                <a:solidFill>
                  <a:srgbClr val="212121"/>
                </a:solidFill>
                <a:latin typeface="Calibri"/>
                <a:ea typeface="Calibri"/>
                <a:cs typeface="Calibri"/>
                <a:sym typeface="Calibri"/>
              </a:rPr>
              <a:t>Level 2 and Level 3 products</a:t>
            </a:r>
            <a:br>
              <a:rPr lang="en-US" sz="4400" u="sng"/>
            </a:br>
            <a:endParaRPr u="sng"/>
          </a:p>
        </p:txBody>
      </p:sp>
      <p:sp>
        <p:nvSpPr>
          <p:cNvPr id="128" name="Google Shape;1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9" name="Google Shape;129;p4"/>
          <p:cNvSpPr txBox="1"/>
          <p:nvPr/>
        </p:nvSpPr>
        <p:spPr>
          <a:xfrm>
            <a:off x="662866" y="3153370"/>
            <a:ext cx="11435349" cy="33855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L2 and L3 products are provided either on </a:t>
            </a:r>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the observational grid (L2 products)</a:t>
            </a:r>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a regularly spaced grid (L3 products, could be averaged over time to provide some level of completeness)</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They do not use models to: </a:t>
            </a:r>
            <a:br>
              <a:rPr lang="en-US" sz="1800">
                <a:solidFill>
                  <a:schemeClr val="dk1"/>
                </a:solidFill>
                <a:latin typeface="Times New Roman"/>
                <a:ea typeface="Times New Roman"/>
                <a:cs typeface="Times New Roman"/>
                <a:sym typeface="Times New Roman"/>
              </a:rPr>
            </a:br>
            <a:r>
              <a:rPr lang="en-US" sz="1800">
                <a:solidFill>
                  <a:schemeClr val="dk1"/>
                </a:solidFill>
                <a:latin typeface="Times New Roman"/>
                <a:ea typeface="Times New Roman"/>
                <a:cs typeface="Times New Roman"/>
                <a:sym typeface="Times New Roman"/>
              </a:rPr>
              <a:t>- provide interpolation in time</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to fill the space gaps between orbits</a:t>
            </a:r>
            <a:endParaRPr/>
          </a:p>
          <a:p>
            <a:pPr indent="0" lvl="0" marL="0" marR="0" rtl="0" algn="l">
              <a:spcBef>
                <a:spcPts val="0"/>
              </a:spcBef>
              <a:spcAft>
                <a:spcPts val="0"/>
              </a:spcAft>
              <a:buNone/>
            </a:pPr>
            <a:r>
              <a:t/>
            </a:r>
            <a:endParaRPr sz="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As such, the single-instrument CDRs</a:t>
            </a:r>
            <a:endParaRPr/>
          </a:p>
          <a:p>
            <a:pPr indent="0" lvl="0" marL="0" marR="0" rtl="0" algn="l">
              <a:spcBef>
                <a:spcPts val="0"/>
              </a:spcBef>
              <a:spcAft>
                <a:spcPts val="0"/>
              </a:spcAft>
              <a:buNone/>
            </a:pPr>
            <a:r>
              <a:rPr b="0" i="0" lang="en-US" sz="1800" u="none" strike="noStrike">
                <a:solidFill>
                  <a:srgbClr val="000000"/>
                </a:solidFill>
                <a:latin typeface="Times New Roman"/>
                <a:ea typeface="Times New Roman"/>
                <a:cs typeface="Times New Roman"/>
                <a:sym typeface="Times New Roman"/>
              </a:rPr>
              <a:t>- do not depend on temporally varying external data (such as e.g., ERA5, radiometers, other scatterometers)</a:t>
            </a:r>
            <a:endParaRPr sz="18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1800" u="none" strike="noStrike">
                <a:solidFill>
                  <a:srgbClr val="000000"/>
                </a:solidFill>
                <a:latin typeface="Times New Roman"/>
                <a:ea typeface="Times New Roman"/>
                <a:cs typeface="Times New Roman"/>
                <a:sym typeface="Times New Roman"/>
              </a:rPr>
              <a:t>- </a:t>
            </a:r>
            <a:r>
              <a:rPr b="0" i="0" lang="en-US" sz="1800" u="none" strike="noStrike">
                <a:solidFill>
                  <a:schemeClr val="dk1"/>
                </a:solidFill>
                <a:latin typeface="Times New Roman"/>
                <a:ea typeface="Times New Roman"/>
                <a:cs typeface="Times New Roman"/>
                <a:sym typeface="Times New Roman"/>
              </a:rPr>
              <a:t>can assure stability of the CDRs of the ocean surface winds</a:t>
            </a:r>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would need to be intercalibrated with other single-instrument CDRs (during overlaps) to extend the Earth Science Data Record (</a:t>
            </a:r>
            <a:r>
              <a:rPr lang="en-US" sz="1800" u="sng">
                <a:solidFill>
                  <a:schemeClr val="dk1"/>
                </a:solidFill>
                <a:latin typeface="Times New Roman"/>
                <a:ea typeface="Times New Roman"/>
                <a:cs typeface="Times New Roman"/>
                <a:sym typeface="Times New Roman"/>
                <a:hlinkClick r:id="rId4">
                  <a:extLst>
                    <a:ext uri="{A12FA001-AC4F-418D-AE19-62706E023703}">
                      <ahyp:hlinkClr val="tx"/>
                    </a:ext>
                  </a:extLst>
                </a:hlinkClick>
              </a:rPr>
              <a:t>ESDR</a:t>
            </a:r>
            <a:r>
              <a:rPr lang="en-US" sz="1800">
                <a:solidFill>
                  <a:schemeClr val="dk1"/>
                </a:solidFill>
                <a:latin typeface="Times New Roman"/>
                <a:ea typeface="Times New Roman"/>
                <a:cs typeface="Times New Roman"/>
                <a:sym typeface="Times New Roman"/>
              </a:rPr>
              <a: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559" name="Shape 559"/>
        <p:cNvGrpSpPr/>
        <p:nvPr/>
      </p:nvGrpSpPr>
      <p:grpSpPr>
        <a:xfrm>
          <a:off x="0" y="0"/>
          <a:ext cx="0" cy="0"/>
          <a:chOff x="0" y="0"/>
          <a:chExt cx="0" cy="0"/>
        </a:xfrm>
      </p:grpSpPr>
      <p:pic>
        <p:nvPicPr>
          <p:cNvPr id="560" name="Google Shape;560;p40"/>
          <p:cNvPicPr preferRelativeResize="0"/>
          <p:nvPr/>
        </p:nvPicPr>
        <p:blipFill rotWithShape="1">
          <a:blip r:embed="rId3">
            <a:alphaModFix/>
          </a:blip>
          <a:srcRect b="0" l="0" r="0" t="0"/>
          <a:stretch/>
        </p:blipFill>
        <p:spPr>
          <a:xfrm>
            <a:off x="702895" y="751127"/>
            <a:ext cx="10984317" cy="5341855"/>
          </a:xfrm>
          <a:prstGeom prst="rect">
            <a:avLst/>
          </a:prstGeom>
          <a:noFill/>
          <a:ln>
            <a:noFill/>
          </a:ln>
        </p:spPr>
      </p:pic>
      <p:sp>
        <p:nvSpPr>
          <p:cNvPr id="561" name="Google Shape;561;p40"/>
          <p:cNvSpPr txBox="1"/>
          <p:nvPr/>
        </p:nvSpPr>
        <p:spPr>
          <a:xfrm>
            <a:off x="0" y="134292"/>
            <a:ext cx="317412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John Knaff</a:t>
            </a:r>
            <a:endParaRPr b="1" sz="24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565" name="Shape 565"/>
        <p:cNvGrpSpPr/>
        <p:nvPr/>
      </p:nvGrpSpPr>
      <p:grpSpPr>
        <a:xfrm>
          <a:off x="0" y="0"/>
          <a:ext cx="0" cy="0"/>
          <a:chOff x="0" y="0"/>
          <a:chExt cx="0" cy="0"/>
        </a:xfrm>
      </p:grpSpPr>
      <p:pic>
        <p:nvPicPr>
          <p:cNvPr id="566" name="Google Shape;566;p41"/>
          <p:cNvPicPr preferRelativeResize="0"/>
          <p:nvPr/>
        </p:nvPicPr>
        <p:blipFill rotWithShape="1">
          <a:blip r:embed="rId3">
            <a:alphaModFix/>
          </a:blip>
          <a:srcRect b="0" l="0" r="0" t="0"/>
          <a:stretch/>
        </p:blipFill>
        <p:spPr>
          <a:xfrm>
            <a:off x="2849481" y="0"/>
            <a:ext cx="6493037" cy="6858000"/>
          </a:xfrm>
          <a:prstGeom prst="rect">
            <a:avLst/>
          </a:prstGeom>
          <a:noFill/>
          <a:ln>
            <a:noFill/>
          </a:ln>
        </p:spPr>
      </p:pic>
      <p:sp>
        <p:nvSpPr>
          <p:cNvPr id="567" name="Google Shape;567;p41"/>
          <p:cNvSpPr txBox="1"/>
          <p:nvPr/>
        </p:nvSpPr>
        <p:spPr>
          <a:xfrm>
            <a:off x="0" y="134292"/>
            <a:ext cx="317412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John Knaff</a:t>
            </a:r>
            <a:endParaRPr b="1" sz="24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571" name="Shape 571"/>
        <p:cNvGrpSpPr/>
        <p:nvPr/>
      </p:nvGrpSpPr>
      <p:grpSpPr>
        <a:xfrm>
          <a:off x="0" y="0"/>
          <a:ext cx="0" cy="0"/>
          <a:chOff x="0" y="0"/>
          <a:chExt cx="0" cy="0"/>
        </a:xfrm>
      </p:grpSpPr>
      <p:sp>
        <p:nvSpPr>
          <p:cNvPr id="572" name="Google Shape;572;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are the needs</a:t>
            </a:r>
            <a:endParaRPr/>
          </a:p>
        </p:txBody>
      </p:sp>
      <p:sp>
        <p:nvSpPr>
          <p:cNvPr id="573" name="Google Shape;573;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surface wind data coverage from a combination of sources should cover an area extending at least 600 n mi (1100 km) from TC centers with a horizontal resolution on the order of 2 km in the inner-core region, and be available at least every six hours.</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planning for research and experimental observational capabilities (e.g., for surface wind estimation) should incorporate adequate funding for instrument design and ground station capabilities so that near real-time digital data are provided for forecasting applications and critical evaluation during real-time weather events.</a:t>
            </a:r>
            <a:endParaRPr/>
          </a:p>
        </p:txBody>
      </p:sp>
      <p:sp>
        <p:nvSpPr>
          <p:cNvPr id="574" name="Google Shape;574;p42"/>
          <p:cNvSpPr txBox="1"/>
          <p:nvPr/>
        </p:nvSpPr>
        <p:spPr>
          <a:xfrm>
            <a:off x="0" y="134292"/>
            <a:ext cx="317412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John Knaff</a:t>
            </a:r>
            <a:endParaRPr b="1" sz="24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578" name="Shape 578"/>
        <p:cNvGrpSpPr/>
        <p:nvPr/>
      </p:nvGrpSpPr>
      <p:grpSpPr>
        <a:xfrm>
          <a:off x="0" y="0"/>
          <a:ext cx="0" cy="0"/>
          <a:chOff x="0" y="0"/>
          <a:chExt cx="0" cy="0"/>
        </a:xfrm>
      </p:grpSpPr>
      <p:sp>
        <p:nvSpPr>
          <p:cNvPr id="579" name="Google Shape;579;p43"/>
          <p:cNvSpPr txBox="1"/>
          <p:nvPr>
            <p:ph type="ctrTitle"/>
          </p:nvPr>
        </p:nvSpPr>
        <p:spPr>
          <a:xfrm>
            <a:off x="152399" y="156009"/>
            <a:ext cx="11859491" cy="54018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7030A0"/>
              </a:buClr>
              <a:buSzPts val="2400"/>
              <a:buFont typeface="Calibri"/>
              <a:buNone/>
            </a:pPr>
            <a:r>
              <a:rPr b="1" lang="en-US" sz="2400">
                <a:solidFill>
                  <a:srgbClr val="7030A0"/>
                </a:solidFill>
                <a:latin typeface="Calibri"/>
                <a:ea typeface="Calibri"/>
                <a:cs typeface="Calibri"/>
                <a:sym typeface="Calibri"/>
              </a:rPr>
              <a:t>Extreme Wind Trends in Climate Data Records</a:t>
            </a:r>
            <a:endParaRPr/>
          </a:p>
        </p:txBody>
      </p:sp>
      <p:sp>
        <p:nvSpPr>
          <p:cNvPr id="580" name="Google Shape;580;p43"/>
          <p:cNvSpPr txBox="1"/>
          <p:nvPr>
            <p:ph idx="1" type="subTitle"/>
          </p:nvPr>
        </p:nvSpPr>
        <p:spPr>
          <a:xfrm>
            <a:off x="180111" y="698507"/>
            <a:ext cx="4048990" cy="40601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n-US" sz="1600"/>
              <a:t>Ad Stoffelen, Alexandre Payez, Rianne Giessen</a:t>
            </a:r>
            <a:endParaRPr/>
          </a:p>
        </p:txBody>
      </p:sp>
      <p:pic>
        <p:nvPicPr>
          <p:cNvPr id="581" name="Google Shape;581;p43"/>
          <p:cNvPicPr preferRelativeResize="0"/>
          <p:nvPr/>
        </p:nvPicPr>
        <p:blipFill rotWithShape="1">
          <a:blip r:embed="rId3">
            <a:alphaModFix/>
          </a:blip>
          <a:srcRect b="0" l="0" r="0" t="0"/>
          <a:stretch/>
        </p:blipFill>
        <p:spPr>
          <a:xfrm>
            <a:off x="9258295" y="134631"/>
            <a:ext cx="1310155" cy="655078"/>
          </a:xfrm>
          <a:prstGeom prst="rect">
            <a:avLst/>
          </a:prstGeom>
          <a:noFill/>
          <a:ln>
            <a:noFill/>
          </a:ln>
        </p:spPr>
      </p:pic>
      <p:pic>
        <p:nvPicPr>
          <p:cNvPr id="582" name="Google Shape;582;p43"/>
          <p:cNvPicPr preferRelativeResize="0"/>
          <p:nvPr/>
        </p:nvPicPr>
        <p:blipFill rotWithShape="1">
          <a:blip r:embed="rId4">
            <a:alphaModFix/>
          </a:blip>
          <a:srcRect b="0" l="0" r="0" t="0"/>
          <a:stretch/>
        </p:blipFill>
        <p:spPr>
          <a:xfrm>
            <a:off x="10862095" y="166160"/>
            <a:ext cx="980077" cy="332605"/>
          </a:xfrm>
          <a:prstGeom prst="rect">
            <a:avLst/>
          </a:prstGeom>
          <a:noFill/>
          <a:ln>
            <a:noFill/>
          </a:ln>
        </p:spPr>
      </p:pic>
      <p:sp>
        <p:nvSpPr>
          <p:cNvPr id="583" name="Google Shape;583;p43"/>
          <p:cNvSpPr txBox="1"/>
          <p:nvPr/>
        </p:nvSpPr>
        <p:spPr>
          <a:xfrm>
            <a:off x="318366" y="1271714"/>
            <a:ext cx="5723158" cy="563231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Wind trends in extremes are difficult to measure due to irregular sampling by in-situ observations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Re-analyses sample regularly and in a fixed model setting, but suffer from varying observational data set inputs over time, probably affecting trends</a:t>
            </a:r>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We have stable scatterometer instruments over several decades to detect trends in extremes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Analyzing trends by scatterometer instrument is reliable due to its constant sampling characteristics over time (see example plots)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Combining several overlapping instruments in a row may produce long-term reliable trends</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PDF interpolation could further reduce sampling errors and allow determination of 99.9 wind speed percentiles over larger areas, e.g., basin</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This is being investigated in the ESA MAXSS project</a:t>
            </a:r>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p:txBody>
      </p:sp>
      <p:pic>
        <p:nvPicPr>
          <p:cNvPr id="584" name="Google Shape;584;p43"/>
          <p:cNvPicPr preferRelativeResize="0"/>
          <p:nvPr/>
        </p:nvPicPr>
        <p:blipFill rotWithShape="1">
          <a:blip r:embed="rId5">
            <a:alphaModFix/>
          </a:blip>
          <a:srcRect b="0" l="0" r="0" t="0"/>
          <a:stretch/>
        </p:blipFill>
        <p:spPr>
          <a:xfrm>
            <a:off x="10862095" y="591474"/>
            <a:ext cx="1060305" cy="406012"/>
          </a:xfrm>
          <a:prstGeom prst="rect">
            <a:avLst/>
          </a:prstGeom>
          <a:noFill/>
          <a:ln>
            <a:noFill/>
          </a:ln>
        </p:spPr>
      </p:pic>
      <p:pic>
        <p:nvPicPr>
          <p:cNvPr id="585" name="Google Shape;585;p43"/>
          <p:cNvPicPr preferRelativeResize="0"/>
          <p:nvPr/>
        </p:nvPicPr>
        <p:blipFill rotWithShape="1">
          <a:blip r:embed="rId6">
            <a:alphaModFix/>
          </a:blip>
          <a:srcRect b="0" l="0" r="0" t="32810"/>
          <a:stretch/>
        </p:blipFill>
        <p:spPr>
          <a:xfrm>
            <a:off x="6396716" y="1048863"/>
            <a:ext cx="5723158" cy="4607859"/>
          </a:xfrm>
          <a:prstGeom prst="rect">
            <a:avLst/>
          </a:prstGeom>
          <a:noFill/>
          <a:ln>
            <a:noFill/>
          </a:ln>
        </p:spPr>
      </p:pic>
      <p:sp>
        <p:nvSpPr>
          <p:cNvPr id="586" name="Google Shape;586;p43"/>
          <p:cNvSpPr txBox="1"/>
          <p:nvPr/>
        </p:nvSpPr>
        <p:spPr>
          <a:xfrm>
            <a:off x="6396716" y="5759021"/>
            <a:ext cx="5723158"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strike="noStrike">
                <a:solidFill>
                  <a:srgbClr val="282782"/>
                </a:solidFill>
                <a:latin typeface="Arial"/>
                <a:ea typeface="Arial"/>
                <a:cs typeface="Arial"/>
                <a:sym typeface="Arial"/>
              </a:rPr>
              <a:t>Figure 2.1.2. </a:t>
            </a:r>
            <a:r>
              <a:rPr b="0" i="0" lang="en-US" sz="1400" u="none" strike="noStrike">
                <a:solidFill>
                  <a:srgbClr val="000000"/>
                </a:solidFill>
                <a:latin typeface="Arial"/>
                <a:ea typeface="Arial"/>
                <a:cs typeface="Arial"/>
                <a:sym typeface="Arial"/>
              </a:rPr>
              <a:t>ASCAT-A 99th wind speed percentile (a) annual anomaly for 2020 and (b) annual trend (2007–2020). Areas with trends significant above the 90% confidence level are outlined in black. </a:t>
            </a:r>
            <a:endParaRPr sz="14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590" name="Shape 590"/>
        <p:cNvGrpSpPr/>
        <p:nvPr/>
      </p:nvGrpSpPr>
      <p:grpSpPr>
        <a:xfrm>
          <a:off x="0" y="0"/>
          <a:ext cx="0" cy="0"/>
          <a:chOff x="0" y="0"/>
          <a:chExt cx="0" cy="0"/>
        </a:xfrm>
      </p:grpSpPr>
      <p:sp>
        <p:nvSpPr>
          <p:cNvPr id="591" name="Google Shape;591;p44"/>
          <p:cNvSpPr txBox="1"/>
          <p:nvPr>
            <p:ph type="title"/>
          </p:nvPr>
        </p:nvSpPr>
        <p:spPr>
          <a:xfrm>
            <a:off x="410604" y="693324"/>
            <a:ext cx="9211781" cy="4267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030A0"/>
              </a:buClr>
              <a:buSzPts val="2399"/>
              <a:buFont typeface="Calibri"/>
              <a:buNone/>
            </a:pPr>
            <a:r>
              <a:rPr b="1" lang="en-US" sz="2399">
                <a:solidFill>
                  <a:srgbClr val="7030A0"/>
                </a:solidFill>
                <a:latin typeface="Calibri"/>
                <a:ea typeface="Calibri"/>
                <a:cs typeface="Calibri"/>
                <a:sym typeface="Calibri"/>
              </a:rPr>
              <a:t>Extreme wind inter-calibration &amp; validation</a:t>
            </a:r>
            <a:endParaRPr/>
          </a:p>
        </p:txBody>
      </p:sp>
      <p:sp>
        <p:nvSpPr>
          <p:cNvPr id="592" name="Google Shape;592;p44"/>
          <p:cNvSpPr txBox="1"/>
          <p:nvPr>
            <p:ph idx="1" type="body"/>
          </p:nvPr>
        </p:nvSpPr>
        <p:spPr>
          <a:xfrm>
            <a:off x="313026" y="1484261"/>
            <a:ext cx="5611791" cy="5353642"/>
          </a:xfrm>
          <a:prstGeom prst="rect">
            <a:avLst/>
          </a:prstGeom>
          <a:noFill/>
          <a:ln>
            <a:noFill/>
          </a:ln>
        </p:spPr>
        <p:txBody>
          <a:bodyPr anchorCtr="0" anchor="t" bIns="45700" lIns="91425" spcFirstLastPara="1" rIns="91425" wrap="square" tIns="45700">
            <a:normAutofit/>
          </a:bodyPr>
          <a:lstStyle/>
          <a:p>
            <a:pPr indent="-342697" lvl="0" marL="342697" rtl="0" algn="l">
              <a:lnSpc>
                <a:spcPct val="90000"/>
              </a:lnSpc>
              <a:spcBef>
                <a:spcPts val="0"/>
              </a:spcBef>
              <a:spcAft>
                <a:spcPts val="0"/>
              </a:spcAft>
              <a:buClr>
                <a:schemeClr val="dk1"/>
              </a:buClr>
              <a:buSzPts val="1599"/>
              <a:buChar char="•"/>
            </a:pPr>
            <a:r>
              <a:rPr lang="en-US" sz="1599"/>
              <a:t>Adjustment of radiometers &amp; scatterometers high &amp; extreme winds using SFMR (2010-2020)</a:t>
            </a:r>
            <a:endParaRPr/>
          </a:p>
          <a:p>
            <a:pPr indent="-342697" lvl="1" marL="999708" rtl="0" algn="l">
              <a:lnSpc>
                <a:spcPct val="90000"/>
              </a:lnSpc>
              <a:spcBef>
                <a:spcPts val="500"/>
              </a:spcBef>
              <a:spcAft>
                <a:spcPts val="0"/>
              </a:spcAft>
              <a:buClr>
                <a:schemeClr val="dk1"/>
              </a:buClr>
              <a:buSzPts val="1466"/>
              <a:buChar char="•"/>
            </a:pPr>
            <a:r>
              <a:rPr b="1" lang="en-US" sz="1466"/>
              <a:t>OSI SAF</a:t>
            </a:r>
            <a:r>
              <a:rPr lang="en-US" sz="1466"/>
              <a:t>: ASCAT-A, -B &amp; -C, Rapidscat, OSCAT, OSCAT2, HY-2A &amp; HY-2B</a:t>
            </a:r>
            <a:endParaRPr/>
          </a:p>
          <a:p>
            <a:pPr indent="-342697" lvl="1" marL="999708" rtl="0" algn="l">
              <a:lnSpc>
                <a:spcPct val="90000"/>
              </a:lnSpc>
              <a:spcBef>
                <a:spcPts val="500"/>
              </a:spcBef>
              <a:spcAft>
                <a:spcPts val="0"/>
              </a:spcAft>
              <a:buClr>
                <a:schemeClr val="dk1"/>
              </a:buClr>
              <a:buSzPts val="1466"/>
              <a:buChar char="•"/>
            </a:pPr>
            <a:r>
              <a:rPr b="1" lang="en-US" sz="1466"/>
              <a:t>REMSS</a:t>
            </a:r>
            <a:r>
              <a:rPr lang="en-US" sz="1466"/>
              <a:t>: Windsat (v7), AMSR-2 (v8), SMAP (v1)</a:t>
            </a:r>
            <a:endParaRPr/>
          </a:p>
          <a:p>
            <a:pPr indent="-342697" lvl="1" marL="999708" rtl="0" algn="l">
              <a:lnSpc>
                <a:spcPct val="90000"/>
              </a:lnSpc>
              <a:spcBef>
                <a:spcPts val="500"/>
              </a:spcBef>
              <a:spcAft>
                <a:spcPts val="0"/>
              </a:spcAft>
              <a:buClr>
                <a:schemeClr val="dk1"/>
              </a:buClr>
              <a:buSzPts val="1466"/>
              <a:buChar char="•"/>
            </a:pPr>
            <a:r>
              <a:rPr b="1" lang="en-US" sz="1466"/>
              <a:t>Ifremer</a:t>
            </a:r>
            <a:r>
              <a:rPr lang="en-US" sz="1466"/>
              <a:t>: SMOS (v2)</a:t>
            </a:r>
            <a:endParaRPr/>
          </a:p>
          <a:p>
            <a:pPr indent="-342697" lvl="0" marL="342697" rtl="0" algn="l">
              <a:lnSpc>
                <a:spcPct val="90000"/>
              </a:lnSpc>
              <a:spcBef>
                <a:spcPts val="1000"/>
              </a:spcBef>
              <a:spcAft>
                <a:spcPts val="0"/>
              </a:spcAft>
              <a:buClr>
                <a:schemeClr val="dk1"/>
              </a:buClr>
              <a:buSzPts val="1599"/>
              <a:buChar char="•"/>
            </a:pPr>
            <a:r>
              <a:rPr lang="en-US" sz="1599"/>
              <a:t>Accounting for spatial representativeness and QC effects</a:t>
            </a:r>
            <a:endParaRPr/>
          </a:p>
          <a:p>
            <a:pPr indent="-342697" lvl="0" marL="342697" rtl="0" algn="l">
              <a:lnSpc>
                <a:spcPct val="90000"/>
              </a:lnSpc>
              <a:spcBef>
                <a:spcPts val="1000"/>
              </a:spcBef>
              <a:spcAft>
                <a:spcPts val="0"/>
              </a:spcAft>
              <a:buClr>
                <a:schemeClr val="dk1"/>
              </a:buClr>
              <a:buSzPts val="1599"/>
              <a:buChar char="•"/>
            </a:pPr>
            <a:r>
              <a:rPr lang="en-US" sz="1599"/>
              <a:t>Addressing SFMR calibration variations</a:t>
            </a:r>
            <a:endParaRPr/>
          </a:p>
          <a:p>
            <a:pPr indent="-342697" lvl="0" marL="342697" rtl="0" algn="l">
              <a:lnSpc>
                <a:spcPct val="90000"/>
              </a:lnSpc>
              <a:spcBef>
                <a:spcPts val="1000"/>
              </a:spcBef>
              <a:spcAft>
                <a:spcPts val="0"/>
              </a:spcAft>
              <a:buClr>
                <a:schemeClr val="dk1"/>
              </a:buClr>
              <a:buSzPts val="1599"/>
              <a:buChar char="•"/>
            </a:pPr>
            <a:r>
              <a:rPr lang="en-US" sz="1599"/>
              <a:t>Ensuring inter-calibration among all satellite systems</a:t>
            </a:r>
            <a:endParaRPr/>
          </a:p>
          <a:p>
            <a:pPr indent="-342697" lvl="0" marL="342697" rtl="0" algn="l">
              <a:lnSpc>
                <a:spcPct val="90000"/>
              </a:lnSpc>
              <a:spcBef>
                <a:spcPts val="1000"/>
              </a:spcBef>
              <a:spcAft>
                <a:spcPts val="0"/>
              </a:spcAft>
              <a:buClr>
                <a:schemeClr val="dk1"/>
              </a:buClr>
              <a:buSzPts val="1599"/>
              <a:buChar char="•"/>
            </a:pPr>
            <a:r>
              <a:rPr lang="en-US" sz="1599"/>
              <a:t>The L2 adjusted products are available on the ESA MAXSS study webpage (</a:t>
            </a:r>
            <a:r>
              <a:rPr lang="en-US" sz="1599" u="sng">
                <a:solidFill>
                  <a:schemeClr val="hlink"/>
                </a:solidFill>
                <a:hlinkClick r:id="rId3"/>
              </a:rPr>
              <a:t>https://www.maxss.org/Products/MAXSS-Product-Catalogue</a:t>
            </a:r>
            <a:r>
              <a:rPr lang="en-US" sz="1599"/>
              <a:t>)</a:t>
            </a:r>
            <a:endParaRPr/>
          </a:p>
        </p:txBody>
      </p:sp>
      <p:sp>
        <p:nvSpPr>
          <p:cNvPr id="593" name="Google Shape;593;p44"/>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id="594" name="Google Shape;594;p44"/>
          <p:cNvPicPr preferRelativeResize="0"/>
          <p:nvPr/>
        </p:nvPicPr>
        <p:blipFill rotWithShape="1">
          <a:blip r:embed="rId4">
            <a:alphaModFix/>
          </a:blip>
          <a:srcRect b="25351" l="2215" r="2908" t="24759"/>
          <a:stretch/>
        </p:blipFill>
        <p:spPr>
          <a:xfrm>
            <a:off x="10299494" y="5984225"/>
            <a:ext cx="1558939" cy="614026"/>
          </a:xfrm>
          <a:prstGeom prst="rect">
            <a:avLst/>
          </a:prstGeom>
          <a:noFill/>
          <a:ln>
            <a:noFill/>
          </a:ln>
        </p:spPr>
      </p:pic>
      <p:pic>
        <p:nvPicPr>
          <p:cNvPr id="595" name="Google Shape;595;p44"/>
          <p:cNvPicPr preferRelativeResize="0"/>
          <p:nvPr/>
        </p:nvPicPr>
        <p:blipFill rotWithShape="1">
          <a:blip r:embed="rId5">
            <a:alphaModFix/>
          </a:blip>
          <a:srcRect b="0" l="0" r="0" t="6446"/>
          <a:stretch/>
        </p:blipFill>
        <p:spPr>
          <a:xfrm>
            <a:off x="5774470" y="1237762"/>
            <a:ext cx="6083962" cy="4062746"/>
          </a:xfrm>
          <a:prstGeom prst="rect">
            <a:avLst/>
          </a:prstGeom>
          <a:noFill/>
          <a:ln>
            <a:noFill/>
          </a:ln>
        </p:spPr>
      </p:pic>
      <p:pic>
        <p:nvPicPr>
          <p:cNvPr id="596" name="Google Shape;596;p44"/>
          <p:cNvPicPr preferRelativeResize="0"/>
          <p:nvPr/>
        </p:nvPicPr>
        <p:blipFill rotWithShape="1">
          <a:blip r:embed="rId6">
            <a:alphaModFix/>
          </a:blip>
          <a:srcRect b="0" l="0" r="0" t="6552"/>
          <a:stretch/>
        </p:blipFill>
        <p:spPr>
          <a:xfrm>
            <a:off x="5774470" y="1244609"/>
            <a:ext cx="6083962" cy="4062746"/>
          </a:xfrm>
          <a:prstGeom prst="rect">
            <a:avLst/>
          </a:prstGeom>
          <a:noFill/>
          <a:ln>
            <a:noFill/>
          </a:ln>
        </p:spPr>
      </p:pic>
      <p:sp>
        <p:nvSpPr>
          <p:cNvPr id="597" name="Google Shape;597;p44"/>
          <p:cNvSpPr txBox="1"/>
          <p:nvPr/>
        </p:nvSpPr>
        <p:spPr>
          <a:xfrm>
            <a:off x="5774470" y="5300508"/>
            <a:ext cx="6083962" cy="119994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399">
                <a:solidFill>
                  <a:schemeClr val="dk1"/>
                </a:solidFill>
                <a:latin typeface="Calibri"/>
                <a:ea typeface="Calibri"/>
                <a:cs typeface="Calibri"/>
                <a:sym typeface="Calibri"/>
              </a:rPr>
              <a:t>ASCAT operational wind field over Hurricane Dorian using buoy winds as calibration reference</a:t>
            </a:r>
            <a:endParaRPr sz="2399">
              <a:solidFill>
                <a:schemeClr val="dk1"/>
              </a:solidFill>
              <a:latin typeface="Calibri"/>
              <a:ea typeface="Calibri"/>
              <a:cs typeface="Calibri"/>
              <a:sym typeface="Calibri"/>
            </a:endParaRPr>
          </a:p>
        </p:txBody>
      </p:sp>
      <p:sp>
        <p:nvSpPr>
          <p:cNvPr id="598" name="Google Shape;598;p44"/>
          <p:cNvSpPr txBox="1"/>
          <p:nvPr/>
        </p:nvSpPr>
        <p:spPr>
          <a:xfrm>
            <a:off x="5774470" y="5300508"/>
            <a:ext cx="6083962" cy="119994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399">
                <a:solidFill>
                  <a:schemeClr val="dk1"/>
                </a:solidFill>
                <a:latin typeface="Calibri"/>
                <a:ea typeface="Calibri"/>
                <a:cs typeface="Calibri"/>
                <a:sym typeface="Calibri"/>
              </a:rPr>
              <a:t>ASCAT adjusted wind field over Hurricane Dorian</a:t>
            </a:r>
            <a:endParaRPr/>
          </a:p>
          <a:p>
            <a:pPr indent="0" lvl="0" marL="0" marR="0" rtl="0" algn="ctr">
              <a:spcBef>
                <a:spcPts val="0"/>
              </a:spcBef>
              <a:spcAft>
                <a:spcPts val="0"/>
              </a:spcAft>
              <a:buNone/>
            </a:pPr>
            <a:r>
              <a:rPr lang="en-US" sz="2399">
                <a:solidFill>
                  <a:schemeClr val="dk1"/>
                </a:solidFill>
                <a:latin typeface="Calibri"/>
                <a:ea typeface="Calibri"/>
                <a:cs typeface="Calibri"/>
                <a:sym typeface="Calibri"/>
              </a:rPr>
              <a:t>using SFMR winds as calibration reference</a:t>
            </a:r>
            <a:endParaRPr sz="2399">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602" name="Shape 602"/>
        <p:cNvGrpSpPr/>
        <p:nvPr/>
      </p:nvGrpSpPr>
      <p:grpSpPr>
        <a:xfrm>
          <a:off x="0" y="0"/>
          <a:ext cx="0" cy="0"/>
          <a:chOff x="0" y="0"/>
          <a:chExt cx="0" cy="0"/>
        </a:xfrm>
      </p:grpSpPr>
      <p:sp>
        <p:nvSpPr>
          <p:cNvPr id="603" name="Google Shape;603;p45"/>
          <p:cNvSpPr txBox="1"/>
          <p:nvPr>
            <p:ph type="ctrTitle"/>
          </p:nvPr>
        </p:nvSpPr>
        <p:spPr>
          <a:xfrm>
            <a:off x="99152" y="240430"/>
            <a:ext cx="12096519" cy="1033046"/>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3200">
                <a:latin typeface="Calibri"/>
                <a:ea typeface="Calibri"/>
                <a:cs typeface="Calibri"/>
                <a:sym typeface="Calibri"/>
              </a:rPr>
              <a:t>CDR Challenge:  Seasonal changes in diurnal winds</a:t>
            </a:r>
            <a:br>
              <a:rPr b="1" lang="en-US" sz="3200">
                <a:latin typeface="Calibri"/>
                <a:ea typeface="Calibri"/>
                <a:cs typeface="Calibri"/>
                <a:sym typeface="Calibri"/>
              </a:rPr>
            </a:br>
            <a:br>
              <a:rPr lang="en-US" sz="2000"/>
            </a:br>
            <a:r>
              <a:rPr i="1" lang="en-US" sz="1800">
                <a:latin typeface="Calibri"/>
                <a:ea typeface="Calibri"/>
                <a:cs typeface="Calibri"/>
                <a:sym typeface="Calibri"/>
              </a:rPr>
              <a:t>Donata Giglio, Sarah Gille et al</a:t>
            </a:r>
            <a:endParaRPr/>
          </a:p>
        </p:txBody>
      </p:sp>
      <p:sp>
        <p:nvSpPr>
          <p:cNvPr id="604" name="Google Shape;604;p45"/>
          <p:cNvSpPr txBox="1"/>
          <p:nvPr>
            <p:ph idx="1" type="subTitle"/>
          </p:nvPr>
        </p:nvSpPr>
        <p:spPr>
          <a:xfrm>
            <a:off x="3631894" y="1442733"/>
            <a:ext cx="8560106" cy="217080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400"/>
              <a:buFont typeface="Arial"/>
              <a:buChar char="•"/>
            </a:pPr>
            <a:r>
              <a:rPr lang="en-US"/>
              <a:t>Strength and timing of diurnal wind cycles vary seasonally.</a:t>
            </a:r>
            <a:endParaRPr/>
          </a:p>
          <a:p>
            <a:pPr indent="-342900" lvl="0" marL="342900" rtl="0" algn="l">
              <a:lnSpc>
                <a:spcPct val="90000"/>
              </a:lnSpc>
              <a:spcBef>
                <a:spcPts val="1000"/>
              </a:spcBef>
              <a:spcAft>
                <a:spcPts val="0"/>
              </a:spcAft>
              <a:buClr>
                <a:schemeClr val="dk1"/>
              </a:buClr>
              <a:buSzPts val="2400"/>
              <a:buFont typeface="Arial"/>
              <a:buChar char="•"/>
            </a:pPr>
            <a:r>
              <a:rPr lang="en-US"/>
              <a:t>Patterns vary geographically.</a:t>
            </a:r>
            <a:endParaRPr/>
          </a:p>
          <a:p>
            <a:pPr indent="-342900" lvl="0" marL="342900" rtl="0" algn="l">
              <a:lnSpc>
                <a:spcPct val="90000"/>
              </a:lnSpc>
              <a:spcBef>
                <a:spcPts val="1000"/>
              </a:spcBef>
              <a:spcAft>
                <a:spcPts val="0"/>
              </a:spcAft>
              <a:buClr>
                <a:schemeClr val="dk1"/>
              </a:buClr>
              <a:buSzPts val="2400"/>
              <a:buFont typeface="Arial"/>
              <a:buChar char="•"/>
            </a:pPr>
            <a:r>
              <a:rPr lang="en-US"/>
              <a:t>Annual signal can be aliased by sampling (e.g. from ISS)</a:t>
            </a:r>
            <a:endParaRPr/>
          </a:p>
          <a:p>
            <a:pPr indent="-342900" lvl="0" marL="342900" rtl="0" algn="l">
              <a:lnSpc>
                <a:spcPct val="90000"/>
              </a:lnSpc>
              <a:spcBef>
                <a:spcPts val="1000"/>
              </a:spcBef>
              <a:spcAft>
                <a:spcPts val="0"/>
              </a:spcAft>
              <a:buClr>
                <a:schemeClr val="dk1"/>
              </a:buClr>
              <a:buSzPts val="2400"/>
              <a:buFont typeface="Arial"/>
              <a:buChar char="•"/>
            </a:pPr>
            <a:r>
              <a:rPr lang="en-US"/>
              <a:t>Multiple satellites, or well-coordinated orbits needed to distinguish diurnal signal from other variability</a:t>
            </a:r>
            <a:endParaRPr/>
          </a:p>
        </p:txBody>
      </p:sp>
      <p:pic>
        <p:nvPicPr>
          <p:cNvPr descr="A graph of different levels of time&#10;&#10;Description automatically generated with medium confidence" id="605" name="Google Shape;605;p45"/>
          <p:cNvPicPr preferRelativeResize="0"/>
          <p:nvPr/>
        </p:nvPicPr>
        <p:blipFill rotWithShape="1">
          <a:blip r:embed="rId3">
            <a:alphaModFix/>
          </a:blip>
          <a:srcRect b="-1904" l="0" r="0" t="0"/>
          <a:stretch/>
        </p:blipFill>
        <p:spPr>
          <a:xfrm>
            <a:off x="0" y="1253627"/>
            <a:ext cx="3328318" cy="3238219"/>
          </a:xfrm>
          <a:prstGeom prst="rect">
            <a:avLst/>
          </a:prstGeom>
          <a:noFill/>
          <a:ln>
            <a:noFill/>
          </a:ln>
        </p:spPr>
      </p:pic>
      <p:pic>
        <p:nvPicPr>
          <p:cNvPr descr="A chart of different weather conditions&#10;&#10;Description automatically generated with medium confidence" id="606" name="Google Shape;606;p45"/>
          <p:cNvPicPr preferRelativeResize="0"/>
          <p:nvPr/>
        </p:nvPicPr>
        <p:blipFill rotWithShape="1">
          <a:blip r:embed="rId4">
            <a:alphaModFix/>
          </a:blip>
          <a:srcRect b="0" l="0" r="0" t="0"/>
          <a:stretch/>
        </p:blipFill>
        <p:spPr>
          <a:xfrm>
            <a:off x="3764415" y="3685141"/>
            <a:ext cx="8163180" cy="3172859"/>
          </a:xfrm>
          <a:prstGeom prst="rect">
            <a:avLst/>
          </a:prstGeom>
          <a:noFill/>
          <a:ln>
            <a:noFill/>
          </a:ln>
        </p:spPr>
      </p:pic>
      <p:pic>
        <p:nvPicPr>
          <p:cNvPr id="607" name="Google Shape;607;p45"/>
          <p:cNvPicPr preferRelativeResize="0"/>
          <p:nvPr/>
        </p:nvPicPr>
        <p:blipFill rotWithShape="1">
          <a:blip r:embed="rId5">
            <a:alphaModFix/>
          </a:blip>
          <a:srcRect b="0" l="0" r="0" t="0"/>
          <a:stretch/>
        </p:blipFill>
        <p:spPr>
          <a:xfrm>
            <a:off x="99152" y="5883007"/>
            <a:ext cx="1027079" cy="974993"/>
          </a:xfrm>
          <a:prstGeom prst="rect">
            <a:avLst/>
          </a:prstGeom>
          <a:noFill/>
          <a:ln>
            <a:noFill/>
          </a:ln>
        </p:spPr>
      </p:pic>
      <p:pic>
        <p:nvPicPr>
          <p:cNvPr id="608" name="Google Shape;608;p45"/>
          <p:cNvPicPr preferRelativeResize="0"/>
          <p:nvPr/>
        </p:nvPicPr>
        <p:blipFill rotWithShape="1">
          <a:blip r:embed="rId6">
            <a:alphaModFix/>
          </a:blip>
          <a:srcRect b="0" l="0" r="0" t="0"/>
          <a:stretch/>
        </p:blipFill>
        <p:spPr>
          <a:xfrm>
            <a:off x="1415476" y="5860972"/>
            <a:ext cx="1898686" cy="997027"/>
          </a:xfrm>
          <a:prstGeom prst="rect">
            <a:avLst/>
          </a:prstGeom>
          <a:noFill/>
          <a:ln>
            <a:noFill/>
          </a:ln>
        </p:spPr>
      </p:pic>
      <p:cxnSp>
        <p:nvCxnSpPr>
          <p:cNvPr id="609" name="Google Shape;609;p45"/>
          <p:cNvCxnSpPr/>
          <p:nvPr/>
        </p:nvCxnSpPr>
        <p:spPr>
          <a:xfrm flipH="1">
            <a:off x="3294043" y="1740665"/>
            <a:ext cx="506776" cy="231354"/>
          </a:xfrm>
          <a:prstGeom prst="straightConnector1">
            <a:avLst/>
          </a:prstGeom>
          <a:noFill/>
          <a:ln cap="flat" cmpd="sng" w="50800">
            <a:solidFill>
              <a:srgbClr val="D0CECE"/>
            </a:solidFill>
            <a:prstDash val="solid"/>
            <a:miter lim="800000"/>
            <a:headEnd len="sm" w="sm" type="none"/>
            <a:tailEnd len="med" w="med" type="triangle"/>
          </a:ln>
        </p:spPr>
      </p:cxnSp>
      <p:cxnSp>
        <p:nvCxnSpPr>
          <p:cNvPr id="610" name="Google Shape;610;p45"/>
          <p:cNvCxnSpPr/>
          <p:nvPr/>
        </p:nvCxnSpPr>
        <p:spPr>
          <a:xfrm flipH="1">
            <a:off x="3459892" y="2113005"/>
            <a:ext cx="271849" cy="729049"/>
          </a:xfrm>
          <a:prstGeom prst="straightConnector1">
            <a:avLst/>
          </a:prstGeom>
          <a:noFill/>
          <a:ln cap="flat" cmpd="sng" w="50800">
            <a:solidFill>
              <a:srgbClr val="D8D8D8"/>
            </a:solidFill>
            <a:prstDash val="solid"/>
            <a:miter lim="800000"/>
            <a:headEnd len="sm" w="sm" type="none"/>
            <a:tailEnd len="sm" w="sm" type="none"/>
          </a:ln>
        </p:spPr>
      </p:cxnSp>
      <p:cxnSp>
        <p:nvCxnSpPr>
          <p:cNvPr id="611" name="Google Shape;611;p45"/>
          <p:cNvCxnSpPr/>
          <p:nvPr/>
        </p:nvCxnSpPr>
        <p:spPr>
          <a:xfrm>
            <a:off x="3458948" y="2807465"/>
            <a:ext cx="346933" cy="1467972"/>
          </a:xfrm>
          <a:prstGeom prst="straightConnector1">
            <a:avLst/>
          </a:prstGeom>
          <a:noFill/>
          <a:ln cap="flat" cmpd="sng" w="50800">
            <a:solidFill>
              <a:srgbClr val="D8D8D8"/>
            </a:solidFill>
            <a:prstDash val="solid"/>
            <a:miter lim="800000"/>
            <a:headEnd len="sm" w="sm" type="none"/>
            <a:tailEnd len="med" w="med" type="triangle"/>
          </a:ln>
        </p:spPr>
      </p:cxnSp>
      <p:sp>
        <p:nvSpPr>
          <p:cNvPr id="612" name="Google Shape;612;p45"/>
          <p:cNvSpPr txBox="1"/>
          <p:nvPr/>
        </p:nvSpPr>
        <p:spPr>
          <a:xfrm>
            <a:off x="135924" y="5486400"/>
            <a:ext cx="301582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libri"/>
                <a:ea typeface="Calibri"/>
                <a:cs typeface="Calibri"/>
                <a:sym typeface="Calibri"/>
              </a:rPr>
              <a:t>Giglio et al, </a:t>
            </a:r>
            <a:r>
              <a:rPr i="1" lang="en-US" sz="1600">
                <a:solidFill>
                  <a:schemeClr val="dk1"/>
                </a:solidFill>
                <a:latin typeface="Calibri"/>
                <a:ea typeface="Calibri"/>
                <a:cs typeface="Calibri"/>
                <a:sym typeface="Calibri"/>
              </a:rPr>
              <a:t>Remote Sensing</a:t>
            </a:r>
            <a:r>
              <a:rPr lang="en-US" sz="1600">
                <a:solidFill>
                  <a:schemeClr val="dk1"/>
                </a:solidFill>
                <a:latin typeface="Calibri"/>
                <a:ea typeface="Calibri"/>
                <a:cs typeface="Calibri"/>
                <a:sym typeface="Calibri"/>
              </a:rPr>
              <a:t>, 2022</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617" name="Shape 617"/>
        <p:cNvGrpSpPr/>
        <p:nvPr/>
      </p:nvGrpSpPr>
      <p:grpSpPr>
        <a:xfrm>
          <a:off x="0" y="0"/>
          <a:ext cx="0" cy="0"/>
          <a:chOff x="0" y="0"/>
          <a:chExt cx="0" cy="0"/>
        </a:xfrm>
      </p:grpSpPr>
      <p:sp>
        <p:nvSpPr>
          <p:cNvPr id="618" name="Google Shape;618;p46"/>
          <p:cNvSpPr/>
          <p:nvPr/>
        </p:nvSpPr>
        <p:spPr>
          <a:xfrm>
            <a:off x="541361" y="549577"/>
            <a:ext cx="10050301" cy="750655"/>
          </a:xfrm>
          <a:prstGeom prst="rect">
            <a:avLst/>
          </a:prstGeom>
          <a:noFill/>
          <a:ln>
            <a:noFill/>
          </a:ln>
        </p:spPr>
        <p:txBody>
          <a:bodyPr anchorCtr="0" anchor="ctr" bIns="46775" lIns="89950" spcFirstLastPara="1" rIns="89950" wrap="square" tIns="46775">
            <a:noAutofit/>
          </a:bodyPr>
          <a:lstStyle/>
          <a:p>
            <a:pPr indent="0" lvl="0" marL="457050" marR="0" rtl="0" algn="l">
              <a:spcBef>
                <a:spcPts val="0"/>
              </a:spcBef>
              <a:spcAft>
                <a:spcPts val="0"/>
              </a:spcAft>
              <a:buNone/>
            </a:pPr>
            <a:r>
              <a:rPr b="1" lang="en-US" sz="2000">
                <a:solidFill>
                  <a:srgbClr val="7030A0"/>
                </a:solidFill>
                <a:latin typeface="Verdana"/>
                <a:ea typeface="Verdana"/>
                <a:cs typeface="Verdana"/>
                <a:sym typeface="Verdana"/>
              </a:rPr>
              <a:t>ERA* High-resolution ocean forcing product (2010-2020)</a:t>
            </a:r>
            <a:endParaRPr/>
          </a:p>
        </p:txBody>
      </p:sp>
      <p:sp>
        <p:nvSpPr>
          <p:cNvPr id="619" name="Google Shape;619;p46"/>
          <p:cNvSpPr/>
          <p:nvPr/>
        </p:nvSpPr>
        <p:spPr>
          <a:xfrm>
            <a:off x="9243414" y="5141586"/>
            <a:ext cx="2627292" cy="779990"/>
          </a:xfrm>
          <a:prstGeom prst="rect">
            <a:avLst/>
          </a:prstGeom>
          <a:solidFill>
            <a:srgbClr val="12699E"/>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lang="en-US" sz="1359">
                <a:solidFill>
                  <a:srgbClr val="FFFFFF"/>
                </a:solidFill>
                <a:latin typeface="Times New Roman"/>
                <a:ea typeface="Times New Roman"/>
                <a:cs typeface="Times New Roman"/>
                <a:sym typeface="Times New Roman"/>
              </a:rPr>
              <a:t>COLLOCATIONS</a:t>
            </a:r>
            <a:endParaRPr/>
          </a:p>
          <a:p>
            <a:pPr indent="-285658" lvl="0" marL="285658" marR="0" rtl="0" algn="l">
              <a:lnSpc>
                <a:spcPct val="90000"/>
              </a:lnSpc>
              <a:spcBef>
                <a:spcPts val="0"/>
              </a:spcBef>
              <a:spcAft>
                <a:spcPts val="0"/>
              </a:spcAft>
              <a:buClr>
                <a:srgbClr val="FFFFFF"/>
              </a:buClr>
              <a:buSzPts val="1359"/>
              <a:buFont typeface="Arial"/>
              <a:buChar char="•"/>
            </a:pPr>
            <a:r>
              <a:rPr lang="en-US" sz="1359">
                <a:solidFill>
                  <a:srgbClr val="FFFFFF"/>
                </a:solidFill>
                <a:latin typeface="Times New Roman"/>
                <a:ea typeface="Times New Roman"/>
                <a:cs typeface="Times New Roman"/>
                <a:sym typeface="Times New Roman"/>
              </a:rPr>
              <a:t>ASCAT-A/B/C – ERA5 u10S</a:t>
            </a:r>
            <a:endParaRPr/>
          </a:p>
          <a:p>
            <a:pPr indent="-285658" lvl="0" marL="285658" marR="0" rtl="0" algn="l">
              <a:lnSpc>
                <a:spcPct val="90000"/>
              </a:lnSpc>
              <a:spcBef>
                <a:spcPts val="0"/>
              </a:spcBef>
              <a:spcAft>
                <a:spcPts val="0"/>
              </a:spcAft>
              <a:buClr>
                <a:srgbClr val="FFFFFF"/>
              </a:buClr>
              <a:buSzPts val="1359"/>
              <a:buFont typeface="Arial"/>
              <a:buChar char="•"/>
            </a:pPr>
            <a:r>
              <a:rPr lang="en-US" sz="1359">
                <a:solidFill>
                  <a:srgbClr val="FFFFFF"/>
                </a:solidFill>
                <a:latin typeface="Times New Roman"/>
                <a:ea typeface="Times New Roman"/>
                <a:cs typeface="Times New Roman"/>
                <a:sym typeface="Times New Roman"/>
              </a:rPr>
              <a:t>30-d Temporal Window </a:t>
            </a:r>
            <a:endParaRPr/>
          </a:p>
        </p:txBody>
      </p:sp>
      <p:pic>
        <p:nvPicPr>
          <p:cNvPr id="620" name="Google Shape;620;p46"/>
          <p:cNvPicPr preferRelativeResize="0"/>
          <p:nvPr/>
        </p:nvPicPr>
        <p:blipFill rotWithShape="1">
          <a:blip r:embed="rId3">
            <a:alphaModFix/>
          </a:blip>
          <a:srcRect b="22966" l="7967" r="8611" t="17931"/>
          <a:stretch/>
        </p:blipFill>
        <p:spPr>
          <a:xfrm>
            <a:off x="6242050" y="1968500"/>
            <a:ext cx="5628656" cy="2644518"/>
          </a:xfrm>
          <a:prstGeom prst="rect">
            <a:avLst/>
          </a:prstGeom>
          <a:noFill/>
          <a:ln>
            <a:noFill/>
          </a:ln>
        </p:spPr>
      </p:pic>
      <p:pic>
        <p:nvPicPr>
          <p:cNvPr id="621" name="Google Shape;621;p46"/>
          <p:cNvPicPr preferRelativeResize="0"/>
          <p:nvPr/>
        </p:nvPicPr>
        <p:blipFill rotWithShape="1">
          <a:blip r:embed="rId4">
            <a:alphaModFix/>
          </a:blip>
          <a:srcRect b="17611" l="7938" r="8331" t="69794"/>
          <a:stretch/>
        </p:blipFill>
        <p:spPr>
          <a:xfrm>
            <a:off x="6242049" y="4613018"/>
            <a:ext cx="5628657" cy="521760"/>
          </a:xfrm>
          <a:prstGeom prst="rect">
            <a:avLst/>
          </a:prstGeom>
          <a:noFill/>
          <a:ln>
            <a:noFill/>
          </a:ln>
        </p:spPr>
      </p:pic>
      <p:sp>
        <p:nvSpPr>
          <p:cNvPr id="622" name="Google Shape;622;p46"/>
          <p:cNvSpPr/>
          <p:nvPr/>
        </p:nvSpPr>
        <p:spPr>
          <a:xfrm>
            <a:off x="7709690" y="1588701"/>
            <a:ext cx="2187357" cy="379799"/>
          </a:xfrm>
          <a:prstGeom prst="rect">
            <a:avLst/>
          </a:prstGeom>
          <a:solidFill>
            <a:srgbClr val="12699E"/>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rmAutofit/>
          </a:bodyPr>
          <a:lstStyle/>
          <a:p>
            <a:pPr indent="0" lvl="0" marL="0" marR="0" rtl="0" algn="ctr">
              <a:spcBef>
                <a:spcPts val="0"/>
              </a:spcBef>
              <a:spcAft>
                <a:spcPts val="0"/>
              </a:spcAft>
              <a:buNone/>
            </a:pPr>
            <a:r>
              <a:rPr lang="en-US" sz="1400">
                <a:solidFill>
                  <a:srgbClr val="FFFFFF"/>
                </a:solidFill>
                <a:latin typeface="Times New Roman"/>
                <a:ea typeface="Times New Roman"/>
                <a:cs typeface="Times New Roman"/>
                <a:sym typeface="Times New Roman"/>
              </a:rPr>
              <a:t>Zonal component (v10S)</a:t>
            </a:r>
            <a:endParaRPr/>
          </a:p>
        </p:txBody>
      </p:sp>
      <p:sp>
        <p:nvSpPr>
          <p:cNvPr id="623" name="Google Shape;623;p46"/>
          <p:cNvSpPr txBox="1"/>
          <p:nvPr/>
        </p:nvSpPr>
        <p:spPr>
          <a:xfrm>
            <a:off x="321293" y="1395258"/>
            <a:ext cx="6022357" cy="5555367"/>
          </a:xfrm>
          <a:prstGeom prst="rect">
            <a:avLst/>
          </a:prstGeom>
          <a:noFill/>
          <a:ln>
            <a:noFill/>
          </a:ln>
        </p:spPr>
        <p:txBody>
          <a:bodyPr anchorCtr="0" anchor="t" bIns="45700" lIns="91425" spcFirstLastPara="1" rIns="91425" wrap="square" tIns="45700">
            <a:spAutoFit/>
          </a:bodyPr>
          <a:lstStyle/>
          <a:p>
            <a:pPr indent="-380876" lvl="0" marL="380876" marR="0" rtl="0" algn="l">
              <a:spcBef>
                <a:spcPts val="0"/>
              </a:spcBef>
              <a:spcAft>
                <a:spcPts val="0"/>
              </a:spcAft>
              <a:buClr>
                <a:srgbClr val="000000"/>
              </a:buClr>
              <a:buSzPts val="2000"/>
              <a:buFont typeface="Arial"/>
              <a:buChar char="•"/>
            </a:pPr>
            <a:r>
              <a:rPr lang="en-US" sz="2000">
                <a:solidFill>
                  <a:srgbClr val="002060"/>
                </a:solidFill>
                <a:latin typeface="Times New Roman"/>
                <a:ea typeface="Times New Roman"/>
                <a:cs typeface="Times New Roman"/>
                <a:sym typeface="Times New Roman"/>
              </a:rPr>
              <a:t>ERA* aims at correcting NWP local wind biases with geolocated scatterometer-NWP differences accumulated over several days</a:t>
            </a:r>
            <a:endParaRPr/>
          </a:p>
          <a:p>
            <a:pPr indent="-253876" lvl="0" marL="380876" marR="0" rtl="0" algn="l">
              <a:spcBef>
                <a:spcPts val="600"/>
              </a:spcBef>
              <a:spcAft>
                <a:spcPts val="0"/>
              </a:spcAft>
              <a:buClr>
                <a:srgbClr val="000000"/>
              </a:buClr>
              <a:buSzPts val="2000"/>
              <a:buFont typeface="Arial"/>
              <a:buNone/>
            </a:pPr>
            <a:r>
              <a:t/>
            </a:r>
            <a:endParaRPr sz="2000">
              <a:solidFill>
                <a:srgbClr val="002060"/>
              </a:solidFill>
              <a:latin typeface="Times New Roman"/>
              <a:ea typeface="Times New Roman"/>
              <a:cs typeface="Times New Roman"/>
              <a:sym typeface="Times New Roman"/>
            </a:endParaRPr>
          </a:p>
          <a:p>
            <a:pPr indent="-380876" lvl="0" marL="380876" marR="0" rtl="0" algn="l">
              <a:spcBef>
                <a:spcPts val="600"/>
              </a:spcBef>
              <a:spcAft>
                <a:spcPts val="0"/>
              </a:spcAft>
              <a:buClr>
                <a:srgbClr val="000000"/>
              </a:buClr>
              <a:buSzPts val="2000"/>
              <a:buFont typeface="Arial"/>
              <a:buChar char="•"/>
            </a:pPr>
            <a:r>
              <a:rPr lang="en-US" sz="2000">
                <a:solidFill>
                  <a:srgbClr val="002060"/>
                </a:solidFill>
                <a:latin typeface="Times New Roman"/>
                <a:ea typeface="Times New Roman"/>
                <a:cs typeface="Times New Roman"/>
                <a:sym typeface="Times New Roman"/>
              </a:rPr>
              <a:t>ERA* corrects for large-scale circulation errors and adds small-scale true wind variability, due to oceanic features such as wind changes over SST gradients and ocean currents</a:t>
            </a:r>
            <a:endParaRPr/>
          </a:p>
          <a:p>
            <a:pPr indent="-253876" lvl="0" marL="380876" marR="0" rtl="0" algn="l">
              <a:spcBef>
                <a:spcPts val="600"/>
              </a:spcBef>
              <a:spcAft>
                <a:spcPts val="0"/>
              </a:spcAft>
              <a:buClr>
                <a:srgbClr val="000000"/>
              </a:buClr>
              <a:buSzPts val="2000"/>
              <a:buFont typeface="Arial"/>
              <a:buNone/>
            </a:pPr>
            <a:r>
              <a:t/>
            </a:r>
            <a:endParaRPr sz="2000">
              <a:solidFill>
                <a:srgbClr val="002060"/>
              </a:solidFill>
              <a:latin typeface="Times New Roman"/>
              <a:ea typeface="Times New Roman"/>
              <a:cs typeface="Times New Roman"/>
              <a:sym typeface="Times New Roman"/>
            </a:endParaRPr>
          </a:p>
          <a:p>
            <a:pPr indent="-380876" lvl="0" marL="380876" marR="0" rtl="0" algn="l">
              <a:spcBef>
                <a:spcPts val="600"/>
              </a:spcBef>
              <a:spcAft>
                <a:spcPts val="0"/>
              </a:spcAft>
              <a:buClr>
                <a:srgbClr val="000000"/>
              </a:buClr>
              <a:buSzPts val="2000"/>
              <a:buFont typeface="Arial"/>
              <a:buChar char="•"/>
            </a:pPr>
            <a:r>
              <a:rPr lang="en-US" sz="2000">
                <a:solidFill>
                  <a:srgbClr val="002060"/>
                </a:solidFill>
                <a:latin typeface="Times New Roman"/>
                <a:ea typeface="Times New Roman"/>
                <a:cs typeface="Times New Roman"/>
                <a:sym typeface="Times New Roman"/>
              </a:rPr>
              <a:t>A 10-year dataset of ERA5-corrected ERA* wind &amp; stress has been developed in the context of the ESA WOC study</a:t>
            </a:r>
            <a:endParaRPr/>
          </a:p>
          <a:p>
            <a:pPr indent="-253876" lvl="0" marL="380876" marR="0" rtl="0" algn="l">
              <a:spcBef>
                <a:spcPts val="600"/>
              </a:spcBef>
              <a:spcAft>
                <a:spcPts val="0"/>
              </a:spcAft>
              <a:buClr>
                <a:srgbClr val="000000"/>
              </a:buClr>
              <a:buSzPts val="2000"/>
              <a:buFont typeface="Arial"/>
              <a:buNone/>
            </a:pPr>
            <a:r>
              <a:t/>
            </a:r>
            <a:endParaRPr sz="2000">
              <a:solidFill>
                <a:srgbClr val="002060"/>
              </a:solidFill>
              <a:latin typeface="Times New Roman"/>
              <a:ea typeface="Times New Roman"/>
              <a:cs typeface="Times New Roman"/>
              <a:sym typeface="Times New Roman"/>
            </a:endParaRPr>
          </a:p>
          <a:p>
            <a:pPr indent="-380876" lvl="0" marL="380876" marR="0" rtl="0" algn="l">
              <a:spcBef>
                <a:spcPts val="600"/>
              </a:spcBef>
              <a:spcAft>
                <a:spcPts val="0"/>
              </a:spcAft>
              <a:buClr>
                <a:srgbClr val="000000"/>
              </a:buClr>
              <a:buSzPts val="2000"/>
              <a:buFont typeface="Arial"/>
              <a:buChar char="•"/>
            </a:pPr>
            <a:r>
              <a:rPr lang="en-US" sz="2000">
                <a:solidFill>
                  <a:srgbClr val="002060"/>
                </a:solidFill>
                <a:latin typeface="Times New Roman"/>
                <a:ea typeface="Times New Roman"/>
                <a:cs typeface="Times New Roman"/>
                <a:sym typeface="Times New Roman"/>
              </a:rPr>
              <a:t>ERA* product resolution: 0.125º &amp; hourly (</a:t>
            </a:r>
            <a:r>
              <a:rPr lang="en-US" sz="2000" u="sng">
                <a:solidFill>
                  <a:srgbClr val="002060"/>
                </a:solidFill>
                <a:latin typeface="Times New Roman"/>
                <a:ea typeface="Times New Roman"/>
                <a:cs typeface="Times New Roman"/>
                <a:sym typeface="Times New Roman"/>
                <a:hlinkClick r:id="rId5">
                  <a:extLst>
                    <a:ext uri="{A12FA001-AC4F-418D-AE19-62706E023703}">
                      <ahyp:hlinkClr val="tx"/>
                    </a:ext>
                  </a:extLst>
                </a:hlinkClick>
              </a:rPr>
              <a:t>https://www.worldoceancirculation.org/Products</a:t>
            </a:r>
            <a:r>
              <a:rPr lang="en-US" sz="2000">
                <a:solidFill>
                  <a:srgbClr val="002060"/>
                </a:solidFill>
                <a:latin typeface="Times New Roman"/>
                <a:ea typeface="Times New Roman"/>
                <a:cs typeface="Times New Roman"/>
                <a:sym typeface="Times New Roman"/>
              </a:rPr>
              <a:t>)</a:t>
            </a:r>
            <a:endParaRPr/>
          </a:p>
          <a:p>
            <a:pPr indent="-253876" lvl="0" marL="380876" marR="0" rtl="0" algn="l">
              <a:spcBef>
                <a:spcPts val="600"/>
              </a:spcBef>
              <a:spcAft>
                <a:spcPts val="0"/>
              </a:spcAft>
              <a:buClr>
                <a:srgbClr val="000000"/>
              </a:buClr>
              <a:buSzPts val="2000"/>
              <a:buFont typeface="Arial"/>
              <a:buNone/>
            </a:pPr>
            <a:r>
              <a:t/>
            </a:r>
            <a:endParaRPr sz="2000">
              <a:solidFill>
                <a:srgbClr val="002060"/>
              </a:solidFill>
              <a:latin typeface="Times New Roman"/>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627" name="Shape 627"/>
        <p:cNvGrpSpPr/>
        <p:nvPr/>
      </p:nvGrpSpPr>
      <p:grpSpPr>
        <a:xfrm>
          <a:off x="0" y="0"/>
          <a:ext cx="0" cy="0"/>
          <a:chOff x="0" y="0"/>
          <a:chExt cx="0" cy="0"/>
        </a:xfrm>
      </p:grpSpPr>
      <p:sp>
        <p:nvSpPr>
          <p:cNvPr id="628" name="Google Shape;628;p47"/>
          <p:cNvSpPr txBox="1"/>
          <p:nvPr>
            <p:ph idx="1" type="body"/>
          </p:nvPr>
        </p:nvSpPr>
        <p:spPr>
          <a:xfrm>
            <a:off x="4748884" y="514288"/>
            <a:ext cx="7443116" cy="5817139"/>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500"/>
              <a:buChar char="•"/>
            </a:pPr>
            <a:r>
              <a:rPr lang="en-US" sz="1500"/>
              <a:t>Recent evidence suggests that the tropics have expanded over the last few decades  by a very rough 1</a:t>
            </a:r>
            <a:r>
              <a:rPr baseline="30000" lang="en-US" sz="1500"/>
              <a:t>o</a:t>
            </a:r>
            <a:r>
              <a:rPr lang="en-US" sz="1500"/>
              <a:t> latitude per decade, considered to be an atmospheric response to the observed tropical ocean warming trend.  If continued, the expansion of the tropics (the widening of the Hadley cell) could have a substantial impact on water resources and the ecology of the sub-tropics.  </a:t>
            </a:r>
            <a:endParaRPr/>
          </a:p>
          <a:p>
            <a:pPr indent="-228600" lvl="0" marL="228600" rtl="0" algn="l">
              <a:lnSpc>
                <a:spcPct val="100000"/>
              </a:lnSpc>
              <a:spcBef>
                <a:spcPts val="1000"/>
              </a:spcBef>
              <a:spcAft>
                <a:spcPts val="0"/>
              </a:spcAft>
              <a:buClr>
                <a:schemeClr val="dk1"/>
              </a:buClr>
              <a:buSzPts val="1500"/>
              <a:buChar char="•"/>
            </a:pPr>
            <a:r>
              <a:rPr lang="en-US" sz="1500"/>
              <a:t>Until now, the understanding of the mechanisms that govern the changing width of the tropics has been confined to models and proxies because of the unavailability of systematic observations of the large-scale circulation. </a:t>
            </a:r>
            <a:endParaRPr/>
          </a:p>
          <a:p>
            <a:pPr indent="-228600" lvl="0" marL="228600" rtl="0" algn="l">
              <a:lnSpc>
                <a:spcPct val="100000"/>
              </a:lnSpc>
              <a:spcBef>
                <a:spcPts val="1000"/>
              </a:spcBef>
              <a:spcAft>
                <a:spcPts val="0"/>
              </a:spcAft>
              <a:buClr>
                <a:srgbClr val="7030A0"/>
              </a:buClr>
              <a:buSzPts val="1600"/>
              <a:buChar char="•"/>
            </a:pPr>
            <a:r>
              <a:rPr lang="en-US" sz="1600">
                <a:solidFill>
                  <a:srgbClr val="7030A0"/>
                </a:solidFill>
              </a:rPr>
              <a:t>Ocean surface vector winds, derived from scatterometer observations, provide for the first time an accurate depiction of the large-scale circulation and allow the study of the Hadley cell evolution through analysis of its surface branch.  </a:t>
            </a:r>
            <a:endParaRPr/>
          </a:p>
          <a:p>
            <a:pPr indent="-228600" lvl="0" marL="228600" rtl="0" algn="l">
              <a:lnSpc>
                <a:spcPct val="100000"/>
              </a:lnSpc>
              <a:spcBef>
                <a:spcPts val="1000"/>
              </a:spcBef>
              <a:spcAft>
                <a:spcPts val="0"/>
              </a:spcAft>
              <a:buClr>
                <a:srgbClr val="7030A0"/>
              </a:buClr>
              <a:buSzPts val="1600"/>
              <a:buChar char="•"/>
            </a:pPr>
            <a:r>
              <a:rPr lang="en-US" sz="1600">
                <a:solidFill>
                  <a:srgbClr val="7030A0"/>
                </a:solidFill>
              </a:rPr>
              <a:t>In a 2015 study we determine the extent of the Hadley cell as defined by the subtropical zero-crossing of the zonally-averaged zonal wind component, determined from QuikSCAT observations (Fig. 1) - (Hristova-Veleva et al., 2015). We found:</a:t>
            </a:r>
            <a:endParaRPr/>
          </a:p>
          <a:p>
            <a:pPr indent="-228600" lvl="1" marL="685800" rtl="0" algn="l">
              <a:lnSpc>
                <a:spcPct val="100000"/>
              </a:lnSpc>
              <a:spcBef>
                <a:spcPts val="500"/>
              </a:spcBef>
              <a:spcAft>
                <a:spcPts val="0"/>
              </a:spcAft>
              <a:buClr>
                <a:schemeClr val="dk1"/>
              </a:buClr>
              <a:buSzPts val="1400"/>
              <a:buChar char="•"/>
            </a:pPr>
            <a:r>
              <a:rPr lang="en-US" sz="1400"/>
              <a:t>The first half of the 10-year record shows two distinct cycles in the width of the Hadley cell while the latter part of the record shows a steady increase in the width, as has been shown by others (~1</a:t>
            </a:r>
            <a:r>
              <a:rPr baseline="30000" lang="en-US" sz="1400"/>
              <a:t>o</a:t>
            </a:r>
            <a:r>
              <a:rPr lang="en-US" sz="1400"/>
              <a:t>/decade, both south and north, for a total of about 2</a:t>
            </a:r>
            <a:r>
              <a:rPr baseline="30000" lang="en-US" sz="1400"/>
              <a:t>o </a:t>
            </a:r>
            <a:r>
              <a:rPr lang="en-US" sz="1400"/>
              <a:t>/ decade); </a:t>
            </a:r>
            <a:endParaRPr/>
          </a:p>
          <a:p>
            <a:pPr indent="-228600" lvl="1" marL="685800" rtl="0" algn="l">
              <a:lnSpc>
                <a:spcPct val="100000"/>
              </a:lnSpc>
              <a:spcBef>
                <a:spcPts val="500"/>
              </a:spcBef>
              <a:spcAft>
                <a:spcPts val="0"/>
              </a:spcAft>
              <a:buClr>
                <a:schemeClr val="dk1"/>
              </a:buClr>
              <a:buSzPts val="1400"/>
              <a:buChar char="•"/>
            </a:pPr>
            <a:r>
              <a:rPr lang="en-US" sz="1400"/>
              <a:t>The two cycles in the 1999-2004 time period are likely a reflection of the modulation of the Hadley cell by the La Nina (1999) /El Nino (2002) events that dominated this period;  </a:t>
            </a:r>
            <a:endParaRPr/>
          </a:p>
          <a:p>
            <a:pPr indent="-228600" lvl="0" marL="228600" rtl="0" algn="l">
              <a:lnSpc>
                <a:spcPct val="100000"/>
              </a:lnSpc>
              <a:spcBef>
                <a:spcPts val="1000"/>
              </a:spcBef>
              <a:spcAft>
                <a:spcPts val="0"/>
              </a:spcAft>
              <a:buClr>
                <a:schemeClr val="dk1"/>
              </a:buClr>
              <a:buSzPts val="1600"/>
              <a:buChar char="•"/>
            </a:pPr>
            <a:r>
              <a:rPr lang="en-US" sz="1600"/>
              <a:t>To investigate the consistency in the trends and variability when determined by different scatterometers, we performed similar analysis of the Hadley cell using the wind estimates from ASCAT.  </a:t>
            </a:r>
            <a:r>
              <a:rPr b="1" lang="en-US" sz="1600">
                <a:solidFill>
                  <a:srgbClr val="7030A0"/>
                </a:solidFill>
              </a:rPr>
              <a:t>We found an apparent discontinuity in the signal when the data source changes from one observing system to another (Fig. 2).  What is the reason? Diurnal signal or retrieval inconsistencies?</a:t>
            </a:r>
            <a:endParaRPr/>
          </a:p>
        </p:txBody>
      </p:sp>
      <p:sp>
        <p:nvSpPr>
          <p:cNvPr id="629" name="Google Shape;629;p47"/>
          <p:cNvSpPr txBox="1"/>
          <p:nvPr>
            <p:ph type="title"/>
          </p:nvPr>
        </p:nvSpPr>
        <p:spPr>
          <a:xfrm>
            <a:off x="153713" y="86264"/>
            <a:ext cx="4619287" cy="777792"/>
          </a:xfrm>
          <a:prstGeom prst="rect">
            <a:avLst/>
          </a:prstGeom>
          <a:noFill/>
          <a:ln cap="flat" cmpd="sng" w="41275">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Calibri"/>
              <a:buNone/>
            </a:pPr>
            <a:r>
              <a:rPr b="1" lang="en-US" sz="2400">
                <a:solidFill>
                  <a:srgbClr val="002060"/>
                </a:solidFill>
                <a:latin typeface="Calibri"/>
                <a:ea typeface="Calibri"/>
                <a:cs typeface="Calibri"/>
                <a:sym typeface="Calibri"/>
              </a:rPr>
              <a:t>Does it matter if the scatterometer retrievals are consistent?  </a:t>
            </a:r>
            <a:endParaRPr/>
          </a:p>
        </p:txBody>
      </p:sp>
      <p:grpSp>
        <p:nvGrpSpPr>
          <p:cNvPr id="630" name="Google Shape;630;p47"/>
          <p:cNvGrpSpPr/>
          <p:nvPr/>
        </p:nvGrpSpPr>
        <p:grpSpPr>
          <a:xfrm>
            <a:off x="102476" y="1044722"/>
            <a:ext cx="4619287" cy="2686295"/>
            <a:chOff x="-161518" y="-464820"/>
            <a:chExt cx="4658220" cy="2748158"/>
          </a:xfrm>
        </p:grpSpPr>
        <p:pic>
          <p:nvPicPr>
            <p:cNvPr id="631" name="Google Shape;631;p47"/>
            <p:cNvPicPr preferRelativeResize="0"/>
            <p:nvPr/>
          </p:nvPicPr>
          <p:blipFill rotWithShape="1">
            <a:blip r:embed="rId3">
              <a:alphaModFix/>
            </a:blip>
            <a:srcRect b="0" l="0" r="0" t="0"/>
            <a:stretch/>
          </p:blipFill>
          <p:spPr>
            <a:xfrm>
              <a:off x="-161518" y="-464820"/>
              <a:ext cx="4658220" cy="2261977"/>
            </a:xfrm>
            <a:prstGeom prst="rect">
              <a:avLst/>
            </a:prstGeom>
            <a:noFill/>
            <a:ln>
              <a:noFill/>
            </a:ln>
          </p:spPr>
        </p:pic>
        <p:sp>
          <p:nvSpPr>
            <p:cNvPr id="632" name="Google Shape;632;p47"/>
            <p:cNvSpPr txBox="1"/>
            <p:nvPr/>
          </p:nvSpPr>
          <p:spPr>
            <a:xfrm>
              <a:off x="48268" y="1857291"/>
              <a:ext cx="4238645" cy="426047"/>
            </a:xfrm>
            <a:prstGeom prst="rect">
              <a:avLst/>
            </a:pr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4F81BD"/>
                  </a:solidFill>
                  <a:latin typeface="Arial Narrow"/>
                  <a:ea typeface="Arial Narrow"/>
                  <a:cs typeface="Arial Narrow"/>
                  <a:sym typeface="Arial Narrow"/>
                </a:rPr>
                <a:t>Fig. 1. Schematic of the large-scale circulation (left panel) and the zonal component of the surface wind as determined from QuikSCAT (right panel).  </a:t>
              </a:r>
              <a:endParaRPr sz="1000">
                <a:solidFill>
                  <a:srgbClr val="4F81BD"/>
                </a:solidFill>
                <a:latin typeface="Arial Narrow"/>
                <a:ea typeface="Arial Narrow"/>
                <a:cs typeface="Arial Narrow"/>
                <a:sym typeface="Arial Narrow"/>
              </a:endParaRPr>
            </a:p>
          </p:txBody>
        </p:sp>
      </p:grpSp>
      <p:grpSp>
        <p:nvGrpSpPr>
          <p:cNvPr id="633" name="Google Shape;633;p47"/>
          <p:cNvGrpSpPr/>
          <p:nvPr/>
        </p:nvGrpSpPr>
        <p:grpSpPr>
          <a:xfrm>
            <a:off x="204952" y="3789799"/>
            <a:ext cx="4543932" cy="2844538"/>
            <a:chOff x="531" y="5720"/>
            <a:chExt cx="5864" cy="3965"/>
          </a:xfrm>
        </p:grpSpPr>
        <p:pic>
          <p:nvPicPr>
            <p:cNvPr id="634" name="Google Shape;634;p47"/>
            <p:cNvPicPr preferRelativeResize="0"/>
            <p:nvPr/>
          </p:nvPicPr>
          <p:blipFill rotWithShape="1">
            <a:blip r:embed="rId4">
              <a:alphaModFix/>
            </a:blip>
            <a:srcRect b="0" l="0" r="0" t="0"/>
            <a:stretch/>
          </p:blipFill>
          <p:spPr>
            <a:xfrm>
              <a:off x="531" y="5720"/>
              <a:ext cx="5829" cy="3114"/>
            </a:xfrm>
            <a:prstGeom prst="rect">
              <a:avLst/>
            </a:prstGeom>
            <a:noFill/>
            <a:ln>
              <a:noFill/>
            </a:ln>
          </p:spPr>
        </p:pic>
        <p:sp>
          <p:nvSpPr>
            <p:cNvPr id="635" name="Google Shape;635;p47"/>
            <p:cNvSpPr txBox="1"/>
            <p:nvPr/>
          </p:nvSpPr>
          <p:spPr>
            <a:xfrm>
              <a:off x="566" y="8942"/>
              <a:ext cx="5829" cy="743"/>
            </a:xfrm>
            <a:prstGeom prst="rect">
              <a:avLst/>
            </a:pr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4F81BD"/>
                  </a:solidFill>
                  <a:latin typeface="Arial Narrow"/>
                  <a:ea typeface="Arial Narrow"/>
                  <a:cs typeface="Arial Narrow"/>
                  <a:sym typeface="Arial Narrow"/>
                </a:rPr>
                <a:t>Fig. 2. Time evolution of the width of the combined Hadley cell as determined from the zero crossing of the mean zonal wind (from 1-year running averages)</a:t>
              </a:r>
              <a:endParaRPr sz="1000">
                <a:solidFill>
                  <a:srgbClr val="4F81BD"/>
                </a:solidFill>
                <a:latin typeface="Arial Narrow"/>
                <a:ea typeface="Arial Narrow"/>
                <a:cs typeface="Arial Narrow"/>
                <a:sym typeface="Arial Narrow"/>
              </a:endParaRPr>
            </a:p>
            <a:p>
              <a:pPr indent="0" lvl="0" marL="0" marR="0" rtl="0" algn="l">
                <a:spcBef>
                  <a:spcPts val="1000"/>
                </a:spcBef>
                <a:spcAft>
                  <a:spcPts val="0"/>
                </a:spcAft>
                <a:buNone/>
              </a:pPr>
              <a:r>
                <a:rPr lang="en-US" sz="1200">
                  <a:solidFill>
                    <a:srgbClr val="4F81BD"/>
                  </a:solidFill>
                  <a:latin typeface="Arial Narrow"/>
                  <a:ea typeface="Arial Narrow"/>
                  <a:cs typeface="Arial Narrow"/>
                  <a:sym typeface="Arial Narrow"/>
                </a:rPr>
                <a:t>.</a:t>
              </a:r>
              <a:endParaRPr sz="1000">
                <a:solidFill>
                  <a:srgbClr val="4F81BD"/>
                </a:solidFill>
                <a:latin typeface="Arial Narrow"/>
                <a:ea typeface="Arial Narrow"/>
                <a:cs typeface="Arial Narrow"/>
                <a:sym typeface="Arial Narrow"/>
              </a:endParaRPr>
            </a:p>
          </p:txBody>
        </p:sp>
      </p:grpSp>
      <p:sp>
        <p:nvSpPr>
          <p:cNvPr id="636" name="Google Shape;636;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640" name="Shape 640"/>
        <p:cNvGrpSpPr/>
        <p:nvPr/>
      </p:nvGrpSpPr>
      <p:grpSpPr>
        <a:xfrm>
          <a:off x="0" y="0"/>
          <a:ext cx="0" cy="0"/>
          <a:chOff x="0" y="0"/>
          <a:chExt cx="0" cy="0"/>
        </a:xfrm>
      </p:grpSpPr>
      <p:sp>
        <p:nvSpPr>
          <p:cNvPr id="641" name="Google Shape;641;p48"/>
          <p:cNvSpPr txBox="1"/>
          <p:nvPr>
            <p:ph idx="1" type="body"/>
          </p:nvPr>
        </p:nvSpPr>
        <p:spPr>
          <a:xfrm>
            <a:off x="169781" y="1484178"/>
            <a:ext cx="5967821" cy="537382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dk1"/>
              </a:buClr>
              <a:buSzPct val="100000"/>
              <a:buNone/>
            </a:pPr>
            <a:r>
              <a:rPr b="1" lang="en-US" sz="2300"/>
              <a:t>Main Sources of Uncertainty</a:t>
            </a:r>
            <a:endParaRPr/>
          </a:p>
          <a:p>
            <a:pPr indent="-137191" lvl="1" marL="228600" rtl="0" algn="l">
              <a:lnSpc>
                <a:spcPct val="120000"/>
              </a:lnSpc>
              <a:spcBef>
                <a:spcPts val="0"/>
              </a:spcBef>
              <a:spcAft>
                <a:spcPts val="0"/>
              </a:spcAft>
              <a:buClr>
                <a:schemeClr val="dk1"/>
              </a:buClr>
              <a:buSzPct val="100000"/>
              <a:buChar char="•"/>
            </a:pPr>
            <a:r>
              <a:rPr b="1" lang="en-US" sz="2300"/>
              <a:t>Diurnal variability of the winds</a:t>
            </a:r>
            <a:r>
              <a:rPr lang="en-US" sz="2300"/>
              <a:t> </a:t>
            </a:r>
            <a:endParaRPr/>
          </a:p>
          <a:p>
            <a:pPr indent="-228631" lvl="2" marL="457200" rtl="0" algn="l">
              <a:lnSpc>
                <a:spcPct val="120000"/>
              </a:lnSpc>
              <a:spcBef>
                <a:spcPts val="0"/>
              </a:spcBef>
              <a:spcAft>
                <a:spcPts val="0"/>
              </a:spcAft>
              <a:buClr>
                <a:srgbClr val="7030A0"/>
              </a:buClr>
              <a:buSzPct val="100000"/>
              <a:buChar char="•"/>
            </a:pPr>
            <a:r>
              <a:rPr b="1" lang="en-US" sz="2300">
                <a:solidFill>
                  <a:srgbClr val="7030A0"/>
                </a:solidFill>
              </a:rPr>
              <a:t>Not well-known magnitude and geographic variability of the diurnal signal, to allow properly isolating its contribution to the differences in the wind estimates from missions observing at different Local Times of Day.</a:t>
            </a:r>
            <a:endParaRPr/>
          </a:p>
          <a:p>
            <a:pPr indent="-137191" lvl="1" marL="228600" rtl="0" algn="l">
              <a:lnSpc>
                <a:spcPct val="120000"/>
              </a:lnSpc>
              <a:spcBef>
                <a:spcPts val="0"/>
              </a:spcBef>
              <a:spcAft>
                <a:spcPts val="0"/>
              </a:spcAft>
              <a:buClr>
                <a:schemeClr val="dk1"/>
              </a:buClr>
              <a:buSzPct val="100000"/>
              <a:buChar char="•"/>
            </a:pPr>
            <a:r>
              <a:rPr b="1" lang="en-US" sz="2300"/>
              <a:t>Differences in the active observing systems</a:t>
            </a:r>
            <a:endParaRPr/>
          </a:p>
          <a:p>
            <a:pPr indent="-228631" lvl="2" marL="457200" rtl="0" algn="l">
              <a:lnSpc>
                <a:spcPct val="120000"/>
              </a:lnSpc>
              <a:spcBef>
                <a:spcPts val="0"/>
              </a:spcBef>
              <a:spcAft>
                <a:spcPts val="0"/>
              </a:spcAft>
              <a:buClr>
                <a:schemeClr val="dk1"/>
              </a:buClr>
              <a:buSzPct val="100000"/>
              <a:buChar char="•"/>
            </a:pPr>
            <a:r>
              <a:rPr lang="en-US" sz="2300"/>
              <a:t>frequency of the observations (</a:t>
            </a:r>
            <a:r>
              <a:rPr b="1" lang="en-US" sz="2300">
                <a:solidFill>
                  <a:srgbClr val="7030A0"/>
                </a:solidFill>
              </a:rPr>
              <a:t>Ku vs C band</a:t>
            </a:r>
            <a:r>
              <a:rPr lang="en-US" sz="2300"/>
              <a:t>), with </a:t>
            </a:r>
            <a:r>
              <a:rPr b="1" lang="en-US" sz="2300">
                <a:solidFill>
                  <a:srgbClr val="7030A0"/>
                </a:solidFill>
              </a:rPr>
              <a:t>possible differences in the physics of the relationship between the observations (σ</a:t>
            </a:r>
            <a:r>
              <a:rPr b="1" baseline="30000" lang="en-US" sz="2300">
                <a:solidFill>
                  <a:srgbClr val="7030A0"/>
                </a:solidFill>
              </a:rPr>
              <a:t>0</a:t>
            </a:r>
            <a:r>
              <a:rPr b="1" lang="en-US" sz="2300">
                <a:solidFill>
                  <a:srgbClr val="7030A0"/>
                </a:solidFill>
              </a:rPr>
              <a:t>) and the underlying winds</a:t>
            </a:r>
            <a:r>
              <a:rPr lang="en-US" sz="2300"/>
              <a:t>; Also having different sensitivity to </a:t>
            </a:r>
            <a:endParaRPr/>
          </a:p>
          <a:p>
            <a:pPr indent="-228631" lvl="3" marL="914400" rtl="0" algn="l">
              <a:lnSpc>
                <a:spcPct val="120000"/>
              </a:lnSpc>
              <a:spcBef>
                <a:spcPts val="0"/>
              </a:spcBef>
              <a:spcAft>
                <a:spcPts val="0"/>
              </a:spcAft>
              <a:buClr>
                <a:schemeClr val="dk1"/>
              </a:buClr>
              <a:buSzPct val="100000"/>
              <a:buChar char="•"/>
            </a:pPr>
            <a:r>
              <a:rPr lang="en-US" sz="2300"/>
              <a:t>atmospheric parameters (most importantly rain) </a:t>
            </a:r>
            <a:endParaRPr/>
          </a:p>
          <a:p>
            <a:pPr indent="-228631" lvl="3" marL="914400" rtl="0" algn="l">
              <a:lnSpc>
                <a:spcPct val="120000"/>
              </a:lnSpc>
              <a:spcBef>
                <a:spcPts val="0"/>
              </a:spcBef>
              <a:spcAft>
                <a:spcPts val="0"/>
              </a:spcAft>
              <a:buClr>
                <a:schemeClr val="dk1"/>
              </a:buClr>
              <a:buSzPct val="100000"/>
              <a:buChar char="•"/>
            </a:pPr>
            <a:r>
              <a:rPr lang="en-US" sz="2300"/>
              <a:t>ocean surface parameters such as wind speed, sea surface temperature (SST) and sea state.</a:t>
            </a:r>
            <a:endParaRPr/>
          </a:p>
          <a:p>
            <a:pPr indent="-228631" lvl="2" marL="457200" rtl="0" algn="l">
              <a:lnSpc>
                <a:spcPct val="120000"/>
              </a:lnSpc>
              <a:spcBef>
                <a:spcPts val="0"/>
              </a:spcBef>
              <a:spcAft>
                <a:spcPts val="0"/>
              </a:spcAft>
              <a:buClr>
                <a:srgbClr val="7030A0"/>
              </a:buClr>
              <a:buSzPct val="100000"/>
              <a:buChar char="•"/>
            </a:pPr>
            <a:r>
              <a:rPr b="1" lang="en-US" sz="2300">
                <a:solidFill>
                  <a:srgbClr val="7030A0"/>
                </a:solidFill>
              </a:rPr>
              <a:t>instrument design and geometry </a:t>
            </a:r>
            <a:r>
              <a:rPr lang="en-US" sz="2300"/>
              <a:t>(push-broom vs pencil beam, variable incidence angles of the observations); </a:t>
            </a:r>
            <a:endParaRPr/>
          </a:p>
          <a:p>
            <a:pPr indent="-137191" lvl="1" marL="228600" rtl="0" algn="l">
              <a:lnSpc>
                <a:spcPct val="120000"/>
              </a:lnSpc>
              <a:spcBef>
                <a:spcPts val="0"/>
              </a:spcBef>
              <a:spcAft>
                <a:spcPts val="0"/>
              </a:spcAft>
              <a:buClr>
                <a:schemeClr val="dk1"/>
              </a:buClr>
              <a:buSzPct val="100000"/>
              <a:buChar char="•"/>
            </a:pPr>
            <a:r>
              <a:rPr b="1" lang="en-US" sz="2300"/>
              <a:t>Retrieval algorithms and assumptions</a:t>
            </a:r>
            <a:r>
              <a:rPr lang="en-US" sz="2300"/>
              <a:t> </a:t>
            </a:r>
            <a:r>
              <a:rPr b="1" lang="en-US" sz="2300">
                <a:solidFill>
                  <a:srgbClr val="7030A0"/>
                </a:solidFill>
              </a:rPr>
              <a:t>- inconsistencies remain in the different components of the different retrieval schemes</a:t>
            </a:r>
            <a:r>
              <a:rPr lang="en-US" sz="2300">
                <a:solidFill>
                  <a:srgbClr val="7030A0"/>
                </a:solidFill>
              </a:rPr>
              <a:t>.  </a:t>
            </a:r>
            <a:endParaRPr/>
          </a:p>
        </p:txBody>
      </p:sp>
      <p:pic>
        <p:nvPicPr>
          <p:cNvPr id="642" name="Google Shape;642;p48"/>
          <p:cNvPicPr preferRelativeResize="0"/>
          <p:nvPr/>
        </p:nvPicPr>
        <p:blipFill rotWithShape="1">
          <a:blip r:embed="rId3">
            <a:alphaModFix/>
          </a:blip>
          <a:srcRect b="0" l="0" r="0" t="0"/>
          <a:stretch/>
        </p:blipFill>
        <p:spPr>
          <a:xfrm>
            <a:off x="7982424" y="1943024"/>
            <a:ext cx="4134646" cy="2142605"/>
          </a:xfrm>
          <a:prstGeom prst="rect">
            <a:avLst/>
          </a:prstGeom>
          <a:noFill/>
          <a:ln>
            <a:noFill/>
          </a:ln>
        </p:spPr>
      </p:pic>
      <p:sp>
        <p:nvSpPr>
          <p:cNvPr id="643" name="Google Shape;643;p48"/>
          <p:cNvSpPr/>
          <p:nvPr/>
        </p:nvSpPr>
        <p:spPr>
          <a:xfrm>
            <a:off x="6202348" y="3428632"/>
            <a:ext cx="189029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accent1"/>
                </a:solidFill>
                <a:latin typeface="Calibri"/>
                <a:ea typeface="Calibri"/>
                <a:cs typeface="Calibri"/>
                <a:sym typeface="Calibri"/>
              </a:rPr>
              <a:t>Our  analyses showed the presence of a clear semidiurnal signal in the width of the Hadley cell.  </a:t>
            </a:r>
            <a:endParaRPr/>
          </a:p>
        </p:txBody>
      </p:sp>
      <p:sp>
        <p:nvSpPr>
          <p:cNvPr id="644" name="Google Shape;644;p48"/>
          <p:cNvSpPr txBox="1"/>
          <p:nvPr/>
        </p:nvSpPr>
        <p:spPr>
          <a:xfrm>
            <a:off x="15764" y="943546"/>
            <a:ext cx="11997561" cy="5824097"/>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dk1"/>
              </a:buClr>
              <a:buSzPts val="2200"/>
              <a:buFont typeface="Arial"/>
              <a:buNone/>
            </a:pPr>
            <a:r>
              <a:t/>
            </a:r>
            <a:endParaRPr sz="2200">
              <a:solidFill>
                <a:schemeClr val="dk1"/>
              </a:solidFill>
              <a:latin typeface="Calibri"/>
              <a:ea typeface="Calibri"/>
              <a:cs typeface="Calibri"/>
              <a:sym typeface="Calibri"/>
            </a:endParaRPr>
          </a:p>
        </p:txBody>
      </p:sp>
      <p:sp>
        <p:nvSpPr>
          <p:cNvPr id="645" name="Google Shape;645;p48"/>
          <p:cNvSpPr/>
          <p:nvPr/>
        </p:nvSpPr>
        <p:spPr>
          <a:xfrm>
            <a:off x="6159184" y="2719623"/>
            <a:ext cx="1829709" cy="76944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100">
                <a:solidFill>
                  <a:schemeClr val="accent1"/>
                </a:solidFill>
                <a:latin typeface="Calibri"/>
                <a:ea typeface="Calibri"/>
                <a:cs typeface="Calibri"/>
                <a:sym typeface="Calibri"/>
              </a:rPr>
              <a:t>NASA’s ISS-RapidScat provided unique opportunity to help reveal the impact of the diurnal signal.  </a:t>
            </a:r>
            <a:endParaRPr/>
          </a:p>
        </p:txBody>
      </p:sp>
      <p:sp>
        <p:nvSpPr>
          <p:cNvPr id="646" name="Google Shape;646;p48"/>
          <p:cNvSpPr txBox="1"/>
          <p:nvPr/>
        </p:nvSpPr>
        <p:spPr>
          <a:xfrm>
            <a:off x="9527577" y="1599655"/>
            <a:ext cx="269323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chemeClr val="accent1"/>
                </a:solidFill>
                <a:latin typeface="Calibri"/>
                <a:ea typeface="Calibri"/>
                <a:cs typeface="Calibri"/>
                <a:sym typeface="Calibri"/>
              </a:rPr>
              <a:t>Hadley Cell Width from RapidScat</a:t>
            </a:r>
            <a:endParaRPr b="1" sz="1400">
              <a:solidFill>
                <a:schemeClr val="accent1"/>
              </a:solidFill>
              <a:latin typeface="Calibri"/>
              <a:ea typeface="Calibri"/>
              <a:cs typeface="Calibri"/>
              <a:sym typeface="Calibri"/>
            </a:endParaRPr>
          </a:p>
        </p:txBody>
      </p:sp>
      <p:grpSp>
        <p:nvGrpSpPr>
          <p:cNvPr id="647" name="Google Shape;647;p48"/>
          <p:cNvGrpSpPr/>
          <p:nvPr/>
        </p:nvGrpSpPr>
        <p:grpSpPr>
          <a:xfrm>
            <a:off x="6165684" y="5404387"/>
            <a:ext cx="5881401" cy="1404323"/>
            <a:chOff x="-519864" y="-178559"/>
            <a:chExt cx="6549446" cy="1444402"/>
          </a:xfrm>
        </p:grpSpPr>
        <p:grpSp>
          <p:nvGrpSpPr>
            <p:cNvPr id="648" name="Google Shape;648;p48"/>
            <p:cNvGrpSpPr/>
            <p:nvPr/>
          </p:nvGrpSpPr>
          <p:grpSpPr>
            <a:xfrm>
              <a:off x="1637932" y="-178559"/>
              <a:ext cx="4391650" cy="1444402"/>
              <a:chOff x="1637932" y="-178559"/>
              <a:chExt cx="4391650" cy="1444402"/>
            </a:xfrm>
          </p:grpSpPr>
          <p:pic>
            <p:nvPicPr>
              <p:cNvPr id="649" name="Google Shape;649;p48"/>
              <p:cNvPicPr preferRelativeResize="0"/>
              <p:nvPr/>
            </p:nvPicPr>
            <p:blipFill rotWithShape="1">
              <a:blip r:embed="rId4">
                <a:alphaModFix/>
              </a:blip>
              <a:srcRect b="0" l="0" r="0" t="0"/>
              <a:stretch/>
            </p:blipFill>
            <p:spPr>
              <a:xfrm>
                <a:off x="4150939" y="-178559"/>
                <a:ext cx="1878643" cy="1444402"/>
              </a:xfrm>
              <a:prstGeom prst="rect">
                <a:avLst/>
              </a:prstGeom>
              <a:noFill/>
              <a:ln>
                <a:noFill/>
              </a:ln>
            </p:spPr>
          </p:pic>
          <p:pic>
            <p:nvPicPr>
              <p:cNvPr id="650" name="Google Shape;650;p48"/>
              <p:cNvPicPr preferRelativeResize="0"/>
              <p:nvPr/>
            </p:nvPicPr>
            <p:blipFill rotWithShape="1">
              <a:blip r:embed="rId5">
                <a:alphaModFix/>
              </a:blip>
              <a:srcRect b="0" l="0" r="0" t="0"/>
              <a:stretch/>
            </p:blipFill>
            <p:spPr>
              <a:xfrm>
                <a:off x="1637932" y="-178121"/>
                <a:ext cx="2034797" cy="1443964"/>
              </a:xfrm>
              <a:prstGeom prst="rect">
                <a:avLst/>
              </a:prstGeom>
              <a:noFill/>
              <a:ln>
                <a:noFill/>
              </a:ln>
            </p:spPr>
          </p:pic>
        </p:grpSp>
        <p:sp>
          <p:nvSpPr>
            <p:cNvPr id="651" name="Google Shape;651;p48"/>
            <p:cNvSpPr txBox="1"/>
            <p:nvPr/>
          </p:nvSpPr>
          <p:spPr>
            <a:xfrm>
              <a:off x="-519864" y="-109235"/>
              <a:ext cx="2179452" cy="43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4F81BD"/>
                  </a:solidFill>
                  <a:latin typeface="Arial Narrow"/>
                  <a:ea typeface="Arial Narrow"/>
                  <a:cs typeface="Arial Narrow"/>
                  <a:sym typeface="Arial Narrow"/>
                </a:rPr>
                <a:t>Schematic of the observation geometry for the two different observing systems: the rotating pencil beam of the Ku-band scatterometers (left) and the push-broom fan beam sampling by the C-band scatterometers (right)</a:t>
              </a:r>
              <a:endParaRPr sz="1000">
                <a:solidFill>
                  <a:srgbClr val="4F81BD"/>
                </a:solidFill>
                <a:latin typeface="Arial Narrow"/>
                <a:ea typeface="Arial Narrow"/>
                <a:cs typeface="Arial Narrow"/>
                <a:sym typeface="Arial Narrow"/>
              </a:endParaRPr>
            </a:p>
          </p:txBody>
        </p:sp>
      </p:grpSp>
      <p:pic>
        <p:nvPicPr>
          <p:cNvPr id="652" name="Google Shape;652;p48"/>
          <p:cNvPicPr preferRelativeResize="0"/>
          <p:nvPr/>
        </p:nvPicPr>
        <p:blipFill rotWithShape="1">
          <a:blip r:embed="rId6">
            <a:alphaModFix/>
          </a:blip>
          <a:srcRect b="0" l="0" r="0" t="0"/>
          <a:stretch/>
        </p:blipFill>
        <p:spPr>
          <a:xfrm>
            <a:off x="6165684" y="1504953"/>
            <a:ext cx="1782679" cy="1214670"/>
          </a:xfrm>
          <a:prstGeom prst="rect">
            <a:avLst/>
          </a:prstGeom>
          <a:noFill/>
          <a:ln>
            <a:noFill/>
          </a:ln>
        </p:spPr>
      </p:pic>
      <p:sp>
        <p:nvSpPr>
          <p:cNvPr id="653" name="Google Shape;653;p48"/>
          <p:cNvSpPr txBox="1"/>
          <p:nvPr/>
        </p:nvSpPr>
        <p:spPr>
          <a:xfrm>
            <a:off x="169781" y="-19724"/>
            <a:ext cx="11947289" cy="8064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12121"/>
              </a:buClr>
              <a:buSzPts val="3200"/>
              <a:buFont typeface="Calibri"/>
              <a:buNone/>
            </a:pPr>
            <a:r>
              <a:rPr b="1" lang="en-US" sz="3200">
                <a:solidFill>
                  <a:srgbClr val="212121"/>
                </a:solidFill>
                <a:latin typeface="Calibri"/>
                <a:ea typeface="Calibri"/>
                <a:cs typeface="Calibri"/>
                <a:sym typeface="Calibri"/>
              </a:rPr>
              <a:t>CDRs of </a:t>
            </a:r>
            <a:r>
              <a:rPr b="1" i="1" lang="en-US" sz="3200">
                <a:solidFill>
                  <a:srgbClr val="7030A0"/>
                </a:solidFill>
                <a:latin typeface="Calibri"/>
                <a:ea typeface="Calibri"/>
                <a:cs typeface="Calibri"/>
                <a:sym typeface="Calibri"/>
              </a:rPr>
              <a:t>single-instrument </a:t>
            </a:r>
            <a:r>
              <a:rPr b="1" lang="en-US" sz="3200">
                <a:solidFill>
                  <a:srgbClr val="212121"/>
                </a:solidFill>
                <a:latin typeface="Calibri"/>
                <a:ea typeface="Calibri"/>
                <a:cs typeface="Calibri"/>
                <a:sym typeface="Calibri"/>
              </a:rPr>
              <a:t> ocean surface winds – goals &amp; motivation</a:t>
            </a:r>
            <a:endParaRPr sz="3200">
              <a:solidFill>
                <a:schemeClr val="dk1"/>
              </a:solidFill>
              <a:latin typeface="Calibri"/>
              <a:ea typeface="Calibri"/>
              <a:cs typeface="Calibri"/>
              <a:sym typeface="Calibri"/>
            </a:endParaRPr>
          </a:p>
        </p:txBody>
      </p:sp>
      <p:pic>
        <p:nvPicPr>
          <p:cNvPr id="654" name="Google Shape;654;p48"/>
          <p:cNvPicPr preferRelativeResize="0"/>
          <p:nvPr/>
        </p:nvPicPr>
        <p:blipFill rotWithShape="1">
          <a:blip r:embed="rId7">
            <a:alphaModFix/>
          </a:blip>
          <a:srcRect b="0" l="0" r="0" t="0"/>
          <a:stretch/>
        </p:blipFill>
        <p:spPr>
          <a:xfrm>
            <a:off x="6269126" y="4151868"/>
            <a:ext cx="5744199" cy="1166091"/>
          </a:xfrm>
          <a:prstGeom prst="rect">
            <a:avLst/>
          </a:prstGeom>
          <a:noFill/>
          <a:ln>
            <a:noFill/>
          </a:ln>
        </p:spPr>
      </p:pic>
      <p:sp>
        <p:nvSpPr>
          <p:cNvPr id="655" name="Google Shape;655;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56" name="Google Shape;656;p48"/>
          <p:cNvSpPr txBox="1"/>
          <p:nvPr/>
        </p:nvSpPr>
        <p:spPr>
          <a:xfrm>
            <a:off x="88539" y="670823"/>
            <a:ext cx="11852009" cy="734945"/>
          </a:xfrm>
          <a:prstGeom prst="rect">
            <a:avLst/>
          </a:prstGeom>
          <a:noFill/>
          <a:ln cap="flat" cmpd="sng" w="41275">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Goal: long-term efforts by the IOVWST to provide stable and well-intercalibrated records of the ocean surface winds</a:t>
            </a:r>
            <a:endParaRPr/>
          </a:p>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Motivation: existing difference in operational estimates from different wind missions and different institutions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0" name="Shape 660"/>
        <p:cNvGrpSpPr/>
        <p:nvPr/>
      </p:nvGrpSpPr>
      <p:grpSpPr>
        <a:xfrm>
          <a:off x="0" y="0"/>
          <a:ext cx="0" cy="0"/>
          <a:chOff x="0" y="0"/>
          <a:chExt cx="0" cy="0"/>
        </a:xfrm>
      </p:grpSpPr>
      <p:sp>
        <p:nvSpPr>
          <p:cNvPr id="661" name="Google Shape;661;p49"/>
          <p:cNvSpPr txBox="1"/>
          <p:nvPr>
            <p:ph type="title"/>
          </p:nvPr>
        </p:nvSpPr>
        <p:spPr>
          <a:xfrm>
            <a:off x="838200" y="169696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latin typeface="Calibri"/>
                <a:ea typeface="Calibri"/>
                <a:cs typeface="Calibri"/>
                <a:sym typeface="Calibri"/>
              </a:rPr>
              <a:t>PART 4: CDRs/ESDRs – Collaborative Studies</a:t>
            </a:r>
            <a:endParaRPr/>
          </a:p>
        </p:txBody>
      </p:sp>
      <p:sp>
        <p:nvSpPr>
          <p:cNvPr id="662" name="Google Shape;662;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5"/>
          <p:cNvSpPr txBox="1"/>
          <p:nvPr/>
        </p:nvSpPr>
        <p:spPr>
          <a:xfrm>
            <a:off x="15764" y="943546"/>
            <a:ext cx="11997561" cy="5824097"/>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dk1"/>
              </a:buClr>
              <a:buSzPts val="2200"/>
              <a:buFont typeface="Arial"/>
              <a:buNone/>
            </a:pPr>
            <a:r>
              <a:t/>
            </a:r>
            <a:endParaRPr sz="2200">
              <a:solidFill>
                <a:schemeClr val="dk1"/>
              </a:solidFill>
              <a:latin typeface="Calibri"/>
              <a:ea typeface="Calibri"/>
              <a:cs typeface="Calibri"/>
              <a:sym typeface="Calibri"/>
            </a:endParaRPr>
          </a:p>
        </p:txBody>
      </p:sp>
      <p:sp>
        <p:nvSpPr>
          <p:cNvPr id="135" name="Google Shape;135;p5"/>
          <p:cNvSpPr txBox="1"/>
          <p:nvPr/>
        </p:nvSpPr>
        <p:spPr>
          <a:xfrm>
            <a:off x="169781" y="-19724"/>
            <a:ext cx="11947289" cy="8064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12121"/>
              </a:buClr>
              <a:buSzPts val="3000"/>
              <a:buFont typeface="Calibri"/>
              <a:buNone/>
            </a:pPr>
            <a:r>
              <a:rPr b="1" lang="en-US" sz="3000">
                <a:solidFill>
                  <a:srgbClr val="212121"/>
                </a:solidFill>
                <a:latin typeface="Calibri"/>
                <a:ea typeface="Calibri"/>
                <a:cs typeface="Calibri"/>
                <a:sym typeface="Calibri"/>
              </a:rPr>
              <a:t>1.A CDRs of </a:t>
            </a:r>
            <a:r>
              <a:rPr b="1" i="1" lang="en-US" sz="3000">
                <a:solidFill>
                  <a:srgbClr val="7030A0"/>
                </a:solidFill>
                <a:latin typeface="Calibri"/>
                <a:ea typeface="Calibri"/>
                <a:cs typeface="Calibri"/>
                <a:sym typeface="Calibri"/>
              </a:rPr>
              <a:t>single-instrument </a:t>
            </a:r>
            <a:r>
              <a:rPr b="1" lang="en-US" sz="3000">
                <a:solidFill>
                  <a:srgbClr val="212121"/>
                </a:solidFill>
                <a:latin typeface="Calibri"/>
                <a:ea typeface="Calibri"/>
                <a:cs typeface="Calibri"/>
                <a:sym typeface="Calibri"/>
              </a:rPr>
              <a:t> ocean surface winds – goals &amp; motivation</a:t>
            </a:r>
            <a:endParaRPr sz="3000">
              <a:solidFill>
                <a:schemeClr val="dk1"/>
              </a:solidFill>
              <a:latin typeface="Calibri"/>
              <a:ea typeface="Calibri"/>
              <a:cs typeface="Calibri"/>
              <a:sym typeface="Calibri"/>
            </a:endParaRPr>
          </a:p>
        </p:txBody>
      </p:sp>
      <p:sp>
        <p:nvSpPr>
          <p:cNvPr id="136" name="Google Shape;136;p5"/>
          <p:cNvSpPr txBox="1"/>
          <p:nvPr/>
        </p:nvSpPr>
        <p:spPr>
          <a:xfrm>
            <a:off x="88539" y="670823"/>
            <a:ext cx="11852009" cy="734945"/>
          </a:xfrm>
          <a:prstGeom prst="rect">
            <a:avLst/>
          </a:prstGeom>
          <a:noFill/>
          <a:ln cap="flat" cmpd="sng" w="41275">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Goal: long-term efforts by the IOVWST to provide stable and well-intercalibrated records of the ocean surface winds</a:t>
            </a:r>
            <a:endParaRPr/>
          </a:p>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Motivation: existing difference in operational estimates from different wind missions and different institutions</a:t>
            </a:r>
            <a:endParaRPr/>
          </a:p>
        </p:txBody>
      </p:sp>
      <p:sp>
        <p:nvSpPr>
          <p:cNvPr id="137" name="Google Shape;13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6" name="Shape 666"/>
        <p:cNvGrpSpPr/>
        <p:nvPr/>
      </p:nvGrpSpPr>
      <p:grpSpPr>
        <a:xfrm>
          <a:off x="0" y="0"/>
          <a:ext cx="0" cy="0"/>
          <a:chOff x="0" y="0"/>
          <a:chExt cx="0" cy="0"/>
        </a:xfrm>
      </p:grpSpPr>
      <p:sp>
        <p:nvSpPr>
          <p:cNvPr id="667" name="Google Shape;667;p50"/>
          <p:cNvSpPr txBox="1"/>
          <p:nvPr>
            <p:ph type="title"/>
          </p:nvPr>
        </p:nvSpPr>
        <p:spPr>
          <a:xfrm>
            <a:off x="358591" y="906729"/>
            <a:ext cx="5850108" cy="1369741"/>
          </a:xfrm>
          <a:prstGeom prst="rect">
            <a:avLst/>
          </a:prstGeom>
          <a:solidFill>
            <a:schemeClr val="accent1"/>
          </a:solid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Helvetica Neue"/>
              <a:buNone/>
            </a:pPr>
            <a:r>
              <a:rPr b="1" lang="en-US" sz="2800">
                <a:solidFill>
                  <a:schemeClr val="lt1"/>
                </a:solidFill>
                <a:latin typeface="Helvetica Neue"/>
                <a:ea typeface="Helvetica Neue"/>
                <a:cs typeface="Helvetica Neue"/>
                <a:sym typeface="Helvetica Neue"/>
              </a:rPr>
              <a:t>4.1.CDRs: Limitations</a:t>
            </a:r>
            <a:br>
              <a:rPr lang="en-US" sz="2800">
                <a:solidFill>
                  <a:schemeClr val="lt1"/>
                </a:solidFill>
                <a:latin typeface="Helvetica Neue"/>
                <a:ea typeface="Helvetica Neue"/>
                <a:cs typeface="Helvetica Neue"/>
                <a:sym typeface="Helvetica Neue"/>
              </a:rPr>
            </a:br>
            <a:br>
              <a:rPr lang="en-US" sz="800">
                <a:solidFill>
                  <a:schemeClr val="lt1"/>
                </a:solidFill>
                <a:latin typeface="Helvetica Neue"/>
                <a:ea typeface="Helvetica Neue"/>
                <a:cs typeface="Helvetica Neue"/>
                <a:sym typeface="Helvetica Neue"/>
              </a:rPr>
            </a:br>
            <a:r>
              <a:rPr lang="en-US" sz="2400">
                <a:solidFill>
                  <a:schemeClr val="lt1"/>
                </a:solidFill>
                <a:latin typeface="Helvetica Neue"/>
                <a:ea typeface="Helvetica Neue"/>
                <a:cs typeface="Helvetica Neue"/>
                <a:sym typeface="Helvetica Neue"/>
              </a:rPr>
              <a:t>A Deep Dive into Outstanding Technical Issues</a:t>
            </a:r>
            <a:endParaRPr sz="2800">
              <a:solidFill>
                <a:schemeClr val="lt1"/>
              </a:solidFill>
              <a:latin typeface="Helvetica Neue"/>
              <a:ea typeface="Helvetica Neue"/>
              <a:cs typeface="Helvetica Neue"/>
              <a:sym typeface="Helvetica Neue"/>
            </a:endParaRPr>
          </a:p>
        </p:txBody>
      </p:sp>
      <p:sp>
        <p:nvSpPr>
          <p:cNvPr id="668" name="Google Shape;668;p50"/>
          <p:cNvSpPr txBox="1"/>
          <p:nvPr/>
        </p:nvSpPr>
        <p:spPr>
          <a:xfrm>
            <a:off x="471289" y="2276470"/>
            <a:ext cx="5624711" cy="4566062"/>
          </a:xfrm>
          <a:prstGeom prst="rect">
            <a:avLst/>
          </a:prstGeom>
          <a:noFill/>
          <a:ln>
            <a:noFill/>
          </a:ln>
        </p:spPr>
        <p:txBody>
          <a:bodyPr anchorCtr="0" anchor="t" bIns="45700" lIns="91425" spcFirstLastPara="1" rIns="91425" wrap="square" tIns="182875">
            <a:normAutofit/>
          </a:bodyPr>
          <a:lstStyle/>
          <a:p>
            <a:pPr indent="-228600" lvl="0" marL="285750" marR="0" rtl="0" algn="l">
              <a:lnSpc>
                <a:spcPct val="90000"/>
              </a:lnSpc>
              <a:spcBef>
                <a:spcPts val="0"/>
              </a:spcBef>
              <a:spcAft>
                <a:spcPts val="0"/>
              </a:spcAft>
              <a:buClr>
                <a:schemeClr val="dk1"/>
              </a:buClr>
              <a:buSzPts val="2000"/>
              <a:buFont typeface="Arial"/>
              <a:buChar char="•"/>
            </a:pPr>
            <a:r>
              <a:rPr b="1" lang="en-US" sz="2000">
                <a:solidFill>
                  <a:schemeClr val="dk1"/>
                </a:solidFill>
                <a:latin typeface="Helvetica Neue"/>
                <a:ea typeface="Helvetica Neue"/>
                <a:cs typeface="Helvetica Neue"/>
                <a:sym typeface="Helvetica Neue"/>
              </a:rPr>
              <a:t>Temporal resolution: 	</a:t>
            </a:r>
            <a:endParaRPr/>
          </a:p>
          <a:p>
            <a:pPr indent="0" lvl="0" marL="57150" marR="0" rtl="0" algn="l">
              <a:lnSpc>
                <a:spcPct val="90000"/>
              </a:lnSpc>
              <a:spcBef>
                <a:spcPts val="600"/>
              </a:spcBef>
              <a:spcAft>
                <a:spcPts val="0"/>
              </a:spcAft>
              <a:buNone/>
            </a:pPr>
            <a:r>
              <a:rPr b="1" lang="en-US" sz="2000">
                <a:solidFill>
                  <a:schemeClr val="dk1"/>
                </a:solidFill>
                <a:latin typeface="Helvetica Neue"/>
                <a:ea typeface="Helvetica Neue"/>
                <a:cs typeface="Helvetica Neue"/>
                <a:sym typeface="Helvetica Neue"/>
              </a:rPr>
              <a:t>      - </a:t>
            </a:r>
            <a:r>
              <a:rPr lang="en-US" sz="2000">
                <a:solidFill>
                  <a:schemeClr val="dk1"/>
                </a:solidFill>
                <a:latin typeface="Helvetica Neue"/>
                <a:ea typeface="Helvetica Neue"/>
                <a:cs typeface="Helvetica Neue"/>
                <a:sym typeface="Helvetica Neue"/>
              </a:rPr>
              <a:t>How is it determined? </a:t>
            </a:r>
            <a:endParaRPr/>
          </a:p>
          <a:p>
            <a:pPr indent="-228600" lvl="0" marL="285750" marR="0" rtl="0" algn="l">
              <a:lnSpc>
                <a:spcPct val="90000"/>
              </a:lnSpc>
              <a:spcBef>
                <a:spcPts val="600"/>
              </a:spcBef>
              <a:spcAft>
                <a:spcPts val="0"/>
              </a:spcAft>
              <a:buClr>
                <a:schemeClr val="dk1"/>
              </a:buClr>
              <a:buSzPts val="2000"/>
              <a:buFont typeface="Arial"/>
              <a:buChar char="•"/>
            </a:pPr>
            <a:r>
              <a:rPr b="1" lang="en-US" sz="2000">
                <a:solidFill>
                  <a:schemeClr val="dk1"/>
                </a:solidFill>
                <a:latin typeface="Helvetica Neue"/>
                <a:ea typeface="Helvetica Neue"/>
                <a:cs typeface="Helvetica Neue"/>
                <a:sym typeface="Helvetica Neue"/>
              </a:rPr>
              <a:t>Missing data gaps:  	</a:t>
            </a:r>
            <a:endParaRPr/>
          </a:p>
          <a:p>
            <a:pPr indent="0" lvl="0" marL="57150" marR="0" rtl="0" algn="l">
              <a:lnSpc>
                <a:spcPct val="90000"/>
              </a:lnSpc>
              <a:spcBef>
                <a:spcPts val="600"/>
              </a:spcBef>
              <a:spcAft>
                <a:spcPts val="0"/>
              </a:spcAft>
              <a:buNone/>
            </a:pPr>
            <a:r>
              <a:rPr b="1" lang="en-US" sz="2000">
                <a:solidFill>
                  <a:schemeClr val="dk1"/>
                </a:solidFill>
                <a:latin typeface="Helvetica Neue"/>
                <a:ea typeface="Helvetica Neue"/>
                <a:cs typeface="Helvetica Neue"/>
                <a:sym typeface="Helvetica Neue"/>
              </a:rPr>
              <a:t>      - </a:t>
            </a:r>
            <a:r>
              <a:rPr lang="en-US" sz="2000">
                <a:solidFill>
                  <a:schemeClr val="dk1"/>
                </a:solidFill>
                <a:latin typeface="Helvetica Neue"/>
                <a:ea typeface="Helvetica Neue"/>
                <a:cs typeface="Helvetica Neue"/>
                <a:sym typeface="Helvetica Neue"/>
              </a:rPr>
              <a:t>Whether and how are they filled? </a:t>
            </a:r>
            <a:endParaRPr/>
          </a:p>
          <a:p>
            <a:pPr indent="-228600" lvl="0" marL="285750" marR="0" rtl="0" algn="l">
              <a:lnSpc>
                <a:spcPct val="90000"/>
              </a:lnSpc>
              <a:spcBef>
                <a:spcPts val="600"/>
              </a:spcBef>
              <a:spcAft>
                <a:spcPts val="0"/>
              </a:spcAft>
              <a:buClr>
                <a:schemeClr val="dk1"/>
              </a:buClr>
              <a:buSzPts val="2000"/>
              <a:buFont typeface="Arial"/>
              <a:buChar char="•"/>
            </a:pPr>
            <a:r>
              <a:rPr b="1" lang="en-US" sz="2000">
                <a:solidFill>
                  <a:schemeClr val="dk1"/>
                </a:solidFill>
                <a:latin typeface="Helvetica Neue"/>
                <a:ea typeface="Helvetica Neue"/>
                <a:cs typeface="Helvetica Neue"/>
                <a:sym typeface="Helvetica Neue"/>
              </a:rPr>
              <a:t>Extreme winds: 	</a:t>
            </a:r>
            <a:endParaRPr/>
          </a:p>
          <a:p>
            <a:pPr indent="-166687" lvl="0" marL="628650" marR="0" rtl="0" algn="l">
              <a:lnSpc>
                <a:spcPct val="90000"/>
              </a:lnSpc>
              <a:spcBef>
                <a:spcPts val="600"/>
              </a:spcBef>
              <a:spcAft>
                <a:spcPts val="0"/>
              </a:spcAft>
              <a:buNone/>
            </a:pPr>
            <a:r>
              <a:rPr lang="en-US" sz="2000">
                <a:solidFill>
                  <a:schemeClr val="dk1"/>
                </a:solidFill>
                <a:latin typeface="Helvetica Neue"/>
                <a:ea typeface="Helvetica Neue"/>
                <a:cs typeface="Helvetica Neue"/>
                <a:sym typeface="Helvetica Neue"/>
              </a:rPr>
              <a:t>- How do we convey our interpretation </a:t>
            </a:r>
            <a:endParaRPr/>
          </a:p>
          <a:p>
            <a:pPr indent="-166687" lvl="0" marL="628650" marR="0" rtl="0" algn="l">
              <a:lnSpc>
                <a:spcPct val="90000"/>
              </a:lnSpc>
              <a:spcBef>
                <a:spcPts val="600"/>
              </a:spcBef>
              <a:spcAft>
                <a:spcPts val="0"/>
              </a:spcAft>
              <a:buNone/>
            </a:pPr>
            <a:r>
              <a:rPr lang="en-US" sz="2000">
                <a:solidFill>
                  <a:schemeClr val="dk1"/>
                </a:solidFill>
                <a:latin typeface="Helvetica Neue"/>
                <a:ea typeface="Helvetica Neue"/>
                <a:cs typeface="Helvetica Neue"/>
                <a:sym typeface="Helvetica Neue"/>
              </a:rPr>
              <a:t>  of extreme winds?</a:t>
            </a:r>
            <a:endParaRPr/>
          </a:p>
          <a:p>
            <a:pPr indent="-166687" lvl="0" marL="628650" marR="0" rtl="0" algn="l">
              <a:lnSpc>
                <a:spcPct val="90000"/>
              </a:lnSpc>
              <a:spcBef>
                <a:spcPts val="600"/>
              </a:spcBef>
              <a:spcAft>
                <a:spcPts val="0"/>
              </a:spcAft>
              <a:buNone/>
            </a:pPr>
            <a:r>
              <a:rPr lang="en-US" sz="2000">
                <a:solidFill>
                  <a:schemeClr val="dk1"/>
                </a:solidFill>
                <a:latin typeface="Helvetica Neue"/>
                <a:ea typeface="Helvetica Neue"/>
                <a:cs typeface="Helvetica Neue"/>
                <a:sym typeface="Helvetica Neue"/>
              </a:rPr>
              <a:t>- How does a lack of clarity impact trends</a:t>
            </a:r>
            <a:endParaRPr/>
          </a:p>
          <a:p>
            <a:pPr indent="-166687" lvl="0" marL="628650" marR="0" rtl="0" algn="l">
              <a:lnSpc>
                <a:spcPct val="90000"/>
              </a:lnSpc>
              <a:spcBef>
                <a:spcPts val="600"/>
              </a:spcBef>
              <a:spcAft>
                <a:spcPts val="0"/>
              </a:spcAft>
              <a:buNone/>
            </a:pPr>
            <a:r>
              <a:rPr lang="en-US" sz="2000">
                <a:solidFill>
                  <a:schemeClr val="dk1"/>
                </a:solidFill>
                <a:latin typeface="Helvetica Neue"/>
                <a:ea typeface="Helvetica Neue"/>
                <a:cs typeface="Helvetica Neue"/>
                <a:sym typeface="Helvetica Neue"/>
              </a:rPr>
              <a:t>  in extreme winds?</a:t>
            </a:r>
            <a:endParaRPr/>
          </a:p>
          <a:p>
            <a:pPr indent="-238125" lvl="0" marL="295275" marR="0" rtl="0" algn="l">
              <a:lnSpc>
                <a:spcPct val="90000"/>
              </a:lnSpc>
              <a:spcBef>
                <a:spcPts val="600"/>
              </a:spcBef>
              <a:spcAft>
                <a:spcPts val="0"/>
              </a:spcAft>
              <a:buClr>
                <a:schemeClr val="dk1"/>
              </a:buClr>
              <a:buSzPts val="2000"/>
              <a:buFont typeface="Arial"/>
              <a:buChar char="•"/>
            </a:pPr>
            <a:r>
              <a:rPr b="1" lang="en-US" sz="2000">
                <a:solidFill>
                  <a:schemeClr val="dk1"/>
                </a:solidFill>
                <a:latin typeface="Helvetica Neue"/>
                <a:ea typeface="Helvetica Neue"/>
                <a:cs typeface="Helvetica Neue"/>
                <a:sym typeface="Helvetica Neue"/>
              </a:rPr>
              <a:t>Ice edge: </a:t>
            </a:r>
            <a:endParaRPr/>
          </a:p>
          <a:p>
            <a:pPr indent="-166687" lvl="0" marL="628650" marR="0" rtl="0" algn="l">
              <a:lnSpc>
                <a:spcPct val="90000"/>
              </a:lnSpc>
              <a:spcBef>
                <a:spcPts val="600"/>
              </a:spcBef>
              <a:spcAft>
                <a:spcPts val="0"/>
              </a:spcAft>
              <a:buNone/>
            </a:pPr>
            <a:r>
              <a:rPr lang="en-US" sz="2000">
                <a:solidFill>
                  <a:schemeClr val="dk1"/>
                </a:solidFill>
                <a:latin typeface="Helvetica Neue"/>
                <a:ea typeface="Helvetica Neue"/>
                <a:cs typeface="Helvetica Neue"/>
                <a:sym typeface="Helvetica Neue"/>
              </a:rPr>
              <a:t>- How accurate are scatterometer retrievals </a:t>
            </a:r>
            <a:endParaRPr/>
          </a:p>
          <a:p>
            <a:pPr indent="-166687" lvl="0" marL="628650" marR="0" rtl="0" algn="l">
              <a:lnSpc>
                <a:spcPct val="90000"/>
              </a:lnSpc>
              <a:spcBef>
                <a:spcPts val="600"/>
              </a:spcBef>
              <a:spcAft>
                <a:spcPts val="0"/>
              </a:spcAft>
              <a:buNone/>
            </a:pPr>
            <a:r>
              <a:rPr lang="en-US" sz="2000">
                <a:solidFill>
                  <a:schemeClr val="dk1"/>
                </a:solidFill>
                <a:latin typeface="Helvetica Neue"/>
                <a:ea typeface="Helvetica Neue"/>
                <a:cs typeface="Helvetica Neue"/>
                <a:sym typeface="Helvetica Neue"/>
              </a:rPr>
              <a:t>  near the ice edge?</a:t>
            </a:r>
            <a:endParaRPr/>
          </a:p>
        </p:txBody>
      </p:sp>
      <p:pic>
        <p:nvPicPr>
          <p:cNvPr descr="3D rendering of the world map in white stone" id="669" name="Google Shape;669;p50"/>
          <p:cNvPicPr preferRelativeResize="0"/>
          <p:nvPr/>
        </p:nvPicPr>
        <p:blipFill rotWithShape="1">
          <a:blip r:embed="rId3">
            <a:alphaModFix/>
          </a:blip>
          <a:srcRect b="0" l="0" r="0" t="0"/>
          <a:stretch/>
        </p:blipFill>
        <p:spPr>
          <a:xfrm>
            <a:off x="6096000" y="0"/>
            <a:ext cx="6181512"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670" name="Google Shape;670;p50"/>
          <p:cNvSpPr txBox="1"/>
          <p:nvPr/>
        </p:nvSpPr>
        <p:spPr>
          <a:xfrm>
            <a:off x="6473249" y="1189920"/>
            <a:ext cx="5804263" cy="5309146"/>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Char char="•"/>
            </a:pPr>
            <a:r>
              <a:rPr b="1" lang="en-US" sz="2000">
                <a:solidFill>
                  <a:schemeClr val="dk1"/>
                </a:solidFill>
                <a:latin typeface="Helvetica Neue"/>
                <a:ea typeface="Helvetica Neue"/>
                <a:cs typeface="Helvetica Neue"/>
                <a:sym typeface="Helvetica Neue"/>
              </a:rPr>
              <a:t>CDRs/ESDRs are merged from multiple sensors. There are differences in retrievals, algorithms, and merging approaches.</a:t>
            </a:r>
            <a:endParaRPr/>
          </a:p>
          <a:p>
            <a:pPr indent="-342900" lvl="0" marL="342900" marR="0" rtl="0" algn="l">
              <a:spcBef>
                <a:spcPts val="1200"/>
              </a:spcBef>
              <a:spcAft>
                <a:spcPts val="0"/>
              </a:spcAft>
              <a:buClr>
                <a:schemeClr val="dk1"/>
              </a:buClr>
              <a:buSzPts val="2000"/>
              <a:buFont typeface="Arial"/>
              <a:buChar char="•"/>
            </a:pPr>
            <a:r>
              <a:rPr b="1" lang="en-US" sz="2000">
                <a:solidFill>
                  <a:schemeClr val="dk1"/>
                </a:solidFill>
                <a:latin typeface="Helvetica Neue"/>
                <a:ea typeface="Helvetica Neue"/>
                <a:cs typeface="Helvetica Neue"/>
                <a:sym typeface="Helvetica Neue"/>
              </a:rPr>
              <a:t>Every CDR/ESDR has limitations, and none is perfect. </a:t>
            </a:r>
            <a:endParaRPr/>
          </a:p>
          <a:p>
            <a:pPr indent="-342900" lvl="0" marL="342900" marR="0" rtl="0" algn="l">
              <a:spcBef>
                <a:spcPts val="1200"/>
              </a:spcBef>
              <a:spcAft>
                <a:spcPts val="0"/>
              </a:spcAft>
              <a:buClr>
                <a:schemeClr val="dk1"/>
              </a:buClr>
              <a:buSzPts val="2000"/>
              <a:buFont typeface="Arial"/>
              <a:buChar char="•"/>
            </a:pPr>
            <a:r>
              <a:rPr b="1" lang="en-US" sz="2000">
                <a:solidFill>
                  <a:schemeClr val="dk1"/>
                </a:solidFill>
                <a:latin typeface="Helvetica Neue"/>
                <a:ea typeface="Helvetica Neue"/>
                <a:cs typeface="Helvetica Neue"/>
                <a:sym typeface="Helvetica Neue"/>
              </a:rPr>
              <a:t>One CDR/ESDR cannot meet every need.</a:t>
            </a:r>
            <a:endParaRPr/>
          </a:p>
          <a:p>
            <a:pPr indent="0" lvl="0" marL="0" marR="0" rtl="0" algn="l">
              <a:spcBef>
                <a:spcPts val="1200"/>
              </a:spcBef>
              <a:spcAft>
                <a:spcPts val="0"/>
              </a:spcAft>
              <a:buNone/>
            </a:pPr>
            <a:r>
              <a:t/>
            </a:r>
            <a:endParaRPr b="1" sz="2000">
              <a:solidFill>
                <a:schemeClr val="dk1"/>
              </a:solidFill>
              <a:latin typeface="Helvetica Neue"/>
              <a:ea typeface="Helvetica Neue"/>
              <a:cs typeface="Helvetica Neue"/>
              <a:sym typeface="Helvetica Neue"/>
            </a:endParaRPr>
          </a:p>
          <a:p>
            <a:pPr indent="0" lvl="0" marL="0" marR="0" rtl="0" algn="l">
              <a:spcBef>
                <a:spcPts val="1200"/>
              </a:spcBef>
              <a:spcAft>
                <a:spcPts val="0"/>
              </a:spcAft>
              <a:buNone/>
            </a:pPr>
            <a:r>
              <a:rPr b="1" lang="en-US" sz="2400">
                <a:solidFill>
                  <a:schemeClr val="dk1"/>
                </a:solidFill>
                <a:latin typeface="Helvetica Neue"/>
                <a:ea typeface="Helvetica Neue"/>
                <a:cs typeface="Helvetica Neue"/>
                <a:sym typeface="Helvetica Neue"/>
              </a:rPr>
              <a:t>Proposed Action:</a:t>
            </a:r>
            <a:endParaRPr/>
          </a:p>
          <a:p>
            <a:pPr indent="0" lvl="0" marL="0" marR="0" rtl="0" algn="l">
              <a:spcBef>
                <a:spcPts val="600"/>
              </a:spcBef>
              <a:spcAft>
                <a:spcPts val="0"/>
              </a:spcAft>
              <a:buNone/>
            </a:pPr>
            <a:r>
              <a:rPr b="1" lang="en-US" sz="2000">
                <a:solidFill>
                  <a:schemeClr val="dk1"/>
                </a:solidFill>
                <a:latin typeface="Helvetica Neue"/>
                <a:ea typeface="Helvetica Neue"/>
                <a:cs typeface="Helvetica Neue"/>
                <a:sym typeface="Helvetica Neue"/>
              </a:rPr>
              <a:t>Intercomparison of CDRs/ESDRs is necessary </a:t>
            </a:r>
            <a:endParaRPr/>
          </a:p>
          <a:p>
            <a:pPr indent="-342900" lvl="0" marL="342900" marR="0" rtl="0" algn="l">
              <a:spcBef>
                <a:spcPts val="600"/>
              </a:spcBef>
              <a:spcAft>
                <a:spcPts val="0"/>
              </a:spcAft>
              <a:buClr>
                <a:schemeClr val="dk1"/>
              </a:buClr>
              <a:buSzPts val="2000"/>
              <a:buFont typeface="Arial"/>
              <a:buChar char="•"/>
            </a:pPr>
            <a:r>
              <a:rPr b="1" lang="en-US" sz="2000">
                <a:solidFill>
                  <a:schemeClr val="dk1"/>
                </a:solidFill>
                <a:latin typeface="Helvetica Neue"/>
                <a:ea typeface="Helvetica Neue"/>
                <a:cs typeface="Helvetica Neue"/>
                <a:sym typeface="Helvetica Neue"/>
              </a:rPr>
              <a:t>to assess their accuracy, reliability, and consistency across different datasets and sources.</a:t>
            </a:r>
            <a:endParaRPr/>
          </a:p>
          <a:p>
            <a:pPr indent="-342900" lvl="0" marL="342900" marR="0" rtl="0" algn="l">
              <a:spcBef>
                <a:spcPts val="600"/>
              </a:spcBef>
              <a:spcAft>
                <a:spcPts val="0"/>
              </a:spcAft>
              <a:buClr>
                <a:schemeClr val="dk1"/>
              </a:buClr>
              <a:buSzPts val="2000"/>
              <a:buFont typeface="Arial"/>
              <a:buChar char="•"/>
            </a:pPr>
            <a:r>
              <a:rPr b="1" lang="en-US" sz="2000">
                <a:solidFill>
                  <a:schemeClr val="dk1"/>
                </a:solidFill>
                <a:latin typeface="Helvetica Neue"/>
                <a:ea typeface="Helvetica Neue"/>
                <a:cs typeface="Helvetica Neue"/>
                <a:sym typeface="Helvetica Neue"/>
              </a:rPr>
              <a:t>To provide clear guidance to the use of CDRs/ESDRs</a:t>
            </a:r>
            <a:endParaRPr/>
          </a:p>
        </p:txBody>
      </p:sp>
      <p:sp>
        <p:nvSpPr>
          <p:cNvPr id="671" name="Google Shape;671;p50"/>
          <p:cNvSpPr txBox="1"/>
          <p:nvPr/>
        </p:nvSpPr>
        <p:spPr>
          <a:xfrm>
            <a:off x="471289" y="130199"/>
            <a:ext cx="524746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Lisan Yu (WHOI), Svetla Hristova-Veleva (JPL/Caltech),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Mark Bourassa (FSU), Greg King</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5" name="Shape 675"/>
        <p:cNvGrpSpPr/>
        <p:nvPr/>
      </p:nvGrpSpPr>
      <p:grpSpPr>
        <a:xfrm>
          <a:off x="0" y="0"/>
          <a:ext cx="0" cy="0"/>
          <a:chOff x="0" y="0"/>
          <a:chExt cx="0" cy="0"/>
        </a:xfrm>
      </p:grpSpPr>
      <p:pic>
        <p:nvPicPr>
          <p:cNvPr descr="A screenshot of a computer screen&#10;&#10;Description automatically generated" id="676" name="Google Shape;676;p51"/>
          <p:cNvPicPr preferRelativeResize="0"/>
          <p:nvPr/>
        </p:nvPicPr>
        <p:blipFill rotWithShape="1">
          <a:blip r:embed="rId3">
            <a:alphaModFix/>
          </a:blip>
          <a:srcRect b="0" l="0" r="0" t="0"/>
          <a:stretch/>
        </p:blipFill>
        <p:spPr>
          <a:xfrm>
            <a:off x="817886" y="2627437"/>
            <a:ext cx="4982018" cy="3505865"/>
          </a:xfrm>
          <a:prstGeom prst="rect">
            <a:avLst/>
          </a:prstGeom>
          <a:noFill/>
          <a:ln>
            <a:noFill/>
          </a:ln>
        </p:spPr>
      </p:pic>
      <p:pic>
        <p:nvPicPr>
          <p:cNvPr descr="A screenshot of a map&#10;&#10;Description automatically generated" id="677" name="Google Shape;677;p51"/>
          <p:cNvPicPr preferRelativeResize="0"/>
          <p:nvPr/>
        </p:nvPicPr>
        <p:blipFill rotWithShape="1">
          <a:blip r:embed="rId4">
            <a:alphaModFix/>
          </a:blip>
          <a:srcRect b="0" l="0" r="0" t="0"/>
          <a:stretch/>
        </p:blipFill>
        <p:spPr>
          <a:xfrm>
            <a:off x="6604097" y="2489200"/>
            <a:ext cx="3834265" cy="4368800"/>
          </a:xfrm>
          <a:prstGeom prst="rect">
            <a:avLst/>
          </a:prstGeom>
          <a:noFill/>
          <a:ln>
            <a:noFill/>
          </a:ln>
        </p:spPr>
      </p:pic>
      <p:grpSp>
        <p:nvGrpSpPr>
          <p:cNvPr id="678" name="Google Shape;678;p51"/>
          <p:cNvGrpSpPr/>
          <p:nvPr/>
        </p:nvGrpSpPr>
        <p:grpSpPr>
          <a:xfrm>
            <a:off x="172469" y="72505"/>
            <a:ext cx="11714731" cy="1515237"/>
            <a:chOff x="0" y="0"/>
            <a:chExt cx="11714731" cy="1515237"/>
          </a:xfrm>
        </p:grpSpPr>
        <p:sp>
          <p:nvSpPr>
            <p:cNvPr id="679" name="Google Shape;679;p51"/>
            <p:cNvSpPr/>
            <p:nvPr/>
          </p:nvSpPr>
          <p:spPr>
            <a:xfrm>
              <a:off x="0" y="0"/>
              <a:ext cx="11714731" cy="606060"/>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1"/>
            <p:cNvSpPr txBox="1"/>
            <p:nvPr/>
          </p:nvSpPr>
          <p:spPr>
            <a:xfrm>
              <a:off x="29585" y="29585"/>
              <a:ext cx="11655561" cy="546890"/>
            </a:xfrm>
            <a:prstGeom prst="rect">
              <a:avLst/>
            </a:prstGeom>
            <a:noFill/>
            <a:ln>
              <a:noFill/>
            </a:ln>
          </p:spPr>
          <p:txBody>
            <a:bodyPr anchorCtr="0" anchor="ctr"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Helvetica Neue"/>
                <a:buNone/>
              </a:pPr>
              <a:r>
                <a:rPr b="1" lang="en-US" sz="2800">
                  <a:solidFill>
                    <a:schemeClr val="lt1"/>
                  </a:solidFill>
                  <a:latin typeface="Helvetica Neue"/>
                  <a:ea typeface="Helvetica Neue"/>
                  <a:cs typeface="Helvetica Neue"/>
                  <a:sym typeface="Helvetica Neue"/>
                </a:rPr>
                <a:t>4.2 CDRs/ESDRs for climate studies</a:t>
              </a:r>
              <a:endParaRPr sz="2800">
                <a:solidFill>
                  <a:schemeClr val="lt1"/>
                </a:solidFill>
                <a:latin typeface="Helvetica Neue"/>
                <a:ea typeface="Helvetica Neue"/>
                <a:cs typeface="Helvetica Neue"/>
                <a:sym typeface="Helvetica Neue"/>
              </a:endParaRPr>
            </a:p>
          </p:txBody>
        </p:sp>
        <p:sp>
          <p:nvSpPr>
            <p:cNvPr id="681" name="Google Shape;681;p51"/>
            <p:cNvSpPr/>
            <p:nvPr/>
          </p:nvSpPr>
          <p:spPr>
            <a:xfrm>
              <a:off x="0" y="616857"/>
              <a:ext cx="11714731" cy="89838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1"/>
            <p:cNvSpPr txBox="1"/>
            <p:nvPr/>
          </p:nvSpPr>
          <p:spPr>
            <a:xfrm>
              <a:off x="0" y="616857"/>
              <a:ext cx="11714731" cy="898380"/>
            </a:xfrm>
            <a:prstGeom prst="rect">
              <a:avLst/>
            </a:prstGeom>
            <a:noFill/>
            <a:ln>
              <a:noFill/>
            </a:ln>
          </p:spPr>
          <p:txBody>
            <a:bodyPr anchorCtr="0" anchor="t" bIns="25400" lIns="371925" spcFirstLastPara="1" rIns="142225" wrap="square" tIns="25400">
              <a:noAutofit/>
            </a:bodyPr>
            <a:lstStyle/>
            <a:p>
              <a:pPr indent="-228600" lvl="1" marL="228600" marR="0" rtl="0" algn="l">
                <a:lnSpc>
                  <a:spcPct val="100000"/>
                </a:lnSpc>
                <a:spcBef>
                  <a:spcPts val="0"/>
                </a:spcBef>
                <a:spcAft>
                  <a:spcPts val="0"/>
                </a:spcAft>
                <a:buClr>
                  <a:schemeClr val="dk1"/>
                </a:buClr>
                <a:buSzPts val="2000"/>
                <a:buFont typeface="Helvetica Neue"/>
                <a:buChar char="•"/>
              </a:pPr>
              <a:r>
                <a:rPr b="0" i="0" lang="en-US" sz="2000" u="none" cap="none" strike="noStrike">
                  <a:solidFill>
                    <a:schemeClr val="dk1"/>
                  </a:solidFill>
                  <a:latin typeface="Helvetica Neue"/>
                  <a:ea typeface="Helvetica Neue"/>
                  <a:cs typeface="Helvetica Neue"/>
                  <a:sym typeface="Helvetica Neue"/>
                </a:rPr>
                <a:t>WMO: 30-year period is considered a minimum timeframe to distinguish long-term climate trends from shorter-term weather variability</a:t>
              </a:r>
              <a:endParaRPr/>
            </a:p>
            <a:p>
              <a:pPr indent="-228600" lvl="1" marL="228600" marR="0" rtl="0" algn="l">
                <a:lnSpc>
                  <a:spcPct val="100000"/>
                </a:lnSpc>
                <a:spcBef>
                  <a:spcPts val="600"/>
                </a:spcBef>
                <a:spcAft>
                  <a:spcPts val="0"/>
                </a:spcAft>
                <a:buClr>
                  <a:schemeClr val="dk1"/>
                </a:buClr>
                <a:buSzPts val="2000"/>
                <a:buFont typeface="Helvetica Neue"/>
                <a:buChar char="•"/>
              </a:pPr>
              <a:r>
                <a:rPr b="0" i="0" lang="en-US" sz="2000" u="none" cap="none" strike="noStrike">
                  <a:solidFill>
                    <a:schemeClr val="dk1"/>
                  </a:solidFill>
                  <a:latin typeface="Helvetica Neue"/>
                  <a:ea typeface="Helvetica Neue"/>
                  <a:cs typeface="Helvetica Neue"/>
                  <a:sym typeface="Helvetica Neue"/>
                </a:rPr>
                <a:t>Wind CDRs/ESDRs of 30+ years: Potential Role in improving climate simulation &amp; projection</a:t>
              </a:r>
              <a:endParaRPr/>
            </a:p>
          </p:txBody>
        </p:sp>
      </p:grpSp>
      <p:sp>
        <p:nvSpPr>
          <p:cNvPr id="683" name="Google Shape;683;p51"/>
          <p:cNvSpPr txBox="1"/>
          <p:nvPr/>
        </p:nvSpPr>
        <p:spPr>
          <a:xfrm>
            <a:off x="172467" y="1554545"/>
            <a:ext cx="11714731" cy="769441"/>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2A3140"/>
                </a:solidFill>
                <a:latin typeface="Helvetica Neue"/>
                <a:ea typeface="Helvetica Neue"/>
                <a:cs typeface="Helvetica Neue"/>
                <a:sym typeface="Helvetica Neue"/>
              </a:rPr>
              <a:t>Proposed action: </a:t>
            </a:r>
            <a:endParaRPr/>
          </a:p>
          <a:p>
            <a:pPr indent="-342900" lvl="0" marL="342900" marR="0" rtl="0" algn="l">
              <a:spcBef>
                <a:spcPts val="0"/>
              </a:spcBef>
              <a:spcAft>
                <a:spcPts val="0"/>
              </a:spcAft>
              <a:buClr>
                <a:srgbClr val="2A3140"/>
              </a:buClr>
              <a:buSzPts val="2000"/>
              <a:buFont typeface="Arial"/>
              <a:buChar char="•"/>
            </a:pPr>
            <a:r>
              <a:rPr b="1" lang="en-US" sz="2000">
                <a:solidFill>
                  <a:srgbClr val="2A3140"/>
                </a:solidFill>
                <a:latin typeface="Helvetica Neue"/>
                <a:ea typeface="Helvetica Neue"/>
                <a:cs typeface="Helvetica Neue"/>
                <a:sym typeface="Helvetica Neue"/>
              </a:rPr>
              <a:t>Reaching out to climate model communities to foster collaborations.</a:t>
            </a:r>
            <a:endParaRPr b="1" sz="2000">
              <a:solidFill>
                <a:schemeClr val="dk1"/>
              </a:solidFill>
              <a:latin typeface="Helvetica Neue"/>
              <a:ea typeface="Helvetica Neue"/>
              <a:cs typeface="Helvetica Neue"/>
              <a:sym typeface="Helvetica Neue"/>
            </a:endParaRPr>
          </a:p>
        </p:txBody>
      </p:sp>
      <p:sp>
        <p:nvSpPr>
          <p:cNvPr id="684" name="Google Shape;684;p51"/>
          <p:cNvSpPr txBox="1"/>
          <p:nvPr/>
        </p:nvSpPr>
        <p:spPr>
          <a:xfrm>
            <a:off x="275468" y="6252087"/>
            <a:ext cx="6066854" cy="369332"/>
          </a:xfrm>
          <a:prstGeom prst="rect">
            <a:avLst/>
          </a:prstGeom>
          <a:solidFill>
            <a:srgbClr val="E1EFD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Helvetica Neue"/>
                <a:ea typeface="Helvetica Neue"/>
                <a:cs typeface="Helvetica Neue"/>
                <a:sym typeface="Helvetica Neue"/>
              </a:rPr>
              <a:t>Unlike OAFlux-1deg, it is NOT a model/sat combination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8" name="Shape 688"/>
        <p:cNvGrpSpPr/>
        <p:nvPr/>
      </p:nvGrpSpPr>
      <p:grpSpPr>
        <a:xfrm>
          <a:off x="0" y="0"/>
          <a:ext cx="0" cy="0"/>
          <a:chOff x="0" y="0"/>
          <a:chExt cx="0" cy="0"/>
        </a:xfrm>
      </p:grpSpPr>
      <p:sp>
        <p:nvSpPr>
          <p:cNvPr id="689" name="Google Shape;689;p52"/>
          <p:cNvSpPr txBox="1"/>
          <p:nvPr/>
        </p:nvSpPr>
        <p:spPr>
          <a:xfrm>
            <a:off x="108678" y="221040"/>
            <a:ext cx="6095997" cy="1124891"/>
          </a:xfrm>
          <a:prstGeom prst="rect">
            <a:avLst/>
          </a:prstGeom>
          <a:solidFill>
            <a:schemeClr val="accent1"/>
          </a:solidFill>
          <a:ln cap="flat" cmpd="sng" w="9525">
            <a:solidFill>
              <a:srgbClr val="2F5496"/>
            </a:solidFill>
            <a:prstDash val="solid"/>
            <a:round/>
            <a:headEnd len="sm" w="sm" type="none"/>
            <a:tailEnd len="sm" w="sm" type="none"/>
          </a:ln>
        </p:spPr>
        <p:txBody>
          <a:bodyPr anchorCtr="0" anchor="t" bIns="45700" lIns="91425" spcFirstLastPara="1" rIns="91425" wrap="square" tIns="45700">
            <a:normAutofit fontScale="85000" lnSpcReduction="10000"/>
          </a:bodyPr>
          <a:lstStyle/>
          <a:p>
            <a:pPr indent="0" lvl="0" marL="0" marR="0" rtl="0" algn="ctr">
              <a:lnSpc>
                <a:spcPct val="90000"/>
              </a:lnSpc>
              <a:spcBef>
                <a:spcPts val="0"/>
              </a:spcBef>
              <a:spcAft>
                <a:spcPts val="0"/>
              </a:spcAft>
              <a:buClr>
                <a:schemeClr val="lt1"/>
              </a:buClr>
              <a:buSzPct val="100000"/>
              <a:buFont typeface="Helvetica Neue"/>
              <a:buNone/>
            </a:pPr>
            <a:r>
              <a:rPr b="1" lang="en-US" sz="3600">
                <a:solidFill>
                  <a:schemeClr val="lt1"/>
                </a:solidFill>
                <a:latin typeface="Helvetica Neue"/>
                <a:ea typeface="Helvetica Neue"/>
                <a:cs typeface="Helvetica Neue"/>
                <a:sym typeface="Helvetica Neue"/>
              </a:rPr>
              <a:t>4.3. Climate Trends</a:t>
            </a:r>
            <a:endParaRPr/>
          </a:p>
          <a:p>
            <a:pPr indent="0" lvl="0" marL="0" marR="0" rtl="0" algn="l">
              <a:lnSpc>
                <a:spcPct val="90000"/>
              </a:lnSpc>
              <a:spcBef>
                <a:spcPts val="0"/>
              </a:spcBef>
              <a:spcAft>
                <a:spcPts val="0"/>
              </a:spcAft>
              <a:buClr>
                <a:schemeClr val="lt1"/>
              </a:buClr>
              <a:buSzPct val="100000"/>
              <a:buFont typeface="Helvetica Neue"/>
              <a:buNone/>
            </a:pPr>
            <a:r>
              <a:rPr b="1" lang="en-US" sz="3600">
                <a:solidFill>
                  <a:schemeClr val="lt1"/>
                </a:solidFill>
                <a:latin typeface="Helvetica Neue"/>
                <a:ea typeface="Helvetica Neue"/>
                <a:cs typeface="Helvetica Neue"/>
                <a:sym typeface="Helvetica Neue"/>
              </a:rPr>
              <a:t>across Key Climate Indicators</a:t>
            </a:r>
            <a:endParaRPr sz="3600">
              <a:solidFill>
                <a:schemeClr val="lt1"/>
              </a:solidFill>
              <a:latin typeface="Helvetica Neue"/>
              <a:ea typeface="Helvetica Neue"/>
              <a:cs typeface="Helvetica Neue"/>
              <a:sym typeface="Helvetica Neue"/>
            </a:endParaRPr>
          </a:p>
        </p:txBody>
      </p:sp>
      <p:sp>
        <p:nvSpPr>
          <p:cNvPr id="690" name="Google Shape;690;p52"/>
          <p:cNvSpPr txBox="1"/>
          <p:nvPr/>
        </p:nvSpPr>
        <p:spPr>
          <a:xfrm>
            <a:off x="108678" y="1091070"/>
            <a:ext cx="6095998" cy="1169551"/>
          </a:xfrm>
          <a:prstGeom prst="rect">
            <a:avLst/>
          </a:prstGeom>
          <a:solidFill>
            <a:schemeClr val="lt2"/>
          </a:solid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2A3140"/>
              </a:buClr>
              <a:buSzPts val="2000"/>
              <a:buFont typeface="Noto Sans Symbols"/>
              <a:buChar char="▪"/>
            </a:pPr>
            <a:r>
              <a:rPr lang="en-US" sz="2000">
                <a:solidFill>
                  <a:srgbClr val="2A3140"/>
                </a:solidFill>
                <a:latin typeface="Helvetica Neue"/>
                <a:ea typeface="Helvetica Neue"/>
                <a:cs typeface="Helvetica Neue"/>
                <a:sym typeface="Helvetica Neue"/>
              </a:rPr>
              <a:t>Winds are a key driver of ocean climate change and variability (sea level, the water cycle, SSS,..)</a:t>
            </a:r>
            <a:endParaRPr/>
          </a:p>
          <a:p>
            <a:pPr indent="-342900" lvl="0" marL="342900" marR="0" rtl="0" algn="l">
              <a:spcBef>
                <a:spcPts val="1200"/>
              </a:spcBef>
              <a:spcAft>
                <a:spcPts val="0"/>
              </a:spcAft>
              <a:buClr>
                <a:srgbClr val="2A3140"/>
              </a:buClr>
              <a:buSzPts val="2000"/>
              <a:buFont typeface="Noto Sans Symbols"/>
              <a:buChar char="▪"/>
            </a:pPr>
            <a:r>
              <a:rPr lang="en-US" sz="2000">
                <a:solidFill>
                  <a:srgbClr val="2A3140"/>
                </a:solidFill>
                <a:latin typeface="Helvetica Neue"/>
                <a:ea typeface="Helvetica Neue"/>
                <a:cs typeface="Helvetica Neue"/>
                <a:sym typeface="Helvetica Neue"/>
              </a:rPr>
              <a:t>Winds interacts with SST, precipitation, ...</a:t>
            </a:r>
            <a:endParaRPr/>
          </a:p>
        </p:txBody>
      </p:sp>
      <p:pic>
        <p:nvPicPr>
          <p:cNvPr id="691" name="Google Shape;691;p52"/>
          <p:cNvPicPr preferRelativeResize="0"/>
          <p:nvPr/>
        </p:nvPicPr>
        <p:blipFill rotWithShape="1">
          <a:blip r:embed="rId3">
            <a:alphaModFix/>
          </a:blip>
          <a:srcRect b="0" l="0" r="0" t="0"/>
          <a:stretch/>
        </p:blipFill>
        <p:spPr>
          <a:xfrm>
            <a:off x="1211994" y="349829"/>
            <a:ext cx="10770039" cy="6415920"/>
          </a:xfrm>
          <a:prstGeom prst="rect">
            <a:avLst/>
          </a:prstGeom>
          <a:noFill/>
          <a:ln>
            <a:noFill/>
          </a:ln>
        </p:spPr>
      </p:pic>
      <p:sp>
        <p:nvSpPr>
          <p:cNvPr id="692" name="Google Shape;692;p52"/>
          <p:cNvSpPr txBox="1"/>
          <p:nvPr/>
        </p:nvSpPr>
        <p:spPr>
          <a:xfrm>
            <a:off x="108678" y="2251638"/>
            <a:ext cx="6088526" cy="83099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2A3140"/>
                </a:solidFill>
                <a:latin typeface="Helvetica Neue"/>
                <a:ea typeface="Helvetica Neue"/>
                <a:cs typeface="Helvetica Neue"/>
                <a:sym typeface="Helvetica Neue"/>
              </a:rPr>
              <a:t>Proposed action: </a:t>
            </a:r>
            <a:endParaRPr/>
          </a:p>
          <a:p>
            <a:pPr indent="-342900" lvl="0" marL="342900" marR="0" rtl="0" algn="l">
              <a:spcBef>
                <a:spcPts val="0"/>
              </a:spcBef>
              <a:spcAft>
                <a:spcPts val="0"/>
              </a:spcAft>
              <a:buClr>
                <a:srgbClr val="2A3140"/>
              </a:buClr>
              <a:buSzPts val="2400"/>
              <a:buFont typeface="Arial"/>
              <a:buChar char="•"/>
            </a:pPr>
            <a:r>
              <a:rPr b="1" lang="en-US" sz="2400">
                <a:solidFill>
                  <a:srgbClr val="2A3140"/>
                </a:solidFill>
                <a:latin typeface="Helvetica Neue"/>
                <a:ea typeface="Helvetica Neue"/>
                <a:cs typeface="Helvetica Neue"/>
                <a:sym typeface="Helvetica Neue"/>
              </a:rPr>
              <a:t>fostering collaborations across teams</a:t>
            </a:r>
            <a:endParaRPr b="1" sz="2400">
              <a:solidFill>
                <a:schemeClr val="dk1"/>
              </a:solidFill>
              <a:latin typeface="Helvetica Neue"/>
              <a:ea typeface="Helvetica Neue"/>
              <a:cs typeface="Helvetica Neue"/>
              <a:sym typeface="Helvetica Neu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6" name="Shape 696"/>
        <p:cNvGrpSpPr/>
        <p:nvPr/>
      </p:nvGrpSpPr>
      <p:grpSpPr>
        <a:xfrm>
          <a:off x="0" y="0"/>
          <a:ext cx="0" cy="0"/>
          <a:chOff x="0" y="0"/>
          <a:chExt cx="0" cy="0"/>
        </a:xfrm>
      </p:grpSpPr>
      <p:sp>
        <p:nvSpPr>
          <p:cNvPr id="697" name="Google Shape;697;p53"/>
          <p:cNvSpPr txBox="1"/>
          <p:nvPr>
            <p:ph type="title"/>
          </p:nvPr>
        </p:nvSpPr>
        <p:spPr>
          <a:xfrm>
            <a:off x="341376" y="640823"/>
            <a:ext cx="3712283" cy="558314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b="1" lang="en-US">
                <a:solidFill>
                  <a:schemeClr val="dk1"/>
                </a:solidFill>
                <a:latin typeface="Helvetica Neue"/>
                <a:ea typeface="Helvetica Neue"/>
                <a:cs typeface="Helvetica Neue"/>
                <a:sym typeface="Helvetica Neue"/>
              </a:rPr>
              <a:t>Three collaborative research focus areas</a:t>
            </a:r>
            <a:endParaRPr/>
          </a:p>
        </p:txBody>
      </p:sp>
      <p:grpSp>
        <p:nvGrpSpPr>
          <p:cNvPr id="698" name="Google Shape;698;p53"/>
          <p:cNvGrpSpPr/>
          <p:nvPr/>
        </p:nvGrpSpPr>
        <p:grpSpPr>
          <a:xfrm>
            <a:off x="4648018" y="653272"/>
            <a:ext cx="7522646" cy="5511240"/>
            <a:chOff x="0" y="12450"/>
            <a:chExt cx="7522646" cy="5511240"/>
          </a:xfrm>
        </p:grpSpPr>
        <p:sp>
          <p:nvSpPr>
            <p:cNvPr id="699" name="Google Shape;699;p53"/>
            <p:cNvSpPr/>
            <p:nvPr/>
          </p:nvSpPr>
          <p:spPr>
            <a:xfrm>
              <a:off x="0" y="425730"/>
              <a:ext cx="7522646" cy="1323000"/>
            </a:xfrm>
            <a:prstGeom prst="rect">
              <a:avLst/>
            </a:prstGeom>
            <a:solidFill>
              <a:schemeClr val="lt1">
                <a:alpha val="89803"/>
              </a:scheme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3"/>
            <p:cNvSpPr txBox="1"/>
            <p:nvPr/>
          </p:nvSpPr>
          <p:spPr>
            <a:xfrm>
              <a:off x="0" y="425730"/>
              <a:ext cx="7522646" cy="1323000"/>
            </a:xfrm>
            <a:prstGeom prst="rect">
              <a:avLst/>
            </a:prstGeom>
            <a:noFill/>
            <a:ln>
              <a:noFill/>
            </a:ln>
          </p:spPr>
          <p:txBody>
            <a:bodyPr anchorCtr="0" anchor="t" bIns="170675" lIns="583825" spcFirstLastPara="1" rIns="583825" wrap="square" tIns="583175">
              <a:noAutofit/>
            </a:bodyPr>
            <a:lstStyle/>
            <a:p>
              <a:pPr indent="-228600" lvl="1" marL="228600" marR="0" rtl="0" algn="l">
                <a:lnSpc>
                  <a:spcPct val="90000"/>
                </a:lnSpc>
                <a:spcBef>
                  <a:spcPts val="0"/>
                </a:spcBef>
                <a:spcAft>
                  <a:spcPts val="0"/>
                </a:spcAft>
                <a:buClr>
                  <a:schemeClr val="dk1"/>
                </a:buClr>
                <a:buSzPts val="2400"/>
                <a:buFont typeface="Helvetica Neue"/>
                <a:buChar char="•"/>
              </a:pPr>
              <a:r>
                <a:rPr b="1" i="0" lang="en-US" sz="2400" u="none" cap="none" strike="noStrike">
                  <a:solidFill>
                    <a:schemeClr val="dk1"/>
                  </a:solidFill>
                  <a:latin typeface="Helvetica Neue"/>
                  <a:ea typeface="Helvetica Neue"/>
                  <a:cs typeface="Helvetica Neue"/>
                  <a:sym typeface="Helvetica Neue"/>
                </a:rPr>
                <a:t>Proposed Action: Intercomparison studies</a:t>
              </a:r>
              <a:endParaRPr/>
            </a:p>
          </p:txBody>
        </p:sp>
        <p:sp>
          <p:nvSpPr>
            <p:cNvPr id="701" name="Google Shape;701;p53"/>
            <p:cNvSpPr/>
            <p:nvPr/>
          </p:nvSpPr>
          <p:spPr>
            <a:xfrm>
              <a:off x="363643" y="12450"/>
              <a:ext cx="7156890" cy="826559"/>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3"/>
            <p:cNvSpPr txBox="1"/>
            <p:nvPr/>
          </p:nvSpPr>
          <p:spPr>
            <a:xfrm>
              <a:off x="403992" y="52799"/>
              <a:ext cx="7076192" cy="745861"/>
            </a:xfrm>
            <a:prstGeom prst="rect">
              <a:avLst/>
            </a:prstGeom>
            <a:noFill/>
            <a:ln>
              <a:noFill/>
            </a:ln>
          </p:spPr>
          <p:txBody>
            <a:bodyPr anchorCtr="0" anchor="ctr" bIns="0" lIns="199025" spcFirstLastPara="1" rIns="199025" wrap="square" tIns="0">
              <a:noAutofit/>
            </a:bodyPr>
            <a:lstStyle/>
            <a:p>
              <a:pPr indent="0" lvl="0" marL="0" marR="0" rtl="0" algn="l">
                <a:lnSpc>
                  <a:spcPct val="90000"/>
                </a:lnSpc>
                <a:spcBef>
                  <a:spcPts val="0"/>
                </a:spcBef>
                <a:spcAft>
                  <a:spcPts val="0"/>
                </a:spcAft>
                <a:buClr>
                  <a:schemeClr val="lt1"/>
                </a:buClr>
                <a:buSzPts val="2400"/>
                <a:buFont typeface="Helvetica Neue"/>
                <a:buNone/>
              </a:pPr>
              <a:r>
                <a:rPr b="1" lang="en-US" sz="2400">
                  <a:solidFill>
                    <a:schemeClr val="lt1"/>
                  </a:solidFill>
                  <a:latin typeface="Helvetica Neue"/>
                  <a:ea typeface="Helvetica Neue"/>
                  <a:cs typeface="Helvetica Neue"/>
                  <a:sym typeface="Helvetica Neue"/>
                </a:rPr>
                <a:t>CDRs/ESDRs: Limitations </a:t>
              </a:r>
              <a:endParaRPr sz="2400">
                <a:solidFill>
                  <a:schemeClr val="lt1"/>
                </a:solidFill>
                <a:latin typeface="Helvetica Neue"/>
                <a:ea typeface="Helvetica Neue"/>
                <a:cs typeface="Helvetica Neue"/>
                <a:sym typeface="Helvetica Neue"/>
              </a:endParaRPr>
            </a:p>
          </p:txBody>
        </p:sp>
        <p:sp>
          <p:nvSpPr>
            <p:cNvPr id="703" name="Google Shape;703;p53"/>
            <p:cNvSpPr/>
            <p:nvPr/>
          </p:nvSpPr>
          <p:spPr>
            <a:xfrm>
              <a:off x="0" y="2313210"/>
              <a:ext cx="7522646" cy="1323000"/>
            </a:xfrm>
            <a:prstGeom prst="rect">
              <a:avLst/>
            </a:prstGeom>
            <a:solidFill>
              <a:schemeClr val="lt1">
                <a:alpha val="89803"/>
              </a:schemeClr>
            </a:solidFill>
            <a:ln cap="flat" cmpd="sng" w="12700">
              <a:solidFill>
                <a:srgbClr val="4CC38C"/>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3"/>
            <p:cNvSpPr txBox="1"/>
            <p:nvPr/>
          </p:nvSpPr>
          <p:spPr>
            <a:xfrm>
              <a:off x="0" y="2313210"/>
              <a:ext cx="7522646" cy="1323000"/>
            </a:xfrm>
            <a:prstGeom prst="rect">
              <a:avLst/>
            </a:prstGeom>
            <a:noFill/>
            <a:ln>
              <a:noFill/>
            </a:ln>
          </p:spPr>
          <p:txBody>
            <a:bodyPr anchorCtr="0" anchor="t" bIns="170675" lIns="583825" spcFirstLastPara="1" rIns="583825" wrap="square" tIns="583175">
              <a:noAutofit/>
            </a:bodyPr>
            <a:lstStyle/>
            <a:p>
              <a:pPr indent="-228600" lvl="1" marL="228600" marR="0" rtl="0" algn="l">
                <a:lnSpc>
                  <a:spcPct val="90000"/>
                </a:lnSpc>
                <a:spcBef>
                  <a:spcPts val="0"/>
                </a:spcBef>
                <a:spcAft>
                  <a:spcPts val="0"/>
                </a:spcAft>
                <a:buClr>
                  <a:schemeClr val="dk1"/>
                </a:buClr>
                <a:buSzPts val="2400"/>
                <a:buFont typeface="Helvetica Neue"/>
                <a:buChar char="•"/>
              </a:pPr>
              <a:r>
                <a:rPr b="1" i="0" lang="en-US" sz="2400" u="none" cap="none" strike="noStrike">
                  <a:solidFill>
                    <a:schemeClr val="dk1"/>
                  </a:solidFill>
                  <a:latin typeface="Helvetica Neue"/>
                  <a:ea typeface="Helvetica Neue"/>
                  <a:cs typeface="Helvetica Neue"/>
                  <a:sym typeface="Helvetica Neue"/>
                </a:rPr>
                <a:t>Proposed Action: Fostering collaboration across teams</a:t>
              </a:r>
              <a:endParaRPr/>
            </a:p>
          </p:txBody>
        </p:sp>
        <p:sp>
          <p:nvSpPr>
            <p:cNvPr id="705" name="Google Shape;705;p53"/>
            <p:cNvSpPr/>
            <p:nvPr/>
          </p:nvSpPr>
          <p:spPr>
            <a:xfrm>
              <a:off x="358133" y="1899930"/>
              <a:ext cx="7162668" cy="826559"/>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3"/>
            <p:cNvSpPr txBox="1"/>
            <p:nvPr/>
          </p:nvSpPr>
          <p:spPr>
            <a:xfrm>
              <a:off x="398482" y="1940279"/>
              <a:ext cx="7081970" cy="745861"/>
            </a:xfrm>
            <a:prstGeom prst="rect">
              <a:avLst/>
            </a:prstGeom>
            <a:noFill/>
            <a:ln>
              <a:noFill/>
            </a:ln>
          </p:spPr>
          <p:txBody>
            <a:bodyPr anchorCtr="0" anchor="ctr" bIns="0" lIns="199025" spcFirstLastPara="1" rIns="199025" wrap="square" tIns="0">
              <a:noAutofit/>
            </a:bodyPr>
            <a:lstStyle/>
            <a:p>
              <a:pPr indent="0" lvl="0" marL="0" marR="0" rtl="0" algn="l">
                <a:lnSpc>
                  <a:spcPct val="90000"/>
                </a:lnSpc>
                <a:spcBef>
                  <a:spcPts val="0"/>
                </a:spcBef>
                <a:spcAft>
                  <a:spcPts val="0"/>
                </a:spcAft>
                <a:buClr>
                  <a:schemeClr val="lt1"/>
                </a:buClr>
                <a:buSzPts val="2400"/>
                <a:buFont typeface="Helvetica Neue"/>
                <a:buNone/>
              </a:pPr>
              <a:r>
                <a:rPr b="1" lang="en-US" sz="2400">
                  <a:solidFill>
                    <a:schemeClr val="lt1"/>
                  </a:solidFill>
                  <a:latin typeface="Helvetica Neue"/>
                  <a:ea typeface="Helvetica Neue"/>
                  <a:cs typeface="Helvetica Neue"/>
                  <a:sym typeface="Helvetica Neue"/>
                </a:rPr>
                <a:t>Climate Trends across ECVs</a:t>
              </a:r>
              <a:endParaRPr sz="2400">
                <a:solidFill>
                  <a:schemeClr val="lt1"/>
                </a:solidFill>
                <a:latin typeface="Helvetica Neue"/>
                <a:ea typeface="Helvetica Neue"/>
                <a:cs typeface="Helvetica Neue"/>
                <a:sym typeface="Helvetica Neue"/>
              </a:endParaRPr>
            </a:p>
          </p:txBody>
        </p:sp>
        <p:sp>
          <p:nvSpPr>
            <p:cNvPr id="707" name="Google Shape;707;p53"/>
            <p:cNvSpPr/>
            <p:nvPr/>
          </p:nvSpPr>
          <p:spPr>
            <a:xfrm>
              <a:off x="0" y="4200690"/>
              <a:ext cx="7522646" cy="1323000"/>
            </a:xfrm>
            <a:prstGeom prst="rect">
              <a:avLst/>
            </a:prstGeom>
            <a:solidFill>
              <a:schemeClr val="lt1">
                <a:alpha val="89803"/>
              </a:schemeClr>
            </a:solidFill>
            <a:ln cap="flat" cmpd="sng" w="12700">
              <a:solidFill>
                <a:srgbClr val="6FAB4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53"/>
            <p:cNvSpPr txBox="1"/>
            <p:nvPr/>
          </p:nvSpPr>
          <p:spPr>
            <a:xfrm>
              <a:off x="0" y="4200690"/>
              <a:ext cx="7522646" cy="1323000"/>
            </a:xfrm>
            <a:prstGeom prst="rect">
              <a:avLst/>
            </a:prstGeom>
            <a:noFill/>
            <a:ln>
              <a:noFill/>
            </a:ln>
          </p:spPr>
          <p:txBody>
            <a:bodyPr anchorCtr="0" anchor="t" bIns="170675" lIns="583825" spcFirstLastPara="1" rIns="583825" wrap="square" tIns="583175">
              <a:noAutofit/>
            </a:bodyPr>
            <a:lstStyle/>
            <a:p>
              <a:pPr indent="-228600" lvl="1" marL="228600" marR="0" rtl="0" algn="l">
                <a:lnSpc>
                  <a:spcPct val="90000"/>
                </a:lnSpc>
                <a:spcBef>
                  <a:spcPts val="0"/>
                </a:spcBef>
                <a:spcAft>
                  <a:spcPts val="0"/>
                </a:spcAft>
                <a:buClr>
                  <a:schemeClr val="dk1"/>
                </a:buClr>
                <a:buSzPts val="2400"/>
                <a:buFont typeface="Helvetica Neue"/>
                <a:buChar char="•"/>
              </a:pPr>
              <a:r>
                <a:rPr b="1" i="0" lang="en-US" sz="2400" u="none" cap="none" strike="noStrike">
                  <a:solidFill>
                    <a:schemeClr val="dk1"/>
                  </a:solidFill>
                  <a:latin typeface="Helvetica Neue"/>
                  <a:ea typeface="Helvetica Neue"/>
                  <a:cs typeface="Helvetica Neue"/>
                  <a:sym typeface="Helvetica Neue"/>
                </a:rPr>
                <a:t>Proposed Action: Reaching out to climate model communities</a:t>
              </a:r>
              <a:endParaRPr/>
            </a:p>
          </p:txBody>
        </p:sp>
        <p:sp>
          <p:nvSpPr>
            <p:cNvPr id="709" name="Google Shape;709;p53"/>
            <p:cNvSpPr/>
            <p:nvPr/>
          </p:nvSpPr>
          <p:spPr>
            <a:xfrm>
              <a:off x="358133" y="3787410"/>
              <a:ext cx="7162668" cy="826559"/>
            </a:xfrm>
            <a:prstGeom prst="roundRect">
              <a:avLst>
                <a:gd fmla="val 16667"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3"/>
            <p:cNvSpPr txBox="1"/>
            <p:nvPr/>
          </p:nvSpPr>
          <p:spPr>
            <a:xfrm>
              <a:off x="398482" y="3827759"/>
              <a:ext cx="7081970" cy="745861"/>
            </a:xfrm>
            <a:prstGeom prst="rect">
              <a:avLst/>
            </a:prstGeom>
            <a:noFill/>
            <a:ln>
              <a:noFill/>
            </a:ln>
          </p:spPr>
          <p:txBody>
            <a:bodyPr anchorCtr="0" anchor="ctr" bIns="0" lIns="199025" spcFirstLastPara="1" rIns="199025" wrap="square" tIns="0">
              <a:noAutofit/>
            </a:bodyPr>
            <a:lstStyle/>
            <a:p>
              <a:pPr indent="0" lvl="0" marL="0" marR="0" rtl="0" algn="l">
                <a:lnSpc>
                  <a:spcPct val="90000"/>
                </a:lnSpc>
                <a:spcBef>
                  <a:spcPts val="0"/>
                </a:spcBef>
                <a:spcAft>
                  <a:spcPts val="0"/>
                </a:spcAft>
                <a:buClr>
                  <a:schemeClr val="lt1"/>
                </a:buClr>
                <a:buSzPts val="2400"/>
                <a:buFont typeface="Helvetica Neue"/>
                <a:buNone/>
              </a:pPr>
              <a:r>
                <a:rPr b="1" lang="en-US" sz="2400">
                  <a:solidFill>
                    <a:schemeClr val="lt1"/>
                  </a:solidFill>
                  <a:latin typeface="Helvetica Neue"/>
                  <a:ea typeface="Helvetica Neue"/>
                  <a:cs typeface="Helvetica Neue"/>
                  <a:sym typeface="Helvetica Neue"/>
                </a:rPr>
                <a:t>CDRs for climate studies</a:t>
              </a:r>
              <a:r>
                <a:rPr lang="en-US" sz="2400">
                  <a:solidFill>
                    <a:schemeClr val="lt1"/>
                  </a:solidFill>
                  <a:latin typeface="Helvetica Neue"/>
                  <a:ea typeface="Helvetica Neue"/>
                  <a:cs typeface="Helvetica Neue"/>
                  <a:sym typeface="Helvetica Neue"/>
                </a:rPr>
                <a:t>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6"/>
          <p:cNvSpPr txBox="1"/>
          <p:nvPr>
            <p:ph idx="1" type="body"/>
          </p:nvPr>
        </p:nvSpPr>
        <p:spPr>
          <a:xfrm>
            <a:off x="169781" y="1484178"/>
            <a:ext cx="5967821" cy="537382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dk1"/>
              </a:buClr>
              <a:buSzPct val="100000"/>
              <a:buNone/>
            </a:pPr>
            <a:r>
              <a:rPr b="1" lang="en-US" sz="2300"/>
              <a:t>Main Sources of Uncertainty</a:t>
            </a:r>
            <a:endParaRPr/>
          </a:p>
          <a:p>
            <a:pPr indent="-137191" lvl="1" marL="228600" rtl="0" algn="l">
              <a:lnSpc>
                <a:spcPct val="120000"/>
              </a:lnSpc>
              <a:spcBef>
                <a:spcPts val="0"/>
              </a:spcBef>
              <a:spcAft>
                <a:spcPts val="0"/>
              </a:spcAft>
              <a:buClr>
                <a:schemeClr val="dk1"/>
              </a:buClr>
              <a:buSzPct val="100000"/>
              <a:buChar char="•"/>
            </a:pPr>
            <a:r>
              <a:rPr b="1" lang="en-US" sz="2300"/>
              <a:t>Diurnal variability of the winds</a:t>
            </a:r>
            <a:r>
              <a:rPr lang="en-US" sz="2300"/>
              <a:t> </a:t>
            </a:r>
            <a:endParaRPr/>
          </a:p>
          <a:p>
            <a:pPr indent="-228631" lvl="2" marL="457200" rtl="0" algn="l">
              <a:lnSpc>
                <a:spcPct val="120000"/>
              </a:lnSpc>
              <a:spcBef>
                <a:spcPts val="0"/>
              </a:spcBef>
              <a:spcAft>
                <a:spcPts val="0"/>
              </a:spcAft>
              <a:buClr>
                <a:srgbClr val="7030A0"/>
              </a:buClr>
              <a:buSzPct val="100000"/>
              <a:buChar char="•"/>
            </a:pPr>
            <a:r>
              <a:rPr b="1" lang="en-US" sz="2300">
                <a:solidFill>
                  <a:srgbClr val="7030A0"/>
                </a:solidFill>
              </a:rPr>
              <a:t>Not well-known magnitude and geographic variability of the diurnal signal, to allow properly isolating its contribution to the differences in the wind estimates from missions observing at different Local Times of Day.</a:t>
            </a:r>
            <a:endParaRPr/>
          </a:p>
          <a:p>
            <a:pPr indent="-137191" lvl="1" marL="228600" rtl="0" algn="l">
              <a:lnSpc>
                <a:spcPct val="120000"/>
              </a:lnSpc>
              <a:spcBef>
                <a:spcPts val="0"/>
              </a:spcBef>
              <a:spcAft>
                <a:spcPts val="0"/>
              </a:spcAft>
              <a:buClr>
                <a:srgbClr val="F9FCF6"/>
              </a:buClr>
              <a:buSzPct val="100000"/>
              <a:buChar char="•"/>
            </a:pPr>
            <a:r>
              <a:rPr b="1" lang="en-US" sz="2300">
                <a:solidFill>
                  <a:srgbClr val="F9FCF6"/>
                </a:solidFill>
              </a:rPr>
              <a:t>Differences in the active observing systems</a:t>
            </a:r>
            <a:endParaRPr/>
          </a:p>
          <a:p>
            <a:pPr indent="-228631" lvl="2" marL="457200" rtl="0" algn="l">
              <a:lnSpc>
                <a:spcPct val="120000"/>
              </a:lnSpc>
              <a:spcBef>
                <a:spcPts val="0"/>
              </a:spcBef>
              <a:spcAft>
                <a:spcPts val="0"/>
              </a:spcAft>
              <a:buClr>
                <a:srgbClr val="F9FCF6"/>
              </a:buClr>
              <a:buSzPct val="100000"/>
              <a:buChar char="•"/>
            </a:pPr>
            <a:r>
              <a:rPr lang="en-US" sz="2300">
                <a:solidFill>
                  <a:srgbClr val="F9FCF6"/>
                </a:solidFill>
              </a:rPr>
              <a:t>frequency of the observations (</a:t>
            </a:r>
            <a:r>
              <a:rPr b="1" lang="en-US" sz="2300">
                <a:solidFill>
                  <a:srgbClr val="F9FCF6"/>
                </a:solidFill>
              </a:rPr>
              <a:t>Ku vs C band</a:t>
            </a:r>
            <a:r>
              <a:rPr lang="en-US" sz="2300">
                <a:solidFill>
                  <a:srgbClr val="F9FCF6"/>
                </a:solidFill>
              </a:rPr>
              <a:t>), with </a:t>
            </a:r>
            <a:r>
              <a:rPr b="1" lang="en-US" sz="2300">
                <a:solidFill>
                  <a:srgbClr val="F9FCF6"/>
                </a:solidFill>
              </a:rPr>
              <a:t>possible differences in the physics of the relationship between the observations (σ</a:t>
            </a:r>
            <a:r>
              <a:rPr b="1" baseline="30000" lang="en-US" sz="2300">
                <a:solidFill>
                  <a:srgbClr val="F9FCF6"/>
                </a:solidFill>
              </a:rPr>
              <a:t>0</a:t>
            </a:r>
            <a:r>
              <a:rPr b="1" lang="en-US" sz="2300">
                <a:solidFill>
                  <a:srgbClr val="F9FCF6"/>
                </a:solidFill>
              </a:rPr>
              <a:t>) and the underlying winds</a:t>
            </a:r>
            <a:r>
              <a:rPr lang="en-US" sz="2300">
                <a:solidFill>
                  <a:srgbClr val="F9FCF6"/>
                </a:solidFill>
              </a:rPr>
              <a:t>; Also having different sensitivity to </a:t>
            </a:r>
            <a:endParaRPr/>
          </a:p>
          <a:p>
            <a:pPr indent="-228631" lvl="3" marL="914400" rtl="0" algn="l">
              <a:lnSpc>
                <a:spcPct val="120000"/>
              </a:lnSpc>
              <a:spcBef>
                <a:spcPts val="0"/>
              </a:spcBef>
              <a:spcAft>
                <a:spcPts val="0"/>
              </a:spcAft>
              <a:buClr>
                <a:srgbClr val="F9FCF6"/>
              </a:buClr>
              <a:buSzPct val="100000"/>
              <a:buChar char="•"/>
            </a:pPr>
            <a:r>
              <a:rPr lang="en-US" sz="2300">
                <a:solidFill>
                  <a:srgbClr val="F9FCF6"/>
                </a:solidFill>
              </a:rPr>
              <a:t>atmospheric parameters (most importantly rain) </a:t>
            </a:r>
            <a:endParaRPr/>
          </a:p>
          <a:p>
            <a:pPr indent="-228631" lvl="3" marL="914400" rtl="0" algn="l">
              <a:lnSpc>
                <a:spcPct val="120000"/>
              </a:lnSpc>
              <a:spcBef>
                <a:spcPts val="0"/>
              </a:spcBef>
              <a:spcAft>
                <a:spcPts val="0"/>
              </a:spcAft>
              <a:buClr>
                <a:srgbClr val="F9FCF6"/>
              </a:buClr>
              <a:buSzPct val="100000"/>
              <a:buChar char="•"/>
            </a:pPr>
            <a:r>
              <a:rPr lang="en-US" sz="2300">
                <a:solidFill>
                  <a:srgbClr val="F9FCF6"/>
                </a:solidFill>
              </a:rPr>
              <a:t>ocean surface parameters such as wind speed, sea surface temperature (SST) and sea state.</a:t>
            </a:r>
            <a:endParaRPr/>
          </a:p>
          <a:p>
            <a:pPr indent="-228631" lvl="2" marL="457200" rtl="0" algn="l">
              <a:lnSpc>
                <a:spcPct val="120000"/>
              </a:lnSpc>
              <a:spcBef>
                <a:spcPts val="0"/>
              </a:spcBef>
              <a:spcAft>
                <a:spcPts val="0"/>
              </a:spcAft>
              <a:buClr>
                <a:srgbClr val="F9FCF6"/>
              </a:buClr>
              <a:buSzPct val="100000"/>
              <a:buChar char="•"/>
            </a:pPr>
            <a:r>
              <a:rPr b="1" lang="en-US" sz="2300">
                <a:solidFill>
                  <a:srgbClr val="F9FCF6"/>
                </a:solidFill>
              </a:rPr>
              <a:t>instrument design and geometry </a:t>
            </a:r>
            <a:r>
              <a:rPr lang="en-US" sz="2300">
                <a:solidFill>
                  <a:srgbClr val="F9FCF6"/>
                </a:solidFill>
              </a:rPr>
              <a:t>(push-broom vs pencil beam, variable incidence angles of the observations); </a:t>
            </a:r>
            <a:endParaRPr/>
          </a:p>
          <a:p>
            <a:pPr indent="-137191" lvl="1" marL="228600" rtl="0" algn="l">
              <a:lnSpc>
                <a:spcPct val="120000"/>
              </a:lnSpc>
              <a:spcBef>
                <a:spcPts val="0"/>
              </a:spcBef>
              <a:spcAft>
                <a:spcPts val="0"/>
              </a:spcAft>
              <a:buClr>
                <a:srgbClr val="F2F9ED"/>
              </a:buClr>
              <a:buSzPct val="100000"/>
              <a:buChar char="•"/>
            </a:pPr>
            <a:r>
              <a:rPr b="1" lang="en-US" sz="2300">
                <a:solidFill>
                  <a:srgbClr val="F2F9ED"/>
                </a:solidFill>
              </a:rPr>
              <a:t>Retrieval algorithms and assumptions</a:t>
            </a:r>
            <a:r>
              <a:rPr lang="en-US" sz="2300">
                <a:solidFill>
                  <a:srgbClr val="F2F9ED"/>
                </a:solidFill>
              </a:rPr>
              <a:t> </a:t>
            </a:r>
            <a:r>
              <a:rPr b="1" lang="en-US" sz="2300">
                <a:solidFill>
                  <a:srgbClr val="F2F9ED"/>
                </a:solidFill>
              </a:rPr>
              <a:t>- inconsistencies </a:t>
            </a:r>
            <a:r>
              <a:rPr b="1" lang="en-US" sz="2300">
                <a:solidFill>
                  <a:srgbClr val="E2F0DB"/>
                </a:solidFill>
              </a:rPr>
              <a:t>remain in the different components of the different retrieval schemes</a:t>
            </a:r>
            <a:r>
              <a:rPr lang="en-US" sz="2300">
                <a:solidFill>
                  <a:srgbClr val="E2F0DB"/>
                </a:solidFill>
              </a:rPr>
              <a:t>.  </a:t>
            </a:r>
            <a:endParaRPr/>
          </a:p>
        </p:txBody>
      </p:sp>
      <p:sp>
        <p:nvSpPr>
          <p:cNvPr id="143" name="Google Shape;143;p6"/>
          <p:cNvSpPr txBox="1"/>
          <p:nvPr/>
        </p:nvSpPr>
        <p:spPr>
          <a:xfrm>
            <a:off x="15764" y="943546"/>
            <a:ext cx="11997561" cy="5824097"/>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dk1"/>
              </a:buClr>
              <a:buSzPts val="2200"/>
              <a:buFont typeface="Arial"/>
              <a:buNone/>
            </a:pPr>
            <a:r>
              <a:t/>
            </a:r>
            <a:endParaRPr sz="2200">
              <a:solidFill>
                <a:schemeClr val="dk1"/>
              </a:solidFill>
              <a:latin typeface="Calibri"/>
              <a:ea typeface="Calibri"/>
              <a:cs typeface="Calibri"/>
              <a:sym typeface="Calibri"/>
            </a:endParaRPr>
          </a:p>
        </p:txBody>
      </p:sp>
      <p:sp>
        <p:nvSpPr>
          <p:cNvPr id="144" name="Google Shape;144;p6"/>
          <p:cNvSpPr txBox="1"/>
          <p:nvPr/>
        </p:nvSpPr>
        <p:spPr>
          <a:xfrm>
            <a:off x="169781" y="-19724"/>
            <a:ext cx="11947289" cy="8064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12121"/>
              </a:buClr>
              <a:buSzPts val="3000"/>
              <a:buFont typeface="Calibri"/>
              <a:buNone/>
            </a:pPr>
            <a:r>
              <a:rPr b="1" lang="en-US" sz="3000">
                <a:solidFill>
                  <a:srgbClr val="212121"/>
                </a:solidFill>
                <a:latin typeface="Calibri"/>
                <a:ea typeface="Calibri"/>
                <a:cs typeface="Calibri"/>
                <a:sym typeface="Calibri"/>
              </a:rPr>
              <a:t>1.A CDRs of </a:t>
            </a:r>
            <a:r>
              <a:rPr b="1" i="1" lang="en-US" sz="3000">
                <a:solidFill>
                  <a:srgbClr val="7030A0"/>
                </a:solidFill>
                <a:latin typeface="Calibri"/>
                <a:ea typeface="Calibri"/>
                <a:cs typeface="Calibri"/>
                <a:sym typeface="Calibri"/>
              </a:rPr>
              <a:t>single-instrument </a:t>
            </a:r>
            <a:r>
              <a:rPr b="1" lang="en-US" sz="3000">
                <a:solidFill>
                  <a:srgbClr val="212121"/>
                </a:solidFill>
                <a:latin typeface="Calibri"/>
                <a:ea typeface="Calibri"/>
                <a:cs typeface="Calibri"/>
                <a:sym typeface="Calibri"/>
              </a:rPr>
              <a:t> ocean surface winds – goals &amp; motivation</a:t>
            </a:r>
            <a:endParaRPr sz="3000">
              <a:solidFill>
                <a:schemeClr val="dk1"/>
              </a:solidFill>
              <a:latin typeface="Calibri"/>
              <a:ea typeface="Calibri"/>
              <a:cs typeface="Calibri"/>
              <a:sym typeface="Calibri"/>
            </a:endParaRPr>
          </a:p>
        </p:txBody>
      </p:sp>
      <p:pic>
        <p:nvPicPr>
          <p:cNvPr descr="A graph of different levels of time&#10;&#10;Description automatically generated with medium confidence" id="145" name="Google Shape;145;p6"/>
          <p:cNvPicPr preferRelativeResize="0"/>
          <p:nvPr/>
        </p:nvPicPr>
        <p:blipFill rotWithShape="1">
          <a:blip r:embed="rId3">
            <a:alphaModFix/>
          </a:blip>
          <a:srcRect b="-1904" l="0" r="0" t="0"/>
          <a:stretch/>
        </p:blipFill>
        <p:spPr>
          <a:xfrm>
            <a:off x="6276509" y="2181432"/>
            <a:ext cx="2022078" cy="1967339"/>
          </a:xfrm>
          <a:prstGeom prst="rect">
            <a:avLst/>
          </a:prstGeom>
          <a:noFill/>
          <a:ln>
            <a:noFill/>
          </a:ln>
        </p:spPr>
      </p:pic>
      <p:sp>
        <p:nvSpPr>
          <p:cNvPr id="146" name="Google Shape;146;p6"/>
          <p:cNvSpPr txBox="1"/>
          <p:nvPr/>
        </p:nvSpPr>
        <p:spPr>
          <a:xfrm>
            <a:off x="8158080" y="1447666"/>
            <a:ext cx="3958990" cy="2170800"/>
          </a:xfrm>
          <a:prstGeom prst="rect">
            <a:avLst/>
          </a:prstGeom>
          <a:noFill/>
          <a:ln>
            <a:noFill/>
          </a:ln>
        </p:spPr>
        <p:txBody>
          <a:bodyPr anchorCtr="0" anchor="t" bIns="45700" lIns="91425" spcFirstLastPara="1" rIns="91425" wrap="square" tIns="45700">
            <a:normAutofit/>
          </a:bodyPr>
          <a:lstStyle/>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Strength and timing of diurnal wind cycles vary seasonally.</a:t>
            </a:r>
            <a:endParaRPr/>
          </a:p>
        </p:txBody>
      </p:sp>
      <p:sp>
        <p:nvSpPr>
          <p:cNvPr id="147" name="Google Shape;147;p6"/>
          <p:cNvSpPr txBox="1"/>
          <p:nvPr/>
        </p:nvSpPr>
        <p:spPr>
          <a:xfrm>
            <a:off x="6084730" y="1403523"/>
            <a:ext cx="23982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CDR Challenge:  Seasonal changes in diurnal winds</a:t>
            </a:r>
            <a:endParaRPr sz="1600">
              <a:solidFill>
                <a:schemeClr val="dk1"/>
              </a:solidFill>
              <a:latin typeface="Calibri"/>
              <a:ea typeface="Calibri"/>
              <a:cs typeface="Calibri"/>
              <a:sym typeface="Calibri"/>
            </a:endParaRPr>
          </a:p>
        </p:txBody>
      </p:sp>
      <p:sp>
        <p:nvSpPr>
          <p:cNvPr id="148" name="Google Shape;148;p6"/>
          <p:cNvSpPr txBox="1"/>
          <p:nvPr/>
        </p:nvSpPr>
        <p:spPr>
          <a:xfrm>
            <a:off x="6137602" y="1916772"/>
            <a:ext cx="246844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Calibri"/>
                <a:ea typeface="Calibri"/>
                <a:cs typeface="Calibri"/>
                <a:sym typeface="Calibri"/>
              </a:rPr>
              <a:t>Donata Giglio, Sarah Gille et al</a:t>
            </a:r>
            <a:endParaRPr sz="1200">
              <a:solidFill>
                <a:schemeClr val="dk1"/>
              </a:solidFill>
              <a:latin typeface="Calibri"/>
              <a:ea typeface="Calibri"/>
              <a:cs typeface="Calibri"/>
              <a:sym typeface="Calibri"/>
            </a:endParaRPr>
          </a:p>
        </p:txBody>
      </p:sp>
      <p:sp>
        <p:nvSpPr>
          <p:cNvPr id="149" name="Google Shape;14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0" name="Google Shape;150;p6"/>
          <p:cNvSpPr txBox="1"/>
          <p:nvPr/>
        </p:nvSpPr>
        <p:spPr>
          <a:xfrm>
            <a:off x="88539" y="670823"/>
            <a:ext cx="11852009" cy="734945"/>
          </a:xfrm>
          <a:prstGeom prst="rect">
            <a:avLst/>
          </a:prstGeom>
          <a:noFill/>
          <a:ln cap="flat" cmpd="sng" w="41275">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Goal: long-term efforts by the IOVWST to provide stable and well-intercalibrated records of the ocean surface winds</a:t>
            </a:r>
            <a:endParaRPr/>
          </a:p>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Motivation: existing difference in operational estimates from different wind missions and different institutions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7"/>
          <p:cNvSpPr txBox="1"/>
          <p:nvPr>
            <p:ph idx="1" type="body"/>
          </p:nvPr>
        </p:nvSpPr>
        <p:spPr>
          <a:xfrm>
            <a:off x="169781" y="1484178"/>
            <a:ext cx="5967821" cy="537382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dk1"/>
              </a:buClr>
              <a:buSzPct val="100000"/>
              <a:buNone/>
            </a:pPr>
            <a:r>
              <a:rPr b="1" lang="en-US" sz="2300"/>
              <a:t>Main Sources of Uncertainty</a:t>
            </a:r>
            <a:endParaRPr/>
          </a:p>
          <a:p>
            <a:pPr indent="-137191" lvl="1" marL="228600" rtl="0" algn="l">
              <a:lnSpc>
                <a:spcPct val="120000"/>
              </a:lnSpc>
              <a:spcBef>
                <a:spcPts val="0"/>
              </a:spcBef>
              <a:spcAft>
                <a:spcPts val="0"/>
              </a:spcAft>
              <a:buClr>
                <a:schemeClr val="dk1"/>
              </a:buClr>
              <a:buSzPct val="100000"/>
              <a:buChar char="•"/>
            </a:pPr>
            <a:r>
              <a:rPr b="1" lang="en-US" sz="2300"/>
              <a:t>Diurnal variability of the winds</a:t>
            </a:r>
            <a:r>
              <a:rPr lang="en-US" sz="2300"/>
              <a:t> </a:t>
            </a:r>
            <a:endParaRPr/>
          </a:p>
          <a:p>
            <a:pPr indent="-228631" lvl="2" marL="457200" rtl="0" algn="l">
              <a:lnSpc>
                <a:spcPct val="120000"/>
              </a:lnSpc>
              <a:spcBef>
                <a:spcPts val="0"/>
              </a:spcBef>
              <a:spcAft>
                <a:spcPts val="0"/>
              </a:spcAft>
              <a:buClr>
                <a:srgbClr val="7030A0"/>
              </a:buClr>
              <a:buSzPct val="100000"/>
              <a:buChar char="•"/>
            </a:pPr>
            <a:r>
              <a:rPr b="1" lang="en-US" sz="2300">
                <a:solidFill>
                  <a:srgbClr val="7030A0"/>
                </a:solidFill>
              </a:rPr>
              <a:t>Not well-known magnitude and geographic variability of the diurnal signal, to allow properly isolating its contribution to the differences in the wind estimates from missions observing at different Local Times of Day.</a:t>
            </a:r>
            <a:endParaRPr/>
          </a:p>
          <a:p>
            <a:pPr indent="-137191" lvl="1" marL="228600" rtl="0" algn="l">
              <a:lnSpc>
                <a:spcPct val="120000"/>
              </a:lnSpc>
              <a:spcBef>
                <a:spcPts val="0"/>
              </a:spcBef>
              <a:spcAft>
                <a:spcPts val="0"/>
              </a:spcAft>
              <a:buClr>
                <a:srgbClr val="F9FCF6"/>
              </a:buClr>
              <a:buSzPct val="100000"/>
              <a:buChar char="•"/>
            </a:pPr>
            <a:r>
              <a:rPr b="1" lang="en-US" sz="2300">
                <a:solidFill>
                  <a:srgbClr val="F9FCF6"/>
                </a:solidFill>
              </a:rPr>
              <a:t>Differences in the active observing systems</a:t>
            </a:r>
            <a:endParaRPr/>
          </a:p>
          <a:p>
            <a:pPr indent="-228631" lvl="2" marL="457200" rtl="0" algn="l">
              <a:lnSpc>
                <a:spcPct val="120000"/>
              </a:lnSpc>
              <a:spcBef>
                <a:spcPts val="0"/>
              </a:spcBef>
              <a:spcAft>
                <a:spcPts val="0"/>
              </a:spcAft>
              <a:buClr>
                <a:srgbClr val="F9FCF6"/>
              </a:buClr>
              <a:buSzPct val="100000"/>
              <a:buChar char="•"/>
            </a:pPr>
            <a:r>
              <a:rPr lang="en-US" sz="2300">
                <a:solidFill>
                  <a:srgbClr val="F9FCF6"/>
                </a:solidFill>
              </a:rPr>
              <a:t>frequency of the observations (</a:t>
            </a:r>
            <a:r>
              <a:rPr b="1" lang="en-US" sz="2300">
                <a:solidFill>
                  <a:srgbClr val="F9FCF6"/>
                </a:solidFill>
              </a:rPr>
              <a:t>Ku vs C band</a:t>
            </a:r>
            <a:r>
              <a:rPr lang="en-US" sz="2300">
                <a:solidFill>
                  <a:srgbClr val="F9FCF6"/>
                </a:solidFill>
              </a:rPr>
              <a:t>), with </a:t>
            </a:r>
            <a:r>
              <a:rPr b="1" lang="en-US" sz="2300">
                <a:solidFill>
                  <a:srgbClr val="F9FCF6"/>
                </a:solidFill>
              </a:rPr>
              <a:t>possible differences in the physics of the relationship between the observations (σ</a:t>
            </a:r>
            <a:r>
              <a:rPr b="1" baseline="30000" lang="en-US" sz="2300">
                <a:solidFill>
                  <a:srgbClr val="F9FCF6"/>
                </a:solidFill>
              </a:rPr>
              <a:t>0</a:t>
            </a:r>
            <a:r>
              <a:rPr b="1" lang="en-US" sz="2300">
                <a:solidFill>
                  <a:srgbClr val="F9FCF6"/>
                </a:solidFill>
              </a:rPr>
              <a:t>) and the underlying winds</a:t>
            </a:r>
            <a:r>
              <a:rPr lang="en-US" sz="2300">
                <a:solidFill>
                  <a:srgbClr val="F9FCF6"/>
                </a:solidFill>
              </a:rPr>
              <a:t>; Also having different sensitivity to </a:t>
            </a:r>
            <a:endParaRPr/>
          </a:p>
          <a:p>
            <a:pPr indent="-228631" lvl="3" marL="914400" rtl="0" algn="l">
              <a:lnSpc>
                <a:spcPct val="120000"/>
              </a:lnSpc>
              <a:spcBef>
                <a:spcPts val="0"/>
              </a:spcBef>
              <a:spcAft>
                <a:spcPts val="0"/>
              </a:spcAft>
              <a:buClr>
                <a:srgbClr val="F9FCF6"/>
              </a:buClr>
              <a:buSzPct val="100000"/>
              <a:buChar char="•"/>
            </a:pPr>
            <a:r>
              <a:rPr lang="en-US" sz="2300">
                <a:solidFill>
                  <a:srgbClr val="F9FCF6"/>
                </a:solidFill>
              </a:rPr>
              <a:t>atmospheric parameters (most importantly rain) </a:t>
            </a:r>
            <a:endParaRPr/>
          </a:p>
          <a:p>
            <a:pPr indent="-228631" lvl="3" marL="914400" rtl="0" algn="l">
              <a:lnSpc>
                <a:spcPct val="120000"/>
              </a:lnSpc>
              <a:spcBef>
                <a:spcPts val="0"/>
              </a:spcBef>
              <a:spcAft>
                <a:spcPts val="0"/>
              </a:spcAft>
              <a:buClr>
                <a:srgbClr val="F9FCF6"/>
              </a:buClr>
              <a:buSzPct val="100000"/>
              <a:buChar char="•"/>
            </a:pPr>
            <a:r>
              <a:rPr lang="en-US" sz="2300">
                <a:solidFill>
                  <a:srgbClr val="F9FCF6"/>
                </a:solidFill>
              </a:rPr>
              <a:t>ocean surface parameters such as wind speed, sea surface temperature (SST) and sea state.</a:t>
            </a:r>
            <a:endParaRPr/>
          </a:p>
          <a:p>
            <a:pPr indent="-228631" lvl="2" marL="457200" rtl="0" algn="l">
              <a:lnSpc>
                <a:spcPct val="120000"/>
              </a:lnSpc>
              <a:spcBef>
                <a:spcPts val="0"/>
              </a:spcBef>
              <a:spcAft>
                <a:spcPts val="0"/>
              </a:spcAft>
              <a:buClr>
                <a:srgbClr val="F9FCF6"/>
              </a:buClr>
              <a:buSzPct val="100000"/>
              <a:buChar char="•"/>
            </a:pPr>
            <a:r>
              <a:rPr b="1" lang="en-US" sz="2300">
                <a:solidFill>
                  <a:srgbClr val="F9FCF6"/>
                </a:solidFill>
              </a:rPr>
              <a:t>instrument design and geometry </a:t>
            </a:r>
            <a:r>
              <a:rPr lang="en-US" sz="2300">
                <a:solidFill>
                  <a:srgbClr val="F9FCF6"/>
                </a:solidFill>
              </a:rPr>
              <a:t>(push-broom vs pencil beam, variable incidence angles of the observations); </a:t>
            </a:r>
            <a:endParaRPr/>
          </a:p>
          <a:p>
            <a:pPr indent="-137191" lvl="1" marL="228600" rtl="0" algn="l">
              <a:lnSpc>
                <a:spcPct val="120000"/>
              </a:lnSpc>
              <a:spcBef>
                <a:spcPts val="0"/>
              </a:spcBef>
              <a:spcAft>
                <a:spcPts val="0"/>
              </a:spcAft>
              <a:buClr>
                <a:srgbClr val="F2F9ED"/>
              </a:buClr>
              <a:buSzPct val="100000"/>
              <a:buChar char="•"/>
            </a:pPr>
            <a:r>
              <a:rPr b="1" lang="en-US" sz="2300">
                <a:solidFill>
                  <a:srgbClr val="F2F9ED"/>
                </a:solidFill>
              </a:rPr>
              <a:t>Retrieval algorithms and assumptions</a:t>
            </a:r>
            <a:r>
              <a:rPr lang="en-US" sz="2300">
                <a:solidFill>
                  <a:srgbClr val="F2F9ED"/>
                </a:solidFill>
              </a:rPr>
              <a:t> </a:t>
            </a:r>
            <a:r>
              <a:rPr b="1" lang="en-US" sz="2300">
                <a:solidFill>
                  <a:srgbClr val="F2F9ED"/>
                </a:solidFill>
              </a:rPr>
              <a:t>- inconsistencies </a:t>
            </a:r>
            <a:r>
              <a:rPr b="1" lang="en-US" sz="2300">
                <a:solidFill>
                  <a:srgbClr val="E2F0DB"/>
                </a:solidFill>
              </a:rPr>
              <a:t>remain in the different components of the different retrieval schemes</a:t>
            </a:r>
            <a:r>
              <a:rPr lang="en-US" sz="2300">
                <a:solidFill>
                  <a:srgbClr val="E2F0DB"/>
                </a:solidFill>
              </a:rPr>
              <a:t>.  </a:t>
            </a:r>
            <a:endParaRPr/>
          </a:p>
        </p:txBody>
      </p:sp>
      <p:sp>
        <p:nvSpPr>
          <p:cNvPr id="156" name="Google Shape;156;p7"/>
          <p:cNvSpPr txBox="1"/>
          <p:nvPr/>
        </p:nvSpPr>
        <p:spPr>
          <a:xfrm>
            <a:off x="15764" y="943546"/>
            <a:ext cx="11997561" cy="5824097"/>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dk1"/>
              </a:buClr>
              <a:buSzPts val="2200"/>
              <a:buFont typeface="Arial"/>
              <a:buNone/>
            </a:pPr>
            <a:r>
              <a:t/>
            </a:r>
            <a:endParaRPr sz="2200">
              <a:solidFill>
                <a:schemeClr val="dk1"/>
              </a:solidFill>
              <a:latin typeface="Calibri"/>
              <a:ea typeface="Calibri"/>
              <a:cs typeface="Calibri"/>
              <a:sym typeface="Calibri"/>
            </a:endParaRPr>
          </a:p>
        </p:txBody>
      </p:sp>
      <p:sp>
        <p:nvSpPr>
          <p:cNvPr id="157" name="Google Shape;157;p7"/>
          <p:cNvSpPr txBox="1"/>
          <p:nvPr/>
        </p:nvSpPr>
        <p:spPr>
          <a:xfrm>
            <a:off x="169781" y="-19724"/>
            <a:ext cx="11947289" cy="8064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12121"/>
              </a:buClr>
              <a:buSzPts val="3000"/>
              <a:buFont typeface="Calibri"/>
              <a:buNone/>
            </a:pPr>
            <a:r>
              <a:rPr b="1" lang="en-US" sz="3000">
                <a:solidFill>
                  <a:srgbClr val="212121"/>
                </a:solidFill>
                <a:latin typeface="Calibri"/>
                <a:ea typeface="Calibri"/>
                <a:cs typeface="Calibri"/>
                <a:sym typeface="Calibri"/>
              </a:rPr>
              <a:t>1.A CDRs of </a:t>
            </a:r>
            <a:r>
              <a:rPr b="1" i="1" lang="en-US" sz="3000">
                <a:solidFill>
                  <a:srgbClr val="7030A0"/>
                </a:solidFill>
                <a:latin typeface="Calibri"/>
                <a:ea typeface="Calibri"/>
                <a:cs typeface="Calibri"/>
                <a:sym typeface="Calibri"/>
              </a:rPr>
              <a:t>single-instrument </a:t>
            </a:r>
            <a:r>
              <a:rPr b="1" lang="en-US" sz="3000">
                <a:solidFill>
                  <a:srgbClr val="212121"/>
                </a:solidFill>
                <a:latin typeface="Calibri"/>
                <a:ea typeface="Calibri"/>
                <a:cs typeface="Calibri"/>
                <a:sym typeface="Calibri"/>
              </a:rPr>
              <a:t> ocean surface winds – goals &amp; motivation</a:t>
            </a:r>
            <a:endParaRPr sz="3000">
              <a:solidFill>
                <a:schemeClr val="dk1"/>
              </a:solidFill>
              <a:latin typeface="Calibri"/>
              <a:ea typeface="Calibri"/>
              <a:cs typeface="Calibri"/>
              <a:sym typeface="Calibri"/>
            </a:endParaRPr>
          </a:p>
        </p:txBody>
      </p:sp>
      <p:pic>
        <p:nvPicPr>
          <p:cNvPr descr="A graph of different levels of time&#10;&#10;Description automatically generated with medium confidence" id="158" name="Google Shape;158;p7"/>
          <p:cNvPicPr preferRelativeResize="0"/>
          <p:nvPr/>
        </p:nvPicPr>
        <p:blipFill rotWithShape="1">
          <a:blip r:embed="rId3">
            <a:alphaModFix/>
          </a:blip>
          <a:srcRect b="-1904" l="0" r="0" t="0"/>
          <a:stretch/>
        </p:blipFill>
        <p:spPr>
          <a:xfrm>
            <a:off x="6276509" y="2181432"/>
            <a:ext cx="2022078" cy="1967339"/>
          </a:xfrm>
          <a:prstGeom prst="rect">
            <a:avLst/>
          </a:prstGeom>
          <a:noFill/>
          <a:ln>
            <a:noFill/>
          </a:ln>
        </p:spPr>
      </p:pic>
      <p:pic>
        <p:nvPicPr>
          <p:cNvPr descr="A chart of different weather conditions&#10;&#10;Description automatically generated with medium confidence" id="159" name="Google Shape;159;p7"/>
          <p:cNvPicPr preferRelativeResize="0"/>
          <p:nvPr/>
        </p:nvPicPr>
        <p:blipFill rotWithShape="1">
          <a:blip r:embed="rId4">
            <a:alphaModFix/>
          </a:blip>
          <a:srcRect b="0" l="0" r="0" t="0"/>
          <a:stretch/>
        </p:blipFill>
        <p:spPr>
          <a:xfrm>
            <a:off x="8363663" y="2115719"/>
            <a:ext cx="3466800" cy="1258207"/>
          </a:xfrm>
          <a:prstGeom prst="rect">
            <a:avLst/>
          </a:prstGeom>
          <a:noFill/>
          <a:ln>
            <a:noFill/>
          </a:ln>
        </p:spPr>
      </p:pic>
      <p:sp>
        <p:nvSpPr>
          <p:cNvPr id="160" name="Google Shape;160;p7"/>
          <p:cNvSpPr txBox="1"/>
          <p:nvPr/>
        </p:nvSpPr>
        <p:spPr>
          <a:xfrm>
            <a:off x="8158080" y="1447666"/>
            <a:ext cx="3958990" cy="2170800"/>
          </a:xfrm>
          <a:prstGeom prst="rect">
            <a:avLst/>
          </a:prstGeom>
          <a:noFill/>
          <a:ln>
            <a:noFill/>
          </a:ln>
        </p:spPr>
        <p:txBody>
          <a:bodyPr anchorCtr="0" anchor="t" bIns="45700" lIns="91425" spcFirstLastPara="1" rIns="91425" wrap="square" tIns="45700">
            <a:normAutofit/>
          </a:bodyPr>
          <a:lstStyle/>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Strength and timing of diurnal wind cycles vary seasonally.</a:t>
            </a:r>
            <a:endParaRPr/>
          </a:p>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Patterns vary geographically.</a:t>
            </a:r>
            <a:endParaRPr/>
          </a:p>
        </p:txBody>
      </p:sp>
      <p:sp>
        <p:nvSpPr>
          <p:cNvPr id="161" name="Google Shape;161;p7"/>
          <p:cNvSpPr txBox="1"/>
          <p:nvPr/>
        </p:nvSpPr>
        <p:spPr>
          <a:xfrm>
            <a:off x="6084730" y="1403523"/>
            <a:ext cx="23982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CDR Challenge:  Seasonal changes in diurnal winds</a:t>
            </a:r>
            <a:endParaRPr sz="1600">
              <a:solidFill>
                <a:schemeClr val="dk1"/>
              </a:solidFill>
              <a:latin typeface="Calibri"/>
              <a:ea typeface="Calibri"/>
              <a:cs typeface="Calibri"/>
              <a:sym typeface="Calibri"/>
            </a:endParaRPr>
          </a:p>
        </p:txBody>
      </p:sp>
      <p:sp>
        <p:nvSpPr>
          <p:cNvPr id="162" name="Google Shape;162;p7"/>
          <p:cNvSpPr txBox="1"/>
          <p:nvPr/>
        </p:nvSpPr>
        <p:spPr>
          <a:xfrm>
            <a:off x="6137602" y="1916772"/>
            <a:ext cx="246844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Calibri"/>
                <a:ea typeface="Calibri"/>
                <a:cs typeface="Calibri"/>
                <a:sym typeface="Calibri"/>
              </a:rPr>
              <a:t>Donata Giglio, Sarah Gille et al</a:t>
            </a:r>
            <a:endParaRPr sz="1200">
              <a:solidFill>
                <a:schemeClr val="dk1"/>
              </a:solidFill>
              <a:latin typeface="Calibri"/>
              <a:ea typeface="Calibri"/>
              <a:cs typeface="Calibri"/>
              <a:sym typeface="Calibri"/>
            </a:endParaRPr>
          </a:p>
        </p:txBody>
      </p:sp>
      <p:sp>
        <p:nvSpPr>
          <p:cNvPr id="163" name="Google Shape;16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4" name="Google Shape;164;p7"/>
          <p:cNvSpPr txBox="1"/>
          <p:nvPr/>
        </p:nvSpPr>
        <p:spPr>
          <a:xfrm>
            <a:off x="88539" y="670823"/>
            <a:ext cx="11852009" cy="734945"/>
          </a:xfrm>
          <a:prstGeom prst="rect">
            <a:avLst/>
          </a:prstGeom>
          <a:noFill/>
          <a:ln cap="flat" cmpd="sng" w="41275">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Goal: long-term efforts by the IOVWST to provide stable and well-intercalibrated records of the ocean surface winds</a:t>
            </a:r>
            <a:endParaRPr/>
          </a:p>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Motivation: existing difference in operational estimates from different wind missions and different institutions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8"/>
          <p:cNvSpPr txBox="1"/>
          <p:nvPr>
            <p:ph idx="1" type="body"/>
          </p:nvPr>
        </p:nvSpPr>
        <p:spPr>
          <a:xfrm>
            <a:off x="169781" y="1484178"/>
            <a:ext cx="5967821" cy="537382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dk1"/>
              </a:buClr>
              <a:buSzPct val="100000"/>
              <a:buNone/>
            </a:pPr>
            <a:r>
              <a:rPr b="1" lang="en-US" sz="2300"/>
              <a:t>Main Sources of Uncertainty</a:t>
            </a:r>
            <a:endParaRPr/>
          </a:p>
          <a:p>
            <a:pPr indent="-137191" lvl="1" marL="228600" rtl="0" algn="l">
              <a:lnSpc>
                <a:spcPct val="120000"/>
              </a:lnSpc>
              <a:spcBef>
                <a:spcPts val="0"/>
              </a:spcBef>
              <a:spcAft>
                <a:spcPts val="0"/>
              </a:spcAft>
              <a:buClr>
                <a:schemeClr val="dk1"/>
              </a:buClr>
              <a:buSzPct val="100000"/>
              <a:buChar char="•"/>
            </a:pPr>
            <a:r>
              <a:rPr b="1" lang="en-US" sz="2300"/>
              <a:t>Diurnal variability of the winds</a:t>
            </a:r>
            <a:r>
              <a:rPr lang="en-US" sz="2300"/>
              <a:t> </a:t>
            </a:r>
            <a:endParaRPr/>
          </a:p>
          <a:p>
            <a:pPr indent="-228631" lvl="2" marL="457200" rtl="0" algn="l">
              <a:lnSpc>
                <a:spcPct val="120000"/>
              </a:lnSpc>
              <a:spcBef>
                <a:spcPts val="0"/>
              </a:spcBef>
              <a:spcAft>
                <a:spcPts val="0"/>
              </a:spcAft>
              <a:buClr>
                <a:srgbClr val="7030A0"/>
              </a:buClr>
              <a:buSzPct val="100000"/>
              <a:buChar char="•"/>
            </a:pPr>
            <a:r>
              <a:rPr b="1" lang="en-US" sz="2300">
                <a:solidFill>
                  <a:srgbClr val="7030A0"/>
                </a:solidFill>
              </a:rPr>
              <a:t>Not well-known magnitude and geographic variability of the diurnal signal, to allow properly isolating its contribution to the differences in the wind estimates from missions observing at different Local Times of Day.</a:t>
            </a:r>
            <a:endParaRPr/>
          </a:p>
          <a:p>
            <a:pPr indent="-137191" lvl="1" marL="228600" rtl="0" algn="l">
              <a:lnSpc>
                <a:spcPct val="120000"/>
              </a:lnSpc>
              <a:spcBef>
                <a:spcPts val="0"/>
              </a:spcBef>
              <a:spcAft>
                <a:spcPts val="0"/>
              </a:spcAft>
              <a:buClr>
                <a:srgbClr val="F9FCF6"/>
              </a:buClr>
              <a:buSzPct val="100000"/>
              <a:buChar char="•"/>
            </a:pPr>
            <a:r>
              <a:rPr b="1" lang="en-US" sz="2300">
                <a:solidFill>
                  <a:srgbClr val="F9FCF6"/>
                </a:solidFill>
              </a:rPr>
              <a:t>Differences in the active observing systems</a:t>
            </a:r>
            <a:endParaRPr/>
          </a:p>
          <a:p>
            <a:pPr indent="-228631" lvl="2" marL="457200" rtl="0" algn="l">
              <a:lnSpc>
                <a:spcPct val="120000"/>
              </a:lnSpc>
              <a:spcBef>
                <a:spcPts val="0"/>
              </a:spcBef>
              <a:spcAft>
                <a:spcPts val="0"/>
              </a:spcAft>
              <a:buClr>
                <a:srgbClr val="F9FCF6"/>
              </a:buClr>
              <a:buSzPct val="100000"/>
              <a:buChar char="•"/>
            </a:pPr>
            <a:r>
              <a:rPr lang="en-US" sz="2300">
                <a:solidFill>
                  <a:srgbClr val="F9FCF6"/>
                </a:solidFill>
              </a:rPr>
              <a:t>frequency of the observations (</a:t>
            </a:r>
            <a:r>
              <a:rPr b="1" lang="en-US" sz="2300">
                <a:solidFill>
                  <a:srgbClr val="F9FCF6"/>
                </a:solidFill>
              </a:rPr>
              <a:t>Ku vs C band</a:t>
            </a:r>
            <a:r>
              <a:rPr lang="en-US" sz="2300">
                <a:solidFill>
                  <a:srgbClr val="F9FCF6"/>
                </a:solidFill>
              </a:rPr>
              <a:t>), with </a:t>
            </a:r>
            <a:r>
              <a:rPr b="1" lang="en-US" sz="2300">
                <a:solidFill>
                  <a:srgbClr val="F9FCF6"/>
                </a:solidFill>
              </a:rPr>
              <a:t>possible differences in the physics of the relationship between the observations (σ</a:t>
            </a:r>
            <a:r>
              <a:rPr b="1" baseline="30000" lang="en-US" sz="2300">
                <a:solidFill>
                  <a:srgbClr val="F9FCF6"/>
                </a:solidFill>
              </a:rPr>
              <a:t>0</a:t>
            </a:r>
            <a:r>
              <a:rPr b="1" lang="en-US" sz="2300">
                <a:solidFill>
                  <a:srgbClr val="F9FCF6"/>
                </a:solidFill>
              </a:rPr>
              <a:t>) and the underlying winds</a:t>
            </a:r>
            <a:r>
              <a:rPr lang="en-US" sz="2300">
                <a:solidFill>
                  <a:srgbClr val="F9FCF6"/>
                </a:solidFill>
              </a:rPr>
              <a:t>; Also having different sensitivity to </a:t>
            </a:r>
            <a:endParaRPr/>
          </a:p>
          <a:p>
            <a:pPr indent="-228631" lvl="3" marL="914400" rtl="0" algn="l">
              <a:lnSpc>
                <a:spcPct val="120000"/>
              </a:lnSpc>
              <a:spcBef>
                <a:spcPts val="0"/>
              </a:spcBef>
              <a:spcAft>
                <a:spcPts val="0"/>
              </a:spcAft>
              <a:buClr>
                <a:srgbClr val="F9FCF6"/>
              </a:buClr>
              <a:buSzPct val="100000"/>
              <a:buChar char="•"/>
            </a:pPr>
            <a:r>
              <a:rPr lang="en-US" sz="2300">
                <a:solidFill>
                  <a:srgbClr val="F9FCF6"/>
                </a:solidFill>
              </a:rPr>
              <a:t>atmospheric parameters (most importantly rain) </a:t>
            </a:r>
            <a:endParaRPr/>
          </a:p>
          <a:p>
            <a:pPr indent="-228631" lvl="3" marL="914400" rtl="0" algn="l">
              <a:lnSpc>
                <a:spcPct val="120000"/>
              </a:lnSpc>
              <a:spcBef>
                <a:spcPts val="0"/>
              </a:spcBef>
              <a:spcAft>
                <a:spcPts val="0"/>
              </a:spcAft>
              <a:buClr>
                <a:srgbClr val="F9FCF6"/>
              </a:buClr>
              <a:buSzPct val="100000"/>
              <a:buChar char="•"/>
            </a:pPr>
            <a:r>
              <a:rPr lang="en-US" sz="2300">
                <a:solidFill>
                  <a:srgbClr val="F9FCF6"/>
                </a:solidFill>
              </a:rPr>
              <a:t>ocean surface parameters such as wind speed, sea surface temperature (SST) and sea state.</a:t>
            </a:r>
            <a:endParaRPr/>
          </a:p>
          <a:p>
            <a:pPr indent="-228631" lvl="2" marL="457200" rtl="0" algn="l">
              <a:lnSpc>
                <a:spcPct val="120000"/>
              </a:lnSpc>
              <a:spcBef>
                <a:spcPts val="0"/>
              </a:spcBef>
              <a:spcAft>
                <a:spcPts val="0"/>
              </a:spcAft>
              <a:buClr>
                <a:srgbClr val="F9FCF6"/>
              </a:buClr>
              <a:buSzPct val="100000"/>
              <a:buChar char="•"/>
            </a:pPr>
            <a:r>
              <a:rPr b="1" lang="en-US" sz="2300">
                <a:solidFill>
                  <a:srgbClr val="F9FCF6"/>
                </a:solidFill>
              </a:rPr>
              <a:t>instrument design and geometry </a:t>
            </a:r>
            <a:r>
              <a:rPr lang="en-US" sz="2300">
                <a:solidFill>
                  <a:srgbClr val="F9FCF6"/>
                </a:solidFill>
              </a:rPr>
              <a:t>(push-broom vs pencil beam, variable incidence angles of the observations); </a:t>
            </a:r>
            <a:endParaRPr/>
          </a:p>
          <a:p>
            <a:pPr indent="-137191" lvl="1" marL="228600" rtl="0" algn="l">
              <a:lnSpc>
                <a:spcPct val="120000"/>
              </a:lnSpc>
              <a:spcBef>
                <a:spcPts val="0"/>
              </a:spcBef>
              <a:spcAft>
                <a:spcPts val="0"/>
              </a:spcAft>
              <a:buClr>
                <a:srgbClr val="F2F9ED"/>
              </a:buClr>
              <a:buSzPct val="100000"/>
              <a:buChar char="•"/>
            </a:pPr>
            <a:r>
              <a:rPr b="1" lang="en-US" sz="2300">
                <a:solidFill>
                  <a:srgbClr val="F2F9ED"/>
                </a:solidFill>
              </a:rPr>
              <a:t>Retrieval algorithms and assumptions</a:t>
            </a:r>
            <a:r>
              <a:rPr lang="en-US" sz="2300">
                <a:solidFill>
                  <a:srgbClr val="F2F9ED"/>
                </a:solidFill>
              </a:rPr>
              <a:t> </a:t>
            </a:r>
            <a:r>
              <a:rPr b="1" lang="en-US" sz="2300">
                <a:solidFill>
                  <a:srgbClr val="F2F9ED"/>
                </a:solidFill>
              </a:rPr>
              <a:t>- inconsistencies </a:t>
            </a:r>
            <a:r>
              <a:rPr b="1" lang="en-US" sz="2300">
                <a:solidFill>
                  <a:srgbClr val="E2F0DB"/>
                </a:solidFill>
              </a:rPr>
              <a:t>remain in the different components of the different retrieval schemes</a:t>
            </a:r>
            <a:r>
              <a:rPr lang="en-US" sz="2300">
                <a:solidFill>
                  <a:srgbClr val="E2F0DB"/>
                </a:solidFill>
              </a:rPr>
              <a:t>.  </a:t>
            </a:r>
            <a:endParaRPr/>
          </a:p>
        </p:txBody>
      </p:sp>
      <p:sp>
        <p:nvSpPr>
          <p:cNvPr id="170" name="Google Shape;170;p8"/>
          <p:cNvSpPr txBox="1"/>
          <p:nvPr/>
        </p:nvSpPr>
        <p:spPr>
          <a:xfrm>
            <a:off x="15764" y="943546"/>
            <a:ext cx="11997561" cy="5824097"/>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dk1"/>
              </a:buClr>
              <a:buSzPts val="2200"/>
              <a:buFont typeface="Arial"/>
              <a:buNone/>
            </a:pPr>
            <a:r>
              <a:t/>
            </a:r>
            <a:endParaRPr sz="2200">
              <a:solidFill>
                <a:schemeClr val="dk1"/>
              </a:solidFill>
              <a:latin typeface="Calibri"/>
              <a:ea typeface="Calibri"/>
              <a:cs typeface="Calibri"/>
              <a:sym typeface="Calibri"/>
            </a:endParaRPr>
          </a:p>
        </p:txBody>
      </p:sp>
      <p:sp>
        <p:nvSpPr>
          <p:cNvPr id="171" name="Google Shape;171;p8"/>
          <p:cNvSpPr txBox="1"/>
          <p:nvPr/>
        </p:nvSpPr>
        <p:spPr>
          <a:xfrm>
            <a:off x="169781" y="-19724"/>
            <a:ext cx="11947289" cy="8064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12121"/>
              </a:buClr>
              <a:buSzPts val="3000"/>
              <a:buFont typeface="Calibri"/>
              <a:buNone/>
            </a:pPr>
            <a:r>
              <a:rPr b="1" lang="en-US" sz="3000">
                <a:solidFill>
                  <a:srgbClr val="212121"/>
                </a:solidFill>
                <a:latin typeface="Calibri"/>
                <a:ea typeface="Calibri"/>
                <a:cs typeface="Calibri"/>
                <a:sym typeface="Calibri"/>
              </a:rPr>
              <a:t>1.A CDRs of </a:t>
            </a:r>
            <a:r>
              <a:rPr b="1" i="1" lang="en-US" sz="3000">
                <a:solidFill>
                  <a:srgbClr val="7030A0"/>
                </a:solidFill>
                <a:latin typeface="Calibri"/>
                <a:ea typeface="Calibri"/>
                <a:cs typeface="Calibri"/>
                <a:sym typeface="Calibri"/>
              </a:rPr>
              <a:t>single-instrument </a:t>
            </a:r>
            <a:r>
              <a:rPr b="1" lang="en-US" sz="3000">
                <a:solidFill>
                  <a:srgbClr val="212121"/>
                </a:solidFill>
                <a:latin typeface="Calibri"/>
                <a:ea typeface="Calibri"/>
                <a:cs typeface="Calibri"/>
                <a:sym typeface="Calibri"/>
              </a:rPr>
              <a:t> ocean surface winds – goals &amp; motivation</a:t>
            </a:r>
            <a:endParaRPr sz="3000">
              <a:solidFill>
                <a:schemeClr val="dk1"/>
              </a:solidFill>
              <a:latin typeface="Calibri"/>
              <a:ea typeface="Calibri"/>
              <a:cs typeface="Calibri"/>
              <a:sym typeface="Calibri"/>
            </a:endParaRPr>
          </a:p>
        </p:txBody>
      </p:sp>
      <p:pic>
        <p:nvPicPr>
          <p:cNvPr descr="A graph of different levels of time&#10;&#10;Description automatically generated with medium confidence" id="172" name="Google Shape;172;p8"/>
          <p:cNvPicPr preferRelativeResize="0"/>
          <p:nvPr/>
        </p:nvPicPr>
        <p:blipFill rotWithShape="1">
          <a:blip r:embed="rId3">
            <a:alphaModFix/>
          </a:blip>
          <a:srcRect b="-1904" l="0" r="0" t="0"/>
          <a:stretch/>
        </p:blipFill>
        <p:spPr>
          <a:xfrm>
            <a:off x="6276509" y="2181432"/>
            <a:ext cx="2022078" cy="1967339"/>
          </a:xfrm>
          <a:prstGeom prst="rect">
            <a:avLst/>
          </a:prstGeom>
          <a:noFill/>
          <a:ln>
            <a:noFill/>
          </a:ln>
        </p:spPr>
      </p:pic>
      <p:pic>
        <p:nvPicPr>
          <p:cNvPr descr="A chart of different weather conditions&#10;&#10;Description automatically generated with medium confidence" id="173" name="Google Shape;173;p8"/>
          <p:cNvPicPr preferRelativeResize="0"/>
          <p:nvPr/>
        </p:nvPicPr>
        <p:blipFill rotWithShape="1">
          <a:blip r:embed="rId4">
            <a:alphaModFix/>
          </a:blip>
          <a:srcRect b="0" l="0" r="0" t="0"/>
          <a:stretch/>
        </p:blipFill>
        <p:spPr>
          <a:xfrm>
            <a:off x="8363663" y="2115719"/>
            <a:ext cx="3466800" cy="1258207"/>
          </a:xfrm>
          <a:prstGeom prst="rect">
            <a:avLst/>
          </a:prstGeom>
          <a:noFill/>
          <a:ln>
            <a:noFill/>
          </a:ln>
        </p:spPr>
      </p:pic>
      <p:sp>
        <p:nvSpPr>
          <p:cNvPr id="174" name="Google Shape;174;p8"/>
          <p:cNvSpPr txBox="1"/>
          <p:nvPr/>
        </p:nvSpPr>
        <p:spPr>
          <a:xfrm>
            <a:off x="8158080" y="1447666"/>
            <a:ext cx="3958990" cy="2170800"/>
          </a:xfrm>
          <a:prstGeom prst="rect">
            <a:avLst/>
          </a:prstGeom>
          <a:noFill/>
          <a:ln>
            <a:noFill/>
          </a:ln>
        </p:spPr>
        <p:txBody>
          <a:bodyPr anchorCtr="0" anchor="t" bIns="45700" lIns="91425" spcFirstLastPara="1" rIns="91425" wrap="square" tIns="45700">
            <a:normAutofit/>
          </a:bodyPr>
          <a:lstStyle/>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Strength and timing of diurnal wind cycles vary seasonally.</a:t>
            </a:r>
            <a:endParaRPr/>
          </a:p>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Patterns vary geographically.</a:t>
            </a:r>
            <a:endParaRPr/>
          </a:p>
        </p:txBody>
      </p:sp>
      <p:sp>
        <p:nvSpPr>
          <p:cNvPr id="175" name="Google Shape;175;p8"/>
          <p:cNvSpPr txBox="1"/>
          <p:nvPr/>
        </p:nvSpPr>
        <p:spPr>
          <a:xfrm>
            <a:off x="6084730" y="1403523"/>
            <a:ext cx="23982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CDR Challenge:  Seasonal changes in diurnal winds</a:t>
            </a:r>
            <a:endParaRPr sz="1600">
              <a:solidFill>
                <a:schemeClr val="dk1"/>
              </a:solidFill>
              <a:latin typeface="Calibri"/>
              <a:ea typeface="Calibri"/>
              <a:cs typeface="Calibri"/>
              <a:sym typeface="Calibri"/>
            </a:endParaRPr>
          </a:p>
        </p:txBody>
      </p:sp>
      <p:sp>
        <p:nvSpPr>
          <p:cNvPr id="176" name="Google Shape;176;p8"/>
          <p:cNvSpPr txBox="1"/>
          <p:nvPr/>
        </p:nvSpPr>
        <p:spPr>
          <a:xfrm>
            <a:off x="6137602" y="1916772"/>
            <a:ext cx="246844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Calibri"/>
                <a:ea typeface="Calibri"/>
                <a:cs typeface="Calibri"/>
                <a:sym typeface="Calibri"/>
              </a:rPr>
              <a:t>Donata Giglio, Sarah Gille et al</a:t>
            </a:r>
            <a:endParaRPr sz="1200">
              <a:solidFill>
                <a:schemeClr val="dk1"/>
              </a:solidFill>
              <a:latin typeface="Calibri"/>
              <a:ea typeface="Calibri"/>
              <a:cs typeface="Calibri"/>
              <a:sym typeface="Calibri"/>
            </a:endParaRPr>
          </a:p>
        </p:txBody>
      </p:sp>
      <p:sp>
        <p:nvSpPr>
          <p:cNvPr id="177" name="Google Shape;177;p8"/>
          <p:cNvSpPr txBox="1"/>
          <p:nvPr/>
        </p:nvSpPr>
        <p:spPr>
          <a:xfrm>
            <a:off x="8122831" y="3308344"/>
            <a:ext cx="3958990" cy="917341"/>
          </a:xfrm>
          <a:prstGeom prst="rect">
            <a:avLst/>
          </a:prstGeom>
          <a:noFill/>
          <a:ln>
            <a:noFill/>
          </a:ln>
        </p:spPr>
        <p:txBody>
          <a:bodyPr anchorCtr="0" anchor="t" bIns="45700" lIns="91425" spcFirstLastPara="1" rIns="91425" wrap="square" tIns="45700">
            <a:normAutofit/>
          </a:bodyPr>
          <a:lstStyle/>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Annual signal can be aliased by sampling (ISS) </a:t>
            </a:r>
            <a:endParaRPr/>
          </a:p>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Multiple satellites, or well-coordinated orbits are needed to distinguish diurnal signal from other variability</a:t>
            </a:r>
            <a:endParaRPr/>
          </a:p>
        </p:txBody>
      </p:sp>
      <p:sp>
        <p:nvSpPr>
          <p:cNvPr id="178" name="Google Shape;17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9" name="Google Shape;179;p8"/>
          <p:cNvSpPr txBox="1"/>
          <p:nvPr/>
        </p:nvSpPr>
        <p:spPr>
          <a:xfrm>
            <a:off x="88539" y="670823"/>
            <a:ext cx="11852009" cy="734945"/>
          </a:xfrm>
          <a:prstGeom prst="rect">
            <a:avLst/>
          </a:prstGeom>
          <a:noFill/>
          <a:ln cap="flat" cmpd="sng" w="41275">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Goal: long-term efforts by the IOVWST to provide stable and well-intercalibrated records of the ocean surface winds</a:t>
            </a:r>
            <a:endParaRPr/>
          </a:p>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Motivation: existing difference in operational estimates from different wind missions and different institutions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9"/>
          <p:cNvSpPr txBox="1"/>
          <p:nvPr>
            <p:ph idx="1" type="body"/>
          </p:nvPr>
        </p:nvSpPr>
        <p:spPr>
          <a:xfrm>
            <a:off x="169781" y="1484178"/>
            <a:ext cx="5967821" cy="5373822"/>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20000"/>
              </a:lnSpc>
              <a:spcBef>
                <a:spcPts val="0"/>
              </a:spcBef>
              <a:spcAft>
                <a:spcPts val="0"/>
              </a:spcAft>
              <a:buClr>
                <a:schemeClr val="dk1"/>
              </a:buClr>
              <a:buSzPct val="100000"/>
              <a:buNone/>
            </a:pPr>
            <a:r>
              <a:rPr b="1" lang="en-US" sz="2300"/>
              <a:t>Main Sources of Uncertainty</a:t>
            </a:r>
            <a:endParaRPr/>
          </a:p>
          <a:p>
            <a:pPr indent="-137191" lvl="1" marL="228600" rtl="0" algn="l">
              <a:lnSpc>
                <a:spcPct val="120000"/>
              </a:lnSpc>
              <a:spcBef>
                <a:spcPts val="0"/>
              </a:spcBef>
              <a:spcAft>
                <a:spcPts val="0"/>
              </a:spcAft>
              <a:buClr>
                <a:schemeClr val="dk1"/>
              </a:buClr>
              <a:buSzPct val="100000"/>
              <a:buChar char="•"/>
            </a:pPr>
            <a:r>
              <a:rPr b="1" lang="en-US" sz="2300"/>
              <a:t>Diurnal variability of the winds</a:t>
            </a:r>
            <a:r>
              <a:rPr lang="en-US" sz="2300"/>
              <a:t> </a:t>
            </a:r>
            <a:endParaRPr/>
          </a:p>
          <a:p>
            <a:pPr indent="-228631" lvl="2" marL="457200" rtl="0" algn="l">
              <a:lnSpc>
                <a:spcPct val="120000"/>
              </a:lnSpc>
              <a:spcBef>
                <a:spcPts val="0"/>
              </a:spcBef>
              <a:spcAft>
                <a:spcPts val="0"/>
              </a:spcAft>
              <a:buClr>
                <a:srgbClr val="7030A0"/>
              </a:buClr>
              <a:buSzPct val="100000"/>
              <a:buChar char="•"/>
            </a:pPr>
            <a:r>
              <a:rPr b="1" lang="en-US" sz="2300">
                <a:solidFill>
                  <a:srgbClr val="7030A0"/>
                </a:solidFill>
              </a:rPr>
              <a:t>Not well-known magnitude and geographic variability of the diurnal signal, to allow properly isolating its contribution to the differences in the wind estimates from missions observing at different Local Times of Day.</a:t>
            </a:r>
            <a:endParaRPr/>
          </a:p>
          <a:p>
            <a:pPr indent="-137191" lvl="1" marL="228600" rtl="0" algn="l">
              <a:lnSpc>
                <a:spcPct val="120000"/>
              </a:lnSpc>
              <a:spcBef>
                <a:spcPts val="0"/>
              </a:spcBef>
              <a:spcAft>
                <a:spcPts val="0"/>
              </a:spcAft>
              <a:buClr>
                <a:schemeClr val="dk1"/>
              </a:buClr>
              <a:buSzPct val="100000"/>
              <a:buChar char="•"/>
            </a:pPr>
            <a:r>
              <a:rPr b="1" lang="en-US" sz="2300"/>
              <a:t>Differences in the active observing systems</a:t>
            </a:r>
            <a:endParaRPr/>
          </a:p>
          <a:p>
            <a:pPr indent="-228631" lvl="2" marL="457200" rtl="0" algn="l">
              <a:lnSpc>
                <a:spcPct val="120000"/>
              </a:lnSpc>
              <a:spcBef>
                <a:spcPts val="0"/>
              </a:spcBef>
              <a:spcAft>
                <a:spcPts val="0"/>
              </a:spcAft>
              <a:buClr>
                <a:schemeClr val="dk1"/>
              </a:buClr>
              <a:buSzPct val="100000"/>
              <a:buChar char="•"/>
            </a:pPr>
            <a:r>
              <a:rPr lang="en-US" sz="2300"/>
              <a:t>frequency of the observations (</a:t>
            </a:r>
            <a:r>
              <a:rPr b="1" lang="en-US" sz="2300">
                <a:solidFill>
                  <a:srgbClr val="7030A0"/>
                </a:solidFill>
              </a:rPr>
              <a:t>Ku vs C band</a:t>
            </a:r>
            <a:r>
              <a:rPr lang="en-US" sz="2300"/>
              <a:t>), with </a:t>
            </a:r>
            <a:r>
              <a:rPr b="1" lang="en-US" sz="2300">
                <a:solidFill>
                  <a:srgbClr val="7030A0"/>
                </a:solidFill>
              </a:rPr>
              <a:t>possible differences in the physics of the relationship between the observations (σ</a:t>
            </a:r>
            <a:r>
              <a:rPr b="1" baseline="30000" lang="en-US" sz="2300">
                <a:solidFill>
                  <a:srgbClr val="7030A0"/>
                </a:solidFill>
              </a:rPr>
              <a:t>0</a:t>
            </a:r>
            <a:r>
              <a:rPr b="1" lang="en-US" sz="2300">
                <a:solidFill>
                  <a:srgbClr val="7030A0"/>
                </a:solidFill>
              </a:rPr>
              <a:t>) and the underlying winds</a:t>
            </a:r>
            <a:r>
              <a:rPr lang="en-US" sz="2300"/>
              <a:t>; Also having different sensitivity to </a:t>
            </a:r>
            <a:endParaRPr/>
          </a:p>
          <a:p>
            <a:pPr indent="-228631" lvl="3" marL="914400" rtl="0" algn="l">
              <a:lnSpc>
                <a:spcPct val="120000"/>
              </a:lnSpc>
              <a:spcBef>
                <a:spcPts val="0"/>
              </a:spcBef>
              <a:spcAft>
                <a:spcPts val="0"/>
              </a:spcAft>
              <a:buClr>
                <a:schemeClr val="dk1"/>
              </a:buClr>
              <a:buSzPct val="100000"/>
              <a:buChar char="•"/>
            </a:pPr>
            <a:r>
              <a:rPr lang="en-US" sz="2300"/>
              <a:t>atmospheric parameters (most importantly rain) </a:t>
            </a:r>
            <a:endParaRPr/>
          </a:p>
          <a:p>
            <a:pPr indent="-228631" lvl="3" marL="914400" rtl="0" algn="l">
              <a:lnSpc>
                <a:spcPct val="120000"/>
              </a:lnSpc>
              <a:spcBef>
                <a:spcPts val="0"/>
              </a:spcBef>
              <a:spcAft>
                <a:spcPts val="0"/>
              </a:spcAft>
              <a:buClr>
                <a:schemeClr val="dk1"/>
              </a:buClr>
              <a:buSzPct val="100000"/>
              <a:buChar char="•"/>
            </a:pPr>
            <a:r>
              <a:rPr lang="en-US" sz="2300"/>
              <a:t>ocean surface parameters such as wind speed, sea surface temperature (SST) and sea state.</a:t>
            </a:r>
            <a:endParaRPr/>
          </a:p>
          <a:p>
            <a:pPr indent="-228631" lvl="2" marL="457200" rtl="0" algn="l">
              <a:lnSpc>
                <a:spcPct val="120000"/>
              </a:lnSpc>
              <a:spcBef>
                <a:spcPts val="0"/>
              </a:spcBef>
              <a:spcAft>
                <a:spcPts val="0"/>
              </a:spcAft>
              <a:buClr>
                <a:srgbClr val="7030A0"/>
              </a:buClr>
              <a:buSzPct val="100000"/>
              <a:buChar char="•"/>
            </a:pPr>
            <a:r>
              <a:rPr b="1" lang="en-US" sz="2300">
                <a:solidFill>
                  <a:srgbClr val="7030A0"/>
                </a:solidFill>
              </a:rPr>
              <a:t>instrument design and geometry </a:t>
            </a:r>
            <a:r>
              <a:rPr lang="en-US" sz="2300"/>
              <a:t>(push-broom vs pencil beam, variable incidence angles of the observations); </a:t>
            </a:r>
            <a:endParaRPr/>
          </a:p>
          <a:p>
            <a:pPr indent="-137191" lvl="1" marL="228600" rtl="0" algn="l">
              <a:lnSpc>
                <a:spcPct val="120000"/>
              </a:lnSpc>
              <a:spcBef>
                <a:spcPts val="0"/>
              </a:spcBef>
              <a:spcAft>
                <a:spcPts val="0"/>
              </a:spcAft>
              <a:buClr>
                <a:srgbClr val="F2F9ED"/>
              </a:buClr>
              <a:buSzPct val="100000"/>
              <a:buChar char="•"/>
            </a:pPr>
            <a:r>
              <a:rPr b="1" lang="en-US" sz="2300">
                <a:solidFill>
                  <a:srgbClr val="F2F9ED"/>
                </a:solidFill>
              </a:rPr>
              <a:t>Retrieval algorithms and assumptions</a:t>
            </a:r>
            <a:r>
              <a:rPr lang="en-US" sz="2300">
                <a:solidFill>
                  <a:srgbClr val="F2F9ED"/>
                </a:solidFill>
              </a:rPr>
              <a:t> </a:t>
            </a:r>
            <a:r>
              <a:rPr b="1" lang="en-US" sz="2300">
                <a:solidFill>
                  <a:srgbClr val="F2F9ED"/>
                </a:solidFill>
              </a:rPr>
              <a:t>- inconsistencies </a:t>
            </a:r>
            <a:r>
              <a:rPr b="1" lang="en-US" sz="2300">
                <a:solidFill>
                  <a:srgbClr val="E2F0DB"/>
                </a:solidFill>
              </a:rPr>
              <a:t>remain in the different components of the different retrieval schemes</a:t>
            </a:r>
            <a:r>
              <a:rPr lang="en-US" sz="2300">
                <a:solidFill>
                  <a:srgbClr val="E2F0DB"/>
                </a:solidFill>
              </a:rPr>
              <a:t>.  </a:t>
            </a:r>
            <a:endParaRPr/>
          </a:p>
        </p:txBody>
      </p:sp>
      <p:sp>
        <p:nvSpPr>
          <p:cNvPr id="185" name="Google Shape;185;p9"/>
          <p:cNvSpPr txBox="1"/>
          <p:nvPr/>
        </p:nvSpPr>
        <p:spPr>
          <a:xfrm>
            <a:off x="15764" y="943546"/>
            <a:ext cx="11997561" cy="5824097"/>
          </a:xfrm>
          <a:prstGeom prst="rect">
            <a:avLst/>
          </a:prstGeom>
          <a:noFill/>
          <a:ln>
            <a:noFill/>
          </a:ln>
        </p:spPr>
        <p:txBody>
          <a:bodyPr anchorCtr="0" anchor="t" bIns="45700" lIns="91425" spcFirstLastPara="1" rIns="91425" wrap="square" tIns="45700">
            <a:normAutofit/>
          </a:bodyPr>
          <a:lstStyle/>
          <a:p>
            <a:pPr indent="0" lvl="0" marL="0" marR="0" rtl="0" algn="l">
              <a:lnSpc>
                <a:spcPct val="120000"/>
              </a:lnSpc>
              <a:spcBef>
                <a:spcPts val="0"/>
              </a:spcBef>
              <a:spcAft>
                <a:spcPts val="0"/>
              </a:spcAft>
              <a:buClr>
                <a:schemeClr val="dk1"/>
              </a:buClr>
              <a:buSzPts val="2200"/>
              <a:buFont typeface="Arial"/>
              <a:buNone/>
            </a:pPr>
            <a:r>
              <a:t/>
            </a:r>
            <a:endParaRPr sz="2200">
              <a:solidFill>
                <a:schemeClr val="dk1"/>
              </a:solidFill>
              <a:latin typeface="Calibri"/>
              <a:ea typeface="Calibri"/>
              <a:cs typeface="Calibri"/>
              <a:sym typeface="Calibri"/>
            </a:endParaRPr>
          </a:p>
        </p:txBody>
      </p:sp>
      <p:grpSp>
        <p:nvGrpSpPr>
          <p:cNvPr id="186" name="Google Shape;186;p9"/>
          <p:cNvGrpSpPr/>
          <p:nvPr/>
        </p:nvGrpSpPr>
        <p:grpSpPr>
          <a:xfrm>
            <a:off x="6165684" y="5404387"/>
            <a:ext cx="5881401" cy="1404323"/>
            <a:chOff x="-519864" y="-178559"/>
            <a:chExt cx="6549446" cy="1444402"/>
          </a:xfrm>
        </p:grpSpPr>
        <p:grpSp>
          <p:nvGrpSpPr>
            <p:cNvPr id="187" name="Google Shape;187;p9"/>
            <p:cNvGrpSpPr/>
            <p:nvPr/>
          </p:nvGrpSpPr>
          <p:grpSpPr>
            <a:xfrm>
              <a:off x="1637932" y="-178559"/>
              <a:ext cx="4391650" cy="1444402"/>
              <a:chOff x="1637932" y="-178559"/>
              <a:chExt cx="4391650" cy="1444402"/>
            </a:xfrm>
          </p:grpSpPr>
          <p:pic>
            <p:nvPicPr>
              <p:cNvPr id="188" name="Google Shape;188;p9"/>
              <p:cNvPicPr preferRelativeResize="0"/>
              <p:nvPr/>
            </p:nvPicPr>
            <p:blipFill rotWithShape="1">
              <a:blip r:embed="rId3">
                <a:alphaModFix/>
              </a:blip>
              <a:srcRect b="0" l="0" r="0" t="0"/>
              <a:stretch/>
            </p:blipFill>
            <p:spPr>
              <a:xfrm>
                <a:off x="4150939" y="-178559"/>
                <a:ext cx="1878643" cy="1444402"/>
              </a:xfrm>
              <a:prstGeom prst="rect">
                <a:avLst/>
              </a:prstGeom>
              <a:noFill/>
              <a:ln>
                <a:noFill/>
              </a:ln>
            </p:spPr>
          </p:pic>
          <p:pic>
            <p:nvPicPr>
              <p:cNvPr id="189" name="Google Shape;189;p9"/>
              <p:cNvPicPr preferRelativeResize="0"/>
              <p:nvPr/>
            </p:nvPicPr>
            <p:blipFill rotWithShape="1">
              <a:blip r:embed="rId4">
                <a:alphaModFix/>
              </a:blip>
              <a:srcRect b="0" l="0" r="0" t="0"/>
              <a:stretch/>
            </p:blipFill>
            <p:spPr>
              <a:xfrm>
                <a:off x="1637932" y="-178121"/>
                <a:ext cx="2034797" cy="1443964"/>
              </a:xfrm>
              <a:prstGeom prst="rect">
                <a:avLst/>
              </a:prstGeom>
              <a:noFill/>
              <a:ln>
                <a:noFill/>
              </a:ln>
            </p:spPr>
          </p:pic>
        </p:grpSp>
        <p:sp>
          <p:nvSpPr>
            <p:cNvPr id="190" name="Google Shape;190;p9"/>
            <p:cNvSpPr txBox="1"/>
            <p:nvPr/>
          </p:nvSpPr>
          <p:spPr>
            <a:xfrm>
              <a:off x="-519864" y="-109235"/>
              <a:ext cx="2179452" cy="43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4F81BD"/>
                  </a:solidFill>
                  <a:latin typeface="Arial Narrow"/>
                  <a:ea typeface="Arial Narrow"/>
                  <a:cs typeface="Arial Narrow"/>
                  <a:sym typeface="Arial Narrow"/>
                </a:rPr>
                <a:t>Schematic of the observation geometry for the two different observing systems: the rotating pencil beam of the Ku-band scatterometers (left) and the push-broom fan beam sampling by the C-band scatterometers (right)</a:t>
              </a:r>
              <a:endParaRPr sz="1000">
                <a:solidFill>
                  <a:srgbClr val="4F81BD"/>
                </a:solidFill>
                <a:latin typeface="Arial Narrow"/>
                <a:ea typeface="Arial Narrow"/>
                <a:cs typeface="Arial Narrow"/>
                <a:sym typeface="Arial Narrow"/>
              </a:endParaRPr>
            </a:p>
          </p:txBody>
        </p:sp>
      </p:grpSp>
      <p:sp>
        <p:nvSpPr>
          <p:cNvPr id="191" name="Google Shape;191;p9"/>
          <p:cNvSpPr txBox="1"/>
          <p:nvPr/>
        </p:nvSpPr>
        <p:spPr>
          <a:xfrm>
            <a:off x="169781" y="-19724"/>
            <a:ext cx="11947289" cy="8064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12121"/>
              </a:buClr>
              <a:buSzPts val="3000"/>
              <a:buFont typeface="Calibri"/>
              <a:buNone/>
            </a:pPr>
            <a:r>
              <a:rPr b="1" lang="en-US" sz="3000">
                <a:solidFill>
                  <a:srgbClr val="212121"/>
                </a:solidFill>
                <a:latin typeface="Calibri"/>
                <a:ea typeface="Calibri"/>
                <a:cs typeface="Calibri"/>
                <a:sym typeface="Calibri"/>
              </a:rPr>
              <a:t>1.A CDRs of </a:t>
            </a:r>
            <a:r>
              <a:rPr b="1" i="1" lang="en-US" sz="3000">
                <a:solidFill>
                  <a:srgbClr val="7030A0"/>
                </a:solidFill>
                <a:latin typeface="Calibri"/>
                <a:ea typeface="Calibri"/>
                <a:cs typeface="Calibri"/>
                <a:sym typeface="Calibri"/>
              </a:rPr>
              <a:t>single-instrument </a:t>
            </a:r>
            <a:r>
              <a:rPr b="1" lang="en-US" sz="3000">
                <a:solidFill>
                  <a:srgbClr val="212121"/>
                </a:solidFill>
                <a:latin typeface="Calibri"/>
                <a:ea typeface="Calibri"/>
                <a:cs typeface="Calibri"/>
                <a:sym typeface="Calibri"/>
              </a:rPr>
              <a:t> ocean surface winds – goals &amp; motivation</a:t>
            </a:r>
            <a:endParaRPr sz="3000">
              <a:solidFill>
                <a:schemeClr val="dk1"/>
              </a:solidFill>
              <a:latin typeface="Calibri"/>
              <a:ea typeface="Calibri"/>
              <a:cs typeface="Calibri"/>
              <a:sym typeface="Calibri"/>
            </a:endParaRPr>
          </a:p>
        </p:txBody>
      </p:sp>
      <p:pic>
        <p:nvPicPr>
          <p:cNvPr id="192" name="Google Shape;192;p9"/>
          <p:cNvPicPr preferRelativeResize="0"/>
          <p:nvPr/>
        </p:nvPicPr>
        <p:blipFill rotWithShape="1">
          <a:blip r:embed="rId5">
            <a:alphaModFix/>
          </a:blip>
          <a:srcRect b="0" l="0" r="0" t="0"/>
          <a:stretch/>
        </p:blipFill>
        <p:spPr>
          <a:xfrm>
            <a:off x="6269126" y="4151868"/>
            <a:ext cx="5744199" cy="1166091"/>
          </a:xfrm>
          <a:prstGeom prst="rect">
            <a:avLst/>
          </a:prstGeom>
          <a:noFill/>
          <a:ln>
            <a:noFill/>
          </a:ln>
        </p:spPr>
      </p:pic>
      <p:pic>
        <p:nvPicPr>
          <p:cNvPr descr="A graph of different levels of time&#10;&#10;Description automatically generated with medium confidence" id="193" name="Google Shape;193;p9"/>
          <p:cNvPicPr preferRelativeResize="0"/>
          <p:nvPr/>
        </p:nvPicPr>
        <p:blipFill rotWithShape="1">
          <a:blip r:embed="rId6">
            <a:alphaModFix/>
          </a:blip>
          <a:srcRect b="-1904" l="0" r="0" t="0"/>
          <a:stretch/>
        </p:blipFill>
        <p:spPr>
          <a:xfrm>
            <a:off x="6276509" y="2181432"/>
            <a:ext cx="2022078" cy="1967339"/>
          </a:xfrm>
          <a:prstGeom prst="rect">
            <a:avLst/>
          </a:prstGeom>
          <a:noFill/>
          <a:ln>
            <a:noFill/>
          </a:ln>
        </p:spPr>
      </p:pic>
      <p:pic>
        <p:nvPicPr>
          <p:cNvPr descr="A chart of different weather conditions&#10;&#10;Description automatically generated with medium confidence" id="194" name="Google Shape;194;p9"/>
          <p:cNvPicPr preferRelativeResize="0"/>
          <p:nvPr/>
        </p:nvPicPr>
        <p:blipFill rotWithShape="1">
          <a:blip r:embed="rId7">
            <a:alphaModFix/>
          </a:blip>
          <a:srcRect b="0" l="0" r="0" t="0"/>
          <a:stretch/>
        </p:blipFill>
        <p:spPr>
          <a:xfrm>
            <a:off x="8363663" y="2115719"/>
            <a:ext cx="3466800" cy="1258207"/>
          </a:xfrm>
          <a:prstGeom prst="rect">
            <a:avLst/>
          </a:prstGeom>
          <a:noFill/>
          <a:ln>
            <a:noFill/>
          </a:ln>
        </p:spPr>
      </p:pic>
      <p:sp>
        <p:nvSpPr>
          <p:cNvPr id="195" name="Google Shape;195;p9"/>
          <p:cNvSpPr txBox="1"/>
          <p:nvPr/>
        </p:nvSpPr>
        <p:spPr>
          <a:xfrm>
            <a:off x="8158080" y="1447666"/>
            <a:ext cx="3958990" cy="2170800"/>
          </a:xfrm>
          <a:prstGeom prst="rect">
            <a:avLst/>
          </a:prstGeom>
          <a:noFill/>
          <a:ln>
            <a:noFill/>
          </a:ln>
        </p:spPr>
        <p:txBody>
          <a:bodyPr anchorCtr="0" anchor="t" bIns="45700" lIns="91425" spcFirstLastPara="1" rIns="91425" wrap="square" tIns="45700">
            <a:normAutofit/>
          </a:bodyPr>
          <a:lstStyle/>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Strength and timing of diurnal wind cycles vary seasonally.</a:t>
            </a:r>
            <a:endParaRPr/>
          </a:p>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Patterns vary geographically.</a:t>
            </a:r>
            <a:endParaRPr/>
          </a:p>
        </p:txBody>
      </p:sp>
      <p:sp>
        <p:nvSpPr>
          <p:cNvPr id="196" name="Google Shape;196;p9"/>
          <p:cNvSpPr txBox="1"/>
          <p:nvPr/>
        </p:nvSpPr>
        <p:spPr>
          <a:xfrm>
            <a:off x="6084730" y="1403523"/>
            <a:ext cx="23982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chemeClr val="dk1"/>
                </a:solidFill>
                <a:latin typeface="Calibri"/>
                <a:ea typeface="Calibri"/>
                <a:cs typeface="Calibri"/>
                <a:sym typeface="Calibri"/>
              </a:rPr>
              <a:t>CDR Challenge:  Seasonal changes in diurnal winds</a:t>
            </a:r>
            <a:endParaRPr sz="1600">
              <a:solidFill>
                <a:schemeClr val="dk1"/>
              </a:solidFill>
              <a:latin typeface="Calibri"/>
              <a:ea typeface="Calibri"/>
              <a:cs typeface="Calibri"/>
              <a:sym typeface="Calibri"/>
            </a:endParaRPr>
          </a:p>
        </p:txBody>
      </p:sp>
      <p:sp>
        <p:nvSpPr>
          <p:cNvPr id="197" name="Google Shape;197;p9"/>
          <p:cNvSpPr txBox="1"/>
          <p:nvPr/>
        </p:nvSpPr>
        <p:spPr>
          <a:xfrm>
            <a:off x="6137602" y="1916772"/>
            <a:ext cx="246844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chemeClr val="dk1"/>
                </a:solidFill>
                <a:latin typeface="Calibri"/>
                <a:ea typeface="Calibri"/>
                <a:cs typeface="Calibri"/>
                <a:sym typeface="Calibri"/>
              </a:rPr>
              <a:t>Donata Giglio, Sarah Gille et al</a:t>
            </a:r>
            <a:endParaRPr sz="1200">
              <a:solidFill>
                <a:schemeClr val="dk1"/>
              </a:solidFill>
              <a:latin typeface="Calibri"/>
              <a:ea typeface="Calibri"/>
              <a:cs typeface="Calibri"/>
              <a:sym typeface="Calibri"/>
            </a:endParaRPr>
          </a:p>
        </p:txBody>
      </p:sp>
      <p:sp>
        <p:nvSpPr>
          <p:cNvPr id="198" name="Google Shape;198;p9"/>
          <p:cNvSpPr txBox="1"/>
          <p:nvPr/>
        </p:nvSpPr>
        <p:spPr>
          <a:xfrm>
            <a:off x="8122831" y="3308344"/>
            <a:ext cx="3958990" cy="917341"/>
          </a:xfrm>
          <a:prstGeom prst="rect">
            <a:avLst/>
          </a:prstGeom>
          <a:noFill/>
          <a:ln>
            <a:noFill/>
          </a:ln>
        </p:spPr>
        <p:txBody>
          <a:bodyPr anchorCtr="0" anchor="t" bIns="45700" lIns="91425" spcFirstLastPara="1" rIns="91425" wrap="square" tIns="45700">
            <a:normAutofit/>
          </a:bodyPr>
          <a:lstStyle/>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Annual signal can be aliased by sampling (ISS) </a:t>
            </a:r>
            <a:endParaRPr/>
          </a:p>
          <a:p>
            <a:pPr indent="-137160" lvl="0" marL="228600" marR="0" rtl="0" algn="l">
              <a:lnSpc>
                <a:spcPct val="90000"/>
              </a:lnSpc>
              <a:spcBef>
                <a:spcPts val="0"/>
              </a:spcBef>
              <a:spcAft>
                <a:spcPts val="0"/>
              </a:spcAft>
              <a:buClr>
                <a:schemeClr val="dk1"/>
              </a:buClr>
              <a:buSzPts val="1500"/>
              <a:buFont typeface="Arial"/>
              <a:buChar char="•"/>
            </a:pPr>
            <a:r>
              <a:rPr lang="en-US" sz="1500">
                <a:solidFill>
                  <a:schemeClr val="dk1"/>
                </a:solidFill>
                <a:latin typeface="Calibri"/>
                <a:ea typeface="Calibri"/>
                <a:cs typeface="Calibri"/>
                <a:sym typeface="Calibri"/>
              </a:rPr>
              <a:t>Multiple satellites, or well-coordinated orbits are needed to distinguish diurnal signal from other variability</a:t>
            </a:r>
            <a:endParaRPr/>
          </a:p>
        </p:txBody>
      </p:sp>
      <p:sp>
        <p:nvSpPr>
          <p:cNvPr id="199" name="Google Shape;19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0" name="Google Shape;200;p9"/>
          <p:cNvSpPr txBox="1"/>
          <p:nvPr/>
        </p:nvSpPr>
        <p:spPr>
          <a:xfrm>
            <a:off x="88539" y="670823"/>
            <a:ext cx="11852009" cy="734945"/>
          </a:xfrm>
          <a:prstGeom prst="rect">
            <a:avLst/>
          </a:prstGeom>
          <a:noFill/>
          <a:ln cap="flat" cmpd="sng" w="41275">
            <a:solidFill>
              <a:srgbClr val="7030A0"/>
            </a:solidFill>
            <a:prstDash val="solid"/>
            <a:round/>
            <a:headEnd len="sm" w="sm" type="none"/>
            <a:tailEnd len="sm" w="sm" type="none"/>
          </a:ln>
        </p:spPr>
        <p:txBody>
          <a:bodyPr anchorCtr="0" anchor="t" bIns="45700" lIns="91425" spcFirstLastPara="1" rIns="91425" wrap="square" tIns="45700">
            <a:spAutoFit/>
          </a:bodyPr>
          <a:lstStyle/>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Goal: long-term efforts by the IOVWST to provide stable and well-intercalibrated records of the ocean surface winds</a:t>
            </a:r>
            <a:endParaRPr/>
          </a:p>
          <a:p>
            <a:pPr indent="-228600" lvl="1" marL="457200" marR="0" rtl="0" algn="l">
              <a:lnSpc>
                <a:spcPct val="120000"/>
              </a:lnSpc>
              <a:spcBef>
                <a:spcPts val="0"/>
              </a:spcBef>
              <a:spcAft>
                <a:spcPts val="0"/>
              </a:spcAft>
              <a:buClr>
                <a:srgbClr val="212121"/>
              </a:buClr>
              <a:buSzPts val="1800"/>
              <a:buFont typeface="Calibri"/>
              <a:buAutoNum type="alphaLcPeriod"/>
            </a:pPr>
            <a:r>
              <a:rPr b="1" i="0" lang="en-US" sz="1800" u="none" cap="none" strike="noStrike">
                <a:solidFill>
                  <a:srgbClr val="212121"/>
                </a:solidFill>
                <a:latin typeface="Calibri"/>
                <a:ea typeface="Calibri"/>
                <a:cs typeface="Calibri"/>
                <a:sym typeface="Calibri"/>
              </a:rPr>
              <a:t>Motivation: existing difference in operational estimates from different wind missions and different institutions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2018-04-22T19:38:17Z</dcterms:created>
  <dc:creator>Microsoft Office User</dc:creator>
</cp:coreProperties>
</file>