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embeddedFontLst>
    <p:embeddedFont>
      <p:font typeface="Noto Sans Symbols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jDeIlvtCgvzo5iOI+AiaQ2aHVh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NotoSansSymbols-bold.fntdata"/><Relationship Id="rId27" Type="http://schemas.openxmlformats.org/officeDocument/2006/relationships/font" Target="fonts/NotoSansSymbols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https://d.docs.live.net/76e385df44177d53/Documents/ICM/OSI_SAF/metrics/hscat_colloc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aseline="0" dirty="0"/>
              <a:t>Error variance reduction (Test period)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global_vrms_total!$O$33</c:f>
              <c:strCache>
                <c:ptCount val="1"/>
                <c:pt idx="0">
                  <c:v>XGB1500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(global_vrms_total!$P$32,global_vrms_total!$P$37,global_vrms_total!$S$32,global_vrms_total!$S$37)</c:f>
              <c:strCache>
                <c:ptCount val="4"/>
                <c:pt idx="0">
                  <c:v>Global</c:v>
                </c:pt>
                <c:pt idx="1">
                  <c:v>Tropics</c:v>
                </c:pt>
                <c:pt idx="2">
                  <c:v>Extra Tropics</c:v>
                </c:pt>
                <c:pt idx="3">
                  <c:v>High Latitudes</c:v>
                </c:pt>
              </c:strCache>
            </c:strRef>
          </c:cat>
          <c:val>
            <c:numRef>
              <c:f>(global_vrms_total!$R$33,global_vrms_total!$R$38,global_vrms_total!$U$33,global_vrms_total!$U$38)</c:f>
              <c:numCache>
                <c:formatCode>0.00</c:formatCode>
                <c:ptCount val="4"/>
                <c:pt idx="0">
                  <c:v>4.4967185434697159</c:v>
                </c:pt>
                <c:pt idx="1">
                  <c:v>3.6549449783973222</c:v>
                </c:pt>
                <c:pt idx="2">
                  <c:v>5.5268905740647227</c:v>
                </c:pt>
                <c:pt idx="3">
                  <c:v>4.3300374768834518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C2-432F-816F-B821D9FC22D1}"/>
            </c:ext>
          </c:extLst>
        </c:ser>
        <c:ser>
          <c:idx val="1"/>
          <c:order val="1"/>
          <c:tx>
            <c:strRef>
              <c:f>global_vrms_total!$O$34</c:f>
              <c:strCache>
                <c:ptCount val="1"/>
                <c:pt idx="0">
                  <c:v>MLP 256_128_64_32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(global_vrms_total!$P$32,global_vrms_total!$P$37,global_vrms_total!$S$32,global_vrms_total!$S$37)</c:f>
              <c:strCache>
                <c:ptCount val="4"/>
                <c:pt idx="0">
                  <c:v>Global</c:v>
                </c:pt>
                <c:pt idx="1">
                  <c:v>Tropics</c:v>
                </c:pt>
                <c:pt idx="2">
                  <c:v>Extra Tropics</c:v>
                </c:pt>
                <c:pt idx="3">
                  <c:v>High Latitudes</c:v>
                </c:pt>
              </c:strCache>
            </c:strRef>
          </c:cat>
          <c:val>
            <c:numRef>
              <c:f>(global_vrms_total!$R$34,global_vrms_total!$R$39,global_vrms_total!$U$34,global_vrms_total!$U$39)</c:f>
              <c:numCache>
                <c:formatCode>0.00</c:formatCode>
                <c:ptCount val="4"/>
                <c:pt idx="0">
                  <c:v>4.4230186212540969</c:v>
                </c:pt>
                <c:pt idx="1">
                  <c:v>3.6595363265005481</c:v>
                </c:pt>
                <c:pt idx="2">
                  <c:v>5.4313033720332182</c:v>
                </c:pt>
                <c:pt idx="3">
                  <c:v>4.1554344837010238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C2-432F-816F-B821D9FC22D1}"/>
            </c:ext>
          </c:extLst>
        </c:ser>
        <c:ser>
          <c:idx val="2"/>
          <c:order val="2"/>
          <c:tx>
            <c:strRef>
              <c:f>global_vrms_total!$O$35</c:f>
              <c:strCache>
                <c:ptCount val="1"/>
                <c:pt idx="0">
                  <c:v>TF 256_128_64_32 Dr 0.25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(global_vrms_total!$P$32,global_vrms_total!$P$37,global_vrms_total!$S$32,global_vrms_total!$S$37)</c:f>
              <c:strCache>
                <c:ptCount val="4"/>
                <c:pt idx="0">
                  <c:v>Global</c:v>
                </c:pt>
                <c:pt idx="1">
                  <c:v>Tropics</c:v>
                </c:pt>
                <c:pt idx="2">
                  <c:v>Extra Tropics</c:v>
                </c:pt>
                <c:pt idx="3">
                  <c:v>High Latitudes</c:v>
                </c:pt>
              </c:strCache>
            </c:strRef>
          </c:cat>
          <c:val>
            <c:numRef>
              <c:f>(global_vrms_total!$R$35,global_vrms_total!$R$40,global_vrms_total!$U$35,global_vrms_total!$U$40)</c:f>
              <c:numCache>
                <c:formatCode>0.00</c:formatCode>
                <c:ptCount val="4"/>
                <c:pt idx="0">
                  <c:v>5.5405402224552809</c:v>
                </c:pt>
                <c:pt idx="1">
                  <c:v>3.6713402465979859</c:v>
                </c:pt>
                <c:pt idx="2">
                  <c:v>7.6587835887457336</c:v>
                </c:pt>
                <c:pt idx="3">
                  <c:v>5.4712973784128076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C2-432F-816F-B821D9FC22D1}"/>
            </c:ext>
          </c:extLst>
        </c:ser>
        <c:ser>
          <c:idx val="3"/>
          <c:order val="3"/>
          <c:tx>
            <c:strRef>
              <c:f>global_vrms_total!$O$36</c:f>
              <c:strCache>
                <c:ptCount val="1"/>
                <c:pt idx="0">
                  <c:v>ERA* N15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(global_vrms_total!$P$32,global_vrms_total!$P$37,global_vrms_total!$S$32,global_vrms_total!$S$37)</c:f>
              <c:strCache>
                <c:ptCount val="4"/>
                <c:pt idx="0">
                  <c:v>Global</c:v>
                </c:pt>
                <c:pt idx="1">
                  <c:v>Tropics</c:v>
                </c:pt>
                <c:pt idx="2">
                  <c:v>Extra Tropics</c:v>
                </c:pt>
                <c:pt idx="3">
                  <c:v>High Latitudes</c:v>
                </c:pt>
              </c:strCache>
            </c:strRef>
          </c:cat>
          <c:val>
            <c:numRef>
              <c:f>(global_vrms_total!$R$36,global_vrms_total!$R$41,global_vrms_total!$U$36,global_vrms_total!$U$41)</c:f>
              <c:numCache>
                <c:formatCode>0.00</c:formatCode>
                <c:ptCount val="4"/>
                <c:pt idx="0">
                  <c:v>4.7996940697781856</c:v>
                </c:pt>
                <c:pt idx="1">
                  <c:v>6.6553752215203366</c:v>
                </c:pt>
                <c:pt idx="2">
                  <c:v>3.6593056545175542</c:v>
                </c:pt>
                <c:pt idx="3">
                  <c:v>3.3615971315278861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C2-432F-816F-B821D9FC22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08099792"/>
        <c:axId val="1308110192"/>
      </c:barChart>
      <c:catAx>
        <c:axId val="130809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110192"/>
        <c:crosses val="autoZero"/>
        <c:auto val="1"/>
        <c:lblAlgn val="ctr"/>
        <c:lblOffset val="100"/>
        <c:noMultiLvlLbl val="0"/>
      </c:catAx>
      <c:valAx>
        <c:axId val="130811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82AEBC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09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 txBox="1"/>
          <p:nvPr>
            <p:ph idx="1" type="body"/>
          </p:nvPr>
        </p:nvSpPr>
        <p:spPr>
          <a:xfrm>
            <a:off x="883603" y="4356810"/>
            <a:ext cx="5078400" cy="40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7" name="Google Shape;297;p18:notes"/>
          <p:cNvSpPr/>
          <p:nvPr>
            <p:ph idx="2" type="sldImg"/>
          </p:nvPr>
        </p:nvSpPr>
        <p:spPr>
          <a:xfrm>
            <a:off x="433388" y="681038"/>
            <a:ext cx="6051550" cy="34051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:notes"/>
          <p:cNvSpPr txBox="1"/>
          <p:nvPr>
            <p:ph idx="1" type="body"/>
          </p:nvPr>
        </p:nvSpPr>
        <p:spPr>
          <a:xfrm>
            <a:off x="883603" y="4356810"/>
            <a:ext cx="5078400" cy="40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4" name="Google Shape;314;p19:notes"/>
          <p:cNvSpPr/>
          <p:nvPr>
            <p:ph idx="2" type="sldImg"/>
          </p:nvPr>
        </p:nvSpPr>
        <p:spPr>
          <a:xfrm>
            <a:off x="433388" y="681038"/>
            <a:ext cx="6051550" cy="34051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PDF of wind divergence (King et al., 2022)</a:t>
            </a:r>
            <a:endParaRPr/>
          </a:p>
        </p:txBody>
      </p:sp>
      <p:sp>
        <p:nvSpPr>
          <p:cNvPr id="182" name="Google Shape;182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7" name="Google Shape;77;p3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3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and Content">
  <p:cSld name="8_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/>
          <p:nvPr/>
        </p:nvSpPr>
        <p:spPr>
          <a:xfrm>
            <a:off x="550728" y="1233724"/>
            <a:ext cx="11017881" cy="4844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 txBox="1"/>
          <p:nvPr>
            <p:ph idx="12" type="sldNum"/>
          </p:nvPr>
        </p:nvSpPr>
        <p:spPr>
          <a:xfrm>
            <a:off x="11472599" y="6267711"/>
            <a:ext cx="638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333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1333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1333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1333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1333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1333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1333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1333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1333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5"/>
          <p:cNvSpPr txBox="1"/>
          <p:nvPr>
            <p:ph type="title"/>
          </p:nvPr>
        </p:nvSpPr>
        <p:spPr>
          <a:xfrm>
            <a:off x="2741581" y="89667"/>
            <a:ext cx="8366720" cy="8075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" name="Google Shape;25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3339" y="164638"/>
            <a:ext cx="600452" cy="686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1 tekstblok">
  <p:cSld name="7_1 tekstblok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/>
          <p:nvPr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" name="Google Shape;38;p28"/>
          <p:cNvSpPr/>
          <p:nvPr/>
        </p:nvSpPr>
        <p:spPr>
          <a:xfrm>
            <a:off x="0" y="5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RO__vervolgpagina~LPPT.png" id="39" name="Google Shape;39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509681" y="0"/>
            <a:ext cx="12192001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8"/>
          <p:cNvSpPr txBox="1"/>
          <p:nvPr>
            <p:ph type="title"/>
          </p:nvPr>
        </p:nvSpPr>
        <p:spPr>
          <a:xfrm>
            <a:off x="1273764" y="262194"/>
            <a:ext cx="10462717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94C5"/>
              </a:buClr>
              <a:buSzPts val="2600"/>
              <a:buFont typeface="Verdana"/>
              <a:buNone/>
              <a:defRPr sz="2600">
                <a:solidFill>
                  <a:srgbClr val="2494C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8"/>
          <p:cNvSpPr txBox="1"/>
          <p:nvPr>
            <p:ph idx="1" type="body"/>
          </p:nvPr>
        </p:nvSpPr>
        <p:spPr>
          <a:xfrm>
            <a:off x="493144" y="1264356"/>
            <a:ext cx="10477573" cy="4807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1">
  <p:cSld name="1_CLEAR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/>
          <p:nvPr>
            <p:ph type="title"/>
          </p:nvPr>
        </p:nvSpPr>
        <p:spPr>
          <a:xfrm>
            <a:off x="215312" y="234338"/>
            <a:ext cx="10081600" cy="4076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25" lIns="68450" spcFirstLastPara="1" rIns="68450" wrap="square" tIns="342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6" name="Google Shape;46;p29"/>
          <p:cNvSpPr txBox="1"/>
          <p:nvPr>
            <p:ph idx="1" type="body"/>
          </p:nvPr>
        </p:nvSpPr>
        <p:spPr>
          <a:xfrm>
            <a:off x="219001" y="1098551"/>
            <a:ext cx="11732800" cy="51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25" lIns="68450" spcFirstLastPara="1" rIns="68450" wrap="square" tIns="34225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733"/>
            </a:lvl1pPr>
            <a:lvl2pPr indent="-228600" lvl="1" marL="914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733"/>
            </a:lvl2pPr>
            <a:lvl3pPr indent="-228600" lvl="2" marL="1371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733"/>
            </a:lvl3pPr>
            <a:lvl4pPr indent="-228600" lvl="3" marL="18288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733"/>
            </a:lvl4pPr>
            <a:lvl5pPr indent="-228600" lvl="4" marL="22860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733"/>
            </a:lvl5pPr>
            <a:lvl6pPr indent="-311150" lvl="5" marL="27432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/>
            </a:lvl6pPr>
            <a:lvl7pPr indent="-311150" lvl="6" marL="3200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/>
            </a:lvl7pPr>
            <a:lvl8pPr indent="-311150" lvl="7" marL="3657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/>
            </a:lvl8pPr>
            <a:lvl9pPr indent="-311150" lvl="8" marL="41148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0" name="Google Shape;50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d.Stoffelen@knmi.nl" TargetMode="External"/><Relationship Id="rId4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30.png"/><Relationship Id="rId6" Type="http://schemas.openxmlformats.org/officeDocument/2006/relationships/image" Target="../media/image26.png"/><Relationship Id="rId7" Type="http://schemas.openxmlformats.org/officeDocument/2006/relationships/image" Target="../media/image31.png"/><Relationship Id="rId8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hyperlink" Target="https://www.eumetsat.int/media/43425" TargetMode="External"/><Relationship Id="rId5" Type="http://schemas.openxmlformats.org/officeDocument/2006/relationships/hyperlink" Target="https://www.eumetsat.int/media/43425" TargetMode="External"/><Relationship Id="rId6" Type="http://schemas.openxmlformats.org/officeDocument/2006/relationships/hyperlink" Target="https://www.eumetsat.int/media/43425" TargetMode="External"/><Relationship Id="rId7" Type="http://schemas.openxmlformats.org/officeDocument/2006/relationships/hyperlink" Target="https://www.eumetsat.int/media/43425" TargetMode="External"/><Relationship Id="rId8" Type="http://schemas.openxmlformats.org/officeDocument/2006/relationships/hyperlink" Target="https://www.eumetsat.int/media/43425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chart" Target="../charts/chart1.xml"/><Relationship Id="rId6" Type="http://schemas.openxmlformats.org/officeDocument/2006/relationships/hyperlink" Target="https://mdc.coaps.fsu.edu/scatterometry/meeting/docs/2023/Makarova_IOVWST_ERAstar_ML_poster_MP.pdf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hyperlink" Target="https://mdc.coaps.fsu.edu/scatterometry/meeting/docs/2023/wineteer_real_wind_poster.pdf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nwp-saf.eumetsat.int/site/monitoring/winds-quality-evaluation/scatterometer-mon/scatt-monthly-monitoring/" TargetMode="External"/><Relationship Id="rId4" Type="http://schemas.openxmlformats.org/officeDocument/2006/relationships/hyperlink" Target="https://www.ecmwf.int/sites/default/files/elibrary/2020/19545-causes-systematic-forecast-biases-near-surface-wind-direction-over-oceans.pdf" TargetMode="External"/><Relationship Id="rId5" Type="http://schemas.openxmlformats.org/officeDocument/2006/relationships/hyperlink" Target="https://doi.org/10.48670/moi-00305" TargetMode="External"/><Relationship Id="rId6" Type="http://schemas.openxmlformats.org/officeDocument/2006/relationships/hyperlink" Target="https://doi.org/10.48670/moi-00185" TargetMode="External"/><Relationship Id="rId7" Type="http://schemas.openxmlformats.org/officeDocument/2006/relationships/image" Target="../media/image34.png"/><Relationship Id="rId8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hyperlink" Target="https://space.oscar.wmo.int/gapanalyses?mission=12" TargetMode="External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nwp-saf.eumetsat.int/site/download/documentation/scatterometer/reports/High_Resolution_Wind_Data_Assimilation_Guide_1.3.pdf" TargetMode="External"/><Relationship Id="rId4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marine.copernicus.eu/about/producers/wind-tac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hyperlink" Target="https://doi.org/10.3390/rs14184552" TargetMode="External"/><Relationship Id="rId5" Type="http://schemas.openxmlformats.org/officeDocument/2006/relationships/hyperlink" Target="https://doi.org/10.3390/rs14174268" TargetMode="External"/><Relationship Id="rId6" Type="http://schemas.openxmlformats.org/officeDocument/2006/relationships/hyperlink" Target="https://doi.org/10.1029/2021JC017189" TargetMode="External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16.png"/><Relationship Id="rId13" Type="http://schemas.openxmlformats.org/officeDocument/2006/relationships/image" Target="../media/image1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i.org/10.1109/TGRS.2023.3264246" TargetMode="External"/><Relationship Id="rId4" Type="http://schemas.openxmlformats.org/officeDocument/2006/relationships/hyperlink" Target="https://doi.org/10.3390/rs14051147" TargetMode="External"/><Relationship Id="rId9" Type="http://schemas.openxmlformats.org/officeDocument/2006/relationships/hyperlink" Target="https://doi.org/10.5194/os-15-831-2019" TargetMode="External"/><Relationship Id="rId5" Type="http://schemas.openxmlformats.org/officeDocument/2006/relationships/hyperlink" Target="https://doi.org/10.5194/amt-14-7435-2021" TargetMode="External"/><Relationship Id="rId6" Type="http://schemas.openxmlformats.org/officeDocument/2006/relationships/hyperlink" Target="https://doi.org/10.1109/TGRS.2019.2951726" TargetMode="External"/><Relationship Id="rId7" Type="http://schemas.openxmlformats.org/officeDocument/2006/relationships/hyperlink" Target="https://doi.org/10.1109/TGRS.2019.2946019" TargetMode="External"/><Relationship Id="rId8" Type="http://schemas.openxmlformats.org/officeDocument/2006/relationships/hyperlink" Target="https://diposit.ub.edu/dspace/handle/2445/193064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jpg"/><Relationship Id="rId4" Type="http://schemas.openxmlformats.org/officeDocument/2006/relationships/image" Target="../media/image18.jpg"/><Relationship Id="rId5" Type="http://schemas.openxmlformats.org/officeDocument/2006/relationships/hyperlink" Target="https://scatterometer.knmi.nl/publications/pdf/ASCAT_land_correction_v1.0.pd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hyperlink" Target="http://www.ecmwf.int/sites/default/files/elibrary/2020/19545-causes-systematic-forecast-biases-near-surface-wind-direction-over-oceans.pdf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 txBox="1"/>
          <p:nvPr>
            <p:ph type="ctrTitle"/>
          </p:nvPr>
        </p:nvSpPr>
        <p:spPr>
          <a:xfrm>
            <a:off x="198783" y="237679"/>
            <a:ext cx="11727503" cy="11140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alibri"/>
              <a:buNone/>
            </a:pPr>
            <a:r>
              <a:rPr b="1" lang="en-US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How to live with model biases ?</a:t>
            </a:r>
            <a:endParaRPr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 txBox="1"/>
          <p:nvPr>
            <p:ph idx="1" type="subTitle"/>
          </p:nvPr>
        </p:nvSpPr>
        <p:spPr>
          <a:xfrm>
            <a:off x="7610326" y="1997763"/>
            <a:ext cx="4448668" cy="4491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Ad.Stoffelen@knmi.nl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Zhixiong Wang, NUIST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Giovanna De Chiara, ECMWF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and several others . . 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elephant" id="107" name="Google Shape;10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50" y="1997764"/>
            <a:ext cx="7095976" cy="4238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2" name="Google Shape;22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215" y="945502"/>
            <a:ext cx="3960000" cy="222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5215" y="945502"/>
            <a:ext cx="3960000" cy="222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540" y="3897276"/>
            <a:ext cx="3960000" cy="222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98540" y="3897276"/>
            <a:ext cx="3960000" cy="222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58540" y="3897276"/>
            <a:ext cx="3960000" cy="222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0"/>
          <p:cNvSpPr txBox="1"/>
          <p:nvPr/>
        </p:nvSpPr>
        <p:spPr>
          <a:xfrm>
            <a:off x="3676650" y="123825"/>
            <a:ext cx="457676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Wind </a:t>
            </a:r>
            <a:r>
              <a:rPr b="1"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speed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biases of SCA - NWP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1161986" y="6124776"/>
            <a:ext cx="20464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HSCAT-B 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Rep02</a:t>
            </a:r>
            <a:endParaRPr b="1" sz="20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5121986" y="6124776"/>
            <a:ext cx="206088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HSCAT-C 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Rep02</a:t>
            </a:r>
            <a:endParaRPr b="1" sz="20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9015311" y="6124776"/>
            <a:ext cx="206088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HSCAT-D 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Rep02</a:t>
            </a:r>
            <a:endParaRPr b="1" sz="20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10"/>
          <p:cNvSpPr txBox="1"/>
          <p:nvPr/>
        </p:nvSpPr>
        <p:spPr>
          <a:xfrm>
            <a:off x="1161986" y="3135029"/>
            <a:ext cx="186910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ASCAT-B 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NRT</a:t>
            </a:r>
            <a:endParaRPr b="1" sz="20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10"/>
          <p:cNvSpPr txBox="1"/>
          <p:nvPr/>
        </p:nvSpPr>
        <p:spPr>
          <a:xfrm>
            <a:off x="5121986" y="3129021"/>
            <a:ext cx="188352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ASCAT-C 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NRT</a:t>
            </a:r>
            <a:endParaRPr b="1" sz="20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3" name="Google Shape;233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65754" y="945502"/>
            <a:ext cx="3959998" cy="222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0"/>
          <p:cNvSpPr txBox="1"/>
          <p:nvPr/>
        </p:nvSpPr>
        <p:spPr>
          <a:xfrm>
            <a:off x="8065754" y="3270472"/>
            <a:ext cx="3982757" cy="40011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ASCAT-B/NRT – HSCAT-B/Rep02</a:t>
            </a:r>
            <a:endParaRPr b="1"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10"/>
          <p:cNvSpPr txBox="1"/>
          <p:nvPr/>
        </p:nvSpPr>
        <p:spPr>
          <a:xfrm>
            <a:off x="8207183" y="645049"/>
            <a:ext cx="377802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Pattern could be diurnal cycle error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11"/>
          <p:cNvSpPr txBox="1"/>
          <p:nvPr/>
        </p:nvSpPr>
        <p:spPr>
          <a:xfrm>
            <a:off x="352424" y="143537"/>
            <a:ext cx="9272343" cy="68634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What can we fix?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Adjust observations to the model biases to make 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NWP data assimilation more effective, i.e., take profit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full innovation vector to initialize mesoscale 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dynamics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 ERA5 and OPS model background </a:t>
            </a: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biases observed by scatterometer (hourly)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(we cannot correct the ERA5 U10S analyses, as its errors are too complicated because of their scatterometer dependency)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ML to learn the biases, such that they can be applied in coupled forecasts (ICM)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the biases in mean and variance to coupled-model physical parameters (EUMETSAT fellow)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the impact of the proposed changes on (coupled) ocean and weather forecasts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the physical coupled model, based on what we learned</a:t>
            </a:r>
            <a:endParaRPr/>
          </a:p>
          <a:p>
            <a:pPr indent="-215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lephant" id="242" name="Google Shape;24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7703" y="234951"/>
            <a:ext cx="5197234" cy="31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1"/>
          <p:cNvSpPr/>
          <p:nvPr/>
        </p:nvSpPr>
        <p:spPr>
          <a:xfrm rot="-3585132">
            <a:off x="9939011" y="209813"/>
            <a:ext cx="1668054" cy="1809947"/>
          </a:xfrm>
          <a:prstGeom prst="plus">
            <a:avLst>
              <a:gd fmla="val 43649" name="adj"/>
            </a:avLst>
          </a:prstGeom>
          <a:solidFill>
            <a:srgbClr val="FF00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1"/>
          <p:cNvSpPr txBox="1"/>
          <p:nvPr/>
        </p:nvSpPr>
        <p:spPr>
          <a:xfrm>
            <a:off x="10152754" y="3788032"/>
            <a:ext cx="153439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SCA mission </a:t>
            </a:r>
            <a:br>
              <a:rPr b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b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plan,</a:t>
            </a:r>
            <a:br>
              <a:rPr b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b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2019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"/>
          <p:cNvSpPr txBox="1"/>
          <p:nvPr/>
        </p:nvSpPr>
        <p:spPr>
          <a:xfrm>
            <a:off x="119888" y="53650"/>
            <a:ext cx="11952224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the use of machine learning to correct NWP model sea surface wind forecasts with scatterometer data input</a:t>
            </a:r>
            <a:endParaRPr b="0" i="0" sz="2000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Eugenia Makarova</a:t>
            </a:r>
            <a:r>
              <a:rPr b="0" i="0" lang="en-US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(makarova@icm.csic.es), Marcos Portabella, Ad Stoffelen, Ana Trindade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2"/>
          <p:cNvPicPr preferRelativeResize="0"/>
          <p:nvPr/>
        </p:nvPicPr>
        <p:blipFill rotWithShape="1">
          <a:blip r:embed="rId3">
            <a:alphaModFix/>
          </a:blip>
          <a:srcRect b="11449" l="12101" r="6966" t="10550"/>
          <a:stretch/>
        </p:blipFill>
        <p:spPr>
          <a:xfrm>
            <a:off x="7111397" y="978170"/>
            <a:ext cx="4651719" cy="2241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"/>
          <p:cNvPicPr preferRelativeResize="0"/>
          <p:nvPr/>
        </p:nvPicPr>
        <p:blipFill rotWithShape="1">
          <a:blip r:embed="rId4">
            <a:alphaModFix/>
          </a:blip>
          <a:srcRect b="11316" l="11699" r="7399" t="10417"/>
          <a:stretch/>
        </p:blipFill>
        <p:spPr>
          <a:xfrm>
            <a:off x="7111397" y="3219731"/>
            <a:ext cx="4696423" cy="227177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2"/>
          <p:cNvSpPr txBox="1"/>
          <p:nvPr/>
        </p:nvSpPr>
        <p:spPr>
          <a:xfrm>
            <a:off x="162560" y="1038535"/>
            <a:ext cx="6738112" cy="1985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b="0" i="0" lang="en-US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Machine learning (ML) model for correcting the ECMWF ERA5 reanalysis stress-equivalent local wind biases.</a:t>
            </a:r>
            <a:endParaRPr/>
          </a:p>
          <a:p>
            <a:pPr indent="-285750" lvl="0" marL="28575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b="0" i="0" lang="en-US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 surface and atmospheric related NWP parameters 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as inputs.</a:t>
            </a:r>
            <a:endParaRPr b="0" i="0" sz="14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Algorithms evaluated:</a:t>
            </a:r>
            <a:endParaRPr/>
          </a:p>
          <a:p>
            <a:pPr indent="-285750" lvl="1" marL="74295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XGBoost (Extreme Gradient Boosting)</a:t>
            </a:r>
            <a:endParaRPr/>
          </a:p>
          <a:p>
            <a:pPr indent="-285750" lvl="1" marL="74295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Feed-forward neural networks (4 hidden layers)</a:t>
            </a:r>
            <a:endParaRPr/>
          </a:p>
          <a:p>
            <a:pPr indent="-196850" lvl="1" marL="742950" marR="0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2"/>
          <p:cNvSpPr txBox="1"/>
          <p:nvPr/>
        </p:nvSpPr>
        <p:spPr>
          <a:xfrm>
            <a:off x="7111397" y="5491507"/>
            <a:ext cx="476218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Corrections generated for u (top) and v (bottom) ERA5 stress-equivalent wind components by a feed-forward neural network for 15</a:t>
            </a:r>
            <a:r>
              <a:rPr baseline="3000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February 2019 AN 6 FC 6 forecast</a:t>
            </a:r>
            <a:endParaRPr/>
          </a:p>
        </p:txBody>
      </p:sp>
      <p:graphicFrame>
        <p:nvGraphicFramePr>
          <p:cNvPr id="254" name="Google Shape;254;p12"/>
          <p:cNvGraphicFramePr/>
          <p:nvPr/>
        </p:nvGraphicFramePr>
        <p:xfrm>
          <a:off x="492756" y="3380080"/>
          <a:ext cx="5417498" cy="2534920"/>
        </p:xfrm>
        <a:graphic>
          <a:graphicData uri="http://schemas.openxmlformats.org/drawingml/2006/chart">
            <c:chart r:id="rId5"/>
          </a:graphicData>
        </a:graphic>
      </p:graphicFrame>
      <p:sp>
        <p:nvSpPr>
          <p:cNvPr id="255" name="Google Shape;255;p12"/>
          <p:cNvSpPr txBox="1"/>
          <p:nvPr/>
        </p:nvSpPr>
        <p:spPr>
          <a:xfrm>
            <a:off x="181363" y="2715917"/>
            <a:ext cx="670050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b="0" i="0" lang="en-US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Preliminary model was trained on a small subset of data (70 days in 2020, 5% subsample).</a:t>
            </a:r>
            <a:endParaRPr/>
          </a:p>
        </p:txBody>
      </p:sp>
      <p:sp>
        <p:nvSpPr>
          <p:cNvPr id="256" name="Google Shape;256;p12"/>
          <p:cNvSpPr txBox="1"/>
          <p:nvPr/>
        </p:nvSpPr>
        <p:spPr>
          <a:xfrm>
            <a:off x="698079" y="5808345"/>
            <a:ext cx="547071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Error variance reduction compared to ERA5, validated against HSCAT-B</a:t>
            </a:r>
            <a:endParaRPr/>
          </a:p>
        </p:txBody>
      </p:sp>
      <p:sp>
        <p:nvSpPr>
          <p:cNvPr id="257" name="Google Shape;257;p12"/>
          <p:cNvSpPr txBox="1"/>
          <p:nvPr/>
        </p:nvSpPr>
        <p:spPr>
          <a:xfrm>
            <a:off x="10095029" y="535496"/>
            <a:ext cx="17127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Link to poster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3" name="Google Shape;263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64" name="Google Shape;26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5" name="Google Shape;26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3"/>
          <p:cNvSpPr txBox="1"/>
          <p:nvPr/>
        </p:nvSpPr>
        <p:spPr>
          <a:xfrm>
            <a:off x="9641009" y="311705"/>
            <a:ext cx="171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Link to poster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"/>
          <p:cNvSpPr txBox="1"/>
          <p:nvPr>
            <p:ph type="title"/>
          </p:nvPr>
        </p:nvSpPr>
        <p:spPr>
          <a:xfrm>
            <a:off x="0" y="157731"/>
            <a:ext cx="11353800" cy="683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None/>
            </a:pPr>
            <a:r>
              <a:rPr b="1" lang="en-US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Suggested topics for discussion</a:t>
            </a:r>
            <a:endParaRPr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4"/>
          <p:cNvSpPr txBox="1"/>
          <p:nvPr>
            <p:ph idx="1" type="body"/>
          </p:nvPr>
        </p:nvSpPr>
        <p:spPr>
          <a:xfrm>
            <a:off x="838200" y="970183"/>
            <a:ext cx="10515600" cy="5436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Are 10-m stress-equivalent winds the most ideal for ocean forcing?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Are mean current effects easily corrected by observed scatterometer bias corrections?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Do empirical GMFs fit the Stokes drift as part of the local wind?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What causes the stability of the spatial </a:t>
            </a:r>
            <a:r>
              <a:rPr b="1" i="1" lang="en-US" sz="200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aseline="-25000" lang="en-US" sz="2000">
                <a:latin typeface="Calibri"/>
                <a:ea typeface="Calibri"/>
                <a:cs typeface="Calibri"/>
                <a:sym typeface="Calibri"/>
              </a:rPr>
              <a:t>10S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model biases in mean and variance over a month?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do (coupled) NWP models miss that can explain these biases?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Are ECMWF NWP model biases the smallest among other global NWP models?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Oceanographers should be concerned with the noted biases in spatial derivatives and transient variability for the implied ocean forcing errors?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How to correct variability errors in fluxes and forcing? SDD </a:t>
            </a:r>
            <a:r>
              <a:rPr b="1" i="1" lang="en-US" sz="200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aseline="-25000" lang="en-US" sz="2000">
                <a:latin typeface="Calibri"/>
                <a:ea typeface="Calibri"/>
                <a:cs typeface="Calibri"/>
                <a:sym typeface="Calibri"/>
              </a:rPr>
              <a:t>10S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b="1" i="1" lang="en-US" sz="2000">
                <a:latin typeface="Noto Sans Symbols"/>
                <a:ea typeface="Noto Sans Symbols"/>
                <a:cs typeface="Noto Sans Symbols"/>
                <a:sym typeface="Noto Sans Symbols"/>
              </a:rPr>
              <a:t>τ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 and spatial derivatives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i="1" lang="en-US" sz="200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aseline="-25000" lang="en-US" sz="2000">
                <a:latin typeface="Calibri"/>
                <a:ea typeface="Calibri"/>
                <a:cs typeface="Calibri"/>
                <a:sym typeface="Calibri"/>
              </a:rPr>
              <a:t>10S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biases in mean and variance affect ocean forcing and hence air-sea coupling and earth system dynamics (ocean is 70% of the earths’ surface); are climate projections biased too?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How much do biases prevent effective data assimilation (cf. BLUE paradigm)?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Each scatterometer now typically contributes a few % in the reduction of the forecast errors. Can we reach with 7 complementary scatterometers and bias adjustment 15% NWP forecast error reduction?  That would be spectacular!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Note: only 15 minutes discussion time ☹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p16"/>
          <p:cNvSpPr txBox="1"/>
          <p:nvPr/>
        </p:nvSpPr>
        <p:spPr>
          <a:xfrm>
            <a:off x="3524036" y="2794571"/>
            <a:ext cx="3417923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Backup slides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0" name="Google Shape;290;p17"/>
          <p:cNvSpPr txBox="1"/>
          <p:nvPr/>
        </p:nvSpPr>
        <p:spPr>
          <a:xfrm>
            <a:off x="352424" y="2132"/>
            <a:ext cx="7888815" cy="68634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Rationale to bias observations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U10 Model </a:t>
            </a: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biases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locally rather high compared to innovation, violating Best Linear Unbiased Estimate paradigm in data assimilation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few decades of model improvement have not solved this problem, though one is still trying actively (</a:t>
            </a: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Sandu, 2019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); it is a problem for ocean forcing too; this is, the water is forced in the wrong direction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ECMWF provided a reference run without scatterometers for which NUIST and KNMI computed model biases, averaging over 20 days (like for the Copernicus L4 product)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NUIST applied these biases to obtain adjusted SCAT BUFR products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ECMWF will run a SCAT* OSE and compare it to reference OSEs with (SCAT OSE) and without (noSCAT OSE) scatterometer data assimilation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EUMETSAT MIDAS project result on scatterometer OSEs with the HARMONIE model also points to a very similar bias problem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Geographically unbiased </a:t>
            </a: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EU Copernicus Marine Service L4 OPS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ERA5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U10S hourly and monthly winds/stress are available</a:t>
            </a:r>
            <a:endParaRPr/>
          </a:p>
          <a:p>
            <a:pPr indent="-215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17"/>
          <p:cNvPicPr preferRelativeResize="0"/>
          <p:nvPr/>
        </p:nvPicPr>
        <p:blipFill rotWithShape="1">
          <a:blip r:embed="rId7">
            <a:alphaModFix/>
          </a:blip>
          <a:srcRect b="7422" l="18939" r="8848" t="8935"/>
          <a:stretch/>
        </p:blipFill>
        <p:spPr>
          <a:xfrm>
            <a:off x="8610600" y="3498066"/>
            <a:ext cx="3199074" cy="27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7"/>
          <p:cNvPicPr preferRelativeResize="0"/>
          <p:nvPr/>
        </p:nvPicPr>
        <p:blipFill rotWithShape="1">
          <a:blip r:embed="rId8">
            <a:alphaModFix/>
          </a:blip>
          <a:srcRect b="8482" l="19238" r="9395" t="10626"/>
          <a:stretch/>
        </p:blipFill>
        <p:spPr>
          <a:xfrm>
            <a:off x="8610600" y="333551"/>
            <a:ext cx="3199074" cy="271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8087134" y="6154625"/>
            <a:ext cx="418917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1163"/>
                </a:solidFill>
                <a:latin typeface="Arial"/>
                <a:ea typeface="Arial"/>
                <a:cs typeface="Arial"/>
                <a:sym typeface="Arial"/>
              </a:rPr>
              <a:t>L4 </a:t>
            </a:r>
            <a:r>
              <a:rPr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hourly</a:t>
            </a:r>
            <a:r>
              <a:rPr lang="en-US" sz="2000">
                <a:solidFill>
                  <a:srgbClr val="001163"/>
                </a:solidFill>
                <a:latin typeface="Arial"/>
                <a:ea typeface="Arial"/>
                <a:cs typeface="Arial"/>
                <a:sym typeface="Arial"/>
              </a:rPr>
              <a:t> Copernicus Marine Service</a:t>
            </a:r>
            <a:endParaRPr sz="2000">
              <a:solidFill>
                <a:srgbClr val="0011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7"/>
          <p:cNvSpPr txBox="1"/>
          <p:nvPr/>
        </p:nvSpPr>
        <p:spPr>
          <a:xfrm>
            <a:off x="8106591" y="3097956"/>
            <a:ext cx="407244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1163"/>
                </a:solidFill>
                <a:latin typeface="Arial"/>
                <a:ea typeface="Arial"/>
                <a:cs typeface="Arial"/>
                <a:sym typeface="Arial"/>
              </a:rPr>
              <a:t>L3 daily Copernicus Marine Service</a:t>
            </a:r>
            <a:endParaRPr sz="2000">
              <a:solidFill>
                <a:srgbClr val="00116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"/>
          <p:cNvSpPr txBox="1"/>
          <p:nvPr>
            <p:ph type="title"/>
          </p:nvPr>
        </p:nvSpPr>
        <p:spPr>
          <a:xfrm>
            <a:off x="1637497" y="44144"/>
            <a:ext cx="11015600" cy="769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25" lIns="91250" spcFirstLastPara="1" rIns="91250" wrap="square" tIns="456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Calibri"/>
              <a:buNone/>
            </a:pPr>
            <a:r>
              <a:rPr b="1" lang="en-US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Meridional (v) model bias adjustment </a:t>
            </a:r>
            <a:endParaRPr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p&#10;&#10;Description automatically generated" id="300" name="Google Shape;300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867" y="1341123"/>
            <a:ext cx="12221600" cy="43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8"/>
          <p:cNvSpPr txBox="1"/>
          <p:nvPr/>
        </p:nvSpPr>
        <p:spPr>
          <a:xfrm>
            <a:off x="406996" y="5661652"/>
            <a:ext cx="3710400" cy="1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250" spcFirstLastPara="1" rIns="91250" wrap="square" tIns="45625">
            <a:noAutofit/>
          </a:bodyPr>
          <a:lstStyle/>
          <a:p>
            <a:pPr indent="-84665" lvl="0" marL="84665" marR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Top: large v  first guess biases, both in runs with (OPS) / without (OSE1) ASCATs and HY2B used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4665" lvl="0" marL="84665" marR="0" rtl="0" algn="l">
              <a:lnSpc>
                <a:spcPct val="119000"/>
              </a:lnSpc>
              <a:spcBef>
                <a:spcPts val="267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Bottom: ASCATB_SC is adjusted to OSE1 and not to ECMWF_OPS, while with small biases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8"/>
          <p:cNvSpPr txBox="1"/>
          <p:nvPr/>
        </p:nvSpPr>
        <p:spPr>
          <a:xfrm>
            <a:off x="4153500" y="5658690"/>
            <a:ext cx="3710400" cy="1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250" spcFirstLastPara="1" rIns="91250" wrap="square" tIns="45625">
            <a:noAutofit/>
          </a:bodyPr>
          <a:lstStyle/>
          <a:p>
            <a:pPr indent="-84665" lvl="0" marL="84665" marR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Top: large v  first guess biases, both in runs with/without ASCATs and HYB assimilated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4665" lvl="0" marL="84665" marR="0" rtl="0" algn="l">
              <a:lnSpc>
                <a:spcPct val="119000"/>
              </a:lnSpc>
              <a:spcBef>
                <a:spcPts val="267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Bottom: ASCATB_SC is well adjusted to OSE1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8"/>
          <p:cNvSpPr txBox="1"/>
          <p:nvPr/>
        </p:nvSpPr>
        <p:spPr>
          <a:xfrm>
            <a:off x="7863968" y="5658690"/>
            <a:ext cx="4057200" cy="1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250" spcFirstLastPara="1" rIns="91250" wrap="square" tIns="45625">
            <a:noAutofit/>
          </a:bodyPr>
          <a:lstStyle/>
          <a:p>
            <a:pPr indent="-84665" lvl="0" marL="84665" marR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Top: large v  biases in ASCAT-B_SC as expected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4665" lvl="0" marL="84665" marR="0" rtl="0" algn="l">
              <a:lnSpc>
                <a:spcPct val="119000"/>
              </a:lnSpc>
              <a:spcBef>
                <a:spcPts val="267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Bottom: ECMWF_OPS minus OSE1 is complement of ASCAT-B_SC minus OPS (on left)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4665" lvl="0" marL="84665" marR="0" rtl="0" algn="l">
              <a:lnSpc>
                <a:spcPct val="119000"/>
              </a:lnSpc>
              <a:spcBef>
                <a:spcPts val="267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OPS FG biases adjust only a little to the scatterometers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8"/>
          <p:cNvSpPr txBox="1"/>
          <p:nvPr/>
        </p:nvSpPr>
        <p:spPr>
          <a:xfrm>
            <a:off x="1233181" y="991461"/>
            <a:ext cx="19639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SCATs assimilated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8"/>
          <p:cNvSpPr txBox="1"/>
          <p:nvPr/>
        </p:nvSpPr>
        <p:spPr>
          <a:xfrm>
            <a:off x="4757955" y="999850"/>
            <a:ext cx="22333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 SCAT assimilated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8"/>
          <p:cNvSpPr txBox="1"/>
          <p:nvPr/>
        </p:nvSpPr>
        <p:spPr>
          <a:xfrm>
            <a:off x="8316289" y="1009637"/>
            <a:ext cx="26212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SCAT and FG differences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8"/>
          <p:cNvSpPr txBox="1"/>
          <p:nvPr/>
        </p:nvSpPr>
        <p:spPr>
          <a:xfrm>
            <a:off x="2901268" y="1370580"/>
            <a:ext cx="3690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FG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8"/>
          <p:cNvSpPr txBox="1"/>
          <p:nvPr/>
        </p:nvSpPr>
        <p:spPr>
          <a:xfrm>
            <a:off x="6660938" y="1371978"/>
            <a:ext cx="3690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FG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8"/>
          <p:cNvSpPr txBox="1"/>
          <p:nvPr/>
        </p:nvSpPr>
        <p:spPr>
          <a:xfrm>
            <a:off x="10561823" y="3494395"/>
            <a:ext cx="3690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FG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8"/>
          <p:cNvSpPr txBox="1"/>
          <p:nvPr/>
        </p:nvSpPr>
        <p:spPr>
          <a:xfrm>
            <a:off x="3036890" y="3494395"/>
            <a:ext cx="3690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FG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8"/>
          <p:cNvSpPr txBox="1"/>
          <p:nvPr/>
        </p:nvSpPr>
        <p:spPr>
          <a:xfrm>
            <a:off x="6811940" y="3494395"/>
            <a:ext cx="3690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FG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9"/>
          <p:cNvSpPr txBox="1"/>
          <p:nvPr>
            <p:ph type="title"/>
          </p:nvPr>
        </p:nvSpPr>
        <p:spPr>
          <a:xfrm>
            <a:off x="2167892" y="74356"/>
            <a:ext cx="10620800" cy="769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25" lIns="91250" spcFirstLastPara="1" rIns="91250" wrap="square" tIns="456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Calibri"/>
              <a:buNone/>
            </a:pPr>
            <a:r>
              <a:rPr b="1" lang="en-US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Zonal (u) model bias adjustment </a:t>
            </a:r>
            <a:endParaRPr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p&#10;&#10;Description automatically generated" id="317" name="Google Shape;317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09" y="1341667"/>
            <a:ext cx="12203600" cy="43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9"/>
          <p:cNvSpPr txBox="1"/>
          <p:nvPr/>
        </p:nvSpPr>
        <p:spPr>
          <a:xfrm>
            <a:off x="365051" y="5762320"/>
            <a:ext cx="3710400" cy="1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250" spcFirstLastPara="1" rIns="91250" wrap="square" tIns="45625">
            <a:noAutofit/>
          </a:bodyPr>
          <a:lstStyle/>
          <a:p>
            <a:pPr indent="-84665" lvl="0" marL="84665" marR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Top: large u  first guess biases, both in runs with (OPS) / without (OSE1) ASCATs and HY2B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4665" lvl="0" marL="84665" marR="0" rtl="0" algn="l">
              <a:lnSpc>
                <a:spcPct val="119000"/>
              </a:lnSpc>
              <a:spcBef>
                <a:spcPts val="267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Bottom: ASCATB_SC is adjusted to OSE1 and not to ECMWF_OPS, while with small biases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9"/>
          <p:cNvSpPr txBox="1"/>
          <p:nvPr/>
        </p:nvSpPr>
        <p:spPr>
          <a:xfrm>
            <a:off x="4111555" y="5759358"/>
            <a:ext cx="3710400" cy="1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250" spcFirstLastPara="1" rIns="91250" wrap="square" tIns="45625">
            <a:noAutofit/>
          </a:bodyPr>
          <a:lstStyle/>
          <a:p>
            <a:pPr indent="-84665" lvl="0" marL="84665" marR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Top: large u  first guess biases, both in model runs with/without ASCATs and HYB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4665" lvl="0" marL="84665" marR="0" rtl="0" algn="l">
              <a:lnSpc>
                <a:spcPct val="119000"/>
              </a:lnSpc>
              <a:spcBef>
                <a:spcPts val="267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Bottom: ASCATB_SC is well adjusted to OSE1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9"/>
          <p:cNvSpPr txBox="1"/>
          <p:nvPr/>
        </p:nvSpPr>
        <p:spPr>
          <a:xfrm>
            <a:off x="7822023" y="5759358"/>
            <a:ext cx="4133200" cy="1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250" spcFirstLastPara="1" rIns="91250" wrap="square" tIns="45625">
            <a:noAutofit/>
          </a:bodyPr>
          <a:lstStyle/>
          <a:p>
            <a:pPr indent="-84665" lvl="0" marL="84665" marR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Top: large u  biases in ASCAT-B_SC as expected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4665" lvl="0" marL="84665" marR="0" rtl="0" algn="l">
              <a:lnSpc>
                <a:spcPct val="119000"/>
              </a:lnSpc>
              <a:spcBef>
                <a:spcPts val="267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Bottom: ECMWF_OPS minus OSE1 is complement of ASCAT-B_SC minus OPS (on left)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4665" lvl="0" marL="84665" marR="0" rtl="0" algn="l">
              <a:lnSpc>
                <a:spcPct val="119000"/>
              </a:lnSpc>
              <a:spcBef>
                <a:spcPts val="267"/>
              </a:spcBef>
              <a:spcAft>
                <a:spcPts val="0"/>
              </a:spcAft>
              <a:buClr>
                <a:srgbClr val="8197A6"/>
              </a:buClr>
              <a:buSzPts val="900"/>
              <a:buFont typeface="Arial"/>
              <a:buChar char="-"/>
            </a:pP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OPS FG biases adjust only a little to the scatterometers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9"/>
          <p:cNvSpPr txBox="1"/>
          <p:nvPr/>
        </p:nvSpPr>
        <p:spPr>
          <a:xfrm>
            <a:off x="1233181" y="991461"/>
            <a:ext cx="19639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SCATs assimilated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9"/>
          <p:cNvSpPr txBox="1"/>
          <p:nvPr/>
        </p:nvSpPr>
        <p:spPr>
          <a:xfrm>
            <a:off x="4757955" y="999850"/>
            <a:ext cx="22333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 SCAT assimilated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9"/>
          <p:cNvSpPr txBox="1"/>
          <p:nvPr/>
        </p:nvSpPr>
        <p:spPr>
          <a:xfrm>
            <a:off x="8316289" y="1009637"/>
            <a:ext cx="26212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SCAT and FG differences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9"/>
          <p:cNvSpPr txBox="1"/>
          <p:nvPr/>
        </p:nvSpPr>
        <p:spPr>
          <a:xfrm>
            <a:off x="2901268" y="1370580"/>
            <a:ext cx="3690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FG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9"/>
          <p:cNvSpPr txBox="1"/>
          <p:nvPr/>
        </p:nvSpPr>
        <p:spPr>
          <a:xfrm>
            <a:off x="6660938" y="1371978"/>
            <a:ext cx="3690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FG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9"/>
          <p:cNvSpPr txBox="1"/>
          <p:nvPr/>
        </p:nvSpPr>
        <p:spPr>
          <a:xfrm>
            <a:off x="10561823" y="3494395"/>
            <a:ext cx="3690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FG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9"/>
          <p:cNvSpPr txBox="1"/>
          <p:nvPr/>
        </p:nvSpPr>
        <p:spPr>
          <a:xfrm>
            <a:off x="3036890" y="3494395"/>
            <a:ext cx="3690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FG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9"/>
          <p:cNvSpPr txBox="1"/>
          <p:nvPr/>
        </p:nvSpPr>
        <p:spPr>
          <a:xfrm>
            <a:off x="6811940" y="3494395"/>
            <a:ext cx="3690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FG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/>
          <p:nvPr>
            <p:ph idx="12" type="sldNum"/>
          </p:nvPr>
        </p:nvSpPr>
        <p:spPr>
          <a:xfrm>
            <a:off x="11472599" y="6267711"/>
            <a:ext cx="638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2"/>
          <p:cNvSpPr txBox="1"/>
          <p:nvPr>
            <p:ph type="title"/>
          </p:nvPr>
        </p:nvSpPr>
        <p:spPr>
          <a:xfrm>
            <a:off x="745931" y="89667"/>
            <a:ext cx="10546928" cy="8075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Golden age of Scatterometry </a:t>
            </a:r>
            <a:r>
              <a:rPr b="1" lang="en-US"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(WMO OSCAR)</a:t>
            </a:r>
            <a:endParaRPr/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 b="0" l="0" r="68034" t="0"/>
          <a:stretch/>
        </p:blipFill>
        <p:spPr>
          <a:xfrm>
            <a:off x="677336" y="1021214"/>
            <a:ext cx="3897272" cy="316914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 txBox="1"/>
          <p:nvPr/>
        </p:nvSpPr>
        <p:spPr>
          <a:xfrm>
            <a:off x="561373" y="4207889"/>
            <a:ext cx="10911226" cy="21850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b="0" i="0" lang="en-US" sz="1333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https://space.oscar.wmo.int/gapanalyses?mission=12</a:t>
            </a:r>
            <a:r>
              <a:rPr b="0" i="0" lang="en-US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Past C-band missions :					Past Ku-band missions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ERS-1,2/ESCAT	10:30 desc.	1992-1996, 1995-2000	SeaWinds/QuikScat	6:00 desc.	1999-2009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MetOp-A/ASCAT	9:30 desc. 		2007-2021			RapidScat/ISS	52 *	2014-2016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							OceanSat-2/OSCAT-1	0:00 desc.	2009-2014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							ScatSat-1/OSCAT-2	8:45 desc.	2016-2021</a:t>
            </a:r>
            <a:endParaRPr sz="16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"/>
          <p:cNvPicPr preferRelativeResize="0"/>
          <p:nvPr/>
        </p:nvPicPr>
        <p:blipFill rotWithShape="1">
          <a:blip r:embed="rId5">
            <a:alphaModFix/>
          </a:blip>
          <a:srcRect b="70597" l="0" r="0" t="18488"/>
          <a:stretch/>
        </p:blipFill>
        <p:spPr>
          <a:xfrm>
            <a:off x="541867" y="1015360"/>
            <a:ext cx="10955624" cy="74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5">
            <a:alphaModFix/>
          </a:blip>
          <a:srcRect b="47056" l="0" r="0" t="39789"/>
          <a:stretch/>
        </p:blipFill>
        <p:spPr>
          <a:xfrm>
            <a:off x="541867" y="1757801"/>
            <a:ext cx="10955624" cy="90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5">
            <a:alphaModFix/>
          </a:blip>
          <a:srcRect b="40171" l="0" r="0" t="56210"/>
          <a:stretch/>
        </p:blipFill>
        <p:spPr>
          <a:xfrm>
            <a:off x="549287" y="2663509"/>
            <a:ext cx="10955624" cy="248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5">
            <a:alphaModFix/>
          </a:blip>
          <a:srcRect b="17168" l="0" r="0" t="65926"/>
          <a:stretch/>
        </p:blipFill>
        <p:spPr>
          <a:xfrm>
            <a:off x="549287" y="2870816"/>
            <a:ext cx="10955624" cy="115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5">
            <a:alphaModFix/>
          </a:blip>
          <a:srcRect b="3282" l="0" r="0" t="93107"/>
          <a:stretch/>
        </p:blipFill>
        <p:spPr>
          <a:xfrm>
            <a:off x="541867" y="4034892"/>
            <a:ext cx="10955624" cy="24752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745936" y="5934675"/>
            <a:ext cx="474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Prepare ourselves for many scatterometers ☺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~15% forecast error reduction?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0"/>
          <p:cNvSpPr txBox="1"/>
          <p:nvPr>
            <p:ph type="title"/>
          </p:nvPr>
        </p:nvSpPr>
        <p:spPr>
          <a:xfrm>
            <a:off x="5674936" y="365126"/>
            <a:ext cx="5678864" cy="6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/>
              <a:t>MIDAS conclusions</a:t>
            </a:r>
            <a:endParaRPr b="1"/>
          </a:p>
        </p:txBody>
      </p:sp>
      <p:sp>
        <p:nvSpPr>
          <p:cNvPr id="334" name="Google Shape;334;p20"/>
          <p:cNvSpPr txBox="1"/>
          <p:nvPr>
            <p:ph idx="1" type="body"/>
          </p:nvPr>
        </p:nvSpPr>
        <p:spPr>
          <a:xfrm>
            <a:off x="5273511" y="1206631"/>
            <a:ext cx="6781983" cy="5651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HARMONIE 3-hour 4D-Var better than the widely used 3D-Var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ASCAT improves the forecast skill both in 3D- and 4D-Var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Tested data thinning distances, superobbing and observation error inflation 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Particular effects on the v component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Error inflation at full density similar to superobbing statistically (as expected in </a:t>
            </a: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Stoffelen et al., 2020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Local model biases are substantial with respect to the innovations and violate the data assimilation BLUE paradigm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Scatterometer winds are not effectively used to initialise dynamical weather features and model biases need to be accounted for to better exploit scatterometer winds in HARMONIE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was a EUMETSAT study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35" name="Google Shape;33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6" name="Google Shape;33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506" y="85725"/>
            <a:ext cx="4860167" cy="66865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1"/>
          <p:cNvSpPr txBox="1"/>
          <p:nvPr>
            <p:ph type="title"/>
          </p:nvPr>
        </p:nvSpPr>
        <p:spPr>
          <a:xfrm>
            <a:off x="5674936" y="365126"/>
            <a:ext cx="5678864" cy="69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/>
              <a:t>MIDAS conclusions</a:t>
            </a:r>
            <a:endParaRPr b="1"/>
          </a:p>
        </p:txBody>
      </p:sp>
      <p:sp>
        <p:nvSpPr>
          <p:cNvPr id="342" name="Google Shape;342;p21"/>
          <p:cNvSpPr txBox="1"/>
          <p:nvPr>
            <p:ph idx="1" type="body"/>
          </p:nvPr>
        </p:nvSpPr>
        <p:spPr>
          <a:xfrm>
            <a:off x="5273511" y="1168924"/>
            <a:ext cx="6674177" cy="47817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3-hour 4D-Var better than the widely used 3D-Var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ASCAT improves the forecast skill both in 3D- and 4D-Var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Tested data thinning distances, superobbing and observation error inflation 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Particular effects on the v component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Error inflation at full density similar to superobbing statistically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Local model biases are substantial with respect to the innovations and violate the BLUE paradigm data assimilation.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Scatterometer winds are not effective to initialise dynamical weather features and model biases need to be accounted for to better exploit scatterometer winds in HARMONIE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43" name="Google Shape;34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4" name="Google Shape;34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506" y="85725"/>
            <a:ext cx="4860167" cy="66865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45" name="Google Shape;34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0837" y="1168924"/>
            <a:ext cx="7425702" cy="53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1"/>
          <p:cNvPicPr preferRelativeResize="0"/>
          <p:nvPr/>
        </p:nvPicPr>
        <p:blipFill rotWithShape="1">
          <a:blip r:embed="rId4">
            <a:alphaModFix/>
          </a:blip>
          <a:srcRect b="53332" l="38506" r="56955" t="1250"/>
          <a:stretch/>
        </p:blipFill>
        <p:spPr>
          <a:xfrm>
            <a:off x="8035148" y="902469"/>
            <a:ext cx="810731" cy="581900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1"/>
          <p:cNvSpPr txBox="1"/>
          <p:nvPr/>
        </p:nvSpPr>
        <p:spPr>
          <a:xfrm>
            <a:off x="7122253" y="3212983"/>
            <a:ext cx="7665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3Dvar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21"/>
          <p:cNvSpPr txBox="1"/>
          <p:nvPr/>
        </p:nvSpPr>
        <p:spPr>
          <a:xfrm>
            <a:off x="7123651" y="6007918"/>
            <a:ext cx="7665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3Dvar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1"/>
          <p:cNvSpPr txBox="1"/>
          <p:nvPr/>
        </p:nvSpPr>
        <p:spPr>
          <a:xfrm>
            <a:off x="11284595" y="3205992"/>
            <a:ext cx="7665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4Dvar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11285993" y="6017705"/>
            <a:ext cx="7665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4Dvar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1"/>
          <p:cNvSpPr txBox="1"/>
          <p:nvPr/>
        </p:nvSpPr>
        <p:spPr>
          <a:xfrm>
            <a:off x="11520885" y="1412144"/>
            <a:ext cx="5549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u10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1"/>
          <p:cNvSpPr txBox="1"/>
          <p:nvPr/>
        </p:nvSpPr>
        <p:spPr>
          <a:xfrm>
            <a:off x="11522283" y="4198690"/>
            <a:ext cx="5357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v10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1"/>
          <p:cNvSpPr txBox="1"/>
          <p:nvPr/>
        </p:nvSpPr>
        <p:spPr>
          <a:xfrm>
            <a:off x="7344561" y="1405153"/>
            <a:ext cx="5549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u10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1"/>
          <p:cNvSpPr txBox="1"/>
          <p:nvPr/>
        </p:nvSpPr>
        <p:spPr>
          <a:xfrm>
            <a:off x="7345959" y="4216866"/>
            <a:ext cx="5357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v10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1"/>
          <p:cNvSpPr txBox="1"/>
          <p:nvPr/>
        </p:nvSpPr>
        <p:spPr>
          <a:xfrm>
            <a:off x="5383591" y="917273"/>
            <a:ext cx="22220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 Feb – 15 Mar 2020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1"/>
          <p:cNvSpPr txBox="1"/>
          <p:nvPr/>
        </p:nvSpPr>
        <p:spPr>
          <a:xfrm>
            <a:off x="9201984" y="918671"/>
            <a:ext cx="30540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Median OSCAT – noSCAT FG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2"/>
          <p:cNvSpPr txBox="1"/>
          <p:nvPr>
            <p:ph type="title"/>
          </p:nvPr>
        </p:nvSpPr>
        <p:spPr>
          <a:xfrm>
            <a:off x="0" y="157731"/>
            <a:ext cx="11353800" cy="683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None/>
            </a:pPr>
            <a:r>
              <a:rPr b="1" lang="en-US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  <a:endParaRPr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2"/>
          <p:cNvSpPr txBox="1"/>
          <p:nvPr>
            <p:ph idx="1" type="body"/>
          </p:nvPr>
        </p:nvSpPr>
        <p:spPr>
          <a:xfrm>
            <a:off x="838200" y="970183"/>
            <a:ext cx="10515600" cy="5436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Model biases of 10-m stress-equivalent wind (U10s) are substantial with respect to observations; corrected hourly ERA5 and OPS L4 winds are available in the </a:t>
            </a:r>
            <a:r>
              <a:rPr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Copernicus Marine Service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Scatterometers can map out the rather stable spatial surface model biases in mean and variance well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Biases prevent effective data assimilation (cf. BLUE paradigm)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Experiment with ECMWF o-b bias correction in progress by adjusting scatterometer BUFR data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Biases also prevent effective scatterometer data assimilation in HARMONIE (EUMETSAT MIDAS)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U10s biases in mean and variance affect ocean forcing and hence air-sea coupling and earth system dynamics (ocean is 70% of the earths’ surface)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EUMETSAT awarded a fellow position at KNMI/ICM/ECMWF to address data assimilation, ocean forcing and physical causation of biases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EUMETSAT OSI SAF visiting scientist Evgenia Makarova at ICM employs Machine Learning based on model parameters to predict the biases (MOS), which then can be used in forecast mode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Each scatterometer may contribute a few % in the reduction of the forecast errors and with 6-7 complementary scatterometers, it may be a worthwhile investment to improve their assimilation by addressing remaining problems, of which model biases is a prominent one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Furthermore, scatterometers can be well exploited to (much?) improve the coupled model dynamics at the air-sea interface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 txBox="1"/>
          <p:nvPr/>
        </p:nvSpPr>
        <p:spPr>
          <a:xfrm>
            <a:off x="2711624" y="188641"/>
            <a:ext cx="813690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Quintuple collocation analysis</a:t>
            </a:r>
            <a:endParaRPr b="1" sz="4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1412777"/>
            <a:ext cx="9144000" cy="255657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/>
          <p:nvPr/>
        </p:nvSpPr>
        <p:spPr>
          <a:xfrm>
            <a:off x="3659326" y="6299445"/>
            <a:ext cx="66131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Jur Vogelzang and Ad Stoffelen, 2022</a:t>
            </a:r>
            <a:r>
              <a:rPr b="1"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a, </a:t>
            </a:r>
            <a:r>
              <a:rPr b="1" lang="en-US" sz="180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2022</a:t>
            </a:r>
            <a:r>
              <a:rPr b="1"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b, </a:t>
            </a:r>
            <a:r>
              <a:rPr b="1" lang="en-US" sz="180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2021</a:t>
            </a:r>
            <a:endParaRPr sz="18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1847528" y="4241845"/>
            <a:ext cx="8424936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Scatterometers winds and stresses are unbiased with respect to moored buoys and have the smallest random error among in-situ and NWP winds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3247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3247"/>
                </a:solidFill>
                <a:latin typeface="Calibri"/>
                <a:ea typeface="Calibri"/>
                <a:cs typeface="Calibri"/>
                <a:sym typeface="Calibri"/>
              </a:rPr>
              <a:t>Consolidated several methodologies to solve collocation error equations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3247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3247"/>
                </a:solidFill>
                <a:latin typeface="Calibri"/>
                <a:ea typeface="Calibri"/>
                <a:cs typeface="Calibri"/>
                <a:sym typeface="Calibri"/>
              </a:rPr>
              <a:t>Added better ability to approximate the errors of the errors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3247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3247"/>
                </a:solidFill>
                <a:latin typeface="Calibri"/>
                <a:ea typeface="Calibri"/>
                <a:cs typeface="Calibri"/>
                <a:sym typeface="Calibri"/>
              </a:rPr>
              <a:t>Confirms the excellent accuracy of scatterometer winds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Stress-equivalent 10-m winds</a:t>
            </a:r>
            <a:endParaRPr/>
          </a:p>
        </p:txBody>
      </p:sp>
      <p:sp>
        <p:nvSpPr>
          <p:cNvPr id="130" name="Google Shape;130;p3"/>
          <p:cNvSpPr txBox="1"/>
          <p:nvPr/>
        </p:nvSpPr>
        <p:spPr>
          <a:xfrm>
            <a:off x="3287689" y="2730407"/>
            <a:ext cx="108395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(C-band)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(C-band)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(Ku-band)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/>
          <p:nvPr>
            <p:ph idx="12" type="sldNum"/>
          </p:nvPr>
        </p:nvSpPr>
        <p:spPr>
          <a:xfrm>
            <a:off x="11472599" y="6267711"/>
            <a:ext cx="638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121900" spcFirstLastPara="1" rIns="0" wrap="square" tIns="609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 txBox="1"/>
          <p:nvPr>
            <p:ph type="title"/>
          </p:nvPr>
        </p:nvSpPr>
        <p:spPr>
          <a:xfrm>
            <a:off x="1793625" y="76807"/>
            <a:ext cx="8366720" cy="8075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Quality Control and ocean winds</a:t>
            </a:r>
            <a:endParaRPr/>
          </a:p>
        </p:txBody>
      </p:sp>
      <p:sp>
        <p:nvSpPr>
          <p:cNvPr id="137" name="Google Shape;137;p4"/>
          <p:cNvSpPr txBox="1"/>
          <p:nvPr>
            <p:ph idx="4294967295" type="body"/>
          </p:nvPr>
        </p:nvSpPr>
        <p:spPr>
          <a:xfrm>
            <a:off x="275776" y="1049716"/>
            <a:ext cx="7010861" cy="5039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EUMETSAT OSI SAF continuously improves quality control (QC)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For Ku-band scatterometers we need to control rain events (=&gt;)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Develop algorithms to correct for remaining observational sampling biases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We compare geographical biases between rain-insentitive (ASCAT) and rain-sensitive (Ku-band) scatterometers and collocated ECMWF winds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This allows correction of the satellite sampling biases using ECMWF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It allows to estimate the bias due to the systematic removal of about 10% of the Ku-band winds in moist convection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600"/>
              <a:buChar char="•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We work on Ku-band rain correction methods using Bayesian estimation</a:t>
            </a:r>
            <a:endParaRPr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None/>
            </a:pPr>
            <a:r>
              <a:rPr lang="en-US" sz="1600" u="sng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Zhao et al., 2023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King et al., 2022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Xu and Stoffelen, 2021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2019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Trindade et al., 2020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2023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Belmonte and Stoffelen, 2019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05985" y="1049716"/>
            <a:ext cx="4704887" cy="260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05985" y="3658821"/>
            <a:ext cx="4704887" cy="244354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 txBox="1"/>
          <p:nvPr/>
        </p:nvSpPr>
        <p:spPr>
          <a:xfrm>
            <a:off x="7588302" y="2926805"/>
            <a:ext cx="6832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Old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7537915" y="5373332"/>
            <a:ext cx="81624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681500" y="5710854"/>
            <a:ext cx="2680016" cy="1080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342077" y="5710854"/>
            <a:ext cx="944560" cy="10803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 txBox="1"/>
          <p:nvPr>
            <p:ph type="title"/>
          </p:nvPr>
        </p:nvSpPr>
        <p:spPr>
          <a:xfrm>
            <a:off x="329938" y="365125"/>
            <a:ext cx="11528982" cy="5785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Hi-res radiosonde shear much larger than in NWP model</a:t>
            </a:r>
            <a:endParaRPr/>
          </a:p>
        </p:txBody>
      </p:sp>
      <p:sp>
        <p:nvSpPr>
          <p:cNvPr id="149" name="Google Shape;149;p5"/>
          <p:cNvSpPr txBox="1"/>
          <p:nvPr>
            <p:ph idx="1" type="body"/>
          </p:nvPr>
        </p:nvSpPr>
        <p:spPr>
          <a:xfrm>
            <a:off x="571501" y="1319760"/>
            <a:ext cx="3148013" cy="60639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63525" lvl="0" marL="26352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200"/>
              <a:buFont typeface="Noto Sans Symbols"/>
              <a:buChar char="✔"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The ECMWF model is the best global NWP model available ☺</a:t>
            </a:r>
            <a:endParaRPr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3525" lvl="0" marL="263525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✔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Collocation data base</a:t>
            </a:r>
            <a:endParaRPr/>
          </a:p>
          <a:p>
            <a:pPr indent="-263525" lvl="0" marL="263525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✔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ECMWF wind PDFs agree very well</a:t>
            </a:r>
            <a:endParaRPr/>
          </a:p>
          <a:p>
            <a:pPr indent="-263525" lvl="0" marL="263525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✔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Shear in ECMWF model 2-3 times lower, however</a:t>
            </a:r>
            <a:endParaRPr/>
          </a:p>
          <a:p>
            <a:pPr indent="-263525" lvl="0" marL="263525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✔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Tropical tropopause strongly variable </a:t>
            </a:r>
            <a:endParaRPr/>
          </a:p>
          <a:p>
            <a:pPr indent="-263525" lvl="0" marL="263525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Shear determines mixing of air, cloud forming, ..</a:t>
            </a:r>
            <a:endParaRPr/>
          </a:p>
          <a:p>
            <a:pPr indent="-1778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t/>
            </a:r>
            <a:endParaRPr b="1" sz="800">
              <a:solidFill>
                <a:srgbClr val="34007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400"/>
              <a:buNone/>
            </a:pPr>
            <a:r>
              <a:rPr b="1" lang="en-US" sz="1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b="1" lang="en-US" sz="14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Houchi et al. 2010</a:t>
            </a:r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3719514" y="1193800"/>
            <a:ext cx="6948487" cy="5689600"/>
            <a:chOff x="2195514" y="1240555"/>
            <a:chExt cx="6948487" cy="4031533"/>
          </a:xfrm>
        </p:grpSpPr>
        <p:sp>
          <p:nvSpPr>
            <p:cNvPr id="151" name="Google Shape;151;p5"/>
            <p:cNvSpPr/>
            <p:nvPr/>
          </p:nvSpPr>
          <p:spPr>
            <a:xfrm>
              <a:off x="2195514" y="4893469"/>
              <a:ext cx="6948487" cy="37861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2" name="Google Shape;152;p5"/>
            <p:cNvPicPr preferRelativeResize="0"/>
            <p:nvPr/>
          </p:nvPicPr>
          <p:blipFill rotWithShape="1">
            <a:blip r:embed="rId3">
              <a:alphaModFix/>
            </a:blip>
            <a:srcRect b="8104" l="19896" r="20625" t="27289"/>
            <a:stretch/>
          </p:blipFill>
          <p:spPr>
            <a:xfrm>
              <a:off x="2195514" y="1240555"/>
              <a:ext cx="6948487" cy="38743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5"/>
            <p:cNvSpPr txBox="1"/>
            <p:nvPr/>
          </p:nvSpPr>
          <p:spPr>
            <a:xfrm>
              <a:off x="4238625" y="2459755"/>
              <a:ext cx="915635" cy="2835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RAOB</a:t>
              </a:r>
              <a:endParaRPr/>
            </a:p>
          </p:txBody>
        </p:sp>
        <p:sp>
          <p:nvSpPr>
            <p:cNvPr id="154" name="Google Shape;154;p5"/>
            <p:cNvSpPr txBox="1"/>
            <p:nvPr/>
          </p:nvSpPr>
          <p:spPr>
            <a:xfrm>
              <a:off x="3981451" y="4593355"/>
              <a:ext cx="1143262" cy="2835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ECMWF</a:t>
              </a:r>
              <a:endParaRPr/>
            </a:p>
          </p:txBody>
        </p:sp>
        <p:sp>
          <p:nvSpPr>
            <p:cNvPr id="155" name="Google Shape;155;p5"/>
            <p:cNvSpPr txBox="1"/>
            <p:nvPr/>
          </p:nvSpPr>
          <p:spPr>
            <a:xfrm>
              <a:off x="7278689" y="4593355"/>
              <a:ext cx="1143262" cy="2835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ECMWF</a:t>
              </a:r>
              <a:endParaRPr/>
            </a:p>
          </p:txBody>
        </p:sp>
        <p:sp>
          <p:nvSpPr>
            <p:cNvPr id="156" name="Google Shape;156;p5"/>
            <p:cNvSpPr txBox="1"/>
            <p:nvPr/>
          </p:nvSpPr>
          <p:spPr>
            <a:xfrm>
              <a:off x="7527925" y="2459755"/>
              <a:ext cx="915635" cy="2835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RAOB</a:t>
              </a:r>
              <a:endParaRPr/>
            </a:p>
          </p:txBody>
        </p:sp>
        <p:cxnSp>
          <p:nvCxnSpPr>
            <p:cNvPr id="157" name="Google Shape;157;p5"/>
            <p:cNvCxnSpPr/>
            <p:nvPr/>
          </p:nvCxnSpPr>
          <p:spPr>
            <a:xfrm>
              <a:off x="7451725" y="1329929"/>
              <a:ext cx="0" cy="3618309"/>
            </a:xfrm>
            <a:prstGeom prst="straightConnector1">
              <a:avLst/>
            </a:prstGeom>
            <a:noFill/>
            <a:ln cap="flat" cmpd="sng" w="9525">
              <a:solidFill>
                <a:srgbClr val="F4130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5927726" y="2193131"/>
              <a:ext cx="2447925" cy="0"/>
            </a:xfrm>
            <a:prstGeom prst="straightConnector1">
              <a:avLst/>
            </a:prstGeom>
            <a:noFill/>
            <a:ln cap="flat" cmpd="sng" w="9525">
              <a:solidFill>
                <a:srgbClr val="F4130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2665414" y="2193131"/>
              <a:ext cx="2447925" cy="0"/>
            </a:xfrm>
            <a:prstGeom prst="straightConnector1">
              <a:avLst/>
            </a:prstGeom>
            <a:noFill/>
            <a:ln cap="flat" cmpd="sng" w="9525">
              <a:solidFill>
                <a:srgbClr val="F4130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0" name="Google Shape;160;p5"/>
            <p:cNvCxnSpPr/>
            <p:nvPr/>
          </p:nvCxnSpPr>
          <p:spPr>
            <a:xfrm>
              <a:off x="3660775" y="1329929"/>
              <a:ext cx="0" cy="3618309"/>
            </a:xfrm>
            <a:prstGeom prst="straightConnector1">
              <a:avLst/>
            </a:prstGeom>
            <a:noFill/>
            <a:ln cap="flat" cmpd="sng" w="9525">
              <a:solidFill>
                <a:srgbClr val="F4130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1" name="Google Shape;161;p5"/>
            <p:cNvCxnSpPr/>
            <p:nvPr/>
          </p:nvCxnSpPr>
          <p:spPr>
            <a:xfrm>
              <a:off x="2665414" y="4300538"/>
              <a:ext cx="2447925" cy="0"/>
            </a:xfrm>
            <a:prstGeom prst="straightConnector1">
              <a:avLst/>
            </a:prstGeom>
            <a:noFill/>
            <a:ln cap="flat" cmpd="sng" w="9525">
              <a:solidFill>
                <a:srgbClr val="F4130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" name="Google Shape;162;p5"/>
            <p:cNvCxnSpPr/>
            <p:nvPr/>
          </p:nvCxnSpPr>
          <p:spPr>
            <a:xfrm>
              <a:off x="7092950" y="4300538"/>
              <a:ext cx="358775" cy="0"/>
            </a:xfrm>
            <a:prstGeom prst="straightConnector1">
              <a:avLst/>
            </a:prstGeom>
            <a:noFill/>
            <a:ln cap="flat" cmpd="sng" w="38100">
              <a:solidFill>
                <a:srgbClr val="F41302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  <p:sp>
        <p:nvSpPr>
          <p:cNvPr id="163" name="Google Shape;163;p5"/>
          <p:cNvSpPr txBox="1"/>
          <p:nvPr/>
        </p:nvSpPr>
        <p:spPr>
          <a:xfrm>
            <a:off x="5343085" y="1824221"/>
            <a:ext cx="1347788" cy="492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Tropics</a:t>
            </a:r>
            <a:endParaRPr sz="26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 txBox="1"/>
          <p:nvPr>
            <p:ph idx="4294967295" type="title"/>
          </p:nvPr>
        </p:nvSpPr>
        <p:spPr>
          <a:xfrm>
            <a:off x="2258888" y="188918"/>
            <a:ext cx="8229600" cy="777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Global NWP gap for small scales</a:t>
            </a:r>
            <a:endParaRPr/>
          </a:p>
        </p:txBody>
      </p:sp>
      <p:pic>
        <p:nvPicPr>
          <p:cNvPr id="169" name="Google Shape;16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4049" y="1087038"/>
            <a:ext cx="9144000" cy="5759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6"/>
          <p:cNvGrpSpPr/>
          <p:nvPr/>
        </p:nvGrpSpPr>
        <p:grpSpPr>
          <a:xfrm>
            <a:off x="6298382" y="1493760"/>
            <a:ext cx="1116013" cy="4608513"/>
            <a:chOff x="2835" y="890"/>
            <a:chExt cx="703" cy="2903"/>
          </a:xfrm>
        </p:grpSpPr>
        <p:cxnSp>
          <p:nvCxnSpPr>
            <p:cNvPr id="171" name="Google Shape;171;p6"/>
            <p:cNvCxnSpPr/>
            <p:nvPr/>
          </p:nvCxnSpPr>
          <p:spPr>
            <a:xfrm>
              <a:off x="3152" y="890"/>
              <a:ext cx="0" cy="2903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72" name="Google Shape;172;p6"/>
            <p:cNvSpPr txBox="1"/>
            <p:nvPr/>
          </p:nvSpPr>
          <p:spPr>
            <a:xfrm>
              <a:off x="2835" y="993"/>
              <a:ext cx="703" cy="291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500 km</a:t>
              </a:r>
              <a:endParaRPr/>
            </a:p>
          </p:txBody>
        </p:sp>
      </p:grpSp>
      <p:sp>
        <p:nvSpPr>
          <p:cNvPr id="173" name="Google Shape;173;p6"/>
          <p:cNvSpPr txBox="1"/>
          <p:nvPr/>
        </p:nvSpPr>
        <p:spPr>
          <a:xfrm>
            <a:off x="9292233" y="4398613"/>
            <a:ext cx="19876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Collocated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ECMWF (ODB)</a:t>
            </a:r>
            <a:endParaRPr/>
          </a:p>
        </p:txBody>
      </p:sp>
      <p:sp>
        <p:nvSpPr>
          <p:cNvPr id="174" name="Google Shape;174;p6"/>
          <p:cNvSpPr txBox="1"/>
          <p:nvPr/>
        </p:nvSpPr>
        <p:spPr>
          <a:xfrm>
            <a:off x="8356777" y="2885679"/>
            <a:ext cx="30716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ModeS at 10 km height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8788576" y="3895326"/>
            <a:ext cx="97174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ASCAT</a:t>
            </a:r>
            <a:endParaRPr/>
          </a:p>
        </p:txBody>
      </p:sp>
      <p:sp>
        <p:nvSpPr>
          <p:cNvPr id="176" name="Google Shape;176;p6"/>
          <p:cNvSpPr txBox="1"/>
          <p:nvPr/>
        </p:nvSpPr>
        <p:spPr>
          <a:xfrm>
            <a:off x="7708058" y="2166365"/>
            <a:ext cx="91082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baseline="30000" lang="en-US" sz="36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-5/3</a:t>
            </a:r>
            <a:endParaRPr/>
          </a:p>
        </p:txBody>
      </p:sp>
      <p:sp>
        <p:nvSpPr>
          <p:cNvPr id="177" name="Google Shape;177;p6"/>
          <p:cNvSpPr txBox="1"/>
          <p:nvPr/>
        </p:nvSpPr>
        <p:spPr>
          <a:xfrm>
            <a:off x="10539192" y="4765069"/>
            <a:ext cx="148934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2014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≡ ERA5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48126" y="1439864"/>
            <a:ext cx="3212452" cy="5661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69875" lvl="0" marL="2698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✔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Collocation observations and ECMWF (same sample)</a:t>
            </a:r>
            <a:endParaRPr/>
          </a:p>
          <a:p>
            <a:pPr indent="-185738" lvl="0" marL="269875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✔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Below 500-km scales 3D turbulence dictates k</a:t>
            </a:r>
            <a:r>
              <a:rPr baseline="30000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-5/3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spectrum</a:t>
            </a:r>
            <a:endParaRPr/>
          </a:p>
          <a:p>
            <a:pPr indent="-269875" lvl="0" marL="269875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✔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followed by the observations</a:t>
            </a:r>
            <a:endParaRPr/>
          </a:p>
          <a:p>
            <a:pPr indent="-269875" lvl="0" marL="269875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✔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upper air and at the ocean surface, ECMWF misses small-scale processes</a:t>
            </a:r>
            <a:endParaRPr/>
          </a:p>
          <a:p>
            <a:pPr indent="-269875" lvl="0" marL="269875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Wind variability is associated with mesoscale dynamics, mixing, coupled to sea surface conditions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sz="800">
              <a:solidFill>
                <a:srgbClr val="3400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/>
          <p:nvPr>
            <p:ph idx="12" type="sldNum"/>
          </p:nvPr>
        </p:nvSpPr>
        <p:spPr>
          <a:xfrm>
            <a:off x="11472599" y="6267711"/>
            <a:ext cx="638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" name="Google Shape;185;p7"/>
          <p:cNvSpPr txBox="1"/>
          <p:nvPr>
            <p:ph type="title"/>
          </p:nvPr>
        </p:nvSpPr>
        <p:spPr>
          <a:xfrm>
            <a:off x="1036948" y="89667"/>
            <a:ext cx="10071353" cy="8075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None/>
            </a:pPr>
            <a:r>
              <a:rPr b="1" lang="en-US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Spatial derivatives of wind and stress fields</a:t>
            </a:r>
            <a:endParaRPr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7"/>
          <p:cNvSpPr txBox="1"/>
          <p:nvPr/>
        </p:nvSpPr>
        <p:spPr>
          <a:xfrm>
            <a:off x="719402" y="1368321"/>
            <a:ext cx="6165493" cy="4629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011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6171" y="1203204"/>
            <a:ext cx="5805829" cy="4700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/>
          <p:cNvSpPr txBox="1"/>
          <p:nvPr/>
        </p:nvSpPr>
        <p:spPr>
          <a:xfrm>
            <a:off x="1887007" y="188640"/>
            <a:ext cx="825956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NWP model coastal winds are too low</a:t>
            </a:r>
            <a:endParaRPr b="1" sz="4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 txBox="1"/>
          <p:nvPr/>
        </p:nvSpPr>
        <p:spPr>
          <a:xfrm>
            <a:off x="6960096" y="1268760"/>
            <a:ext cx="3918436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PDFs of collocated coastal winds</a:t>
            </a:r>
            <a:endParaRPr sz="2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ECMWF u10s decreases faster towards the coast for &lt; 30 km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Probably caused by diffusion operator?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Consistent with downscaling studies with km-scale grids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While these still reduce the winds before they reach the coast!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This is problematic for coastal model studies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1573" y="1081312"/>
            <a:ext cx="5506516" cy="5216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8"/>
          <p:cNvPicPr preferRelativeResize="0"/>
          <p:nvPr/>
        </p:nvPicPr>
        <p:blipFill rotWithShape="1">
          <a:blip r:embed="rId4">
            <a:alphaModFix/>
          </a:blip>
          <a:srcRect b="50412" l="0" r="0" t="0"/>
          <a:stretch/>
        </p:blipFill>
        <p:spPr>
          <a:xfrm>
            <a:off x="1391049" y="3727186"/>
            <a:ext cx="5497041" cy="258213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>
            <a:hlinkClick r:id="rId5"/>
          </p:cNvPr>
          <p:cNvSpPr txBox="1"/>
          <p:nvPr/>
        </p:nvSpPr>
        <p:spPr>
          <a:xfrm>
            <a:off x="7748833" y="6004874"/>
            <a:ext cx="28584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Vogelzang &amp; Stoffelen, 2022</a:t>
            </a:r>
            <a:endParaRPr b="1" sz="1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2" name="Google Shape;20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215" y="945502"/>
            <a:ext cx="3960000" cy="222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5215" y="945502"/>
            <a:ext cx="3960000" cy="222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540" y="3897276"/>
            <a:ext cx="3960000" cy="222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98540" y="3897276"/>
            <a:ext cx="3960000" cy="222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58540" y="3897276"/>
            <a:ext cx="3960000" cy="222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9"/>
          <p:cNvSpPr txBox="1"/>
          <p:nvPr/>
        </p:nvSpPr>
        <p:spPr>
          <a:xfrm>
            <a:off x="3676650" y="123825"/>
            <a:ext cx="501361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Wind </a:t>
            </a:r>
            <a:r>
              <a:rPr b="1"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direction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biases of SCA - NWP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9"/>
          <p:cNvSpPr txBox="1"/>
          <p:nvPr/>
        </p:nvSpPr>
        <p:spPr>
          <a:xfrm>
            <a:off x="1161986" y="6124776"/>
            <a:ext cx="20464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HSCAT-B 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Rep02</a:t>
            </a:r>
            <a:endParaRPr b="1" sz="20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p9"/>
          <p:cNvSpPr txBox="1"/>
          <p:nvPr/>
        </p:nvSpPr>
        <p:spPr>
          <a:xfrm>
            <a:off x="5121986" y="6124776"/>
            <a:ext cx="206088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HSCAT-C 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Rep02</a:t>
            </a:r>
            <a:endParaRPr b="1" sz="20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9"/>
          <p:cNvSpPr txBox="1"/>
          <p:nvPr/>
        </p:nvSpPr>
        <p:spPr>
          <a:xfrm>
            <a:off x="9015311" y="6124776"/>
            <a:ext cx="206088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HSCAT-D 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Rep02</a:t>
            </a:r>
            <a:endParaRPr b="1" sz="20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9"/>
          <p:cNvSpPr txBox="1"/>
          <p:nvPr/>
        </p:nvSpPr>
        <p:spPr>
          <a:xfrm>
            <a:off x="1161986" y="3135029"/>
            <a:ext cx="186910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ASCAT-B 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NRT</a:t>
            </a:r>
            <a:endParaRPr b="1" sz="20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9"/>
          <p:cNvSpPr txBox="1"/>
          <p:nvPr/>
        </p:nvSpPr>
        <p:spPr>
          <a:xfrm>
            <a:off x="5121986" y="3129021"/>
            <a:ext cx="188352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ASCAT-C 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NRT</a:t>
            </a:r>
            <a:endParaRPr b="1" sz="20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3" name="Google Shape;213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65754" y="945502"/>
            <a:ext cx="3959998" cy="222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9"/>
          <p:cNvSpPr txBox="1"/>
          <p:nvPr/>
        </p:nvSpPr>
        <p:spPr>
          <a:xfrm>
            <a:off x="8065754" y="3270472"/>
            <a:ext cx="3982757" cy="40011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ASCAT-B/NRT – HSCAT-B/Rep02</a:t>
            </a:r>
            <a:endParaRPr b="1"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p9"/>
          <p:cNvSpPr txBox="1"/>
          <p:nvPr/>
        </p:nvSpPr>
        <p:spPr>
          <a:xfrm>
            <a:off x="8207183" y="645049"/>
            <a:ext cx="377802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Pattern could be diurnal cycle error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9"/>
          <p:cNvSpPr txBox="1"/>
          <p:nvPr/>
        </p:nvSpPr>
        <p:spPr>
          <a:xfrm>
            <a:off x="63020" y="6507460"/>
            <a:ext cx="1221117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www.ecmwf.int/sites/default/files/elibrary/2020/19545-causes-systematic-forecast-biases-near-surface-wind-direction-over-oceans.pdf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2022-08-15T13:20:06Z</dcterms:created>
  <dc:creator>Zhixiong Wang</dc:creator>
</cp:coreProperties>
</file>