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6858000" cx="9144000"/>
  <p:notesSz cx="6858000" cy="9144000"/>
  <p:embeddedFontLst>
    <p:embeddedFont>
      <p:font typeface="Roboto"/>
      <p:regular r:id="rId19"/>
      <p:bold r:id="rId20"/>
      <p:italic r:id="rId21"/>
      <p:boldItalic r:id="rId22"/>
    </p:embeddedFont>
    <p:embeddedFont>
      <p:font typeface="Poppins"/>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27" roundtripDataSignature="AMtx7migkFWFRVPzZa26dganHypOBMpk/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bold.fntdata"/><Relationship Id="rId22" Type="http://schemas.openxmlformats.org/officeDocument/2006/relationships/font" Target="fonts/Roboto-boldItalic.fntdata"/><Relationship Id="rId21" Type="http://schemas.openxmlformats.org/officeDocument/2006/relationships/font" Target="fonts/Roboto-italic.fntdata"/><Relationship Id="rId24" Type="http://schemas.openxmlformats.org/officeDocument/2006/relationships/font" Target="fonts/Poppins-bold.fntdata"/><Relationship Id="rId23" Type="http://schemas.openxmlformats.org/officeDocument/2006/relationships/font" Target="fonts/Poppins-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oppins-boldItalic.fntdata"/><Relationship Id="rId25" Type="http://schemas.openxmlformats.org/officeDocument/2006/relationships/font" Target="fonts/Poppins-italic.fntdata"/><Relationship Id="rId27"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Roboto-regular.fntdata"/><Relationship Id="rId18"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90" name="Google Shape;90;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22" name="Google Shape;22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Times New Roman"/>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9323090ffa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34" name="Google Shape;234;g29323090ffa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35" name="Google Shape;235;g29323090ffa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9323090ffa_0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9" name="Google Shape;249;g29323090ffa_0_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50" name="Google Shape;250;g29323090ffa_0_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63" name="Google Shape;263;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99" name="Google Shape;99;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1" name="Google Shape;111;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800">
                <a:solidFill>
                  <a:srgbClr val="000000"/>
                </a:solidFill>
                <a:latin typeface="Calibri"/>
                <a:ea typeface="Calibri"/>
                <a:cs typeface="Calibri"/>
                <a:sym typeface="Calibri"/>
              </a:rPr>
              <a:t>. </a:t>
            </a:r>
            <a:endParaRPr/>
          </a:p>
        </p:txBody>
      </p:sp>
      <p:sp>
        <p:nvSpPr>
          <p:cNvPr id="112" name="Google Shape;112;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1" name="Google Shape;131;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 name="Google Shape;132;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0" name="Google Shape;140;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imes New Roman"/>
              <a:buNone/>
            </a:pPr>
            <a:r>
              <a:rPr lang="en-US" sz="1800">
                <a:latin typeface="Times New Roman"/>
                <a:ea typeface="Times New Roman"/>
                <a:cs typeface="Times New Roman"/>
                <a:sym typeface="Times New Roman"/>
              </a:rPr>
              <a:t>Supplementary Table 1. Peak amplitude and corresponding time of the Compound Height-Heat EXtremes (CHHEXs; supplementary Table 1a) and Height EXtremes (HEXs) alone (supplementary Table 1b) during 1993-2018 identified from Fig 1, using the 90</a:t>
            </a:r>
            <a:r>
              <a:rPr baseline="30000" lang="en-US" sz="1800">
                <a:latin typeface="Times New Roman"/>
                <a:ea typeface="Times New Roman"/>
                <a:cs typeface="Times New Roman"/>
                <a:sym typeface="Times New Roman"/>
              </a:rPr>
              <a:t>th</a:t>
            </a:r>
            <a:r>
              <a:rPr lang="en-US" sz="1800">
                <a:latin typeface="Times New Roman"/>
                <a:ea typeface="Times New Roman"/>
                <a:cs typeface="Times New Roman"/>
                <a:sym typeface="Times New Roman"/>
              </a:rPr>
              <a:t> percentile of monthly mean satellite sea level anomalies (SLA) of 0.21m as the threshold, together with satellite sea surface temperature anomalies (SSTA) near the Cilacap B tide gauge location at Java coast for CHHEX events, with the 90</a:t>
            </a:r>
            <a:r>
              <a:rPr baseline="30000" lang="en-US" sz="1800">
                <a:latin typeface="Times New Roman"/>
                <a:ea typeface="Times New Roman"/>
                <a:cs typeface="Times New Roman"/>
                <a:sym typeface="Times New Roman"/>
              </a:rPr>
              <a:t>th</a:t>
            </a:r>
            <a:r>
              <a:rPr lang="en-US" sz="1800">
                <a:latin typeface="Times New Roman"/>
                <a:ea typeface="Times New Roman"/>
                <a:cs typeface="Times New Roman"/>
                <a:sym typeface="Times New Roman"/>
              </a:rPr>
              <a:t> percentile of SSTA (1.11</a:t>
            </a:r>
            <a:r>
              <a:rPr b="1" lang="en-US" sz="1800">
                <a:latin typeface="Times New Roman"/>
                <a:ea typeface="Times New Roman"/>
                <a:cs typeface="Times New Roman"/>
                <a:sym typeface="Times New Roman"/>
              </a:rPr>
              <a:t>º</a:t>
            </a:r>
            <a:r>
              <a:rPr lang="en-US" sz="1800">
                <a:latin typeface="Times New Roman"/>
                <a:ea typeface="Times New Roman"/>
                <a:cs typeface="Times New Roman"/>
                <a:sym typeface="Times New Roman"/>
              </a:rPr>
              <a:t>C) as the threshold. Tide gauge SLA values are shown in parentheses. We choose to retain the mean seasonal cycle in the SLA and SSTA (see text for discussion), and the SSTA is relative to the 1989-2018 mean of 28.5</a:t>
            </a:r>
            <a:r>
              <a:rPr b="1" lang="en-US" sz="1800">
                <a:latin typeface="Times New Roman"/>
                <a:ea typeface="Times New Roman"/>
                <a:cs typeface="Times New Roman"/>
                <a:sym typeface="Times New Roman"/>
              </a:rPr>
              <a:t>º</a:t>
            </a:r>
            <a:r>
              <a:rPr lang="en-US" sz="1800">
                <a:latin typeface="Times New Roman"/>
                <a:ea typeface="Times New Roman"/>
                <a:cs typeface="Times New Roman"/>
                <a:sym typeface="Times New Roman"/>
              </a:rPr>
              <a:t>C. Note that for the 2016 and 2010 CHHEX events the SSTA peaks lead the SLA peaks, but the SSTA remains above (close to) the 90</a:t>
            </a:r>
            <a:r>
              <a:rPr baseline="30000" lang="en-US" sz="1800">
                <a:latin typeface="Times New Roman"/>
                <a:ea typeface="Times New Roman"/>
                <a:cs typeface="Times New Roman"/>
                <a:sym typeface="Times New Roman"/>
              </a:rPr>
              <a:t>th</a:t>
            </a:r>
            <a:r>
              <a:rPr lang="en-US" sz="1800">
                <a:latin typeface="Times New Roman"/>
                <a:ea typeface="Times New Roman"/>
                <a:cs typeface="Times New Roman"/>
                <a:sym typeface="Times New Roman"/>
              </a:rPr>
              <a:t> percentile during the SLA peak for 2016 (2010), and the SSTAs shown in supplementary Table 1a are their peak values. Occurrence of the two dominant interannual climate modes over the Indo-Pacific Ocean, the El Niño-Southern Oscillation (ENSO) and Indian Ocean Dipole (IOD), are shown in the bottom row. El Niño (La Niña) is positive (negative) phase of ENSO, and nIOD (pIOD) denotes negative (positive) phase of IOD. “Mons” denotes either Indian monsoon or Australian-Indonesian monsoon. Note that the correlations for ENSO-Indian monsoon is -0.44 and for ENSO-Australian monsoon is -0.3 for 1993-2018, with both &gt;95% significance.  </a:t>
            </a:r>
            <a:endParaRPr sz="1800">
              <a:latin typeface="Calibri"/>
              <a:ea typeface="Calibri"/>
              <a:cs typeface="Calibri"/>
              <a:sym typeface="Calibri"/>
            </a:endParaRPr>
          </a:p>
          <a:p>
            <a:pPr indent="0" lvl="0" marL="0" rtl="0" algn="l">
              <a:lnSpc>
                <a:spcPct val="100000"/>
              </a:lnSpc>
              <a:spcBef>
                <a:spcPts val="360"/>
              </a:spcBef>
              <a:spcAft>
                <a:spcPts val="0"/>
              </a:spcAft>
              <a:buSzPts val="1400"/>
              <a:buNone/>
            </a:pPr>
            <a:r>
              <a:t/>
            </a:r>
            <a:endParaRPr/>
          </a:p>
        </p:txBody>
      </p:sp>
      <p:sp>
        <p:nvSpPr>
          <p:cNvPr id="141" name="Google Shape;141;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7" name="Google Shape;157;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67" name="Google Shape;167;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7:notes"/>
          <p:cNvSpPr/>
          <p:nvPr>
            <p:ph idx="2" type="sldImg"/>
          </p:nvPr>
        </p:nvSpPr>
        <p:spPr>
          <a:xfrm>
            <a:off x="1125538" y="703263"/>
            <a:ext cx="4630737" cy="3473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0" name="Google Shape;180;p7:notes"/>
          <p:cNvSpPr txBox="1"/>
          <p:nvPr>
            <p:ph idx="1" type="body"/>
          </p:nvPr>
        </p:nvSpPr>
        <p:spPr>
          <a:xfrm>
            <a:off x="918472" y="4416099"/>
            <a:ext cx="5044871" cy="418245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01" name="Google Shape;20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Times New Roman"/>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14"/>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 name="Google Shape;17;p14"/>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14"/>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4"/>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4"/>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9" name="Shape 69"/>
        <p:cNvGrpSpPr/>
        <p:nvPr/>
      </p:nvGrpSpPr>
      <p:grpSpPr>
        <a:xfrm>
          <a:off x="0" y="0"/>
          <a:ext cx="0" cy="0"/>
          <a:chOff x="0" y="0"/>
          <a:chExt cx="0" cy="0"/>
        </a:xfrm>
      </p:grpSpPr>
      <p:sp>
        <p:nvSpPr>
          <p:cNvPr id="70" name="Google Shape;70;p23"/>
          <p:cNvSpPr txBox="1"/>
          <p:nvPr>
            <p:ph type="title"/>
          </p:nvPr>
        </p:nvSpPr>
        <p:spPr>
          <a:xfrm>
            <a:off x="630238" y="457200"/>
            <a:ext cx="2949575" cy="1600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sz="32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1" name="Google Shape;71;p23"/>
          <p:cNvSpPr/>
          <p:nvPr>
            <p:ph idx="2" type="pic"/>
          </p:nvPr>
        </p:nvSpPr>
        <p:spPr>
          <a:xfrm>
            <a:off x="3887788" y="987425"/>
            <a:ext cx="4629150" cy="4873625"/>
          </a:xfrm>
          <a:prstGeom prst="rect">
            <a:avLst/>
          </a:prstGeom>
          <a:noFill/>
          <a:ln>
            <a:noFill/>
          </a:ln>
        </p:spPr>
      </p:sp>
      <p:sp>
        <p:nvSpPr>
          <p:cNvPr id="72" name="Google Shape;72;p23"/>
          <p:cNvSpPr txBox="1"/>
          <p:nvPr>
            <p:ph idx="1" type="body"/>
          </p:nvPr>
        </p:nvSpPr>
        <p:spPr>
          <a:xfrm>
            <a:off x="630238" y="2057400"/>
            <a:ext cx="2949575" cy="381158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20"/>
              </a:spcBef>
              <a:spcAft>
                <a:spcPts val="0"/>
              </a:spcAft>
              <a:buClr>
                <a:schemeClr val="dk1"/>
              </a:buClr>
              <a:buSzPts val="1600"/>
              <a:buFont typeface="Times New Roman"/>
              <a:buNone/>
              <a:defRPr sz="1600"/>
            </a:lvl1pPr>
            <a:lvl2pPr indent="-228600" lvl="1" marL="914400" algn="l">
              <a:lnSpc>
                <a:spcPct val="100000"/>
              </a:lnSpc>
              <a:spcBef>
                <a:spcPts val="280"/>
              </a:spcBef>
              <a:spcAft>
                <a:spcPts val="0"/>
              </a:spcAft>
              <a:buClr>
                <a:schemeClr val="dk1"/>
              </a:buClr>
              <a:buSzPts val="1400"/>
              <a:buFont typeface="Times New Roman"/>
              <a:buNone/>
              <a:defRPr sz="1400"/>
            </a:lvl2pPr>
            <a:lvl3pPr indent="-228600" lvl="2" marL="1371600" algn="l">
              <a:lnSpc>
                <a:spcPct val="100000"/>
              </a:lnSpc>
              <a:spcBef>
                <a:spcPts val="240"/>
              </a:spcBef>
              <a:spcAft>
                <a:spcPts val="0"/>
              </a:spcAft>
              <a:buClr>
                <a:schemeClr val="dk1"/>
              </a:buClr>
              <a:buSzPts val="1200"/>
              <a:buFont typeface="Times New Roman"/>
              <a:buNone/>
              <a:defRPr sz="1200"/>
            </a:lvl3pPr>
            <a:lvl4pPr indent="-228600" lvl="3" marL="1828800" algn="l">
              <a:lnSpc>
                <a:spcPct val="100000"/>
              </a:lnSpc>
              <a:spcBef>
                <a:spcPts val="200"/>
              </a:spcBef>
              <a:spcAft>
                <a:spcPts val="0"/>
              </a:spcAft>
              <a:buClr>
                <a:schemeClr val="dk1"/>
              </a:buClr>
              <a:buSzPts val="1000"/>
              <a:buFont typeface="Times New Roman"/>
              <a:buNone/>
              <a:defRPr sz="1000"/>
            </a:lvl4pPr>
            <a:lvl5pPr indent="-228600" lvl="4" marL="2286000" algn="l">
              <a:lnSpc>
                <a:spcPct val="100000"/>
              </a:lnSpc>
              <a:spcBef>
                <a:spcPts val="200"/>
              </a:spcBef>
              <a:spcAft>
                <a:spcPts val="0"/>
              </a:spcAft>
              <a:buClr>
                <a:schemeClr val="dk1"/>
              </a:buClr>
              <a:buSzPts val="1000"/>
              <a:buFont typeface="Times New Roman"/>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3" name="Google Shape;73;p23"/>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3"/>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23"/>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6" name="Shape 76"/>
        <p:cNvGrpSpPr/>
        <p:nvPr/>
      </p:nvGrpSpPr>
      <p:grpSpPr>
        <a:xfrm>
          <a:off x="0" y="0"/>
          <a:ext cx="0" cy="0"/>
          <a:chOff x="0" y="0"/>
          <a:chExt cx="0" cy="0"/>
        </a:xfrm>
      </p:grpSpPr>
      <p:sp>
        <p:nvSpPr>
          <p:cNvPr id="77" name="Google Shape;77;p24"/>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8" name="Google Shape;78;p24"/>
          <p:cNvSpPr txBox="1"/>
          <p:nvPr>
            <p:ph idx="1" type="body"/>
          </p:nvPr>
        </p:nvSpPr>
        <p:spPr>
          <a:xfrm rot="5400000">
            <a:off x="2514600" y="152400"/>
            <a:ext cx="4114800" cy="77724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24"/>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4"/>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4"/>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2" name="Shape 82"/>
        <p:cNvGrpSpPr/>
        <p:nvPr/>
      </p:nvGrpSpPr>
      <p:grpSpPr>
        <a:xfrm>
          <a:off x="0" y="0"/>
          <a:ext cx="0" cy="0"/>
          <a:chOff x="0" y="0"/>
          <a:chExt cx="0" cy="0"/>
        </a:xfrm>
      </p:grpSpPr>
      <p:sp>
        <p:nvSpPr>
          <p:cNvPr id="83" name="Google Shape;83;p25"/>
          <p:cNvSpPr txBox="1"/>
          <p:nvPr>
            <p:ph type="title"/>
          </p:nvPr>
        </p:nvSpPr>
        <p:spPr>
          <a:xfrm rot="5400000">
            <a:off x="4743450" y="2381250"/>
            <a:ext cx="5486400" cy="1943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4" name="Google Shape;84;p25"/>
          <p:cNvSpPr txBox="1"/>
          <p:nvPr>
            <p:ph idx="1" type="body"/>
          </p:nvPr>
        </p:nvSpPr>
        <p:spPr>
          <a:xfrm rot="5400000">
            <a:off x="781050" y="514350"/>
            <a:ext cx="5486400" cy="56769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25"/>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5"/>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25"/>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15"/>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5"/>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5"/>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 name="Shape 25"/>
        <p:cNvGrpSpPr/>
        <p:nvPr/>
      </p:nvGrpSpPr>
      <p:grpSpPr>
        <a:xfrm>
          <a:off x="0" y="0"/>
          <a:ext cx="0" cy="0"/>
          <a:chOff x="0" y="0"/>
          <a:chExt cx="0" cy="0"/>
        </a:xfrm>
      </p:grpSpPr>
      <p:sp>
        <p:nvSpPr>
          <p:cNvPr id="26" name="Google Shape;26;p16"/>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7" name="Google Shape;27;p16"/>
          <p:cNvSpPr txBox="1"/>
          <p:nvPr>
            <p:ph idx="1" type="body"/>
          </p:nvPr>
        </p:nvSpPr>
        <p:spPr>
          <a:xfrm>
            <a:off x="685800" y="1981200"/>
            <a:ext cx="3810000" cy="4114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16"/>
          <p:cNvSpPr txBox="1"/>
          <p:nvPr>
            <p:ph idx="2" type="body"/>
          </p:nvPr>
        </p:nvSpPr>
        <p:spPr>
          <a:xfrm>
            <a:off x="4648200" y="1981200"/>
            <a:ext cx="3810000" cy="4114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16"/>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6"/>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6"/>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sp>
        <p:nvSpPr>
          <p:cNvPr id="33" name="Google Shape;33;p17"/>
          <p:cNvSpPr txBox="1"/>
          <p:nvPr>
            <p:ph type="title"/>
          </p:nvPr>
        </p:nvSpPr>
        <p:spPr>
          <a:xfrm>
            <a:off x="311700" y="593367"/>
            <a:ext cx="8520600" cy="763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dk2"/>
              </a:buClr>
              <a:buSzPts val="2800"/>
              <a:buFont typeface="Times New Roman"/>
              <a:buNone/>
              <a:defRPr/>
            </a:lvl1pPr>
            <a:lvl2pPr lvl="1" algn="ctr">
              <a:lnSpc>
                <a:spcPct val="100000"/>
              </a:lnSpc>
              <a:spcBef>
                <a:spcPts val="0"/>
              </a:spcBef>
              <a:spcAft>
                <a:spcPts val="0"/>
              </a:spcAft>
              <a:buClr>
                <a:schemeClr val="dk2"/>
              </a:buClr>
              <a:buSzPts val="2800"/>
              <a:buFont typeface="Times New Roman"/>
              <a:buNone/>
              <a:defRPr/>
            </a:lvl2pPr>
            <a:lvl3pPr lvl="2" algn="ctr">
              <a:lnSpc>
                <a:spcPct val="100000"/>
              </a:lnSpc>
              <a:spcBef>
                <a:spcPts val="0"/>
              </a:spcBef>
              <a:spcAft>
                <a:spcPts val="0"/>
              </a:spcAft>
              <a:buClr>
                <a:schemeClr val="dk2"/>
              </a:buClr>
              <a:buSzPts val="2800"/>
              <a:buFont typeface="Times New Roman"/>
              <a:buNone/>
              <a:defRPr/>
            </a:lvl3pPr>
            <a:lvl4pPr lvl="3" algn="ctr">
              <a:lnSpc>
                <a:spcPct val="100000"/>
              </a:lnSpc>
              <a:spcBef>
                <a:spcPts val="0"/>
              </a:spcBef>
              <a:spcAft>
                <a:spcPts val="0"/>
              </a:spcAft>
              <a:buClr>
                <a:schemeClr val="dk2"/>
              </a:buClr>
              <a:buSzPts val="2800"/>
              <a:buFont typeface="Times New Roman"/>
              <a:buNone/>
              <a:defRPr/>
            </a:lvl4pPr>
            <a:lvl5pPr lvl="4" algn="ctr">
              <a:lnSpc>
                <a:spcPct val="100000"/>
              </a:lnSpc>
              <a:spcBef>
                <a:spcPts val="0"/>
              </a:spcBef>
              <a:spcAft>
                <a:spcPts val="0"/>
              </a:spcAft>
              <a:buClr>
                <a:schemeClr val="dk2"/>
              </a:buClr>
              <a:buSzPts val="2800"/>
              <a:buFont typeface="Times New Roman"/>
              <a:buNone/>
              <a:defRPr/>
            </a:lvl5pPr>
            <a:lvl6pPr lvl="5" algn="ctr">
              <a:lnSpc>
                <a:spcPct val="100000"/>
              </a:lnSpc>
              <a:spcBef>
                <a:spcPts val="0"/>
              </a:spcBef>
              <a:spcAft>
                <a:spcPts val="0"/>
              </a:spcAft>
              <a:buClr>
                <a:schemeClr val="dk2"/>
              </a:buClr>
              <a:buSzPts val="2800"/>
              <a:buFont typeface="Times New Roman"/>
              <a:buNone/>
              <a:defRPr/>
            </a:lvl6pPr>
            <a:lvl7pPr lvl="6" algn="ctr">
              <a:lnSpc>
                <a:spcPct val="100000"/>
              </a:lnSpc>
              <a:spcBef>
                <a:spcPts val="0"/>
              </a:spcBef>
              <a:spcAft>
                <a:spcPts val="0"/>
              </a:spcAft>
              <a:buClr>
                <a:schemeClr val="dk2"/>
              </a:buClr>
              <a:buSzPts val="2800"/>
              <a:buFont typeface="Times New Roman"/>
              <a:buNone/>
              <a:defRPr/>
            </a:lvl7pPr>
            <a:lvl8pPr lvl="7" algn="ctr">
              <a:lnSpc>
                <a:spcPct val="100000"/>
              </a:lnSpc>
              <a:spcBef>
                <a:spcPts val="0"/>
              </a:spcBef>
              <a:spcAft>
                <a:spcPts val="0"/>
              </a:spcAft>
              <a:buClr>
                <a:schemeClr val="dk2"/>
              </a:buClr>
              <a:buSzPts val="2800"/>
              <a:buFont typeface="Times New Roman"/>
              <a:buNone/>
              <a:defRPr/>
            </a:lvl8pPr>
            <a:lvl9pPr lvl="8" algn="ctr">
              <a:lnSpc>
                <a:spcPct val="100000"/>
              </a:lnSpc>
              <a:spcBef>
                <a:spcPts val="0"/>
              </a:spcBef>
              <a:spcAft>
                <a:spcPts val="0"/>
              </a:spcAft>
              <a:buClr>
                <a:schemeClr val="dk2"/>
              </a:buClr>
              <a:buSzPts val="2800"/>
              <a:buFont typeface="Times New Roman"/>
              <a:buNone/>
              <a:defRPr/>
            </a:lvl9pPr>
          </a:lstStyle>
          <a:p/>
        </p:txBody>
      </p:sp>
      <p:sp>
        <p:nvSpPr>
          <p:cNvPr id="34" name="Google Shape;34;p17"/>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100000"/>
              </a:lnSpc>
              <a:spcBef>
                <a:spcPts val="0"/>
              </a:spcBef>
              <a:spcAft>
                <a:spcPts val="0"/>
              </a:spcAft>
              <a:buClr>
                <a:schemeClr val="dk1"/>
              </a:buClr>
              <a:buSzPts val="1800"/>
              <a:buFont typeface="Times New Roman"/>
              <a:buChar char="●"/>
              <a:defRPr/>
            </a:lvl1pPr>
            <a:lvl2pPr indent="-317500" lvl="1" marL="914400" algn="l">
              <a:lnSpc>
                <a:spcPct val="100000"/>
              </a:lnSpc>
              <a:spcBef>
                <a:spcPts val="0"/>
              </a:spcBef>
              <a:spcAft>
                <a:spcPts val="0"/>
              </a:spcAft>
              <a:buClr>
                <a:schemeClr val="dk1"/>
              </a:buClr>
              <a:buSzPts val="1400"/>
              <a:buFont typeface="Times New Roman"/>
              <a:buChar char="○"/>
              <a:defRPr/>
            </a:lvl2pPr>
            <a:lvl3pPr indent="-317500" lvl="2" marL="1371600" algn="l">
              <a:lnSpc>
                <a:spcPct val="100000"/>
              </a:lnSpc>
              <a:spcBef>
                <a:spcPts val="0"/>
              </a:spcBef>
              <a:spcAft>
                <a:spcPts val="0"/>
              </a:spcAft>
              <a:buClr>
                <a:schemeClr val="dk1"/>
              </a:buClr>
              <a:buSzPts val="1400"/>
              <a:buFont typeface="Times New Roman"/>
              <a:buChar char="■"/>
              <a:defRPr/>
            </a:lvl3pPr>
            <a:lvl4pPr indent="-317500" lvl="3" marL="1828800" algn="l">
              <a:lnSpc>
                <a:spcPct val="100000"/>
              </a:lnSpc>
              <a:spcBef>
                <a:spcPts val="0"/>
              </a:spcBef>
              <a:spcAft>
                <a:spcPts val="0"/>
              </a:spcAft>
              <a:buClr>
                <a:schemeClr val="dk1"/>
              </a:buClr>
              <a:buSzPts val="1400"/>
              <a:buFont typeface="Times New Roman"/>
              <a:buChar char="●"/>
              <a:defRPr/>
            </a:lvl4pPr>
            <a:lvl5pPr indent="-317500" lvl="4" marL="2286000" algn="l">
              <a:lnSpc>
                <a:spcPct val="100000"/>
              </a:lnSpc>
              <a:spcBef>
                <a:spcPts val="0"/>
              </a:spcBef>
              <a:spcAft>
                <a:spcPts val="0"/>
              </a:spcAft>
              <a:buClr>
                <a:schemeClr val="dk1"/>
              </a:buClr>
              <a:buSzPts val="1400"/>
              <a:buFont typeface="Times New Roman"/>
              <a:buChar char="○"/>
              <a:defRPr/>
            </a:lvl5pPr>
            <a:lvl6pPr indent="-317500" lvl="5" marL="2743200" algn="l">
              <a:lnSpc>
                <a:spcPct val="90000"/>
              </a:lnSpc>
              <a:spcBef>
                <a:spcPts val="0"/>
              </a:spcBef>
              <a:spcAft>
                <a:spcPts val="0"/>
              </a:spcAft>
              <a:buClr>
                <a:schemeClr val="dk1"/>
              </a:buClr>
              <a:buSzPts val="1400"/>
              <a:buChar char="■"/>
              <a:defRPr/>
            </a:lvl6pPr>
            <a:lvl7pPr indent="-317500" lvl="6" marL="3200400" algn="l">
              <a:lnSpc>
                <a:spcPct val="90000"/>
              </a:lnSpc>
              <a:spcBef>
                <a:spcPts val="0"/>
              </a:spcBef>
              <a:spcAft>
                <a:spcPts val="0"/>
              </a:spcAft>
              <a:buClr>
                <a:schemeClr val="dk1"/>
              </a:buClr>
              <a:buSzPts val="1400"/>
              <a:buChar char="●"/>
              <a:defRPr/>
            </a:lvl7pPr>
            <a:lvl8pPr indent="-317500" lvl="7" marL="3657600" algn="l">
              <a:lnSpc>
                <a:spcPct val="90000"/>
              </a:lnSpc>
              <a:spcBef>
                <a:spcPts val="0"/>
              </a:spcBef>
              <a:spcAft>
                <a:spcPts val="0"/>
              </a:spcAft>
              <a:buClr>
                <a:schemeClr val="dk1"/>
              </a:buClr>
              <a:buSzPts val="1400"/>
              <a:buChar char="○"/>
              <a:defRPr/>
            </a:lvl8pPr>
            <a:lvl9pPr indent="-317500" lvl="8" marL="4114800" algn="l">
              <a:lnSpc>
                <a:spcPct val="90000"/>
              </a:lnSpc>
              <a:spcBef>
                <a:spcPts val="0"/>
              </a:spcBef>
              <a:spcAft>
                <a:spcPts val="0"/>
              </a:spcAft>
              <a:buClr>
                <a:schemeClr val="dk1"/>
              </a:buClr>
              <a:buSzPts val="1400"/>
              <a:buChar char="■"/>
              <a:defRPr/>
            </a:lvl9pPr>
          </a:lstStyle>
          <a:p/>
        </p:txBody>
      </p:sp>
      <p:sp>
        <p:nvSpPr>
          <p:cNvPr id="35" name="Google Shape;35;p17"/>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 name="Shape 36"/>
        <p:cNvGrpSpPr/>
        <p:nvPr/>
      </p:nvGrpSpPr>
      <p:grpSpPr>
        <a:xfrm>
          <a:off x="0" y="0"/>
          <a:ext cx="0" cy="0"/>
          <a:chOff x="0" y="0"/>
          <a:chExt cx="0" cy="0"/>
        </a:xfrm>
      </p:grpSpPr>
      <p:sp>
        <p:nvSpPr>
          <p:cNvPr id="37" name="Google Shape;37;p18"/>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sz="6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8" name="Google Shape;38;p18"/>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Autofit/>
          </a:bodyPr>
          <a:lstStyle>
            <a:lvl1pPr lvl="0" algn="ctr">
              <a:lnSpc>
                <a:spcPct val="100000"/>
              </a:lnSpc>
              <a:spcBef>
                <a:spcPts val="480"/>
              </a:spcBef>
              <a:spcAft>
                <a:spcPts val="0"/>
              </a:spcAft>
              <a:buClr>
                <a:schemeClr val="dk1"/>
              </a:buClr>
              <a:buSzPts val="2400"/>
              <a:buFont typeface="Times New Roman"/>
              <a:buNone/>
              <a:defRPr sz="2400"/>
            </a:lvl1pPr>
            <a:lvl2pPr lvl="1" algn="ctr">
              <a:lnSpc>
                <a:spcPct val="100000"/>
              </a:lnSpc>
              <a:spcBef>
                <a:spcPts val="400"/>
              </a:spcBef>
              <a:spcAft>
                <a:spcPts val="0"/>
              </a:spcAft>
              <a:buClr>
                <a:schemeClr val="dk1"/>
              </a:buClr>
              <a:buSzPts val="2000"/>
              <a:buFont typeface="Times New Roman"/>
              <a:buNone/>
              <a:defRPr sz="2000"/>
            </a:lvl2pPr>
            <a:lvl3pPr lvl="2" algn="ctr">
              <a:lnSpc>
                <a:spcPct val="100000"/>
              </a:lnSpc>
              <a:spcBef>
                <a:spcPts val="360"/>
              </a:spcBef>
              <a:spcAft>
                <a:spcPts val="0"/>
              </a:spcAft>
              <a:buClr>
                <a:schemeClr val="dk1"/>
              </a:buClr>
              <a:buSzPts val="1800"/>
              <a:buFont typeface="Times New Roman"/>
              <a:buNone/>
              <a:defRPr sz="1800"/>
            </a:lvl3pPr>
            <a:lvl4pPr lvl="3" algn="ctr">
              <a:lnSpc>
                <a:spcPct val="100000"/>
              </a:lnSpc>
              <a:spcBef>
                <a:spcPts val="320"/>
              </a:spcBef>
              <a:spcAft>
                <a:spcPts val="0"/>
              </a:spcAft>
              <a:buClr>
                <a:schemeClr val="dk1"/>
              </a:buClr>
              <a:buSzPts val="1600"/>
              <a:buFont typeface="Times New Roman"/>
              <a:buNone/>
              <a:defRPr sz="1600"/>
            </a:lvl4pPr>
            <a:lvl5pPr lvl="4" algn="ctr">
              <a:lnSpc>
                <a:spcPct val="100000"/>
              </a:lnSpc>
              <a:spcBef>
                <a:spcPts val="320"/>
              </a:spcBef>
              <a:spcAft>
                <a:spcPts val="0"/>
              </a:spcAft>
              <a:buClr>
                <a:schemeClr val="dk1"/>
              </a:buClr>
              <a:buSzPts val="1600"/>
              <a:buFont typeface="Times New Roman"/>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9" name="Google Shape;39;p18"/>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8"/>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8"/>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 name="Shape 42"/>
        <p:cNvGrpSpPr/>
        <p:nvPr/>
      </p:nvGrpSpPr>
      <p:grpSpPr>
        <a:xfrm>
          <a:off x="0" y="0"/>
          <a:ext cx="0" cy="0"/>
          <a:chOff x="0" y="0"/>
          <a:chExt cx="0" cy="0"/>
        </a:xfrm>
      </p:grpSpPr>
      <p:sp>
        <p:nvSpPr>
          <p:cNvPr id="43" name="Google Shape;43;p19"/>
          <p:cNvSpPr txBox="1"/>
          <p:nvPr>
            <p:ph type="title"/>
          </p:nvPr>
        </p:nvSpPr>
        <p:spPr>
          <a:xfrm>
            <a:off x="623888" y="1709738"/>
            <a:ext cx="7886700" cy="2852737"/>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sz="6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4" name="Google Shape;44;p19"/>
          <p:cNvSpPr txBox="1"/>
          <p:nvPr>
            <p:ph idx="1" type="body"/>
          </p:nvPr>
        </p:nvSpPr>
        <p:spPr>
          <a:xfrm>
            <a:off x="623888" y="4589463"/>
            <a:ext cx="78867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Font typeface="Times New Roman"/>
              <a:buNone/>
              <a:defRPr sz="2400"/>
            </a:lvl1pPr>
            <a:lvl2pPr indent="-228600" lvl="1" marL="914400" algn="l">
              <a:lnSpc>
                <a:spcPct val="100000"/>
              </a:lnSpc>
              <a:spcBef>
                <a:spcPts val="400"/>
              </a:spcBef>
              <a:spcAft>
                <a:spcPts val="0"/>
              </a:spcAft>
              <a:buClr>
                <a:schemeClr val="dk1"/>
              </a:buClr>
              <a:buSzPts val="2000"/>
              <a:buFont typeface="Times New Roman"/>
              <a:buNone/>
              <a:defRPr sz="2000"/>
            </a:lvl2pPr>
            <a:lvl3pPr indent="-228600" lvl="2" marL="1371600" algn="l">
              <a:lnSpc>
                <a:spcPct val="100000"/>
              </a:lnSpc>
              <a:spcBef>
                <a:spcPts val="360"/>
              </a:spcBef>
              <a:spcAft>
                <a:spcPts val="0"/>
              </a:spcAft>
              <a:buClr>
                <a:schemeClr val="dk1"/>
              </a:buClr>
              <a:buSzPts val="1800"/>
              <a:buFont typeface="Times New Roman"/>
              <a:buNone/>
              <a:defRPr sz="1800"/>
            </a:lvl3pPr>
            <a:lvl4pPr indent="-228600" lvl="3" marL="1828800" algn="l">
              <a:lnSpc>
                <a:spcPct val="100000"/>
              </a:lnSpc>
              <a:spcBef>
                <a:spcPts val="320"/>
              </a:spcBef>
              <a:spcAft>
                <a:spcPts val="0"/>
              </a:spcAft>
              <a:buClr>
                <a:schemeClr val="dk1"/>
              </a:buClr>
              <a:buSzPts val="1600"/>
              <a:buFont typeface="Times New Roman"/>
              <a:buNone/>
              <a:defRPr sz="1600"/>
            </a:lvl4pPr>
            <a:lvl5pPr indent="-228600" lvl="4" marL="2286000" algn="l">
              <a:lnSpc>
                <a:spcPct val="100000"/>
              </a:lnSpc>
              <a:spcBef>
                <a:spcPts val="320"/>
              </a:spcBef>
              <a:spcAft>
                <a:spcPts val="0"/>
              </a:spcAft>
              <a:buClr>
                <a:schemeClr val="dk1"/>
              </a:buClr>
              <a:buSzPts val="1600"/>
              <a:buFont typeface="Times New Roman"/>
              <a:buNone/>
              <a:defRPr sz="1600"/>
            </a:lvl5pPr>
            <a:lvl6pPr indent="-228600" lvl="5" marL="2743200" algn="l">
              <a:lnSpc>
                <a:spcPct val="90000"/>
              </a:lnSpc>
              <a:spcBef>
                <a:spcPts val="500"/>
              </a:spcBef>
              <a:spcAft>
                <a:spcPts val="0"/>
              </a:spcAft>
              <a:buClr>
                <a:schemeClr val="dk1"/>
              </a:buClr>
              <a:buSzPts val="1600"/>
              <a:buNone/>
              <a:defRPr sz="1600"/>
            </a:lvl6pPr>
            <a:lvl7pPr indent="-228600" lvl="6" marL="3200400" algn="l">
              <a:lnSpc>
                <a:spcPct val="90000"/>
              </a:lnSpc>
              <a:spcBef>
                <a:spcPts val="500"/>
              </a:spcBef>
              <a:spcAft>
                <a:spcPts val="0"/>
              </a:spcAft>
              <a:buClr>
                <a:schemeClr val="dk1"/>
              </a:buClr>
              <a:buSzPts val="1600"/>
              <a:buNone/>
              <a:defRPr sz="1600"/>
            </a:lvl7pPr>
            <a:lvl8pPr indent="-228600" lvl="7" marL="3657600" algn="l">
              <a:lnSpc>
                <a:spcPct val="90000"/>
              </a:lnSpc>
              <a:spcBef>
                <a:spcPts val="500"/>
              </a:spcBef>
              <a:spcAft>
                <a:spcPts val="0"/>
              </a:spcAft>
              <a:buClr>
                <a:schemeClr val="dk1"/>
              </a:buClr>
              <a:buSzPts val="1600"/>
              <a:buNone/>
              <a:defRPr sz="1600"/>
            </a:lvl8pPr>
            <a:lvl9pPr indent="-228600" lvl="8" marL="4114800" algn="l">
              <a:lnSpc>
                <a:spcPct val="90000"/>
              </a:lnSpc>
              <a:spcBef>
                <a:spcPts val="500"/>
              </a:spcBef>
              <a:spcAft>
                <a:spcPts val="0"/>
              </a:spcAft>
              <a:buClr>
                <a:schemeClr val="dk1"/>
              </a:buClr>
              <a:buSzPts val="1600"/>
              <a:buNone/>
              <a:defRPr sz="1600"/>
            </a:lvl9pPr>
          </a:lstStyle>
          <a:p/>
        </p:txBody>
      </p:sp>
      <p:sp>
        <p:nvSpPr>
          <p:cNvPr id="45" name="Google Shape;45;p19"/>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9"/>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9"/>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8" name="Shape 48"/>
        <p:cNvGrpSpPr/>
        <p:nvPr/>
      </p:nvGrpSpPr>
      <p:grpSpPr>
        <a:xfrm>
          <a:off x="0" y="0"/>
          <a:ext cx="0" cy="0"/>
          <a:chOff x="0" y="0"/>
          <a:chExt cx="0" cy="0"/>
        </a:xfrm>
      </p:grpSpPr>
      <p:sp>
        <p:nvSpPr>
          <p:cNvPr id="49" name="Google Shape;49;p20"/>
          <p:cNvSpPr txBox="1"/>
          <p:nvPr>
            <p:ph type="title"/>
          </p:nvPr>
        </p:nvSpPr>
        <p:spPr>
          <a:xfrm>
            <a:off x="630238" y="365125"/>
            <a:ext cx="7886700" cy="132556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0" name="Google Shape;50;p20"/>
          <p:cNvSpPr txBox="1"/>
          <p:nvPr>
            <p:ph idx="1" type="body"/>
          </p:nvPr>
        </p:nvSpPr>
        <p:spPr>
          <a:xfrm>
            <a:off x="630238" y="1681163"/>
            <a:ext cx="3868737" cy="82391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Font typeface="Times New Roman"/>
              <a:buNone/>
              <a:defRPr b="1" sz="2400"/>
            </a:lvl1pPr>
            <a:lvl2pPr indent="-228600" lvl="1" marL="914400" algn="l">
              <a:lnSpc>
                <a:spcPct val="100000"/>
              </a:lnSpc>
              <a:spcBef>
                <a:spcPts val="400"/>
              </a:spcBef>
              <a:spcAft>
                <a:spcPts val="0"/>
              </a:spcAft>
              <a:buClr>
                <a:schemeClr val="dk1"/>
              </a:buClr>
              <a:buSzPts val="2000"/>
              <a:buFont typeface="Times New Roman"/>
              <a:buNone/>
              <a:defRPr b="1" sz="2000"/>
            </a:lvl2pPr>
            <a:lvl3pPr indent="-228600" lvl="2" marL="1371600" algn="l">
              <a:lnSpc>
                <a:spcPct val="100000"/>
              </a:lnSpc>
              <a:spcBef>
                <a:spcPts val="360"/>
              </a:spcBef>
              <a:spcAft>
                <a:spcPts val="0"/>
              </a:spcAft>
              <a:buClr>
                <a:schemeClr val="dk1"/>
              </a:buClr>
              <a:buSzPts val="1800"/>
              <a:buFont typeface="Times New Roman"/>
              <a:buNone/>
              <a:defRPr b="1" sz="1800"/>
            </a:lvl3pPr>
            <a:lvl4pPr indent="-228600" lvl="3" marL="1828800" algn="l">
              <a:lnSpc>
                <a:spcPct val="100000"/>
              </a:lnSpc>
              <a:spcBef>
                <a:spcPts val="320"/>
              </a:spcBef>
              <a:spcAft>
                <a:spcPts val="0"/>
              </a:spcAft>
              <a:buClr>
                <a:schemeClr val="dk1"/>
              </a:buClr>
              <a:buSzPts val="1600"/>
              <a:buFont typeface="Times New Roman"/>
              <a:buNone/>
              <a:defRPr b="1" sz="1600"/>
            </a:lvl4pPr>
            <a:lvl5pPr indent="-228600" lvl="4" marL="2286000" algn="l">
              <a:lnSpc>
                <a:spcPct val="100000"/>
              </a:lnSpc>
              <a:spcBef>
                <a:spcPts val="320"/>
              </a:spcBef>
              <a:spcAft>
                <a:spcPts val="0"/>
              </a:spcAft>
              <a:buClr>
                <a:schemeClr val="dk1"/>
              </a:buClr>
              <a:buSzPts val="1600"/>
              <a:buFont typeface="Times New Roman"/>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p20"/>
          <p:cNvSpPr txBox="1"/>
          <p:nvPr>
            <p:ph idx="2" type="body"/>
          </p:nvPr>
        </p:nvSpPr>
        <p:spPr>
          <a:xfrm>
            <a:off x="630238" y="2505075"/>
            <a:ext cx="3868737" cy="3684588"/>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20"/>
          <p:cNvSpPr txBox="1"/>
          <p:nvPr>
            <p:ph idx="3" type="body"/>
          </p:nvPr>
        </p:nvSpPr>
        <p:spPr>
          <a:xfrm>
            <a:off x="4629150" y="1681163"/>
            <a:ext cx="3887788" cy="82391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Font typeface="Times New Roman"/>
              <a:buNone/>
              <a:defRPr b="1" sz="2400"/>
            </a:lvl1pPr>
            <a:lvl2pPr indent="-228600" lvl="1" marL="914400" algn="l">
              <a:lnSpc>
                <a:spcPct val="100000"/>
              </a:lnSpc>
              <a:spcBef>
                <a:spcPts val="400"/>
              </a:spcBef>
              <a:spcAft>
                <a:spcPts val="0"/>
              </a:spcAft>
              <a:buClr>
                <a:schemeClr val="dk1"/>
              </a:buClr>
              <a:buSzPts val="2000"/>
              <a:buFont typeface="Times New Roman"/>
              <a:buNone/>
              <a:defRPr b="1" sz="2000"/>
            </a:lvl2pPr>
            <a:lvl3pPr indent="-228600" lvl="2" marL="1371600" algn="l">
              <a:lnSpc>
                <a:spcPct val="100000"/>
              </a:lnSpc>
              <a:spcBef>
                <a:spcPts val="360"/>
              </a:spcBef>
              <a:spcAft>
                <a:spcPts val="0"/>
              </a:spcAft>
              <a:buClr>
                <a:schemeClr val="dk1"/>
              </a:buClr>
              <a:buSzPts val="1800"/>
              <a:buFont typeface="Times New Roman"/>
              <a:buNone/>
              <a:defRPr b="1" sz="1800"/>
            </a:lvl3pPr>
            <a:lvl4pPr indent="-228600" lvl="3" marL="1828800" algn="l">
              <a:lnSpc>
                <a:spcPct val="100000"/>
              </a:lnSpc>
              <a:spcBef>
                <a:spcPts val="320"/>
              </a:spcBef>
              <a:spcAft>
                <a:spcPts val="0"/>
              </a:spcAft>
              <a:buClr>
                <a:schemeClr val="dk1"/>
              </a:buClr>
              <a:buSzPts val="1600"/>
              <a:buFont typeface="Times New Roman"/>
              <a:buNone/>
              <a:defRPr b="1" sz="1600"/>
            </a:lvl4pPr>
            <a:lvl5pPr indent="-228600" lvl="4" marL="2286000" algn="l">
              <a:lnSpc>
                <a:spcPct val="100000"/>
              </a:lnSpc>
              <a:spcBef>
                <a:spcPts val="320"/>
              </a:spcBef>
              <a:spcAft>
                <a:spcPts val="0"/>
              </a:spcAft>
              <a:buClr>
                <a:schemeClr val="dk1"/>
              </a:buClr>
              <a:buSzPts val="1600"/>
              <a:buFont typeface="Times New Roman"/>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20"/>
          <p:cNvSpPr txBox="1"/>
          <p:nvPr>
            <p:ph idx="4" type="body"/>
          </p:nvPr>
        </p:nvSpPr>
        <p:spPr>
          <a:xfrm>
            <a:off x="4629150" y="2505075"/>
            <a:ext cx="38877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20"/>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0"/>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0"/>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21"/>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9" name="Google Shape;59;p21"/>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1"/>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1"/>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 name="Shape 62"/>
        <p:cNvGrpSpPr/>
        <p:nvPr/>
      </p:nvGrpSpPr>
      <p:grpSpPr>
        <a:xfrm>
          <a:off x="0" y="0"/>
          <a:ext cx="0" cy="0"/>
          <a:chOff x="0" y="0"/>
          <a:chExt cx="0" cy="0"/>
        </a:xfrm>
      </p:grpSpPr>
      <p:sp>
        <p:nvSpPr>
          <p:cNvPr id="63" name="Google Shape;63;p22"/>
          <p:cNvSpPr txBox="1"/>
          <p:nvPr>
            <p:ph type="title"/>
          </p:nvPr>
        </p:nvSpPr>
        <p:spPr>
          <a:xfrm>
            <a:off x="630238" y="457200"/>
            <a:ext cx="2949575" cy="1600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sz="32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4" name="Google Shape;64;p22"/>
          <p:cNvSpPr txBox="1"/>
          <p:nvPr>
            <p:ph idx="1" type="body"/>
          </p:nvPr>
        </p:nvSpPr>
        <p:spPr>
          <a:xfrm>
            <a:off x="3887788" y="987425"/>
            <a:ext cx="4629150" cy="4873625"/>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Font typeface="Times New Roman"/>
              <a:buChar char="•"/>
              <a:defRPr sz="3200"/>
            </a:lvl1pPr>
            <a:lvl2pPr indent="-406400" lvl="1" marL="914400" algn="l">
              <a:lnSpc>
                <a:spcPct val="100000"/>
              </a:lnSpc>
              <a:spcBef>
                <a:spcPts val="560"/>
              </a:spcBef>
              <a:spcAft>
                <a:spcPts val="0"/>
              </a:spcAft>
              <a:buClr>
                <a:schemeClr val="dk1"/>
              </a:buClr>
              <a:buSzPts val="2800"/>
              <a:buFont typeface="Times New Roman"/>
              <a:buChar char="–"/>
              <a:defRPr sz="2800"/>
            </a:lvl2pPr>
            <a:lvl3pPr indent="-381000" lvl="2" marL="1371600" algn="l">
              <a:lnSpc>
                <a:spcPct val="100000"/>
              </a:lnSpc>
              <a:spcBef>
                <a:spcPts val="480"/>
              </a:spcBef>
              <a:spcAft>
                <a:spcPts val="0"/>
              </a:spcAft>
              <a:buClr>
                <a:schemeClr val="dk1"/>
              </a:buClr>
              <a:buSzPts val="2400"/>
              <a:buFont typeface="Times New Roman"/>
              <a:buChar char="•"/>
              <a:defRPr sz="2400"/>
            </a:lvl3pPr>
            <a:lvl4pPr indent="-355600" lvl="3" marL="1828800" algn="l">
              <a:lnSpc>
                <a:spcPct val="100000"/>
              </a:lnSpc>
              <a:spcBef>
                <a:spcPts val="400"/>
              </a:spcBef>
              <a:spcAft>
                <a:spcPts val="0"/>
              </a:spcAft>
              <a:buClr>
                <a:schemeClr val="dk1"/>
              </a:buClr>
              <a:buSzPts val="2000"/>
              <a:buFont typeface="Times New Roman"/>
              <a:buChar char="–"/>
              <a:defRPr sz="2000"/>
            </a:lvl4pPr>
            <a:lvl5pPr indent="-355600" lvl="4" marL="2286000" algn="l">
              <a:lnSpc>
                <a:spcPct val="100000"/>
              </a:lnSpc>
              <a:spcBef>
                <a:spcPts val="400"/>
              </a:spcBef>
              <a:spcAft>
                <a:spcPts val="0"/>
              </a:spcAft>
              <a:buClr>
                <a:schemeClr val="dk1"/>
              </a:buClr>
              <a:buSzPts val="2000"/>
              <a:buFont typeface="Times New Roman"/>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5" name="Google Shape;65;p22"/>
          <p:cNvSpPr txBox="1"/>
          <p:nvPr>
            <p:ph idx="2" type="body"/>
          </p:nvPr>
        </p:nvSpPr>
        <p:spPr>
          <a:xfrm>
            <a:off x="630238" y="2057400"/>
            <a:ext cx="2949575" cy="381158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20"/>
              </a:spcBef>
              <a:spcAft>
                <a:spcPts val="0"/>
              </a:spcAft>
              <a:buClr>
                <a:schemeClr val="dk1"/>
              </a:buClr>
              <a:buSzPts val="1600"/>
              <a:buFont typeface="Times New Roman"/>
              <a:buNone/>
              <a:defRPr sz="1600"/>
            </a:lvl1pPr>
            <a:lvl2pPr indent="-228600" lvl="1" marL="914400" algn="l">
              <a:lnSpc>
                <a:spcPct val="100000"/>
              </a:lnSpc>
              <a:spcBef>
                <a:spcPts val="280"/>
              </a:spcBef>
              <a:spcAft>
                <a:spcPts val="0"/>
              </a:spcAft>
              <a:buClr>
                <a:schemeClr val="dk1"/>
              </a:buClr>
              <a:buSzPts val="1400"/>
              <a:buFont typeface="Times New Roman"/>
              <a:buNone/>
              <a:defRPr sz="1400"/>
            </a:lvl2pPr>
            <a:lvl3pPr indent="-228600" lvl="2" marL="1371600" algn="l">
              <a:lnSpc>
                <a:spcPct val="100000"/>
              </a:lnSpc>
              <a:spcBef>
                <a:spcPts val="240"/>
              </a:spcBef>
              <a:spcAft>
                <a:spcPts val="0"/>
              </a:spcAft>
              <a:buClr>
                <a:schemeClr val="dk1"/>
              </a:buClr>
              <a:buSzPts val="1200"/>
              <a:buFont typeface="Times New Roman"/>
              <a:buNone/>
              <a:defRPr sz="1200"/>
            </a:lvl3pPr>
            <a:lvl4pPr indent="-228600" lvl="3" marL="1828800" algn="l">
              <a:lnSpc>
                <a:spcPct val="100000"/>
              </a:lnSpc>
              <a:spcBef>
                <a:spcPts val="200"/>
              </a:spcBef>
              <a:spcAft>
                <a:spcPts val="0"/>
              </a:spcAft>
              <a:buClr>
                <a:schemeClr val="dk1"/>
              </a:buClr>
              <a:buSzPts val="1000"/>
              <a:buFont typeface="Times New Roman"/>
              <a:buNone/>
              <a:defRPr sz="1000"/>
            </a:lvl4pPr>
            <a:lvl5pPr indent="-228600" lvl="4" marL="2286000" algn="l">
              <a:lnSpc>
                <a:spcPct val="100000"/>
              </a:lnSpc>
              <a:spcBef>
                <a:spcPts val="200"/>
              </a:spcBef>
              <a:spcAft>
                <a:spcPts val="0"/>
              </a:spcAft>
              <a:buClr>
                <a:schemeClr val="dk1"/>
              </a:buClr>
              <a:buSzPts val="1000"/>
              <a:buFont typeface="Times New Roman"/>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6" name="Google Shape;66;p22"/>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2"/>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2"/>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1">
            <a:alphaModFix amt="0"/>
          </a:blip>
          <a:tile algn="tl" flip="none" tx="0" sx="100000" ty="0" sy="100000"/>
        </a:blipFill>
      </p:bgPr>
    </p:bg>
    <p:spTree>
      <p:nvGrpSpPr>
        <p:cNvPr id="9" name="Shape 9"/>
        <p:cNvGrpSpPr/>
        <p:nvPr/>
      </p:nvGrpSpPr>
      <p:grpSpPr>
        <a:xfrm>
          <a:off x="0" y="0"/>
          <a:ext cx="0" cy="0"/>
          <a:chOff x="0" y="0"/>
          <a:chExt cx="0" cy="0"/>
        </a:xfrm>
      </p:grpSpPr>
      <p:sp>
        <p:nvSpPr>
          <p:cNvPr id="10" name="Google Shape;10;p13"/>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Times New Roman"/>
                <a:ea typeface="Times New Roman"/>
                <a:cs typeface="Times New Roman"/>
                <a:sym typeface="Times New Roman"/>
              </a:defRPr>
            </a:lvl9pPr>
          </a:lstStyle>
          <a:p/>
        </p:txBody>
      </p:sp>
      <p:sp>
        <p:nvSpPr>
          <p:cNvPr id="11" name="Google Shape;11;p13"/>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Times New Roman"/>
              <a:buChar char="•"/>
              <a:defRPr b="0" i="0" sz="3200" u="none" cap="none" strike="noStrike">
                <a:solidFill>
                  <a:schemeClr val="dk1"/>
                </a:solidFill>
                <a:latin typeface="Times New Roman"/>
                <a:ea typeface="Times New Roman"/>
                <a:cs typeface="Times New Roman"/>
                <a:sym typeface="Times New Roman"/>
              </a:defRPr>
            </a:lvl1pPr>
            <a:lvl2pPr indent="-406400" lvl="1" marL="914400" marR="0" rtl="0" algn="l">
              <a:lnSpc>
                <a:spcPct val="100000"/>
              </a:lnSpc>
              <a:spcBef>
                <a:spcPts val="560"/>
              </a:spcBef>
              <a:spcAft>
                <a:spcPts val="0"/>
              </a:spcAft>
              <a:buClr>
                <a:schemeClr val="dk1"/>
              </a:buClr>
              <a:buSzPts val="2800"/>
              <a:buFont typeface="Times New Roman"/>
              <a:buChar char="–"/>
              <a:defRPr b="0" i="0" sz="2800" u="none" cap="none" strike="noStrike">
                <a:solidFill>
                  <a:schemeClr val="dk1"/>
                </a:solidFill>
                <a:latin typeface="Times New Roman"/>
                <a:ea typeface="Times New Roman"/>
                <a:cs typeface="Times New Roman"/>
                <a:sym typeface="Times New Roman"/>
              </a:defRPr>
            </a:lvl2pPr>
            <a:lvl3pPr indent="-381000" lvl="2" marL="1371600" marR="0" rtl="0" algn="l">
              <a:lnSpc>
                <a:spcPct val="100000"/>
              </a:lnSpc>
              <a:spcBef>
                <a:spcPts val="480"/>
              </a:spcBef>
              <a:spcAft>
                <a:spcPts val="0"/>
              </a:spcAft>
              <a:buClr>
                <a:schemeClr val="dk1"/>
              </a:buClr>
              <a:buSzPts val="2400"/>
              <a:buFont typeface="Times New Roman"/>
              <a:buChar char="•"/>
              <a:defRPr b="0" i="0" sz="2400" u="none" cap="none" strike="noStrike">
                <a:solidFill>
                  <a:schemeClr val="dk1"/>
                </a:solidFill>
                <a:latin typeface="Times New Roman"/>
                <a:ea typeface="Times New Roman"/>
                <a:cs typeface="Times New Roman"/>
                <a:sym typeface="Times New Roman"/>
              </a:defRPr>
            </a:lvl3pPr>
            <a:lvl4pPr indent="-355600" lvl="3" marL="1828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4pPr>
            <a:lvl5pPr indent="-355600" lvl="4" marL="22860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9pPr>
          </a:lstStyle>
          <a:p/>
        </p:txBody>
      </p:sp>
      <p:sp>
        <p:nvSpPr>
          <p:cNvPr id="12" name="Google Shape;12;p13"/>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9pPr>
          </a:lstStyle>
          <a:p/>
        </p:txBody>
      </p:sp>
      <p:sp>
        <p:nvSpPr>
          <p:cNvPr id="13" name="Google Shape;13;p13"/>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9pPr>
          </a:lstStyle>
          <a:p/>
        </p:txBody>
      </p:sp>
      <p:sp>
        <p:nvSpPr>
          <p:cNvPr id="14" name="Google Shape;14;p13"/>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27.png"/><Relationship Id="rId5"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21.png"/><Relationship Id="rId5"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hyperlink" Target="https://mdc.coaps.fsu.edu/scatterometry/meeting/docs/2023/Cervantes_IOVWST_110123.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20.png"/><Relationship Id="rId7" Type="http://schemas.openxmlformats.org/officeDocument/2006/relationships/hyperlink" Target="https://mdc.coaps.fsu.edu/scatterometry/meeting/docs/2023/Ray_POSTER_FINAL-2023-IOVWST.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vmlDrawing" Target="../drawings/vmlDrawing1.vml"/><Relationship Id="rId4" Type="http://schemas.openxmlformats.org/officeDocument/2006/relationships/image" Target="../media/image17.png"/><Relationship Id="rId5" Type="http://schemas.openxmlformats.org/officeDocument/2006/relationships/image" Target="../media/image30.png"/><Relationship Id="rId6" Type="http://schemas.openxmlformats.org/officeDocument/2006/relationships/oleObject" Target="../embeddings/oleObject1.bin"/><Relationship Id="rId7" Type="http://schemas.openxmlformats.org/officeDocument/2006/relationships/oleObject" Target="../embeddings/oleObject1.bin"/><Relationship Id="rId8"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100000" ty="0" sy="100000"/>
        </a:blipFill>
      </p:bgPr>
    </p:bg>
    <p:spTree>
      <p:nvGrpSpPr>
        <p:cNvPr id="91" name="Shape 91"/>
        <p:cNvGrpSpPr/>
        <p:nvPr/>
      </p:nvGrpSpPr>
      <p:grpSpPr>
        <a:xfrm>
          <a:off x="0" y="0"/>
          <a:ext cx="0" cy="0"/>
          <a:chOff x="0" y="0"/>
          <a:chExt cx="0" cy="0"/>
        </a:xfrm>
      </p:grpSpPr>
      <p:sp>
        <p:nvSpPr>
          <p:cNvPr id="92" name="Google Shape;92;p1"/>
          <p:cNvSpPr txBox="1"/>
          <p:nvPr>
            <p:ph type="title"/>
          </p:nvPr>
        </p:nvSpPr>
        <p:spPr>
          <a:xfrm>
            <a:off x="34963" y="509927"/>
            <a:ext cx="8953500" cy="101407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sz="3200"/>
              <a:t>Ocean Vector Winds: science and data needs in coastal regions</a:t>
            </a:r>
            <a:br>
              <a:rPr b="1" lang="en-US" sz="3200">
                <a:latin typeface="Calibri"/>
                <a:ea typeface="Calibri"/>
                <a:cs typeface="Calibri"/>
                <a:sym typeface="Calibri"/>
              </a:rPr>
            </a:br>
            <a:endParaRPr b="1" sz="3200">
              <a:latin typeface="Calibri"/>
              <a:ea typeface="Calibri"/>
              <a:cs typeface="Calibri"/>
              <a:sym typeface="Calibri"/>
            </a:endParaRPr>
          </a:p>
        </p:txBody>
      </p:sp>
      <p:sp>
        <p:nvSpPr>
          <p:cNvPr id="93" name="Google Shape;93;p1"/>
          <p:cNvSpPr txBox="1"/>
          <p:nvPr/>
        </p:nvSpPr>
        <p:spPr>
          <a:xfrm>
            <a:off x="2667000" y="6169269"/>
            <a:ext cx="391228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Times New Roman"/>
                <a:ea typeface="Times New Roman"/>
                <a:cs typeface="Times New Roman"/>
                <a:sym typeface="Times New Roman"/>
              </a:rPr>
              <a:t>Nov 1st, 2023, IOVWST meeting, virtual</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371600" y="1490991"/>
            <a:ext cx="696222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Bourassa M, Fewings M, Grieco G, Han W </a:t>
            </a:r>
            <a:r>
              <a:rPr b="0" i="1" lang="en-US" sz="1800" u="none" cap="none" strike="noStrike">
                <a:solidFill>
                  <a:schemeClr val="dk1"/>
                </a:solidFill>
                <a:latin typeface="Times New Roman"/>
                <a:ea typeface="Times New Roman"/>
                <a:cs typeface="Times New Roman"/>
                <a:sym typeface="Times New Roman"/>
              </a:rPr>
              <a:t>(alphabetic)</a:t>
            </a:r>
            <a:endParaRPr b="0" i="0" sz="1400" u="none" cap="none" strike="noStrike">
              <a:solidFill>
                <a:srgbClr val="000000"/>
              </a:solidFill>
              <a:latin typeface="Arial"/>
              <a:ea typeface="Arial"/>
              <a:cs typeface="Arial"/>
              <a:sym typeface="Arial"/>
            </a:endParaRPr>
          </a:p>
        </p:txBody>
      </p:sp>
      <p:sp>
        <p:nvSpPr>
          <p:cNvPr id="95" name="Google Shape;95;p1"/>
          <p:cNvSpPr txBox="1"/>
          <p:nvPr/>
        </p:nvSpPr>
        <p:spPr>
          <a:xfrm>
            <a:off x="685800" y="2417485"/>
            <a:ext cx="81534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2"/>
                </a:solidFill>
                <a:latin typeface="Calibri"/>
                <a:ea typeface="Calibri"/>
                <a:cs typeface="Calibri"/>
                <a:sym typeface="Calibri"/>
              </a:rPr>
              <a:t>Two parts:</a:t>
            </a:r>
            <a:endParaRPr b="0" i="0" sz="1400" u="none" cap="none" strike="noStrike">
              <a:solidFill>
                <a:srgbClr val="000000"/>
              </a:solidFill>
              <a:latin typeface="Arial"/>
              <a:ea typeface="Arial"/>
              <a:cs typeface="Arial"/>
              <a:sym typeface="Arial"/>
            </a:endParaRPr>
          </a:p>
        </p:txBody>
      </p:sp>
      <p:sp>
        <p:nvSpPr>
          <p:cNvPr id="96" name="Google Shape;96;p1"/>
          <p:cNvSpPr txBox="1"/>
          <p:nvPr/>
        </p:nvSpPr>
        <p:spPr>
          <a:xfrm>
            <a:off x="419100" y="3342638"/>
            <a:ext cx="7772400" cy="954107"/>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I. Recent science results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II. Need &amp; methods for improving coastal winds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9"/>
          <p:cNvSpPr txBox="1"/>
          <p:nvPr>
            <p:ph type="title"/>
          </p:nvPr>
        </p:nvSpPr>
        <p:spPr>
          <a:xfrm>
            <a:off x="311700" y="555430"/>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2"/>
              </a:buClr>
              <a:buSzPts val="2800"/>
              <a:buFont typeface="Times New Roman"/>
              <a:buNone/>
            </a:pPr>
            <a:r>
              <a:rPr lang="en-US" sz="2800"/>
              <a:t>ASCAT Enhanced Resolution Example: Hurricane Ida</a:t>
            </a:r>
            <a:endParaRPr/>
          </a:p>
        </p:txBody>
      </p:sp>
      <p:sp>
        <p:nvSpPr>
          <p:cNvPr id="225" name="Google Shape;225;p9"/>
          <p:cNvSpPr txBox="1"/>
          <p:nvPr/>
        </p:nvSpPr>
        <p:spPr>
          <a:xfrm>
            <a:off x="636815" y="4741908"/>
            <a:ext cx="2596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Conventional (25 km)</a:t>
            </a:r>
            <a:endParaRPr b="0" i="0" sz="1400" u="none" cap="none" strike="noStrike">
              <a:solidFill>
                <a:srgbClr val="000000"/>
              </a:solidFill>
              <a:latin typeface="Arial"/>
              <a:ea typeface="Arial"/>
              <a:cs typeface="Arial"/>
              <a:sym typeface="Arial"/>
            </a:endParaRPr>
          </a:p>
        </p:txBody>
      </p:sp>
      <p:sp>
        <p:nvSpPr>
          <p:cNvPr id="226" name="Google Shape;226;p9"/>
          <p:cNvSpPr txBox="1"/>
          <p:nvPr/>
        </p:nvSpPr>
        <p:spPr>
          <a:xfrm>
            <a:off x="3987379" y="4840769"/>
            <a:ext cx="505570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BYU Ultra-High Resolution Retrieval (2.5 km*)</a:t>
            </a:r>
            <a:endParaRPr b="0" i="0" sz="1400" u="none" cap="none" strike="noStrike">
              <a:solidFill>
                <a:srgbClr val="000000"/>
              </a:solidFill>
              <a:latin typeface="Arial"/>
              <a:ea typeface="Arial"/>
              <a:cs typeface="Arial"/>
              <a:sym typeface="Arial"/>
            </a:endParaRPr>
          </a:p>
        </p:txBody>
      </p:sp>
      <p:pic>
        <p:nvPicPr>
          <p:cNvPr id="227" name="Google Shape;227;p9"/>
          <p:cNvPicPr preferRelativeResize="0"/>
          <p:nvPr/>
        </p:nvPicPr>
        <p:blipFill rotWithShape="1">
          <a:blip r:embed="rId3">
            <a:alphaModFix/>
          </a:blip>
          <a:srcRect b="4757" l="0" r="8415" t="0"/>
          <a:stretch/>
        </p:blipFill>
        <p:spPr>
          <a:xfrm>
            <a:off x="0" y="1296540"/>
            <a:ext cx="4465864" cy="3354165"/>
          </a:xfrm>
          <a:prstGeom prst="rect">
            <a:avLst/>
          </a:prstGeom>
          <a:noFill/>
          <a:ln>
            <a:noFill/>
          </a:ln>
        </p:spPr>
      </p:pic>
      <p:pic>
        <p:nvPicPr>
          <p:cNvPr id="228" name="Google Shape;228;p9"/>
          <p:cNvPicPr preferRelativeResize="0"/>
          <p:nvPr/>
        </p:nvPicPr>
        <p:blipFill rotWithShape="1">
          <a:blip r:embed="rId4">
            <a:alphaModFix/>
          </a:blip>
          <a:srcRect b="1" l="0" r="6163" t="2090"/>
          <a:stretch/>
        </p:blipFill>
        <p:spPr>
          <a:xfrm>
            <a:off x="4359728" y="1348702"/>
            <a:ext cx="4678136" cy="3525307"/>
          </a:xfrm>
          <a:prstGeom prst="rect">
            <a:avLst/>
          </a:prstGeom>
          <a:noFill/>
          <a:ln>
            <a:noFill/>
          </a:ln>
        </p:spPr>
      </p:pic>
      <p:sp>
        <p:nvSpPr>
          <p:cNvPr id="229" name="Google Shape;229;p9"/>
          <p:cNvSpPr txBox="1"/>
          <p:nvPr/>
        </p:nvSpPr>
        <p:spPr>
          <a:xfrm>
            <a:off x="4923183" y="5311028"/>
            <a:ext cx="5055704"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Times New Roman"/>
                <a:ea typeface="Times New Roman"/>
                <a:cs typeface="Times New Roman"/>
                <a:sym typeface="Times New Roman"/>
              </a:rPr>
              <a:t>* Posted resolution. Effective resolution ~8 km.</a:t>
            </a:r>
            <a:endParaRPr b="0" i="0" sz="1400" u="none" cap="none" strike="noStrike">
              <a:solidFill>
                <a:srgbClr val="000000"/>
              </a:solidFill>
              <a:latin typeface="Arial"/>
              <a:ea typeface="Arial"/>
              <a:cs typeface="Arial"/>
              <a:sym typeface="Arial"/>
            </a:endParaRPr>
          </a:p>
        </p:txBody>
      </p:sp>
      <p:sp>
        <p:nvSpPr>
          <p:cNvPr id="230" name="Google Shape;230;p9"/>
          <p:cNvSpPr txBox="1"/>
          <p:nvPr/>
        </p:nvSpPr>
        <p:spPr>
          <a:xfrm>
            <a:off x="636815" y="1106100"/>
            <a:ext cx="142859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Conventional</a:t>
            </a:r>
            <a:endParaRPr b="0" i="0" sz="1400" u="none" cap="none" strike="noStrike">
              <a:solidFill>
                <a:srgbClr val="000000"/>
              </a:solidFill>
              <a:latin typeface="Arial"/>
              <a:ea typeface="Arial"/>
              <a:cs typeface="Arial"/>
              <a:sym typeface="Arial"/>
            </a:endParaRPr>
          </a:p>
        </p:txBody>
      </p:sp>
      <p:sp>
        <p:nvSpPr>
          <p:cNvPr id="231" name="Google Shape;231;p9"/>
          <p:cNvSpPr txBox="1"/>
          <p:nvPr/>
        </p:nvSpPr>
        <p:spPr>
          <a:xfrm>
            <a:off x="3074297" y="5990868"/>
            <a:ext cx="232640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1" lang="en-US" sz="2000" u="none" cap="none" strike="noStrike">
                <a:solidFill>
                  <a:schemeClr val="dk1"/>
                </a:solidFill>
                <a:latin typeface="Times New Roman"/>
                <a:ea typeface="Times New Roman"/>
                <a:cs typeface="Times New Roman"/>
                <a:sym typeface="Times New Roman"/>
              </a:rPr>
              <a:t>Provided by D. Long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29323090ffa_0_0"/>
          <p:cNvSpPr txBox="1"/>
          <p:nvPr>
            <p:ph type="title"/>
          </p:nvPr>
        </p:nvSpPr>
        <p:spPr>
          <a:xfrm>
            <a:off x="311700" y="59967"/>
            <a:ext cx="8520600" cy="7635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00003"/>
              <a:buNone/>
            </a:pPr>
            <a:r>
              <a:rPr b="1" lang="en-US" sz="3111"/>
              <a:t>Coastal wind retrievals from QuikSCAT-corrected σ</a:t>
            </a:r>
            <a:r>
              <a:rPr b="1" baseline="-25000" lang="en-US" sz="3111"/>
              <a:t>0</a:t>
            </a:r>
            <a:r>
              <a:rPr b="1" lang="en-US" sz="3111"/>
              <a:t>s</a:t>
            </a:r>
            <a:endParaRPr b="1" sz="3111"/>
          </a:p>
        </p:txBody>
      </p:sp>
      <p:sp>
        <p:nvSpPr>
          <p:cNvPr id="238" name="Google Shape;238;g29323090ffa_0_0"/>
          <p:cNvSpPr txBox="1"/>
          <p:nvPr>
            <p:ph idx="1" type="body"/>
          </p:nvPr>
        </p:nvSpPr>
        <p:spPr>
          <a:xfrm>
            <a:off x="36925" y="622225"/>
            <a:ext cx="9107100" cy="1066800"/>
          </a:xfrm>
          <a:prstGeom prst="rect">
            <a:avLst/>
          </a:prstGeom>
          <a:noFill/>
          <a:ln>
            <a:noFill/>
          </a:ln>
        </p:spPr>
        <p:txBody>
          <a:bodyPr anchorCtr="0" anchor="t" bIns="91425" lIns="91425" spcFirstLastPara="1" rIns="91425" wrap="square" tIns="91425">
            <a:normAutofit/>
          </a:bodyPr>
          <a:lstStyle/>
          <a:p>
            <a:pPr indent="-349955" lvl="0" marL="457200" rtl="0" algn="l">
              <a:lnSpc>
                <a:spcPct val="100000"/>
              </a:lnSpc>
              <a:spcBef>
                <a:spcPts val="0"/>
              </a:spcBef>
              <a:spcAft>
                <a:spcPts val="0"/>
              </a:spcAft>
              <a:buSzPts val="1911"/>
              <a:buChar char="●"/>
            </a:pPr>
            <a:r>
              <a:rPr lang="en-US" sz="1911"/>
              <a:t>σ</a:t>
            </a:r>
            <a:r>
              <a:rPr baseline="-25000" lang="en-US" sz="1911"/>
              <a:t>0</a:t>
            </a:r>
            <a:r>
              <a:rPr lang="en-US" sz="1911"/>
              <a:t>s are corrected with </a:t>
            </a:r>
            <a:r>
              <a:rPr b="1" lang="en-US" sz="1911"/>
              <a:t>noise regularization</a:t>
            </a:r>
            <a:endParaRPr sz="1911"/>
          </a:p>
          <a:p>
            <a:pPr indent="-349955" lvl="0" marL="457200" rtl="0" algn="l">
              <a:lnSpc>
                <a:spcPct val="100000"/>
              </a:lnSpc>
              <a:spcBef>
                <a:spcPts val="0"/>
              </a:spcBef>
              <a:spcAft>
                <a:spcPts val="0"/>
              </a:spcAft>
              <a:buSzPts val="1911"/>
              <a:buChar char="●"/>
            </a:pPr>
            <a:r>
              <a:rPr lang="en-US" sz="1911"/>
              <a:t>It consists in projection land-contaminated σ</a:t>
            </a:r>
            <a:r>
              <a:rPr baseline="-25000" lang="en-US" sz="1911"/>
              <a:t>0</a:t>
            </a:r>
            <a:r>
              <a:rPr lang="en-US" sz="1911"/>
              <a:t>s onto the pdf of non-contaminated σ</a:t>
            </a:r>
            <a:r>
              <a:rPr baseline="-25000" lang="en-US" sz="1911"/>
              <a:t>0</a:t>
            </a:r>
            <a:r>
              <a:rPr lang="en-US" sz="1911"/>
              <a:t>s</a:t>
            </a:r>
            <a:endParaRPr sz="1911"/>
          </a:p>
          <a:p>
            <a:pPr indent="-349955" lvl="0" marL="457200" rtl="0" algn="l">
              <a:lnSpc>
                <a:spcPct val="100000"/>
              </a:lnSpc>
              <a:spcBef>
                <a:spcPts val="0"/>
              </a:spcBef>
              <a:spcAft>
                <a:spcPts val="0"/>
              </a:spcAft>
              <a:buSzPts val="1911"/>
              <a:buChar char="●"/>
            </a:pPr>
            <a:r>
              <a:rPr lang="en-US" sz="1911"/>
              <a:t>Good performance. Cannot deal with negative σ</a:t>
            </a:r>
            <a:r>
              <a:rPr baseline="-25000" lang="en-US" sz="1911"/>
              <a:t>0</a:t>
            </a:r>
            <a:r>
              <a:rPr lang="en-US" sz="1911"/>
              <a:t>s (&lt;3%) but no impact on retrievals</a:t>
            </a:r>
            <a:endParaRPr sz="611"/>
          </a:p>
        </p:txBody>
      </p:sp>
      <p:pic>
        <p:nvPicPr>
          <p:cNvPr id="239" name="Google Shape;239;g29323090ffa_0_0"/>
          <p:cNvPicPr preferRelativeResize="0"/>
          <p:nvPr/>
        </p:nvPicPr>
        <p:blipFill rotWithShape="1">
          <a:blip r:embed="rId3">
            <a:alphaModFix/>
          </a:blip>
          <a:srcRect b="8041" l="37924" r="7718" t="5951"/>
          <a:stretch/>
        </p:blipFill>
        <p:spPr>
          <a:xfrm>
            <a:off x="102250" y="1885100"/>
            <a:ext cx="3017520" cy="3594398"/>
          </a:xfrm>
          <a:prstGeom prst="rect">
            <a:avLst/>
          </a:prstGeom>
          <a:noFill/>
          <a:ln>
            <a:noFill/>
          </a:ln>
        </p:spPr>
      </p:pic>
      <p:pic>
        <p:nvPicPr>
          <p:cNvPr id="240" name="Google Shape;240;g29323090ffa_0_0"/>
          <p:cNvPicPr preferRelativeResize="0"/>
          <p:nvPr/>
        </p:nvPicPr>
        <p:blipFill rotWithShape="1">
          <a:blip r:embed="rId4">
            <a:alphaModFix/>
          </a:blip>
          <a:srcRect b="7944" l="38047" r="7688" t="5317"/>
          <a:stretch/>
        </p:blipFill>
        <p:spPr>
          <a:xfrm>
            <a:off x="3230875" y="1862125"/>
            <a:ext cx="3017520" cy="3621024"/>
          </a:xfrm>
          <a:prstGeom prst="rect">
            <a:avLst/>
          </a:prstGeom>
          <a:noFill/>
          <a:ln>
            <a:noFill/>
          </a:ln>
        </p:spPr>
      </p:pic>
      <p:pic>
        <p:nvPicPr>
          <p:cNvPr id="241" name="Google Shape;241;g29323090ffa_0_0"/>
          <p:cNvPicPr preferRelativeResize="0"/>
          <p:nvPr/>
        </p:nvPicPr>
        <p:blipFill rotWithShape="1">
          <a:blip r:embed="rId5">
            <a:alphaModFix/>
          </a:blip>
          <a:srcRect b="5641" l="23510" r="26285" t="10147"/>
          <a:stretch/>
        </p:blipFill>
        <p:spPr>
          <a:xfrm>
            <a:off x="6274350" y="2014525"/>
            <a:ext cx="2834640" cy="3596449"/>
          </a:xfrm>
          <a:prstGeom prst="rect">
            <a:avLst/>
          </a:prstGeom>
          <a:noFill/>
          <a:ln>
            <a:noFill/>
          </a:ln>
        </p:spPr>
      </p:pic>
      <p:sp>
        <p:nvSpPr>
          <p:cNvPr id="242" name="Google Shape;242;g29323090ffa_0_0"/>
          <p:cNvSpPr txBox="1"/>
          <p:nvPr/>
        </p:nvSpPr>
        <p:spPr>
          <a:xfrm>
            <a:off x="120000" y="5556550"/>
            <a:ext cx="2834700" cy="76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Times New Roman"/>
                <a:ea typeface="Times New Roman"/>
                <a:cs typeface="Times New Roman"/>
                <a:sym typeface="Times New Roman"/>
              </a:rPr>
              <a:t>Fig. 1: </a:t>
            </a:r>
            <a:r>
              <a:rPr b="0" i="0" lang="en-US" sz="1400" u="none" cap="none" strike="noStrike">
                <a:solidFill>
                  <a:schemeClr val="dk1"/>
                </a:solidFill>
                <a:latin typeface="Times New Roman"/>
                <a:ea typeface="Times New Roman"/>
                <a:cs typeface="Times New Roman"/>
                <a:sym typeface="Times New Roman"/>
              </a:rPr>
              <a:t>σ</a:t>
            </a:r>
            <a:r>
              <a:rPr b="0" baseline="-25000" i="0" lang="en-US" sz="1400" u="none" cap="none" strike="noStrike">
                <a:solidFill>
                  <a:schemeClr val="dk1"/>
                </a:solidFill>
                <a:latin typeface="Times New Roman"/>
                <a:ea typeface="Times New Roman"/>
                <a:cs typeface="Times New Roman"/>
                <a:sym typeface="Times New Roman"/>
              </a:rPr>
              <a:t>0</a:t>
            </a:r>
            <a:r>
              <a:rPr b="0" i="0" lang="en-US" sz="1400" u="none" cap="none" strike="noStrike">
                <a:solidFill>
                  <a:schemeClr val="dk1"/>
                </a:solidFill>
                <a:latin typeface="Times New Roman"/>
                <a:ea typeface="Times New Roman"/>
                <a:cs typeface="Times New Roman"/>
                <a:sym typeface="Times New Roman"/>
              </a:rPr>
              <a:t> </a:t>
            </a:r>
            <a:r>
              <a:rPr b="0" i="0" lang="en-US" sz="1400" u="none" cap="none" strike="noStrike">
                <a:solidFill>
                  <a:srgbClr val="000000"/>
                </a:solidFill>
                <a:latin typeface="Times New Roman"/>
                <a:ea typeface="Times New Roman"/>
                <a:cs typeface="Times New Roman"/>
                <a:sym typeface="Times New Roman"/>
              </a:rPr>
              <a:t>in linear units (LU) before correction</a:t>
            </a:r>
            <a:endParaRPr b="0" i="0" sz="1400" u="none" cap="none" strike="noStrike">
              <a:solidFill>
                <a:srgbClr val="000000"/>
              </a:solidFill>
              <a:latin typeface="Times New Roman"/>
              <a:ea typeface="Times New Roman"/>
              <a:cs typeface="Times New Roman"/>
              <a:sym typeface="Times New Roman"/>
            </a:endParaRPr>
          </a:p>
        </p:txBody>
      </p:sp>
      <p:sp>
        <p:nvSpPr>
          <p:cNvPr id="243" name="Google Shape;243;g29323090ffa_0_0"/>
          <p:cNvSpPr txBox="1"/>
          <p:nvPr/>
        </p:nvSpPr>
        <p:spPr>
          <a:xfrm>
            <a:off x="3244200" y="5556550"/>
            <a:ext cx="2834700" cy="76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Times New Roman"/>
                <a:ea typeface="Times New Roman"/>
                <a:cs typeface="Times New Roman"/>
                <a:sym typeface="Times New Roman"/>
              </a:rPr>
              <a:t>Fig. 2: </a:t>
            </a:r>
            <a:r>
              <a:rPr b="0" i="0" lang="en-US" sz="1400" u="none" cap="none" strike="noStrike">
                <a:solidFill>
                  <a:schemeClr val="dk1"/>
                </a:solidFill>
                <a:latin typeface="Times New Roman"/>
                <a:ea typeface="Times New Roman"/>
                <a:cs typeface="Times New Roman"/>
                <a:sym typeface="Times New Roman"/>
              </a:rPr>
              <a:t>σ</a:t>
            </a:r>
            <a:r>
              <a:rPr b="0" baseline="-25000" i="0" lang="en-US" sz="1400" u="none" cap="none" strike="noStrike">
                <a:solidFill>
                  <a:schemeClr val="dk1"/>
                </a:solidFill>
                <a:latin typeface="Times New Roman"/>
                <a:ea typeface="Times New Roman"/>
                <a:cs typeface="Times New Roman"/>
                <a:sym typeface="Times New Roman"/>
              </a:rPr>
              <a:t>0</a:t>
            </a:r>
            <a:r>
              <a:rPr b="0" i="0" lang="en-US" sz="1400" u="none" cap="none" strike="noStrike">
                <a:solidFill>
                  <a:schemeClr val="dk1"/>
                </a:solidFill>
                <a:latin typeface="Times New Roman"/>
                <a:ea typeface="Times New Roman"/>
                <a:cs typeface="Times New Roman"/>
                <a:sym typeface="Times New Roman"/>
              </a:rPr>
              <a:t> </a:t>
            </a:r>
            <a:r>
              <a:rPr b="0" i="0" lang="en-US" sz="1400" u="none" cap="none" strike="noStrike">
                <a:solidFill>
                  <a:srgbClr val="000000"/>
                </a:solidFill>
                <a:latin typeface="Times New Roman"/>
                <a:ea typeface="Times New Roman"/>
                <a:cs typeface="Times New Roman"/>
                <a:sym typeface="Times New Roman"/>
              </a:rPr>
              <a:t>in LU after correction. outliers: fill values</a:t>
            </a:r>
            <a:endParaRPr b="0" i="0" sz="1400" u="none" cap="none" strike="noStrike">
              <a:solidFill>
                <a:srgbClr val="000000"/>
              </a:solidFill>
              <a:latin typeface="Times New Roman"/>
              <a:ea typeface="Times New Roman"/>
              <a:cs typeface="Times New Roman"/>
              <a:sym typeface="Times New Roman"/>
            </a:endParaRPr>
          </a:p>
        </p:txBody>
      </p:sp>
      <p:sp>
        <p:nvSpPr>
          <p:cNvPr id="244" name="Google Shape;244;g29323090ffa_0_0"/>
          <p:cNvSpPr txBox="1"/>
          <p:nvPr/>
        </p:nvSpPr>
        <p:spPr>
          <a:xfrm>
            <a:off x="6139800" y="5556550"/>
            <a:ext cx="2956500" cy="76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Times New Roman"/>
                <a:ea typeface="Times New Roman"/>
                <a:cs typeface="Times New Roman"/>
                <a:sym typeface="Times New Roman"/>
              </a:rPr>
              <a:t>Fig. 3: </a:t>
            </a:r>
            <a:r>
              <a:rPr b="0" i="0" lang="en-US" sz="1400" u="none" cap="none" strike="noStrike">
                <a:solidFill>
                  <a:schemeClr val="dk1"/>
                </a:solidFill>
                <a:latin typeface="Times New Roman"/>
                <a:ea typeface="Times New Roman"/>
                <a:cs typeface="Times New Roman"/>
                <a:sym typeface="Times New Roman"/>
              </a:rPr>
              <a:t>Blue arrows: QC winds @ 12.5 km. Yellow arrows: MLE-flagged winds. Magenta arrows: varQC-flagged winds. Red arrows: MLE and varQC-flagged winds</a:t>
            </a:r>
            <a:endParaRPr b="0" i="0" sz="1400" u="none" cap="none" strike="noStrike">
              <a:solidFill>
                <a:srgbClr val="000000"/>
              </a:solidFill>
              <a:latin typeface="Times New Roman"/>
              <a:ea typeface="Times New Roman"/>
              <a:cs typeface="Times New Roman"/>
              <a:sym typeface="Times New Roman"/>
            </a:endParaRPr>
          </a:p>
        </p:txBody>
      </p:sp>
      <p:sp>
        <p:nvSpPr>
          <p:cNvPr id="245" name="Google Shape;245;g29323090ffa_0_0"/>
          <p:cNvSpPr txBox="1"/>
          <p:nvPr/>
        </p:nvSpPr>
        <p:spPr>
          <a:xfrm>
            <a:off x="2843562" y="6397923"/>
            <a:ext cx="117211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800" u="none" cap="none" strike="noStrike">
                <a:solidFill>
                  <a:srgbClr val="000000"/>
                </a:solidFill>
                <a:latin typeface="Arial"/>
                <a:ea typeface="Arial"/>
                <a:cs typeface="Arial"/>
                <a:sym typeface="Arial"/>
              </a:rPr>
              <a:t>G. Grieco</a:t>
            </a:r>
            <a:endParaRPr b="0" i="1" sz="1800" u="none" cap="none" strike="noStrike">
              <a:solidFill>
                <a:srgbClr val="000000"/>
              </a:solidFill>
              <a:latin typeface="Arial"/>
              <a:ea typeface="Arial"/>
              <a:cs typeface="Arial"/>
              <a:sym typeface="Arial"/>
            </a:endParaRPr>
          </a:p>
        </p:txBody>
      </p:sp>
      <p:sp>
        <p:nvSpPr>
          <p:cNvPr id="246" name="Google Shape;246;g29323090ffa_0_0"/>
          <p:cNvSpPr txBox="1"/>
          <p:nvPr/>
        </p:nvSpPr>
        <p:spPr>
          <a:xfrm>
            <a:off x="7618050" y="669578"/>
            <a:ext cx="128358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Link to poster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29323090ffa_0_14"/>
          <p:cNvSpPr txBox="1"/>
          <p:nvPr>
            <p:ph type="title"/>
          </p:nvPr>
        </p:nvSpPr>
        <p:spPr>
          <a:xfrm>
            <a:off x="311700" y="59967"/>
            <a:ext cx="8520600" cy="763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b="1" lang="en-US" sz="2660"/>
              <a:t>Validation of scat-derived coastal winds: is SAR suitable?</a:t>
            </a:r>
            <a:endParaRPr b="1" sz="2660"/>
          </a:p>
        </p:txBody>
      </p:sp>
      <p:sp>
        <p:nvSpPr>
          <p:cNvPr id="253" name="Google Shape;253;g29323090ffa_0_14"/>
          <p:cNvSpPr txBox="1"/>
          <p:nvPr>
            <p:ph idx="1" type="body"/>
          </p:nvPr>
        </p:nvSpPr>
        <p:spPr>
          <a:xfrm>
            <a:off x="311700" y="622231"/>
            <a:ext cx="8520600" cy="1287900"/>
          </a:xfrm>
          <a:prstGeom prst="rect">
            <a:avLst/>
          </a:prstGeom>
          <a:noFill/>
          <a:ln>
            <a:noFill/>
          </a:ln>
        </p:spPr>
        <p:txBody>
          <a:bodyPr anchorCtr="0" anchor="t" bIns="91425" lIns="91425" spcFirstLastPara="1" rIns="91425" wrap="square" tIns="91425">
            <a:normAutofit/>
          </a:bodyPr>
          <a:lstStyle/>
          <a:p>
            <a:pPr indent="-292100" lvl="0" marL="457200" rtl="0" algn="l">
              <a:lnSpc>
                <a:spcPct val="100000"/>
              </a:lnSpc>
              <a:spcBef>
                <a:spcPts val="0"/>
              </a:spcBef>
              <a:spcAft>
                <a:spcPts val="0"/>
              </a:spcAft>
              <a:buSzPts val="1000"/>
              <a:buChar char="●"/>
            </a:pPr>
            <a:r>
              <a:rPr lang="en-US" sz="2400"/>
              <a:t>How can we validate scat-derived coastal winds?</a:t>
            </a:r>
            <a:endParaRPr sz="2400"/>
          </a:p>
          <a:p>
            <a:pPr indent="-292100" lvl="0" marL="457200" rtl="0" algn="l">
              <a:lnSpc>
                <a:spcPct val="100000"/>
              </a:lnSpc>
              <a:spcBef>
                <a:spcPts val="0"/>
              </a:spcBef>
              <a:spcAft>
                <a:spcPts val="0"/>
              </a:spcAft>
              <a:buSzPts val="1000"/>
              <a:buChar char="●"/>
            </a:pPr>
            <a:r>
              <a:rPr lang="en-US" sz="2400"/>
              <a:t>Is SAR mature for this purpose? If not, how can we improve it?</a:t>
            </a:r>
            <a:endParaRPr sz="2400"/>
          </a:p>
          <a:p>
            <a:pPr indent="-292100" lvl="0" marL="457200" rtl="0" algn="l">
              <a:lnSpc>
                <a:spcPct val="100000"/>
              </a:lnSpc>
              <a:spcBef>
                <a:spcPts val="0"/>
              </a:spcBef>
              <a:spcAft>
                <a:spcPts val="0"/>
              </a:spcAft>
              <a:buSzPts val="1000"/>
              <a:buChar char="●"/>
            </a:pPr>
            <a:r>
              <a:rPr lang="en-US" sz="2400"/>
              <a:t>Can scat-derived winds be used to validate SAR winds? How?</a:t>
            </a:r>
            <a:endParaRPr sz="2400"/>
          </a:p>
        </p:txBody>
      </p:sp>
      <p:pic>
        <p:nvPicPr>
          <p:cNvPr id="254" name="Google Shape;254;g29323090ffa_0_14"/>
          <p:cNvPicPr preferRelativeResize="0"/>
          <p:nvPr/>
        </p:nvPicPr>
        <p:blipFill rotWithShape="1">
          <a:blip r:embed="rId3">
            <a:alphaModFix/>
          </a:blip>
          <a:srcRect b="9640" l="5071" r="3886" t="0"/>
          <a:stretch/>
        </p:blipFill>
        <p:spPr>
          <a:xfrm>
            <a:off x="82875" y="2062525"/>
            <a:ext cx="3108961" cy="3090116"/>
          </a:xfrm>
          <a:prstGeom prst="rect">
            <a:avLst/>
          </a:prstGeom>
          <a:noFill/>
          <a:ln>
            <a:noFill/>
          </a:ln>
        </p:spPr>
      </p:pic>
      <p:pic>
        <p:nvPicPr>
          <p:cNvPr id="255" name="Google Shape;255;g29323090ffa_0_14"/>
          <p:cNvPicPr preferRelativeResize="0"/>
          <p:nvPr/>
        </p:nvPicPr>
        <p:blipFill rotWithShape="1">
          <a:blip r:embed="rId4">
            <a:alphaModFix/>
          </a:blip>
          <a:srcRect b="10232" l="9021" r="11067" t="0"/>
          <a:stretch/>
        </p:blipFill>
        <p:spPr>
          <a:xfrm>
            <a:off x="6352525" y="2033163"/>
            <a:ext cx="2743201" cy="3197249"/>
          </a:xfrm>
          <a:prstGeom prst="rect">
            <a:avLst/>
          </a:prstGeom>
          <a:noFill/>
          <a:ln>
            <a:noFill/>
          </a:ln>
        </p:spPr>
      </p:pic>
      <p:pic>
        <p:nvPicPr>
          <p:cNvPr id="256" name="Google Shape;256;g29323090ffa_0_14"/>
          <p:cNvPicPr preferRelativeResize="0"/>
          <p:nvPr/>
        </p:nvPicPr>
        <p:blipFill rotWithShape="1">
          <a:blip r:embed="rId5">
            <a:alphaModFix/>
          </a:blip>
          <a:srcRect b="9771" l="5857" r="6323" t="0"/>
          <a:stretch/>
        </p:blipFill>
        <p:spPr>
          <a:xfrm>
            <a:off x="3172600" y="2062525"/>
            <a:ext cx="3108961" cy="3184329"/>
          </a:xfrm>
          <a:prstGeom prst="rect">
            <a:avLst/>
          </a:prstGeom>
          <a:noFill/>
          <a:ln>
            <a:noFill/>
          </a:ln>
        </p:spPr>
      </p:pic>
      <p:sp>
        <p:nvSpPr>
          <p:cNvPr id="257" name="Google Shape;257;g29323090ffa_0_14"/>
          <p:cNvSpPr txBox="1"/>
          <p:nvPr/>
        </p:nvSpPr>
        <p:spPr>
          <a:xfrm>
            <a:off x="369400" y="5335025"/>
            <a:ext cx="1772100" cy="49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Times New Roman"/>
                <a:ea typeface="Times New Roman"/>
                <a:cs typeface="Times New Roman"/>
                <a:sym typeface="Times New Roman"/>
              </a:rPr>
              <a:t>ASAR σ</a:t>
            </a:r>
            <a:r>
              <a:rPr b="0" baseline="-25000" i="0" lang="en-US" sz="1400" u="none" cap="none" strike="noStrike">
                <a:solidFill>
                  <a:srgbClr val="000000"/>
                </a:solidFill>
                <a:latin typeface="Times New Roman"/>
                <a:ea typeface="Times New Roman"/>
                <a:cs typeface="Times New Roman"/>
                <a:sym typeface="Times New Roman"/>
              </a:rPr>
              <a:t>0</a:t>
            </a:r>
            <a:r>
              <a:rPr b="0" baseline="30000" i="0" lang="en-US" sz="1400" u="none" cap="none" strike="noStrike">
                <a:solidFill>
                  <a:srgbClr val="000000"/>
                </a:solidFill>
                <a:latin typeface="Times New Roman"/>
                <a:ea typeface="Times New Roman"/>
                <a:cs typeface="Times New Roman"/>
                <a:sym typeface="Times New Roman"/>
              </a:rPr>
              <a:t>VV</a:t>
            </a:r>
            <a:r>
              <a:rPr b="0" i="0" lang="en-US" sz="1400" u="none" cap="none" strike="noStrike">
                <a:solidFill>
                  <a:srgbClr val="000000"/>
                </a:solidFill>
                <a:latin typeface="Times New Roman"/>
                <a:ea typeface="Times New Roman"/>
                <a:cs typeface="Times New Roman"/>
                <a:sym typeface="Times New Roman"/>
              </a:rPr>
              <a:t> in dB</a:t>
            </a:r>
            <a:endParaRPr b="0" i="0" sz="1400" u="none" cap="none" strike="noStrike">
              <a:solidFill>
                <a:srgbClr val="000000"/>
              </a:solidFill>
              <a:latin typeface="Times New Roman"/>
              <a:ea typeface="Times New Roman"/>
              <a:cs typeface="Times New Roman"/>
              <a:sym typeface="Times New Roman"/>
            </a:endParaRPr>
          </a:p>
        </p:txBody>
      </p:sp>
      <p:sp>
        <p:nvSpPr>
          <p:cNvPr id="258" name="Google Shape;258;g29323090ffa_0_14"/>
          <p:cNvSpPr txBox="1"/>
          <p:nvPr/>
        </p:nvSpPr>
        <p:spPr>
          <a:xfrm>
            <a:off x="3447750" y="5468950"/>
            <a:ext cx="2570400" cy="49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Times New Roman"/>
                <a:ea typeface="Times New Roman"/>
                <a:cs typeface="Times New Roman"/>
                <a:sym typeface="Times New Roman"/>
              </a:rPr>
              <a:t>ASAR-derived winds with a 2-step procedure: ResNet (direction) + CMOD7 (speed). Grid spacing is 900 m</a:t>
            </a:r>
            <a:endParaRPr b="0" i="0" sz="1400" u="none" cap="none" strike="noStrike">
              <a:solidFill>
                <a:srgbClr val="000000"/>
              </a:solidFill>
              <a:latin typeface="Times New Roman"/>
              <a:ea typeface="Times New Roman"/>
              <a:cs typeface="Times New Roman"/>
              <a:sym typeface="Times New Roman"/>
            </a:endParaRPr>
          </a:p>
        </p:txBody>
      </p:sp>
      <p:sp>
        <p:nvSpPr>
          <p:cNvPr id="259" name="Google Shape;259;g29323090ffa_0_14"/>
          <p:cNvSpPr txBox="1"/>
          <p:nvPr/>
        </p:nvSpPr>
        <p:spPr>
          <a:xfrm>
            <a:off x="6510150" y="5508225"/>
            <a:ext cx="2570400" cy="49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Times New Roman"/>
                <a:ea typeface="Times New Roman"/>
                <a:cs typeface="Times New Roman"/>
                <a:sym typeface="Times New Roman"/>
              </a:rPr>
              <a:t>Light blue (dark blue) arrows: ASAR (QuikSCAT)-derived winds on the QuikSCAT WVC grid @ 12.5 km. Orange arrows: rainy WVCs</a:t>
            </a:r>
            <a:endParaRPr b="0" i="0" sz="1400" u="none" cap="none" strike="noStrike">
              <a:solidFill>
                <a:srgbClr val="000000"/>
              </a:solidFill>
              <a:latin typeface="Times New Roman"/>
              <a:ea typeface="Times New Roman"/>
              <a:cs typeface="Times New Roman"/>
              <a:sym typeface="Times New Roman"/>
            </a:endParaRPr>
          </a:p>
        </p:txBody>
      </p:sp>
      <p:sp>
        <p:nvSpPr>
          <p:cNvPr id="260" name="Google Shape;260;g29323090ffa_0_14"/>
          <p:cNvSpPr txBox="1"/>
          <p:nvPr/>
        </p:nvSpPr>
        <p:spPr>
          <a:xfrm>
            <a:off x="1159728" y="6191644"/>
            <a:ext cx="127951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2000" u="none" cap="none" strike="noStrike">
                <a:solidFill>
                  <a:srgbClr val="000000"/>
                </a:solidFill>
                <a:latin typeface="Arial"/>
                <a:ea typeface="Arial"/>
                <a:cs typeface="Arial"/>
                <a:sym typeface="Arial"/>
              </a:rPr>
              <a:t>G. Grieco</a:t>
            </a:r>
            <a:endParaRPr b="0" i="1" sz="20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2"/>
          <p:cNvSpPr txBox="1"/>
          <p:nvPr>
            <p:ph type="title"/>
          </p:nvPr>
        </p:nvSpPr>
        <p:spPr>
          <a:xfrm>
            <a:off x="274122" y="228600"/>
            <a:ext cx="8520600" cy="7636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Clr>
                <a:schemeClr val="dk2"/>
              </a:buClr>
              <a:buSzPct val="70707"/>
              <a:buFont typeface="Times New Roman"/>
              <a:buNone/>
            </a:pPr>
            <a:r>
              <a:rPr lang="en-US"/>
              <a:t>Issues and discussion</a:t>
            </a:r>
            <a:endParaRPr/>
          </a:p>
        </p:txBody>
      </p:sp>
      <p:sp>
        <p:nvSpPr>
          <p:cNvPr id="266" name="Google Shape;266;p12"/>
          <p:cNvSpPr txBox="1"/>
          <p:nvPr>
            <p:ph idx="1" type="body"/>
          </p:nvPr>
        </p:nvSpPr>
        <p:spPr>
          <a:xfrm>
            <a:off x="311700" y="1295400"/>
            <a:ext cx="8520600" cy="4555200"/>
          </a:xfrm>
          <a:prstGeom prst="rect">
            <a:avLst/>
          </a:prstGeom>
          <a:noFill/>
          <a:ln>
            <a:noFill/>
          </a:ln>
        </p:spPr>
        <p:txBody>
          <a:bodyPr anchorCtr="0" anchor="t" bIns="91425" lIns="91425" spcFirstLastPara="1" rIns="91425" wrap="square" tIns="91425">
            <a:normAutofit/>
          </a:bodyPr>
          <a:lstStyle/>
          <a:p>
            <a:pPr indent="-342892" lvl="0" marL="457189" rtl="0" algn="l">
              <a:lnSpc>
                <a:spcPct val="100000"/>
              </a:lnSpc>
              <a:spcBef>
                <a:spcPts val="0"/>
              </a:spcBef>
              <a:spcAft>
                <a:spcPts val="0"/>
              </a:spcAft>
              <a:buClr>
                <a:schemeClr val="dk1"/>
              </a:buClr>
              <a:buSzPts val="1800"/>
              <a:buFont typeface="Times New Roman"/>
              <a:buChar char="●"/>
            </a:pPr>
            <a:r>
              <a:rPr lang="en-US"/>
              <a:t>Needs: Good ways to calculate (wind curls &amp; Ekman pumping velocity): there will be a poster on Day 3 on this topic </a:t>
            </a:r>
            <a:endParaRPr/>
          </a:p>
          <a:p>
            <a:pPr indent="-228592" lvl="0" marL="457189" rtl="0" algn="l">
              <a:lnSpc>
                <a:spcPct val="100000"/>
              </a:lnSpc>
              <a:spcBef>
                <a:spcPts val="0"/>
              </a:spcBef>
              <a:spcAft>
                <a:spcPts val="0"/>
              </a:spcAft>
              <a:buClr>
                <a:schemeClr val="dk1"/>
              </a:buClr>
              <a:buSzPts val="1800"/>
              <a:buFont typeface="Times New Roman"/>
              <a:buNone/>
            </a:pPr>
            <a:r>
              <a:t/>
            </a:r>
            <a:endParaRPr/>
          </a:p>
          <a:p>
            <a:pPr indent="-342892" lvl="0" marL="457189" rtl="0" algn="l">
              <a:lnSpc>
                <a:spcPct val="100000"/>
              </a:lnSpc>
              <a:spcBef>
                <a:spcPts val="0"/>
              </a:spcBef>
              <a:spcAft>
                <a:spcPts val="0"/>
              </a:spcAft>
              <a:buClr>
                <a:schemeClr val="dk1"/>
              </a:buClr>
              <a:buSzPts val="1800"/>
              <a:buFont typeface="Times New Roman"/>
              <a:buChar char="●"/>
            </a:pPr>
            <a:r>
              <a:rPr lang="en-US"/>
              <a:t>Needs: Reduce averaging in coastal winds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100000" ty="0" sy="100000"/>
        </a:blipFill>
      </p:bgPr>
    </p:bg>
    <p:spTree>
      <p:nvGrpSpPr>
        <p:cNvPr id="100" name="Shape 100"/>
        <p:cNvGrpSpPr/>
        <p:nvPr/>
      </p:nvGrpSpPr>
      <p:grpSpPr>
        <a:xfrm>
          <a:off x="0" y="0"/>
          <a:ext cx="0" cy="0"/>
          <a:chOff x="0" y="0"/>
          <a:chExt cx="0" cy="0"/>
        </a:xfrm>
      </p:grpSpPr>
      <p:sp>
        <p:nvSpPr>
          <p:cNvPr id="101" name="Google Shape;101;p2"/>
          <p:cNvSpPr txBox="1"/>
          <p:nvPr>
            <p:ph type="title"/>
          </p:nvPr>
        </p:nvSpPr>
        <p:spPr>
          <a:xfrm>
            <a:off x="47562" y="128821"/>
            <a:ext cx="8953500" cy="101407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sz="3200">
                <a:latin typeface="Calibri"/>
                <a:ea typeface="Calibri"/>
                <a:cs typeface="Calibri"/>
                <a:sym typeface="Calibri"/>
              </a:rPr>
              <a:t>Motivation</a:t>
            </a:r>
            <a:br>
              <a:rPr b="1" lang="en-US" sz="3200">
                <a:latin typeface="Calibri"/>
                <a:ea typeface="Calibri"/>
                <a:cs typeface="Calibri"/>
                <a:sym typeface="Calibri"/>
              </a:rPr>
            </a:br>
            <a:endParaRPr b="1" sz="3200">
              <a:latin typeface="Calibri"/>
              <a:ea typeface="Calibri"/>
              <a:cs typeface="Calibri"/>
              <a:sym typeface="Calibri"/>
            </a:endParaRPr>
          </a:p>
        </p:txBody>
      </p:sp>
      <p:sp>
        <p:nvSpPr>
          <p:cNvPr id="102" name="Google Shape;102;p2"/>
          <p:cNvSpPr/>
          <p:nvPr/>
        </p:nvSpPr>
        <p:spPr>
          <a:xfrm>
            <a:off x="55062" y="2868012"/>
            <a:ext cx="8575899" cy="1015663"/>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000"/>
              <a:buFont typeface="Noto Sans Symbols"/>
              <a:buChar char="❖"/>
            </a:pPr>
            <a:r>
              <a:rPr b="1" i="0" lang="en-US" sz="2000" u="none" cap="none" strike="noStrike">
                <a:solidFill>
                  <a:schemeClr val="dk1"/>
                </a:solidFill>
                <a:latin typeface="Arial"/>
                <a:ea typeface="Arial"/>
                <a:cs typeface="Arial"/>
                <a:sym typeface="Arial"/>
              </a:rPr>
              <a:t>Coastal sea level rise and sea surface </a:t>
            </a:r>
            <a:r>
              <a:rPr b="1" i="0" lang="en-US" sz="2000" u="none" cap="none" strike="noStrike">
                <a:solidFill>
                  <a:srgbClr val="FF0000"/>
                </a:solidFill>
                <a:latin typeface="Arial"/>
                <a:ea typeface="Arial"/>
                <a:cs typeface="Arial"/>
                <a:sym typeface="Arial"/>
              </a:rPr>
              <a:t>Height EXtreme (HEX)</a:t>
            </a:r>
            <a:r>
              <a:rPr b="1" i="0" lang="en-US" sz="2000" u="none" cap="none" strike="noStrike">
                <a:solidFill>
                  <a:schemeClr val="dk1"/>
                </a:solidFill>
                <a:latin typeface="Arial"/>
                <a:ea typeface="Arial"/>
                <a:cs typeface="Arial"/>
                <a:sym typeface="Arial"/>
              </a:rPr>
              <a:t> events cause flooding &amp; damage, disrupting human society and marine ecosystems</a:t>
            </a:r>
            <a:endParaRPr b="0" i="0" sz="1400" u="none" cap="none" strike="noStrike">
              <a:solidFill>
                <a:srgbClr val="000000"/>
              </a:solidFill>
              <a:latin typeface="Arial"/>
              <a:ea typeface="Arial"/>
              <a:cs typeface="Arial"/>
              <a:sym typeface="Arial"/>
            </a:endParaRPr>
          </a:p>
        </p:txBody>
      </p:sp>
      <p:sp>
        <p:nvSpPr>
          <p:cNvPr id="103" name="Google Shape;103;p2"/>
          <p:cNvSpPr/>
          <p:nvPr/>
        </p:nvSpPr>
        <p:spPr>
          <a:xfrm>
            <a:off x="55062" y="3977183"/>
            <a:ext cx="8839200" cy="70788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000"/>
              <a:buFont typeface="Noto Sans Symbols"/>
              <a:buChar char="❖"/>
            </a:pPr>
            <a:r>
              <a:rPr b="1" i="0" lang="en-US" sz="2000" u="none" cap="none" strike="noStrike">
                <a:solidFill>
                  <a:schemeClr val="dk1"/>
                </a:solidFill>
                <a:latin typeface="Arial"/>
                <a:ea typeface="Arial"/>
                <a:cs typeface="Arial"/>
                <a:sym typeface="Arial"/>
              </a:rPr>
              <a:t>Both local winds near coasts and remote winds from open ocean are crucial for determining coastal ocean processes</a:t>
            </a:r>
            <a:endParaRPr b="1" i="0" sz="2000" u="none" cap="none" strike="noStrike">
              <a:solidFill>
                <a:srgbClr val="EA21FF"/>
              </a:solidFill>
              <a:latin typeface="Arial"/>
              <a:ea typeface="Arial"/>
              <a:cs typeface="Arial"/>
              <a:sym typeface="Arial"/>
            </a:endParaRPr>
          </a:p>
        </p:txBody>
      </p:sp>
      <p:sp>
        <p:nvSpPr>
          <p:cNvPr id="104" name="Google Shape;104;p2"/>
          <p:cNvSpPr/>
          <p:nvPr/>
        </p:nvSpPr>
        <p:spPr>
          <a:xfrm>
            <a:off x="22964" y="1684250"/>
            <a:ext cx="5844436" cy="1015663"/>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Noto Sans Symbols"/>
              <a:buChar char="❖"/>
            </a:pPr>
            <a:r>
              <a:rPr b="1" i="0" lang="en-US" sz="2000" u="none" cap="none" strike="noStrike">
                <a:solidFill>
                  <a:srgbClr val="000000"/>
                </a:solidFill>
                <a:latin typeface="Arial"/>
                <a:ea typeface="Arial"/>
                <a:cs typeface="Arial"/>
                <a:sym typeface="Arial"/>
              </a:rPr>
              <a:t>Coastal upwelling is important for </a:t>
            </a:r>
            <a:r>
              <a:rPr b="1" i="0" lang="en-US" sz="2000" u="none" cap="none" strike="noStrike">
                <a:solidFill>
                  <a:srgbClr val="EA21FF"/>
                </a:solidFill>
                <a:latin typeface="Arial"/>
                <a:ea typeface="Arial"/>
                <a:cs typeface="Arial"/>
                <a:sym typeface="Arial"/>
              </a:rPr>
              <a:t>biological productivity, marine ecosystems and fishery </a:t>
            </a:r>
            <a:endParaRPr b="0" i="0" sz="1400" u="none" cap="none" strike="noStrike">
              <a:solidFill>
                <a:srgbClr val="000000"/>
              </a:solidFill>
              <a:latin typeface="Arial"/>
              <a:ea typeface="Arial"/>
              <a:cs typeface="Arial"/>
              <a:sym typeface="Arial"/>
            </a:endParaRPr>
          </a:p>
        </p:txBody>
      </p:sp>
      <p:sp>
        <p:nvSpPr>
          <p:cNvPr id="105" name="Google Shape;105;p2"/>
          <p:cNvSpPr txBox="1"/>
          <p:nvPr/>
        </p:nvSpPr>
        <p:spPr>
          <a:xfrm>
            <a:off x="41753" y="974788"/>
            <a:ext cx="457200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Coastal Ocean: </a:t>
            </a:r>
            <a:endParaRPr b="0" i="0" sz="2400" u="none" cap="none" strike="noStrike">
              <a:solidFill>
                <a:schemeClr val="dk1"/>
              </a:solidFill>
              <a:latin typeface="Times New Roman"/>
              <a:ea typeface="Times New Roman"/>
              <a:cs typeface="Times New Roman"/>
              <a:sym typeface="Times New Roman"/>
            </a:endParaRPr>
          </a:p>
        </p:txBody>
      </p:sp>
      <p:sp>
        <p:nvSpPr>
          <p:cNvPr id="106" name="Google Shape;106;p2"/>
          <p:cNvSpPr/>
          <p:nvPr/>
        </p:nvSpPr>
        <p:spPr>
          <a:xfrm>
            <a:off x="55062" y="4867549"/>
            <a:ext cx="8839200" cy="1015663"/>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000"/>
              <a:buFont typeface="Noto Sans Symbols"/>
              <a:buChar char="❖"/>
            </a:pPr>
            <a:r>
              <a:rPr b="1" i="0" lang="en-US" sz="2000" u="none" cap="none" strike="noStrike">
                <a:solidFill>
                  <a:schemeClr val="dk1"/>
                </a:solidFill>
                <a:latin typeface="Arial"/>
                <a:ea typeface="Arial"/>
                <a:cs typeface="Arial"/>
                <a:sym typeface="Arial"/>
              </a:rPr>
              <a:t>Improving the accuracy of ocean vector wind product, especially in coastal ocean where land contamination occurs, is important for scientific community</a:t>
            </a:r>
            <a:endParaRPr b="1" i="0" sz="2000" u="none" cap="none" strike="noStrike">
              <a:solidFill>
                <a:srgbClr val="EA21FF"/>
              </a:solidFill>
              <a:latin typeface="Arial"/>
              <a:ea typeface="Arial"/>
              <a:cs typeface="Arial"/>
              <a:sym typeface="Arial"/>
            </a:endParaRPr>
          </a:p>
        </p:txBody>
      </p:sp>
      <p:pic>
        <p:nvPicPr>
          <p:cNvPr descr="A picture containing outdoor, water, nature, sky&#10;&#10;Description automatically generated" id="107" name="Google Shape;107;p2"/>
          <p:cNvPicPr preferRelativeResize="0"/>
          <p:nvPr/>
        </p:nvPicPr>
        <p:blipFill rotWithShape="1">
          <a:blip r:embed="rId4">
            <a:alphaModFix/>
          </a:blip>
          <a:srcRect b="0" l="0" r="0" t="0"/>
          <a:stretch/>
        </p:blipFill>
        <p:spPr>
          <a:xfrm>
            <a:off x="5724850" y="18225"/>
            <a:ext cx="3309014" cy="2154707"/>
          </a:xfrm>
          <a:prstGeom prst="rect">
            <a:avLst/>
          </a:prstGeom>
          <a:noFill/>
          <a:ln>
            <a:noFill/>
          </a:ln>
        </p:spPr>
      </p:pic>
      <p:pic>
        <p:nvPicPr>
          <p:cNvPr descr="A picture containing text, font, white, typography&#10;&#10;Description automatically generated" id="108" name="Google Shape;108;p2"/>
          <p:cNvPicPr preferRelativeResize="0"/>
          <p:nvPr/>
        </p:nvPicPr>
        <p:blipFill rotWithShape="1">
          <a:blip r:embed="rId5">
            <a:alphaModFix/>
          </a:blip>
          <a:srcRect b="0" l="0" r="0" t="0"/>
          <a:stretch/>
        </p:blipFill>
        <p:spPr>
          <a:xfrm>
            <a:off x="5960855" y="71355"/>
            <a:ext cx="3056608" cy="44168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3"/>
                                        </p:tgtEl>
                                        <p:attrNameLst>
                                          <p:attrName>style.visibility</p:attrName>
                                        </p:attrNameLst>
                                      </p:cBhvr>
                                      <p:to>
                                        <p:strVal val="visible"/>
                                      </p:to>
                                    </p:set>
                                    <p:anim calcmode="lin" valueType="num">
                                      <p:cBhvr additive="base">
                                        <p:cTn dur="500"/>
                                        <p:tgtEl>
                                          <p:spTgt spid="10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500"/>
                                        <p:tgtEl>
                                          <p:spTgt spid="10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
                                        </p:tgtEl>
                                        <p:attrNameLst>
                                          <p:attrName>style.visibility</p:attrName>
                                        </p:attrNameLst>
                                      </p:cBhvr>
                                      <p:to>
                                        <p:strVal val="visible"/>
                                      </p:to>
                                    </p:set>
                                    <p:anim calcmode="lin" valueType="num">
                                      <p:cBhvr additive="base">
                                        <p:cTn dur="500"/>
                                        <p:tgtEl>
                                          <p:spTgt spid="10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3"/>
          <p:cNvSpPr txBox="1"/>
          <p:nvPr/>
        </p:nvSpPr>
        <p:spPr>
          <a:xfrm>
            <a:off x="215543" y="21166"/>
            <a:ext cx="8690414"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I. Climate-driven extreme sea level events in coastal Indonesia during recent decades</a:t>
            </a:r>
            <a:endParaRPr b="0" i="0" sz="1400" u="none" cap="none" strike="noStrike">
              <a:solidFill>
                <a:srgbClr val="000000"/>
              </a:solidFill>
              <a:latin typeface="Arial"/>
              <a:ea typeface="Arial"/>
              <a:cs typeface="Arial"/>
              <a:sym typeface="Arial"/>
            </a:endParaRPr>
          </a:p>
        </p:txBody>
      </p:sp>
      <p:sp>
        <p:nvSpPr>
          <p:cNvPr id="115" name="Google Shape;115;p3"/>
          <p:cNvSpPr txBox="1"/>
          <p:nvPr/>
        </p:nvSpPr>
        <p:spPr>
          <a:xfrm>
            <a:off x="2796706" y="778108"/>
            <a:ext cx="355058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1" lang="en-US" sz="2000" u="none" cap="none" strike="noStrike">
                <a:solidFill>
                  <a:schemeClr val="dk1"/>
                </a:solidFill>
                <a:latin typeface="Times New Roman"/>
                <a:ea typeface="Times New Roman"/>
                <a:cs typeface="Times New Roman"/>
                <a:sym typeface="Times New Roman"/>
              </a:rPr>
              <a:t>W. Han, W. Kamp and coauthors</a:t>
            </a:r>
            <a:endParaRPr b="0" i="0" sz="1400" u="none" cap="none" strike="noStrike">
              <a:solidFill>
                <a:srgbClr val="000000"/>
              </a:solidFill>
              <a:latin typeface="Arial"/>
              <a:ea typeface="Arial"/>
              <a:cs typeface="Arial"/>
              <a:sym typeface="Arial"/>
            </a:endParaRPr>
          </a:p>
        </p:txBody>
      </p:sp>
      <p:grpSp>
        <p:nvGrpSpPr>
          <p:cNvPr id="116" name="Google Shape;116;p3"/>
          <p:cNvGrpSpPr/>
          <p:nvPr/>
        </p:nvGrpSpPr>
        <p:grpSpPr>
          <a:xfrm>
            <a:off x="354298" y="3048894"/>
            <a:ext cx="8187832" cy="2548111"/>
            <a:chOff x="1949955" y="3060620"/>
            <a:chExt cx="8187832" cy="2548111"/>
          </a:xfrm>
        </p:grpSpPr>
        <p:sp>
          <p:nvSpPr>
            <p:cNvPr id="117" name="Google Shape;117;p3"/>
            <p:cNvSpPr txBox="1"/>
            <p:nvPr/>
          </p:nvSpPr>
          <p:spPr>
            <a:xfrm>
              <a:off x="2217563" y="3807617"/>
              <a:ext cx="63831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161DFF"/>
                  </a:solidFill>
                  <a:latin typeface="Times New Roman"/>
                  <a:ea typeface="Times New Roman"/>
                  <a:cs typeface="Times New Roman"/>
                  <a:sym typeface="Times New Roman"/>
                </a:rPr>
                <a:t>90</a:t>
              </a:r>
              <a:r>
                <a:rPr b="0" baseline="30000" i="0" lang="en-US" sz="2000" u="none" cap="none" strike="noStrike">
                  <a:solidFill>
                    <a:srgbClr val="161DFF"/>
                  </a:solidFill>
                  <a:latin typeface="Times New Roman"/>
                  <a:ea typeface="Times New Roman"/>
                  <a:cs typeface="Times New Roman"/>
                  <a:sym typeface="Times New Roman"/>
                </a:rPr>
                <a:t>th</a:t>
              </a:r>
              <a:r>
                <a:rPr b="0" i="0" lang="en-US" sz="2000" u="none" cap="none" strike="noStrike">
                  <a:solidFill>
                    <a:srgbClr val="161DFF"/>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p:txBody>
        </p:sp>
        <p:grpSp>
          <p:nvGrpSpPr>
            <p:cNvPr id="118" name="Google Shape;118;p3"/>
            <p:cNvGrpSpPr/>
            <p:nvPr/>
          </p:nvGrpSpPr>
          <p:grpSpPr>
            <a:xfrm>
              <a:off x="1949955" y="3060620"/>
              <a:ext cx="8187832" cy="2548111"/>
              <a:chOff x="818038" y="1993027"/>
              <a:chExt cx="9000556" cy="2866369"/>
            </a:xfrm>
          </p:grpSpPr>
          <p:pic>
            <p:nvPicPr>
              <p:cNvPr id="119" name="Google Shape;119;p3"/>
              <p:cNvPicPr preferRelativeResize="0"/>
              <p:nvPr/>
            </p:nvPicPr>
            <p:blipFill rotWithShape="1">
              <a:blip r:embed="rId3">
                <a:alphaModFix/>
              </a:blip>
              <a:srcRect b="60543" l="2310" r="2518" t="19285"/>
              <a:stretch/>
            </p:blipFill>
            <p:spPr>
              <a:xfrm>
                <a:off x="818038" y="2390466"/>
                <a:ext cx="9000556" cy="2468930"/>
              </a:xfrm>
              <a:prstGeom prst="rect">
                <a:avLst/>
              </a:prstGeom>
              <a:noFill/>
              <a:ln>
                <a:noFill/>
              </a:ln>
            </p:spPr>
          </p:pic>
          <p:sp>
            <p:nvSpPr>
              <p:cNvPr id="120" name="Google Shape;120;p3"/>
              <p:cNvSpPr txBox="1"/>
              <p:nvPr/>
            </p:nvSpPr>
            <p:spPr>
              <a:xfrm>
                <a:off x="912204" y="1993027"/>
                <a:ext cx="6315781" cy="4500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Sea level anomaly (SLA): </a:t>
                </a:r>
                <a:r>
                  <a:rPr b="1" i="0" lang="en-US" sz="2000" u="none" cap="none" strike="noStrike">
                    <a:solidFill>
                      <a:schemeClr val="dk1"/>
                    </a:solidFill>
                    <a:latin typeface="Times New Roman"/>
                    <a:ea typeface="Times New Roman"/>
                    <a:cs typeface="Times New Roman"/>
                    <a:sym typeface="Times New Roman"/>
                  </a:rPr>
                  <a:t>satellite </a:t>
                </a:r>
                <a:r>
                  <a:rPr b="1" i="0" lang="en-US" sz="2000" u="none" cap="none" strike="noStrike">
                    <a:solidFill>
                      <a:srgbClr val="161DFF"/>
                    </a:solidFill>
                    <a:latin typeface="Times New Roman"/>
                    <a:ea typeface="Times New Roman"/>
                    <a:cs typeface="Times New Roman"/>
                    <a:sym typeface="Times New Roman"/>
                  </a:rPr>
                  <a:t>&amp; Java tide gauge</a:t>
                </a:r>
                <a:endParaRPr b="1" i="0" sz="2000" u="none" cap="none" strike="noStrike">
                  <a:solidFill>
                    <a:schemeClr val="dk1"/>
                  </a:solidFill>
                  <a:latin typeface="Times New Roman"/>
                  <a:ea typeface="Times New Roman"/>
                  <a:cs typeface="Times New Roman"/>
                  <a:sym typeface="Times New Roman"/>
                </a:endParaRPr>
              </a:p>
            </p:txBody>
          </p:sp>
        </p:grpSp>
      </p:grpSp>
      <p:grpSp>
        <p:nvGrpSpPr>
          <p:cNvPr id="121" name="Google Shape;121;p3"/>
          <p:cNvGrpSpPr/>
          <p:nvPr/>
        </p:nvGrpSpPr>
        <p:grpSpPr>
          <a:xfrm>
            <a:off x="70063" y="1141438"/>
            <a:ext cx="3733889" cy="1971325"/>
            <a:chOff x="-466629" y="1076945"/>
            <a:chExt cx="3733889" cy="1971325"/>
          </a:xfrm>
        </p:grpSpPr>
        <p:pic>
          <p:nvPicPr>
            <p:cNvPr id="122" name="Google Shape;122;p3"/>
            <p:cNvPicPr preferRelativeResize="0"/>
            <p:nvPr/>
          </p:nvPicPr>
          <p:blipFill rotWithShape="1">
            <a:blip r:embed="rId4">
              <a:alphaModFix/>
            </a:blip>
            <a:srcRect b="67952" l="0" r="6061" t="0"/>
            <a:stretch/>
          </p:blipFill>
          <p:spPr>
            <a:xfrm>
              <a:off x="-466629" y="1361997"/>
              <a:ext cx="3733889" cy="1686273"/>
            </a:xfrm>
            <a:prstGeom prst="rect">
              <a:avLst/>
            </a:prstGeom>
            <a:noFill/>
            <a:ln>
              <a:noFill/>
            </a:ln>
          </p:spPr>
        </p:pic>
        <p:sp>
          <p:nvSpPr>
            <p:cNvPr id="123" name="Google Shape;123;p3"/>
            <p:cNvSpPr txBox="1"/>
            <p:nvPr/>
          </p:nvSpPr>
          <p:spPr>
            <a:xfrm>
              <a:off x="-235880" y="1076945"/>
              <a:ext cx="155844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Indian Ocean</a:t>
              </a:r>
              <a:endParaRPr b="0" i="0" sz="1400" u="none" cap="none" strike="noStrike">
                <a:solidFill>
                  <a:srgbClr val="000000"/>
                </a:solidFill>
                <a:latin typeface="Arial"/>
                <a:ea typeface="Arial"/>
                <a:cs typeface="Arial"/>
                <a:sym typeface="Arial"/>
              </a:endParaRPr>
            </a:p>
          </p:txBody>
        </p:sp>
      </p:grpSp>
      <p:sp>
        <p:nvSpPr>
          <p:cNvPr id="124" name="Google Shape;124;p3"/>
          <p:cNvSpPr txBox="1"/>
          <p:nvPr/>
        </p:nvSpPr>
        <p:spPr>
          <a:xfrm>
            <a:off x="2916863" y="1559848"/>
            <a:ext cx="1324014"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F92FF9"/>
                </a:solidFill>
                <a:latin typeface="Times New Roman"/>
                <a:ea typeface="Times New Roman"/>
                <a:cs typeface="Times New Roman"/>
                <a:sym typeface="Times New Roman"/>
              </a:rPr>
              <a:t>Indonesian islands</a:t>
            </a:r>
            <a:endParaRPr b="0" i="0" sz="1400" u="none" cap="none" strike="noStrike">
              <a:solidFill>
                <a:srgbClr val="000000"/>
              </a:solidFill>
              <a:latin typeface="Arial"/>
              <a:ea typeface="Arial"/>
              <a:cs typeface="Arial"/>
              <a:sym typeface="Arial"/>
            </a:endParaRPr>
          </a:p>
        </p:txBody>
      </p:sp>
      <p:sp>
        <p:nvSpPr>
          <p:cNvPr id="125" name="Google Shape;125;p3"/>
          <p:cNvSpPr txBox="1"/>
          <p:nvPr/>
        </p:nvSpPr>
        <p:spPr>
          <a:xfrm>
            <a:off x="439961" y="5567569"/>
            <a:ext cx="8551659"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accent2"/>
                </a:solidFill>
                <a:latin typeface="Times New Roman"/>
                <a:ea typeface="Times New Roman"/>
                <a:cs typeface="Times New Roman"/>
                <a:sym typeface="Times New Roman"/>
              </a:rPr>
              <a:t>Sea surface Height EXtreme (HEX) events: daily satellite sea level anomalies (SLA) &gt; 90</a:t>
            </a:r>
            <a:r>
              <a:rPr b="1" baseline="30000" i="0" lang="en-US" sz="2000" u="none" cap="none" strike="noStrike">
                <a:solidFill>
                  <a:schemeClr val="accent2"/>
                </a:solidFill>
                <a:latin typeface="Times New Roman"/>
                <a:ea typeface="Times New Roman"/>
                <a:cs typeface="Times New Roman"/>
                <a:sym typeface="Times New Roman"/>
              </a:rPr>
              <a:t>th</a:t>
            </a:r>
            <a:r>
              <a:rPr b="1" i="0" lang="en-US" sz="2000" u="none" cap="none" strike="noStrike">
                <a:solidFill>
                  <a:schemeClr val="accent2"/>
                </a:solidFill>
                <a:latin typeface="Times New Roman"/>
                <a:ea typeface="Times New Roman"/>
                <a:cs typeface="Times New Roman"/>
                <a:sym typeface="Times New Roman"/>
              </a:rPr>
              <a:t> percentile </a:t>
            </a:r>
            <a:endParaRPr b="0" i="0" sz="1400" u="none" cap="none" strike="noStrike">
              <a:solidFill>
                <a:srgbClr val="000000"/>
              </a:solidFill>
              <a:latin typeface="Arial"/>
              <a:ea typeface="Arial"/>
              <a:cs typeface="Arial"/>
              <a:sym typeface="Arial"/>
            </a:endParaRPr>
          </a:p>
        </p:txBody>
      </p:sp>
      <p:grpSp>
        <p:nvGrpSpPr>
          <p:cNvPr id="126" name="Google Shape;126;p3"/>
          <p:cNvGrpSpPr/>
          <p:nvPr/>
        </p:nvGrpSpPr>
        <p:grpSpPr>
          <a:xfrm>
            <a:off x="3991663" y="1385958"/>
            <a:ext cx="5214346" cy="1562156"/>
            <a:chOff x="3991663" y="1385958"/>
            <a:chExt cx="5214346" cy="1562156"/>
          </a:xfrm>
        </p:grpSpPr>
        <p:pic>
          <p:nvPicPr>
            <p:cNvPr descr="Diagram, surface chart&#10;&#10;Description automatically generated" id="127" name="Google Shape;127;p3"/>
            <p:cNvPicPr preferRelativeResize="0"/>
            <p:nvPr/>
          </p:nvPicPr>
          <p:blipFill rotWithShape="1">
            <a:blip r:embed="rId5">
              <a:alphaModFix/>
            </a:blip>
            <a:srcRect b="0" l="0" r="274" t="10162"/>
            <a:stretch/>
          </p:blipFill>
          <p:spPr>
            <a:xfrm>
              <a:off x="3991663" y="1444159"/>
              <a:ext cx="3096014" cy="1503955"/>
            </a:xfrm>
            <a:prstGeom prst="rect">
              <a:avLst/>
            </a:prstGeom>
            <a:noFill/>
            <a:ln>
              <a:noFill/>
            </a:ln>
          </p:spPr>
        </p:pic>
        <p:sp>
          <p:nvSpPr>
            <p:cNvPr id="128" name="Google Shape;128;p3"/>
            <p:cNvSpPr txBox="1"/>
            <p:nvPr/>
          </p:nvSpPr>
          <p:spPr>
            <a:xfrm>
              <a:off x="6858000" y="1385958"/>
              <a:ext cx="2348009" cy="1323439"/>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Times New Roman"/>
                  <a:ea typeface="Times New Roman"/>
                  <a:cs typeface="Times New Roman"/>
                  <a:sym typeface="Times New Roman"/>
                </a:rPr>
                <a:t>Remote EQ wind;</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Times New Roman"/>
                  <a:ea typeface="Times New Roman"/>
                  <a:cs typeface="Times New Roman"/>
                  <a:sym typeface="Times New Roman"/>
                </a:rPr>
                <a:t>Local longshore wind</a:t>
              </a:r>
              <a:endParaRPr b="0" i="0" sz="14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6"/>
                                        </p:tgtEl>
                                        <p:attrNameLst>
                                          <p:attrName>style.visibility</p:attrName>
                                        </p:attrNameLst>
                                      </p:cBhvr>
                                      <p:to>
                                        <p:strVal val="visible"/>
                                      </p:to>
                                    </p:set>
                                    <p:anim calcmode="lin" valueType="num">
                                      <p:cBhvr additive="base">
                                        <p:cTn dur="500"/>
                                        <p:tgtEl>
                                          <p:spTgt spid="12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descr="A graph of different colored bars&#10;&#10;Description automatically generated with medium confidence" id="134" name="Google Shape;134;p4"/>
          <p:cNvPicPr preferRelativeResize="0"/>
          <p:nvPr/>
        </p:nvPicPr>
        <p:blipFill rotWithShape="1">
          <a:blip r:embed="rId3">
            <a:alphaModFix/>
          </a:blip>
          <a:srcRect b="536" l="3921" r="1959" t="2782"/>
          <a:stretch/>
        </p:blipFill>
        <p:spPr>
          <a:xfrm>
            <a:off x="914400" y="37578"/>
            <a:ext cx="7315200" cy="5105400"/>
          </a:xfrm>
          <a:prstGeom prst="rect">
            <a:avLst/>
          </a:prstGeom>
          <a:noFill/>
          <a:ln>
            <a:noFill/>
          </a:ln>
        </p:spPr>
      </p:pic>
      <p:sp>
        <p:nvSpPr>
          <p:cNvPr id="135" name="Google Shape;135;p4"/>
          <p:cNvSpPr txBox="1"/>
          <p:nvPr/>
        </p:nvSpPr>
        <p:spPr>
          <a:xfrm>
            <a:off x="228600" y="5142978"/>
            <a:ext cx="8170101"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The number of HEX events for each month (bar graph), together with the monthly mean SLA climatology for the 1993-2021 period (black curve). The HEX events are divided into two categories The first with </a:t>
            </a:r>
            <a:r>
              <a:rPr b="1" i="1" lang="en-US" sz="1600" u="none" cap="none" strike="noStrike">
                <a:solidFill>
                  <a:schemeClr val="accent2"/>
                </a:solidFill>
                <a:latin typeface="Arial"/>
                <a:ea typeface="Arial"/>
                <a:cs typeface="Arial"/>
                <a:sym typeface="Arial"/>
              </a:rPr>
              <a:t>ISO</a:t>
            </a:r>
            <a:r>
              <a:rPr b="0" i="1" lang="en-US" sz="1600" u="none" cap="none" strike="noStrike">
                <a:solidFill>
                  <a:schemeClr val="accent2"/>
                </a:solidFill>
                <a:latin typeface="Arial"/>
                <a:ea typeface="Arial"/>
                <a:cs typeface="Arial"/>
                <a:sym typeface="Arial"/>
              </a:rPr>
              <a:t> signals (105-day highpass filtered SLA) &lt; 105-day low-passed</a:t>
            </a:r>
            <a:r>
              <a:rPr b="0" i="0" lang="en-US" sz="1600" u="none" cap="none" strike="noStrike">
                <a:solidFill>
                  <a:schemeClr val="accent2"/>
                </a:solidFill>
                <a:latin typeface="Arial"/>
                <a:ea typeface="Arial"/>
                <a:cs typeface="Arial"/>
                <a:sym typeface="Arial"/>
              </a:rPr>
              <a:t> </a:t>
            </a:r>
            <a:r>
              <a:rPr b="1" i="1" lang="en-US" sz="1600" u="none" cap="none" strike="noStrike">
                <a:solidFill>
                  <a:schemeClr val="accent2"/>
                </a:solidFill>
                <a:latin typeface="Arial"/>
                <a:ea typeface="Arial"/>
                <a:cs typeface="Arial"/>
                <a:sym typeface="Arial"/>
              </a:rPr>
              <a:t>(LP) </a:t>
            </a:r>
            <a:r>
              <a:rPr b="0" i="0" lang="en-US" sz="1600" u="none" cap="none" strike="noStrike">
                <a:solidFill>
                  <a:schemeClr val="dk1"/>
                </a:solidFill>
                <a:latin typeface="Arial"/>
                <a:ea typeface="Arial"/>
                <a:cs typeface="Arial"/>
                <a:sym typeface="Arial"/>
              </a:rPr>
              <a:t>signals (blue) and the second with </a:t>
            </a:r>
            <a:r>
              <a:rPr b="0" i="1" lang="en-US" sz="1600" u="none" cap="none" strike="noStrike">
                <a:solidFill>
                  <a:srgbClr val="FF0000"/>
                </a:solidFill>
                <a:latin typeface="Arial"/>
                <a:ea typeface="Arial"/>
                <a:cs typeface="Arial"/>
                <a:sym typeface="Arial"/>
              </a:rPr>
              <a:t>ISO signals &gt; LP signals (red). </a:t>
            </a:r>
            <a:endParaRPr b="0" i="1" sz="1600" u="none" cap="none" strike="noStrike">
              <a:solidFill>
                <a:srgbClr val="FF0000"/>
              </a:solidFill>
              <a:latin typeface="Times New Roman"/>
              <a:ea typeface="Times New Roman"/>
              <a:cs typeface="Times New Roman"/>
              <a:sym typeface="Times New Roman"/>
            </a:endParaRPr>
          </a:p>
        </p:txBody>
      </p:sp>
      <p:sp>
        <p:nvSpPr>
          <p:cNvPr id="136" name="Google Shape;136;p4"/>
          <p:cNvSpPr txBox="1"/>
          <p:nvPr/>
        </p:nvSpPr>
        <p:spPr>
          <a:xfrm>
            <a:off x="4544860" y="619604"/>
            <a:ext cx="2305833"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accent2"/>
                </a:solidFill>
                <a:latin typeface="Times New Roman"/>
                <a:ea typeface="Times New Roman"/>
                <a:cs typeface="Times New Roman"/>
                <a:sym typeface="Times New Roman"/>
              </a:rPr>
              <a:t>N. Winter: 105d lowpassed (LP)</a:t>
            </a:r>
            <a:endParaRPr b="0" i="0" sz="1400" u="none" cap="none" strike="noStrike">
              <a:solidFill>
                <a:srgbClr val="000000"/>
              </a:solidFill>
              <a:latin typeface="Arial"/>
              <a:ea typeface="Arial"/>
              <a:cs typeface="Arial"/>
              <a:sym typeface="Arial"/>
            </a:endParaRPr>
          </a:p>
        </p:txBody>
      </p:sp>
      <p:sp>
        <p:nvSpPr>
          <p:cNvPr id="137" name="Google Shape;137;p4"/>
          <p:cNvSpPr txBox="1"/>
          <p:nvPr/>
        </p:nvSpPr>
        <p:spPr>
          <a:xfrm>
            <a:off x="2154350" y="1341039"/>
            <a:ext cx="178606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FF0000"/>
                </a:solidFill>
                <a:latin typeface="Times New Roman"/>
                <a:ea typeface="Times New Roman"/>
                <a:cs typeface="Times New Roman"/>
                <a:sym typeface="Times New Roman"/>
              </a:rPr>
              <a:t>N. spring: ISO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5"/>
          <p:cNvSpPr txBox="1"/>
          <p:nvPr/>
        </p:nvSpPr>
        <p:spPr>
          <a:xfrm>
            <a:off x="16207" y="2432314"/>
            <a:ext cx="878536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(b) Spring: </a:t>
            </a:r>
            <a:r>
              <a:rPr b="1" i="0" lang="en-US" sz="2400" u="none" cap="none" strike="noStrike">
                <a:solidFill>
                  <a:srgbClr val="FF0000"/>
                </a:solidFill>
                <a:latin typeface="Times New Roman"/>
                <a:ea typeface="Times New Roman"/>
                <a:cs typeface="Times New Roman"/>
                <a:sym typeface="Times New Roman"/>
              </a:rPr>
              <a:t>Why do ISO (mainly MJO) contribute more to HEX?</a:t>
            </a:r>
            <a:endParaRPr b="0" i="0" sz="1400" u="none" cap="none" strike="noStrike">
              <a:solidFill>
                <a:srgbClr val="000000"/>
              </a:solidFill>
              <a:latin typeface="Arial"/>
              <a:ea typeface="Arial"/>
              <a:cs typeface="Arial"/>
              <a:sym typeface="Arial"/>
            </a:endParaRPr>
          </a:p>
        </p:txBody>
      </p:sp>
      <p:grpSp>
        <p:nvGrpSpPr>
          <p:cNvPr id="144" name="Google Shape;144;p5"/>
          <p:cNvGrpSpPr/>
          <p:nvPr/>
        </p:nvGrpSpPr>
        <p:grpSpPr>
          <a:xfrm>
            <a:off x="206235" y="586772"/>
            <a:ext cx="8084249" cy="1931435"/>
            <a:chOff x="619901" y="5117265"/>
            <a:chExt cx="8084249" cy="1887275"/>
          </a:xfrm>
        </p:grpSpPr>
        <p:pic>
          <p:nvPicPr>
            <p:cNvPr descr="Diagram, surface chart&#10;&#10;Description automatically generated" id="145" name="Google Shape;145;p5"/>
            <p:cNvPicPr preferRelativeResize="0"/>
            <p:nvPr/>
          </p:nvPicPr>
          <p:blipFill rotWithShape="1">
            <a:blip r:embed="rId3">
              <a:alphaModFix/>
            </a:blip>
            <a:srcRect b="0" l="0" r="274" t="10162"/>
            <a:stretch/>
          </p:blipFill>
          <p:spPr>
            <a:xfrm>
              <a:off x="4728131" y="5117265"/>
              <a:ext cx="3976019" cy="1887275"/>
            </a:xfrm>
            <a:prstGeom prst="rect">
              <a:avLst/>
            </a:prstGeom>
            <a:noFill/>
            <a:ln>
              <a:noFill/>
            </a:ln>
          </p:spPr>
        </p:pic>
        <p:sp>
          <p:nvSpPr>
            <p:cNvPr id="146" name="Google Shape;146;p5"/>
            <p:cNvSpPr txBox="1"/>
            <p:nvPr/>
          </p:nvSpPr>
          <p:spPr>
            <a:xfrm>
              <a:off x="619901" y="5140457"/>
              <a:ext cx="4108230" cy="159388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Arial"/>
                <a:buChar char="•"/>
              </a:pPr>
              <a:r>
                <a:rPr b="0" i="1" lang="en-US" sz="2000" u="none" cap="none" strike="noStrike">
                  <a:solidFill>
                    <a:schemeClr val="dk1"/>
                  </a:solidFill>
                  <a:latin typeface="Times New Roman"/>
                  <a:ea typeface="Times New Roman"/>
                  <a:cs typeface="Times New Roman"/>
                  <a:sym typeface="Times New Roman"/>
                </a:rPr>
                <a:t>Westerly &amp; northwesterly wind anomalies associated with </a:t>
              </a:r>
              <a:r>
                <a:rPr b="1" i="1" lang="en-US" sz="2000" u="none" cap="none" strike="noStrike">
                  <a:solidFill>
                    <a:schemeClr val="accent2"/>
                  </a:solidFill>
                  <a:latin typeface="Times New Roman"/>
                  <a:ea typeface="Times New Roman"/>
                  <a:cs typeface="Times New Roman"/>
                  <a:sym typeface="Times New Roman"/>
                </a:rPr>
                <a:t>Australian-Indonesian monsoon</a:t>
              </a:r>
              <a:r>
                <a:rPr b="0" i="1" lang="en-US" sz="2000" u="none" cap="none" strike="noStrike">
                  <a:solidFill>
                    <a:schemeClr val="dk1"/>
                  </a:solidFill>
                  <a:latin typeface="Times New Roman"/>
                  <a:ea typeface="Times New Roman"/>
                  <a:cs typeface="Times New Roman"/>
                  <a:sym typeface="Times New Roman"/>
                </a:rPr>
                <a:t>, exacerbated by </a:t>
              </a:r>
              <a:r>
                <a:rPr b="1" i="1" lang="en-US" sz="2000" u="none" cap="none" strike="noStrike">
                  <a:solidFill>
                    <a:srgbClr val="161DFF"/>
                  </a:solidFill>
                  <a:latin typeface="Times New Roman"/>
                  <a:ea typeface="Times New Roman"/>
                  <a:cs typeface="Times New Roman"/>
                  <a:sym typeface="Times New Roman"/>
                </a:rPr>
                <a:t>-IOD &amp; La Nina,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1" lang="en-US" sz="2000" u="none" cap="none" strike="noStrike">
                  <a:solidFill>
                    <a:srgbClr val="161DFF"/>
                  </a:solidFill>
                  <a:latin typeface="Times New Roman"/>
                  <a:ea typeface="Times New Roman"/>
                  <a:cs typeface="Times New Roman"/>
                  <a:sym typeface="Times New Roman"/>
                </a:rPr>
                <a:t> causing LP dominance of HEX. </a:t>
              </a:r>
              <a:endParaRPr b="0" i="0" sz="1400" u="none" cap="none" strike="noStrike">
                <a:solidFill>
                  <a:srgbClr val="000000"/>
                </a:solidFill>
                <a:latin typeface="Arial"/>
                <a:ea typeface="Arial"/>
                <a:cs typeface="Arial"/>
                <a:sym typeface="Arial"/>
              </a:endParaRPr>
            </a:p>
          </p:txBody>
        </p:sp>
      </p:grpSp>
      <p:sp>
        <p:nvSpPr>
          <p:cNvPr id="147" name="Google Shape;147;p5"/>
          <p:cNvSpPr txBox="1"/>
          <p:nvPr/>
        </p:nvSpPr>
        <p:spPr>
          <a:xfrm>
            <a:off x="-36202" y="60886"/>
            <a:ext cx="921640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(a) Northern winter: </a:t>
            </a:r>
            <a:r>
              <a:rPr b="1" i="0" lang="en-US" sz="2400" u="none" cap="none" strike="noStrike">
                <a:solidFill>
                  <a:schemeClr val="accent2"/>
                </a:solidFill>
                <a:latin typeface="Times New Roman"/>
                <a:ea typeface="Times New Roman"/>
                <a:cs typeface="Times New Roman"/>
                <a:sym typeface="Times New Roman"/>
              </a:rPr>
              <a:t>LP (seasonal &amp; interannual dominate) dominate </a:t>
            </a:r>
            <a:endParaRPr b="0" i="0" sz="1400" u="none" cap="none" strike="noStrike">
              <a:solidFill>
                <a:srgbClr val="000000"/>
              </a:solidFill>
              <a:latin typeface="Arial"/>
              <a:ea typeface="Arial"/>
              <a:cs typeface="Arial"/>
              <a:sym typeface="Arial"/>
            </a:endParaRPr>
          </a:p>
        </p:txBody>
      </p:sp>
      <p:grpSp>
        <p:nvGrpSpPr>
          <p:cNvPr id="148" name="Google Shape;148;p5"/>
          <p:cNvGrpSpPr/>
          <p:nvPr/>
        </p:nvGrpSpPr>
        <p:grpSpPr>
          <a:xfrm>
            <a:off x="364421" y="4197555"/>
            <a:ext cx="7478570" cy="2599559"/>
            <a:chOff x="250733" y="4190651"/>
            <a:chExt cx="7478570" cy="2599559"/>
          </a:xfrm>
        </p:grpSpPr>
        <p:pic>
          <p:nvPicPr>
            <p:cNvPr descr="A diagram of a sla&#10;&#10;Description automatically generated with medium confidence" id="149" name="Google Shape;149;p5"/>
            <p:cNvPicPr preferRelativeResize="0"/>
            <p:nvPr/>
          </p:nvPicPr>
          <p:blipFill rotWithShape="1">
            <a:blip r:embed="rId4">
              <a:alphaModFix/>
            </a:blip>
            <a:srcRect b="14406" l="0" r="51700" t="38272"/>
            <a:stretch/>
          </p:blipFill>
          <p:spPr>
            <a:xfrm>
              <a:off x="3192889" y="4840821"/>
              <a:ext cx="4536414" cy="1949389"/>
            </a:xfrm>
            <a:prstGeom prst="rect">
              <a:avLst/>
            </a:prstGeom>
            <a:noFill/>
            <a:ln>
              <a:noFill/>
            </a:ln>
          </p:spPr>
        </p:pic>
        <p:pic>
          <p:nvPicPr>
            <p:cNvPr descr="A diagram of a sla&#10;&#10;Description automatically generated with medium confidence" id="150" name="Google Shape;150;p5"/>
            <p:cNvPicPr preferRelativeResize="0"/>
            <p:nvPr/>
          </p:nvPicPr>
          <p:blipFill rotWithShape="1">
            <a:blip r:embed="rId4">
              <a:alphaModFix/>
            </a:blip>
            <a:srcRect b="2280" l="35779" r="25432" t="86387"/>
            <a:stretch/>
          </p:blipFill>
          <p:spPr>
            <a:xfrm>
              <a:off x="1658915" y="6140775"/>
              <a:ext cx="1991324" cy="255109"/>
            </a:xfrm>
            <a:prstGeom prst="rect">
              <a:avLst/>
            </a:prstGeom>
            <a:noFill/>
            <a:ln>
              <a:noFill/>
            </a:ln>
          </p:spPr>
        </p:pic>
        <p:sp>
          <p:nvSpPr>
            <p:cNvPr id="151" name="Google Shape;151;p5"/>
            <p:cNvSpPr txBox="1"/>
            <p:nvPr/>
          </p:nvSpPr>
          <p:spPr>
            <a:xfrm>
              <a:off x="250733" y="4190651"/>
              <a:ext cx="3117107" cy="1015663"/>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Arial"/>
                <a:buChar char="•"/>
              </a:pPr>
              <a:r>
                <a:rPr b="1" i="1" lang="en-US" sz="2000" u="none" cap="none" strike="noStrike">
                  <a:solidFill>
                    <a:schemeClr val="dk1"/>
                  </a:solidFill>
                  <a:latin typeface="Times New Roman"/>
                  <a:ea typeface="Times New Roman"/>
                  <a:cs typeface="Times New Roman"/>
                  <a:sym typeface="Times New Roman"/>
                </a:rPr>
                <a:t>Winter MJO:</a:t>
              </a:r>
              <a:r>
                <a:rPr b="0" i="1" lang="en-US" sz="2000" u="none" cap="none" strike="noStrike">
                  <a:solidFill>
                    <a:schemeClr val="dk1"/>
                  </a:solidFill>
                  <a:latin typeface="Times New Roman"/>
                  <a:ea typeface="Times New Roman"/>
                  <a:cs typeface="Times New Roman"/>
                  <a:sym typeface="Times New Roman"/>
                </a:rPr>
                <a:t> shift south of EQ, weaker EQ westerlies</a:t>
              </a:r>
              <a:endParaRPr b="0" i="0" sz="1400" u="none" cap="none" strike="noStrike">
                <a:solidFill>
                  <a:srgbClr val="000000"/>
                </a:solidFill>
                <a:latin typeface="Arial"/>
                <a:ea typeface="Arial"/>
                <a:cs typeface="Arial"/>
                <a:sym typeface="Arial"/>
              </a:endParaRPr>
            </a:p>
          </p:txBody>
        </p:sp>
      </p:grpSp>
      <p:grpSp>
        <p:nvGrpSpPr>
          <p:cNvPr id="152" name="Google Shape;152;p5"/>
          <p:cNvGrpSpPr/>
          <p:nvPr/>
        </p:nvGrpSpPr>
        <p:grpSpPr>
          <a:xfrm>
            <a:off x="364421" y="2808086"/>
            <a:ext cx="7478570" cy="2036017"/>
            <a:chOff x="276829" y="2789331"/>
            <a:chExt cx="7478570" cy="2036017"/>
          </a:xfrm>
        </p:grpSpPr>
        <p:sp>
          <p:nvSpPr>
            <p:cNvPr id="153" name="Google Shape;153;p5"/>
            <p:cNvSpPr txBox="1"/>
            <p:nvPr/>
          </p:nvSpPr>
          <p:spPr>
            <a:xfrm>
              <a:off x="276829" y="3073404"/>
              <a:ext cx="2816364" cy="1015663"/>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Arial"/>
                <a:buChar char="•"/>
              </a:pPr>
              <a:r>
                <a:rPr b="1" i="1" lang="en-US" sz="2000" u="none" cap="none" strike="noStrike">
                  <a:solidFill>
                    <a:schemeClr val="dk1"/>
                  </a:solidFill>
                  <a:latin typeface="Times New Roman"/>
                  <a:ea typeface="Times New Roman"/>
                  <a:cs typeface="Times New Roman"/>
                  <a:sym typeface="Times New Roman"/>
                </a:rPr>
                <a:t>Spring MJO</a:t>
              </a:r>
              <a:r>
                <a:rPr b="0" i="1" lang="en-US" sz="20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1" lang="en-US" sz="2000" u="none" cap="none" strike="noStrike">
                  <a:solidFill>
                    <a:schemeClr val="dk1"/>
                  </a:solidFill>
                  <a:latin typeface="Times New Roman"/>
                  <a:ea typeface="Times New Roman"/>
                  <a:cs typeface="Times New Roman"/>
                  <a:sym typeface="Times New Roman"/>
                </a:rPr>
                <a:t>stronger EQ westerlies &amp; stronger HEX</a:t>
              </a:r>
              <a:endParaRPr b="0" i="0" sz="1400" u="none" cap="none" strike="noStrike">
                <a:solidFill>
                  <a:srgbClr val="000000"/>
                </a:solidFill>
                <a:latin typeface="Arial"/>
                <a:ea typeface="Arial"/>
                <a:cs typeface="Arial"/>
                <a:sym typeface="Arial"/>
              </a:endParaRPr>
            </a:p>
          </p:txBody>
        </p:sp>
        <p:pic>
          <p:nvPicPr>
            <p:cNvPr descr="A diagram of a sla&#10;&#10;Description automatically generated with medium confidence" id="154" name="Google Shape;154;p5"/>
            <p:cNvPicPr preferRelativeResize="0"/>
            <p:nvPr/>
          </p:nvPicPr>
          <p:blipFill rotWithShape="1">
            <a:blip r:embed="rId4">
              <a:alphaModFix/>
            </a:blip>
            <a:srcRect b="13731" l="47621" r="5585" t="38387"/>
            <a:stretch/>
          </p:blipFill>
          <p:spPr>
            <a:xfrm>
              <a:off x="3218985" y="2789331"/>
              <a:ext cx="4536414" cy="2036017"/>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8"/>
                                        </p:tgtEl>
                                        <p:attrNameLst>
                                          <p:attrName>style.visibility</p:attrName>
                                        </p:attrNameLst>
                                      </p:cBhvr>
                                      <p:to>
                                        <p:strVal val="visible"/>
                                      </p:to>
                                    </p:set>
                                    <p:anim calcmode="lin" valueType="num">
                                      <p:cBhvr additive="base">
                                        <p:cTn dur="500"/>
                                        <p:tgtEl>
                                          <p:spTgt spid="14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descr="A close-up of a graph&#10;&#10;Description automatically generated" id="159" name="Google Shape;159;p10"/>
          <p:cNvPicPr preferRelativeResize="0"/>
          <p:nvPr/>
        </p:nvPicPr>
        <p:blipFill rotWithShape="1">
          <a:blip r:embed="rId3">
            <a:alphaModFix/>
          </a:blip>
          <a:srcRect b="0" l="0" r="0" t="0"/>
          <a:stretch/>
        </p:blipFill>
        <p:spPr>
          <a:xfrm>
            <a:off x="2211558" y="2824229"/>
            <a:ext cx="6754022" cy="3813717"/>
          </a:xfrm>
          <a:prstGeom prst="rect">
            <a:avLst/>
          </a:prstGeom>
          <a:noFill/>
          <a:ln>
            <a:noFill/>
          </a:ln>
        </p:spPr>
      </p:pic>
      <p:sp>
        <p:nvSpPr>
          <p:cNvPr id="160" name="Google Shape;160;p10"/>
          <p:cNvSpPr txBox="1"/>
          <p:nvPr/>
        </p:nvSpPr>
        <p:spPr>
          <a:xfrm>
            <a:off x="33814" y="357437"/>
            <a:ext cx="911018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dk1"/>
                </a:solidFill>
                <a:latin typeface="Arial"/>
                <a:ea typeface="Arial"/>
                <a:cs typeface="Arial"/>
                <a:sym typeface="Arial"/>
              </a:rPr>
              <a:t>Poster: Coastal Marine heatwaves (MHW) off Central Oregon </a:t>
            </a:r>
            <a:endParaRPr/>
          </a:p>
        </p:txBody>
      </p:sp>
      <p:sp>
        <p:nvSpPr>
          <p:cNvPr id="161" name="Google Shape;161;p10"/>
          <p:cNvSpPr txBox="1"/>
          <p:nvPr/>
        </p:nvSpPr>
        <p:spPr>
          <a:xfrm>
            <a:off x="33814" y="1280767"/>
            <a:ext cx="8600431" cy="1015663"/>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FF0000"/>
                </a:solidFill>
                <a:latin typeface="Arial"/>
                <a:ea typeface="Arial"/>
                <a:cs typeface="Arial"/>
                <a:sym typeface="Arial"/>
              </a:rPr>
              <a:t>Observed increase in MHW from 1999-2021</a:t>
            </a:r>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FF0000"/>
                </a:solidFill>
                <a:latin typeface="Arial"/>
                <a:ea typeface="Arial"/>
                <a:cs typeface="Arial"/>
                <a:sym typeface="Arial"/>
              </a:rPr>
              <a:t>Highest temperature anomaly near the bottom</a:t>
            </a:r>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FF0000"/>
                </a:solidFill>
                <a:latin typeface="Arial"/>
                <a:ea typeface="Arial"/>
                <a:cs typeface="Arial"/>
                <a:sym typeface="Arial"/>
              </a:rPr>
              <a:t>Upwelling winds interrupt MHWs &amp; warming shortens upwelling season</a:t>
            </a:r>
            <a:endParaRPr/>
          </a:p>
        </p:txBody>
      </p:sp>
      <p:sp>
        <p:nvSpPr>
          <p:cNvPr id="162" name="Google Shape;162;p10"/>
          <p:cNvSpPr txBox="1"/>
          <p:nvPr/>
        </p:nvSpPr>
        <p:spPr>
          <a:xfrm>
            <a:off x="2389978" y="819102"/>
            <a:ext cx="509787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Arial"/>
                <a:ea typeface="Arial"/>
                <a:cs typeface="Arial"/>
                <a:sym typeface="Arial"/>
              </a:rPr>
              <a:t>B. Cervantes, M. Fewings, C. Risien (OSU)</a:t>
            </a:r>
            <a:endParaRPr/>
          </a:p>
        </p:txBody>
      </p:sp>
      <p:sp>
        <p:nvSpPr>
          <p:cNvPr id="163" name="Google Shape;163;p10"/>
          <p:cNvSpPr txBox="1"/>
          <p:nvPr/>
        </p:nvSpPr>
        <p:spPr>
          <a:xfrm>
            <a:off x="126377" y="2351911"/>
            <a:ext cx="452720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accent1"/>
                </a:solidFill>
                <a:latin typeface="Arial"/>
                <a:ea typeface="Arial"/>
                <a:cs typeface="Arial"/>
                <a:sym typeface="Arial"/>
              </a:rPr>
              <a:t>Please visit the poster for more details</a:t>
            </a:r>
            <a:endParaRPr/>
          </a:p>
        </p:txBody>
      </p:sp>
      <p:sp>
        <p:nvSpPr>
          <p:cNvPr id="164" name="Google Shape;164;p10"/>
          <p:cNvSpPr txBox="1"/>
          <p:nvPr/>
        </p:nvSpPr>
        <p:spPr>
          <a:xfrm>
            <a:off x="7697755" y="880657"/>
            <a:ext cx="173549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sng" cap="none" strike="noStrike">
                <a:solidFill>
                  <a:schemeClr val="hlink"/>
                </a:solidFill>
                <a:latin typeface="Arial"/>
                <a:ea typeface="Arial"/>
                <a:cs typeface="Arial"/>
                <a:sym typeface="Arial"/>
                <a:hlinkClick r:id="rId4"/>
              </a:rPr>
              <a:t>Link to poster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6"/>
          <p:cNvPicPr preferRelativeResize="0"/>
          <p:nvPr/>
        </p:nvPicPr>
        <p:blipFill rotWithShape="1">
          <a:blip r:embed="rId3">
            <a:alphaModFix/>
          </a:blip>
          <a:srcRect b="0" l="0" r="0" t="0"/>
          <a:stretch/>
        </p:blipFill>
        <p:spPr>
          <a:xfrm>
            <a:off x="205106" y="267519"/>
            <a:ext cx="953562" cy="883989"/>
          </a:xfrm>
          <a:prstGeom prst="rect">
            <a:avLst/>
          </a:prstGeom>
          <a:noFill/>
          <a:ln>
            <a:noFill/>
          </a:ln>
        </p:spPr>
      </p:pic>
      <p:pic>
        <p:nvPicPr>
          <p:cNvPr id="170" name="Google Shape;170;p6"/>
          <p:cNvPicPr preferRelativeResize="0"/>
          <p:nvPr/>
        </p:nvPicPr>
        <p:blipFill rotWithShape="1">
          <a:blip r:embed="rId4">
            <a:alphaModFix/>
          </a:blip>
          <a:srcRect b="0" l="0" r="0" t="0"/>
          <a:stretch/>
        </p:blipFill>
        <p:spPr>
          <a:xfrm>
            <a:off x="8002840" y="267335"/>
            <a:ext cx="895226" cy="884173"/>
          </a:xfrm>
          <a:prstGeom prst="rect">
            <a:avLst/>
          </a:prstGeom>
          <a:noFill/>
          <a:ln>
            <a:noFill/>
          </a:ln>
        </p:spPr>
      </p:pic>
      <p:sp>
        <p:nvSpPr>
          <p:cNvPr id="171" name="Google Shape;171;p6"/>
          <p:cNvSpPr txBox="1"/>
          <p:nvPr/>
        </p:nvSpPr>
        <p:spPr>
          <a:xfrm>
            <a:off x="1230982" y="167944"/>
            <a:ext cx="7095966" cy="113107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50"/>
              <a:buFont typeface="Arial"/>
              <a:buNone/>
            </a:pPr>
            <a:r>
              <a:rPr b="1" i="0" lang="en-US" sz="2250" u="none" cap="none" strike="noStrike">
                <a:solidFill>
                  <a:srgbClr val="0070C0"/>
                </a:solidFill>
                <a:latin typeface="Times New Roman"/>
                <a:ea typeface="Times New Roman"/>
                <a:cs typeface="Times New Roman"/>
                <a:sym typeface="Times New Roman"/>
              </a:rPr>
              <a:t>Coastal Upwelling in the Western Bay of Bengal: Role of Local and Remote Windstress</a:t>
            </a:r>
            <a:endParaRPr b="1" i="0" sz="2250" u="none" cap="none" strike="noStrike">
              <a:solidFill>
                <a:srgbClr val="0070C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650"/>
              <a:buFont typeface="Arial"/>
              <a:buNone/>
            </a:pPr>
            <a:r>
              <a:rPr b="1" i="0" lang="en-US" sz="1650" u="none" cap="none" strike="noStrike">
                <a:solidFill>
                  <a:srgbClr val="323E50"/>
                </a:solidFill>
                <a:latin typeface="Times New Roman"/>
                <a:ea typeface="Times New Roman"/>
                <a:cs typeface="Times New Roman"/>
                <a:sym typeface="Times New Roman"/>
              </a:rPr>
              <a:t>Sthitapragya Ray, Debadatta Swain, Meer M. Ali and Mark A. Bourassa</a:t>
            </a:r>
            <a:r>
              <a:rPr b="1" i="0" lang="en-US" sz="1350" u="none" cap="none" strike="noStrike">
                <a:solidFill>
                  <a:srgbClr val="323E50"/>
                </a:solidFill>
                <a:latin typeface="Roboto"/>
                <a:ea typeface="Roboto"/>
                <a:cs typeface="Roboto"/>
                <a:sym typeface="Roboto"/>
              </a:rPr>
              <a:t> </a:t>
            </a:r>
            <a:r>
              <a:rPr b="1" i="0" lang="en-US" sz="2250" u="none" cap="none" strike="noStrike">
                <a:solidFill>
                  <a:srgbClr val="0070C0"/>
                </a:solidFill>
                <a:latin typeface="Poppins"/>
                <a:ea typeface="Poppins"/>
                <a:cs typeface="Poppins"/>
                <a:sym typeface="Poppins"/>
              </a:rPr>
              <a:t> </a:t>
            </a:r>
            <a:endParaRPr b="0" i="0" sz="2250" u="none" cap="none" strike="noStrike">
              <a:solidFill>
                <a:srgbClr val="0070C0"/>
              </a:solidFill>
              <a:latin typeface="Times New Roman"/>
              <a:ea typeface="Times New Roman"/>
              <a:cs typeface="Times New Roman"/>
              <a:sym typeface="Times New Roman"/>
            </a:endParaRPr>
          </a:p>
        </p:txBody>
      </p:sp>
      <p:pic>
        <p:nvPicPr>
          <p:cNvPr id="172" name="Google Shape;172;p6"/>
          <p:cNvPicPr preferRelativeResize="0"/>
          <p:nvPr/>
        </p:nvPicPr>
        <p:blipFill rotWithShape="1">
          <a:blip r:embed="rId5">
            <a:alphaModFix/>
          </a:blip>
          <a:srcRect b="5450" l="271" r="75819" t="4004"/>
          <a:stretch/>
        </p:blipFill>
        <p:spPr>
          <a:xfrm>
            <a:off x="4624416" y="1684778"/>
            <a:ext cx="1925516" cy="2090753"/>
          </a:xfrm>
          <a:prstGeom prst="rect">
            <a:avLst/>
          </a:prstGeom>
          <a:noFill/>
          <a:ln>
            <a:noFill/>
          </a:ln>
        </p:spPr>
      </p:pic>
      <p:sp>
        <p:nvSpPr>
          <p:cNvPr id="173" name="Google Shape;173;p6"/>
          <p:cNvSpPr txBox="1"/>
          <p:nvPr/>
        </p:nvSpPr>
        <p:spPr>
          <a:xfrm>
            <a:off x="6535352" y="1544583"/>
            <a:ext cx="2537032" cy="193899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Times New Roman"/>
                <a:ea typeface="Times New Roman"/>
                <a:cs typeface="Times New Roman"/>
                <a:sym typeface="Times New Roman"/>
              </a:rPr>
              <a:t>Principal Component Analysis of a coastal sea surface height anomalies results in two main modes of variability:</a:t>
            </a:r>
            <a:endParaRPr b="0" i="0" sz="1400" u="none" cap="none" strike="noStrike">
              <a:solidFill>
                <a:srgbClr val="000000"/>
              </a:solidFill>
              <a:latin typeface="Arial"/>
              <a:ea typeface="Arial"/>
              <a:cs typeface="Arial"/>
              <a:sym typeface="Arial"/>
            </a:endParaRPr>
          </a:p>
          <a:p>
            <a:pPr indent="-214313" lvl="0" marL="214313" marR="0" rtl="0" algn="just">
              <a:lnSpc>
                <a:spcPct val="100000"/>
              </a:lnSpc>
              <a:spcBef>
                <a:spcPts val="0"/>
              </a:spcBef>
              <a:spcAft>
                <a:spcPts val="0"/>
              </a:spcAft>
              <a:buClr>
                <a:srgbClr val="C65A12"/>
              </a:buClr>
              <a:buSzPts val="1500"/>
              <a:buFont typeface="Arial"/>
              <a:buChar char="•"/>
            </a:pPr>
            <a:r>
              <a:rPr b="1" i="0" lang="en-US" sz="1500" u="none" cap="none" strike="noStrike">
                <a:solidFill>
                  <a:srgbClr val="C65A12"/>
                </a:solidFill>
                <a:latin typeface="Times New Roman"/>
                <a:ea typeface="Times New Roman"/>
                <a:cs typeface="Times New Roman"/>
                <a:sym typeface="Times New Roman"/>
              </a:rPr>
              <a:t>PC1 is associated with coastal Kelvin waves</a:t>
            </a:r>
            <a:endParaRPr b="0" i="0" sz="1400" u="none" cap="none" strike="noStrike">
              <a:solidFill>
                <a:srgbClr val="000000"/>
              </a:solidFill>
              <a:latin typeface="Arial"/>
              <a:ea typeface="Arial"/>
              <a:cs typeface="Arial"/>
              <a:sym typeface="Arial"/>
            </a:endParaRPr>
          </a:p>
          <a:p>
            <a:pPr indent="-214313" lvl="0" marL="214313" marR="0" rtl="0" algn="just">
              <a:lnSpc>
                <a:spcPct val="100000"/>
              </a:lnSpc>
              <a:spcBef>
                <a:spcPts val="0"/>
              </a:spcBef>
              <a:spcAft>
                <a:spcPts val="0"/>
              </a:spcAft>
              <a:buClr>
                <a:srgbClr val="FDD563"/>
              </a:buClr>
              <a:buSzPts val="1500"/>
              <a:buFont typeface="Arial"/>
              <a:buChar char="•"/>
            </a:pPr>
            <a:r>
              <a:rPr b="1" i="0" lang="en-US" sz="1500" u="none" cap="none" strike="noStrike">
                <a:solidFill>
                  <a:srgbClr val="FDD563"/>
                </a:solidFill>
                <a:latin typeface="Times New Roman"/>
                <a:ea typeface="Times New Roman"/>
                <a:cs typeface="Times New Roman"/>
                <a:sym typeface="Times New Roman"/>
              </a:rPr>
              <a:t>PC2 is associated with local Ekman forcing</a:t>
            </a:r>
            <a:endParaRPr b="0" i="0" sz="1400" u="none" cap="none" strike="noStrike">
              <a:solidFill>
                <a:srgbClr val="000000"/>
              </a:solidFill>
              <a:latin typeface="Arial"/>
              <a:ea typeface="Arial"/>
              <a:cs typeface="Arial"/>
              <a:sym typeface="Arial"/>
            </a:endParaRPr>
          </a:p>
        </p:txBody>
      </p:sp>
      <p:sp>
        <p:nvSpPr>
          <p:cNvPr id="174" name="Google Shape;174;p6"/>
          <p:cNvSpPr txBox="1"/>
          <p:nvPr/>
        </p:nvSpPr>
        <p:spPr>
          <a:xfrm>
            <a:off x="-21921" y="1528127"/>
            <a:ext cx="4646339" cy="159274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500"/>
              <a:buFont typeface="Arial"/>
              <a:buNone/>
            </a:pPr>
            <a:r>
              <a:rPr b="1" i="1" lang="en-US" sz="1500" u="none" cap="none" strike="noStrike">
                <a:solidFill>
                  <a:srgbClr val="C00000"/>
                </a:solidFill>
                <a:latin typeface="Times New Roman"/>
                <a:ea typeface="Times New Roman"/>
                <a:cs typeface="Times New Roman"/>
                <a:sym typeface="Times New Roman"/>
              </a:rPr>
              <a:t>Research Gap:</a:t>
            </a:r>
            <a:r>
              <a:rPr b="0" i="1" lang="en-US" sz="1500" u="none" cap="none" strike="noStrike">
                <a:solidFill>
                  <a:srgbClr val="C00000"/>
                </a:solidFill>
                <a:latin typeface="Times New Roman"/>
                <a:ea typeface="Times New Roman"/>
                <a:cs typeface="Times New Roman"/>
                <a:sym typeface="Times New Roman"/>
              </a:rPr>
              <a:t> </a:t>
            </a:r>
            <a:r>
              <a:rPr b="0" i="0" lang="en-US" sz="1500" u="none" cap="none" strike="noStrike">
                <a:solidFill>
                  <a:schemeClr val="dk1"/>
                </a:solidFill>
                <a:latin typeface="Times New Roman"/>
                <a:ea typeface="Times New Roman"/>
                <a:cs typeface="Times New Roman"/>
                <a:sym typeface="Times New Roman"/>
              </a:rPr>
              <a:t>R</a:t>
            </a:r>
            <a:r>
              <a:rPr b="0" i="0" lang="en-US" sz="1500" u="none" cap="none" strike="noStrike">
                <a:solidFill>
                  <a:srgbClr val="000000"/>
                </a:solidFill>
                <a:latin typeface="Times New Roman"/>
                <a:ea typeface="Times New Roman"/>
                <a:cs typeface="Times New Roman"/>
                <a:sym typeface="Times New Roman"/>
              </a:rPr>
              <a:t>elative contribution of Ekman Transport and Kelvin waves to coastal upwelling along India’s eastern coast (western Bay of Bengal).</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750"/>
              <a:buFont typeface="Arial"/>
              <a:buNone/>
            </a:pPr>
            <a:r>
              <a:t/>
            </a:r>
            <a:endParaRPr b="0" i="0" sz="750" u="none" cap="none" strike="noStrike">
              <a:solidFill>
                <a:srgbClr val="C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500"/>
              <a:buFont typeface="Arial"/>
              <a:buNone/>
            </a:pPr>
            <a:r>
              <a:rPr b="1" i="1" lang="en-US" sz="1500" u="none" cap="none" strike="noStrike">
                <a:solidFill>
                  <a:srgbClr val="C00000"/>
                </a:solidFill>
                <a:latin typeface="Times New Roman"/>
                <a:ea typeface="Times New Roman"/>
                <a:cs typeface="Times New Roman"/>
                <a:sym typeface="Times New Roman"/>
              </a:rPr>
              <a:t>Motivation:</a:t>
            </a:r>
            <a:r>
              <a:rPr b="0" i="1" lang="en-US" sz="1500" u="none" cap="none" strike="noStrike">
                <a:solidFill>
                  <a:srgbClr val="C00000"/>
                </a:solidFill>
                <a:latin typeface="Times New Roman"/>
                <a:ea typeface="Times New Roman"/>
                <a:cs typeface="Times New Roman"/>
                <a:sym typeface="Times New Roman"/>
              </a:rPr>
              <a:t> </a:t>
            </a:r>
            <a:r>
              <a:rPr b="0" i="0" lang="en-US" sz="1500" u="none" cap="none" strike="noStrike">
                <a:solidFill>
                  <a:srgbClr val="000000"/>
                </a:solidFill>
                <a:latin typeface="Times New Roman"/>
                <a:ea typeface="Times New Roman"/>
                <a:cs typeface="Times New Roman"/>
                <a:sym typeface="Times New Roman"/>
              </a:rPr>
              <a:t>Coastal upwelling is the most important physical process determining the </a:t>
            </a:r>
            <a:r>
              <a:rPr b="0" i="0" lang="en-US" sz="1500" u="none" cap="none" strike="noStrike">
                <a:solidFill>
                  <a:srgbClr val="006FC0"/>
                </a:solidFill>
                <a:latin typeface="Times New Roman"/>
                <a:ea typeface="Times New Roman"/>
                <a:cs typeface="Times New Roman"/>
                <a:sym typeface="Times New Roman"/>
              </a:rPr>
              <a:t>biological productivity </a:t>
            </a:r>
            <a:r>
              <a:rPr b="0" i="0" lang="en-US" sz="1500" u="none" cap="none" strike="noStrike">
                <a:solidFill>
                  <a:srgbClr val="000000"/>
                </a:solidFill>
                <a:latin typeface="Times New Roman"/>
                <a:ea typeface="Times New Roman"/>
                <a:cs typeface="Times New Roman"/>
                <a:sym typeface="Times New Roman"/>
              </a:rPr>
              <a:t>of coastal oceans. </a:t>
            </a:r>
            <a:endParaRPr b="0" i="0" sz="1400" u="none" cap="none" strike="noStrike">
              <a:solidFill>
                <a:srgbClr val="000000"/>
              </a:solidFill>
              <a:latin typeface="Arial"/>
              <a:ea typeface="Arial"/>
              <a:cs typeface="Arial"/>
              <a:sym typeface="Arial"/>
            </a:endParaRPr>
          </a:p>
        </p:txBody>
      </p:sp>
      <p:sp>
        <p:nvSpPr>
          <p:cNvPr id="175" name="Google Shape;175;p6"/>
          <p:cNvSpPr txBox="1"/>
          <p:nvPr/>
        </p:nvSpPr>
        <p:spPr>
          <a:xfrm>
            <a:off x="4107552" y="3874917"/>
            <a:ext cx="4885318" cy="193899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500"/>
              <a:buFont typeface="Arial"/>
              <a:buNone/>
            </a:pPr>
            <a:r>
              <a:rPr b="1" i="0" lang="en-US" sz="1500" u="none" cap="none" strike="noStrike">
                <a:solidFill>
                  <a:srgbClr val="0070C0"/>
                </a:solidFill>
                <a:latin typeface="Times New Roman"/>
                <a:ea typeface="Times New Roman"/>
                <a:cs typeface="Times New Roman"/>
                <a:sym typeface="Times New Roman"/>
              </a:rPr>
              <a:t>Conclusions: </a:t>
            </a:r>
            <a:endParaRPr b="1" i="0" sz="1500" u="none" cap="none" strike="noStrike">
              <a:solidFill>
                <a:srgbClr val="0070C0"/>
              </a:solidFill>
              <a:latin typeface="Roboto"/>
              <a:ea typeface="Roboto"/>
              <a:cs typeface="Roboto"/>
              <a:sym typeface="Roboto"/>
            </a:endParaRPr>
          </a:p>
          <a:p>
            <a:pPr indent="-214313" lvl="0" marL="214313" marR="0" rtl="0" algn="just">
              <a:lnSpc>
                <a:spcPct val="100000"/>
              </a:lnSpc>
              <a:spcBef>
                <a:spcPts val="0"/>
              </a:spcBef>
              <a:spcAft>
                <a:spcPts val="0"/>
              </a:spcAft>
              <a:buClr>
                <a:schemeClr val="dk1"/>
              </a:buClr>
              <a:buSzPts val="1500"/>
              <a:buFont typeface="Arial"/>
              <a:buChar char="•"/>
            </a:pPr>
            <a:r>
              <a:rPr b="0" i="0" lang="en-US" sz="1500" u="none" cap="none" strike="noStrike">
                <a:solidFill>
                  <a:schemeClr val="dk1"/>
                </a:solidFill>
                <a:latin typeface="Times New Roman"/>
                <a:ea typeface="Times New Roman"/>
                <a:cs typeface="Times New Roman"/>
                <a:sym typeface="Times New Roman"/>
              </a:rPr>
              <a:t>Coastal SST cooling coincides with alongshore winds in the south, while the cooling precedes the winds in the north. </a:t>
            </a:r>
            <a:endParaRPr b="0" i="0" sz="1400" u="none" cap="none" strike="noStrike">
              <a:solidFill>
                <a:srgbClr val="000000"/>
              </a:solidFill>
              <a:latin typeface="Arial"/>
              <a:ea typeface="Arial"/>
              <a:cs typeface="Arial"/>
              <a:sym typeface="Arial"/>
            </a:endParaRPr>
          </a:p>
          <a:p>
            <a:pPr indent="-214313" lvl="0" marL="214313" marR="0" rtl="0" algn="just">
              <a:lnSpc>
                <a:spcPct val="100000"/>
              </a:lnSpc>
              <a:spcBef>
                <a:spcPts val="0"/>
              </a:spcBef>
              <a:spcAft>
                <a:spcPts val="0"/>
              </a:spcAft>
              <a:buClr>
                <a:schemeClr val="dk1"/>
              </a:buClr>
              <a:buSzPts val="1500"/>
              <a:buFont typeface="Arial"/>
              <a:buChar char="•"/>
            </a:pPr>
            <a:r>
              <a:rPr b="0" i="0" lang="en-US" sz="1500" u="none" cap="none" strike="noStrike">
                <a:solidFill>
                  <a:schemeClr val="dk1"/>
                </a:solidFill>
                <a:latin typeface="Times New Roman"/>
                <a:ea typeface="Times New Roman"/>
                <a:cs typeface="Times New Roman"/>
                <a:sym typeface="Times New Roman"/>
              </a:rPr>
              <a:t>SSHA along the northern section is influenced by Mode 1 which is correlated with equatorial zonal winds. </a:t>
            </a:r>
            <a:endParaRPr b="0" i="0" sz="1400" u="none" cap="none" strike="noStrike">
              <a:solidFill>
                <a:srgbClr val="000000"/>
              </a:solidFill>
              <a:latin typeface="Arial"/>
              <a:ea typeface="Arial"/>
              <a:cs typeface="Arial"/>
              <a:sym typeface="Arial"/>
            </a:endParaRPr>
          </a:p>
          <a:p>
            <a:pPr indent="-214313" lvl="0" marL="214313" marR="0" rtl="0" algn="just">
              <a:lnSpc>
                <a:spcPct val="100000"/>
              </a:lnSpc>
              <a:spcBef>
                <a:spcPts val="0"/>
              </a:spcBef>
              <a:spcAft>
                <a:spcPts val="0"/>
              </a:spcAft>
              <a:buClr>
                <a:schemeClr val="dk1"/>
              </a:buClr>
              <a:buSzPts val="1500"/>
              <a:buFont typeface="Arial"/>
              <a:buChar char="•"/>
            </a:pPr>
            <a:r>
              <a:rPr b="0" i="0" lang="en-US" sz="1500" u="none" cap="none" strike="noStrike">
                <a:solidFill>
                  <a:schemeClr val="dk1"/>
                </a:solidFill>
                <a:latin typeface="Times New Roman"/>
                <a:ea typeface="Times New Roman"/>
                <a:cs typeface="Times New Roman"/>
                <a:sym typeface="Times New Roman"/>
              </a:rPr>
              <a:t>SSHA along the south is driven by Mode 2 which is correlated with local winds. </a:t>
            </a:r>
            <a:endParaRPr b="0" i="0" sz="1400" u="none" cap="none" strike="noStrike">
              <a:solidFill>
                <a:srgbClr val="000000"/>
              </a:solidFill>
              <a:latin typeface="Arial"/>
              <a:ea typeface="Arial"/>
              <a:cs typeface="Arial"/>
              <a:sym typeface="Arial"/>
            </a:endParaRPr>
          </a:p>
        </p:txBody>
      </p:sp>
      <p:pic>
        <p:nvPicPr>
          <p:cNvPr id="176" name="Google Shape;176;p6"/>
          <p:cNvPicPr preferRelativeResize="0"/>
          <p:nvPr/>
        </p:nvPicPr>
        <p:blipFill rotWithShape="1">
          <a:blip r:embed="rId6">
            <a:alphaModFix/>
          </a:blip>
          <a:srcRect b="0" l="0" r="0" t="0"/>
          <a:stretch/>
        </p:blipFill>
        <p:spPr>
          <a:xfrm>
            <a:off x="161717" y="3004943"/>
            <a:ext cx="3762196" cy="2582606"/>
          </a:xfrm>
          <a:prstGeom prst="rect">
            <a:avLst/>
          </a:prstGeom>
          <a:noFill/>
          <a:ln>
            <a:noFill/>
          </a:ln>
        </p:spPr>
      </p:pic>
      <p:sp>
        <p:nvSpPr>
          <p:cNvPr id="177" name="Google Shape;177;p6">
            <a:hlinkClick r:id="rId7"/>
          </p:cNvPr>
          <p:cNvSpPr txBox="1"/>
          <p:nvPr/>
        </p:nvSpPr>
        <p:spPr>
          <a:xfrm>
            <a:off x="7459201" y="1250894"/>
            <a:ext cx="1283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sng" cap="none" strike="noStrike">
                <a:solidFill>
                  <a:srgbClr val="3C78D8"/>
                </a:solidFill>
                <a:latin typeface="Arial"/>
                <a:ea typeface="Arial"/>
                <a:cs typeface="Arial"/>
                <a:sym typeface="Arial"/>
              </a:rPr>
              <a:t>Link to poster</a:t>
            </a:r>
            <a:endParaRPr u="sng">
              <a:solidFill>
                <a:srgbClr val="3C78D8"/>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7"/>
          <p:cNvSpPr txBox="1"/>
          <p:nvPr>
            <p:ph type="title"/>
          </p:nvPr>
        </p:nvSpPr>
        <p:spPr>
          <a:xfrm>
            <a:off x="169765" y="712770"/>
            <a:ext cx="8856773" cy="67978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400"/>
              <a:buNone/>
            </a:pPr>
            <a:r>
              <a:rPr lang="en-US" sz="2800"/>
              <a:t>Hurricane Isabel – Conventional vs UHR winds QuikSCAT</a:t>
            </a:r>
            <a:endParaRPr/>
          </a:p>
        </p:txBody>
      </p:sp>
      <p:sp>
        <p:nvSpPr>
          <p:cNvPr id="183" name="Google Shape;183;p7"/>
          <p:cNvSpPr txBox="1"/>
          <p:nvPr/>
        </p:nvSpPr>
        <p:spPr>
          <a:xfrm>
            <a:off x="6180535" y="5078196"/>
            <a:ext cx="1381084"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Times"/>
                <a:ea typeface="Times"/>
                <a:cs typeface="Times"/>
                <a:sym typeface="Times"/>
              </a:rPr>
              <a:t>QuikSCAT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Times"/>
                <a:ea typeface="Times"/>
                <a:cs typeface="Times"/>
                <a:sym typeface="Times"/>
              </a:rPr>
              <a:t>Satellite</a:t>
            </a:r>
            <a:endParaRPr b="0" i="0" sz="1400" u="none" cap="none" strike="noStrike">
              <a:solidFill>
                <a:srgbClr val="000000"/>
              </a:solidFill>
              <a:latin typeface="Arial"/>
              <a:ea typeface="Arial"/>
              <a:cs typeface="Arial"/>
              <a:sym typeface="Arial"/>
            </a:endParaRPr>
          </a:p>
        </p:txBody>
      </p:sp>
      <p:grpSp>
        <p:nvGrpSpPr>
          <p:cNvPr id="184" name="Google Shape;184;p7"/>
          <p:cNvGrpSpPr/>
          <p:nvPr/>
        </p:nvGrpSpPr>
        <p:grpSpPr>
          <a:xfrm>
            <a:off x="442150" y="1300913"/>
            <a:ext cx="3987045" cy="4591369"/>
            <a:chOff x="905" y="0"/>
            <a:chExt cx="3950" cy="4320"/>
          </a:xfrm>
        </p:grpSpPr>
        <p:pic>
          <p:nvPicPr>
            <p:cNvPr descr="NRT-ISABEL_030918_13L-20032611601s_25" id="185" name="Google Shape;185;p7"/>
            <p:cNvPicPr preferRelativeResize="0"/>
            <p:nvPr/>
          </p:nvPicPr>
          <p:blipFill rotWithShape="1">
            <a:blip r:embed="rId4">
              <a:alphaModFix/>
            </a:blip>
            <a:srcRect b="0" l="0" r="0" t="0"/>
            <a:stretch/>
          </p:blipFill>
          <p:spPr>
            <a:xfrm>
              <a:off x="905" y="0"/>
              <a:ext cx="3950" cy="4320"/>
            </a:xfrm>
            <a:prstGeom prst="rect">
              <a:avLst/>
            </a:prstGeom>
            <a:noFill/>
            <a:ln>
              <a:noFill/>
            </a:ln>
          </p:spPr>
        </p:pic>
        <p:sp>
          <p:nvSpPr>
            <p:cNvPr id="186" name="Google Shape;186;p7"/>
            <p:cNvSpPr/>
            <p:nvPr/>
          </p:nvSpPr>
          <p:spPr>
            <a:xfrm>
              <a:off x="1956" y="324"/>
              <a:ext cx="1896" cy="1770"/>
            </a:xfrm>
            <a:prstGeom prst="rect">
              <a:avLst/>
            </a:prstGeom>
            <a:noFill/>
            <a:ln cap="flat" cmpd="sng" w="158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000000"/>
                </a:solidFill>
                <a:latin typeface="Times New Roman"/>
                <a:ea typeface="Times New Roman"/>
                <a:cs typeface="Times New Roman"/>
                <a:sym typeface="Times New Roman"/>
              </a:endParaRPr>
            </a:p>
          </p:txBody>
        </p:sp>
      </p:grpSp>
      <p:grpSp>
        <p:nvGrpSpPr>
          <p:cNvPr id="187" name="Google Shape;187;p7"/>
          <p:cNvGrpSpPr/>
          <p:nvPr/>
        </p:nvGrpSpPr>
        <p:grpSpPr>
          <a:xfrm>
            <a:off x="4598152" y="1508299"/>
            <a:ext cx="4545848" cy="4690820"/>
            <a:chOff x="864" y="240"/>
            <a:chExt cx="4176" cy="4032"/>
          </a:xfrm>
        </p:grpSpPr>
        <p:grpSp>
          <p:nvGrpSpPr>
            <p:cNvPr id="188" name="Google Shape;188;p7"/>
            <p:cNvGrpSpPr/>
            <p:nvPr/>
          </p:nvGrpSpPr>
          <p:grpSpPr>
            <a:xfrm>
              <a:off x="864" y="240"/>
              <a:ext cx="4176" cy="4032"/>
              <a:chOff x="1824" y="720"/>
              <a:chExt cx="3936" cy="3600"/>
            </a:xfrm>
          </p:grpSpPr>
          <p:pic>
            <p:nvPicPr>
              <p:cNvPr descr="P1B20032611557s" id="189" name="Google Shape;189;p7"/>
              <p:cNvPicPr preferRelativeResize="0"/>
              <p:nvPr/>
            </p:nvPicPr>
            <p:blipFill rotWithShape="1">
              <a:blip r:embed="rId5">
                <a:alphaModFix/>
              </a:blip>
              <a:srcRect b="0" l="0" r="0" t="0"/>
              <a:stretch/>
            </p:blipFill>
            <p:spPr>
              <a:xfrm>
                <a:off x="2219" y="816"/>
                <a:ext cx="3541" cy="3375"/>
              </a:xfrm>
              <a:prstGeom prst="rect">
                <a:avLst/>
              </a:prstGeom>
              <a:noFill/>
              <a:ln>
                <a:noFill/>
              </a:ln>
            </p:spPr>
          </p:pic>
          <p:graphicFrame>
            <p:nvGraphicFramePr>
              <p:cNvPr id="190" name="Google Shape;190;p7"/>
              <p:cNvGraphicFramePr/>
              <p:nvPr/>
            </p:nvGraphicFramePr>
            <p:xfrm>
              <a:off x="1824" y="720"/>
              <a:ext cx="252" cy="3600"/>
            </p:xfrm>
            <a:graphic>
              <a:graphicData uri="http://schemas.openxmlformats.org/presentationml/2006/ole">
                <mc:AlternateContent>
                  <mc:Choice Requires="v">
                    <p:oleObj r:id="rId6" imgH="3600" imgW="252" progId="Photoshop.Image.6" spid="_x0000_s1">
                      <p:embed/>
                    </p:oleObj>
                  </mc:Choice>
                  <mc:Fallback>
                    <p:oleObj r:id="rId7" imgH="3600" imgW="252" progId="Photoshop.Image.6">
                      <p:embed/>
                      <p:pic>
                        <p:nvPicPr>
                          <p:cNvPr id="190" name="Google Shape;190;p7"/>
                          <p:cNvPicPr preferRelativeResize="0"/>
                          <p:nvPr/>
                        </p:nvPicPr>
                        <p:blipFill rotWithShape="1">
                          <a:blip r:embed="rId8">
                            <a:alphaModFix/>
                          </a:blip>
                          <a:srcRect b="0" l="0" r="0" t="0"/>
                          <a:stretch/>
                        </p:blipFill>
                        <p:spPr>
                          <a:xfrm>
                            <a:off x="1824" y="720"/>
                            <a:ext cx="252" cy="3600"/>
                          </a:xfrm>
                          <a:prstGeom prst="rect">
                            <a:avLst/>
                          </a:prstGeom>
                          <a:noFill/>
                          <a:ln>
                            <a:noFill/>
                          </a:ln>
                        </p:spPr>
                      </p:pic>
                    </p:oleObj>
                  </mc:Fallback>
                </mc:AlternateContent>
              </a:graphicData>
            </a:graphic>
          </p:graphicFrame>
        </p:grpSp>
        <p:cxnSp>
          <p:nvCxnSpPr>
            <p:cNvPr id="191" name="Google Shape;191;p7"/>
            <p:cNvCxnSpPr/>
            <p:nvPr/>
          </p:nvCxnSpPr>
          <p:spPr>
            <a:xfrm>
              <a:off x="2136" y="1824"/>
              <a:ext cx="378" cy="318"/>
            </a:xfrm>
            <a:prstGeom prst="straightConnector1">
              <a:avLst/>
            </a:prstGeom>
            <a:noFill/>
            <a:ln cap="flat" cmpd="sng" w="25400">
              <a:solidFill>
                <a:schemeClr val="dk1"/>
              </a:solidFill>
              <a:prstDash val="solid"/>
              <a:round/>
              <a:headEnd len="sm" w="sm" type="none"/>
              <a:tailEnd len="med" w="med" type="triangle"/>
            </a:ln>
          </p:spPr>
        </p:cxnSp>
        <p:sp>
          <p:nvSpPr>
            <p:cNvPr id="192" name="Google Shape;192;p7"/>
            <p:cNvSpPr txBox="1"/>
            <p:nvPr/>
          </p:nvSpPr>
          <p:spPr>
            <a:xfrm>
              <a:off x="1664" y="1400"/>
              <a:ext cx="1161" cy="6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Times"/>
                  <a:ea typeface="Times"/>
                  <a:cs typeface="Times"/>
                  <a:sym typeface="Times"/>
                </a:rPr>
                <a:t>Hurricane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Times"/>
                  <a:ea typeface="Times"/>
                  <a:cs typeface="Times"/>
                  <a:sym typeface="Times"/>
                </a:rPr>
                <a:t>Eye</a:t>
              </a:r>
              <a:endParaRPr b="0" i="0" sz="1400" u="none" cap="none" strike="noStrike">
                <a:solidFill>
                  <a:srgbClr val="000000"/>
                </a:solidFill>
                <a:latin typeface="Arial"/>
                <a:ea typeface="Arial"/>
                <a:cs typeface="Arial"/>
                <a:sym typeface="Arial"/>
              </a:endParaRPr>
            </a:p>
          </p:txBody>
        </p:sp>
      </p:grpSp>
      <p:sp>
        <p:nvSpPr>
          <p:cNvPr id="193" name="Google Shape;193;p7"/>
          <p:cNvSpPr txBox="1"/>
          <p:nvPr>
            <p:ph idx="12" type="sldNum"/>
          </p:nvPr>
        </p:nvSpPr>
        <p:spPr>
          <a:xfrm>
            <a:off x="6547821" y="6416458"/>
            <a:ext cx="1905000" cy="4572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194" name="Google Shape;194;p7"/>
          <p:cNvSpPr txBox="1"/>
          <p:nvPr/>
        </p:nvSpPr>
        <p:spPr>
          <a:xfrm>
            <a:off x="5532259" y="5965373"/>
            <a:ext cx="346274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2.5 km UHR winds overlaid with 25 km barbs</a:t>
            </a:r>
            <a:endParaRPr b="0" i="0" sz="1400" u="none" cap="none" strike="noStrike">
              <a:solidFill>
                <a:srgbClr val="000000"/>
              </a:solidFill>
              <a:latin typeface="Arial"/>
              <a:ea typeface="Arial"/>
              <a:cs typeface="Arial"/>
              <a:sym typeface="Arial"/>
            </a:endParaRPr>
          </a:p>
        </p:txBody>
      </p:sp>
      <p:sp>
        <p:nvSpPr>
          <p:cNvPr id="195" name="Google Shape;195;p7"/>
          <p:cNvSpPr txBox="1"/>
          <p:nvPr/>
        </p:nvSpPr>
        <p:spPr>
          <a:xfrm>
            <a:off x="747295" y="5777238"/>
            <a:ext cx="334307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Conventional 25 km resolution wind vectors</a:t>
            </a:r>
            <a:endParaRPr b="0" i="0" sz="1400" u="none" cap="none" strike="noStrike">
              <a:solidFill>
                <a:srgbClr val="000000"/>
              </a:solidFill>
              <a:latin typeface="Arial"/>
              <a:ea typeface="Arial"/>
              <a:cs typeface="Arial"/>
              <a:sym typeface="Arial"/>
            </a:endParaRPr>
          </a:p>
        </p:txBody>
      </p:sp>
      <p:sp>
        <p:nvSpPr>
          <p:cNvPr id="196" name="Google Shape;196;p7"/>
          <p:cNvSpPr txBox="1"/>
          <p:nvPr/>
        </p:nvSpPr>
        <p:spPr>
          <a:xfrm>
            <a:off x="1018821" y="6380871"/>
            <a:ext cx="232640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1" lang="en-US" sz="2000" u="none" cap="none" strike="noStrike">
                <a:solidFill>
                  <a:schemeClr val="dk1"/>
                </a:solidFill>
                <a:latin typeface="Times New Roman"/>
                <a:ea typeface="Times New Roman"/>
                <a:cs typeface="Times New Roman"/>
                <a:sym typeface="Times New Roman"/>
              </a:rPr>
              <a:t>Provided by D. Long</a:t>
            </a:r>
            <a:endParaRPr b="0" i="0" sz="1400" u="none" cap="none" strike="noStrike">
              <a:solidFill>
                <a:srgbClr val="000000"/>
              </a:solidFill>
              <a:latin typeface="Arial"/>
              <a:ea typeface="Arial"/>
              <a:cs typeface="Arial"/>
              <a:sym typeface="Arial"/>
            </a:endParaRPr>
          </a:p>
        </p:txBody>
      </p:sp>
      <p:sp>
        <p:nvSpPr>
          <p:cNvPr id="197" name="Google Shape;197;p7"/>
          <p:cNvSpPr txBox="1"/>
          <p:nvPr/>
        </p:nvSpPr>
        <p:spPr>
          <a:xfrm>
            <a:off x="270625" y="116295"/>
            <a:ext cx="8747908"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II. Need &amp; methods for improving coastal winds</a:t>
            </a:r>
            <a:endParaRPr b="0" i="0" sz="1400" u="none" cap="none" strike="noStrike">
              <a:solidFill>
                <a:srgbClr val="000000"/>
              </a:solidFill>
              <a:latin typeface="Arial"/>
              <a:ea typeface="Arial"/>
              <a:cs typeface="Arial"/>
              <a:sym typeface="Arial"/>
            </a:endParaRPr>
          </a:p>
        </p:txBody>
      </p:sp>
      <p:pic>
        <p:nvPicPr>
          <p:cNvPr id="198" name="Google Shape;198;p7"/>
          <p:cNvPicPr preferRelativeResize="0"/>
          <p:nvPr/>
        </p:nvPicPr>
        <p:blipFill rotWithShape="1">
          <a:blip r:embed="rId8">
            <a:alphaModFix/>
          </a:blip>
          <a:srcRect b="0" l="0" r="0" t="0"/>
          <a:stretch/>
        </p:blipFill>
        <p:spPr>
          <a:xfrm>
            <a:off x="0" y="0"/>
            <a:ext cx="0" cy="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4"/>
                                        </p:tgtEl>
                                        <p:attrNameLst>
                                          <p:attrName>style.visibility</p:attrName>
                                        </p:attrNameLst>
                                      </p:cBhvr>
                                      <p:to>
                                        <p:strVal val="visible"/>
                                      </p:to>
                                    </p:set>
                                    <p:anim calcmode="lin" valueType="num">
                                      <p:cBhvr additive="base">
                                        <p:cTn dur="500"/>
                                        <p:tgtEl>
                                          <p:spTgt spid="18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87"/>
                                        </p:tgtEl>
                                        <p:attrNameLst>
                                          <p:attrName>style.visibility</p:attrName>
                                        </p:attrNameLst>
                                      </p:cBhvr>
                                      <p:to>
                                        <p:strVal val="visible"/>
                                      </p:to>
                                    </p:set>
                                    <p:anim calcmode="lin" valueType="num">
                                      <p:cBhvr additive="base">
                                        <p:cTn dur="500"/>
                                        <p:tgtEl>
                                          <p:spTgt spid="18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8"/>
          <p:cNvSpPr txBox="1"/>
          <p:nvPr>
            <p:ph type="title"/>
          </p:nvPr>
        </p:nvSpPr>
        <p:spPr>
          <a:xfrm>
            <a:off x="-334736" y="685800"/>
            <a:ext cx="9813471" cy="999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2"/>
              </a:buClr>
              <a:buSzPts val="2800"/>
              <a:buFont typeface="Times New Roman"/>
              <a:buNone/>
            </a:pPr>
            <a:r>
              <a:rPr lang="en-US" sz="2400"/>
              <a:t>QuikSCAT Near-Coastal Wind Land Contamination Correction Example </a:t>
            </a:r>
            <a:endParaRPr sz="2400"/>
          </a:p>
        </p:txBody>
      </p:sp>
      <p:grpSp>
        <p:nvGrpSpPr>
          <p:cNvPr id="204" name="Google Shape;204;p8"/>
          <p:cNvGrpSpPr/>
          <p:nvPr/>
        </p:nvGrpSpPr>
        <p:grpSpPr>
          <a:xfrm>
            <a:off x="445889" y="1189625"/>
            <a:ext cx="8404106" cy="4754880"/>
            <a:chOff x="1721961" y="787400"/>
            <a:chExt cx="11205475" cy="6339840"/>
          </a:xfrm>
        </p:grpSpPr>
        <p:pic>
          <p:nvPicPr>
            <p:cNvPr descr="Chart&#10;&#10;Description automatically generated" id="205" name="Google Shape;205;p8"/>
            <p:cNvPicPr preferRelativeResize="0"/>
            <p:nvPr/>
          </p:nvPicPr>
          <p:blipFill rotWithShape="1">
            <a:blip r:embed="rId3">
              <a:alphaModFix/>
            </a:blip>
            <a:srcRect b="0" l="0" r="0" t="0"/>
            <a:stretch/>
          </p:blipFill>
          <p:spPr>
            <a:xfrm>
              <a:off x="1721961" y="787400"/>
              <a:ext cx="8778240" cy="6339840"/>
            </a:xfrm>
            <a:prstGeom prst="rect">
              <a:avLst/>
            </a:prstGeom>
            <a:noFill/>
            <a:ln>
              <a:noFill/>
            </a:ln>
          </p:spPr>
        </p:pic>
        <p:sp>
          <p:nvSpPr>
            <p:cNvPr id="206" name="Google Shape;206;p8"/>
            <p:cNvSpPr/>
            <p:nvPr/>
          </p:nvSpPr>
          <p:spPr>
            <a:xfrm>
              <a:off x="3309259" y="2331878"/>
              <a:ext cx="1143655" cy="961241"/>
            </a:xfrm>
            <a:prstGeom prst="ellipse">
              <a:avLst/>
            </a:prstGeom>
            <a:no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207" name="Google Shape;207;p8"/>
            <p:cNvSpPr/>
            <p:nvPr/>
          </p:nvSpPr>
          <p:spPr>
            <a:xfrm>
              <a:off x="3842658" y="3638721"/>
              <a:ext cx="1284513" cy="1143000"/>
            </a:xfrm>
            <a:prstGeom prst="ellipse">
              <a:avLst/>
            </a:prstGeom>
            <a:no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208" name="Google Shape;208;p8"/>
            <p:cNvSpPr/>
            <p:nvPr/>
          </p:nvSpPr>
          <p:spPr>
            <a:xfrm>
              <a:off x="7249888" y="2337516"/>
              <a:ext cx="1143655" cy="961241"/>
            </a:xfrm>
            <a:prstGeom prst="ellipse">
              <a:avLst/>
            </a:prstGeom>
            <a:no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209" name="Google Shape;209;p8"/>
            <p:cNvSpPr/>
            <p:nvPr/>
          </p:nvSpPr>
          <p:spPr>
            <a:xfrm>
              <a:off x="7707086" y="3559243"/>
              <a:ext cx="1284513" cy="1143000"/>
            </a:xfrm>
            <a:prstGeom prst="ellipse">
              <a:avLst/>
            </a:prstGeom>
            <a:no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210" name="Google Shape;210;p8"/>
            <p:cNvSpPr/>
            <p:nvPr/>
          </p:nvSpPr>
          <p:spPr>
            <a:xfrm>
              <a:off x="8349342" y="4228714"/>
              <a:ext cx="1200457" cy="947057"/>
            </a:xfrm>
            <a:prstGeom prst="ellipse">
              <a:avLst/>
            </a:prstGeom>
            <a:noFill/>
            <a:ln cap="flat" cmpd="sng" w="1905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211" name="Google Shape;211;p8"/>
            <p:cNvSpPr/>
            <p:nvPr/>
          </p:nvSpPr>
          <p:spPr>
            <a:xfrm>
              <a:off x="4452915" y="4271871"/>
              <a:ext cx="1200457" cy="947057"/>
            </a:xfrm>
            <a:prstGeom prst="ellipse">
              <a:avLst/>
            </a:prstGeom>
            <a:noFill/>
            <a:ln cap="flat" cmpd="sng" w="22225">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212" name="Google Shape;212;p8"/>
            <p:cNvSpPr txBox="1"/>
            <p:nvPr/>
          </p:nvSpPr>
          <p:spPr>
            <a:xfrm>
              <a:off x="9714591" y="1685547"/>
              <a:ext cx="3212845" cy="1600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Note land-contaminated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high winds along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coast are removed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using LCR method </a:t>
              </a:r>
              <a:endParaRPr b="0" i="0" sz="1400" u="none" cap="none" strike="noStrike">
                <a:solidFill>
                  <a:srgbClr val="000000"/>
                </a:solidFill>
                <a:latin typeface="Arial"/>
                <a:ea typeface="Arial"/>
                <a:cs typeface="Arial"/>
                <a:sym typeface="Arial"/>
              </a:endParaRPr>
            </a:p>
          </p:txBody>
        </p:sp>
        <p:cxnSp>
          <p:nvCxnSpPr>
            <p:cNvPr id="213" name="Google Shape;213;p8"/>
            <p:cNvCxnSpPr/>
            <p:nvPr/>
          </p:nvCxnSpPr>
          <p:spPr>
            <a:xfrm flipH="1" rot="10800000">
              <a:off x="4357607" y="1880486"/>
              <a:ext cx="5356984" cy="566467"/>
            </a:xfrm>
            <a:prstGeom prst="straightConnector1">
              <a:avLst/>
            </a:prstGeom>
            <a:noFill/>
            <a:ln cap="flat" cmpd="sng" w="12700">
              <a:solidFill>
                <a:srgbClr val="FF0000"/>
              </a:solidFill>
              <a:prstDash val="solid"/>
              <a:round/>
              <a:headEnd len="lg" w="lg" type="stealth"/>
              <a:tailEnd len="sm" w="sm" type="none"/>
            </a:ln>
          </p:spPr>
        </p:cxnSp>
        <p:cxnSp>
          <p:nvCxnSpPr>
            <p:cNvPr id="214" name="Google Shape;214;p8"/>
            <p:cNvCxnSpPr/>
            <p:nvPr/>
          </p:nvCxnSpPr>
          <p:spPr>
            <a:xfrm flipH="1" rot="10800000">
              <a:off x="8393543" y="1991914"/>
              <a:ext cx="1321048" cy="715523"/>
            </a:xfrm>
            <a:prstGeom prst="straightConnector1">
              <a:avLst/>
            </a:prstGeom>
            <a:noFill/>
            <a:ln cap="flat" cmpd="sng" w="12700">
              <a:solidFill>
                <a:srgbClr val="FF0000"/>
              </a:solidFill>
              <a:prstDash val="solid"/>
              <a:round/>
              <a:headEnd len="lg" w="lg" type="stealth"/>
              <a:tailEnd len="sm" w="sm" type="none"/>
            </a:ln>
          </p:spPr>
        </p:cxnSp>
        <p:sp>
          <p:nvSpPr>
            <p:cNvPr id="215" name="Google Shape;215;p8"/>
            <p:cNvSpPr txBox="1"/>
            <p:nvPr/>
          </p:nvSpPr>
          <p:spPr>
            <a:xfrm>
              <a:off x="10037503" y="4004579"/>
              <a:ext cx="2169825" cy="861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High resolution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Tropical Storm</a:t>
              </a:r>
              <a:endParaRPr b="0" i="0" sz="1400" u="none" cap="none" strike="noStrike">
                <a:solidFill>
                  <a:srgbClr val="000000"/>
                </a:solidFill>
                <a:latin typeface="Arial"/>
                <a:ea typeface="Arial"/>
                <a:cs typeface="Arial"/>
                <a:sym typeface="Arial"/>
              </a:endParaRPr>
            </a:p>
          </p:txBody>
        </p:sp>
        <p:cxnSp>
          <p:nvCxnSpPr>
            <p:cNvPr id="216" name="Google Shape;216;p8"/>
            <p:cNvCxnSpPr/>
            <p:nvPr/>
          </p:nvCxnSpPr>
          <p:spPr>
            <a:xfrm flipH="1" rot="10800000">
              <a:off x="9419573" y="4228712"/>
              <a:ext cx="617929" cy="167923"/>
            </a:xfrm>
            <a:prstGeom prst="straightConnector1">
              <a:avLst/>
            </a:prstGeom>
            <a:noFill/>
            <a:ln cap="flat" cmpd="sng" w="28575">
              <a:solidFill>
                <a:srgbClr val="00B050"/>
              </a:solidFill>
              <a:prstDash val="solid"/>
              <a:round/>
              <a:headEnd len="lg" w="lg" type="stealth"/>
              <a:tailEnd len="sm" w="sm" type="none"/>
            </a:ln>
          </p:spPr>
        </p:cxnSp>
        <p:sp>
          <p:nvSpPr>
            <p:cNvPr id="217" name="Google Shape;217;p8"/>
            <p:cNvSpPr/>
            <p:nvPr/>
          </p:nvSpPr>
          <p:spPr>
            <a:xfrm>
              <a:off x="4572000" y="930744"/>
              <a:ext cx="1524000" cy="32688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sp>
          <p:nvSpPr>
            <p:cNvPr id="218" name="Google Shape;218;p8"/>
            <p:cNvSpPr/>
            <p:nvPr/>
          </p:nvSpPr>
          <p:spPr>
            <a:xfrm>
              <a:off x="8657573" y="882183"/>
              <a:ext cx="1663874" cy="32688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imes New Roman"/>
                <a:ea typeface="Times New Roman"/>
                <a:cs typeface="Times New Roman"/>
                <a:sym typeface="Times New Roman"/>
              </a:endParaRPr>
            </a:p>
          </p:txBody>
        </p:sp>
      </p:grpSp>
      <p:sp>
        <p:nvSpPr>
          <p:cNvPr id="219" name="Google Shape;219;p8"/>
          <p:cNvSpPr txBox="1"/>
          <p:nvPr/>
        </p:nvSpPr>
        <p:spPr>
          <a:xfrm>
            <a:off x="3114984" y="5949830"/>
            <a:ext cx="232640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1" lang="en-US" sz="2000" u="none" cap="none" strike="noStrike">
                <a:solidFill>
                  <a:schemeClr val="dk1"/>
                </a:solidFill>
                <a:latin typeface="Times New Roman"/>
                <a:ea typeface="Times New Roman"/>
                <a:cs typeface="Times New Roman"/>
                <a:sym typeface="Times New Roman"/>
              </a:rPr>
              <a:t>Provided by D. Long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2009-04-22T19:24:48Z</dcterms:created>
</cp:coreProperties>
</file>