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9" roundtripDataSignature="AMtx7miXdWGBQ6XaW4iAAFwh9CXBr2TO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customschemas.google.com/relationships/presentationmetadata" Target="meta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 name="Google Shape;17;p14"/>
          <p:cNvSpPr txBox="1"/>
          <p:nvPr>
            <p:ph idx="11" type="ftr"/>
          </p:nvPr>
        </p:nvSpPr>
        <p:spPr>
          <a:xfrm>
            <a:off x="2356338" y="6356350"/>
            <a:ext cx="5797062"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0" name="Shape 70"/>
        <p:cNvGrpSpPr/>
        <p:nvPr/>
      </p:nvGrpSpPr>
      <p:grpSpPr>
        <a:xfrm>
          <a:off x="0" y="0"/>
          <a:ext cx="0" cy="0"/>
          <a:chOff x="0" y="0"/>
          <a:chExt cx="0" cy="0"/>
        </a:xfrm>
      </p:grpSpPr>
      <p:sp>
        <p:nvSpPr>
          <p:cNvPr id="71" name="Google Shape;71;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6" name="Shape 76"/>
        <p:cNvGrpSpPr/>
        <p:nvPr/>
      </p:nvGrpSpPr>
      <p:grpSpPr>
        <a:xfrm>
          <a:off x="0" y="0"/>
          <a:ext cx="0" cy="0"/>
          <a:chOff x="0" y="0"/>
          <a:chExt cx="0" cy="0"/>
        </a:xfrm>
      </p:grpSpPr>
      <p:sp>
        <p:nvSpPr>
          <p:cNvPr id="77" name="Google Shape;77;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8" name="Shape 88"/>
        <p:cNvGrpSpPr/>
        <p:nvPr/>
      </p:nvGrpSpPr>
      <p:grpSpPr>
        <a:xfrm>
          <a:off x="0" y="0"/>
          <a:ext cx="0" cy="0"/>
          <a:chOff x="0" y="0"/>
          <a:chExt cx="0" cy="0"/>
        </a:xfrm>
      </p:grpSpPr>
      <p:sp>
        <p:nvSpPr>
          <p:cNvPr id="89" name="Google Shape;89;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1" name="Google Shape;9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4" name="Shape 94"/>
        <p:cNvGrpSpPr/>
        <p:nvPr/>
      </p:nvGrpSpPr>
      <p:grpSpPr>
        <a:xfrm>
          <a:off x="0" y="0"/>
          <a:ext cx="0" cy="0"/>
          <a:chOff x="0" y="0"/>
          <a:chExt cx="0" cy="0"/>
        </a:xfrm>
      </p:grpSpPr>
      <p:sp>
        <p:nvSpPr>
          <p:cNvPr id="95" name="Google Shape;95;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3" name="Google Shape;10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6" name="Shape 106"/>
        <p:cNvGrpSpPr/>
        <p:nvPr/>
      </p:nvGrpSpPr>
      <p:grpSpPr>
        <a:xfrm>
          <a:off x="0" y="0"/>
          <a:ext cx="0" cy="0"/>
          <a:chOff x="0" y="0"/>
          <a:chExt cx="0" cy="0"/>
        </a:xfrm>
      </p:grpSpPr>
      <p:sp>
        <p:nvSpPr>
          <p:cNvPr id="107" name="Google Shape;107;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3" name="Shape 113"/>
        <p:cNvGrpSpPr/>
        <p:nvPr/>
      </p:nvGrpSpPr>
      <p:grpSpPr>
        <a:xfrm>
          <a:off x="0" y="0"/>
          <a:ext cx="0" cy="0"/>
          <a:chOff x="0" y="0"/>
          <a:chExt cx="0" cy="0"/>
        </a:xfrm>
      </p:grpSpPr>
      <p:sp>
        <p:nvSpPr>
          <p:cNvPr id="114" name="Google Shape;114;p3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3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 name="Google Shape;116;p3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3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3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7" name="Shape 127"/>
        <p:cNvGrpSpPr/>
        <p:nvPr/>
      </p:nvGrpSpPr>
      <p:grpSpPr>
        <a:xfrm>
          <a:off x="0" y="0"/>
          <a:ext cx="0" cy="0"/>
          <a:chOff x="0" y="0"/>
          <a:chExt cx="0" cy="0"/>
        </a:xfrm>
      </p:grpSpPr>
      <p:sp>
        <p:nvSpPr>
          <p:cNvPr id="128" name="Google Shape;12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1" name="Shape 131"/>
        <p:cNvGrpSpPr/>
        <p:nvPr/>
      </p:nvGrpSpPr>
      <p:grpSpPr>
        <a:xfrm>
          <a:off x="0" y="0"/>
          <a:ext cx="0" cy="0"/>
          <a:chOff x="0" y="0"/>
          <a:chExt cx="0" cy="0"/>
        </a:xfrm>
      </p:grpSpPr>
      <p:sp>
        <p:nvSpPr>
          <p:cNvPr id="132" name="Google Shape;132;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3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4" name="Google Shape;134;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5" name="Google Shape;135;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 name="Shape 19"/>
        <p:cNvGrpSpPr/>
        <p:nvPr/>
      </p:nvGrpSpPr>
      <p:grpSpPr>
        <a:xfrm>
          <a:off x="0" y="0"/>
          <a:ext cx="0" cy="0"/>
          <a:chOff x="0" y="0"/>
          <a:chExt cx="0" cy="0"/>
        </a:xfrm>
      </p:grpSpPr>
      <p:sp>
        <p:nvSpPr>
          <p:cNvPr id="20" name="Google Shape;2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8" name="Shape 138"/>
        <p:cNvGrpSpPr/>
        <p:nvPr/>
      </p:nvGrpSpPr>
      <p:grpSpPr>
        <a:xfrm>
          <a:off x="0" y="0"/>
          <a:ext cx="0" cy="0"/>
          <a:chOff x="0" y="0"/>
          <a:chExt cx="0" cy="0"/>
        </a:xfrm>
      </p:grpSpPr>
      <p:sp>
        <p:nvSpPr>
          <p:cNvPr id="139" name="Google Shape;139;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34"/>
          <p:cNvSpPr/>
          <p:nvPr>
            <p:ph idx="2" type="pic"/>
          </p:nvPr>
        </p:nvSpPr>
        <p:spPr>
          <a:xfrm>
            <a:off x="5183188" y="987425"/>
            <a:ext cx="6172200" cy="4873625"/>
          </a:xfrm>
          <a:prstGeom prst="rect">
            <a:avLst/>
          </a:prstGeom>
          <a:noFill/>
          <a:ln>
            <a:noFill/>
          </a:ln>
        </p:spPr>
      </p:sp>
      <p:sp>
        <p:nvSpPr>
          <p:cNvPr id="141" name="Google Shape;141;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2" name="Google Shape;14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5" name="Shape 145"/>
        <p:cNvGrpSpPr/>
        <p:nvPr/>
      </p:nvGrpSpPr>
      <p:grpSpPr>
        <a:xfrm>
          <a:off x="0" y="0"/>
          <a:ext cx="0" cy="0"/>
          <a:chOff x="0" y="0"/>
          <a:chExt cx="0" cy="0"/>
        </a:xfrm>
      </p:grpSpPr>
      <p:sp>
        <p:nvSpPr>
          <p:cNvPr id="146" name="Google Shape;146;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1" name="Shape 151"/>
        <p:cNvGrpSpPr/>
        <p:nvPr/>
      </p:nvGrpSpPr>
      <p:grpSpPr>
        <a:xfrm>
          <a:off x="0" y="0"/>
          <a:ext cx="0" cy="0"/>
          <a:chOff x="0" y="0"/>
          <a:chExt cx="0" cy="0"/>
        </a:xfrm>
      </p:grpSpPr>
      <p:sp>
        <p:nvSpPr>
          <p:cNvPr id="152" name="Google Shape;152;p3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3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 name="Shape 56"/>
        <p:cNvGrpSpPr/>
        <p:nvPr/>
      </p:nvGrpSpPr>
      <p:grpSpPr>
        <a:xfrm>
          <a:off x="0" y="0"/>
          <a:ext cx="0" cy="0"/>
          <a:chOff x="0" y="0"/>
          <a:chExt cx="0" cy="0"/>
        </a:xfrm>
      </p:grpSpPr>
      <p:sp>
        <p:nvSpPr>
          <p:cNvPr id="57" name="Google Shape;57;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9" name="Google Shape;59;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 name="Google Shape;6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2"/>
          <p:cNvSpPr/>
          <p:nvPr>
            <p:ph idx="2" type="pic"/>
          </p:nvPr>
        </p:nvSpPr>
        <p:spPr>
          <a:xfrm>
            <a:off x="5183188" y="987425"/>
            <a:ext cx="6172200" cy="4873625"/>
          </a:xfrm>
          <a:prstGeom prst="rect">
            <a:avLst/>
          </a:prstGeom>
          <a:noFill/>
          <a:ln>
            <a:noFill/>
          </a:ln>
        </p:spPr>
      </p:sp>
      <p:sp>
        <p:nvSpPr>
          <p:cNvPr id="66" name="Google Shape;66;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6" name="Google Shape;8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7" name="Google Shape;8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journals.ametsoc.org/view/journals/clim/36/7/JCLI-D-21-0982.1.xm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hyperlink" Target="https://journals.ametsoc.org/view/journals/clim/36/7/JCLI-D-21-0982.1.x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www.mdpi.com/2072-4292/14/9/2251" TargetMode="External"/><Relationship Id="rId4" Type="http://schemas.openxmlformats.org/officeDocument/2006/relationships/hyperlink" Target="https://nam12.safelinks.protection.outlook.com/?url=https%3A%2F%2Fdoi.org%2F10.3390%2Frs14071547&amp;data=05%7C01%7Ckdohan%40esr.org%7C91099d191c3e43919f6c08dbbf88547f%7Ca34e8f3097624c548c523bc3f8557179%7C0%7C0%7C638314364521425968%7CUnknown%7CTWFpbGZsb3d8eyJWIjoiMC4wLjAwMDAiLCJQIjoiV2luMzIiLCJBTiI6Ik1haWwiLCJXVCI6Mn0%3D%7C3000%7C%7C%7C&amp;sdata=MziyaQ%2BCcZ1%2FjI9N7117LeC2lh6Nl0VKTQYsQzDzWcA%3D&amp;reserved=0" TargetMode="External"/><Relationship Id="rId5" Type="http://schemas.openxmlformats.org/officeDocument/2006/relationships/image" Target="../media/image12.png"/><Relationship Id="rId6" Type="http://schemas.openxmlformats.org/officeDocument/2006/relationships/hyperlink" Target="https://mdc.coaps.fsu.edu/scatterometry/meeting/docs/2023/May_and_Boruassa_ocn_response.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hyperlink" Target="https://mdc.coaps.fsu.edu/scatterometry/meeting/docs/2023/Freilich_ovwst_poster.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hyperlink" Target="https://mdc.coaps.fsu.edu/scatterometry/meeting/docs/2023/Dohan_IOVWST_poster_Ocean_processes" TargetMode="External"/><Relationship Id="rId6" Type="http://schemas.openxmlformats.org/officeDocument/2006/relationships/hyperlink" Target="https://mdc.coaps.fsu.edu/scatterometry/Samelson_day1_poster.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
          <p:cNvSpPr txBox="1"/>
          <p:nvPr>
            <p:ph idx="4294967295" type="ctrTitle"/>
          </p:nvPr>
        </p:nvSpPr>
        <p:spPr>
          <a:xfrm>
            <a:off x="1503485" y="1372603"/>
            <a:ext cx="9574823" cy="23876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90000"/>
              </a:lnSpc>
              <a:spcBef>
                <a:spcPts val="0"/>
              </a:spcBef>
              <a:spcAft>
                <a:spcPts val="0"/>
              </a:spcAft>
              <a:buClr>
                <a:schemeClr val="dk1"/>
              </a:buClr>
              <a:buSzPct val="100000"/>
              <a:buFont typeface="Calibri"/>
              <a:buNone/>
            </a:pPr>
            <a:r>
              <a:rPr b="0" i="0" lang="en-US" sz="2800" u="none" cap="none" strike="noStrike">
                <a:solidFill>
                  <a:schemeClr val="dk1"/>
                </a:solidFill>
                <a:latin typeface="Calibri"/>
                <a:ea typeface="Calibri"/>
                <a:cs typeface="Calibri"/>
                <a:sym typeface="Calibri"/>
              </a:rPr>
              <a:t>International Ocean Vector Winds Science Team Meeting</a:t>
            </a:r>
            <a:br>
              <a:rPr b="0" i="0" lang="en-US" sz="2800" u="none" cap="none" strike="noStrike">
                <a:solidFill>
                  <a:schemeClr val="dk1"/>
                </a:solidFill>
                <a:latin typeface="Calibri"/>
                <a:ea typeface="Calibri"/>
                <a:cs typeface="Calibri"/>
                <a:sym typeface="Calibri"/>
              </a:rPr>
            </a:br>
            <a:r>
              <a:rPr b="0" i="0" lang="en-US" sz="2800" u="none" cap="none" strike="noStrike">
                <a:solidFill>
                  <a:schemeClr val="dk1"/>
                </a:solidFill>
                <a:latin typeface="Calibri"/>
                <a:ea typeface="Calibri"/>
                <a:cs typeface="Calibri"/>
                <a:sym typeface="Calibri"/>
              </a:rPr>
              <a:t>Oct 4, 2023</a:t>
            </a:r>
            <a:br>
              <a:rPr b="0" i="0" lang="en-US" sz="2800" u="none" cap="none" strike="noStrike">
                <a:solidFill>
                  <a:schemeClr val="dk1"/>
                </a:solidFill>
                <a:latin typeface="Calibri"/>
                <a:ea typeface="Calibri"/>
                <a:cs typeface="Calibri"/>
                <a:sym typeface="Calibri"/>
              </a:rPr>
            </a:br>
            <a:br>
              <a:rPr b="0" i="0" lang="en-US" sz="2800" u="none" cap="none" strike="noStrike">
                <a:solidFill>
                  <a:schemeClr val="dk1"/>
                </a:solidFill>
                <a:latin typeface="Calibri"/>
                <a:ea typeface="Calibri"/>
                <a:cs typeface="Calibri"/>
                <a:sym typeface="Calibri"/>
              </a:rPr>
            </a:br>
            <a:r>
              <a:rPr b="1" i="0" lang="en-US" sz="4400" u="none" cap="none" strike="noStrike">
                <a:solidFill>
                  <a:srgbClr val="1F3864"/>
                </a:solidFill>
                <a:latin typeface="Calibri"/>
                <a:ea typeface="Calibri"/>
                <a:cs typeface="Calibri"/>
                <a:sym typeface="Calibri"/>
              </a:rPr>
              <a:t>Wind-Related Ocean Processes Overview</a:t>
            </a:r>
            <a:br>
              <a:rPr b="0" i="0" lang="en-US" sz="3600" u="none" cap="none" strike="noStrike">
                <a:solidFill>
                  <a:schemeClr val="dk1"/>
                </a:solidFill>
                <a:latin typeface="Calibri"/>
                <a:ea typeface="Calibri"/>
                <a:cs typeface="Calibri"/>
                <a:sym typeface="Calibri"/>
              </a:rPr>
            </a:br>
            <a:br>
              <a:rPr b="0" i="0" lang="en-US" sz="2800" u="none" cap="none" strike="noStrike">
                <a:solidFill>
                  <a:schemeClr val="dk1"/>
                </a:solidFill>
                <a:latin typeface="Calibri"/>
                <a:ea typeface="Calibri"/>
                <a:cs typeface="Calibri"/>
                <a:sym typeface="Calibri"/>
              </a:rPr>
            </a:br>
            <a:r>
              <a:rPr b="0" i="0" lang="en-US" sz="2800" u="none" cap="none" strike="noStrike">
                <a:solidFill>
                  <a:schemeClr val="dk1"/>
                </a:solidFill>
                <a:latin typeface="Calibri"/>
                <a:ea typeface="Calibri"/>
                <a:cs typeface="Calibri"/>
                <a:sym typeface="Calibri"/>
              </a:rPr>
              <a:t>Kathleen Dohan (ESR), Luc Lenain (UCSD), Roger Samelson (OSU)</a:t>
            </a:r>
            <a:br>
              <a:rPr b="0" i="0" lang="en-US" sz="2800" u="none" cap="none" strike="noStrike">
                <a:solidFill>
                  <a:schemeClr val="dk1"/>
                </a:solidFill>
                <a:latin typeface="Calibri"/>
                <a:ea typeface="Calibri"/>
                <a:cs typeface="Calibri"/>
                <a:sym typeface="Calibri"/>
              </a:rPr>
            </a:br>
            <a:br>
              <a:rPr b="0" i="0" lang="en-US" sz="2800" u="none" cap="none" strike="noStrike">
                <a:solidFill>
                  <a:schemeClr val="dk1"/>
                </a:solidFill>
                <a:latin typeface="Calibri"/>
                <a:ea typeface="Calibri"/>
                <a:cs typeface="Calibri"/>
                <a:sym typeface="Calibri"/>
              </a:rPr>
            </a:br>
            <a:endParaRPr b="0" i="0" sz="4400" u="none" cap="none" strike="noStrike">
              <a:solidFill>
                <a:schemeClr val="dk1"/>
              </a:solidFill>
              <a:latin typeface="Calibri"/>
              <a:ea typeface="Calibri"/>
              <a:cs typeface="Calibri"/>
              <a:sym typeface="Calibri"/>
            </a:endParaRPr>
          </a:p>
        </p:txBody>
      </p:sp>
      <p:sp>
        <p:nvSpPr>
          <p:cNvPr id="162" name="Google Shape;162;p1"/>
          <p:cNvSpPr txBox="1"/>
          <p:nvPr>
            <p:ph idx="11" type="ftr"/>
          </p:nvPr>
        </p:nvSpPr>
        <p:spPr>
          <a:xfrm>
            <a:off x="1755228" y="6192399"/>
            <a:ext cx="7638393"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163" name="Google Shape;163;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0"/>
          <p:cNvSpPr txBox="1"/>
          <p:nvPr>
            <p:ph idx="11" type="ftr"/>
          </p:nvPr>
        </p:nvSpPr>
        <p:spPr>
          <a:xfrm>
            <a:off x="2356338" y="6356350"/>
            <a:ext cx="579706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252" name="Google Shape;25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53" name="Google Shape;253;p10"/>
          <p:cNvSpPr txBox="1"/>
          <p:nvPr/>
        </p:nvSpPr>
        <p:spPr>
          <a:xfrm>
            <a:off x="688428" y="590424"/>
            <a:ext cx="10815145" cy="19697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Development of Multi-Metric Satellite-Based Coastal Upwelling Indices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Steven Morey – Florida A&amp;M University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3" marL="16573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4" name="Google Shape;254;p10"/>
          <p:cNvSpPr txBox="1"/>
          <p:nvPr/>
        </p:nvSpPr>
        <p:spPr>
          <a:xfrm>
            <a:off x="773878" y="1761068"/>
            <a:ext cx="6677246"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Extension of traditional upwelling index metrics based 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Winds (along-coast component of stress and Ekman transport)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SST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Ocean Color</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Individual variables are related differently to coastal upwelling at different locations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Local winds are not always good indicators of upwelling near complex coastlines.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SST is also influenced by air-sea heat exchange.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Ocean Color is not a good indicator near regions of riverine input.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Wind-Derived indices are related to instantaneous vertical motions whereas SST and Ocean Color are related to time integrated vertical motion.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Using model and satellite analyses, statistical and machine learning methods are trained to produce multi-metric indices for coastal upwelling that are better indicators of coastal upwelling than indices based on individual variables.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grpSp>
        <p:nvGrpSpPr>
          <p:cNvPr id="255" name="Google Shape;255;p10"/>
          <p:cNvGrpSpPr/>
          <p:nvPr/>
        </p:nvGrpSpPr>
        <p:grpSpPr>
          <a:xfrm>
            <a:off x="9002527" y="969323"/>
            <a:ext cx="3022896" cy="2247018"/>
            <a:chOff x="8719323" y="1188023"/>
            <a:chExt cx="3022896" cy="2247018"/>
          </a:xfrm>
        </p:grpSpPr>
        <p:grpSp>
          <p:nvGrpSpPr>
            <p:cNvPr id="256" name="Google Shape;256;p10"/>
            <p:cNvGrpSpPr/>
            <p:nvPr/>
          </p:nvGrpSpPr>
          <p:grpSpPr>
            <a:xfrm>
              <a:off x="8719323" y="1393934"/>
              <a:ext cx="3022896" cy="2041107"/>
              <a:chOff x="8283388" y="1387893"/>
              <a:chExt cx="3022896" cy="2041107"/>
            </a:xfrm>
          </p:grpSpPr>
          <p:pic>
            <p:nvPicPr>
              <p:cNvPr id="257" name="Google Shape;257;p10"/>
              <p:cNvPicPr preferRelativeResize="0"/>
              <p:nvPr/>
            </p:nvPicPr>
            <p:blipFill rotWithShape="1">
              <a:blip r:embed="rId3">
                <a:alphaModFix/>
              </a:blip>
              <a:srcRect b="14117" l="77807" r="6825" t="73334"/>
              <a:stretch/>
            </p:blipFill>
            <p:spPr>
              <a:xfrm>
                <a:off x="8283388" y="1462412"/>
                <a:ext cx="2707465" cy="1904151"/>
              </a:xfrm>
              <a:prstGeom prst="rect">
                <a:avLst/>
              </a:prstGeom>
              <a:noFill/>
              <a:ln>
                <a:noFill/>
              </a:ln>
            </p:spPr>
          </p:pic>
          <p:pic>
            <p:nvPicPr>
              <p:cNvPr id="258" name="Google Shape;258;p10"/>
              <p:cNvPicPr preferRelativeResize="0"/>
              <p:nvPr/>
            </p:nvPicPr>
            <p:blipFill rotWithShape="1">
              <a:blip r:embed="rId3">
                <a:alphaModFix/>
              </a:blip>
              <a:srcRect b="8420" l="92796" r="425" t="53771"/>
              <a:stretch/>
            </p:blipFill>
            <p:spPr>
              <a:xfrm>
                <a:off x="10881364" y="1387893"/>
                <a:ext cx="424920" cy="2041107"/>
              </a:xfrm>
              <a:prstGeom prst="rect">
                <a:avLst/>
              </a:prstGeom>
              <a:noFill/>
              <a:ln>
                <a:noFill/>
              </a:ln>
            </p:spPr>
          </p:pic>
        </p:grpSp>
        <p:sp>
          <p:nvSpPr>
            <p:cNvPr id="259" name="Google Shape;259;p10"/>
            <p:cNvSpPr txBox="1"/>
            <p:nvPr/>
          </p:nvSpPr>
          <p:spPr>
            <a:xfrm>
              <a:off x="9124631" y="1188023"/>
              <a:ext cx="19691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MODIS AQUA Chl a</a:t>
              </a:r>
              <a:endParaRPr b="0" i="0" sz="1400" u="none" cap="none" strike="noStrike">
                <a:solidFill>
                  <a:srgbClr val="000000"/>
                </a:solidFill>
                <a:latin typeface="Arial"/>
                <a:ea typeface="Arial"/>
                <a:cs typeface="Arial"/>
                <a:sym typeface="Arial"/>
              </a:endParaRPr>
            </a:p>
          </p:txBody>
        </p:sp>
      </p:grpSp>
      <p:grpSp>
        <p:nvGrpSpPr>
          <p:cNvPr id="260" name="Google Shape;260;p10"/>
          <p:cNvGrpSpPr/>
          <p:nvPr/>
        </p:nvGrpSpPr>
        <p:grpSpPr>
          <a:xfrm>
            <a:off x="7451124" y="2973267"/>
            <a:ext cx="2334169" cy="1980027"/>
            <a:chOff x="6746356" y="3257737"/>
            <a:chExt cx="2911347" cy="2301613"/>
          </a:xfrm>
        </p:grpSpPr>
        <p:pic>
          <p:nvPicPr>
            <p:cNvPr id="261" name="Google Shape;261;p10"/>
            <p:cNvPicPr preferRelativeResize="0"/>
            <p:nvPr/>
          </p:nvPicPr>
          <p:blipFill rotWithShape="1">
            <a:blip r:embed="rId4">
              <a:alphaModFix/>
            </a:blip>
            <a:srcRect b="34879" l="27612" r="50217" t="37488"/>
            <a:stretch/>
          </p:blipFill>
          <p:spPr>
            <a:xfrm>
              <a:off x="6746356" y="3518242"/>
              <a:ext cx="2911347" cy="2041108"/>
            </a:xfrm>
            <a:prstGeom prst="rect">
              <a:avLst/>
            </a:prstGeom>
            <a:noFill/>
            <a:ln>
              <a:noFill/>
            </a:ln>
          </p:spPr>
        </p:pic>
        <p:sp>
          <p:nvSpPr>
            <p:cNvPr id="262" name="Google Shape;262;p10"/>
            <p:cNvSpPr txBox="1"/>
            <p:nvPr/>
          </p:nvSpPr>
          <p:spPr>
            <a:xfrm>
              <a:off x="7745940" y="3257737"/>
              <a:ext cx="5068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SST</a:t>
              </a:r>
              <a:endParaRPr b="0" i="0" sz="1400" u="none" cap="none" strike="noStrike">
                <a:solidFill>
                  <a:srgbClr val="000000"/>
                </a:solidFill>
                <a:latin typeface="Arial"/>
                <a:ea typeface="Arial"/>
                <a:cs typeface="Arial"/>
                <a:sym typeface="Arial"/>
              </a:endParaRPr>
            </a:p>
          </p:txBody>
        </p:sp>
      </p:grpSp>
      <p:grpSp>
        <p:nvGrpSpPr>
          <p:cNvPr id="263" name="Google Shape;263;p10"/>
          <p:cNvGrpSpPr/>
          <p:nvPr/>
        </p:nvGrpSpPr>
        <p:grpSpPr>
          <a:xfrm>
            <a:off x="9947189" y="5066270"/>
            <a:ext cx="2078234" cy="1662578"/>
            <a:chOff x="9521821" y="4816337"/>
            <a:chExt cx="2360149" cy="1938976"/>
          </a:xfrm>
        </p:grpSpPr>
        <p:pic>
          <p:nvPicPr>
            <p:cNvPr descr="C:\Users\Steven Morey\Desktop\morey\research\GoM\winds\Plots\global_upwelling\W_Indian_Dec-Feb_upwelling_qs.png" id="264" name="Google Shape;264;p10"/>
            <p:cNvPicPr preferRelativeResize="0"/>
            <p:nvPr/>
          </p:nvPicPr>
          <p:blipFill rotWithShape="1">
            <a:blip r:embed="rId5">
              <a:alphaModFix/>
            </a:blip>
            <a:srcRect b="17226" l="43352" r="37008" t="68226"/>
            <a:stretch/>
          </p:blipFill>
          <p:spPr>
            <a:xfrm>
              <a:off x="9521821" y="4816337"/>
              <a:ext cx="2078682" cy="1938976"/>
            </a:xfrm>
            <a:prstGeom prst="rect">
              <a:avLst/>
            </a:prstGeom>
            <a:noFill/>
            <a:ln>
              <a:noFill/>
            </a:ln>
          </p:spPr>
        </p:pic>
        <p:pic>
          <p:nvPicPr>
            <p:cNvPr descr="C:\Users\Steven Morey\Desktop\morey\research\GoM\winds\Plots\global_upwelling\W_Indian_Dec-Feb_upwelling_qs.png" id="265" name="Google Shape;265;p10"/>
            <p:cNvPicPr preferRelativeResize="0"/>
            <p:nvPr/>
          </p:nvPicPr>
          <p:blipFill rotWithShape="1">
            <a:blip r:embed="rId5">
              <a:alphaModFix/>
            </a:blip>
            <a:srcRect b="0" l="83586" r="0" t="3896"/>
            <a:stretch/>
          </p:blipFill>
          <p:spPr>
            <a:xfrm>
              <a:off x="11637676" y="4953294"/>
              <a:ext cx="244294" cy="1801088"/>
            </a:xfrm>
            <a:prstGeom prst="rect">
              <a:avLst/>
            </a:prstGeom>
            <a:noFill/>
            <a:ln>
              <a:noFill/>
            </a:ln>
          </p:spPr>
        </p:pic>
      </p:grpSp>
      <p:sp>
        <p:nvSpPr>
          <p:cNvPr id="266" name="Google Shape;266;p10"/>
          <p:cNvSpPr txBox="1"/>
          <p:nvPr/>
        </p:nvSpPr>
        <p:spPr>
          <a:xfrm>
            <a:off x="10136254" y="4205978"/>
            <a:ext cx="176702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CCMP Offshore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Ekman Transport</a:t>
            </a:r>
            <a:endParaRPr b="0" i="0" sz="1400" u="none" cap="none" strike="noStrike">
              <a:solidFill>
                <a:srgbClr val="000000"/>
              </a:solidFill>
              <a:latin typeface="Arial"/>
              <a:ea typeface="Arial"/>
              <a:cs typeface="Arial"/>
              <a:sym typeface="Arial"/>
            </a:endParaRPr>
          </a:p>
        </p:txBody>
      </p:sp>
      <p:sp>
        <p:nvSpPr>
          <p:cNvPr id="267" name="Google Shape;267;p10"/>
          <p:cNvSpPr txBox="1"/>
          <p:nvPr/>
        </p:nvSpPr>
        <p:spPr>
          <a:xfrm>
            <a:off x="275787" y="152361"/>
            <a:ext cx="117414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472C4"/>
                </a:solidFill>
                <a:latin typeface="Calibri"/>
                <a:ea typeface="Calibri"/>
                <a:cs typeface="Calibri"/>
                <a:sym typeface="Calibri"/>
              </a:rPr>
              <a:t>Upwelling Processes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5"/>
          <p:cNvSpPr txBox="1"/>
          <p:nvPr>
            <p:ph idx="11" type="ftr"/>
          </p:nvPr>
        </p:nvSpPr>
        <p:spPr>
          <a:xfrm>
            <a:off x="3261154" y="6356350"/>
            <a:ext cx="566969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273" name="Google Shape;27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74" name="Google Shape;274;p5"/>
          <p:cNvSpPr txBox="1"/>
          <p:nvPr/>
        </p:nvSpPr>
        <p:spPr>
          <a:xfrm>
            <a:off x="421635" y="543532"/>
            <a:ext cx="10815145"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3" marL="16573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75" name="Google Shape;275;p5"/>
          <p:cNvPicPr preferRelativeResize="0"/>
          <p:nvPr/>
        </p:nvPicPr>
        <p:blipFill rotWithShape="1">
          <a:blip r:embed="rId3">
            <a:alphaModFix/>
          </a:blip>
          <a:srcRect b="0" l="0" r="0" t="0"/>
          <a:stretch/>
        </p:blipFill>
        <p:spPr>
          <a:xfrm>
            <a:off x="955220" y="720969"/>
            <a:ext cx="9189141" cy="5053273"/>
          </a:xfrm>
          <a:prstGeom prst="rect">
            <a:avLst/>
          </a:prstGeom>
          <a:noFill/>
          <a:ln>
            <a:noFill/>
          </a:ln>
        </p:spPr>
      </p:pic>
      <p:sp>
        <p:nvSpPr>
          <p:cNvPr id="276" name="Google Shape;276;p5"/>
          <p:cNvSpPr txBox="1"/>
          <p:nvPr/>
        </p:nvSpPr>
        <p:spPr>
          <a:xfrm>
            <a:off x="275787" y="152361"/>
            <a:ext cx="117414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472C4"/>
                </a:solidFill>
                <a:latin typeface="Calibri"/>
                <a:ea typeface="Calibri"/>
                <a:cs typeface="Calibri"/>
                <a:sym typeface="Calibri"/>
              </a:rPr>
              <a:t>Dependence of Relative-Wind Damping Effect on ABL turbulence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1"/>
          <p:cNvSpPr txBox="1"/>
          <p:nvPr>
            <p:ph idx="11" type="ftr"/>
          </p:nvPr>
        </p:nvSpPr>
        <p:spPr>
          <a:xfrm>
            <a:off x="2356338" y="6356350"/>
            <a:ext cx="579706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282" name="Google Shape;28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283" name="Google Shape;283;p11"/>
          <p:cNvGrpSpPr/>
          <p:nvPr/>
        </p:nvGrpSpPr>
        <p:grpSpPr>
          <a:xfrm>
            <a:off x="6095999" y="1548359"/>
            <a:ext cx="5501402" cy="4246965"/>
            <a:chOff x="522629" y="758335"/>
            <a:chExt cx="2698152" cy="1826033"/>
          </a:xfrm>
        </p:grpSpPr>
        <p:sp>
          <p:nvSpPr>
            <p:cNvPr id="284" name="Google Shape;284;p11"/>
            <p:cNvSpPr txBox="1"/>
            <p:nvPr/>
          </p:nvSpPr>
          <p:spPr>
            <a:xfrm>
              <a:off x="640714" y="1960062"/>
              <a:ext cx="2534048" cy="6243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Shifting circulation patterns observed over decades of satellite data: </a:t>
              </a:r>
              <a:r>
                <a:rPr b="0" i="0" lang="en-US" sz="1400" u="none" cap="none" strike="noStrike">
                  <a:solidFill>
                    <a:schemeClr val="dk1"/>
                  </a:solidFill>
                  <a:latin typeface="Calibri"/>
                  <a:ea typeface="Calibri"/>
                  <a:cs typeface="Calibri"/>
                  <a:sym typeface="Calibri"/>
                </a:rPr>
                <a:t>OSCAR zonal velocity climatology from 1993:2020 – climatology from 1993:2010. Meridional shifts of currents are the most noticeable, seen as the banded blue/yellow lines.</a:t>
              </a:r>
              <a:endParaRPr b="0" i="0" sz="1400" u="none" cap="none" strike="noStrike">
                <a:solidFill>
                  <a:schemeClr val="dk1"/>
                </a:solidFill>
                <a:latin typeface="Times New Roman"/>
                <a:ea typeface="Times New Roman"/>
                <a:cs typeface="Times New Roman"/>
                <a:sym typeface="Times New Roman"/>
              </a:endParaRPr>
            </a:p>
          </p:txBody>
        </p:sp>
        <p:pic>
          <p:nvPicPr>
            <p:cNvPr descr="Diagram&#10;&#10;Description automatically generated" id="285" name="Google Shape;285;p11"/>
            <p:cNvPicPr preferRelativeResize="0"/>
            <p:nvPr/>
          </p:nvPicPr>
          <p:blipFill rotWithShape="1">
            <a:blip r:embed="rId3">
              <a:alphaModFix/>
            </a:blip>
            <a:srcRect b="25552" l="5215" r="5010" t="21102"/>
            <a:stretch/>
          </p:blipFill>
          <p:spPr>
            <a:xfrm>
              <a:off x="522629" y="758335"/>
              <a:ext cx="2698152" cy="1198542"/>
            </a:xfrm>
            <a:prstGeom prst="rect">
              <a:avLst/>
            </a:prstGeom>
            <a:noFill/>
            <a:ln>
              <a:noFill/>
            </a:ln>
          </p:spPr>
        </p:pic>
      </p:grpSp>
      <p:grpSp>
        <p:nvGrpSpPr>
          <p:cNvPr id="286" name="Google Shape;286;p11"/>
          <p:cNvGrpSpPr/>
          <p:nvPr/>
        </p:nvGrpSpPr>
        <p:grpSpPr>
          <a:xfrm>
            <a:off x="1363278" y="1572027"/>
            <a:ext cx="4213076" cy="4723962"/>
            <a:chOff x="1024716" y="726095"/>
            <a:chExt cx="2975775" cy="3580284"/>
          </a:xfrm>
        </p:grpSpPr>
        <p:pic>
          <p:nvPicPr>
            <p:cNvPr id="287" name="Google Shape;287;p11"/>
            <p:cNvPicPr preferRelativeResize="0"/>
            <p:nvPr/>
          </p:nvPicPr>
          <p:blipFill rotWithShape="1">
            <a:blip r:embed="rId4">
              <a:alphaModFix/>
            </a:blip>
            <a:srcRect b="0" l="0" r="41268" t="0"/>
            <a:stretch/>
          </p:blipFill>
          <p:spPr>
            <a:xfrm>
              <a:off x="1116087" y="726095"/>
              <a:ext cx="2793033" cy="1386045"/>
            </a:xfrm>
            <a:prstGeom prst="rect">
              <a:avLst/>
            </a:prstGeom>
            <a:noFill/>
            <a:ln>
              <a:noFill/>
            </a:ln>
          </p:spPr>
        </p:pic>
        <p:sp>
          <p:nvSpPr>
            <p:cNvPr id="288" name="Google Shape;288;p11"/>
            <p:cNvSpPr txBox="1"/>
            <p:nvPr/>
          </p:nvSpPr>
          <p:spPr>
            <a:xfrm>
              <a:off x="1024716" y="3355086"/>
              <a:ext cx="2975775" cy="95129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Importance of small scales and the vector wind constellation</a:t>
              </a:r>
              <a:r>
                <a:rPr b="0" i="0" lang="en-US" sz="1400" u="none" cap="none" strike="noStrike">
                  <a:solidFill>
                    <a:schemeClr val="dk1"/>
                  </a:solidFill>
                  <a:latin typeface="Calibri"/>
                  <a:ea typeface="Calibri"/>
                  <a:cs typeface="Calibri"/>
                  <a:sym typeface="Calibri"/>
                </a:rPr>
                <a:t>: Demonstration of difference in Ekman current calculated from differently measured and sampled winds</a:t>
              </a:r>
              <a:endParaRPr b="0" i="0" sz="1400" u="none" cap="none" strike="noStrike">
                <a:solidFill>
                  <a:schemeClr val="dk1"/>
                </a:solidFill>
                <a:latin typeface="Times New Roman"/>
                <a:ea typeface="Times New Roman"/>
                <a:cs typeface="Times New Roman"/>
                <a:sym typeface="Times New Roman"/>
              </a:endParaRPr>
            </a:p>
          </p:txBody>
        </p:sp>
      </p:grpSp>
      <p:pic>
        <p:nvPicPr>
          <p:cNvPr id="289" name="Google Shape;289;p11"/>
          <p:cNvPicPr preferRelativeResize="0"/>
          <p:nvPr/>
        </p:nvPicPr>
        <p:blipFill rotWithShape="1">
          <a:blip r:embed="rId4">
            <a:alphaModFix/>
          </a:blip>
          <a:srcRect b="0" l="56816" r="0" t="0"/>
          <a:stretch/>
        </p:blipFill>
        <p:spPr>
          <a:xfrm>
            <a:off x="2037389" y="3003410"/>
            <a:ext cx="2709651" cy="1828800"/>
          </a:xfrm>
          <a:prstGeom prst="rect">
            <a:avLst/>
          </a:prstGeom>
          <a:noFill/>
          <a:ln>
            <a:noFill/>
          </a:ln>
        </p:spPr>
      </p:pic>
      <p:sp>
        <p:nvSpPr>
          <p:cNvPr id="290" name="Google Shape;290;p11"/>
          <p:cNvSpPr txBox="1"/>
          <p:nvPr/>
        </p:nvSpPr>
        <p:spPr>
          <a:xfrm>
            <a:off x="822294" y="1063973"/>
            <a:ext cx="10531506"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800" u="none" cap="none" strike="noStrike">
                <a:solidFill>
                  <a:srgbClr val="8296B0"/>
                </a:solidFill>
                <a:latin typeface="Calibri"/>
                <a:ea typeface="Calibri"/>
                <a:cs typeface="Calibri"/>
                <a:sym typeface="Calibri"/>
              </a:rPr>
              <a:t>Dohan Poster in this session</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1" name="Google Shape;291;p11"/>
          <p:cNvSpPr txBox="1"/>
          <p:nvPr/>
        </p:nvSpPr>
        <p:spPr>
          <a:xfrm>
            <a:off x="822294" y="354790"/>
            <a:ext cx="499631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accent1"/>
                </a:solidFill>
                <a:latin typeface="Calibri"/>
                <a:ea typeface="Calibri"/>
                <a:cs typeface="Calibri"/>
                <a:sym typeface="Calibri"/>
              </a:rPr>
              <a:t>Requirements of the constellation to capture surface currents</a:t>
            </a:r>
            <a:endParaRPr b="0" i="0" sz="2000" u="none" cap="none" strike="noStrike">
              <a:solidFill>
                <a:schemeClr val="accent1"/>
              </a:solidFill>
              <a:latin typeface="Calibri"/>
              <a:ea typeface="Calibri"/>
              <a:cs typeface="Calibri"/>
              <a:sym typeface="Calibri"/>
            </a:endParaRPr>
          </a:p>
        </p:txBody>
      </p:sp>
      <p:sp>
        <p:nvSpPr>
          <p:cNvPr id="292" name="Google Shape;292;p11"/>
          <p:cNvSpPr txBox="1"/>
          <p:nvPr/>
        </p:nvSpPr>
        <p:spPr>
          <a:xfrm>
            <a:off x="6336769" y="354790"/>
            <a:ext cx="499631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accent1"/>
                </a:solidFill>
                <a:latin typeface="Calibri"/>
                <a:ea typeface="Calibri"/>
                <a:cs typeface="Calibri"/>
                <a:sym typeface="Calibri"/>
              </a:rPr>
              <a:t>Long-term shifts in large-scale circulation patterns and long-term wind trends</a:t>
            </a:r>
            <a:endParaRPr b="0" i="0" sz="2000" u="none" cap="none" strike="noStrike">
              <a:solidFill>
                <a:schemeClr val="accen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2"/>
          <p:cNvSpPr txBox="1"/>
          <p:nvPr>
            <p:ph idx="11" type="ftr"/>
          </p:nvPr>
        </p:nvSpPr>
        <p:spPr>
          <a:xfrm>
            <a:off x="2356338" y="6356350"/>
            <a:ext cx="579706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298" name="Google Shape;29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99" name="Google Shape;299;p12"/>
          <p:cNvSpPr txBox="1"/>
          <p:nvPr/>
        </p:nvSpPr>
        <p:spPr>
          <a:xfrm>
            <a:off x="538655" y="676921"/>
            <a:ext cx="10815145" cy="52937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Discussion Point: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Did we miss anyone? (We are sure we did)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2 dominant research areas, although not independent:</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Calibri"/>
                <a:ea typeface="Calibri"/>
                <a:cs typeface="Calibri"/>
                <a:sym typeface="Calibri"/>
              </a:rPr>
              <a:t>Coupled ocean atmosphere dynamics, namely mesoscale and fronts</a:t>
            </a:r>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Calibri"/>
                <a:ea typeface="Calibri"/>
                <a:cs typeface="Calibri"/>
                <a:sym typeface="Calibri"/>
              </a:rPr>
              <a:t>Wind/wave upper ocean dynamics. Contact us if you’re interested in keeping in touch</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Etc.</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Posters: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M. Freilich, L. Lenain, S. Gille – Dynamics of transition to submesoscale</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J. May and M. Bourassa – Coupling surface currents to wind stress over Gulf Stream</a:t>
            </a:r>
            <a:endParaRPr/>
          </a:p>
          <a:p>
            <a:pPr indent="0" lvl="0" marL="0" marR="0" rtl="0" algn="l">
              <a:lnSpc>
                <a:spcPct val="100000"/>
              </a:lnSpc>
              <a:spcBef>
                <a:spcPts val="0"/>
              </a:spcBef>
              <a:spcAft>
                <a:spcPts val="0"/>
              </a:spcAft>
              <a:buNone/>
            </a:pPr>
            <a:r>
              <a:rPr b="0" i="0" lang="en-US" sz="1800" u="none" cap="none" strike="noStrike">
                <a:solidFill>
                  <a:schemeClr val="dk1"/>
                </a:solidFill>
                <a:latin typeface="Calibri"/>
                <a:ea typeface="Calibri"/>
                <a:cs typeface="Calibri"/>
                <a:sym typeface="Calibri"/>
              </a:rPr>
              <a:t>	K. Dohan – Adding Stokes-Coriolis and vertical variation to OSCAR surface currents</a:t>
            </a:r>
            <a:endParaRPr/>
          </a:p>
          <a:p>
            <a:pPr indent="0" lvl="0" marL="0" marR="0" rtl="0" algn="l">
              <a:lnSpc>
                <a:spcPct val="100000"/>
              </a:lnSpc>
              <a:spcBef>
                <a:spcPts val="0"/>
              </a:spcBef>
              <a:spcAft>
                <a:spcPts val="0"/>
              </a:spcAft>
              <a:buNone/>
            </a:pPr>
            <a:r>
              <a:rPr b="0" i="0" lang="en-US" sz="1800" u="none" cap="none" strike="noStrike">
                <a:solidFill>
                  <a:schemeClr val="dk1"/>
                </a:solidFill>
                <a:latin typeface="Calibri"/>
                <a:ea typeface="Calibri"/>
                <a:cs typeface="Calibri"/>
                <a:sym typeface="Calibri"/>
              </a:rPr>
              <a:t>	R. Samelson – Modeling near-surface wind and wave drift currents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0" name="Google Shape;300;p12"/>
          <p:cNvSpPr txBox="1"/>
          <p:nvPr/>
        </p:nvSpPr>
        <p:spPr>
          <a:xfrm>
            <a:off x="275787" y="152361"/>
            <a:ext cx="117414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472C4"/>
                </a:solidFill>
                <a:latin typeface="Calibri"/>
                <a:ea typeface="Calibri"/>
                <a:cs typeface="Calibri"/>
                <a:sym typeface="Calibri"/>
              </a:rPr>
              <a:t>Closing remarks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
          <p:cNvSpPr txBox="1"/>
          <p:nvPr>
            <p:ph idx="11" type="ftr"/>
          </p:nvPr>
        </p:nvSpPr>
        <p:spPr>
          <a:xfrm>
            <a:off x="2878095" y="6356350"/>
            <a:ext cx="6435811"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169" name="Google Shape;169;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70" name="Google Shape;170;p2"/>
          <p:cNvSpPr txBox="1"/>
          <p:nvPr/>
        </p:nvSpPr>
        <p:spPr>
          <a:xfrm>
            <a:off x="1135117" y="578068"/>
            <a:ext cx="10815145" cy="56630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1"/>
                </a:solidFill>
                <a:latin typeface="Calibri"/>
                <a:ea typeface="Calibri"/>
                <a:cs typeface="Calibri"/>
                <a:sym typeface="Calibri"/>
              </a:rPr>
              <a:t>Ocean processes at play on the coupling between ocean and atmosphere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Ocean-Wind Coupling/ Air-Sea Interaction</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Mesoscale</a:t>
            </a:r>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Submesoscale</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Near-surface shear and wave dynamics</a:t>
            </a:r>
            <a:endParaRPr b="0" i="0" sz="1400" u="none" cap="none" strike="noStrike">
              <a:solidFill>
                <a:srgbClr val="000000"/>
              </a:solidFill>
              <a:latin typeface="Arial"/>
              <a:ea typeface="Arial"/>
              <a:cs typeface="Arial"/>
              <a:sym typeface="Arial"/>
            </a:endParaRPr>
          </a:p>
          <a:p>
            <a:pPr indent="-285750" lvl="2" marL="12001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Wind drift and wave drift</a:t>
            </a:r>
            <a:endParaRPr b="0" i="0" sz="1400" u="none" cap="none" strike="noStrike">
              <a:solidFill>
                <a:srgbClr val="000000"/>
              </a:solidFill>
              <a:latin typeface="Arial"/>
              <a:ea typeface="Arial"/>
              <a:cs typeface="Arial"/>
              <a:sym typeface="Arial"/>
            </a:endParaRPr>
          </a:p>
          <a:p>
            <a:pPr indent="-285750" lvl="3" marL="16573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Stokes-drift from wave state and Stokes-Coriolis</a:t>
            </a:r>
            <a:endParaRPr b="0" i="0" sz="1400" u="none" cap="none" strike="noStrike">
              <a:solidFill>
                <a:srgbClr val="000000"/>
              </a:solidFill>
              <a:latin typeface="Arial"/>
              <a:ea typeface="Arial"/>
              <a:cs typeface="Arial"/>
              <a:sym typeface="Arial"/>
            </a:endParaRPr>
          </a:p>
          <a:p>
            <a:pPr indent="-285750" lvl="3" marL="16573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equilibrium-sea momentum balance</a:t>
            </a:r>
            <a:endParaRPr b="0" i="0" sz="1400" u="none" cap="none" strike="noStrike">
              <a:solidFill>
                <a:srgbClr val="000000"/>
              </a:solidFill>
              <a:latin typeface="Arial"/>
              <a:ea typeface="Arial"/>
              <a:cs typeface="Arial"/>
              <a:sym typeface="Arial"/>
            </a:endParaRPr>
          </a:p>
          <a:p>
            <a:pPr indent="-285750" lvl="2" marL="12001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Wave-state dependence</a:t>
            </a:r>
            <a:endParaRPr b="0" i="0" sz="1400" u="none" cap="none" strike="noStrike">
              <a:solidFill>
                <a:srgbClr val="000000"/>
              </a:solidFill>
              <a:latin typeface="Arial"/>
              <a:ea typeface="Arial"/>
              <a:cs typeface="Arial"/>
              <a:sym typeface="Arial"/>
            </a:endParaRPr>
          </a:p>
          <a:p>
            <a:pPr indent="-285750" lvl="2" marL="12001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Kinetic energy balance of the surface layer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Coupling in Extreme Weather</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Upwelling Processes</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Relative-Wind Coupling Damping Effect of the ABL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Requirements of the constellation to capture surface currents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Long-term shifts in circulation patters and long-term wind trends</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7"/>
          <p:cNvSpPr txBox="1"/>
          <p:nvPr/>
        </p:nvSpPr>
        <p:spPr>
          <a:xfrm>
            <a:off x="347335" y="587649"/>
            <a:ext cx="11741441"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Mesoscale and Frontal-Scale Air-Sea Interactions Workshop (US CLIVAR  March 2023,</a:t>
            </a:r>
            <a:r>
              <a:rPr b="0" i="0" lang="en-US" sz="2000" u="none" cap="none" strike="noStrike">
                <a:solidFill>
                  <a:schemeClr val="dk1"/>
                </a:solidFill>
                <a:latin typeface="Calibri"/>
                <a:ea typeface="Calibri"/>
                <a:cs typeface="Calibri"/>
                <a:sym typeface="Calibri"/>
              </a:rPr>
              <a:t> leads: Seo &amp; O’Neill</a:t>
            </a:r>
            <a:r>
              <a:rPr b="0" i="0" lang="en-US" sz="2000" u="none" cap="none" strike="noStrike">
                <a:solidFill>
                  <a:srgbClr val="000000"/>
                </a:solidFill>
                <a:latin typeface="Calibri"/>
                <a:ea typeface="Calibri"/>
                <a:cs typeface="Calibri"/>
                <a:sym typeface="Calibri"/>
              </a:rPr>
              <a:t>)</a:t>
            </a:r>
            <a:endParaRPr/>
          </a:p>
          <a:p>
            <a:pPr indent="-342900" lvl="1" marL="342900" marR="0" rtl="0" algn="l">
              <a:lnSpc>
                <a:spcPct val="100000"/>
              </a:lnSpc>
              <a:spcBef>
                <a:spcPts val="0"/>
              </a:spcBef>
              <a:spcAft>
                <a:spcPts val="0"/>
              </a:spcAft>
              <a:buClr>
                <a:srgbClr val="000000"/>
              </a:buClr>
              <a:buSzPts val="2000"/>
              <a:buFont typeface="Arial"/>
              <a:buChar char="•"/>
            </a:pPr>
            <a:r>
              <a:rPr b="1" i="0" lang="en-US" sz="2000" u="none" cap="none" strike="noStrike">
                <a:solidFill>
                  <a:srgbClr val="000000"/>
                </a:solidFill>
                <a:latin typeface="Calibri"/>
                <a:ea typeface="Calibri"/>
                <a:cs typeface="Calibri"/>
                <a:sym typeface="Calibri"/>
              </a:rPr>
              <a:t>Overarching goal US CLIVAR Working Group</a:t>
            </a:r>
            <a:r>
              <a:rPr b="0" i="0" lang="en-US" sz="2000" u="none" cap="none" strike="noStrike">
                <a:solidFill>
                  <a:srgbClr val="000000"/>
                </a:solidFill>
                <a:latin typeface="Calibri"/>
                <a:ea typeface="Calibri"/>
                <a:cs typeface="Calibri"/>
                <a:sym typeface="Calibri"/>
              </a:rPr>
              <a:t>: Formulate and coordinate observational and modeling efforts to quantify oceanic mesoscale and frontal-scale air-sea coupled processes and evaluate their integrated impacts on Earth’s climate and hydrological cycle</a:t>
            </a:r>
            <a:endParaRPr b="0" i="0" sz="2000" u="none" cap="none" strike="noStrike">
              <a:solidFill>
                <a:srgbClr val="4472C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Seo et al. 2023 Review of current understanding and demonstrated influence of air-sea coupling on a wide variety of high-level processes in Earth’s climate system </a:t>
            </a:r>
            <a:endParaRPr b="0" i="0" sz="2000" u="none" cap="none" strike="noStrike">
              <a:solidFill>
                <a:schemeClr val="dk1"/>
              </a:solidFill>
              <a:latin typeface="Arial"/>
              <a:ea typeface="Arial"/>
              <a:cs typeface="Arial"/>
              <a:sym typeface="Arial"/>
            </a:endParaRPr>
          </a:p>
        </p:txBody>
      </p:sp>
      <p:sp>
        <p:nvSpPr>
          <p:cNvPr id="176" name="Google Shape;176;p37"/>
          <p:cNvSpPr txBox="1"/>
          <p:nvPr/>
        </p:nvSpPr>
        <p:spPr>
          <a:xfrm>
            <a:off x="8499494" y="3559975"/>
            <a:ext cx="3419562" cy="738664"/>
          </a:xfrm>
          <a:prstGeom prst="rect">
            <a:avLst/>
          </a:prstGeom>
          <a:solidFill>
            <a:schemeClr val="lt1"/>
          </a:solidFill>
          <a:ln>
            <a:noFill/>
          </a:ln>
        </p:spPr>
        <p:txBody>
          <a:bodyPr anchorCtr="0" anchor="t" bIns="45700" lIns="91425" spcFirstLastPara="1" rIns="91425" wrap="square" tIns="45700">
            <a:spAutoFit/>
          </a:bodyPr>
          <a:lstStyle/>
          <a:p>
            <a:pPr indent="0" lvl="1" marL="393120" marR="0" rtl="0" algn="ctr">
              <a:lnSpc>
                <a:spcPct val="100000"/>
              </a:lnSpc>
              <a:spcBef>
                <a:spcPts val="0"/>
              </a:spcBef>
              <a:spcAft>
                <a:spcPts val="0"/>
              </a:spcAft>
              <a:buNone/>
            </a:pPr>
            <a:r>
              <a:rPr b="0" i="0" lang="en-US" sz="1400" u="none" cap="none" strike="noStrike">
                <a:solidFill>
                  <a:srgbClr val="FF0000"/>
                </a:solidFill>
                <a:latin typeface="Lucida Sans"/>
                <a:ea typeface="Lucida Sans"/>
                <a:cs typeface="Lucida Sans"/>
                <a:sym typeface="Lucida Sans"/>
              </a:rPr>
              <a:t>Focused on coupling processes on scales of 10-1000km and weather to climate timescales</a:t>
            </a:r>
            <a:endParaRPr b="0" i="0" sz="1400" u="none" cap="none" strike="noStrike">
              <a:solidFill>
                <a:srgbClr val="FF0000"/>
              </a:solidFill>
              <a:latin typeface="Calibri"/>
              <a:ea typeface="Calibri"/>
              <a:cs typeface="Calibri"/>
              <a:sym typeface="Calibri"/>
            </a:endParaRPr>
          </a:p>
        </p:txBody>
      </p:sp>
      <p:sp>
        <p:nvSpPr>
          <p:cNvPr id="177" name="Google Shape;177;p37"/>
          <p:cNvSpPr txBox="1"/>
          <p:nvPr/>
        </p:nvSpPr>
        <p:spPr>
          <a:xfrm>
            <a:off x="275787" y="152361"/>
            <a:ext cx="117414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472C4"/>
                </a:solidFill>
                <a:latin typeface="Calibri"/>
                <a:ea typeface="Calibri"/>
                <a:cs typeface="Calibri"/>
                <a:sym typeface="Calibri"/>
              </a:rPr>
              <a:t>Wind-Related Coupling on the Mesoscale</a:t>
            </a:r>
            <a:endParaRPr/>
          </a:p>
        </p:txBody>
      </p:sp>
      <p:sp>
        <p:nvSpPr>
          <p:cNvPr id="178" name="Google Shape;178;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179" name="Google Shape;179;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80" name="Google Shape;180;p37">
            <a:hlinkClick r:id="rId3"/>
          </p:cNvPr>
          <p:cNvPicPr preferRelativeResize="0"/>
          <p:nvPr/>
        </p:nvPicPr>
        <p:blipFill rotWithShape="1">
          <a:blip r:embed="rId4">
            <a:alphaModFix/>
          </a:blip>
          <a:srcRect b="0" l="0" r="0" t="0"/>
          <a:stretch/>
        </p:blipFill>
        <p:spPr>
          <a:xfrm>
            <a:off x="2627585" y="2602472"/>
            <a:ext cx="6341755" cy="42451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8"/>
          <p:cNvPicPr preferRelativeResize="0"/>
          <p:nvPr/>
        </p:nvPicPr>
        <p:blipFill rotWithShape="1">
          <a:blip r:embed="rId3">
            <a:alphaModFix/>
          </a:blip>
          <a:srcRect b="-6012" l="0" r="0" t="56228"/>
          <a:stretch/>
        </p:blipFill>
        <p:spPr>
          <a:xfrm>
            <a:off x="6096000" y="1679737"/>
            <a:ext cx="4947555" cy="2920039"/>
          </a:xfrm>
          <a:prstGeom prst="rect">
            <a:avLst/>
          </a:prstGeom>
          <a:noFill/>
          <a:ln>
            <a:noFill/>
          </a:ln>
        </p:spPr>
      </p:pic>
      <p:sp>
        <p:nvSpPr>
          <p:cNvPr id="186" name="Google Shape;186;p38"/>
          <p:cNvSpPr/>
          <p:nvPr/>
        </p:nvSpPr>
        <p:spPr>
          <a:xfrm>
            <a:off x="8387911" y="4299590"/>
            <a:ext cx="3713400" cy="367878"/>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Lucida Sans"/>
                <a:ea typeface="Lucida Sans"/>
                <a:cs typeface="Lucida Sans"/>
                <a:sym typeface="Lucida Sans"/>
                <a:hlinkClick r:id="rId4"/>
              </a:rPr>
              <a:t>Seo at al. (2023) review paper</a:t>
            </a:r>
            <a:endParaRPr b="0" i="0" sz="1800" u="none" cap="none" strike="noStrike">
              <a:solidFill>
                <a:srgbClr val="000000"/>
              </a:solidFill>
              <a:latin typeface="Calibri"/>
              <a:ea typeface="Calibri"/>
              <a:cs typeface="Calibri"/>
              <a:sym typeface="Calibri"/>
            </a:endParaRPr>
          </a:p>
        </p:txBody>
      </p:sp>
      <p:sp>
        <p:nvSpPr>
          <p:cNvPr id="187" name="Google Shape;187;p38"/>
          <p:cNvSpPr txBox="1"/>
          <p:nvPr/>
        </p:nvSpPr>
        <p:spPr>
          <a:xfrm>
            <a:off x="1497111" y="826769"/>
            <a:ext cx="117414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472C4"/>
                </a:solidFill>
                <a:latin typeface="Calibri"/>
                <a:ea typeface="Calibri"/>
                <a:cs typeface="Calibri"/>
                <a:sym typeface="Calibri"/>
              </a:rPr>
              <a:t>Wind-Related Ocean Processes Overview in the Northern Atmosphere </a:t>
            </a:r>
            <a:endParaRPr/>
          </a:p>
        </p:txBody>
      </p:sp>
      <p:pic>
        <p:nvPicPr>
          <p:cNvPr id="188" name="Google Shape;188;p38"/>
          <p:cNvPicPr preferRelativeResize="0"/>
          <p:nvPr/>
        </p:nvPicPr>
        <p:blipFill rotWithShape="1">
          <a:blip r:embed="rId3">
            <a:alphaModFix/>
          </a:blip>
          <a:srcRect b="43772" l="0" r="0" t="0"/>
          <a:stretch/>
        </p:blipFill>
        <p:spPr>
          <a:xfrm>
            <a:off x="1134208" y="1502899"/>
            <a:ext cx="4666970" cy="2752578"/>
          </a:xfrm>
          <a:prstGeom prst="rect">
            <a:avLst/>
          </a:prstGeom>
          <a:noFill/>
          <a:ln>
            <a:noFill/>
          </a:ln>
        </p:spPr>
      </p:pic>
      <p:sp>
        <p:nvSpPr>
          <p:cNvPr id="189" name="Google Shape;189;p38"/>
          <p:cNvSpPr txBox="1"/>
          <p:nvPr/>
        </p:nvSpPr>
        <p:spPr>
          <a:xfrm>
            <a:off x="275787" y="152361"/>
            <a:ext cx="117414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472C4"/>
                </a:solidFill>
                <a:latin typeface="Calibri"/>
                <a:ea typeface="Calibri"/>
                <a:cs typeface="Calibri"/>
                <a:sym typeface="Calibri"/>
              </a:rPr>
              <a:t>Wind-Related Coupling on the Mesoscale</a:t>
            </a:r>
            <a:endParaRPr/>
          </a:p>
        </p:txBody>
      </p:sp>
      <p:sp>
        <p:nvSpPr>
          <p:cNvPr id="190" name="Google Shape;190;p38"/>
          <p:cNvSpPr txBox="1"/>
          <p:nvPr>
            <p:ph idx="11" type="ftr"/>
          </p:nvPr>
        </p:nvSpPr>
        <p:spPr>
          <a:xfrm>
            <a:off x="3259016" y="6356350"/>
            <a:ext cx="567396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191" name="Google Shape;191;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92" name="Google Shape;192;p38"/>
          <p:cNvSpPr txBox="1"/>
          <p:nvPr/>
        </p:nvSpPr>
        <p:spPr>
          <a:xfrm>
            <a:off x="930065" y="4531711"/>
            <a:ext cx="10700238" cy="203132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400"/>
              <a:buFont typeface="Arial"/>
              <a:buAutoNum type="alphaLcParenR"/>
            </a:pPr>
            <a:r>
              <a:rPr b="0" i="0" lang="en-US" sz="1400" u="none" cap="none" strike="noStrike">
                <a:solidFill>
                  <a:srgbClr val="000000"/>
                </a:solidFill>
                <a:latin typeface="Arial"/>
                <a:ea typeface="Arial"/>
                <a:cs typeface="Arial"/>
                <a:sym typeface="Arial"/>
              </a:rPr>
              <a:t>Shifted storm track by WBC leads to downstream rainfall</a:t>
            </a:r>
            <a:endParaRPr/>
          </a:p>
          <a:p>
            <a:pPr indent="-342900" lvl="0" marL="342900" marR="0" rtl="0" algn="l">
              <a:lnSpc>
                <a:spcPct val="100000"/>
              </a:lnSpc>
              <a:spcBef>
                <a:spcPts val="0"/>
              </a:spcBef>
              <a:spcAft>
                <a:spcPts val="0"/>
              </a:spcAft>
              <a:buClr>
                <a:srgbClr val="000000"/>
              </a:buClr>
              <a:buSzPts val="1400"/>
              <a:buFont typeface="Arial"/>
              <a:buAutoNum type="alphaLcParenR"/>
            </a:pPr>
            <a:r>
              <a:rPr b="0" i="0" lang="en-US" sz="1400" u="none" cap="none" strike="noStrike">
                <a:solidFill>
                  <a:srgbClr val="000000"/>
                </a:solidFill>
                <a:latin typeface="Arial"/>
                <a:ea typeface="Arial"/>
                <a:cs typeface="Arial"/>
                <a:sym typeface="Arial"/>
              </a:rPr>
              <a:t>Cold and warm fronts in a low pressure system traversing SST front, asymmetric diabatic heating, precipitation</a:t>
            </a:r>
            <a:endParaRPr/>
          </a:p>
          <a:p>
            <a:pPr indent="-342900" lvl="0" marL="342900" marR="0" rtl="0" algn="l">
              <a:lnSpc>
                <a:spcPct val="100000"/>
              </a:lnSpc>
              <a:spcBef>
                <a:spcPts val="0"/>
              </a:spcBef>
              <a:spcAft>
                <a:spcPts val="0"/>
              </a:spcAft>
              <a:buClr>
                <a:srgbClr val="000000"/>
              </a:buClr>
              <a:buSzPts val="1400"/>
              <a:buFont typeface="Arial"/>
              <a:buAutoNum type="alphaLcParenR"/>
            </a:pPr>
            <a:r>
              <a:rPr b="0" i="0" lang="en-US" sz="1400" u="none" cap="none" strike="noStrike">
                <a:solidFill>
                  <a:srgbClr val="000000"/>
                </a:solidFill>
                <a:latin typeface="Arial"/>
                <a:ea typeface="Arial"/>
                <a:cs typeface="Arial"/>
                <a:sym typeface="Arial"/>
              </a:rPr>
              <a:t>Cold front crossing over SST front close up</a:t>
            </a:r>
            <a:endParaRPr/>
          </a:p>
          <a:p>
            <a:pPr indent="-342900" lvl="0" marL="342900" marR="0" rtl="0" algn="l">
              <a:lnSpc>
                <a:spcPct val="100000"/>
              </a:lnSpc>
              <a:spcBef>
                <a:spcPts val="0"/>
              </a:spcBef>
              <a:spcAft>
                <a:spcPts val="0"/>
              </a:spcAft>
              <a:buClr>
                <a:srgbClr val="000000"/>
              </a:buClr>
              <a:buSzPts val="1400"/>
              <a:buFont typeface="Arial"/>
              <a:buAutoNum type="alphaLcParenR"/>
            </a:pPr>
            <a:r>
              <a:rPr b="0" i="0" lang="en-US" sz="1400" u="none" cap="none" strike="noStrike">
                <a:solidFill>
                  <a:srgbClr val="000000"/>
                </a:solidFill>
                <a:latin typeface="Arial"/>
                <a:ea typeface="Arial"/>
                <a:cs typeface="Arial"/>
                <a:sym typeface="Arial"/>
              </a:rPr>
              <a:t>MABL processes with cross-frontal winds: warm-to-cold, cold-to-warm. Vertical mixing, shear, drag different regimes</a:t>
            </a:r>
            <a:endParaRPr/>
          </a:p>
          <a:p>
            <a:pPr indent="-342900" lvl="0" marL="342900" marR="0" rtl="0" algn="l">
              <a:lnSpc>
                <a:spcPct val="100000"/>
              </a:lnSpc>
              <a:spcBef>
                <a:spcPts val="0"/>
              </a:spcBef>
              <a:spcAft>
                <a:spcPts val="0"/>
              </a:spcAft>
              <a:buClr>
                <a:srgbClr val="000000"/>
              </a:buClr>
              <a:buSzPts val="1400"/>
              <a:buFont typeface="Arial"/>
              <a:buAutoNum type="alphaLcParenR"/>
            </a:pPr>
            <a:r>
              <a:rPr b="0" i="0" lang="en-US" sz="1400" u="none" cap="none" strike="noStrike">
                <a:solidFill>
                  <a:srgbClr val="000000"/>
                </a:solidFill>
                <a:latin typeface="Arial"/>
                <a:ea typeface="Arial"/>
                <a:cs typeface="Arial"/>
                <a:sym typeface="Arial"/>
              </a:rPr>
              <a:t>Meandering currents and eddies under wind: mechanical and thermal feedback, adjusted wind-stress curl and up/downwelling</a:t>
            </a:r>
            <a:endParaRPr/>
          </a:p>
          <a:p>
            <a:pPr indent="-342900" lvl="0" marL="342900" marR="0" rtl="0" algn="l">
              <a:lnSpc>
                <a:spcPct val="100000"/>
              </a:lnSpc>
              <a:spcBef>
                <a:spcPts val="0"/>
              </a:spcBef>
              <a:spcAft>
                <a:spcPts val="0"/>
              </a:spcAft>
              <a:buClr>
                <a:srgbClr val="000000"/>
              </a:buClr>
              <a:buSzPts val="1400"/>
              <a:buFont typeface="Arial"/>
              <a:buAutoNum type="alphaLcParenR"/>
            </a:pPr>
            <a:r>
              <a:rPr b="0" i="0" lang="en-US" sz="1400" u="none" cap="none" strike="noStrike">
                <a:solidFill>
                  <a:srgbClr val="000000"/>
                </a:solidFill>
                <a:latin typeface="Arial"/>
                <a:ea typeface="Arial"/>
                <a:cs typeface="Arial"/>
                <a:sym typeface="Arial"/>
              </a:rPr>
              <a:t>Ekman transport at fronts</a:t>
            </a:r>
            <a:endParaRPr/>
          </a:p>
          <a:p>
            <a:pPr indent="-254000" lvl="0" marL="3429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54000" lvl="0" marL="3429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
          <p:cNvSpPr txBox="1"/>
          <p:nvPr>
            <p:ph idx="11" type="ftr"/>
          </p:nvPr>
        </p:nvSpPr>
        <p:spPr>
          <a:xfrm>
            <a:off x="3242619" y="6356350"/>
            <a:ext cx="570676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198" name="Google Shape;198;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99" name="Google Shape;199;p3"/>
          <p:cNvSpPr txBox="1"/>
          <p:nvPr/>
        </p:nvSpPr>
        <p:spPr>
          <a:xfrm>
            <a:off x="688427" y="498203"/>
            <a:ext cx="10815000" cy="507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rgbClr val="8296B0"/>
                </a:solidFill>
                <a:latin typeface="Calibri"/>
                <a:ea typeface="Calibri"/>
                <a:cs typeface="Calibri"/>
                <a:sym typeface="Calibri"/>
              </a:rPr>
              <a:t>Reading materials</a:t>
            </a:r>
            <a:endParaRPr b="0" i="0" sz="18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Strub, P.T. and C. James (2022), Evaluation of Nearshore QuikSCAT 4.1 and ERA-5 Wind Stress and Wind Stress Curl Fields over Eastern Boundary Currents. Remote Sensing, 14(9), 2251, doi:</a:t>
            </a:r>
            <a:r>
              <a:rPr b="0" i="0" lang="en-US" sz="1800" u="sng" cap="none" strike="noStrike">
                <a:solidFill>
                  <a:schemeClr val="hlink"/>
                </a:solidFill>
                <a:latin typeface="Calibri"/>
                <a:ea typeface="Calibri"/>
                <a:cs typeface="Calibri"/>
                <a:sym typeface="Calibri"/>
                <a:hlinkClick r:id="rId3"/>
              </a:rPr>
              <a:t>10.3390/rs14092251</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Chacko, N., M. M. Ali, and M. A. Bourassa, 2022: Impact of Ocean Currents on Wind Stress in the Tropical Indian Ocean. Remote Sensing, 14, 2547. </a:t>
            </a:r>
            <a:r>
              <a:rPr b="0" i="0" lang="en-US" sz="1800" u="sng" cap="none" strike="noStrike">
                <a:solidFill>
                  <a:srgbClr val="0563C1"/>
                </a:solidFill>
                <a:latin typeface="Calibri"/>
                <a:ea typeface="Calibri"/>
                <a:cs typeface="Calibri"/>
                <a:sym typeface="Calibri"/>
                <a:hlinkClick r:id="rId4">
                  <a:extLst>
                    <a:ext uri="{A12FA001-AC4F-418D-AE19-62706E023703}">
                      <ahyp:hlinkClr val="tx"/>
                    </a:ext>
                  </a:extLst>
                </a:hlinkClick>
              </a:rPr>
              <a:t>https://doi.org/10.3390/rs14071547</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1" lang="en-US" sz="1800" u="none" cap="none" strike="noStrike">
                <a:solidFill>
                  <a:srgbClr val="8296B0"/>
                </a:solidFill>
                <a:latin typeface="Calibri"/>
                <a:ea typeface="Calibri"/>
                <a:cs typeface="Calibri"/>
                <a:sym typeface="Calibri"/>
              </a:rPr>
              <a:t>Poster in this session: Jackie May and Bourassa</a:t>
            </a:r>
            <a:endParaRPr b="0" i="1" sz="1400" u="none" cap="none" strike="noStrike">
              <a:solidFill>
                <a:srgbClr val="8296B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The upper ocean response to coupling surface currents to wind stress using high-resolution coupled atmosphere-ocean models over the Gulf Stream. Looking at the ocean mixed layer vorticity response and its impact on the submesoscale vertical heat flux.</a:t>
            </a:r>
            <a:endParaRPr b="0" i="0" sz="1400" u="none" cap="none" strike="noStrike">
              <a:solidFill>
                <a:srgbClr val="000000"/>
              </a:solidFill>
              <a:latin typeface="Arial"/>
              <a:ea typeface="Arial"/>
              <a:cs typeface="Arial"/>
              <a:sym typeface="Arial"/>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rgbClr val="000000"/>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3" marL="16573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00" name="Google Shape;200;p3"/>
          <p:cNvPicPr preferRelativeResize="0"/>
          <p:nvPr/>
        </p:nvPicPr>
        <p:blipFill rotWithShape="1">
          <a:blip r:embed="rId5">
            <a:alphaModFix/>
          </a:blip>
          <a:srcRect b="68108" l="-726" r="-1" t="0"/>
          <a:stretch/>
        </p:blipFill>
        <p:spPr>
          <a:xfrm>
            <a:off x="1778302" y="3875541"/>
            <a:ext cx="8939507" cy="2187146"/>
          </a:xfrm>
          <a:prstGeom prst="rect">
            <a:avLst/>
          </a:prstGeom>
          <a:noFill/>
          <a:ln>
            <a:noFill/>
          </a:ln>
        </p:spPr>
      </p:pic>
      <p:sp>
        <p:nvSpPr>
          <p:cNvPr id="201" name="Google Shape;201;p3"/>
          <p:cNvSpPr txBox="1"/>
          <p:nvPr/>
        </p:nvSpPr>
        <p:spPr>
          <a:xfrm>
            <a:off x="275787" y="152361"/>
            <a:ext cx="117414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472C4"/>
                </a:solidFill>
                <a:latin typeface="Calibri"/>
                <a:ea typeface="Calibri"/>
                <a:cs typeface="Calibri"/>
                <a:sym typeface="Calibri"/>
              </a:rPr>
              <a:t>Wind-Related Coupling on the Mesoscale</a:t>
            </a:r>
            <a:endParaRPr/>
          </a:p>
        </p:txBody>
      </p:sp>
      <p:sp>
        <p:nvSpPr>
          <p:cNvPr id="202" name="Google Shape;202;p3"/>
          <p:cNvSpPr txBox="1"/>
          <p:nvPr/>
        </p:nvSpPr>
        <p:spPr>
          <a:xfrm>
            <a:off x="10178088" y="2444620"/>
            <a:ext cx="142919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6"/>
              </a:rPr>
              <a:t>Link to poster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4"/>
          <p:cNvPicPr preferRelativeResize="0"/>
          <p:nvPr/>
        </p:nvPicPr>
        <p:blipFill rotWithShape="1">
          <a:blip r:embed="rId3">
            <a:alphaModFix/>
          </a:blip>
          <a:srcRect b="0" l="0" r="0" t="0"/>
          <a:stretch/>
        </p:blipFill>
        <p:spPr>
          <a:xfrm>
            <a:off x="5669573" y="2420851"/>
            <a:ext cx="6522427" cy="3893617"/>
          </a:xfrm>
          <a:prstGeom prst="rect">
            <a:avLst/>
          </a:prstGeom>
          <a:noFill/>
          <a:ln>
            <a:noFill/>
          </a:ln>
        </p:spPr>
      </p:pic>
      <p:sp>
        <p:nvSpPr>
          <p:cNvPr id="208" name="Google Shape;208;p4"/>
          <p:cNvSpPr txBox="1"/>
          <p:nvPr>
            <p:ph idx="11" type="ftr"/>
          </p:nvPr>
        </p:nvSpPr>
        <p:spPr>
          <a:xfrm>
            <a:off x="3261154" y="6356350"/>
            <a:ext cx="566969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209" name="Google Shape;209;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10" name="Google Shape;210;p4"/>
          <p:cNvSpPr txBox="1"/>
          <p:nvPr/>
        </p:nvSpPr>
        <p:spPr>
          <a:xfrm>
            <a:off x="421635" y="543532"/>
            <a:ext cx="10815145" cy="56322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br>
              <a:rPr b="0" i="0" lang="en-US" sz="1800" u="none" cap="none" strike="noStrike">
                <a:solidFill>
                  <a:schemeClr val="dk1"/>
                </a:solidFill>
                <a:latin typeface="Calibri"/>
                <a:ea typeface="Calibri"/>
                <a:cs typeface="Calibri"/>
                <a:sym typeface="Calibri"/>
              </a:rPr>
            </a:br>
            <a:r>
              <a:rPr b="0" i="1" lang="en-US" sz="1800" u="none" cap="none" strike="noStrike">
                <a:solidFill>
                  <a:srgbClr val="8296B0"/>
                </a:solidFill>
                <a:latin typeface="Calibri"/>
                <a:ea typeface="Calibri"/>
                <a:cs typeface="Calibri"/>
                <a:sym typeface="Calibri"/>
              </a:rPr>
              <a:t>Reading materials and recent workshops</a:t>
            </a:r>
            <a:endParaRPr b="0" i="1" sz="1800" u="none" cap="none" strike="noStrike">
              <a:solidFill>
                <a:srgbClr val="8296B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Lorentz Center workshop on Air-sea Interaction at the (Sub)mesoscale (held last week).</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Chen, X., W. Dewar, E. Chassignet, M. Bourassa, S. Morey, and G. Gopalakrishnan, 2022: On the Feedback Between Air-Sea Turbulent Momentum Flux and Oceanic Submesoscale Processes. J. Geophys. Res. Oceans, 127(10), e2022JC018767</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1" lang="en-US" sz="1800" u="none" cap="none" strike="noStrike">
                <a:solidFill>
                  <a:srgbClr val="8296B0"/>
                </a:solidFill>
                <a:latin typeface="Calibri"/>
                <a:ea typeface="Calibri"/>
                <a:cs typeface="Calibri"/>
                <a:sym typeface="Calibri"/>
              </a:rPr>
              <a:t>Poster in this session: Mara Freilich et al.</a:t>
            </a:r>
            <a:endParaRPr b="0" i="1" sz="1800" u="none" cap="none" strike="noStrike">
              <a:solidFill>
                <a:srgbClr val="8296B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Characterization of the transition to </a:t>
            </a:r>
            <a:endParaRPr/>
          </a:p>
          <a:p>
            <a:pPr indent="0" lvl="1" marL="45720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submesoscale dynamics</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Observations at edges of upwelling filaments: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kinetic energy flux at fronts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Cross-scale interactions at fronts and filaments</a:t>
            </a:r>
            <a:endParaRPr b="0" i="0" sz="1800" u="none" cap="none" strike="noStrike">
              <a:solidFill>
                <a:srgbClr val="000000"/>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171450" lvl="3" marL="16573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 name="Google Shape;211;p4"/>
          <p:cNvSpPr txBox="1"/>
          <p:nvPr/>
        </p:nvSpPr>
        <p:spPr>
          <a:xfrm>
            <a:off x="275787" y="152361"/>
            <a:ext cx="117414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472C4"/>
                </a:solidFill>
                <a:latin typeface="Calibri"/>
                <a:ea typeface="Calibri"/>
                <a:cs typeface="Calibri"/>
                <a:sym typeface="Calibri"/>
              </a:rPr>
              <a:t>Wind-Related Coupling on the </a:t>
            </a:r>
            <a:r>
              <a:rPr b="1" i="0" lang="en-US" sz="2400" u="sng" cap="none" strike="noStrike">
                <a:solidFill>
                  <a:srgbClr val="4472C4"/>
                </a:solidFill>
                <a:latin typeface="Calibri"/>
                <a:ea typeface="Calibri"/>
                <a:cs typeface="Calibri"/>
                <a:sym typeface="Calibri"/>
              </a:rPr>
              <a:t>Sub</a:t>
            </a:r>
            <a:r>
              <a:rPr b="0" i="0" lang="en-US" sz="2400" u="none" cap="none" strike="noStrike">
                <a:solidFill>
                  <a:srgbClr val="4472C4"/>
                </a:solidFill>
                <a:latin typeface="Calibri"/>
                <a:ea typeface="Calibri"/>
                <a:cs typeface="Calibri"/>
                <a:sym typeface="Calibri"/>
              </a:rPr>
              <a:t>mesoscale</a:t>
            </a:r>
            <a:endParaRPr/>
          </a:p>
        </p:txBody>
      </p:sp>
      <p:sp>
        <p:nvSpPr>
          <p:cNvPr id="212" name="Google Shape;212;p4"/>
          <p:cNvSpPr txBox="1"/>
          <p:nvPr/>
        </p:nvSpPr>
        <p:spPr>
          <a:xfrm>
            <a:off x="10639203" y="2047423"/>
            <a:ext cx="142919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4"/>
              </a:rPr>
              <a:t>Link to poster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9"/>
          <p:cNvSpPr txBox="1"/>
          <p:nvPr>
            <p:ph idx="11" type="ftr"/>
          </p:nvPr>
        </p:nvSpPr>
        <p:spPr>
          <a:xfrm>
            <a:off x="2356338" y="6356350"/>
            <a:ext cx="579706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218" name="Google Shape;218;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19" name="Google Shape;219;p39"/>
          <p:cNvSpPr txBox="1"/>
          <p:nvPr/>
        </p:nvSpPr>
        <p:spPr>
          <a:xfrm>
            <a:off x="688429" y="590424"/>
            <a:ext cx="8704492" cy="66479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br>
              <a:rPr b="0" i="0" lang="en-US" sz="1800" u="none" cap="none" strike="noStrike">
                <a:solidFill>
                  <a:schemeClr val="dk1"/>
                </a:solidFill>
                <a:latin typeface="Calibri"/>
                <a:ea typeface="Calibri"/>
                <a:cs typeface="Calibri"/>
                <a:sym typeface="Calibri"/>
              </a:rPr>
            </a:br>
            <a:r>
              <a:rPr b="0" i="1" lang="en-US" sz="1800" u="none" cap="none" strike="noStrike">
                <a:solidFill>
                  <a:srgbClr val="8296B0"/>
                </a:solidFill>
                <a:latin typeface="Calibri"/>
                <a:ea typeface="Calibri"/>
                <a:cs typeface="Calibri"/>
                <a:sym typeface="Calibri"/>
              </a:rPr>
              <a:t>Reading materials and recent developments</a:t>
            </a:r>
            <a:endParaRPr b="0" i="1" sz="1800" u="none" cap="none" strike="noStrike">
              <a:solidFill>
                <a:srgbClr val="8296B0"/>
              </a:solidFill>
              <a:latin typeface="Arial"/>
              <a:ea typeface="Arial"/>
              <a:cs typeface="Arial"/>
              <a:sym typeface="Arial"/>
            </a:endParaRPr>
          </a:p>
          <a:p>
            <a:pPr indent="-285750" lvl="0"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 major goal of the NASA EVS-3 S-MODE project</a:t>
            </a:r>
            <a:endParaRPr/>
          </a:p>
          <a:p>
            <a:pPr indent="-285750" lvl="0"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Pizzo et al. 2023 - The role of Lagrangian drift in the geometry, kinematics and dynamics of surface waves. Inferring currents from the wave field is a central aim of remote sensing instruments. What current are we measuring? </a:t>
            </a:r>
            <a:endParaRPr/>
          </a:p>
          <a:p>
            <a:pPr indent="-171450" lvl="0"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Dispersion relationship using remote sensing techniques to observe near-surface shear (DoppVis, Lenain et al. 2023)</a:t>
            </a:r>
            <a:r>
              <a:rPr b="0" i="0" lang="en-US" sz="1400" u="none" cap="none" strike="noStrike">
                <a:solidFill>
                  <a:srgbClr val="000000"/>
                </a:solidFill>
                <a:latin typeface="Calibri"/>
                <a:ea typeface="Calibri"/>
                <a:cs typeface="Calibri"/>
                <a:sym typeface="Calibri"/>
              </a:rPr>
              <a:t> DoppVis enables airborne remote sensing of near surface current profiles from few 10's of cm below the surface down to few meters, using georeferenced video of the ocean surface to capture the wave dispersion relationship and invert for current as a function of depth. </a:t>
            </a:r>
            <a:endParaRPr/>
          </a:p>
          <a:p>
            <a:pPr indent="-171450" lvl="0" marL="742950" marR="0" rtl="0" algn="l">
              <a:lnSpc>
                <a:spcPct val="100000"/>
              </a:lnSpc>
              <a:spcBef>
                <a:spcPts val="0"/>
              </a:spcBef>
              <a:spcAft>
                <a:spcPts val="0"/>
              </a:spcAft>
              <a:buClr>
                <a:schemeClr val="dk1"/>
              </a:buClr>
              <a:buSzPts val="1800"/>
              <a:buFont typeface="Arial"/>
              <a:buNone/>
            </a:pPr>
            <a:r>
              <a:t/>
            </a:r>
            <a:endParaRPr b="0" i="0" sz="1400" u="none" cap="none" strike="noStrike">
              <a:solidFill>
                <a:srgbClr val="000000"/>
              </a:solidFill>
              <a:latin typeface="Calibri"/>
              <a:ea typeface="Calibri"/>
              <a:cs typeface="Calibri"/>
              <a:sym typeface="Calibri"/>
            </a:endParaRPr>
          </a:p>
          <a:p>
            <a:pPr indent="-171450" lvl="0" marL="742950" marR="0" rtl="0" algn="l">
              <a:lnSpc>
                <a:spcPct val="100000"/>
              </a:lnSpc>
              <a:spcBef>
                <a:spcPts val="0"/>
              </a:spcBef>
              <a:spcAft>
                <a:spcPts val="0"/>
              </a:spcAft>
              <a:buClr>
                <a:schemeClr val="dk1"/>
              </a:buClr>
              <a:buSzPts val="1800"/>
              <a:buFont typeface="Arial"/>
              <a:buNone/>
            </a:pPr>
            <a:r>
              <a:t/>
            </a:r>
            <a:endParaRPr b="0" i="0" sz="1400" u="none" cap="none" strike="noStrike">
              <a:solidFill>
                <a:srgbClr val="000000"/>
              </a:solidFill>
              <a:latin typeface="Calibri"/>
              <a:ea typeface="Calibri"/>
              <a:cs typeface="Calibri"/>
              <a:sym typeface="Calibri"/>
            </a:endParaRPr>
          </a:p>
          <a:p>
            <a:pPr indent="-171450" lvl="0" marL="742950" marR="0" rtl="0" algn="l">
              <a:lnSpc>
                <a:spcPct val="100000"/>
              </a:lnSpc>
              <a:spcBef>
                <a:spcPts val="0"/>
              </a:spcBef>
              <a:spcAft>
                <a:spcPts val="0"/>
              </a:spcAft>
              <a:buClr>
                <a:schemeClr val="dk1"/>
              </a:buClr>
              <a:buSzPts val="1800"/>
              <a:buFont typeface="Arial"/>
              <a:buNone/>
            </a:pPr>
            <a:r>
              <a:t/>
            </a:r>
            <a:endParaRPr b="0" i="0" sz="1400" u="none" cap="none" strike="noStrike">
              <a:solidFill>
                <a:srgbClr val="000000"/>
              </a:solidFill>
              <a:latin typeface="Arial"/>
              <a:ea typeface="Arial"/>
              <a:cs typeface="Arial"/>
              <a:sym typeface="Arial"/>
            </a:endParaRPr>
          </a:p>
          <a:p>
            <a:pPr indent="-171450" lvl="2" marL="12001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171450" lvl="2" marL="12001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171450" lvl="2" marL="12001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2" marL="9144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2" marL="9144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2" marL="9144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 name="Google Shape;220;p39"/>
          <p:cNvSpPr txBox="1"/>
          <p:nvPr/>
        </p:nvSpPr>
        <p:spPr>
          <a:xfrm>
            <a:off x="275787" y="152361"/>
            <a:ext cx="117414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472C4"/>
                </a:solidFill>
                <a:latin typeface="Calibri"/>
                <a:ea typeface="Calibri"/>
                <a:cs typeface="Calibri"/>
                <a:sym typeface="Calibri"/>
              </a:rPr>
              <a:t>Near-Surface Shear and Wave Dynamics</a:t>
            </a:r>
            <a:endParaRPr/>
          </a:p>
        </p:txBody>
      </p:sp>
      <p:pic>
        <p:nvPicPr>
          <p:cNvPr descr="Details are in the caption following the image" id="221" name="Google Shape;221;p39"/>
          <p:cNvPicPr preferRelativeResize="0"/>
          <p:nvPr/>
        </p:nvPicPr>
        <p:blipFill rotWithShape="1">
          <a:blip r:embed="rId3">
            <a:alphaModFix/>
          </a:blip>
          <a:srcRect b="43704" l="0" r="53569" t="0"/>
          <a:stretch/>
        </p:blipFill>
        <p:spPr>
          <a:xfrm>
            <a:off x="9278709" y="814423"/>
            <a:ext cx="2852732" cy="2995615"/>
          </a:xfrm>
          <a:prstGeom prst="rect">
            <a:avLst/>
          </a:prstGeom>
          <a:noFill/>
          <a:ln>
            <a:noFill/>
          </a:ln>
        </p:spPr>
      </p:pic>
      <p:sp>
        <p:nvSpPr>
          <p:cNvPr id="222" name="Google Shape;222;p39"/>
          <p:cNvSpPr txBox="1"/>
          <p:nvPr/>
        </p:nvSpPr>
        <p:spPr>
          <a:xfrm>
            <a:off x="9936679" y="3691443"/>
            <a:ext cx="2194761"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Calibri"/>
                <a:ea typeface="Calibri"/>
                <a:cs typeface="Calibri"/>
                <a:sym typeface="Calibri"/>
              </a:rPr>
              <a:t>Lenain et al. 2023</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An example of current profile collected from DoppVis (figure 1 of Lenain et al. 2023), along with deeper observations from collocated Wave Glider ADCPs</a:t>
            </a:r>
            <a:endParaRPr b="0" i="0" sz="1400" u="none" cap="none" strike="noStrike">
              <a:solidFill>
                <a:srgbClr val="000000"/>
              </a:solidFill>
              <a:latin typeface="Arial"/>
              <a:ea typeface="Arial"/>
              <a:cs typeface="Arial"/>
              <a:sym typeface="Arial"/>
            </a:endParaRPr>
          </a:p>
        </p:txBody>
      </p:sp>
      <p:sp>
        <p:nvSpPr>
          <p:cNvPr id="223" name="Google Shape;223;p39"/>
          <p:cNvSpPr txBox="1"/>
          <p:nvPr/>
        </p:nvSpPr>
        <p:spPr>
          <a:xfrm>
            <a:off x="1131170" y="3429000"/>
            <a:ext cx="8704492" cy="5570715"/>
          </a:xfrm>
          <a:prstGeom prst="rect">
            <a:avLst/>
          </a:prstGeom>
          <a:noFill/>
          <a:ln>
            <a:noFill/>
          </a:ln>
        </p:spPr>
        <p:txBody>
          <a:bodyPr anchorCtr="0" anchor="t" bIns="45700" lIns="91425" spcFirstLastPara="1" rIns="91425" wrap="square" tIns="45700">
            <a:spAutoFit/>
          </a:bodyPr>
          <a:lstStyle/>
          <a:p>
            <a:pPr indent="-171450" lvl="0"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Wave-state dependence: e.g. Sauvage et al.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Kinetic energy balance of the surface layer</a:t>
            </a:r>
            <a:endParaRPr b="0" i="0" sz="18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Partitioning of wind-work is necessary for understanding surface-layer KE balance</a:t>
            </a:r>
            <a:br>
              <a:rPr b="0" i="0" lang="en-US" sz="1800" u="none" cap="none" strike="noStrike">
                <a:solidFill>
                  <a:srgbClr val="000000"/>
                </a:solidFill>
                <a:latin typeface="Calibri"/>
                <a:ea typeface="Calibri"/>
                <a:cs typeface="Calibri"/>
                <a:sym typeface="Calibri"/>
              </a:rPr>
            </a:br>
            <a:r>
              <a:rPr b="0" i="0" lang="en-US" sz="1800" u="none" cap="none" strike="noStrike">
                <a:solidFill>
                  <a:srgbClr val="000000"/>
                </a:solidFill>
                <a:latin typeface="Calibri"/>
                <a:ea typeface="Calibri"/>
                <a:cs typeface="Calibri"/>
                <a:sym typeface="Calibri"/>
              </a:rPr>
              <a:t>e.g. Zippel et al</a:t>
            </a:r>
            <a:endParaRPr b="0" i="0" sz="1800" u="sng" cap="none" strike="noStrike">
              <a:solidFill>
                <a:srgbClr val="0000FF"/>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"Stokes wind-work" and turbulence in the surface layer</a:t>
            </a:r>
            <a:endParaRPr b="0" i="0" sz="18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Physical meaning of “Stokes wind-work” (product of stress and surface Stokes drift) that appears in LES (WAB) KE balance (e.g., Skyllingstad et al doi: 10.1175/JPO-D-22-0150.1)</a:t>
            </a:r>
            <a:endParaRPr/>
          </a:p>
          <a:p>
            <a:pPr indent="0" lvl="1" marL="45720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171450" lvl="2" marL="12001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171450" lvl="2" marL="12001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171450" lvl="2" marL="12001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2" marL="9144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2" marL="9144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2" marL="9144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0"/>
          <p:cNvSpPr txBox="1"/>
          <p:nvPr>
            <p:ph idx="11" type="ftr"/>
          </p:nvPr>
        </p:nvSpPr>
        <p:spPr>
          <a:xfrm>
            <a:off x="2356338" y="6356350"/>
            <a:ext cx="579706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229" name="Google Shape;229;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30" name="Google Shape;230;p40"/>
          <p:cNvSpPr txBox="1"/>
          <p:nvPr/>
        </p:nvSpPr>
        <p:spPr>
          <a:xfrm>
            <a:off x="275787" y="152361"/>
            <a:ext cx="117414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472C4"/>
                </a:solidFill>
                <a:latin typeface="Calibri"/>
                <a:ea typeface="Calibri"/>
                <a:cs typeface="Calibri"/>
                <a:sym typeface="Calibri"/>
              </a:rPr>
              <a:t>Near-Surface Shear and Wave Dynamics</a:t>
            </a:r>
            <a:endParaRPr/>
          </a:p>
        </p:txBody>
      </p:sp>
      <p:sp>
        <p:nvSpPr>
          <p:cNvPr id="231" name="Google Shape;231;p40"/>
          <p:cNvSpPr txBox="1"/>
          <p:nvPr/>
        </p:nvSpPr>
        <p:spPr>
          <a:xfrm>
            <a:off x="407523" y="457467"/>
            <a:ext cx="11161701" cy="4524315"/>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None/>
            </a:pPr>
            <a:r>
              <a:t/>
            </a:r>
            <a:endParaRPr b="0" i="1" sz="1800" u="none" cap="none" strike="noStrike">
              <a:solidFill>
                <a:srgbClr val="8296B0"/>
              </a:solidFill>
              <a:latin typeface="Calibri"/>
              <a:ea typeface="Calibri"/>
              <a:cs typeface="Calibri"/>
              <a:sym typeface="Calibri"/>
            </a:endParaRPr>
          </a:p>
          <a:p>
            <a:pPr indent="0" lvl="0" marL="0" marR="0" rtl="0" algn="l">
              <a:lnSpc>
                <a:spcPct val="100000"/>
              </a:lnSpc>
              <a:spcBef>
                <a:spcPts val="0"/>
              </a:spcBef>
              <a:spcAft>
                <a:spcPts val="0"/>
              </a:spcAft>
              <a:buNone/>
            </a:pPr>
            <a:r>
              <a:rPr b="0" i="1" lang="en-US" sz="1800" u="none" cap="none" strike="noStrike">
                <a:solidFill>
                  <a:schemeClr val="accent1"/>
                </a:solidFill>
                <a:latin typeface="Calibri"/>
                <a:ea typeface="Calibri"/>
                <a:cs typeface="Calibri"/>
                <a:sym typeface="Calibri"/>
              </a:rPr>
              <a:t>Poster in this session: Dohan</a:t>
            </a:r>
            <a:endParaRPr/>
          </a:p>
          <a:p>
            <a:pPr indent="0" lvl="0" marL="0" marR="0" rtl="0" algn="l">
              <a:lnSpc>
                <a:spcPct val="100000"/>
              </a:lnSpc>
              <a:spcBef>
                <a:spcPts val="0"/>
              </a:spcBef>
              <a:spcAft>
                <a:spcPts val="0"/>
              </a:spcAft>
              <a:buNone/>
            </a:pPr>
            <a:r>
              <a:t/>
            </a:r>
            <a:endParaRPr b="0" i="1" sz="1800" u="none" cap="none" strike="noStrike">
              <a:solidFill>
                <a:schemeClr val="accent1"/>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chemeClr val="dk1"/>
                </a:solidFill>
                <a:latin typeface="Calibri"/>
                <a:ea typeface="Calibri"/>
                <a:cs typeface="Calibri"/>
                <a:sym typeface="Calibri"/>
              </a:rPr>
              <a:t>Adding Stokes-Coriolis term and vertical variation to OSCAR</a:t>
            </a:r>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1" sz="18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None/>
            </a:pPr>
            <a:r>
              <a:rPr b="0" i="1" lang="en-US" sz="1800" u="none" cap="none" strike="noStrike">
                <a:solidFill>
                  <a:schemeClr val="accent1"/>
                </a:solidFill>
                <a:latin typeface="Calibri"/>
                <a:ea typeface="Calibri"/>
                <a:cs typeface="Calibri"/>
                <a:sym typeface="Calibri"/>
              </a:rPr>
              <a:t>Poster in this session: Samelson</a:t>
            </a:r>
            <a:endParaRPr b="0" i="1" sz="18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1" sz="1800" u="none" cap="none" strike="noStrike">
              <a:solidFill>
                <a:schemeClr val="accent1"/>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Equilibrium wind-drift model to improve understanding of wind-drift and wave-drift currents in the upper few meters of the water column and their coupling across the air-sea interface to the ABL. The equilibrium wind-drift model incorporates a novel, wind-speed-dependent wave-effect parameter, which allows wave effects on momentum transport. Model, coupled numerical simulations, in-situ analysis.</a:t>
            </a:r>
            <a:endParaRPr/>
          </a:p>
        </p:txBody>
      </p:sp>
      <p:pic>
        <p:nvPicPr>
          <p:cNvPr id="232" name="Google Shape;232;p40"/>
          <p:cNvPicPr preferRelativeResize="0"/>
          <p:nvPr/>
        </p:nvPicPr>
        <p:blipFill rotWithShape="1">
          <a:blip r:embed="rId3">
            <a:alphaModFix/>
          </a:blip>
          <a:srcRect b="50776" l="0" r="0" t="0"/>
          <a:stretch/>
        </p:blipFill>
        <p:spPr>
          <a:xfrm>
            <a:off x="1309879" y="5171360"/>
            <a:ext cx="9489440" cy="1184990"/>
          </a:xfrm>
          <a:prstGeom prst="rect">
            <a:avLst/>
          </a:prstGeom>
          <a:noFill/>
          <a:ln>
            <a:noFill/>
          </a:ln>
        </p:spPr>
      </p:pic>
      <p:pic>
        <p:nvPicPr>
          <p:cNvPr id="233" name="Google Shape;233;p40"/>
          <p:cNvPicPr preferRelativeResize="0"/>
          <p:nvPr/>
        </p:nvPicPr>
        <p:blipFill rotWithShape="1">
          <a:blip r:embed="rId4">
            <a:alphaModFix/>
          </a:blip>
          <a:srcRect b="0" l="0" r="0" t="0"/>
          <a:stretch/>
        </p:blipFill>
        <p:spPr>
          <a:xfrm>
            <a:off x="1309879" y="1701537"/>
            <a:ext cx="9356990" cy="1226190"/>
          </a:xfrm>
          <a:prstGeom prst="rect">
            <a:avLst/>
          </a:prstGeom>
          <a:noFill/>
          <a:ln>
            <a:noFill/>
          </a:ln>
        </p:spPr>
      </p:pic>
      <p:sp>
        <p:nvSpPr>
          <p:cNvPr id="234" name="Google Shape;234;p40"/>
          <p:cNvSpPr txBox="1"/>
          <p:nvPr/>
        </p:nvSpPr>
        <p:spPr>
          <a:xfrm>
            <a:off x="3613214" y="755912"/>
            <a:ext cx="1429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5"/>
              </a:rPr>
              <a:t>Link to poster</a:t>
            </a:r>
            <a:endParaRPr/>
          </a:p>
        </p:txBody>
      </p:sp>
      <p:sp>
        <p:nvSpPr>
          <p:cNvPr id="235" name="Google Shape;235;p40"/>
          <p:cNvSpPr txBox="1"/>
          <p:nvPr/>
        </p:nvSpPr>
        <p:spPr>
          <a:xfrm>
            <a:off x="3705753" y="3232833"/>
            <a:ext cx="142919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6"/>
              </a:rPr>
              <a:t>Link to poster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6"/>
          <p:cNvSpPr txBox="1"/>
          <p:nvPr>
            <p:ph idx="11" type="ftr"/>
          </p:nvPr>
        </p:nvSpPr>
        <p:spPr>
          <a:xfrm>
            <a:off x="2356338" y="6356350"/>
            <a:ext cx="5797062"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Wind-Related Ocean Processes Overview       IOVWST Meeting Oct 4, 2023</a:t>
            </a:r>
            <a:endParaRPr/>
          </a:p>
        </p:txBody>
      </p:sp>
      <p:sp>
        <p:nvSpPr>
          <p:cNvPr id="241" name="Google Shape;24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42" name="Google Shape;242;p6"/>
          <p:cNvSpPr txBox="1"/>
          <p:nvPr/>
        </p:nvSpPr>
        <p:spPr>
          <a:xfrm>
            <a:off x="688427" y="297347"/>
            <a:ext cx="10815145" cy="84638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Will Perrie &amp; Biao Zhang, Bedford Institute of Oceanography, Canada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Work on marine winds and ocean processes derived from SAR, tropical cyclone remote sensing, wind and current observations under extreme weather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Observed near-surface currents increase linearly with winds in four TC quadrants but satellite + drifting buoy observations show TC surface winds and currents have asymmetric characteristics with the wind direction alignment with current directions dependent on the quadrants.</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1F3864"/>
              </a:buClr>
              <a:buSzPts val="1400"/>
              <a:buFont typeface="Arial"/>
              <a:buChar char="•"/>
            </a:pPr>
            <a:r>
              <a:rPr b="0" i="0" lang="en-US" sz="1400" u="none" cap="none" strike="noStrike">
                <a:solidFill>
                  <a:srgbClr val="1F3864"/>
                </a:solidFill>
                <a:latin typeface="Arial"/>
                <a:ea typeface="Arial"/>
                <a:cs typeface="Arial"/>
                <a:sym typeface="Arial"/>
              </a:rPr>
              <a:t>Fan, Zhang, Perrie, Mouche. 2022, Observed Ocean Surface Winds and Mixed Layer Currents Under TCs etc. …</a:t>
            </a:r>
            <a:r>
              <a:rPr b="0" i="1" lang="en-US" sz="1400" u="none" cap="none" strike="noStrike">
                <a:solidFill>
                  <a:srgbClr val="1F3864"/>
                </a:solidFill>
                <a:latin typeface="Arial"/>
                <a:ea typeface="Arial"/>
                <a:cs typeface="Arial"/>
                <a:sym typeface="Arial"/>
              </a:rPr>
              <a:t>JGR</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171450" lvl="3" marL="16573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43" name="Google Shape;243;p6"/>
          <p:cNvPicPr preferRelativeResize="0"/>
          <p:nvPr/>
        </p:nvPicPr>
        <p:blipFill rotWithShape="1">
          <a:blip r:embed="rId3">
            <a:alphaModFix/>
          </a:blip>
          <a:srcRect b="0" l="0" r="0" t="0"/>
          <a:stretch/>
        </p:blipFill>
        <p:spPr>
          <a:xfrm>
            <a:off x="1557112" y="2814787"/>
            <a:ext cx="3568432" cy="2957727"/>
          </a:xfrm>
          <a:prstGeom prst="rect">
            <a:avLst/>
          </a:prstGeom>
          <a:noFill/>
          <a:ln>
            <a:noFill/>
          </a:ln>
        </p:spPr>
      </p:pic>
      <p:pic>
        <p:nvPicPr>
          <p:cNvPr id="244" name="Google Shape;244;p6"/>
          <p:cNvPicPr preferRelativeResize="0"/>
          <p:nvPr/>
        </p:nvPicPr>
        <p:blipFill rotWithShape="1">
          <a:blip r:embed="rId4">
            <a:alphaModFix/>
          </a:blip>
          <a:srcRect b="0" l="0" r="0" t="0"/>
          <a:stretch/>
        </p:blipFill>
        <p:spPr>
          <a:xfrm>
            <a:off x="5666119" y="2731328"/>
            <a:ext cx="2562167" cy="3472623"/>
          </a:xfrm>
          <a:prstGeom prst="rect">
            <a:avLst/>
          </a:prstGeom>
          <a:noFill/>
          <a:ln>
            <a:noFill/>
          </a:ln>
        </p:spPr>
      </p:pic>
      <p:pic>
        <p:nvPicPr>
          <p:cNvPr id="245" name="Google Shape;245;p6"/>
          <p:cNvPicPr preferRelativeResize="0"/>
          <p:nvPr/>
        </p:nvPicPr>
        <p:blipFill rotWithShape="1">
          <a:blip r:embed="rId5">
            <a:alphaModFix/>
          </a:blip>
          <a:srcRect b="0" l="0" r="0" t="0"/>
          <a:stretch/>
        </p:blipFill>
        <p:spPr>
          <a:xfrm>
            <a:off x="8153400" y="2731328"/>
            <a:ext cx="2176849" cy="3041186"/>
          </a:xfrm>
          <a:prstGeom prst="rect">
            <a:avLst/>
          </a:prstGeom>
          <a:noFill/>
          <a:ln>
            <a:noFill/>
          </a:ln>
        </p:spPr>
      </p:pic>
      <p:sp>
        <p:nvSpPr>
          <p:cNvPr id="246" name="Google Shape;246;p6"/>
          <p:cNvSpPr txBox="1"/>
          <p:nvPr/>
        </p:nvSpPr>
        <p:spPr>
          <a:xfrm>
            <a:off x="275787" y="152361"/>
            <a:ext cx="117414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472C4"/>
                </a:solidFill>
                <a:latin typeface="Calibri"/>
                <a:ea typeface="Calibri"/>
                <a:cs typeface="Calibri"/>
                <a:sym typeface="Calibri"/>
              </a:rPr>
              <a:t>Relative-Wind Coupling in Extreme Weather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2023-10-03T01:31:12Z</dcterms:created>
  <dc:creator>Kathleen Dohan</dc:creator>
</cp:coreProperties>
</file>