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67" r:id="rId5"/>
    <p:sldId id="270" r:id="rId6"/>
    <p:sldId id="268" r:id="rId7"/>
    <p:sldId id="272" r:id="rId8"/>
    <p:sldId id="274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1"/>
    <p:restoredTop sz="94605"/>
  </p:normalViewPr>
  <p:slideViewPr>
    <p:cSldViewPr snapToGrid="0" snapToObjects="1">
      <p:cViewPr varScale="1">
        <p:scale>
          <a:sx n="170" d="100"/>
          <a:sy n="170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E3F4-CEFE-D347-AD8D-FF54EE8B2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2A584D-36F5-6648-B137-1A84997B1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D6126-4CC2-9E48-8EDE-DE7DF1A3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5B7A1-AEB2-B14E-BB9A-1F26E5FD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746F-341A-B24C-85C5-AB0809F3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7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D364E-0ED2-1545-93ED-C915A83D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B70CD-D142-654B-86D2-BF555CC3A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B3232-75B6-964A-AE73-CC3713F9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65BF1-6C68-1F4E-811B-D3692560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777D2-D3EF-7341-8EE6-54F44B99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7F535F-1E7F-5744-AB67-A1964D988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5BF7E-968A-6047-89B4-039323065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34DD1-0500-134D-8978-CA8D1024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2DA51-36E8-8B41-89E3-382E29A7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014C8-FC9C-AE4D-AAB3-3BB83B20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0747-CB2F-1F4A-B4C1-D0CB4E1F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292B3-B955-164E-BC6F-165AF1956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D084A-8F1E-584D-A1E4-D411FF5E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D5F4F-4A43-8945-9BDF-17A4BBAD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B5A3D-3913-214E-8B7D-CD2E9571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2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67C9-05E3-B244-9910-510A6AAF9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64BC1-F80A-644D-84EF-DB5C7075E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37C34-CA87-AE48-96AB-9CBD47F3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B8E0-B86F-A941-81CD-088424CA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C775E-281C-414B-805E-0C265161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A0E9-7058-6745-8904-03DE1385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B57AC-D837-3148-BA95-AD11FE056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7EC3C-349D-634B-B3BC-72C45447D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6AFD8-1D43-2749-A757-2DA1D6AF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5FBF1-47A0-E642-9949-D4159542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35A-430C-954C-8A77-F0238BD6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4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F0BB-EC9E-3A47-BBC6-7846C28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2BDDB-3BE3-7C41-9BC6-88E64986C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8521B-88C8-B540-9CD7-E31DDADDE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3E3E3-5231-0B49-9E36-BA02A57C4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FBEEF-493F-ED4A-89F9-0474FE6A2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BF1580-98B1-5E47-B454-7EA6EDC4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9382AA-F4E4-0544-852A-B2EE4FE4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A1303C-77C1-5F49-8754-AD9174E6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5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05B3-37B3-5742-A7CF-5BA58DB6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7359B-5902-3342-A81D-7665B4EF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759B5-E979-3B45-BBE1-53947F9A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C9C71-40D0-594F-87C4-1F5DE52A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4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6BC0-8050-5243-95E4-F1E42A6E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4DF6C-DB30-5940-8A1A-36D9F975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72061-20BB-5A4B-80E4-8C4D52A8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0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6930-C8FE-9F44-AB0E-1BD25EEB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DA25F-FB37-904C-A239-ABECF0145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C19AE-99B1-6F41-9DB4-0EF749BF2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87E8A-6DEF-1446-9DEA-1DAA2A29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CC20F-D83F-5840-B57C-60911859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AE5EA-1939-EC49-BA40-7E6FA5AA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6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1D91-1D86-664C-862A-45B026D8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B2CC7-4C4B-7A4D-B129-7A497949B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57214-0FAF-9644-B54C-EA02A9CB8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8CBF2-F547-9C45-9818-7DAC35C8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DAC1E-E4E9-EE42-8792-CAD24AD9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7BF4B-2BE2-E149-A57A-4C0487DA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8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0F298-C348-6542-8D5A-E104037D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6E516-B771-4240-AEFE-AAEBA3403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15AA5-4943-F747-9F40-13AF80838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DDD22-FE73-6440-A075-E5311362AE7B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55E09-69C7-9743-800E-5328E59D3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75FF8-A1EF-1D45-A7F0-4895A85B6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26330-3577-7048-9281-35DC7A3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3CA6-1D2E-244D-A5EC-D7F19A1E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19052"/>
            <a:ext cx="12191999" cy="1252900"/>
          </a:xfrm>
        </p:spPr>
        <p:txBody>
          <a:bodyPr>
            <a:noAutofit/>
          </a:bodyPr>
          <a:lstStyle/>
          <a:p>
            <a:r>
              <a:rPr lang="en-US" sz="4000" dirty="0"/>
              <a:t>Impact of Boundary Layer on Biomass Burning Aerosol</a:t>
            </a:r>
            <a:br>
              <a:rPr lang="en-US" sz="4000" dirty="0"/>
            </a:br>
            <a:r>
              <a:rPr lang="en-US" sz="4000" dirty="0"/>
              <a:t>Transportation in Coastal Regions within Tropics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81EE4-CD75-4E4F-A114-5B89F29AA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386696"/>
            <a:ext cx="9144000" cy="205798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Georgios Priftis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Udaysankar</a:t>
            </a:r>
            <a:r>
              <a:rPr lang="en-US" dirty="0"/>
              <a:t> Nair</a:t>
            </a:r>
            <a:r>
              <a:rPr lang="en-US" baseline="30000" dirty="0"/>
              <a:t>1</a:t>
            </a:r>
            <a:r>
              <a:rPr lang="en-US" dirty="0"/>
              <a:t> and Timothy J. Lang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r>
              <a:rPr lang="en-US" sz="2100" baseline="30000" dirty="0"/>
              <a:t>1</a:t>
            </a:r>
            <a:r>
              <a:rPr lang="en-US" sz="2100" dirty="0"/>
              <a:t>University of Alabama in Huntsville</a:t>
            </a:r>
          </a:p>
          <a:p>
            <a:r>
              <a:rPr lang="en-US" sz="2100" baseline="30000" dirty="0"/>
              <a:t>2</a:t>
            </a:r>
            <a:r>
              <a:rPr lang="en-US" sz="2100" dirty="0"/>
              <a:t>NASA Marshall Space Flight Center</a:t>
            </a:r>
          </a:p>
          <a:p>
            <a:endParaRPr lang="en-US" dirty="0"/>
          </a:p>
          <a:p>
            <a:r>
              <a:rPr lang="en-US" dirty="0"/>
              <a:t>IOVWST Meeting May 3,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B190D-6322-5D43-89DA-905B1E38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627" y="4853129"/>
            <a:ext cx="2528426" cy="1264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105F0-23C2-FA4D-887D-077FA2E4C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654" y="5029717"/>
            <a:ext cx="2328653" cy="9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A4C905-2A7C-BB46-B661-50867E54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83" y="447274"/>
            <a:ext cx="6266371" cy="6288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ea typeface="ＭＳ Ｐゴシック" charset="0"/>
                <a:cs typeface="ＭＳ Ｐゴシック" charset="0"/>
              </a:rPr>
              <a:t>Background and Motivation</a:t>
            </a:r>
          </a:p>
          <a:p>
            <a:pPr marL="0" indent="0">
              <a:buNone/>
            </a:pPr>
            <a:endParaRPr lang="en-US" sz="2400" b="1" dirty="0">
              <a:ea typeface="ＭＳ Ｐゴシック" charset="0"/>
              <a:cs typeface="ＭＳ Ｐゴシック" charset="0"/>
            </a:endParaRPr>
          </a:p>
          <a:p>
            <a:pPr algn="just"/>
            <a:r>
              <a:rPr lang="en-US" sz="2400" dirty="0">
                <a:ea typeface="ＭＳ Ｐゴシック" charset="0"/>
                <a:cs typeface="ＭＳ Ｐゴシック" charset="0"/>
              </a:rPr>
              <a:t>Aggregation of shallow convection over the ocean is the first step in upscale growth of organized convective structures</a:t>
            </a:r>
          </a:p>
          <a:p>
            <a:pPr algn="just"/>
            <a:r>
              <a:rPr lang="en-US" sz="2400" dirty="0">
                <a:ea typeface="ＭＳ Ｐゴシック" charset="0"/>
                <a:cs typeface="ＭＳ Ｐゴシック" charset="0"/>
              </a:rPr>
              <a:t>Under maritime conditions, mesoscale circulations driven by land-ocean contrasts contribute substantially to  vertical moisture transport  and latent heating.</a:t>
            </a:r>
          </a:p>
          <a:p>
            <a:pPr algn="just"/>
            <a:r>
              <a:rPr lang="en-US" sz="2400" dirty="0">
                <a:ea typeface="ＭＳ Ｐゴシック" charset="0"/>
                <a:cs typeface="ＭＳ Ｐゴシック" charset="0"/>
              </a:rPr>
              <a:t>Land breeze front can propagate long distances offshore</a:t>
            </a:r>
          </a:p>
          <a:p>
            <a:pPr algn="just"/>
            <a:r>
              <a:rPr lang="en-US" sz="2400" dirty="0">
                <a:ea typeface="ＭＳ Ｐゴシック" charset="0"/>
                <a:cs typeface="ＭＳ Ｐゴシック" charset="0"/>
              </a:rPr>
              <a:t>Land breeze circulation provides trigger for such upscale growth through mesoscale convergence </a:t>
            </a:r>
          </a:p>
          <a:p>
            <a:pPr algn="just"/>
            <a:r>
              <a:rPr lang="en-US" sz="2400" dirty="0">
                <a:ea typeface="ＭＳ Ｐゴシック" charset="0"/>
                <a:cs typeface="ＭＳ Ｐゴシック" charset="0"/>
              </a:rPr>
              <a:t>How does the land breeze affect the transport of smoke within the marine planetary boundary layer?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8BAC1-6196-0441-961B-B25643A55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405" y="1162277"/>
            <a:ext cx="4517945" cy="2480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160A5-4402-1542-A671-3BBED450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405" y="3821429"/>
            <a:ext cx="4517945" cy="2483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2B62C-0E97-CD4E-8B3A-8381896CA228}"/>
              </a:ext>
            </a:extLst>
          </p:cNvPr>
          <p:cNvSpPr txBox="1"/>
          <p:nvPr/>
        </p:nvSpPr>
        <p:spPr>
          <a:xfrm>
            <a:off x="8366002" y="731390"/>
            <a:ext cx="2364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10-13-2016 MODIS</a:t>
            </a:r>
          </a:p>
        </p:txBody>
      </p:sp>
    </p:spTree>
    <p:extLst>
      <p:ext uri="{BB962C8B-B14F-4D97-AF65-F5344CB8AC3E}">
        <p14:creationId xmlns:p14="http://schemas.microsoft.com/office/powerpoint/2010/main" val="3385404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9374-2CAB-AE4D-A6AF-850536FEF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7" y="913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Area of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81190-FCDB-BC43-8505-B70030332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38" y="2314937"/>
            <a:ext cx="4267025" cy="34839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9E1B05-B9C3-544F-BC82-4FD6380A0760}"/>
              </a:ext>
            </a:extLst>
          </p:cNvPr>
          <p:cNvSpPr/>
          <p:nvPr/>
        </p:nvSpPr>
        <p:spPr>
          <a:xfrm>
            <a:off x="2887003" y="3877519"/>
            <a:ext cx="428263" cy="33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E5658-ED5C-FA4B-A315-20B23E16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92" y="1621240"/>
            <a:ext cx="5712032" cy="466381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1F0D46-7EBF-2E44-9F59-61146DBE9EE9}"/>
              </a:ext>
            </a:extLst>
          </p:cNvPr>
          <p:cNvCxnSpPr>
            <a:cxnSpLocks/>
          </p:cNvCxnSpPr>
          <p:nvPr/>
        </p:nvCxnSpPr>
        <p:spPr>
          <a:xfrm flipV="1">
            <a:off x="2887003" y="1621240"/>
            <a:ext cx="2675689" cy="22562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CD6703-8E0E-DD41-8EB3-79BC4737FD9A}"/>
              </a:ext>
            </a:extLst>
          </p:cNvPr>
          <p:cNvCxnSpPr>
            <a:cxnSpLocks/>
          </p:cNvCxnSpPr>
          <p:nvPr/>
        </p:nvCxnSpPr>
        <p:spPr>
          <a:xfrm>
            <a:off x="2887002" y="4213578"/>
            <a:ext cx="2675690" cy="20714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80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4F4BEA-1BEE-2A42-8889-5DCD0153D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F2D98-C69F-BD4E-BE4C-EA88885D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4" y="1434021"/>
            <a:ext cx="5469716" cy="3705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BC14E-B6DC-F644-A3FC-C0219621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791" y="859057"/>
            <a:ext cx="6347307" cy="48392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CCA4A-03C9-0B40-8749-145ACA4282DC}"/>
              </a:ext>
            </a:extLst>
          </p:cNvPr>
          <p:cNvSpPr txBox="1"/>
          <p:nvPr/>
        </p:nvSpPr>
        <p:spPr>
          <a:xfrm>
            <a:off x="1037063" y="5247645"/>
            <a:ext cx="364849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Land breeze propagation: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With smoke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Convective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No-convection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4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0F2D98-C69F-BD4E-BE4C-EA88885D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6" y="1325563"/>
            <a:ext cx="5170492" cy="3502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CCA4A-03C9-0B40-8749-145ACA4282DC}"/>
              </a:ext>
            </a:extLst>
          </p:cNvPr>
          <p:cNvSpPr txBox="1"/>
          <p:nvPr/>
        </p:nvSpPr>
        <p:spPr>
          <a:xfrm>
            <a:off x="1037063" y="5691934"/>
            <a:ext cx="803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 High concentration of smoke along the land breeze front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DFD25-7DF6-9844-9298-3AE19C3CC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728" y="1139224"/>
            <a:ext cx="5637246" cy="39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133F0A-3292-E341-A12F-A27BF877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6" y="1217245"/>
            <a:ext cx="6421789" cy="4347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6DB091-289B-0C47-8222-A7F092A49896}"/>
              </a:ext>
            </a:extLst>
          </p:cNvPr>
          <p:cNvSpPr txBox="1"/>
          <p:nvPr/>
        </p:nvSpPr>
        <p:spPr>
          <a:xfrm>
            <a:off x="423746" y="5965902"/>
            <a:ext cx="8751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Agreement between </a:t>
            </a:r>
            <a:r>
              <a:rPr lang="en-US" dirty="0" err="1"/>
              <a:t>Quickscat</a:t>
            </a:r>
            <a:r>
              <a:rPr lang="en-US" dirty="0"/>
              <a:t> wind retrievals and WRF wind vectors at the lowest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Potentially retrieval degradation near the edge of the swath and precipitation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059F3-05B9-3248-BFC9-95500A846DE4}"/>
              </a:ext>
            </a:extLst>
          </p:cNvPr>
          <p:cNvSpPr/>
          <p:nvPr/>
        </p:nvSpPr>
        <p:spPr>
          <a:xfrm>
            <a:off x="2999678" y="3189249"/>
            <a:ext cx="2698595" cy="2018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0B98EE-2950-074D-86DC-00422748B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5" y="1149616"/>
            <a:ext cx="5281985" cy="349800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635AEC-B899-F745-9E6B-ED3557F32186}"/>
              </a:ext>
            </a:extLst>
          </p:cNvPr>
          <p:cNvCxnSpPr>
            <a:cxnSpLocks/>
          </p:cNvCxnSpPr>
          <p:nvPr/>
        </p:nvCxnSpPr>
        <p:spPr>
          <a:xfrm flipV="1">
            <a:off x="2988527" y="1325563"/>
            <a:ext cx="4114800" cy="183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61102B-6CD1-C94C-8286-A12F4098F163}"/>
              </a:ext>
            </a:extLst>
          </p:cNvPr>
          <p:cNvCxnSpPr>
            <a:cxnSpLocks/>
          </p:cNvCxnSpPr>
          <p:nvPr/>
        </p:nvCxnSpPr>
        <p:spPr>
          <a:xfrm flipV="1">
            <a:off x="5698273" y="4415883"/>
            <a:ext cx="5508703" cy="791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52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E8E589-81CA-BB48-8C99-AEBECABA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859" y="1532988"/>
            <a:ext cx="5192862" cy="345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BD6E0-51F9-D342-8A59-510B39FB0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0" y="1538150"/>
            <a:ext cx="6398776" cy="4416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6059F3-05B9-3248-BFC9-95500A846DE4}"/>
              </a:ext>
            </a:extLst>
          </p:cNvPr>
          <p:cNvSpPr/>
          <p:nvPr/>
        </p:nvSpPr>
        <p:spPr>
          <a:xfrm>
            <a:off x="2999678" y="3557236"/>
            <a:ext cx="2698595" cy="2018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61102B-6CD1-C94C-8286-A12F4098F163}"/>
              </a:ext>
            </a:extLst>
          </p:cNvPr>
          <p:cNvCxnSpPr>
            <a:cxnSpLocks/>
          </p:cNvCxnSpPr>
          <p:nvPr/>
        </p:nvCxnSpPr>
        <p:spPr>
          <a:xfrm flipV="1">
            <a:off x="5698273" y="4750420"/>
            <a:ext cx="5475249" cy="825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635AEC-B899-F745-9E6B-ED3557F32186}"/>
              </a:ext>
            </a:extLst>
          </p:cNvPr>
          <p:cNvCxnSpPr>
            <a:cxnSpLocks/>
          </p:cNvCxnSpPr>
          <p:nvPr/>
        </p:nvCxnSpPr>
        <p:spPr>
          <a:xfrm flipV="1">
            <a:off x="2988527" y="1693550"/>
            <a:ext cx="4114800" cy="183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41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133F0A-3292-E341-A12F-A27BF877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6" y="1217245"/>
            <a:ext cx="6421789" cy="4347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6DB091-289B-0C47-8222-A7F092A49896}"/>
              </a:ext>
            </a:extLst>
          </p:cNvPr>
          <p:cNvSpPr txBox="1"/>
          <p:nvPr/>
        </p:nvSpPr>
        <p:spPr>
          <a:xfrm>
            <a:off x="423746" y="6043959"/>
            <a:ext cx="8751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Agreement between </a:t>
            </a:r>
            <a:r>
              <a:rPr lang="en-US" dirty="0" err="1"/>
              <a:t>Quickscat</a:t>
            </a:r>
            <a:r>
              <a:rPr lang="en-US" dirty="0"/>
              <a:t> wind retrievals and WRF wind vectors at the lowest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concentration of smoke along the front of the land breeze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059F3-05B9-3248-BFC9-95500A846DE4}"/>
              </a:ext>
            </a:extLst>
          </p:cNvPr>
          <p:cNvSpPr/>
          <p:nvPr/>
        </p:nvSpPr>
        <p:spPr>
          <a:xfrm>
            <a:off x="2988527" y="1861537"/>
            <a:ext cx="2698595" cy="13036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BA3DDB-F202-CF47-8177-D5151EBF2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686" y="133201"/>
            <a:ext cx="5695314" cy="26361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635AEC-B899-F745-9E6B-ED3557F32186}"/>
              </a:ext>
            </a:extLst>
          </p:cNvPr>
          <p:cNvCxnSpPr>
            <a:cxnSpLocks/>
          </p:cNvCxnSpPr>
          <p:nvPr/>
        </p:nvCxnSpPr>
        <p:spPr>
          <a:xfrm flipV="1">
            <a:off x="2988527" y="333513"/>
            <a:ext cx="3577168" cy="152802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61102B-6CD1-C94C-8286-A12F4098F163}"/>
              </a:ext>
            </a:extLst>
          </p:cNvPr>
          <p:cNvCxnSpPr>
            <a:cxnSpLocks/>
          </p:cNvCxnSpPr>
          <p:nvPr/>
        </p:nvCxnSpPr>
        <p:spPr>
          <a:xfrm flipV="1">
            <a:off x="5698273" y="2698594"/>
            <a:ext cx="5620215" cy="46659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721232-C32E-2E4E-9FEC-5705EE8E7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906" y="3165188"/>
            <a:ext cx="5509175" cy="265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BD6E0-51F9-D342-8A59-510B39FB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0" y="1538150"/>
            <a:ext cx="6398776" cy="4416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6059F3-05B9-3248-BFC9-95500A846DE4}"/>
              </a:ext>
            </a:extLst>
          </p:cNvPr>
          <p:cNvSpPr/>
          <p:nvPr/>
        </p:nvSpPr>
        <p:spPr>
          <a:xfrm>
            <a:off x="2988527" y="2207848"/>
            <a:ext cx="2698595" cy="13253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428D41-5105-F54E-A7A0-798F0C3DF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40" y="216012"/>
            <a:ext cx="5588502" cy="26015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635AEC-B899-F745-9E6B-ED3557F32186}"/>
              </a:ext>
            </a:extLst>
          </p:cNvPr>
          <p:cNvCxnSpPr>
            <a:cxnSpLocks/>
          </p:cNvCxnSpPr>
          <p:nvPr/>
        </p:nvCxnSpPr>
        <p:spPr>
          <a:xfrm flipV="1">
            <a:off x="2988527" y="390293"/>
            <a:ext cx="3590693" cy="181755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61102B-6CD1-C94C-8286-A12F4098F163}"/>
              </a:ext>
            </a:extLst>
          </p:cNvPr>
          <p:cNvCxnSpPr>
            <a:cxnSpLocks/>
          </p:cNvCxnSpPr>
          <p:nvPr/>
        </p:nvCxnSpPr>
        <p:spPr>
          <a:xfrm flipV="1">
            <a:off x="5687122" y="2762518"/>
            <a:ext cx="5597912" cy="77065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16DB290-9CC6-BF4C-8ACE-0C5FB9C7D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592" y="3583733"/>
            <a:ext cx="5454970" cy="262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1CD0A-76DC-654B-8ACE-D0FD0ED64D92}"/>
              </a:ext>
            </a:extLst>
          </p:cNvPr>
          <p:cNvSpPr txBox="1"/>
          <p:nvPr/>
        </p:nvSpPr>
        <p:spPr>
          <a:xfrm>
            <a:off x="408091" y="6324749"/>
            <a:ext cx="571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 breeze is not always associated with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131467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200</Words>
  <Application>Microsoft Macintosh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Office Theme</vt:lpstr>
      <vt:lpstr>Impact of Boundary Layer on Biomass Burning Aerosol Transportation in Coastal Regions within Tropics</vt:lpstr>
      <vt:lpstr>PowerPoint Presentation</vt:lpstr>
      <vt:lpstr>Area of study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Boundary Layer on Biomass Burning Aerosol Transportation in Coastal Regions within Tropics</dc:title>
  <dc:creator>Georgios Priftis</dc:creator>
  <cp:lastModifiedBy>Georgios Priftis</cp:lastModifiedBy>
  <cp:revision>67</cp:revision>
  <dcterms:created xsi:type="dcterms:W3CDTF">2022-03-29T15:11:44Z</dcterms:created>
  <dcterms:modified xsi:type="dcterms:W3CDTF">2022-04-28T22:52:22Z</dcterms:modified>
</cp:coreProperties>
</file>