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774" r:id="rId2"/>
    <p:sldId id="782" r:id="rId3"/>
    <p:sldId id="789" r:id="rId4"/>
    <p:sldId id="80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9900"/>
    <a:srgbClr val="00CC00"/>
    <a:srgbClr val="66FF66"/>
    <a:srgbClr val="F1C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3" autoAdjust="0"/>
    <p:restoredTop sz="95439" autoAdjust="0"/>
  </p:normalViewPr>
  <p:slideViewPr>
    <p:cSldViewPr snapToGrid="0">
      <p:cViewPr>
        <p:scale>
          <a:sx n="100" d="100"/>
          <a:sy n="100" d="100"/>
        </p:scale>
        <p:origin x="1145" y="120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FE00C-5B70-4413-9F61-00A79F316AF3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E2824-B046-4D80-B755-8380F9C3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2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" y="0"/>
            <a:ext cx="12191999" cy="68176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" y="45050"/>
            <a:ext cx="1321773" cy="80682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52601" y="118473"/>
            <a:ext cx="10255980" cy="40341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8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14500" y="208280"/>
            <a:ext cx="10294081" cy="40341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8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4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83340" y="6560046"/>
            <a:ext cx="54117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5F785D8-67B5-4A03-BA96-4D1F0409201B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-1"/>
            <a:ext cx="12192000" cy="884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" y="45050"/>
            <a:ext cx="1321773" cy="8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Surface Velocity Impact on Ocean Prediction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616" y="1570258"/>
            <a:ext cx="10530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Observation density limits ocean prediction skill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Surface velocity observations have substantial impact throughout the water column including temperature and salinity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3" y="5236028"/>
            <a:ext cx="114191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Jacobs, Gregg, Joseph M. D’Addezio, Hans Ngodock, and Innocent Souopgui. "Observation and model resolution implications to ocean prediction." Ocean Modelling 159 (2021): 101760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Helber et al., Ocean </a:t>
            </a:r>
            <a:r>
              <a:rPr lang="en-US" sz="1600" dirty="0">
                <a:solidFill>
                  <a:schemeClr val="bg1"/>
                </a:solidFill>
              </a:rPr>
              <a:t>Drifter Velocity Data Assimilation, Part 1: Formulation and Diagnostic </a:t>
            </a:r>
            <a:r>
              <a:rPr lang="en-US" sz="1600" dirty="0">
                <a:solidFill>
                  <a:schemeClr val="bg1"/>
                </a:solidFill>
              </a:rPr>
              <a:t>Results, submitted to Ocean </a:t>
            </a:r>
            <a:r>
              <a:rPr lang="en-US" sz="1600" dirty="0" smtClean="0">
                <a:solidFill>
                  <a:schemeClr val="bg1"/>
                </a:solidFill>
              </a:rPr>
              <a:t>Modelling (2022)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Smith et al., Ocean </a:t>
            </a:r>
            <a:r>
              <a:rPr lang="en-US" sz="1600" dirty="0">
                <a:solidFill>
                  <a:schemeClr val="bg1"/>
                </a:solidFill>
              </a:rPr>
              <a:t>Drifter Velocity Data Assimilation Part 2: Forecast </a:t>
            </a:r>
            <a:r>
              <a:rPr lang="en-US" sz="1600" dirty="0">
                <a:solidFill>
                  <a:schemeClr val="bg1"/>
                </a:solidFill>
              </a:rPr>
              <a:t>Validation</a:t>
            </a:r>
            <a:r>
              <a:rPr lang="en-US" sz="1600" dirty="0">
                <a:solidFill>
                  <a:schemeClr val="bg1"/>
                </a:solidFill>
              </a:rPr>
              <a:t>, submitted to Ocean </a:t>
            </a:r>
            <a:r>
              <a:rPr lang="en-US" sz="1600" dirty="0" smtClean="0">
                <a:solidFill>
                  <a:schemeClr val="bg1"/>
                </a:solidFill>
              </a:rPr>
              <a:t>Modelling (2022)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dense independent ocean observation data set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47955" y="689994"/>
            <a:ext cx="9670211" cy="6397052"/>
            <a:chOff x="1266243" y="689994"/>
            <a:chExt cx="9670211" cy="63970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243" y="689994"/>
              <a:ext cx="9670211" cy="6397052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019736" y="1179087"/>
              <a:ext cx="1282843" cy="259120"/>
              <a:chOff x="3001448" y="1179087"/>
              <a:chExt cx="1282843" cy="25912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412067" y="1179087"/>
                <a:ext cx="872224" cy="259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001448" y="1179087"/>
                <a:ext cx="1132099" cy="2527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temperature</a:t>
                </a:r>
              </a:p>
            </p:txBody>
          </p:sp>
        </p:grpSp>
      </p:grpSp>
      <p:pic>
        <p:nvPicPr>
          <p:cNvPr id="12" name="Picture 2" descr="http://gulfresearchinitiative.org/wp-content/themes/arras/images/GRI_WebsiteBanner_r1_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685" y="5007431"/>
            <a:ext cx="1203363" cy="5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ARTHE_logo_URL_fullcolor_300dpi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151" y="5645135"/>
            <a:ext cx="1500430" cy="4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limited by sparse 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033" y="1297880"/>
            <a:ext cx="103940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 smtClean="0"/>
              <a:t>We can show errors at large scales (&gt; 220 km) are smaller than the variance.  Observations constrain features in forecasts.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 smtClean="0"/>
              <a:t>At smaller scales, errors are larger than variances.  Observations leave features unconstrained.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 smtClean="0"/>
              <a:t>S</a:t>
            </a:r>
            <a:r>
              <a:rPr lang="en-US" sz="3600" dirty="0" smtClean="0"/>
              <a:t>atellite and in situ data density limit skill.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522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of surface velocity impact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958443" y="844695"/>
            <a:ext cx="7050138" cy="5877318"/>
            <a:chOff x="2560406" y="1066755"/>
            <a:chExt cx="6039384" cy="50216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1" t="2993" r="7925" b="49884"/>
            <a:stretch/>
          </p:blipFill>
          <p:spPr>
            <a:xfrm>
              <a:off x="2787099" y="1366837"/>
              <a:ext cx="2604051" cy="2262187"/>
            </a:xfrm>
            <a:prstGeom prst="rect">
              <a:avLst/>
            </a:prstGeom>
          </p:spPr>
        </p:pic>
        <p:sp>
          <p:nvSpPr>
            <p:cNvPr id="11" name="TextBox 4"/>
            <p:cNvSpPr txBox="1"/>
            <p:nvPr/>
          </p:nvSpPr>
          <p:spPr>
            <a:xfrm rot="16200000">
              <a:off x="1721757" y="2233004"/>
              <a:ext cx="2022456" cy="345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No </a:t>
              </a:r>
              <a:r>
                <a:rPr lang="en-US" b="1" dirty="0" err="1" smtClean="0"/>
                <a:t>Vel</a:t>
              </a:r>
              <a:r>
                <a:rPr lang="en-US" b="1" dirty="0" smtClean="0"/>
                <a:t> DA</a:t>
              </a:r>
              <a:endParaRPr lang="en-US" b="1" dirty="0"/>
            </a:p>
          </p:txBody>
        </p:sp>
        <p:sp>
          <p:nvSpPr>
            <p:cNvPr id="12" name="TextBox 6"/>
            <p:cNvSpPr txBox="1"/>
            <p:nvPr/>
          </p:nvSpPr>
          <p:spPr>
            <a:xfrm rot="16200000">
              <a:off x="8156943" y="2192714"/>
              <a:ext cx="665960" cy="219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Degrees C</a:t>
              </a:r>
            </a:p>
          </p:txBody>
        </p:sp>
        <p:sp>
          <p:nvSpPr>
            <p:cNvPr id="13" name="TextBox 7"/>
            <p:cNvSpPr txBox="1"/>
            <p:nvPr/>
          </p:nvSpPr>
          <p:spPr>
            <a:xfrm rot="16200000">
              <a:off x="8156943" y="4575269"/>
              <a:ext cx="665960" cy="219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Degrees C</a:t>
              </a: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3740772" y="1066755"/>
              <a:ext cx="836700" cy="21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Aug 28, 2020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1" t="52455" r="2204"/>
            <a:stretch/>
          </p:blipFill>
          <p:spPr>
            <a:xfrm>
              <a:off x="5432992" y="3805929"/>
              <a:ext cx="2966119" cy="2282448"/>
            </a:xfrm>
            <a:prstGeom prst="rect">
              <a:avLst/>
            </a:prstGeom>
          </p:spPr>
        </p:pic>
        <p:sp>
          <p:nvSpPr>
            <p:cNvPr id="16" name="TextBox 10"/>
            <p:cNvSpPr txBox="1"/>
            <p:nvPr/>
          </p:nvSpPr>
          <p:spPr>
            <a:xfrm>
              <a:off x="6354737" y="1066755"/>
              <a:ext cx="822135" cy="21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Sep 10, 2020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2" t="53082" r="7472"/>
            <a:stretch/>
          </p:blipFill>
          <p:spPr>
            <a:xfrm>
              <a:off x="2787099" y="3833815"/>
              <a:ext cx="2632626" cy="225233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2" t="2512" r="2011" b="50926"/>
            <a:stretch/>
          </p:blipFill>
          <p:spPr>
            <a:xfrm>
              <a:off x="5433338" y="1339156"/>
              <a:ext cx="2978272" cy="2235201"/>
            </a:xfrm>
            <a:prstGeom prst="rect">
              <a:avLst/>
            </a:prstGeom>
          </p:spPr>
        </p:pic>
        <p:sp>
          <p:nvSpPr>
            <p:cNvPr id="19" name="TextBox 5"/>
            <p:cNvSpPr txBox="1"/>
            <p:nvPr/>
          </p:nvSpPr>
          <p:spPr>
            <a:xfrm rot="16200000">
              <a:off x="1605274" y="4691336"/>
              <a:ext cx="2279273" cy="345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/>
                <a:t>With </a:t>
              </a:r>
              <a:r>
                <a:rPr lang="en-US" b="1" dirty="0" err="1" smtClean="0"/>
                <a:t>Vel</a:t>
              </a:r>
              <a:r>
                <a:rPr lang="en-US" b="1" dirty="0" smtClean="0"/>
                <a:t> DA</a:t>
              </a:r>
              <a:endParaRPr lang="en-US" b="1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1332" y="971553"/>
            <a:ext cx="405732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100 m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Depth </a:t>
            </a:r>
            <a:endParaRPr lang="en-US" sz="2400" b="1" dirty="0"/>
          </a:p>
        </p:txBody>
      </p:sp>
      <p:sp>
        <p:nvSpPr>
          <p:cNvPr id="9" name="Slide Number Placeholder 19"/>
          <p:cNvSpPr>
            <a:spLocks noGrp="1"/>
          </p:cNvSpPr>
          <p:nvPr/>
        </p:nvSpPr>
        <p:spPr>
          <a:xfrm>
            <a:off x="8968237" y="5774832"/>
            <a:ext cx="2992693" cy="398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8383F9-D523-4AF6-A2F4-804E9721272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5057" y="1383884"/>
            <a:ext cx="40115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Surface drifters deployed as part of DARPA Ocean of Things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Inferred velocity corrects model daily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Velocity -&gt; </a:t>
            </a:r>
            <a:r>
              <a:rPr lang="en-US" dirty="0" err="1" smtClean="0"/>
              <a:t>geostrophy</a:t>
            </a:r>
            <a:r>
              <a:rPr lang="en-US" dirty="0" smtClean="0"/>
              <a:t> -&gt; geopotential -&gt; T&amp;S vertical covariance</a:t>
            </a:r>
            <a:endParaRPr lang="en-US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913314"/>
              </p:ext>
            </p:extLst>
          </p:nvPr>
        </p:nvGraphicFramePr>
        <p:xfrm>
          <a:off x="241325" y="5207937"/>
          <a:ext cx="4544425" cy="1511474"/>
        </p:xfrm>
        <a:graphic>
          <a:graphicData uri="http://schemas.openxmlformats.org/drawingml/2006/table">
            <a:tbl>
              <a:tblPr firstRow="1" firstCol="1" bandRow="1"/>
              <a:tblGrid>
                <a:gridCol w="908885">
                  <a:extLst>
                    <a:ext uri="{9D8B030D-6E8A-4147-A177-3AD203B41FA5}">
                      <a16:colId xmlns:a16="http://schemas.microsoft.com/office/drawing/2014/main" val="837570586"/>
                    </a:ext>
                  </a:extLst>
                </a:gridCol>
                <a:gridCol w="908885">
                  <a:extLst>
                    <a:ext uri="{9D8B030D-6E8A-4147-A177-3AD203B41FA5}">
                      <a16:colId xmlns:a16="http://schemas.microsoft.com/office/drawing/2014/main" val="2849888312"/>
                    </a:ext>
                  </a:extLst>
                </a:gridCol>
                <a:gridCol w="908885">
                  <a:extLst>
                    <a:ext uri="{9D8B030D-6E8A-4147-A177-3AD203B41FA5}">
                      <a16:colId xmlns:a16="http://schemas.microsoft.com/office/drawing/2014/main" val="2614721137"/>
                    </a:ext>
                  </a:extLst>
                </a:gridCol>
                <a:gridCol w="908885">
                  <a:extLst>
                    <a:ext uri="{9D8B030D-6E8A-4147-A177-3AD203B41FA5}">
                      <a16:colId xmlns:a16="http://schemas.microsoft.com/office/drawing/2014/main" val="156609987"/>
                    </a:ext>
                  </a:extLst>
                </a:gridCol>
                <a:gridCol w="908885">
                  <a:extLst>
                    <a:ext uri="{9D8B030D-6E8A-4147-A177-3AD203B41FA5}">
                      <a16:colId xmlns:a16="http://schemas.microsoft.com/office/drawing/2014/main" val="2713948706"/>
                    </a:ext>
                  </a:extLst>
                </a:gridCol>
              </a:tblGrid>
              <a:tr h="536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RMS</a:t>
                      </a:r>
                      <a:r>
                        <a:rPr lang="en-US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errors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(°C)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(PSU)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 (m/s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V(m/s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760695"/>
                  </a:ext>
                </a:extLst>
              </a:tr>
              <a:tr h="357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US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</a:t>
                      </a: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240649"/>
                  </a:ext>
                </a:extLst>
              </a:tr>
              <a:tr h="3574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sz="16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</a:t>
                      </a:r>
                      <a:r>
                        <a:rPr lang="en-US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095207"/>
                  </a:ext>
                </a:extLst>
              </a:tr>
            </a:tbl>
          </a:graphicData>
        </a:graphic>
      </p:graphicFrame>
      <p:pic>
        <p:nvPicPr>
          <p:cNvPr id="23" name="Picture 2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1" t="10478" r="28260" b="60306"/>
          <a:stretch/>
        </p:blipFill>
        <p:spPr bwMode="auto">
          <a:xfrm>
            <a:off x="182755" y="3719407"/>
            <a:ext cx="4386942" cy="1349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332" y="3347830"/>
            <a:ext cx="469070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 to independent glider</a:t>
            </a:r>
            <a:endParaRPr lang="en-US" sz="24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169229" y="1228063"/>
            <a:ext cx="1053846" cy="32417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386431"/>
      </p:ext>
    </p:extLst>
  </p:cSld>
  <p:clrMapOvr>
    <a:masterClrMapping/>
  </p:clrMapOvr>
</p:sld>
</file>

<file path=ppt/theme/theme1.xml><?xml version="1.0" encoding="utf-8"?>
<a:theme xmlns:a="http://schemas.openxmlformats.org/drawingml/2006/main" name="my_defaul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_default" id="{F9CF697E-85F7-424D-836E-BF0A33048ABD}" vid="{6696B312-75AD-4FB5-ABF4-485B074B89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26354</TotalTime>
  <Words>258</Words>
  <Application>Microsoft Office PowerPoint</Application>
  <PresentationFormat>Widescreen</PresentationFormat>
  <Paragraphs>40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my_default</vt:lpstr>
      <vt:lpstr>Ocean Surface Velocity Impact on Ocean Prediction</vt:lpstr>
      <vt:lpstr>A dense independent ocean observation data set</vt:lpstr>
      <vt:lpstr>We are limited by sparse data</vt:lpstr>
      <vt:lpstr>Demonstration of surface velocity impact</vt:lpstr>
    </vt:vector>
  </TitlesOfParts>
  <Company>nrl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Jacobs, Gregg</dc:creator>
  <cp:lastModifiedBy>Gregg Jacobs, Code 7320</cp:lastModifiedBy>
  <cp:revision>831</cp:revision>
  <dcterms:created xsi:type="dcterms:W3CDTF">2017-03-14T12:55:20Z</dcterms:created>
  <dcterms:modified xsi:type="dcterms:W3CDTF">2022-04-12T02:03:41Z</dcterms:modified>
</cp:coreProperties>
</file>