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12" r:id="rId3"/>
    <p:sldId id="260" r:id="rId4"/>
    <p:sldId id="313" r:id="rId5"/>
    <p:sldId id="311" r:id="rId6"/>
    <p:sldId id="259" r:id="rId7"/>
    <p:sldId id="258" r:id="rId8"/>
    <p:sldId id="314" r:id="rId9"/>
    <p:sldId id="315" r:id="rId10"/>
    <p:sldId id="318" r:id="rId11"/>
    <p:sldId id="317" r:id="rId12"/>
    <p:sldId id="263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CCFFCC"/>
    <a:srgbClr val="6600CC"/>
    <a:srgbClr val="CC00FF"/>
    <a:srgbClr val="0000CC"/>
    <a:srgbClr val="FF9933"/>
    <a:srgbClr val="FF9900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7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4170-105F-475F-89A6-F8361CE57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25326-D9AC-4769-AD5F-D97EFCEBC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B28B3-1A66-4879-8292-01A30850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81630-35D6-4A4F-8788-3AB433E6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9380-681A-48E5-9EC2-4018E740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F8E4-F7C4-47AB-B7AE-F6B17966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1FEDC-65CC-4BFE-B063-201F80362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2BEAA-49EA-4B9A-845B-F672CC8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5551D-360A-437C-A999-5D2EE088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76972-38D7-498D-96FE-BDB1C50C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6FF9-2316-4701-87DB-814B0AEDF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B59AA-4A5B-4D2C-9762-841161DB8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D5C7-2DC3-4DA2-9DC9-34450E40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D022-4FD9-4BFB-86CD-9A1B34EC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7DE36-AC70-417D-A650-DB7E9559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0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CA3B-B92C-49F4-A654-98C2372D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5F6AC-A536-4F45-8306-3CCC9CA2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3940B-6A44-4379-9FE8-F667601F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D14C7-1B95-4A2A-9456-A98A5E7E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B6D6C-B8E2-4EAD-B7B3-E43FFAB5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5BB9-A92E-4A6C-91D9-E7789145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4CDD9-8AEC-4F62-A4BA-580769667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1780B-3AFC-4EDC-9827-F68489CA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226DD-33CF-421F-B352-8C2E49F0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72BD4-96C7-4AE1-BB97-75300CC9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3B3B-1149-405D-AF32-054F81FC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14D9E-FD62-49F6-8B20-B20BF6AA3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35377-F4B2-4D6A-8BDC-98DAAB63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DCED7-2DCE-448D-9F67-8D2EFED1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BC2C0-36A3-42CD-8796-82F85DA7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EA4E9-94E9-4690-B9D2-AE6691B2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C89C-363F-4E7A-BADD-83E19815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405D8-4C49-4387-82F6-5102568F8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DB048-AA4D-488E-95C6-EE10482A4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EA50B-9991-4AC4-B55F-B21B4009A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AE68D-386F-4D79-8AE8-16438C7F2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4BFAE-B36E-4E85-B85E-3FC967EA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0C85B1-80D1-4777-9D72-B60E9210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EC2F3-4FB1-4500-BAE1-790F07D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3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AA54-1434-4C2D-AAA2-07AF90E8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B48F1-AAC0-4C1B-82CA-989DEEB2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8B474-9C32-473D-AE72-10AD06E0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897FA-276A-4922-9A80-A58BA773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C4DD8-377E-4B0F-92DA-CC5303B6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E3B25-0616-43AD-8E2A-0716E219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F842A-4B2F-4334-A005-AADC4A0E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24BE-A776-4189-8710-F6E75D38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80FA-996F-44E7-8C87-D8D348A2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F6563-2949-4256-BA7E-1A6018F31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42947-9E72-4B98-810B-2ABBCE0D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E05ED-2A0B-47F3-8877-A29F40DA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ED672-868C-4852-9F5D-23B1209B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DACA-B8CE-44F2-85DC-A99E7C7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07DA5-E5F1-40C3-8EDE-DBD8D3FAE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A536A-6C36-4698-8739-F15508744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7FBB7-DA05-4EBE-8582-C4BFF95C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07A6A-1232-4304-B544-8EE1C494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1B08-F33B-4782-941F-502DC462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D9258-F193-42F5-91E3-0071D458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D1032-7146-4647-A933-5AF3D2D5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811A-0E93-449B-AFA7-047DD2C53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B65A-FF5E-4DCE-B7FC-0FA88AC8DA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5D42-6EAB-4AD0-9F70-0B4B6DC26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CC164-2CC3-4A51-8240-00E3F62E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6885-831F-4CD3-8E06-5EBD43D9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88668"/>
            <a:ext cx="12192000" cy="37731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68740"/>
            <a:ext cx="7826188" cy="818044"/>
          </a:xfrm>
          <a:solidFill>
            <a:srgbClr val="CCFFCC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Lucrezia Ricciardulli and  Frank Wentz </a:t>
            </a:r>
          </a:p>
          <a:p>
            <a:r>
              <a:rPr lang="en-US" sz="2000" i="1" dirty="0">
                <a:solidFill>
                  <a:srgbClr val="0000CC"/>
                </a:solidFill>
              </a:rPr>
              <a:t>Remote Sensing Systems, Santa Rosa, CA, USA</a:t>
            </a:r>
          </a:p>
          <a:p>
            <a:pPr algn="l"/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50960" y="6544523"/>
            <a:ext cx="324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IOVWST Virtual Meeting, March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568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6FFFF"/>
                </a:solidFill>
              </a:rPr>
              <a:t>Acknowledgements: This work is supported by the NASA OVWST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0C6EBF-B89D-4FB9-801F-5F05DF20C2B2}"/>
              </a:ext>
            </a:extLst>
          </p:cNvPr>
          <p:cNvGrpSpPr/>
          <p:nvPr/>
        </p:nvGrpSpPr>
        <p:grpSpPr>
          <a:xfrm>
            <a:off x="7826188" y="369332"/>
            <a:ext cx="4365812" cy="6054346"/>
            <a:chOff x="7498080" y="868644"/>
            <a:chExt cx="4277360" cy="59893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FFECF4A-53F9-4095-AC3C-43E952029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48" t="8003" r="6591" b="6663"/>
            <a:stretch/>
          </p:blipFill>
          <p:spPr>
            <a:xfrm>
              <a:off x="7498080" y="868644"/>
              <a:ext cx="4277360" cy="19507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381A237-145A-4099-9EC7-78617FCD1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8" t="8665" r="6591"/>
            <a:stretch/>
          </p:blipFill>
          <p:spPr>
            <a:xfrm>
              <a:off x="7498080" y="4770084"/>
              <a:ext cx="4277360" cy="208791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17D920-84C8-4246-A675-8BA005622F7B}"/>
                </a:ext>
              </a:extLst>
            </p:cNvPr>
            <p:cNvSpPr txBox="1"/>
            <p:nvPr/>
          </p:nvSpPr>
          <p:spPr>
            <a:xfrm>
              <a:off x="7584439" y="6280022"/>
              <a:ext cx="1015624" cy="304473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FF"/>
                  </a:solidFill>
                  <a:latin typeface="Arial Black" panose="020B0A04020102020204" pitchFamily="34" charset="0"/>
                </a:rPr>
                <a:t>ASCAT-C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CB3750-211D-4259-B320-3C7EEA1BB75B}"/>
                </a:ext>
              </a:extLst>
            </p:cNvPr>
            <p:cNvSpPr txBox="1"/>
            <p:nvPr/>
          </p:nvSpPr>
          <p:spPr>
            <a:xfrm>
              <a:off x="7584438" y="2395274"/>
              <a:ext cx="1092770" cy="304473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FF"/>
                  </a:solidFill>
                  <a:latin typeface="Arial Black" panose="020B0A04020102020204" pitchFamily="34" charset="0"/>
                </a:rPr>
                <a:t>ASCAT-A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05E6E7-11BA-49C2-82AB-0373B4802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49" t="8224" r="6591" b="6443"/>
            <a:stretch/>
          </p:blipFill>
          <p:spPr>
            <a:xfrm>
              <a:off x="7498080" y="2819364"/>
              <a:ext cx="4277360" cy="19507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44DA72-08DC-44D0-BA35-9B9E0DBE046D}"/>
                </a:ext>
              </a:extLst>
            </p:cNvPr>
            <p:cNvSpPr txBox="1"/>
            <p:nvPr/>
          </p:nvSpPr>
          <p:spPr>
            <a:xfrm>
              <a:off x="7584438" y="4345994"/>
              <a:ext cx="1015625" cy="304473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FF"/>
                  </a:solidFill>
                  <a:latin typeface="Arial Black" panose="020B0A04020102020204" pitchFamily="34" charset="0"/>
                </a:rPr>
                <a:t>ASCAT-B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8D7DE79-A713-43BA-BAC8-6660B142AE9E}"/>
              </a:ext>
            </a:extLst>
          </p:cNvPr>
          <p:cNvSpPr txBox="1"/>
          <p:nvPr/>
        </p:nvSpPr>
        <p:spPr>
          <a:xfrm>
            <a:off x="7914332" y="5700"/>
            <a:ext cx="427766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Arial Black" panose="020B0A04020102020204" pitchFamily="34" charset="0"/>
              </a:rPr>
              <a:t>12-31-2020 (</a:t>
            </a:r>
            <a:r>
              <a:rPr lang="en-US" sz="1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Asc</a:t>
            </a:r>
            <a:r>
              <a:rPr lang="en-US" sz="1600" b="1" dirty="0">
                <a:solidFill>
                  <a:srgbClr val="7030A0"/>
                </a:solidFill>
                <a:latin typeface="Arial Black" panose="020B0A04020102020204" pitchFamily="34" charset="0"/>
              </a:rPr>
              <a:t>.)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F93F2D-B6CB-4B1D-9A82-D9C9E9B49827}"/>
              </a:ext>
            </a:extLst>
          </p:cNvPr>
          <p:cNvSpPr txBox="1">
            <a:spLocks/>
          </p:cNvSpPr>
          <p:nvPr/>
        </p:nvSpPr>
        <p:spPr>
          <a:xfrm>
            <a:off x="0" y="-10528"/>
            <a:ext cx="7826188" cy="19792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INTERCALIBRATION OF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ASCAT SCATTEROMETERS ON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METOP-A, -B, AND -C FOR A STABLE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WIND CLIMATE DATA RECORD</a:t>
            </a:r>
          </a:p>
        </p:txBody>
      </p:sp>
      <p:pic>
        <p:nvPicPr>
          <p:cNvPr id="30" name="Picture 9" descr="Logo_white">
            <a:extLst>
              <a:ext uri="{FF2B5EF4-FFF2-40B4-BE49-F238E27FC236}">
                <a16:creationId xmlns:a16="http://schemas.microsoft.com/office/drawing/2014/main" id="{4AB4305A-54A3-4130-BEEB-8F90A2F61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7695" y="40982"/>
            <a:ext cx="1588493" cy="55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ASA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109" y="54102"/>
            <a:ext cx="8270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814EC-34AF-4351-BA9C-4B19161C1544}"/>
              </a:ext>
            </a:extLst>
          </p:cNvPr>
          <p:cNvSpPr txBox="1"/>
          <p:nvPr/>
        </p:nvSpPr>
        <p:spPr>
          <a:xfrm>
            <a:off x="508000" y="4155440"/>
            <a:ext cx="28450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CDR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Absolute calibration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Cross-calibration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Wind timeseries stability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07100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83C0-29B4-4A71-91C4-3CA4E78B5F97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	ASCAT-BUOY BIAS AS A FUNCTION OF WIND SPEED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2D316-9E03-4F4E-96F3-F5734AD6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221"/>
            <a:ext cx="4678078" cy="3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ACFE7-99AA-4685-B258-FAAAA727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17" y="813221"/>
            <a:ext cx="4678078" cy="3274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15DEEC-9516-4939-92AE-DC1FCA68528B}"/>
              </a:ext>
            </a:extLst>
          </p:cNvPr>
          <p:cNvSpPr txBox="1"/>
          <p:nvPr/>
        </p:nvSpPr>
        <p:spPr>
          <a:xfrm>
            <a:off x="1028049" y="1444110"/>
            <a:ext cx="155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cs typeface="Aharoni" panose="02010803020104030203" pitchFamily="2" charset="-79"/>
              </a:rPr>
              <a:t>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01A85-E0CC-40CF-9F03-E1C585BE2EE0}"/>
              </a:ext>
            </a:extLst>
          </p:cNvPr>
          <p:cNvSpPr txBox="1"/>
          <p:nvPr/>
        </p:nvSpPr>
        <p:spPr>
          <a:xfrm>
            <a:off x="7161671" y="1388073"/>
            <a:ext cx="106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cs typeface="Aharoni" panose="02010803020104030203" pitchFamily="2" charset="-79"/>
              </a:rPr>
              <a:t>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D8154-BC7B-4DB9-BB6F-012375E92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198" y="3858638"/>
            <a:ext cx="4284802" cy="29993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D9930-92A8-4EF0-9326-D5948589C9F4}"/>
              </a:ext>
            </a:extLst>
          </p:cNvPr>
          <p:cNvSpPr txBox="1"/>
          <p:nvPr/>
        </p:nvSpPr>
        <p:spPr>
          <a:xfrm>
            <a:off x="9108232" y="1481051"/>
            <a:ext cx="20557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70000+ quadruple Colocations/year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64C0B-D410-4E87-B162-DFA20B4B95D4}"/>
              </a:ext>
            </a:extLst>
          </p:cNvPr>
          <p:cNvSpPr txBox="1"/>
          <p:nvPr/>
        </p:nvSpPr>
        <p:spPr>
          <a:xfrm>
            <a:off x="5919046" y="5819131"/>
            <a:ext cx="20557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~2500 quintuple Colocations</a:t>
            </a:r>
          </a:p>
        </p:txBody>
      </p:sp>
    </p:spTree>
    <p:extLst>
      <p:ext uri="{BB962C8B-B14F-4D97-AF65-F5344CB8AC3E}">
        <p14:creationId xmlns:p14="http://schemas.microsoft.com/office/powerpoint/2010/main" val="245705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C7DE7B-A24A-448D-B488-EB5CF2F41DC1}"/>
              </a:ext>
            </a:extLst>
          </p:cNvPr>
          <p:cNvSpPr txBox="1"/>
          <p:nvPr/>
        </p:nvSpPr>
        <p:spPr>
          <a:xfrm>
            <a:off x="2908730" y="1055004"/>
            <a:ext cx="155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cs typeface="Aharoni" panose="02010803020104030203" pitchFamily="2" charset="-79"/>
              </a:rPr>
              <a:t>2018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A4EE6C-4CC4-4419-9C82-F632EF93ACA2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	Additional colocated ASCAT/BUOY PDFs for 2018-2019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BF302-A830-4295-8C9E-2A92C23B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53" y="1881563"/>
            <a:ext cx="6351447" cy="4446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6C84A0-CE5C-421F-B7A0-DDF099673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1" y="1881563"/>
            <a:ext cx="6351447" cy="4446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4AF52F-7406-4C37-859F-88A0EE96B411}"/>
              </a:ext>
            </a:extLst>
          </p:cNvPr>
          <p:cNvSpPr txBox="1"/>
          <p:nvPr/>
        </p:nvSpPr>
        <p:spPr>
          <a:xfrm>
            <a:off x="8614335" y="992482"/>
            <a:ext cx="106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cs typeface="Aharoni" panose="02010803020104030203" pitchFamily="2" charset="-79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6817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7EC806-E0AC-4174-9ADE-7C363A77D4C6}"/>
              </a:ext>
            </a:extLst>
          </p:cNvPr>
          <p:cNvGrpSpPr/>
          <p:nvPr/>
        </p:nvGrpSpPr>
        <p:grpSpPr>
          <a:xfrm>
            <a:off x="509011" y="2050676"/>
            <a:ext cx="11173977" cy="4001412"/>
            <a:chOff x="479932" y="759758"/>
            <a:chExt cx="11173977" cy="40014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33EFEE-B6B8-495D-A882-5F1BD8D36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932" y="759758"/>
              <a:ext cx="5716302" cy="40014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7977A0-3C21-45CC-AD09-ED14FF5DE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7607" y="759758"/>
              <a:ext cx="5716302" cy="400141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B008D3A-C74D-4766-BE84-68676FEB9B6D}"/>
                </a:ext>
              </a:extLst>
            </p:cNvPr>
            <p:cNvSpPr txBox="1"/>
            <p:nvPr/>
          </p:nvSpPr>
          <p:spPr>
            <a:xfrm>
              <a:off x="1278480" y="1327374"/>
              <a:ext cx="2059603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Quadruple colocations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855EE5-D6ED-422F-8555-6BBAA852D33E}"/>
                </a:ext>
              </a:extLst>
            </p:cNvPr>
            <p:cNvSpPr txBox="1"/>
            <p:nvPr/>
          </p:nvSpPr>
          <p:spPr>
            <a:xfrm>
              <a:off x="6736155" y="1311387"/>
              <a:ext cx="2003177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Quintuple colocations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2C7DE7B-A24A-448D-B488-EB5CF2F41DC1}"/>
              </a:ext>
            </a:extLst>
          </p:cNvPr>
          <p:cNvSpPr txBox="1"/>
          <p:nvPr/>
        </p:nvSpPr>
        <p:spPr>
          <a:xfrm>
            <a:off x="2915215" y="1465901"/>
            <a:ext cx="155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cs typeface="Aharoni" panose="02010803020104030203" pitchFamily="2" charset="-79"/>
              </a:rPr>
              <a:t>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1507C-27F8-4B5D-86D6-B6E883D26D2A}"/>
              </a:ext>
            </a:extLst>
          </p:cNvPr>
          <p:cNvSpPr txBox="1"/>
          <p:nvPr/>
        </p:nvSpPr>
        <p:spPr>
          <a:xfrm>
            <a:off x="8501665" y="1449328"/>
            <a:ext cx="155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cs typeface="Aharoni" panose="02010803020104030203" pitchFamily="2" charset="-79"/>
              </a:rPr>
              <a:t>2020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A4EE6C-4CC4-4419-9C82-F632EF93ACA2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	PDF of the differences ASCAT-BUOY</a:t>
            </a:r>
          </a:p>
        </p:txBody>
      </p:sp>
    </p:spTree>
    <p:extLst>
      <p:ext uri="{BB962C8B-B14F-4D97-AF65-F5344CB8AC3E}">
        <p14:creationId xmlns:p14="http://schemas.microsoft.com/office/powerpoint/2010/main" val="351542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19C600-EECB-4F3C-9878-7067CA7C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57194"/>
            <a:ext cx="9392450" cy="5478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C3522C-99D1-421A-81E7-CA542B0846E0}"/>
              </a:ext>
            </a:extLst>
          </p:cNvPr>
          <p:cNvSpPr txBox="1"/>
          <p:nvPr/>
        </p:nvSpPr>
        <p:spPr>
          <a:xfrm>
            <a:off x="1146667" y="998674"/>
            <a:ext cx="10695813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Global ocean wind anomaly timeseries for  the AMS 2020 State of the Climate report (to be published July 2021)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29066-9F70-416C-AB4A-75C57E22CFCF}"/>
              </a:ext>
            </a:extLst>
          </p:cNvPr>
          <p:cNvSpPr txBox="1"/>
          <p:nvPr/>
        </p:nvSpPr>
        <p:spPr>
          <a:xfrm>
            <a:off x="7838399" y="4519863"/>
            <a:ext cx="1834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ASCAT-A and -B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FFBB3-0B3A-4381-B72A-1B4CCBF85BA1}"/>
              </a:ext>
            </a:extLst>
          </p:cNvPr>
          <p:cNvSpPr txBox="1"/>
          <p:nvPr/>
        </p:nvSpPr>
        <p:spPr>
          <a:xfrm>
            <a:off x="6083790" y="4817349"/>
            <a:ext cx="881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</a:rPr>
              <a:t>QSCAT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80655-853C-4E82-B5DA-F5179034D60D}"/>
              </a:ext>
            </a:extLst>
          </p:cNvPr>
          <p:cNvSpPr txBox="1"/>
          <p:nvPr/>
        </p:nvSpPr>
        <p:spPr>
          <a:xfrm>
            <a:off x="4382025" y="5300696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Radiometers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673F1D-DB15-4DD8-BC9D-BA46BA79BB63}"/>
              </a:ext>
            </a:extLst>
          </p:cNvPr>
          <p:cNvCxnSpPr>
            <a:cxnSpLocks/>
          </p:cNvCxnSpPr>
          <p:nvPr/>
        </p:nvCxnSpPr>
        <p:spPr>
          <a:xfrm>
            <a:off x="4141694" y="5674659"/>
            <a:ext cx="5595275" cy="0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4D63EF-E3B1-4472-B8CC-8C2AABC60EB6}"/>
              </a:ext>
            </a:extLst>
          </p:cNvPr>
          <p:cNvCxnSpPr/>
          <p:nvPr/>
        </p:nvCxnSpPr>
        <p:spPr>
          <a:xfrm>
            <a:off x="6108211" y="5197288"/>
            <a:ext cx="1730188" cy="0"/>
          </a:xfrm>
          <a:prstGeom prst="straightConnector1">
            <a:avLst/>
          </a:prstGeom>
          <a:ln w="15875">
            <a:solidFill>
              <a:srgbClr val="FF00FF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9A1301-EC55-4D10-BDB4-93141EF29C18}"/>
              </a:ext>
            </a:extLst>
          </p:cNvPr>
          <p:cNvCxnSpPr>
            <a:cxnSpLocks/>
          </p:cNvCxnSpPr>
          <p:nvPr/>
        </p:nvCxnSpPr>
        <p:spPr>
          <a:xfrm>
            <a:off x="7665829" y="4892488"/>
            <a:ext cx="2071140" cy="0"/>
          </a:xfrm>
          <a:prstGeom prst="straightConnector1">
            <a:avLst/>
          </a:prstGeom>
          <a:ln w="15875">
            <a:solidFill>
              <a:srgbClr val="FF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C7555C7-020F-473E-8B6F-C873D81BF7AC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	USE OF SCATTEROMETERS CDR FOR STATE OF THE CLIMATE REPORT : WIND ANOMALY TIMESERIES 1988-2020</a:t>
            </a:r>
          </a:p>
        </p:txBody>
      </p:sp>
    </p:spTree>
    <p:extLst>
      <p:ext uri="{BB962C8B-B14F-4D97-AF65-F5344CB8AC3E}">
        <p14:creationId xmlns:p14="http://schemas.microsoft.com/office/powerpoint/2010/main" val="342019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61E75AC-810F-4867-8C19-87508ED1C028}"/>
              </a:ext>
            </a:extLst>
          </p:cNvPr>
          <p:cNvSpPr/>
          <p:nvPr/>
        </p:nvSpPr>
        <p:spPr>
          <a:xfrm>
            <a:off x="84792" y="3774124"/>
            <a:ext cx="12022414" cy="309611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4AD7A-C919-4641-B17D-074FD44F1A85}"/>
              </a:ext>
            </a:extLst>
          </p:cNvPr>
          <p:cNvSpPr txBox="1">
            <a:spLocks/>
          </p:cNvSpPr>
          <p:nvPr/>
        </p:nvSpPr>
        <p:spPr>
          <a:xfrm>
            <a:off x="0" y="-10528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STRATEGY FOR OVW CLIMATE DATA RECORD</a:t>
            </a:r>
          </a:p>
        </p:txBody>
      </p:sp>
      <p:pic>
        <p:nvPicPr>
          <p:cNvPr id="3" name="Picture 9" descr="Logo_white">
            <a:extLst>
              <a:ext uri="{FF2B5EF4-FFF2-40B4-BE49-F238E27FC236}">
                <a16:creationId xmlns:a16="http://schemas.microsoft.com/office/drawing/2014/main" id="{CB991E47-1724-404C-9672-24B9E2EA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4736" y="130866"/>
            <a:ext cx="1588493" cy="55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NASA_Logo">
            <a:extLst>
              <a:ext uri="{FF2B5EF4-FFF2-40B4-BE49-F238E27FC236}">
                <a16:creationId xmlns:a16="http://schemas.microsoft.com/office/drawing/2014/main" id="{75A84B6B-1F34-427E-BFD8-414157495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9" y="54102"/>
            <a:ext cx="8270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C7492-D24A-4C13-9B17-C6A8A13BE0CA}"/>
              </a:ext>
            </a:extLst>
          </p:cNvPr>
          <p:cNvSpPr txBox="1"/>
          <p:nvPr/>
        </p:nvSpPr>
        <p:spPr>
          <a:xfrm>
            <a:off x="1434353" y="1055306"/>
            <a:ext cx="28312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Ku-band backbone</a:t>
            </a:r>
            <a:endPara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A0B9B8-1355-4949-A3D8-3CC02C06FD23}"/>
              </a:ext>
            </a:extLst>
          </p:cNvPr>
          <p:cNvSpPr txBox="1"/>
          <p:nvPr/>
        </p:nvSpPr>
        <p:spPr>
          <a:xfrm>
            <a:off x="6668283" y="1019899"/>
            <a:ext cx="300525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C-band backbone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5F0B4EF-E857-4A90-931C-23A390D195D9}"/>
              </a:ext>
            </a:extLst>
          </p:cNvPr>
          <p:cNvGrpSpPr/>
          <p:nvPr/>
        </p:nvGrpSpPr>
        <p:grpSpPr>
          <a:xfrm>
            <a:off x="188933" y="1605289"/>
            <a:ext cx="11753387" cy="1690704"/>
            <a:chOff x="369137" y="1655578"/>
            <a:chExt cx="11753387" cy="169070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F82EF07-8492-4A0E-BF3B-AA8EE9D2691E}"/>
                </a:ext>
              </a:extLst>
            </p:cNvPr>
            <p:cNvGrpSpPr/>
            <p:nvPr/>
          </p:nvGrpSpPr>
          <p:grpSpPr>
            <a:xfrm>
              <a:off x="369137" y="1655578"/>
              <a:ext cx="11753387" cy="1688416"/>
              <a:chOff x="369137" y="1655578"/>
              <a:chExt cx="11753387" cy="168841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007DC8-BC2F-42C2-B95F-7F69105633FC}"/>
                  </a:ext>
                </a:extLst>
              </p:cNvPr>
              <p:cNvSpPr/>
              <p:nvPr/>
            </p:nvSpPr>
            <p:spPr>
              <a:xfrm>
                <a:off x="988358" y="1655578"/>
                <a:ext cx="4585447" cy="332047"/>
              </a:xfrm>
              <a:prstGeom prst="rect">
                <a:avLst/>
              </a:prstGeom>
              <a:solidFill>
                <a:srgbClr val="3399FF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C77D33-54AB-4EC7-9035-899BEE1F0458}"/>
                  </a:ext>
                </a:extLst>
              </p:cNvPr>
              <p:cNvSpPr/>
              <p:nvPr/>
            </p:nvSpPr>
            <p:spPr>
              <a:xfrm>
                <a:off x="4531658" y="1691328"/>
                <a:ext cx="6225989" cy="463579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544CF2-CAAF-455E-BF22-DB338A0F10AD}"/>
                  </a:ext>
                </a:extLst>
              </p:cNvPr>
              <p:cNvSpPr/>
              <p:nvPr/>
            </p:nvSpPr>
            <p:spPr>
              <a:xfrm>
                <a:off x="6999195" y="1907405"/>
                <a:ext cx="3758452" cy="4096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B48D90-E505-4AEA-A959-00DBDF279470}"/>
                  </a:ext>
                </a:extLst>
              </p:cNvPr>
              <p:cNvSpPr/>
              <p:nvPr/>
            </p:nvSpPr>
            <p:spPr>
              <a:xfrm>
                <a:off x="9883588" y="2009426"/>
                <a:ext cx="874059" cy="437030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88A5F2F-A7E5-4A79-A684-B1AFA348DFF8}"/>
                  </a:ext>
                </a:extLst>
              </p:cNvPr>
              <p:cNvCxnSpPr/>
              <p:nvPr/>
            </p:nvCxnSpPr>
            <p:spPr>
              <a:xfrm>
                <a:off x="618565" y="2978524"/>
                <a:ext cx="11235017" cy="0"/>
              </a:xfrm>
              <a:prstGeom prst="line">
                <a:avLst/>
              </a:prstGeom>
              <a:ln w="12700" cmpd="tri">
                <a:solidFill>
                  <a:schemeClr val="bg2">
                    <a:lumMod val="50000"/>
                  </a:schemeClr>
                </a:solidFill>
                <a:headEnd type="diamond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E3D122-D45A-4DAD-AEFB-441FCF358659}"/>
                  </a:ext>
                </a:extLst>
              </p:cNvPr>
              <p:cNvSpPr txBox="1"/>
              <p:nvPr/>
            </p:nvSpPr>
            <p:spPr>
              <a:xfrm>
                <a:off x="369137" y="3066995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1999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8A50FA-9898-4829-BFC2-C1540F37EF7A}"/>
                  </a:ext>
                </a:extLst>
              </p:cNvPr>
              <p:cNvSpPr txBox="1"/>
              <p:nvPr/>
            </p:nvSpPr>
            <p:spPr>
              <a:xfrm>
                <a:off x="4040184" y="3065365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2007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74CC9B-D2F5-48B8-931B-464CAD2E956D}"/>
                  </a:ext>
                </a:extLst>
              </p:cNvPr>
              <p:cNvSpPr txBox="1"/>
              <p:nvPr/>
            </p:nvSpPr>
            <p:spPr>
              <a:xfrm>
                <a:off x="6763214" y="3057873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2013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603491-AAD0-4F72-BAC6-ADB9BA342560}"/>
                  </a:ext>
                </a:extLst>
              </p:cNvPr>
              <p:cNvSpPr txBox="1"/>
              <p:nvPr/>
            </p:nvSpPr>
            <p:spPr>
              <a:xfrm>
                <a:off x="9492967" y="3056512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2019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AEEEC7-26B1-4EFA-A77B-A834029C78F7}"/>
                  </a:ext>
                </a:extLst>
              </p:cNvPr>
              <p:cNvSpPr txBox="1"/>
              <p:nvPr/>
            </p:nvSpPr>
            <p:spPr>
              <a:xfrm>
                <a:off x="10434261" y="3054883"/>
                <a:ext cx="4988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8787CD-478E-4430-BC8C-4E4B0176FE5E}"/>
                  </a:ext>
                </a:extLst>
              </p:cNvPr>
              <p:cNvSpPr/>
              <p:nvPr/>
            </p:nvSpPr>
            <p:spPr>
              <a:xfrm>
                <a:off x="10762379" y="1720448"/>
                <a:ext cx="746312" cy="209630"/>
              </a:xfrm>
              <a:prstGeom prst="rect">
                <a:avLst/>
              </a:prstGeom>
              <a:pattFill prst="wdUpDiag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A8E5A56C-4A85-4B2C-814A-46E67B08E3F1}"/>
                  </a:ext>
                </a:extLst>
              </p:cNvPr>
              <p:cNvSpPr/>
              <p:nvPr/>
            </p:nvSpPr>
            <p:spPr>
              <a:xfrm>
                <a:off x="10757647" y="1867278"/>
                <a:ext cx="1237130" cy="399261"/>
              </a:xfrm>
              <a:prstGeom prst="rightArrow">
                <a:avLst/>
              </a:prstGeom>
              <a:pattFill prst="wdUp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F3E0BCAB-95E5-470F-A13E-8FE8249B3090}"/>
                  </a:ext>
                </a:extLst>
              </p:cNvPr>
              <p:cNvSpPr/>
              <p:nvPr/>
            </p:nvSpPr>
            <p:spPr>
              <a:xfrm>
                <a:off x="10757647" y="2179185"/>
                <a:ext cx="1364877" cy="352093"/>
              </a:xfrm>
              <a:prstGeom prst="rightArrow">
                <a:avLst/>
              </a:prstGeom>
              <a:pattFill prst="wdUpDiag">
                <a:fgClr>
                  <a:srgbClr val="FFCC6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0CD20E-BA56-4216-A5A6-79B09D4A0831}"/>
                  </a:ext>
                </a:extLst>
              </p:cNvPr>
              <p:cNvSpPr txBox="1"/>
              <p:nvPr/>
            </p:nvSpPr>
            <p:spPr>
              <a:xfrm>
                <a:off x="7000142" y="2327216"/>
                <a:ext cx="795411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ASCAT-B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82A06A-4A85-49A6-B3D9-D775D0DA7AAD}"/>
                  </a:ext>
                </a:extLst>
              </p:cNvPr>
              <p:cNvSpPr txBox="1"/>
              <p:nvPr/>
            </p:nvSpPr>
            <p:spPr>
              <a:xfrm>
                <a:off x="4525592" y="2178552"/>
                <a:ext cx="809837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ASCAT-A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0E9D01-7593-425B-95B9-DE23CB2CF391}"/>
                  </a:ext>
                </a:extLst>
              </p:cNvPr>
              <p:cNvSpPr txBox="1"/>
              <p:nvPr/>
            </p:nvSpPr>
            <p:spPr>
              <a:xfrm>
                <a:off x="9883588" y="2455551"/>
                <a:ext cx="792205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ASCAT-C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D29764-107B-4B70-B9F4-1BEDA4165AFF}"/>
                  </a:ext>
                </a:extLst>
              </p:cNvPr>
              <p:cNvSpPr txBox="1"/>
              <p:nvPr/>
            </p:nvSpPr>
            <p:spPr>
              <a:xfrm>
                <a:off x="983627" y="2002703"/>
                <a:ext cx="899605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QuikSCAT</a:t>
                </a:r>
              </a:p>
            </p:txBody>
          </p:sp>
        </p:grp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1F03149B-9011-4ADB-82B3-7FC9D51331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714" y="2909663"/>
              <a:ext cx="137721" cy="137721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9C485B27-A90A-4BB7-AAA3-108C3BE9F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0334" y="2909662"/>
              <a:ext cx="137721" cy="137721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388191DE-71A7-423D-A08C-E8C848529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73533" y="2927644"/>
              <a:ext cx="137721" cy="137721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4D8B8CAA-29B0-46CA-AC08-81ABA503A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19926" y="2922546"/>
              <a:ext cx="137721" cy="137721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774D6D-589C-4988-BB10-0970CC9CADDD}"/>
                </a:ext>
              </a:extLst>
            </p:cNvPr>
            <p:cNvSpPr txBox="1"/>
            <p:nvPr/>
          </p:nvSpPr>
          <p:spPr>
            <a:xfrm>
              <a:off x="4890019" y="306928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2009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C2E8F4C6-D839-434F-BC44-6F3B6C1B9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8557" y="2908665"/>
              <a:ext cx="137721" cy="137721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EE72A9B-1F55-4626-992D-7483CE9254D3}"/>
              </a:ext>
            </a:extLst>
          </p:cNvPr>
          <p:cNvSpPr txBox="1"/>
          <p:nvPr/>
        </p:nvSpPr>
        <p:spPr>
          <a:xfrm>
            <a:off x="188933" y="5820345"/>
            <a:ext cx="745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33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KuSST GMF</a:t>
            </a:r>
            <a:r>
              <a:rPr lang="en-US" dirty="0"/>
              <a:t>: Ku2011 GMF+ incidence angle dependency+ *SST dependency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0F704F-A687-462D-9759-20B52CFF38DA}"/>
              </a:ext>
            </a:extLst>
          </p:cNvPr>
          <p:cNvSpPr txBox="1"/>
          <p:nvPr/>
        </p:nvSpPr>
        <p:spPr>
          <a:xfrm>
            <a:off x="188933" y="6135768"/>
            <a:ext cx="643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C2015 GMF</a:t>
            </a:r>
            <a:r>
              <a:rPr lang="en-US" dirty="0"/>
              <a:t>: incidence angle dependency but no *SST dependency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4CE506C-A343-4819-81AB-A10E46CDA6B1}"/>
              </a:ext>
            </a:extLst>
          </p:cNvPr>
          <p:cNvGrpSpPr/>
          <p:nvPr/>
        </p:nvGrpSpPr>
        <p:grpSpPr>
          <a:xfrm>
            <a:off x="480055" y="3792822"/>
            <a:ext cx="10655480" cy="2009872"/>
            <a:chOff x="983627" y="4545569"/>
            <a:chExt cx="10655480" cy="200987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4EFDAC-6711-4FFD-A779-6B0850BD546F}"/>
                </a:ext>
              </a:extLst>
            </p:cNvPr>
            <p:cNvCxnSpPr/>
            <p:nvPr/>
          </p:nvCxnSpPr>
          <p:spPr>
            <a:xfrm>
              <a:off x="7335371" y="5641041"/>
              <a:ext cx="914400" cy="9144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E5CDDE0-01C5-48F9-A2FD-EDD0C3EAF4E1}"/>
                </a:ext>
              </a:extLst>
            </p:cNvPr>
            <p:cNvSpPr/>
            <p:nvPr/>
          </p:nvSpPr>
          <p:spPr>
            <a:xfrm>
              <a:off x="983627" y="4914514"/>
              <a:ext cx="2223498" cy="1345092"/>
            </a:xfrm>
            <a:prstGeom prst="round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Calibrated </a:t>
              </a:r>
              <a:r>
                <a:rPr lang="en-US" sz="2400" dirty="0">
                  <a:solidFill>
                    <a:srgbClr val="002060"/>
                  </a:solidFill>
                  <a:latin typeface="Symbol" panose="05050102010706020507" pitchFamily="18" charset="2"/>
                </a:rPr>
                <a:t>s</a:t>
              </a:r>
              <a:r>
                <a:rPr lang="en-US" sz="2400" baseline="-25000" dirty="0">
                  <a:solidFill>
                    <a:srgbClr val="002060"/>
                  </a:solidFill>
                </a:rPr>
                <a:t>0</a:t>
              </a:r>
            </a:p>
            <a:p>
              <a:pPr algn="ctr"/>
              <a:r>
                <a:rPr lang="en-US" sz="2400" b="1" baseline="-25000" dirty="0">
                  <a:solidFill>
                    <a:srgbClr val="002060"/>
                  </a:solidFill>
                  <a:cs typeface="Aharoni" panose="02010803020104030203" pitchFamily="2" charset="-79"/>
                </a:rPr>
                <a:t>(EUMETSAT L1B)</a:t>
              </a:r>
              <a:endParaRPr lang="en-US" sz="2400" b="1" dirty="0">
                <a:solidFill>
                  <a:srgbClr val="002060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58" name="Flowchart: Decision 57">
              <a:extLst>
                <a:ext uri="{FF2B5EF4-FFF2-40B4-BE49-F238E27FC236}">
                  <a16:creationId xmlns:a16="http://schemas.microsoft.com/office/drawing/2014/main" id="{BF6B00A4-C38C-4F19-B35A-D95451945100}"/>
                </a:ext>
              </a:extLst>
            </p:cNvPr>
            <p:cNvSpPr/>
            <p:nvPr/>
          </p:nvSpPr>
          <p:spPr>
            <a:xfrm>
              <a:off x="7526641" y="4860853"/>
              <a:ext cx="2775186" cy="1585911"/>
            </a:xfrm>
            <a:prstGeom prst="flowChartDecision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Wind 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Retrieval algorithm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894AEC4-C8A9-4179-9AAA-C7625E3B215F}"/>
                </a:ext>
              </a:extLst>
            </p:cNvPr>
            <p:cNvSpPr/>
            <p:nvPr/>
          </p:nvSpPr>
          <p:spPr>
            <a:xfrm>
              <a:off x="4769963" y="5020511"/>
              <a:ext cx="2284015" cy="1281449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GMF</a:t>
              </a:r>
            </a:p>
            <a:p>
              <a:pPr algn="ctr"/>
              <a:r>
                <a:rPr lang="en-US" sz="24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(w, </a:t>
              </a:r>
              <a:r>
                <a:rPr lang="en-US" sz="2400" dirty="0" err="1">
                  <a:solidFill>
                    <a:srgbClr val="002060"/>
                  </a:solidFill>
                  <a:latin typeface="Symbol" panose="05050102010706020507" pitchFamily="18" charset="2"/>
                  <a:cs typeface="Aharoni" panose="02010803020104030203" pitchFamily="2" charset="-79"/>
                </a:rPr>
                <a:t>f</a:t>
              </a:r>
              <a:r>
                <a:rPr lang="en-US" sz="2400" baseline="-25000" dirty="0" err="1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</a:t>
              </a:r>
              <a:r>
                <a:rPr lang="en-US" sz="24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, </a:t>
              </a:r>
              <a:r>
                <a:rPr lang="en-US" sz="2400" dirty="0">
                  <a:solidFill>
                    <a:srgbClr val="002060"/>
                  </a:solidFill>
                  <a:latin typeface="Symbol" panose="05050102010706020507" pitchFamily="18" charset="2"/>
                  <a:cs typeface="Aharoni" panose="02010803020104030203" pitchFamily="2" charset="-79"/>
                </a:rPr>
                <a:t>q</a:t>
              </a:r>
              <a:r>
                <a:rPr lang="en-US" sz="24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, 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SST*</a:t>
              </a:r>
              <a:r>
                <a:rPr lang="en-US" sz="24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6E00A22-6895-43FC-BAC7-C00492475C0D}"/>
                </a:ext>
              </a:extLst>
            </p:cNvPr>
            <p:cNvSpPr txBox="1"/>
            <p:nvPr/>
          </p:nvSpPr>
          <p:spPr>
            <a:xfrm>
              <a:off x="7501403" y="4545569"/>
              <a:ext cx="1160361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haroni" panose="02010803020104030203" pitchFamily="2" charset="-79"/>
                  <a:cs typeface="Aharoni" panose="02010803020104030203" pitchFamily="2" charset="-79"/>
                </a:rPr>
                <a:t>NWP </a:t>
              </a:r>
              <a:r>
                <a:rPr lang="en-US" sz="1600" dirty="0" err="1">
                  <a:latin typeface="Aharoni" panose="02010803020104030203" pitchFamily="2" charset="-79"/>
                  <a:cs typeface="Aharoni" panose="02010803020104030203" pitchFamily="2" charset="-79"/>
                </a:rPr>
                <a:t>w</a:t>
              </a:r>
              <a:r>
                <a:rPr lang="en-US" sz="1600" dirty="0" err="1"/>
                <a:t>,</a:t>
              </a:r>
              <a:r>
                <a:rPr lang="en-US" sz="1600" b="1" dirty="0" err="1">
                  <a:latin typeface="Symbol" panose="05050102010706020507" pitchFamily="18" charset="2"/>
                </a:rPr>
                <a:t>f</a:t>
              </a:r>
              <a:r>
                <a:rPr lang="en-US" sz="1600" dirty="0">
                  <a:latin typeface="Symbol" panose="05050102010706020507" pitchFamily="18" charset="2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0D2B20-97B7-44DE-BD78-7A78F4EA9DE1}"/>
                </a:ext>
              </a:extLst>
            </p:cNvPr>
            <p:cNvSpPr txBox="1"/>
            <p:nvPr/>
          </p:nvSpPr>
          <p:spPr>
            <a:xfrm>
              <a:off x="9673533" y="4555925"/>
              <a:ext cx="1965574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Reynolds SST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DDE6FAF-7876-4F86-9348-5ADB88D891D8}"/>
                </a:ext>
              </a:extLst>
            </p:cNvPr>
            <p:cNvCxnSpPr>
              <a:cxnSpLocks/>
            </p:cNvCxnSpPr>
            <p:nvPr/>
          </p:nvCxnSpPr>
          <p:spPr>
            <a:xfrm>
              <a:off x="7910623" y="4925257"/>
              <a:ext cx="476029" cy="163746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D65A714-1203-4958-891D-E253EEA54654}"/>
                </a:ext>
              </a:extLst>
            </p:cNvPr>
            <p:cNvCxnSpPr>
              <a:cxnSpLocks/>
              <a:stCxn id="64" idx="2"/>
            </p:cNvCxnSpPr>
            <p:nvPr/>
          </p:nvCxnSpPr>
          <p:spPr>
            <a:xfrm flipH="1">
              <a:off x="9501522" y="4925257"/>
              <a:ext cx="1154798" cy="193448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762F1B5A-E982-4679-82D3-CD0C4458BBC7}"/>
                </a:ext>
              </a:extLst>
            </p:cNvPr>
            <p:cNvSpPr/>
            <p:nvPr/>
          </p:nvSpPr>
          <p:spPr>
            <a:xfrm>
              <a:off x="7068055" y="5561574"/>
              <a:ext cx="433348" cy="184470"/>
            </a:xfrm>
            <a:prstGeom prst="rightArrow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44A1340D-EF6D-4A51-B47C-6B7595645CD9}"/>
                </a:ext>
              </a:extLst>
            </p:cNvPr>
            <p:cNvSpPr/>
            <p:nvPr/>
          </p:nvSpPr>
          <p:spPr>
            <a:xfrm>
              <a:off x="3227723" y="5118705"/>
              <a:ext cx="1505846" cy="155553"/>
            </a:xfrm>
            <a:prstGeom prst="right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row: Right 79">
              <a:extLst>
                <a:ext uri="{FF2B5EF4-FFF2-40B4-BE49-F238E27FC236}">
                  <a16:creationId xmlns:a16="http://schemas.microsoft.com/office/drawing/2014/main" id="{15CEE710-72BF-4D16-A01F-1E49E4299FEE}"/>
                </a:ext>
              </a:extLst>
            </p:cNvPr>
            <p:cNvSpPr/>
            <p:nvPr/>
          </p:nvSpPr>
          <p:spPr>
            <a:xfrm>
              <a:off x="3209748" y="5525074"/>
              <a:ext cx="1505846" cy="155553"/>
            </a:xfrm>
            <a:prstGeom prst="right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A3067865-1E34-486D-A6AC-99AB9FEAE0DE}"/>
                </a:ext>
              </a:extLst>
            </p:cNvPr>
            <p:cNvSpPr/>
            <p:nvPr/>
          </p:nvSpPr>
          <p:spPr>
            <a:xfrm>
              <a:off x="3212178" y="5903776"/>
              <a:ext cx="1505846" cy="155553"/>
            </a:xfrm>
            <a:prstGeom prst="right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0B93E407-ABF4-4BF6-BB41-40A5957D73E1}"/>
                </a:ext>
              </a:extLst>
            </p:cNvPr>
            <p:cNvSpPr/>
            <p:nvPr/>
          </p:nvSpPr>
          <p:spPr>
            <a:xfrm>
              <a:off x="10324071" y="5582365"/>
              <a:ext cx="552053" cy="181756"/>
            </a:xfrm>
            <a:prstGeom prst="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415F9F4-3FD5-45DF-803C-B5A9BD6F0B86}"/>
              </a:ext>
            </a:extLst>
          </p:cNvPr>
          <p:cNvSpPr/>
          <p:nvPr/>
        </p:nvSpPr>
        <p:spPr>
          <a:xfrm>
            <a:off x="7688945" y="5868235"/>
            <a:ext cx="2302878" cy="5863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Ocean Calibration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Post-hoc corrections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2D355D-65ED-4DAB-9A4E-BAC171454B94}"/>
              </a:ext>
            </a:extLst>
          </p:cNvPr>
          <p:cNvCxnSpPr>
            <a:cxnSpLocks/>
          </p:cNvCxnSpPr>
          <p:nvPr/>
        </p:nvCxnSpPr>
        <p:spPr>
          <a:xfrm>
            <a:off x="8109764" y="5694785"/>
            <a:ext cx="1365107" cy="93320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01B2A8-E114-4642-A5FE-6B5D26DF5798}"/>
              </a:ext>
            </a:extLst>
          </p:cNvPr>
          <p:cNvCxnSpPr>
            <a:cxnSpLocks/>
          </p:cNvCxnSpPr>
          <p:nvPr/>
        </p:nvCxnSpPr>
        <p:spPr>
          <a:xfrm flipV="1">
            <a:off x="8006652" y="5745866"/>
            <a:ext cx="1666881" cy="88597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BF8F591-91D1-4B18-8FC9-6932C3D78F7B}"/>
              </a:ext>
            </a:extLst>
          </p:cNvPr>
          <p:cNvGrpSpPr/>
          <p:nvPr/>
        </p:nvGrpSpPr>
        <p:grpSpPr>
          <a:xfrm>
            <a:off x="2825677" y="4306315"/>
            <a:ext cx="952908" cy="276999"/>
            <a:chOff x="150425" y="3334502"/>
            <a:chExt cx="952908" cy="276999"/>
          </a:xfrm>
        </p:grpSpPr>
        <p:sp>
          <p:nvSpPr>
            <p:cNvPr id="98" name="Flowchart: Data 97">
              <a:extLst>
                <a:ext uri="{FF2B5EF4-FFF2-40B4-BE49-F238E27FC236}">
                  <a16:creationId xmlns:a16="http://schemas.microsoft.com/office/drawing/2014/main" id="{8AC05B77-37D8-48EE-A796-564E66A6E827}"/>
                </a:ext>
              </a:extLst>
            </p:cNvPr>
            <p:cNvSpPr/>
            <p:nvPr/>
          </p:nvSpPr>
          <p:spPr>
            <a:xfrm>
              <a:off x="150425" y="3348933"/>
              <a:ext cx="914400" cy="229601"/>
            </a:xfrm>
            <a:prstGeom prst="flowChartInputOutp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A342485-31AD-4AE5-AC15-F0ACC26C6CCE}"/>
                </a:ext>
              </a:extLst>
            </p:cNvPr>
            <p:cNvSpPr txBox="1"/>
            <p:nvPr/>
          </p:nvSpPr>
          <p:spPr>
            <a:xfrm>
              <a:off x="188933" y="3334502"/>
              <a:ext cx="9144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ASCAT-A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9DA8E82-C78A-4B8C-9A03-7AE650CA81AF}"/>
              </a:ext>
            </a:extLst>
          </p:cNvPr>
          <p:cNvGrpSpPr/>
          <p:nvPr/>
        </p:nvGrpSpPr>
        <p:grpSpPr>
          <a:xfrm>
            <a:off x="2755492" y="4719974"/>
            <a:ext cx="952908" cy="276999"/>
            <a:chOff x="150425" y="3334502"/>
            <a:chExt cx="952908" cy="276999"/>
          </a:xfrm>
        </p:grpSpPr>
        <p:sp>
          <p:nvSpPr>
            <p:cNvPr id="105" name="Flowchart: Data 104">
              <a:extLst>
                <a:ext uri="{FF2B5EF4-FFF2-40B4-BE49-F238E27FC236}">
                  <a16:creationId xmlns:a16="http://schemas.microsoft.com/office/drawing/2014/main" id="{951F8D73-F8EE-4FCA-82F2-13062361829E}"/>
                </a:ext>
              </a:extLst>
            </p:cNvPr>
            <p:cNvSpPr/>
            <p:nvPr/>
          </p:nvSpPr>
          <p:spPr>
            <a:xfrm>
              <a:off x="150425" y="3348933"/>
              <a:ext cx="914400" cy="229601"/>
            </a:xfrm>
            <a:prstGeom prst="flowChartInputOutp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A1E5838-4324-436C-8B08-05DC96A2F68C}"/>
                </a:ext>
              </a:extLst>
            </p:cNvPr>
            <p:cNvSpPr txBox="1"/>
            <p:nvPr/>
          </p:nvSpPr>
          <p:spPr>
            <a:xfrm>
              <a:off x="188933" y="3334502"/>
              <a:ext cx="9144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ASCAT-B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2CE146-0CF9-4687-8069-5A6AE07185E7}"/>
              </a:ext>
            </a:extLst>
          </p:cNvPr>
          <p:cNvGrpSpPr/>
          <p:nvPr/>
        </p:nvGrpSpPr>
        <p:grpSpPr>
          <a:xfrm>
            <a:off x="2733683" y="5100396"/>
            <a:ext cx="972828" cy="276999"/>
            <a:chOff x="150425" y="3334502"/>
            <a:chExt cx="972828" cy="276999"/>
          </a:xfrm>
        </p:grpSpPr>
        <p:sp>
          <p:nvSpPr>
            <p:cNvPr id="108" name="Flowchart: Data 107">
              <a:extLst>
                <a:ext uri="{FF2B5EF4-FFF2-40B4-BE49-F238E27FC236}">
                  <a16:creationId xmlns:a16="http://schemas.microsoft.com/office/drawing/2014/main" id="{9CBEFA9E-666C-4C25-BF0C-04F3830D65A3}"/>
                </a:ext>
              </a:extLst>
            </p:cNvPr>
            <p:cNvSpPr/>
            <p:nvPr/>
          </p:nvSpPr>
          <p:spPr>
            <a:xfrm>
              <a:off x="150425" y="3348933"/>
              <a:ext cx="914400" cy="229601"/>
            </a:xfrm>
            <a:prstGeom prst="flowChartInputOutp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521E30F-4ACC-47E3-9A5C-8453C39745F2}"/>
                </a:ext>
              </a:extLst>
            </p:cNvPr>
            <p:cNvSpPr txBox="1"/>
            <p:nvPr/>
          </p:nvSpPr>
          <p:spPr>
            <a:xfrm>
              <a:off x="208853" y="3334502"/>
              <a:ext cx="9144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ASCAT-C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E346F37-A2E3-4D42-9B7C-707E3F6BB783}"/>
              </a:ext>
            </a:extLst>
          </p:cNvPr>
          <p:cNvGrpSpPr/>
          <p:nvPr/>
        </p:nvGrpSpPr>
        <p:grpSpPr>
          <a:xfrm>
            <a:off x="10209848" y="4407258"/>
            <a:ext cx="1897360" cy="299991"/>
            <a:chOff x="10101943" y="4649191"/>
            <a:chExt cx="1898671" cy="278690"/>
          </a:xfrm>
        </p:grpSpPr>
        <p:sp>
          <p:nvSpPr>
            <p:cNvPr id="110" name="Flowchart: Data 109">
              <a:extLst>
                <a:ext uri="{FF2B5EF4-FFF2-40B4-BE49-F238E27FC236}">
                  <a16:creationId xmlns:a16="http://schemas.microsoft.com/office/drawing/2014/main" id="{24344854-8CC5-4589-A21B-0B31482EDBCB}"/>
                </a:ext>
              </a:extLst>
            </p:cNvPr>
            <p:cNvSpPr/>
            <p:nvPr/>
          </p:nvSpPr>
          <p:spPr>
            <a:xfrm>
              <a:off x="10101943" y="4649191"/>
              <a:ext cx="1898671" cy="278690"/>
            </a:xfrm>
            <a:prstGeom prst="flowChartInputOutpu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Wind </a:t>
              </a:r>
              <a:r>
                <a:rPr lang="en-US" sz="1600" dirty="0" err="1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w</a:t>
              </a:r>
              <a:r>
                <a:rPr lang="en-US" sz="1600" baseline="-25000" dirty="0" err="1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</a:t>
              </a:r>
              <a:r>
                <a:rPr lang="en-US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3CBD891-FB30-480D-8797-285A2AD74ED4}"/>
                </a:ext>
              </a:extLst>
            </p:cNvPr>
            <p:cNvCxnSpPr/>
            <p:nvPr/>
          </p:nvCxnSpPr>
          <p:spPr>
            <a:xfrm>
              <a:off x="11232297" y="4718338"/>
              <a:ext cx="22739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62A2A85-0786-48C8-B23B-05F9AD249E21}"/>
              </a:ext>
            </a:extLst>
          </p:cNvPr>
          <p:cNvGrpSpPr/>
          <p:nvPr/>
        </p:nvGrpSpPr>
        <p:grpSpPr>
          <a:xfrm>
            <a:off x="10188152" y="4813365"/>
            <a:ext cx="1897360" cy="299991"/>
            <a:chOff x="10101943" y="4649191"/>
            <a:chExt cx="1898671" cy="278690"/>
          </a:xfrm>
        </p:grpSpPr>
        <p:sp>
          <p:nvSpPr>
            <p:cNvPr id="115" name="Flowchart: Data 114">
              <a:extLst>
                <a:ext uri="{FF2B5EF4-FFF2-40B4-BE49-F238E27FC236}">
                  <a16:creationId xmlns:a16="http://schemas.microsoft.com/office/drawing/2014/main" id="{4109F609-435E-4B16-A64D-2A1DEFFCA2C6}"/>
                </a:ext>
              </a:extLst>
            </p:cNvPr>
            <p:cNvSpPr/>
            <p:nvPr/>
          </p:nvSpPr>
          <p:spPr>
            <a:xfrm>
              <a:off x="10101943" y="4649191"/>
              <a:ext cx="1898671" cy="278690"/>
            </a:xfrm>
            <a:prstGeom prst="flowChartInputOutpu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Wind </a:t>
              </a:r>
              <a:r>
                <a:rPr lang="en-US" sz="1600" dirty="0" err="1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w</a:t>
              </a:r>
              <a:r>
                <a:rPr lang="en-US" sz="1600" baseline="-25000" dirty="0" err="1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</a:t>
              </a:r>
              <a:r>
                <a:rPr lang="en-US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B6479DA-D365-4B7C-B914-3CB83BAC61F7}"/>
                </a:ext>
              </a:extLst>
            </p:cNvPr>
            <p:cNvCxnSpPr/>
            <p:nvPr/>
          </p:nvCxnSpPr>
          <p:spPr>
            <a:xfrm>
              <a:off x="11232297" y="4718338"/>
              <a:ext cx="22739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330F977-67F1-4B38-8411-F6FDC36DEDDE}"/>
              </a:ext>
            </a:extLst>
          </p:cNvPr>
          <p:cNvGrpSpPr/>
          <p:nvPr/>
        </p:nvGrpSpPr>
        <p:grpSpPr>
          <a:xfrm>
            <a:off x="10150383" y="5213218"/>
            <a:ext cx="1897360" cy="299991"/>
            <a:chOff x="10101943" y="4649191"/>
            <a:chExt cx="1898671" cy="278690"/>
          </a:xfrm>
        </p:grpSpPr>
        <p:sp>
          <p:nvSpPr>
            <p:cNvPr id="118" name="Flowchart: Data 117">
              <a:extLst>
                <a:ext uri="{FF2B5EF4-FFF2-40B4-BE49-F238E27FC236}">
                  <a16:creationId xmlns:a16="http://schemas.microsoft.com/office/drawing/2014/main" id="{6DA48F8C-A2D2-4CDF-93C8-8C7B40545627}"/>
                </a:ext>
              </a:extLst>
            </p:cNvPr>
            <p:cNvSpPr/>
            <p:nvPr/>
          </p:nvSpPr>
          <p:spPr>
            <a:xfrm>
              <a:off x="10101943" y="4649191"/>
              <a:ext cx="1898671" cy="278690"/>
            </a:xfrm>
            <a:prstGeom prst="flowChartInputOutpu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Wind </a:t>
              </a:r>
              <a:r>
                <a:rPr lang="en-US" sz="1600" dirty="0" err="1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w</a:t>
              </a:r>
              <a:r>
                <a:rPr lang="en-US" sz="1600" baseline="-25000" dirty="0" err="1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</a:t>
              </a:r>
              <a:r>
                <a:rPr lang="en-US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E6EA849F-5F55-4BB3-B50D-CE546B335F1B}"/>
                </a:ext>
              </a:extLst>
            </p:cNvPr>
            <p:cNvCxnSpPr/>
            <p:nvPr/>
          </p:nvCxnSpPr>
          <p:spPr>
            <a:xfrm>
              <a:off x="11232297" y="4718338"/>
              <a:ext cx="22739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8DDB0D80-041C-46CA-8B77-4D995BABF549}"/>
              </a:ext>
            </a:extLst>
          </p:cNvPr>
          <p:cNvSpPr/>
          <p:nvPr/>
        </p:nvSpPr>
        <p:spPr>
          <a:xfrm>
            <a:off x="9153517" y="5257602"/>
            <a:ext cx="1177752" cy="196111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5A8047C2-11CE-4D94-A07F-0120A7540B5A}"/>
              </a:ext>
            </a:extLst>
          </p:cNvPr>
          <p:cNvSpPr/>
          <p:nvPr/>
        </p:nvSpPr>
        <p:spPr>
          <a:xfrm>
            <a:off x="9251644" y="4455151"/>
            <a:ext cx="1068973" cy="179815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6D4234-A774-400A-AAD5-5F6B3B464B33}"/>
              </a:ext>
            </a:extLst>
          </p:cNvPr>
          <p:cNvGrpSpPr>
            <a:grpSpLocks noChangeAspect="1"/>
          </p:cNvGrpSpPr>
          <p:nvPr/>
        </p:nvGrpSpPr>
        <p:grpSpPr>
          <a:xfrm>
            <a:off x="361397" y="3854886"/>
            <a:ext cx="7920050" cy="2754419"/>
            <a:chOff x="686282" y="378948"/>
            <a:chExt cx="11257995" cy="38708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5F9AD51-C073-47F3-8B6F-464221D04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282" y="383774"/>
              <a:ext cx="3852029" cy="385202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B1BC6C-CBBD-4FF2-9E9C-C9BCC52C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2285" y="388164"/>
              <a:ext cx="3861680" cy="386168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FDA7F8-1313-40F4-9E79-C4271E69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2597" y="378948"/>
              <a:ext cx="3861680" cy="386168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86216D-5CC9-4BCA-9385-D7E4B606280E}"/>
              </a:ext>
            </a:extLst>
          </p:cNvPr>
          <p:cNvGrpSpPr>
            <a:grpSpLocks noChangeAspect="1"/>
          </p:cNvGrpSpPr>
          <p:nvPr/>
        </p:nvGrpSpPr>
        <p:grpSpPr>
          <a:xfrm>
            <a:off x="332814" y="1099477"/>
            <a:ext cx="7945159" cy="2703176"/>
            <a:chOff x="629920" y="2996320"/>
            <a:chExt cx="11350227" cy="3861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A38AEC-9F8E-494B-B8BD-500C5B50A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467" y="2996320"/>
              <a:ext cx="3861680" cy="38616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56139C-3F60-41C3-8024-D84812BE3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7092" y="2996320"/>
              <a:ext cx="3861680" cy="38616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F7CE25-183E-4255-91A1-E8A5DCB8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920" y="2996320"/>
              <a:ext cx="3861680" cy="3861680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9CC5748-A43C-49A3-8683-98AAB5277069}"/>
              </a:ext>
            </a:extLst>
          </p:cNvPr>
          <p:cNvSpPr txBox="1">
            <a:spLocks/>
          </p:cNvSpPr>
          <p:nvPr/>
        </p:nvSpPr>
        <p:spPr>
          <a:xfrm>
            <a:off x="0" y="1925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ABSOLUTE AND CROSS-CALIBRATION (2020)</a:t>
            </a:r>
          </a:p>
        </p:txBody>
      </p:sp>
      <p:pic>
        <p:nvPicPr>
          <p:cNvPr id="11" name="Picture 9" descr="Logo_white">
            <a:extLst>
              <a:ext uri="{FF2B5EF4-FFF2-40B4-BE49-F238E27FC236}">
                <a16:creationId xmlns:a16="http://schemas.microsoft.com/office/drawing/2014/main" id="{87EC5E65-2B06-40E5-834E-CDAAEFD1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24714" y="54101"/>
            <a:ext cx="1124406" cy="3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ASA_Logo">
            <a:extLst>
              <a:ext uri="{FF2B5EF4-FFF2-40B4-BE49-F238E27FC236}">
                <a16:creationId xmlns:a16="http://schemas.microsoft.com/office/drawing/2014/main" id="{2A5261A4-F9A0-40A6-A0F2-7DF47075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109" y="54102"/>
            <a:ext cx="419712" cy="3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BABF200-89DE-4CE6-AD29-84D305FDD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22175"/>
              </p:ext>
            </p:extLst>
          </p:nvPr>
        </p:nvGraphicFramePr>
        <p:xfrm>
          <a:off x="8711514" y="1569048"/>
          <a:ext cx="3329922" cy="196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28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Bias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StDev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(m/s)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ASCAT-A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37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ASCAT-B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cs typeface="Aharoni" panose="02010803020104030203" pitchFamily="2" charset="-79"/>
                        </a:rPr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ASCAT-C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-0.07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03B6D53-C514-47A7-88AD-BCABBF56FE1E}"/>
              </a:ext>
            </a:extLst>
          </p:cNvPr>
          <p:cNvSpPr txBox="1"/>
          <p:nvPr/>
        </p:nvSpPr>
        <p:spPr>
          <a:xfrm>
            <a:off x="8723376" y="1230494"/>
            <a:ext cx="3310128" cy="338554"/>
          </a:xfrm>
          <a:prstGeom prst="rect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6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Absolute calibration vs BUOYS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E268D62-51A2-458B-B627-535F60014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16809"/>
              </p:ext>
            </p:extLst>
          </p:nvPr>
        </p:nvGraphicFramePr>
        <p:xfrm>
          <a:off x="8402320" y="4322545"/>
          <a:ext cx="3540909" cy="196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28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Bias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StDev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(m/s)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ASCAT-C vs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-0.02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37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ASCAT-C vs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-0.06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ASCAT-B vs A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cs typeface="Aharoni" panose="02010803020104030203" pitchFamily="2" charset="-79"/>
                        </a:rPr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EA0A341-A822-4D0A-B478-4A766C9AC1DE}"/>
              </a:ext>
            </a:extLst>
          </p:cNvPr>
          <p:cNvSpPr txBox="1"/>
          <p:nvPr/>
        </p:nvSpPr>
        <p:spPr>
          <a:xfrm>
            <a:off x="8421624" y="3983765"/>
            <a:ext cx="3511296" cy="338328"/>
          </a:xfrm>
          <a:prstGeom prst="rect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6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Cross-calibration</a:t>
            </a:r>
          </a:p>
        </p:txBody>
      </p:sp>
    </p:spTree>
    <p:extLst>
      <p:ext uri="{BB962C8B-B14F-4D97-AF65-F5344CB8AC3E}">
        <p14:creationId xmlns:p14="http://schemas.microsoft.com/office/powerpoint/2010/main" val="57145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FB24-B8B9-4078-A9B9-45D11BEB6EC8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400" dirty="0">
                <a:solidFill>
                  <a:srgbClr val="FFFF00"/>
                </a:solidFill>
                <a:latin typeface="+mn-lt"/>
              </a:rPr>
              <a:t>QUADRUPLE/QUINTUPLE COLOCATION WITH BUOYS   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33249B-ABC9-41DD-9F9A-F06F780FCCF4}"/>
              </a:ext>
            </a:extLst>
          </p:cNvPr>
          <p:cNvGrpSpPr/>
          <p:nvPr/>
        </p:nvGrpSpPr>
        <p:grpSpPr>
          <a:xfrm>
            <a:off x="314234" y="1338026"/>
            <a:ext cx="11563531" cy="4001413"/>
            <a:chOff x="248771" y="363070"/>
            <a:chExt cx="11563531" cy="40014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C2DE35-1738-4714-85D2-6B6F9CF68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71" y="363070"/>
              <a:ext cx="5711888" cy="39983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F76DE9-13FF-4947-98A2-82981ABB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63071"/>
              <a:ext cx="5716302" cy="40014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DF5896-1BE5-473A-B90D-CB914462725F}"/>
                </a:ext>
              </a:extLst>
            </p:cNvPr>
            <p:cNvSpPr txBox="1"/>
            <p:nvPr/>
          </p:nvSpPr>
          <p:spPr>
            <a:xfrm>
              <a:off x="1164851" y="927910"/>
              <a:ext cx="2055719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73500 quadruple Colocations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5D29CD-89D2-4BD1-8AC6-47B09A63850C}"/>
                </a:ext>
              </a:extLst>
            </p:cNvPr>
            <p:cNvSpPr txBox="1"/>
            <p:nvPr/>
          </p:nvSpPr>
          <p:spPr>
            <a:xfrm>
              <a:off x="6971740" y="1046692"/>
              <a:ext cx="2055719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2500 quintuple Colocations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6B67D8-B1E9-4A9D-BF88-CA6B7D00BCDC}"/>
              </a:ext>
            </a:extLst>
          </p:cNvPr>
          <p:cNvSpPr txBox="1"/>
          <p:nvPr/>
        </p:nvSpPr>
        <p:spPr>
          <a:xfrm>
            <a:off x="2809812" y="990095"/>
            <a:ext cx="155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cs typeface="Aharoni" panose="02010803020104030203" pitchFamily="2" charset="-79"/>
              </a:rPr>
              <a:t>2015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D9734-8757-45C9-A886-BC5163D7C3C6}"/>
              </a:ext>
            </a:extLst>
          </p:cNvPr>
          <p:cNvSpPr txBox="1"/>
          <p:nvPr/>
        </p:nvSpPr>
        <p:spPr>
          <a:xfrm>
            <a:off x="8607068" y="905778"/>
            <a:ext cx="155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cs typeface="Aharoni" panose="02010803020104030203" pitchFamily="2" charset="-79"/>
              </a:rPr>
              <a:t>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1C450-2902-458E-BF31-BEE277F7AFA2}"/>
              </a:ext>
            </a:extLst>
          </p:cNvPr>
          <p:cNvSpPr txBox="1"/>
          <p:nvPr/>
        </p:nvSpPr>
        <p:spPr>
          <a:xfrm>
            <a:off x="220237" y="5281304"/>
            <a:ext cx="12105493" cy="1477328"/>
          </a:xfrm>
          <a:prstGeom prst="rect">
            <a:avLst/>
          </a:prstGeom>
          <a:solidFill>
            <a:srgbClr val="CCFFFF">
              <a:alpha val="40000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ASCAT-B (L2) 30 min with buoy, 60 min with L3 ASCAT-A, -C, 25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00CC"/>
                </a:solidFill>
              </a:rPr>
              <a:t>Excellent alignment ASCAT-A,-B,-C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00FF"/>
                </a:solidFill>
              </a:rPr>
              <a:t>Well-aligned PDFs ASCAT vs BUOYS </a:t>
            </a:r>
            <a:r>
              <a:rPr lang="en-US" dirty="0">
                <a:solidFill>
                  <a:srgbClr val="002060"/>
                </a:solidFill>
              </a:rPr>
              <a:t>(2015-2019)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2020 has much less colocations because ASCAT-C was added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 quintuple colocations (ASCATs 60 min)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No post-hoc wind speed adjustment</a:t>
            </a:r>
            <a:r>
              <a:rPr lang="en-US" dirty="0">
                <a:solidFill>
                  <a:srgbClr val="002060"/>
                </a:solidFill>
              </a:rPr>
              <a:t>; these results are from well-defined GMF developed from radiometers, </a:t>
            </a:r>
            <a:r>
              <a:rPr lang="en-US" u="sng" dirty="0">
                <a:solidFill>
                  <a:srgbClr val="002060"/>
                </a:solidFill>
              </a:rPr>
              <a:t>buoys not used</a:t>
            </a:r>
          </a:p>
        </p:txBody>
      </p:sp>
      <p:pic>
        <p:nvPicPr>
          <p:cNvPr id="15" name="Picture 9" descr="Logo_white">
            <a:extLst>
              <a:ext uri="{FF2B5EF4-FFF2-40B4-BE49-F238E27FC236}">
                <a16:creationId xmlns:a16="http://schemas.microsoft.com/office/drawing/2014/main" id="{4C729C8C-F079-4DED-A631-DC27D6F2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24714" y="54101"/>
            <a:ext cx="1124406" cy="3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ASA_Logo">
            <a:extLst>
              <a:ext uri="{FF2B5EF4-FFF2-40B4-BE49-F238E27FC236}">
                <a16:creationId xmlns:a16="http://schemas.microsoft.com/office/drawing/2014/main" id="{97F803E1-F132-4710-909F-794D1D25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09" y="54102"/>
            <a:ext cx="419712" cy="3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75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FF93F2D-B6CB-4B1D-9A82-D9C9E9B4982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62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      2018-2019 OVWST: ASCAT-A CALIBRATION ANALYSIS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6674" y="1414673"/>
            <a:ext cx="11780875" cy="538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1498" y="6286719"/>
            <a:ext cx="209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Small ASCAT-A drift?</a:t>
            </a:r>
          </a:p>
        </p:txBody>
      </p:sp>
      <p:sp>
        <p:nvSpPr>
          <p:cNvPr id="13" name="Oval 12"/>
          <p:cNvSpPr/>
          <p:nvPr/>
        </p:nvSpPr>
        <p:spPr>
          <a:xfrm rot="21122228">
            <a:off x="7607028" y="3506134"/>
            <a:ext cx="3385226" cy="758758"/>
          </a:xfrm>
          <a:prstGeom prst="ellipse">
            <a:avLst/>
          </a:prstGeom>
          <a:noFill/>
          <a:ln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36234" y="979917"/>
            <a:ext cx="8115170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From GLOBAL comparisons between </a:t>
            </a:r>
            <a:r>
              <a:rPr lang="en-US" b="1" dirty="0">
                <a:solidFill>
                  <a:srgbClr val="FF00FF"/>
                </a:solidFill>
              </a:rPr>
              <a:t>ASCAT-A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/>
              <a:t>wind differences with all other sensors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236411" y="4354710"/>
            <a:ext cx="126459" cy="1925123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449E-5E0D-45D9-8CCD-860D2B14CF0D}" type="slidenum">
              <a:rPr lang="en-US" smtClean="0"/>
              <a:t>5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7384F5-1F3D-464D-96E0-1B35FDDE493B}"/>
              </a:ext>
            </a:extLst>
          </p:cNvPr>
          <p:cNvSpPr/>
          <p:nvPr/>
        </p:nvSpPr>
        <p:spPr>
          <a:xfrm>
            <a:off x="439256" y="0"/>
            <a:ext cx="4003041" cy="762101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_white">
            <a:extLst>
              <a:ext uri="{FF2B5EF4-FFF2-40B4-BE49-F238E27FC236}">
                <a16:creationId xmlns:a16="http://schemas.microsoft.com/office/drawing/2014/main" id="{C250CA34-48A2-4FE6-B48C-1D2479D9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4714" y="54101"/>
            <a:ext cx="1124406" cy="3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ASA_Logo">
            <a:extLst>
              <a:ext uri="{FF2B5EF4-FFF2-40B4-BE49-F238E27FC236}">
                <a16:creationId xmlns:a16="http://schemas.microsoft.com/office/drawing/2014/main" id="{AC06465C-304A-4833-9D45-61CF69D55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09" y="54102"/>
            <a:ext cx="419712" cy="3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74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98BE0A-ECCA-413D-9C1B-4D2DFC9578EC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ASCAT CDR STABILITY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7588E-E71C-40AC-90F1-1E117BE26C8D}"/>
              </a:ext>
            </a:extLst>
          </p:cNvPr>
          <p:cNvSpPr txBox="1"/>
          <p:nvPr/>
        </p:nvSpPr>
        <p:spPr>
          <a:xfrm>
            <a:off x="1938634" y="929023"/>
            <a:ext cx="7508402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From GLOBAL comparisons between </a:t>
            </a:r>
            <a:r>
              <a:rPr lang="en-US" b="1" dirty="0">
                <a:solidFill>
                  <a:srgbClr val="C00000"/>
                </a:solidFill>
              </a:rPr>
              <a:t>ASCAT-B </a:t>
            </a:r>
            <a:r>
              <a:rPr lang="en-US" dirty="0"/>
              <a:t> vs –A, -C  and radiometer winds</a:t>
            </a:r>
          </a:p>
        </p:txBody>
      </p:sp>
      <p:pic>
        <p:nvPicPr>
          <p:cNvPr id="16" name="Picture 9" descr="Logo_white">
            <a:extLst>
              <a:ext uri="{FF2B5EF4-FFF2-40B4-BE49-F238E27FC236}">
                <a16:creationId xmlns:a16="http://schemas.microsoft.com/office/drawing/2014/main" id="{A0122780-F738-49B5-A116-4EEC5BD0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4714" y="54101"/>
            <a:ext cx="1124406" cy="3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ASA_Logo">
            <a:extLst>
              <a:ext uri="{FF2B5EF4-FFF2-40B4-BE49-F238E27FC236}">
                <a16:creationId xmlns:a16="http://schemas.microsoft.com/office/drawing/2014/main" id="{E9CC3F24-B68F-4B62-B2C3-98C5D996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9" y="54102"/>
            <a:ext cx="419712" cy="3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4DE649E-C9B3-40A3-8285-734145BFE00F}"/>
              </a:ext>
            </a:extLst>
          </p:cNvPr>
          <p:cNvGrpSpPr/>
          <p:nvPr/>
        </p:nvGrpSpPr>
        <p:grpSpPr>
          <a:xfrm>
            <a:off x="0" y="1298355"/>
            <a:ext cx="11721970" cy="5428861"/>
            <a:chOff x="354563" y="1262979"/>
            <a:chExt cx="11721970" cy="54288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6F9A2B-D970-4A2E-9F0D-379A96BD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563" y="1262979"/>
              <a:ext cx="10857722" cy="542886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97D77C-47CE-4601-AF97-2FB7167E072F}"/>
                </a:ext>
              </a:extLst>
            </p:cNvPr>
            <p:cNvSpPr txBox="1"/>
            <p:nvPr/>
          </p:nvSpPr>
          <p:spPr>
            <a:xfrm>
              <a:off x="5397797" y="5074244"/>
              <a:ext cx="199753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~0.05 m/s B-A drop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F9CD33E-B330-4410-8767-AF50924FB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0892" y="4173528"/>
              <a:ext cx="0" cy="7514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E5633F-2A0F-4B46-B914-2232FE3341F1}"/>
                </a:ext>
              </a:extLst>
            </p:cNvPr>
            <p:cNvSpPr txBox="1"/>
            <p:nvPr/>
          </p:nvSpPr>
          <p:spPr>
            <a:xfrm>
              <a:off x="8216222" y="5150991"/>
              <a:ext cx="2038122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~0.08 m/s B-A jump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937E61-9F8F-40EE-A80A-7086F7755B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58228" y="4286898"/>
              <a:ext cx="111740" cy="76147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33D836-D4D5-437D-8F6F-6F210759A11E}"/>
                </a:ext>
              </a:extLst>
            </p:cNvPr>
            <p:cNvSpPr txBox="1"/>
            <p:nvPr/>
          </p:nvSpPr>
          <p:spPr>
            <a:xfrm>
              <a:off x="10118561" y="1977782"/>
              <a:ext cx="1957972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~0.05 m/s B-A drift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E613AF3-545B-4F6C-AE6E-57F1FD66EC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9029" y="2462915"/>
              <a:ext cx="850008" cy="63484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6AEF8B-D827-4689-B6C8-8812E5FCECDB}"/>
                </a:ext>
              </a:extLst>
            </p:cNvPr>
            <p:cNvSpPr txBox="1"/>
            <p:nvPr/>
          </p:nvSpPr>
          <p:spPr>
            <a:xfrm>
              <a:off x="10485565" y="3390906"/>
              <a:ext cx="1574662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Stable B-C</a:t>
              </a:r>
            </a:p>
            <a:p>
              <a:r>
                <a:rPr lang="en-US" b="1" dirty="0">
                  <a:solidFill>
                    <a:schemeClr val="accent2"/>
                  </a:solidFill>
                </a:rPr>
                <a:t>~0.05 m/s bias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B732AB-CA12-4956-964E-5042167167B5}"/>
                </a:ext>
              </a:extLst>
            </p:cNvPr>
            <p:cNvSpPr txBox="1"/>
            <p:nvPr/>
          </p:nvSpPr>
          <p:spPr>
            <a:xfrm>
              <a:off x="9600906" y="1382413"/>
              <a:ext cx="243226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AMSR-2  ~-0.1 m/s drift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38B0BD9-18F8-421C-9C2C-FEEECF598A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820" y="1830898"/>
              <a:ext cx="358741" cy="853446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6EE43A-BE23-439B-B745-7EF6E7C31BD7}"/>
                </a:ext>
              </a:extLst>
            </p:cNvPr>
            <p:cNvSpPr txBox="1"/>
            <p:nvPr/>
          </p:nvSpPr>
          <p:spPr>
            <a:xfrm>
              <a:off x="1828749" y="1988612"/>
              <a:ext cx="1221232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 unstable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beginning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BF3A5D7-1065-4D49-A6AF-8E0D45898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5538" y="2747499"/>
              <a:ext cx="71066" cy="8269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39EA70-7AD5-4A0B-91EB-B0AC289AFCB0}"/>
              </a:ext>
            </a:extLst>
          </p:cNvPr>
          <p:cNvSpPr txBox="1"/>
          <p:nvPr/>
        </p:nvSpPr>
        <p:spPr>
          <a:xfrm>
            <a:off x="10093792" y="5017287"/>
            <a:ext cx="208621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Extremely Stable </a:t>
            </a:r>
          </a:p>
          <a:p>
            <a:r>
              <a:rPr lang="en-US" b="1" dirty="0">
                <a:solidFill>
                  <a:srgbClr val="008000"/>
                </a:solidFill>
              </a:rPr>
              <a:t>-B vs GMI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6600CC"/>
                </a:solidFill>
              </a:rPr>
              <a:t>WindSat</a:t>
            </a:r>
            <a:r>
              <a:rPr lang="en-US" b="1" dirty="0">
                <a:solidFill>
                  <a:srgbClr val="002060"/>
                </a:solidFill>
              </a:rPr>
              <a:t>,</a:t>
            </a:r>
          </a:p>
          <a:p>
            <a:r>
              <a:rPr lang="en-US" b="1" dirty="0">
                <a:solidFill>
                  <a:srgbClr val="002060"/>
                </a:solidFill>
              </a:rPr>
              <a:t> unbiased</a:t>
            </a:r>
          </a:p>
        </p:txBody>
      </p:sp>
    </p:spTree>
    <p:extLst>
      <p:ext uri="{BB962C8B-B14F-4D97-AF65-F5344CB8AC3E}">
        <p14:creationId xmlns:p14="http://schemas.microsoft.com/office/powerpoint/2010/main" val="206042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08C72-AFF6-4A8D-AD74-0719183C7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" b="5130"/>
          <a:stretch/>
        </p:blipFill>
        <p:spPr>
          <a:xfrm>
            <a:off x="0" y="2018332"/>
            <a:ext cx="12192000" cy="48332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BA8127-7D00-47E9-99A3-4C1F7C2763AC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      CAN WE USE BUOYS TO DETECT ASCAT </a:t>
            </a:r>
            <a:r>
              <a:rPr lang="en-US" sz="3400" dirty="0">
                <a:solidFill>
                  <a:srgbClr val="FFFF00"/>
                </a:solidFill>
                <a:latin typeface="+mn-lt"/>
              </a:rPr>
              <a:t>DRIFTS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/JUMPS?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7718C-F84A-4B21-83CA-78D17A505020}"/>
              </a:ext>
            </a:extLst>
          </p:cNvPr>
          <p:cNvSpPr txBox="1"/>
          <p:nvPr/>
        </p:nvSpPr>
        <p:spPr>
          <a:xfrm>
            <a:off x="516128" y="1000278"/>
            <a:ext cx="10923203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ASCAT-A and radiometers  vs TAO BUOYS: due to limited colocations and noise,</a:t>
            </a:r>
          </a:p>
          <a:p>
            <a:r>
              <a:rPr lang="en-US" sz="2400" dirty="0"/>
              <a:t> it is </a:t>
            </a:r>
            <a:r>
              <a:rPr lang="en-US" sz="2400" u="sng" dirty="0"/>
              <a:t>extremely challenging to detect ASCAT calibration jumps &lt; 0.1 m/s just from buoys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0D6A8A-6086-4009-B04C-EA8AE77D5374}"/>
              </a:ext>
            </a:extLst>
          </p:cNvPr>
          <p:cNvSpPr/>
          <p:nvPr/>
        </p:nvSpPr>
        <p:spPr>
          <a:xfrm>
            <a:off x="9302620" y="3657601"/>
            <a:ext cx="2052735" cy="1194318"/>
          </a:xfrm>
          <a:prstGeom prst="ellipse">
            <a:avLst/>
          </a:prstGeom>
          <a:noFill/>
          <a:ln w="190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Logo_white">
            <a:extLst>
              <a:ext uri="{FF2B5EF4-FFF2-40B4-BE49-F238E27FC236}">
                <a16:creationId xmlns:a16="http://schemas.microsoft.com/office/drawing/2014/main" id="{A21547B5-69F4-4B26-B17A-94B918C9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4714" y="54101"/>
            <a:ext cx="1124406" cy="3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SA_Logo">
            <a:extLst>
              <a:ext uri="{FF2B5EF4-FFF2-40B4-BE49-F238E27FC236}">
                <a16:creationId xmlns:a16="http://schemas.microsoft.com/office/drawing/2014/main" id="{2E6DFC34-7E81-4C5F-A6D5-280F59C2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09" y="54102"/>
            <a:ext cx="419712" cy="3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45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8436-5259-4671-B8F7-21A538E68B3D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	SUMMARY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780795-80BA-47F1-B031-63C96AB5B71E}"/>
              </a:ext>
            </a:extLst>
          </p:cNvPr>
          <p:cNvSpPr txBox="1">
            <a:spLocks/>
          </p:cNvSpPr>
          <p:nvPr/>
        </p:nvSpPr>
        <p:spPr>
          <a:xfrm>
            <a:off x="0" y="4558022"/>
            <a:ext cx="12192000" cy="5766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FUTURE WORK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2BE3-593F-446B-A66C-9A0C65125346}"/>
              </a:ext>
            </a:extLst>
          </p:cNvPr>
          <p:cNvSpPr txBox="1"/>
          <p:nvPr/>
        </p:nvSpPr>
        <p:spPr>
          <a:xfrm>
            <a:off x="487680" y="893477"/>
            <a:ext cx="121879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00CC"/>
                </a:solidFill>
              </a:rPr>
              <a:t>ASCAT –A, -B, -C cross-calibration is very good</a:t>
            </a:r>
            <a:r>
              <a:rPr lang="en-US" dirty="0"/>
              <a:t>, at all winds (matching PDFs); within ~ 0.1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FF"/>
                </a:solidFill>
              </a:rPr>
              <a:t>ASCAT-B extremely stable</a:t>
            </a:r>
            <a:r>
              <a:rPr lang="en-US" dirty="0"/>
              <a:t> over 2014-2021; some instability the first 6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FF"/>
                </a:solidFill>
              </a:rPr>
              <a:t>ASCAT-B absolute calibration is excellent</a:t>
            </a:r>
            <a:r>
              <a:rPr lang="en-US" dirty="0"/>
              <a:t>: winds unbiased versus buoys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ASCAT-A </a:t>
            </a:r>
            <a:r>
              <a:rPr lang="en-US" dirty="0"/>
              <a:t>very stable until 2016, some </a:t>
            </a:r>
            <a:r>
              <a:rPr lang="en-US" dirty="0">
                <a:solidFill>
                  <a:srgbClr val="008000"/>
                </a:solidFill>
              </a:rPr>
              <a:t>jumps/drift </a:t>
            </a:r>
            <a:r>
              <a:rPr lang="en-US" dirty="0"/>
              <a:t>later</a:t>
            </a:r>
          </a:p>
          <a:p>
            <a:r>
              <a:rPr lang="en-US" dirty="0"/>
              <a:t>		1. Small jump ~ 0.05 m/s (~0.05 dB) in mid 2016; </a:t>
            </a:r>
          </a:p>
          <a:p>
            <a:r>
              <a:rPr lang="en-US" dirty="0"/>
              <a:t>		2. Small drop ~ -0.08 m/s (~-0.08 dB) in fall 2019</a:t>
            </a:r>
          </a:p>
          <a:p>
            <a:r>
              <a:rPr lang="en-US" dirty="0"/>
              <a:t>		3. Steady negative drift after Fall 2019, additional ~-0.05 m/s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ASCAT-C extremely stable </a:t>
            </a:r>
            <a:r>
              <a:rPr lang="en-US" dirty="0"/>
              <a:t>mid 2019-present; small bias compared to ASCAT-B (-0.05 m/s)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biases were determined with cross-examination among different ASCATs (60 min col)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Buoys are used for determining overall biases over long periods. Not efficient for determining small jumps/drifts &lt; 0.1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small drifts/jump, in the absence of overlapping ASCATs, having multiple radiometers proved to be more useful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C63D4-2C91-4A1C-8D67-CEEC3900BD24}"/>
              </a:ext>
            </a:extLst>
          </p:cNvPr>
          <p:cNvSpPr txBox="1"/>
          <p:nvPr/>
        </p:nvSpPr>
        <p:spPr>
          <a:xfrm>
            <a:off x="590453" y="5134708"/>
            <a:ext cx="88032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Reprocess final ASCAT-A at the end of the mission (end 2021): apply small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0</a:t>
            </a:r>
            <a:r>
              <a:rPr lang="en-US" dirty="0"/>
              <a:t> corrections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small correction to ASCAT-C to match –B?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Check Ku-/C-band Cross-calibration at very high winds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Release KuSST reprocessed QuikSCAT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Manuscript on CDR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methodology/KuSST  to process/cross-calibrate </a:t>
            </a:r>
            <a:r>
              <a:rPr lang="en-US" dirty="0" err="1"/>
              <a:t>ScatSat</a:t>
            </a:r>
            <a:endParaRPr lang="en-US" dirty="0"/>
          </a:p>
        </p:txBody>
      </p:sp>
      <p:pic>
        <p:nvPicPr>
          <p:cNvPr id="7" name="Picture 9" descr="Logo_white">
            <a:extLst>
              <a:ext uri="{FF2B5EF4-FFF2-40B4-BE49-F238E27FC236}">
                <a16:creationId xmlns:a16="http://schemas.microsoft.com/office/drawing/2014/main" id="{518C69BB-9539-474E-8F1B-66171281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4736" y="130866"/>
            <a:ext cx="1588493" cy="55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ASA_Logo">
            <a:extLst>
              <a:ext uri="{FF2B5EF4-FFF2-40B4-BE49-F238E27FC236}">
                <a16:creationId xmlns:a16="http://schemas.microsoft.com/office/drawing/2014/main" id="{E38A07E2-EFAD-4711-B7D0-ACB40DC0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9" y="54102"/>
            <a:ext cx="8270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05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CD14-4FA8-40D8-96FF-2F840089E961}"/>
              </a:ext>
            </a:extLst>
          </p:cNvPr>
          <p:cNvSpPr txBox="1">
            <a:spLocks/>
          </p:cNvSpPr>
          <p:nvPr/>
        </p:nvSpPr>
        <p:spPr>
          <a:xfrm>
            <a:off x="0" y="-57919"/>
            <a:ext cx="12192000" cy="871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	EXTRA SLIDES</a:t>
            </a:r>
          </a:p>
        </p:txBody>
      </p:sp>
    </p:spTree>
    <p:extLst>
      <p:ext uri="{BB962C8B-B14F-4D97-AF65-F5344CB8AC3E}">
        <p14:creationId xmlns:p14="http://schemas.microsoft.com/office/powerpoint/2010/main" val="75645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777</Words>
  <Application>Microsoft Office PowerPoint</Application>
  <PresentationFormat>Widescreen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OVWST ASCAT A_B_C</dc:title>
  <dc:creator>Lucrezia Ricciardulli</dc:creator>
  <cp:lastModifiedBy>Lucrezia Ricciardulli</cp:lastModifiedBy>
  <cp:revision>67</cp:revision>
  <dcterms:created xsi:type="dcterms:W3CDTF">2021-02-26T20:56:50Z</dcterms:created>
  <dcterms:modified xsi:type="dcterms:W3CDTF">2021-03-03T00:30:29Z</dcterms:modified>
</cp:coreProperties>
</file>