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64" r:id="rId5"/>
    <p:sldId id="259" r:id="rId6"/>
    <p:sldId id="260" r:id="rId7"/>
    <p:sldId id="261" r:id="rId8"/>
    <p:sldId id="262" r:id="rId9"/>
    <p:sldId id="263" r:id="rId10"/>
    <p:sldId id="265" r:id="rId11"/>
    <p:sldId id="266" r:id="rId12"/>
    <p:sldId id="267" r:id="rId13"/>
    <p:sldId id="268" r:id="rId14"/>
    <p:sldId id="270" r:id="rId15"/>
    <p:sldId id="271" r:id="rId16"/>
    <p:sldId id="269" r:id="rId17"/>
    <p:sldId id="272" r:id="rId18"/>
    <p:sldId id="273" r:id="rId19"/>
    <p:sldId id="274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707"/>
    <p:restoredTop sz="94580"/>
  </p:normalViewPr>
  <p:slideViewPr>
    <p:cSldViewPr snapToGrid="0" snapToObjects="1">
      <p:cViewPr varScale="1">
        <p:scale>
          <a:sx n="107" d="100"/>
          <a:sy n="107" d="100"/>
        </p:scale>
        <p:origin x="960" y="1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F8D8B64-3C87-914A-A47B-ABF5DA066D83}" type="doc">
      <dgm:prSet loTypeId="urn:microsoft.com/office/officeart/2008/layout/VerticalCurvedList" loCatId="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2DB00D4-C701-4C4A-8EEB-E46C09DFB729}">
      <dgm:prSet phldrT="[Text]" phldr="0"/>
      <dgm:spPr/>
      <dgm:t>
        <a:bodyPr/>
        <a:lstStyle/>
        <a:p>
          <a:r>
            <a:rPr lang="en-US" dirty="0">
              <a:latin typeface="Garamond" panose="02020404030301010803" pitchFamily="18" charset="0"/>
            </a:rPr>
            <a:t>Are there any regional differences between ASCAT and RapidScat observed Cold Pools?</a:t>
          </a:r>
        </a:p>
      </dgm:t>
    </dgm:pt>
    <dgm:pt modelId="{419E69F7-99D7-E342-995F-E3EDAFA3E384}" type="parTrans" cxnId="{4BF73A26-0F58-9048-B428-F6D3271FD3AC}">
      <dgm:prSet/>
      <dgm:spPr/>
      <dgm:t>
        <a:bodyPr/>
        <a:lstStyle/>
        <a:p>
          <a:endParaRPr lang="en-US">
            <a:latin typeface="Garamond" panose="02020404030301010803" pitchFamily="18" charset="0"/>
          </a:endParaRPr>
        </a:p>
      </dgm:t>
    </dgm:pt>
    <dgm:pt modelId="{3A3FB98C-DFAC-4A4F-8A58-229253021A55}" type="sibTrans" cxnId="{4BF73A26-0F58-9048-B428-F6D3271FD3AC}">
      <dgm:prSet/>
      <dgm:spPr/>
      <dgm:t>
        <a:bodyPr/>
        <a:lstStyle/>
        <a:p>
          <a:endParaRPr lang="en-US">
            <a:latin typeface="Garamond" panose="02020404030301010803" pitchFamily="18" charset="0"/>
          </a:endParaRPr>
        </a:p>
      </dgm:t>
    </dgm:pt>
    <dgm:pt modelId="{9BDA58C8-480F-4140-9E53-012CFB4C806E}">
      <dgm:prSet phldrT="[Text]" phldr="0"/>
      <dgm:spPr/>
      <dgm:t>
        <a:bodyPr/>
        <a:lstStyle/>
        <a:p>
          <a:r>
            <a:rPr lang="en-US" dirty="0">
              <a:latin typeface="Garamond" panose="02020404030301010803" pitchFamily="18" charset="0"/>
            </a:rPr>
            <a:t>What are the diurnal modes of tropical oceanic cold pools?</a:t>
          </a:r>
        </a:p>
      </dgm:t>
    </dgm:pt>
    <dgm:pt modelId="{BCF39B47-4391-3D47-96BC-8856719120D5}" type="parTrans" cxnId="{C9019CC4-7EC1-DD44-9991-CC357CB4E4C4}">
      <dgm:prSet/>
      <dgm:spPr/>
      <dgm:t>
        <a:bodyPr/>
        <a:lstStyle/>
        <a:p>
          <a:endParaRPr lang="en-US">
            <a:latin typeface="Garamond" panose="02020404030301010803" pitchFamily="18" charset="0"/>
          </a:endParaRPr>
        </a:p>
      </dgm:t>
    </dgm:pt>
    <dgm:pt modelId="{E0858F9B-F032-3743-A526-399DBB6AC0E7}" type="sibTrans" cxnId="{C9019CC4-7EC1-DD44-9991-CC357CB4E4C4}">
      <dgm:prSet/>
      <dgm:spPr/>
      <dgm:t>
        <a:bodyPr/>
        <a:lstStyle/>
        <a:p>
          <a:endParaRPr lang="en-US">
            <a:latin typeface="Garamond" panose="02020404030301010803" pitchFamily="18" charset="0"/>
          </a:endParaRPr>
        </a:p>
      </dgm:t>
    </dgm:pt>
    <dgm:pt modelId="{DDC30305-164A-8643-84DD-8EFB5B8984E4}">
      <dgm:prSet phldrT="[Text]" phldr="0"/>
      <dgm:spPr/>
      <dgm:t>
        <a:bodyPr/>
        <a:lstStyle/>
        <a:p>
          <a:r>
            <a:rPr lang="en-US" dirty="0">
              <a:latin typeface="Garamond" panose="02020404030301010803" pitchFamily="18" charset="0"/>
            </a:rPr>
            <a:t>How can we formulate a conceptual model to explain the diurnal modes of tropical oceanic mesoscale cold pools?</a:t>
          </a:r>
        </a:p>
      </dgm:t>
    </dgm:pt>
    <dgm:pt modelId="{38A2AB68-237C-CF43-92C8-7CD7E163837C}" type="parTrans" cxnId="{51AD8BC2-E726-B14B-AB8A-D796D25ED13A}">
      <dgm:prSet/>
      <dgm:spPr/>
      <dgm:t>
        <a:bodyPr/>
        <a:lstStyle/>
        <a:p>
          <a:endParaRPr lang="en-US">
            <a:latin typeface="Garamond" panose="02020404030301010803" pitchFamily="18" charset="0"/>
          </a:endParaRPr>
        </a:p>
      </dgm:t>
    </dgm:pt>
    <dgm:pt modelId="{8E69766F-6C4A-8B44-9E91-5FA3B20259EC}" type="sibTrans" cxnId="{51AD8BC2-E726-B14B-AB8A-D796D25ED13A}">
      <dgm:prSet/>
      <dgm:spPr/>
      <dgm:t>
        <a:bodyPr/>
        <a:lstStyle/>
        <a:p>
          <a:endParaRPr lang="en-US">
            <a:latin typeface="Garamond" panose="02020404030301010803" pitchFamily="18" charset="0"/>
          </a:endParaRPr>
        </a:p>
      </dgm:t>
    </dgm:pt>
    <dgm:pt modelId="{A06E093E-1541-5445-8446-12ADC6DBAAFA}" type="pres">
      <dgm:prSet presAssocID="{FF8D8B64-3C87-914A-A47B-ABF5DA066D83}" presName="Name0" presStyleCnt="0">
        <dgm:presLayoutVars>
          <dgm:chMax val="7"/>
          <dgm:chPref val="7"/>
          <dgm:dir/>
        </dgm:presLayoutVars>
      </dgm:prSet>
      <dgm:spPr/>
    </dgm:pt>
    <dgm:pt modelId="{D5D3C937-F18D-B644-B99D-B771EB1B98D6}" type="pres">
      <dgm:prSet presAssocID="{FF8D8B64-3C87-914A-A47B-ABF5DA066D83}" presName="Name1" presStyleCnt="0"/>
      <dgm:spPr/>
    </dgm:pt>
    <dgm:pt modelId="{29DB0F76-3907-8146-9AB6-FD939774BBBE}" type="pres">
      <dgm:prSet presAssocID="{FF8D8B64-3C87-914A-A47B-ABF5DA066D83}" presName="cycle" presStyleCnt="0"/>
      <dgm:spPr/>
    </dgm:pt>
    <dgm:pt modelId="{7814918A-4240-9644-8C71-F223411D8EC4}" type="pres">
      <dgm:prSet presAssocID="{FF8D8B64-3C87-914A-A47B-ABF5DA066D83}" presName="srcNode" presStyleLbl="node1" presStyleIdx="0" presStyleCnt="3"/>
      <dgm:spPr/>
    </dgm:pt>
    <dgm:pt modelId="{D8F7A21C-877E-D240-9024-A37DE34060A6}" type="pres">
      <dgm:prSet presAssocID="{FF8D8B64-3C87-914A-A47B-ABF5DA066D83}" presName="conn" presStyleLbl="parChTrans1D2" presStyleIdx="0" presStyleCnt="1"/>
      <dgm:spPr/>
    </dgm:pt>
    <dgm:pt modelId="{A9D778BD-1B82-9746-84CF-CF70FFA5F66B}" type="pres">
      <dgm:prSet presAssocID="{FF8D8B64-3C87-914A-A47B-ABF5DA066D83}" presName="extraNode" presStyleLbl="node1" presStyleIdx="0" presStyleCnt="3"/>
      <dgm:spPr/>
    </dgm:pt>
    <dgm:pt modelId="{E9EA99EF-BBFD-504F-A436-9A55C991DBCB}" type="pres">
      <dgm:prSet presAssocID="{FF8D8B64-3C87-914A-A47B-ABF5DA066D83}" presName="dstNode" presStyleLbl="node1" presStyleIdx="0" presStyleCnt="3"/>
      <dgm:spPr/>
    </dgm:pt>
    <dgm:pt modelId="{CE6F3687-1ABF-1D49-AA47-0EAEE63505ED}" type="pres">
      <dgm:prSet presAssocID="{E2DB00D4-C701-4C4A-8EEB-E46C09DFB729}" presName="text_1" presStyleLbl="node1" presStyleIdx="0" presStyleCnt="3">
        <dgm:presLayoutVars>
          <dgm:bulletEnabled val="1"/>
        </dgm:presLayoutVars>
      </dgm:prSet>
      <dgm:spPr/>
    </dgm:pt>
    <dgm:pt modelId="{B130F451-BA76-B940-B3AB-63AD27562EEF}" type="pres">
      <dgm:prSet presAssocID="{E2DB00D4-C701-4C4A-8EEB-E46C09DFB729}" presName="accent_1" presStyleCnt="0"/>
      <dgm:spPr/>
    </dgm:pt>
    <dgm:pt modelId="{9B615FC3-67DE-5E4F-83C8-338D30237FD6}" type="pres">
      <dgm:prSet presAssocID="{E2DB00D4-C701-4C4A-8EEB-E46C09DFB729}" presName="accentRepeatNode" presStyleLbl="solidFgAcc1" presStyleIdx="0" presStyleCnt="3"/>
      <dgm:spPr/>
    </dgm:pt>
    <dgm:pt modelId="{9C61D16A-DEFB-8845-88A9-4729D026B906}" type="pres">
      <dgm:prSet presAssocID="{9BDA58C8-480F-4140-9E53-012CFB4C806E}" presName="text_2" presStyleLbl="node1" presStyleIdx="1" presStyleCnt="3">
        <dgm:presLayoutVars>
          <dgm:bulletEnabled val="1"/>
        </dgm:presLayoutVars>
      </dgm:prSet>
      <dgm:spPr/>
    </dgm:pt>
    <dgm:pt modelId="{3D63E558-6369-F54F-802E-6CC50A090640}" type="pres">
      <dgm:prSet presAssocID="{9BDA58C8-480F-4140-9E53-012CFB4C806E}" presName="accent_2" presStyleCnt="0"/>
      <dgm:spPr/>
    </dgm:pt>
    <dgm:pt modelId="{2353F30C-732E-4B41-B278-E616221B194C}" type="pres">
      <dgm:prSet presAssocID="{9BDA58C8-480F-4140-9E53-012CFB4C806E}" presName="accentRepeatNode" presStyleLbl="solidFgAcc1" presStyleIdx="1" presStyleCnt="3"/>
      <dgm:spPr/>
    </dgm:pt>
    <dgm:pt modelId="{EF8A9613-B6FD-BC45-8622-5090CC62DDEB}" type="pres">
      <dgm:prSet presAssocID="{DDC30305-164A-8643-84DD-8EFB5B8984E4}" presName="text_3" presStyleLbl="node1" presStyleIdx="2" presStyleCnt="3">
        <dgm:presLayoutVars>
          <dgm:bulletEnabled val="1"/>
        </dgm:presLayoutVars>
      </dgm:prSet>
      <dgm:spPr/>
    </dgm:pt>
    <dgm:pt modelId="{C8A359F5-1D8D-FF44-A290-C4F6DA0ABCF8}" type="pres">
      <dgm:prSet presAssocID="{DDC30305-164A-8643-84DD-8EFB5B8984E4}" presName="accent_3" presStyleCnt="0"/>
      <dgm:spPr/>
    </dgm:pt>
    <dgm:pt modelId="{BD163D32-653F-2D41-AE45-F85F2CCF9E06}" type="pres">
      <dgm:prSet presAssocID="{DDC30305-164A-8643-84DD-8EFB5B8984E4}" presName="accentRepeatNode" presStyleLbl="solidFgAcc1" presStyleIdx="2" presStyleCnt="3"/>
      <dgm:spPr/>
    </dgm:pt>
  </dgm:ptLst>
  <dgm:cxnLst>
    <dgm:cxn modelId="{88B46B14-3F5A-A449-8A6B-AEECA87149E1}" type="presOf" srcId="{DDC30305-164A-8643-84DD-8EFB5B8984E4}" destId="{EF8A9613-B6FD-BC45-8622-5090CC62DDEB}" srcOrd="0" destOrd="0" presId="urn:microsoft.com/office/officeart/2008/layout/VerticalCurvedList"/>
    <dgm:cxn modelId="{96789C24-9CDF-604F-B782-43A3A3BF84A9}" type="presOf" srcId="{9BDA58C8-480F-4140-9E53-012CFB4C806E}" destId="{9C61D16A-DEFB-8845-88A9-4729D026B906}" srcOrd="0" destOrd="0" presId="urn:microsoft.com/office/officeart/2008/layout/VerticalCurvedList"/>
    <dgm:cxn modelId="{4BF73A26-0F58-9048-B428-F6D3271FD3AC}" srcId="{FF8D8B64-3C87-914A-A47B-ABF5DA066D83}" destId="{E2DB00D4-C701-4C4A-8EEB-E46C09DFB729}" srcOrd="0" destOrd="0" parTransId="{419E69F7-99D7-E342-995F-E3EDAFA3E384}" sibTransId="{3A3FB98C-DFAC-4A4F-8A58-229253021A55}"/>
    <dgm:cxn modelId="{2FB38957-EAD0-0642-98FD-2E7B3850227B}" type="presOf" srcId="{E2DB00D4-C701-4C4A-8EEB-E46C09DFB729}" destId="{CE6F3687-1ABF-1D49-AA47-0EAEE63505ED}" srcOrd="0" destOrd="0" presId="urn:microsoft.com/office/officeart/2008/layout/VerticalCurvedList"/>
    <dgm:cxn modelId="{E6B3DC9B-EB46-C844-B6B2-596A91308652}" type="presOf" srcId="{3A3FB98C-DFAC-4A4F-8A58-229253021A55}" destId="{D8F7A21C-877E-D240-9024-A37DE34060A6}" srcOrd="0" destOrd="0" presId="urn:microsoft.com/office/officeart/2008/layout/VerticalCurvedList"/>
    <dgm:cxn modelId="{51AD8BC2-E726-B14B-AB8A-D796D25ED13A}" srcId="{FF8D8B64-3C87-914A-A47B-ABF5DA066D83}" destId="{DDC30305-164A-8643-84DD-8EFB5B8984E4}" srcOrd="2" destOrd="0" parTransId="{38A2AB68-237C-CF43-92C8-7CD7E163837C}" sibTransId="{8E69766F-6C4A-8B44-9E91-5FA3B20259EC}"/>
    <dgm:cxn modelId="{6813E4C2-58A2-E943-B56F-DADE4753E155}" type="presOf" srcId="{FF8D8B64-3C87-914A-A47B-ABF5DA066D83}" destId="{A06E093E-1541-5445-8446-12ADC6DBAAFA}" srcOrd="0" destOrd="0" presId="urn:microsoft.com/office/officeart/2008/layout/VerticalCurvedList"/>
    <dgm:cxn modelId="{C9019CC4-7EC1-DD44-9991-CC357CB4E4C4}" srcId="{FF8D8B64-3C87-914A-A47B-ABF5DA066D83}" destId="{9BDA58C8-480F-4140-9E53-012CFB4C806E}" srcOrd="1" destOrd="0" parTransId="{BCF39B47-4391-3D47-96BC-8856719120D5}" sibTransId="{E0858F9B-F032-3743-A526-399DBB6AC0E7}"/>
    <dgm:cxn modelId="{9734BCA6-AC39-9D47-B026-02C1D30FD7B6}" type="presParOf" srcId="{A06E093E-1541-5445-8446-12ADC6DBAAFA}" destId="{D5D3C937-F18D-B644-B99D-B771EB1B98D6}" srcOrd="0" destOrd="0" presId="urn:microsoft.com/office/officeart/2008/layout/VerticalCurvedList"/>
    <dgm:cxn modelId="{9D88B5B0-3814-1F4F-9390-A823DF1F7018}" type="presParOf" srcId="{D5D3C937-F18D-B644-B99D-B771EB1B98D6}" destId="{29DB0F76-3907-8146-9AB6-FD939774BBBE}" srcOrd="0" destOrd="0" presId="urn:microsoft.com/office/officeart/2008/layout/VerticalCurvedList"/>
    <dgm:cxn modelId="{A274338E-2D70-394D-A076-0DFF2815E25A}" type="presParOf" srcId="{29DB0F76-3907-8146-9AB6-FD939774BBBE}" destId="{7814918A-4240-9644-8C71-F223411D8EC4}" srcOrd="0" destOrd="0" presId="urn:microsoft.com/office/officeart/2008/layout/VerticalCurvedList"/>
    <dgm:cxn modelId="{A9BD791D-5743-9741-966E-B5C13B644178}" type="presParOf" srcId="{29DB0F76-3907-8146-9AB6-FD939774BBBE}" destId="{D8F7A21C-877E-D240-9024-A37DE34060A6}" srcOrd="1" destOrd="0" presId="urn:microsoft.com/office/officeart/2008/layout/VerticalCurvedList"/>
    <dgm:cxn modelId="{7254D687-15BE-D64F-8D61-B9AC78A642C4}" type="presParOf" srcId="{29DB0F76-3907-8146-9AB6-FD939774BBBE}" destId="{A9D778BD-1B82-9746-84CF-CF70FFA5F66B}" srcOrd="2" destOrd="0" presId="urn:microsoft.com/office/officeart/2008/layout/VerticalCurvedList"/>
    <dgm:cxn modelId="{4D269AC7-835D-8542-BE31-844096407428}" type="presParOf" srcId="{29DB0F76-3907-8146-9AB6-FD939774BBBE}" destId="{E9EA99EF-BBFD-504F-A436-9A55C991DBCB}" srcOrd="3" destOrd="0" presId="urn:microsoft.com/office/officeart/2008/layout/VerticalCurvedList"/>
    <dgm:cxn modelId="{E179D1B9-22D0-2245-B804-86325A4EFE10}" type="presParOf" srcId="{D5D3C937-F18D-B644-B99D-B771EB1B98D6}" destId="{CE6F3687-1ABF-1D49-AA47-0EAEE63505ED}" srcOrd="1" destOrd="0" presId="urn:microsoft.com/office/officeart/2008/layout/VerticalCurvedList"/>
    <dgm:cxn modelId="{C40345D4-7FEF-E44F-83AB-F17843162CE3}" type="presParOf" srcId="{D5D3C937-F18D-B644-B99D-B771EB1B98D6}" destId="{B130F451-BA76-B940-B3AB-63AD27562EEF}" srcOrd="2" destOrd="0" presId="urn:microsoft.com/office/officeart/2008/layout/VerticalCurvedList"/>
    <dgm:cxn modelId="{60F36120-F65D-B740-9366-BD09F11C62F2}" type="presParOf" srcId="{B130F451-BA76-B940-B3AB-63AD27562EEF}" destId="{9B615FC3-67DE-5E4F-83C8-338D30237FD6}" srcOrd="0" destOrd="0" presId="urn:microsoft.com/office/officeart/2008/layout/VerticalCurvedList"/>
    <dgm:cxn modelId="{685AA7CF-B8FE-2E40-A053-59294FA5ED32}" type="presParOf" srcId="{D5D3C937-F18D-B644-B99D-B771EB1B98D6}" destId="{9C61D16A-DEFB-8845-88A9-4729D026B906}" srcOrd="3" destOrd="0" presId="urn:microsoft.com/office/officeart/2008/layout/VerticalCurvedList"/>
    <dgm:cxn modelId="{D0669321-8295-AB4E-8050-C12EF49CE564}" type="presParOf" srcId="{D5D3C937-F18D-B644-B99D-B771EB1B98D6}" destId="{3D63E558-6369-F54F-802E-6CC50A090640}" srcOrd="4" destOrd="0" presId="urn:microsoft.com/office/officeart/2008/layout/VerticalCurvedList"/>
    <dgm:cxn modelId="{A1D6DAB0-1F82-0E4A-AC0C-DDCFD5CC15F2}" type="presParOf" srcId="{3D63E558-6369-F54F-802E-6CC50A090640}" destId="{2353F30C-732E-4B41-B278-E616221B194C}" srcOrd="0" destOrd="0" presId="urn:microsoft.com/office/officeart/2008/layout/VerticalCurvedList"/>
    <dgm:cxn modelId="{6AA121D3-436C-7741-9A67-AB2223E97558}" type="presParOf" srcId="{D5D3C937-F18D-B644-B99D-B771EB1B98D6}" destId="{EF8A9613-B6FD-BC45-8622-5090CC62DDEB}" srcOrd="5" destOrd="0" presId="urn:microsoft.com/office/officeart/2008/layout/VerticalCurvedList"/>
    <dgm:cxn modelId="{5687BA00-F179-554B-96CC-A369CEDD4AD5}" type="presParOf" srcId="{D5D3C937-F18D-B644-B99D-B771EB1B98D6}" destId="{C8A359F5-1D8D-FF44-A290-C4F6DA0ABCF8}" srcOrd="6" destOrd="0" presId="urn:microsoft.com/office/officeart/2008/layout/VerticalCurvedList"/>
    <dgm:cxn modelId="{1C52FC8D-71F6-3146-9998-4C73E73C248C}" type="presParOf" srcId="{C8A359F5-1D8D-FF44-A290-C4F6DA0ABCF8}" destId="{BD163D32-653F-2D41-AE45-F85F2CCF9E06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22F7FCB-B7EB-5442-9C69-FF1DF6A5CDD8}" type="doc">
      <dgm:prSet loTypeId="urn:microsoft.com/office/officeart/2005/8/layout/hList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7B9CAE3-F9BA-C44F-9BBD-E5E0AA299DBF}">
      <dgm:prSet phldrT="[Text]" phldr="0"/>
      <dgm:spPr/>
      <dgm:t>
        <a:bodyPr/>
        <a:lstStyle/>
        <a:p>
          <a:r>
            <a:rPr lang="en-US" b="1" i="1" dirty="0">
              <a:latin typeface="Garamond" panose="02020404030301010803" pitchFamily="18" charset="0"/>
            </a:rPr>
            <a:t>Science Question I</a:t>
          </a:r>
        </a:p>
      </dgm:t>
    </dgm:pt>
    <dgm:pt modelId="{97FA004D-EB3D-2A47-AA79-083C66AF1B94}" type="parTrans" cxnId="{5CD6CF47-220A-AA42-AEDC-DBA663DD55BF}">
      <dgm:prSet/>
      <dgm:spPr/>
      <dgm:t>
        <a:bodyPr/>
        <a:lstStyle/>
        <a:p>
          <a:endParaRPr lang="en-US">
            <a:latin typeface="Garamond" panose="02020404030301010803" pitchFamily="18" charset="0"/>
          </a:endParaRPr>
        </a:p>
      </dgm:t>
    </dgm:pt>
    <dgm:pt modelId="{58784886-B314-3548-819B-CB42C8919A47}" type="sibTrans" cxnId="{5CD6CF47-220A-AA42-AEDC-DBA663DD55BF}">
      <dgm:prSet/>
      <dgm:spPr/>
      <dgm:t>
        <a:bodyPr/>
        <a:lstStyle/>
        <a:p>
          <a:endParaRPr lang="en-US">
            <a:latin typeface="Garamond" panose="02020404030301010803" pitchFamily="18" charset="0"/>
          </a:endParaRPr>
        </a:p>
      </dgm:t>
    </dgm:pt>
    <dgm:pt modelId="{CE1E65F6-17B2-E64D-A915-52530B6BD7A2}">
      <dgm:prSet phldrT="[Text]" phldr="0"/>
      <dgm:spPr/>
      <dgm:t>
        <a:bodyPr/>
        <a:lstStyle/>
        <a:p>
          <a:r>
            <a:rPr lang="en-US" dirty="0">
              <a:latin typeface="Garamond" panose="02020404030301010803" pitchFamily="18" charset="0"/>
            </a:rPr>
            <a:t>GF Algorithm applied on RapidScat data provided the first-ever diurnal climatology of tropical oceanic cold pools. </a:t>
          </a:r>
        </a:p>
      </dgm:t>
    </dgm:pt>
    <dgm:pt modelId="{A4056C54-4A8F-5442-8F42-C6E6D68FAA5B}" type="parTrans" cxnId="{026963D9-A4C0-274D-A376-554A48C451DD}">
      <dgm:prSet/>
      <dgm:spPr/>
      <dgm:t>
        <a:bodyPr/>
        <a:lstStyle/>
        <a:p>
          <a:endParaRPr lang="en-US">
            <a:latin typeface="Garamond" panose="02020404030301010803" pitchFamily="18" charset="0"/>
          </a:endParaRPr>
        </a:p>
      </dgm:t>
    </dgm:pt>
    <dgm:pt modelId="{6789CF85-2E61-3649-A3D7-C1B0CFC436E0}" type="sibTrans" cxnId="{026963D9-A4C0-274D-A376-554A48C451DD}">
      <dgm:prSet/>
      <dgm:spPr/>
      <dgm:t>
        <a:bodyPr/>
        <a:lstStyle/>
        <a:p>
          <a:endParaRPr lang="en-US">
            <a:latin typeface="Garamond" panose="02020404030301010803" pitchFamily="18" charset="0"/>
          </a:endParaRPr>
        </a:p>
      </dgm:t>
    </dgm:pt>
    <dgm:pt modelId="{1BA90D0A-84F1-7344-A9DB-B348EAF9F5A1}">
      <dgm:prSet phldrT="[Text]" phldr="0"/>
      <dgm:spPr/>
      <dgm:t>
        <a:bodyPr/>
        <a:lstStyle/>
        <a:p>
          <a:r>
            <a:rPr lang="en-US" dirty="0">
              <a:latin typeface="Garamond" panose="02020404030301010803" pitchFamily="18" charset="0"/>
            </a:rPr>
            <a:t>ASCAT and RapidScat have regional differences in GF number, size and precipitation across the tropics and sub-tropics. </a:t>
          </a:r>
        </a:p>
      </dgm:t>
    </dgm:pt>
    <dgm:pt modelId="{FD9FE94F-7784-5F45-8D9A-199BDEDDFC74}" type="parTrans" cxnId="{7D9D1783-4A46-EE48-9972-456FB8E470DE}">
      <dgm:prSet/>
      <dgm:spPr/>
      <dgm:t>
        <a:bodyPr/>
        <a:lstStyle/>
        <a:p>
          <a:endParaRPr lang="en-US">
            <a:latin typeface="Garamond" panose="02020404030301010803" pitchFamily="18" charset="0"/>
          </a:endParaRPr>
        </a:p>
      </dgm:t>
    </dgm:pt>
    <dgm:pt modelId="{3CD3C20A-D117-104A-96C9-4C9C289C107D}" type="sibTrans" cxnId="{7D9D1783-4A46-EE48-9972-456FB8E470DE}">
      <dgm:prSet/>
      <dgm:spPr/>
      <dgm:t>
        <a:bodyPr/>
        <a:lstStyle/>
        <a:p>
          <a:endParaRPr lang="en-US">
            <a:latin typeface="Garamond" panose="02020404030301010803" pitchFamily="18" charset="0"/>
          </a:endParaRPr>
        </a:p>
      </dgm:t>
    </dgm:pt>
    <dgm:pt modelId="{A5DC27B3-5F90-034C-9FF5-8682938ED657}">
      <dgm:prSet phldrT="[Text]" phldr="0"/>
      <dgm:spPr/>
      <dgm:t>
        <a:bodyPr/>
        <a:lstStyle/>
        <a:p>
          <a:r>
            <a:rPr lang="en-US" b="1" i="1" dirty="0">
              <a:latin typeface="Garamond" panose="02020404030301010803" pitchFamily="18" charset="0"/>
            </a:rPr>
            <a:t>Science Question II</a:t>
          </a:r>
        </a:p>
      </dgm:t>
    </dgm:pt>
    <dgm:pt modelId="{B6367915-AD16-9B4C-B00B-1C33151DB309}" type="parTrans" cxnId="{0BE684BF-BF36-7C4E-9CDB-D1C36097757A}">
      <dgm:prSet/>
      <dgm:spPr/>
      <dgm:t>
        <a:bodyPr/>
        <a:lstStyle/>
        <a:p>
          <a:endParaRPr lang="en-US">
            <a:latin typeface="Garamond" panose="02020404030301010803" pitchFamily="18" charset="0"/>
          </a:endParaRPr>
        </a:p>
      </dgm:t>
    </dgm:pt>
    <dgm:pt modelId="{A4442152-DE89-AB45-81D2-3EBB60537BB0}" type="sibTrans" cxnId="{0BE684BF-BF36-7C4E-9CDB-D1C36097757A}">
      <dgm:prSet/>
      <dgm:spPr/>
      <dgm:t>
        <a:bodyPr/>
        <a:lstStyle/>
        <a:p>
          <a:endParaRPr lang="en-US">
            <a:latin typeface="Garamond" panose="02020404030301010803" pitchFamily="18" charset="0"/>
          </a:endParaRPr>
        </a:p>
      </dgm:t>
    </dgm:pt>
    <dgm:pt modelId="{5A2BDDDA-4CCB-1444-A3B5-C5270AA95EFD}">
      <dgm:prSet phldrT="[Text]" phldr="0"/>
      <dgm:spPr/>
      <dgm:t>
        <a:bodyPr/>
        <a:lstStyle/>
        <a:p>
          <a:r>
            <a:rPr lang="en-US" dirty="0">
              <a:latin typeface="Garamond" panose="02020404030301010803" pitchFamily="18" charset="0"/>
            </a:rPr>
            <a:t>Both RapidScat and buoy-observed cold pools have bimodal diurnal frequency distributions with a primary late night/early morning peak and a secondary afternoon maxima.</a:t>
          </a:r>
        </a:p>
      </dgm:t>
    </dgm:pt>
    <dgm:pt modelId="{0B8C353A-E8C1-E14F-B77D-B3178B3380E1}" type="parTrans" cxnId="{EEB49DA1-A896-A045-84BF-AC92683E5EF3}">
      <dgm:prSet/>
      <dgm:spPr/>
      <dgm:t>
        <a:bodyPr/>
        <a:lstStyle/>
        <a:p>
          <a:endParaRPr lang="en-US">
            <a:latin typeface="Garamond" panose="02020404030301010803" pitchFamily="18" charset="0"/>
          </a:endParaRPr>
        </a:p>
      </dgm:t>
    </dgm:pt>
    <dgm:pt modelId="{E04B3CC5-082C-F347-B9A3-6295C1B7FB6C}" type="sibTrans" cxnId="{EEB49DA1-A896-A045-84BF-AC92683E5EF3}">
      <dgm:prSet/>
      <dgm:spPr/>
      <dgm:t>
        <a:bodyPr/>
        <a:lstStyle/>
        <a:p>
          <a:endParaRPr lang="en-US">
            <a:latin typeface="Garamond" panose="02020404030301010803" pitchFamily="18" charset="0"/>
          </a:endParaRPr>
        </a:p>
      </dgm:t>
    </dgm:pt>
    <dgm:pt modelId="{68A5DDA8-86DC-A640-8174-42D0B3EBBC7F}">
      <dgm:prSet phldrT="[Text]" phldr="0"/>
      <dgm:spPr/>
      <dgm:t>
        <a:bodyPr/>
        <a:lstStyle/>
        <a:p>
          <a:r>
            <a:rPr lang="en-US" dirty="0">
              <a:latin typeface="Garamond" panose="02020404030301010803" pitchFamily="18" charset="0"/>
            </a:rPr>
            <a:t>All the buoy- and RapidScat-observed variables also had a prominent bimodal diurnal distribution. </a:t>
          </a:r>
        </a:p>
      </dgm:t>
    </dgm:pt>
    <dgm:pt modelId="{D139C46B-E6E6-114F-B1A5-93275DFC4E9F}" type="parTrans" cxnId="{634682D7-C8F3-D644-BB4C-6B5505464C3C}">
      <dgm:prSet/>
      <dgm:spPr/>
      <dgm:t>
        <a:bodyPr/>
        <a:lstStyle/>
        <a:p>
          <a:endParaRPr lang="en-US">
            <a:latin typeface="Garamond" panose="02020404030301010803" pitchFamily="18" charset="0"/>
          </a:endParaRPr>
        </a:p>
      </dgm:t>
    </dgm:pt>
    <dgm:pt modelId="{8C403D18-272F-A143-95A9-B4EDCCAFA8E4}" type="sibTrans" cxnId="{634682D7-C8F3-D644-BB4C-6B5505464C3C}">
      <dgm:prSet/>
      <dgm:spPr/>
      <dgm:t>
        <a:bodyPr/>
        <a:lstStyle/>
        <a:p>
          <a:endParaRPr lang="en-US">
            <a:latin typeface="Garamond" panose="02020404030301010803" pitchFamily="18" charset="0"/>
          </a:endParaRPr>
        </a:p>
      </dgm:t>
    </dgm:pt>
    <dgm:pt modelId="{699A00C3-529B-E346-907A-755F05AADCE1}">
      <dgm:prSet phldrT="[Text]" phldr="0"/>
      <dgm:spPr/>
      <dgm:t>
        <a:bodyPr/>
        <a:lstStyle/>
        <a:p>
          <a:r>
            <a:rPr lang="en-US" b="1" i="1" dirty="0">
              <a:latin typeface="Garamond" panose="02020404030301010803" pitchFamily="18" charset="0"/>
            </a:rPr>
            <a:t>Science Question III</a:t>
          </a:r>
        </a:p>
      </dgm:t>
    </dgm:pt>
    <dgm:pt modelId="{27B4ABAD-A58C-184B-AFC4-6B7C6B793ADD}" type="parTrans" cxnId="{64A9B59E-B9E4-0040-AD19-9601A586ADDD}">
      <dgm:prSet/>
      <dgm:spPr/>
      <dgm:t>
        <a:bodyPr/>
        <a:lstStyle/>
        <a:p>
          <a:endParaRPr lang="en-US">
            <a:latin typeface="Garamond" panose="02020404030301010803" pitchFamily="18" charset="0"/>
          </a:endParaRPr>
        </a:p>
      </dgm:t>
    </dgm:pt>
    <dgm:pt modelId="{BDFD74FE-0200-704C-9DB1-1A5B25DA6DB7}" type="sibTrans" cxnId="{64A9B59E-B9E4-0040-AD19-9601A586ADDD}">
      <dgm:prSet/>
      <dgm:spPr/>
      <dgm:t>
        <a:bodyPr/>
        <a:lstStyle/>
        <a:p>
          <a:endParaRPr lang="en-US">
            <a:latin typeface="Garamond" panose="02020404030301010803" pitchFamily="18" charset="0"/>
          </a:endParaRPr>
        </a:p>
      </dgm:t>
    </dgm:pt>
    <dgm:pt modelId="{90B49BCE-6A07-974B-B3DB-92F1217849EC}">
      <dgm:prSet phldrT="[Text]" phldr="0"/>
      <dgm:spPr/>
      <dgm:t>
        <a:bodyPr/>
        <a:lstStyle/>
        <a:p>
          <a:r>
            <a:rPr lang="en-US" dirty="0">
              <a:latin typeface="Garamond" panose="02020404030301010803" pitchFamily="18" charset="0"/>
            </a:rPr>
            <a:t>GF-attributed Minimum T</a:t>
          </a:r>
          <a:r>
            <a:rPr lang="en-US" baseline="-25000" dirty="0">
              <a:latin typeface="Garamond" panose="02020404030301010803" pitchFamily="18" charset="0"/>
            </a:rPr>
            <a:t>b</a:t>
          </a:r>
          <a:r>
            <a:rPr lang="en-US" dirty="0">
              <a:latin typeface="Garamond" panose="02020404030301010803" pitchFamily="18" charset="0"/>
            </a:rPr>
            <a:t> and maximum TCWV climatology match well with </a:t>
          </a:r>
          <a:r>
            <a:rPr lang="en-US" dirty="0" err="1">
              <a:latin typeface="Garamond" panose="02020404030301010803" pitchFamily="18" charset="0"/>
            </a:rPr>
            <a:t>RapidScat’s</a:t>
          </a:r>
          <a:r>
            <a:rPr lang="en-US" dirty="0">
              <a:latin typeface="Garamond" panose="02020404030301010803" pitchFamily="18" charset="0"/>
            </a:rPr>
            <a:t> global GF climatology. </a:t>
          </a:r>
        </a:p>
      </dgm:t>
    </dgm:pt>
    <dgm:pt modelId="{FDBB32BF-4B18-4846-88FD-862D2F53BD3D}" type="parTrans" cxnId="{239911F1-DA0E-F54B-A14A-6960942AB94C}">
      <dgm:prSet/>
      <dgm:spPr/>
      <dgm:t>
        <a:bodyPr/>
        <a:lstStyle/>
        <a:p>
          <a:endParaRPr lang="en-US">
            <a:latin typeface="Garamond" panose="02020404030301010803" pitchFamily="18" charset="0"/>
          </a:endParaRPr>
        </a:p>
      </dgm:t>
    </dgm:pt>
    <dgm:pt modelId="{00E6C370-5DFE-864E-9FAF-B5E80874F876}" type="sibTrans" cxnId="{239911F1-DA0E-F54B-A14A-6960942AB94C}">
      <dgm:prSet/>
      <dgm:spPr/>
      <dgm:t>
        <a:bodyPr/>
        <a:lstStyle/>
        <a:p>
          <a:endParaRPr lang="en-US">
            <a:latin typeface="Garamond" panose="02020404030301010803" pitchFamily="18" charset="0"/>
          </a:endParaRPr>
        </a:p>
      </dgm:t>
    </dgm:pt>
    <dgm:pt modelId="{3B3F481F-E440-E241-8BCF-65957D75C670}">
      <dgm:prSet phldrT="[Text]" phldr="0"/>
      <dgm:spPr/>
      <dgm:t>
        <a:bodyPr/>
        <a:lstStyle/>
        <a:p>
          <a:r>
            <a:rPr lang="en-US" dirty="0">
              <a:latin typeface="Garamond" panose="02020404030301010803" pitchFamily="18" charset="0"/>
            </a:rPr>
            <a:t>T</a:t>
          </a:r>
          <a:r>
            <a:rPr lang="en-US" baseline="-25000" dirty="0">
              <a:latin typeface="Garamond" panose="02020404030301010803" pitchFamily="18" charset="0"/>
            </a:rPr>
            <a:t>b</a:t>
          </a:r>
          <a:r>
            <a:rPr lang="en-US" dirty="0">
              <a:latin typeface="Garamond" panose="02020404030301010803" pitchFamily="18" charset="0"/>
            </a:rPr>
            <a:t> and TCWV showed a similar late night/early morning and afternoon peaks.</a:t>
          </a:r>
        </a:p>
      </dgm:t>
    </dgm:pt>
    <dgm:pt modelId="{4B59E36E-2166-8149-9EF8-ADAF3284CA66}" type="parTrans" cxnId="{510A0A66-2230-5940-871B-349F089D5136}">
      <dgm:prSet/>
      <dgm:spPr/>
      <dgm:t>
        <a:bodyPr/>
        <a:lstStyle/>
        <a:p>
          <a:endParaRPr lang="en-US">
            <a:latin typeface="Garamond" panose="02020404030301010803" pitchFamily="18" charset="0"/>
          </a:endParaRPr>
        </a:p>
      </dgm:t>
    </dgm:pt>
    <dgm:pt modelId="{04665F1B-59A6-F847-897F-D3E59FA9DD17}" type="sibTrans" cxnId="{510A0A66-2230-5940-871B-349F089D5136}">
      <dgm:prSet/>
      <dgm:spPr/>
      <dgm:t>
        <a:bodyPr/>
        <a:lstStyle/>
        <a:p>
          <a:endParaRPr lang="en-US">
            <a:latin typeface="Garamond" panose="02020404030301010803" pitchFamily="18" charset="0"/>
          </a:endParaRPr>
        </a:p>
      </dgm:t>
    </dgm:pt>
    <dgm:pt modelId="{6A2B8322-9F46-3041-BEA2-A014EDBC1163}">
      <dgm:prSet phldrT="[Text]" phldr="0"/>
      <dgm:spPr/>
      <dgm:t>
        <a:bodyPr/>
        <a:lstStyle/>
        <a:p>
          <a:r>
            <a:rPr lang="en-US" dirty="0">
              <a:latin typeface="Garamond" panose="02020404030301010803" pitchFamily="18" charset="0"/>
            </a:rPr>
            <a:t>GF size and precipitation have a strong relationship with T</a:t>
          </a:r>
          <a:r>
            <a:rPr lang="en-US" baseline="-25000" dirty="0">
              <a:latin typeface="Garamond" panose="02020404030301010803" pitchFamily="18" charset="0"/>
            </a:rPr>
            <a:t>b</a:t>
          </a:r>
          <a:r>
            <a:rPr lang="en-US" dirty="0">
              <a:latin typeface="Garamond" panose="02020404030301010803" pitchFamily="18" charset="0"/>
            </a:rPr>
            <a:t> and TCWV– consistent with observations of MCSs.</a:t>
          </a:r>
        </a:p>
      </dgm:t>
    </dgm:pt>
    <dgm:pt modelId="{3CA2617E-01D2-7441-8011-EB4E854B07BB}" type="parTrans" cxnId="{626213D9-CEC7-5843-BAD9-856E8B74F793}">
      <dgm:prSet/>
      <dgm:spPr/>
      <dgm:t>
        <a:bodyPr/>
        <a:lstStyle/>
        <a:p>
          <a:endParaRPr lang="en-US">
            <a:latin typeface="Garamond" panose="02020404030301010803" pitchFamily="18" charset="0"/>
          </a:endParaRPr>
        </a:p>
      </dgm:t>
    </dgm:pt>
    <dgm:pt modelId="{A059905A-12DD-5A49-A62E-CAC2C5DE9C5E}" type="sibTrans" cxnId="{626213D9-CEC7-5843-BAD9-856E8B74F793}">
      <dgm:prSet/>
      <dgm:spPr/>
      <dgm:t>
        <a:bodyPr/>
        <a:lstStyle/>
        <a:p>
          <a:endParaRPr lang="en-US">
            <a:latin typeface="Garamond" panose="02020404030301010803" pitchFamily="18" charset="0"/>
          </a:endParaRPr>
        </a:p>
      </dgm:t>
    </dgm:pt>
    <dgm:pt modelId="{13A0C422-141F-8942-9B72-92562DEE628D}" type="pres">
      <dgm:prSet presAssocID="{722F7FCB-B7EB-5442-9C69-FF1DF6A5CDD8}" presName="Name0" presStyleCnt="0">
        <dgm:presLayoutVars>
          <dgm:dir/>
          <dgm:animLvl val="lvl"/>
          <dgm:resizeHandles val="exact"/>
        </dgm:presLayoutVars>
      </dgm:prSet>
      <dgm:spPr/>
    </dgm:pt>
    <dgm:pt modelId="{86E4A58C-8DF1-FE4A-81AF-804DA3F044E0}" type="pres">
      <dgm:prSet presAssocID="{D7B9CAE3-F9BA-C44F-9BBD-E5E0AA299DBF}" presName="composite" presStyleCnt="0"/>
      <dgm:spPr/>
    </dgm:pt>
    <dgm:pt modelId="{62C8DFE0-B388-9540-AEE8-7190D4FCF1AA}" type="pres">
      <dgm:prSet presAssocID="{D7B9CAE3-F9BA-C44F-9BBD-E5E0AA299DBF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E88A9694-A93B-EB40-BF7D-449D0BD17B19}" type="pres">
      <dgm:prSet presAssocID="{D7B9CAE3-F9BA-C44F-9BBD-E5E0AA299DBF}" presName="desTx" presStyleLbl="alignAccFollowNode1" presStyleIdx="0" presStyleCnt="3">
        <dgm:presLayoutVars>
          <dgm:bulletEnabled val="1"/>
        </dgm:presLayoutVars>
      </dgm:prSet>
      <dgm:spPr/>
    </dgm:pt>
    <dgm:pt modelId="{EFE38A37-21AD-4648-BE0F-27175E9482B6}" type="pres">
      <dgm:prSet presAssocID="{58784886-B314-3548-819B-CB42C8919A47}" presName="space" presStyleCnt="0"/>
      <dgm:spPr/>
    </dgm:pt>
    <dgm:pt modelId="{1FE98D44-210E-724C-BBA2-A1934233C176}" type="pres">
      <dgm:prSet presAssocID="{A5DC27B3-5F90-034C-9FF5-8682938ED657}" presName="composite" presStyleCnt="0"/>
      <dgm:spPr/>
    </dgm:pt>
    <dgm:pt modelId="{FB0FB018-37B9-9042-82FF-D71902E43A90}" type="pres">
      <dgm:prSet presAssocID="{A5DC27B3-5F90-034C-9FF5-8682938ED657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A1564614-C9A1-D948-8C72-A6E93531324C}" type="pres">
      <dgm:prSet presAssocID="{A5DC27B3-5F90-034C-9FF5-8682938ED657}" presName="desTx" presStyleLbl="alignAccFollowNode1" presStyleIdx="1" presStyleCnt="3">
        <dgm:presLayoutVars>
          <dgm:bulletEnabled val="1"/>
        </dgm:presLayoutVars>
      </dgm:prSet>
      <dgm:spPr/>
    </dgm:pt>
    <dgm:pt modelId="{3B1D8E13-3FDF-4845-A837-48FF9325C92A}" type="pres">
      <dgm:prSet presAssocID="{A4442152-DE89-AB45-81D2-3EBB60537BB0}" presName="space" presStyleCnt="0"/>
      <dgm:spPr/>
    </dgm:pt>
    <dgm:pt modelId="{15C87A8F-BC53-0242-A1DD-4C2CA5443BFA}" type="pres">
      <dgm:prSet presAssocID="{699A00C3-529B-E346-907A-755F05AADCE1}" presName="composite" presStyleCnt="0"/>
      <dgm:spPr/>
    </dgm:pt>
    <dgm:pt modelId="{260E496E-0D16-944A-8F0F-40604F9A8D2C}" type="pres">
      <dgm:prSet presAssocID="{699A00C3-529B-E346-907A-755F05AADCE1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2048811B-50A5-854E-BEB9-BA0A826ED7AA}" type="pres">
      <dgm:prSet presAssocID="{699A00C3-529B-E346-907A-755F05AADCE1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451F5911-3F84-4544-B9AD-533F9082B694}" type="presOf" srcId="{3B3F481F-E440-E241-8BCF-65957D75C670}" destId="{2048811B-50A5-854E-BEB9-BA0A826ED7AA}" srcOrd="0" destOrd="1" presId="urn:microsoft.com/office/officeart/2005/8/layout/hList1"/>
    <dgm:cxn modelId="{AA32D640-4D5F-9D47-90DE-4784CB82508F}" type="presOf" srcId="{D7B9CAE3-F9BA-C44F-9BBD-E5E0AA299DBF}" destId="{62C8DFE0-B388-9540-AEE8-7190D4FCF1AA}" srcOrd="0" destOrd="0" presId="urn:microsoft.com/office/officeart/2005/8/layout/hList1"/>
    <dgm:cxn modelId="{2CD4C543-EB51-C04F-BAB4-42613683130B}" type="presOf" srcId="{90B49BCE-6A07-974B-B3DB-92F1217849EC}" destId="{2048811B-50A5-854E-BEB9-BA0A826ED7AA}" srcOrd="0" destOrd="0" presId="urn:microsoft.com/office/officeart/2005/8/layout/hList1"/>
    <dgm:cxn modelId="{5CD6CF47-220A-AA42-AEDC-DBA663DD55BF}" srcId="{722F7FCB-B7EB-5442-9C69-FF1DF6A5CDD8}" destId="{D7B9CAE3-F9BA-C44F-9BBD-E5E0AA299DBF}" srcOrd="0" destOrd="0" parTransId="{97FA004D-EB3D-2A47-AA79-083C66AF1B94}" sibTransId="{58784886-B314-3548-819B-CB42C8919A47}"/>
    <dgm:cxn modelId="{64289157-A55F-D24D-9AFB-EA6DFAA00EC1}" type="presOf" srcId="{CE1E65F6-17B2-E64D-A915-52530B6BD7A2}" destId="{E88A9694-A93B-EB40-BF7D-449D0BD17B19}" srcOrd="0" destOrd="0" presId="urn:microsoft.com/office/officeart/2005/8/layout/hList1"/>
    <dgm:cxn modelId="{BBC08763-9CD1-5F4B-986C-909F2028E09E}" type="presOf" srcId="{68A5DDA8-86DC-A640-8174-42D0B3EBBC7F}" destId="{A1564614-C9A1-D948-8C72-A6E93531324C}" srcOrd="0" destOrd="1" presId="urn:microsoft.com/office/officeart/2005/8/layout/hList1"/>
    <dgm:cxn modelId="{510A0A66-2230-5940-871B-349F089D5136}" srcId="{699A00C3-529B-E346-907A-755F05AADCE1}" destId="{3B3F481F-E440-E241-8BCF-65957D75C670}" srcOrd="1" destOrd="0" parTransId="{4B59E36E-2166-8149-9EF8-ADAF3284CA66}" sibTransId="{04665F1B-59A6-F847-897F-D3E59FA9DD17}"/>
    <dgm:cxn modelId="{7D9D1783-4A46-EE48-9972-456FB8E470DE}" srcId="{D7B9CAE3-F9BA-C44F-9BBD-E5E0AA299DBF}" destId="{1BA90D0A-84F1-7344-A9DB-B348EAF9F5A1}" srcOrd="1" destOrd="0" parTransId="{FD9FE94F-7784-5F45-8D9A-199BDEDDFC74}" sibTransId="{3CD3C20A-D117-104A-96C9-4C9C289C107D}"/>
    <dgm:cxn modelId="{BD594290-6643-4840-BE7D-13F55073E2A0}" type="presOf" srcId="{1BA90D0A-84F1-7344-A9DB-B348EAF9F5A1}" destId="{E88A9694-A93B-EB40-BF7D-449D0BD17B19}" srcOrd="0" destOrd="1" presId="urn:microsoft.com/office/officeart/2005/8/layout/hList1"/>
    <dgm:cxn modelId="{64A9B59E-B9E4-0040-AD19-9601A586ADDD}" srcId="{722F7FCB-B7EB-5442-9C69-FF1DF6A5CDD8}" destId="{699A00C3-529B-E346-907A-755F05AADCE1}" srcOrd="2" destOrd="0" parTransId="{27B4ABAD-A58C-184B-AFC4-6B7C6B793ADD}" sibTransId="{BDFD74FE-0200-704C-9DB1-1A5B25DA6DB7}"/>
    <dgm:cxn modelId="{EEB49DA1-A896-A045-84BF-AC92683E5EF3}" srcId="{A5DC27B3-5F90-034C-9FF5-8682938ED657}" destId="{5A2BDDDA-4CCB-1444-A3B5-C5270AA95EFD}" srcOrd="0" destOrd="0" parTransId="{0B8C353A-E8C1-E14F-B77D-B3178B3380E1}" sibTransId="{E04B3CC5-082C-F347-B9A3-6295C1B7FB6C}"/>
    <dgm:cxn modelId="{80C034A7-B145-7D48-B5A4-3F3C9A7BE238}" type="presOf" srcId="{5A2BDDDA-4CCB-1444-A3B5-C5270AA95EFD}" destId="{A1564614-C9A1-D948-8C72-A6E93531324C}" srcOrd="0" destOrd="0" presId="urn:microsoft.com/office/officeart/2005/8/layout/hList1"/>
    <dgm:cxn modelId="{0BE684BF-BF36-7C4E-9CDB-D1C36097757A}" srcId="{722F7FCB-B7EB-5442-9C69-FF1DF6A5CDD8}" destId="{A5DC27B3-5F90-034C-9FF5-8682938ED657}" srcOrd="1" destOrd="0" parTransId="{B6367915-AD16-9B4C-B00B-1C33151DB309}" sibTransId="{A4442152-DE89-AB45-81D2-3EBB60537BB0}"/>
    <dgm:cxn modelId="{06B642CF-B474-0D48-9536-2B655A39CE9A}" type="presOf" srcId="{A5DC27B3-5F90-034C-9FF5-8682938ED657}" destId="{FB0FB018-37B9-9042-82FF-D71902E43A90}" srcOrd="0" destOrd="0" presId="urn:microsoft.com/office/officeart/2005/8/layout/hList1"/>
    <dgm:cxn modelId="{823416D6-E084-C24A-9285-13B25F6C9407}" type="presOf" srcId="{722F7FCB-B7EB-5442-9C69-FF1DF6A5CDD8}" destId="{13A0C422-141F-8942-9B72-92562DEE628D}" srcOrd="0" destOrd="0" presId="urn:microsoft.com/office/officeart/2005/8/layout/hList1"/>
    <dgm:cxn modelId="{634682D7-C8F3-D644-BB4C-6B5505464C3C}" srcId="{A5DC27B3-5F90-034C-9FF5-8682938ED657}" destId="{68A5DDA8-86DC-A640-8174-42D0B3EBBC7F}" srcOrd="1" destOrd="0" parTransId="{D139C46B-E6E6-114F-B1A5-93275DFC4E9F}" sibTransId="{8C403D18-272F-A143-95A9-B4EDCCAFA8E4}"/>
    <dgm:cxn modelId="{626213D9-CEC7-5843-BAD9-856E8B74F793}" srcId="{699A00C3-529B-E346-907A-755F05AADCE1}" destId="{6A2B8322-9F46-3041-BEA2-A014EDBC1163}" srcOrd="2" destOrd="0" parTransId="{3CA2617E-01D2-7441-8011-EB4E854B07BB}" sibTransId="{A059905A-12DD-5A49-A62E-CAC2C5DE9C5E}"/>
    <dgm:cxn modelId="{026963D9-A4C0-274D-A376-554A48C451DD}" srcId="{D7B9CAE3-F9BA-C44F-9BBD-E5E0AA299DBF}" destId="{CE1E65F6-17B2-E64D-A915-52530B6BD7A2}" srcOrd="0" destOrd="0" parTransId="{A4056C54-4A8F-5442-8F42-C6E6D68FAA5B}" sibTransId="{6789CF85-2E61-3649-A3D7-C1B0CFC436E0}"/>
    <dgm:cxn modelId="{B6E860DA-400C-CD4A-9C19-BB0603701E8F}" type="presOf" srcId="{6A2B8322-9F46-3041-BEA2-A014EDBC1163}" destId="{2048811B-50A5-854E-BEB9-BA0A826ED7AA}" srcOrd="0" destOrd="2" presId="urn:microsoft.com/office/officeart/2005/8/layout/hList1"/>
    <dgm:cxn modelId="{239911F1-DA0E-F54B-A14A-6960942AB94C}" srcId="{699A00C3-529B-E346-907A-755F05AADCE1}" destId="{90B49BCE-6A07-974B-B3DB-92F1217849EC}" srcOrd="0" destOrd="0" parTransId="{FDBB32BF-4B18-4846-88FD-862D2F53BD3D}" sibTransId="{00E6C370-5DFE-864E-9FAF-B5E80874F876}"/>
    <dgm:cxn modelId="{8027C1FD-EC06-AC49-A923-1B6A1E12DDA5}" type="presOf" srcId="{699A00C3-529B-E346-907A-755F05AADCE1}" destId="{260E496E-0D16-944A-8F0F-40604F9A8D2C}" srcOrd="0" destOrd="0" presId="urn:microsoft.com/office/officeart/2005/8/layout/hList1"/>
    <dgm:cxn modelId="{1855A276-C7B0-C048-8601-B43E27A8DBC6}" type="presParOf" srcId="{13A0C422-141F-8942-9B72-92562DEE628D}" destId="{86E4A58C-8DF1-FE4A-81AF-804DA3F044E0}" srcOrd="0" destOrd="0" presId="urn:microsoft.com/office/officeart/2005/8/layout/hList1"/>
    <dgm:cxn modelId="{357C59E9-B943-9049-8286-B26B933DC49E}" type="presParOf" srcId="{86E4A58C-8DF1-FE4A-81AF-804DA3F044E0}" destId="{62C8DFE0-B388-9540-AEE8-7190D4FCF1AA}" srcOrd="0" destOrd="0" presId="urn:microsoft.com/office/officeart/2005/8/layout/hList1"/>
    <dgm:cxn modelId="{052FF329-E112-6547-A524-EA6508C94C7B}" type="presParOf" srcId="{86E4A58C-8DF1-FE4A-81AF-804DA3F044E0}" destId="{E88A9694-A93B-EB40-BF7D-449D0BD17B19}" srcOrd="1" destOrd="0" presId="urn:microsoft.com/office/officeart/2005/8/layout/hList1"/>
    <dgm:cxn modelId="{BD55AF83-960D-1D4C-A352-93CFEDFF9B37}" type="presParOf" srcId="{13A0C422-141F-8942-9B72-92562DEE628D}" destId="{EFE38A37-21AD-4648-BE0F-27175E9482B6}" srcOrd="1" destOrd="0" presId="urn:microsoft.com/office/officeart/2005/8/layout/hList1"/>
    <dgm:cxn modelId="{09088796-C54E-054F-A335-364DE0A547B3}" type="presParOf" srcId="{13A0C422-141F-8942-9B72-92562DEE628D}" destId="{1FE98D44-210E-724C-BBA2-A1934233C176}" srcOrd="2" destOrd="0" presId="urn:microsoft.com/office/officeart/2005/8/layout/hList1"/>
    <dgm:cxn modelId="{25067041-AB13-4B4B-8A0C-8F445A61935A}" type="presParOf" srcId="{1FE98D44-210E-724C-BBA2-A1934233C176}" destId="{FB0FB018-37B9-9042-82FF-D71902E43A90}" srcOrd="0" destOrd="0" presId="urn:microsoft.com/office/officeart/2005/8/layout/hList1"/>
    <dgm:cxn modelId="{ADAECB27-B84A-174C-A50A-D9F7443B983B}" type="presParOf" srcId="{1FE98D44-210E-724C-BBA2-A1934233C176}" destId="{A1564614-C9A1-D948-8C72-A6E93531324C}" srcOrd="1" destOrd="0" presId="urn:microsoft.com/office/officeart/2005/8/layout/hList1"/>
    <dgm:cxn modelId="{C742BF9D-2968-2C40-B744-9D1D5FA06ADA}" type="presParOf" srcId="{13A0C422-141F-8942-9B72-92562DEE628D}" destId="{3B1D8E13-3FDF-4845-A837-48FF9325C92A}" srcOrd="3" destOrd="0" presId="urn:microsoft.com/office/officeart/2005/8/layout/hList1"/>
    <dgm:cxn modelId="{9E514760-64AC-2349-9508-52B0982FD23B}" type="presParOf" srcId="{13A0C422-141F-8942-9B72-92562DEE628D}" destId="{15C87A8F-BC53-0242-A1DD-4C2CA5443BFA}" srcOrd="4" destOrd="0" presId="urn:microsoft.com/office/officeart/2005/8/layout/hList1"/>
    <dgm:cxn modelId="{82A44B12-2B60-EA40-B933-C4C30290311F}" type="presParOf" srcId="{15C87A8F-BC53-0242-A1DD-4C2CA5443BFA}" destId="{260E496E-0D16-944A-8F0F-40604F9A8D2C}" srcOrd="0" destOrd="0" presId="urn:microsoft.com/office/officeart/2005/8/layout/hList1"/>
    <dgm:cxn modelId="{3186ED04-0548-6B42-9155-22A9AE0C7FFC}" type="presParOf" srcId="{15C87A8F-BC53-0242-A1DD-4C2CA5443BFA}" destId="{2048811B-50A5-854E-BEB9-BA0A826ED7AA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F7A21C-877E-D240-9024-A37DE34060A6}">
      <dsp:nvSpPr>
        <dsp:cNvPr id="0" name=""/>
        <dsp:cNvSpPr/>
      </dsp:nvSpPr>
      <dsp:spPr>
        <a:xfrm>
          <a:off x="-4919424" y="-753830"/>
          <a:ext cx="5858998" cy="5858998"/>
        </a:xfrm>
        <a:prstGeom prst="blockArc">
          <a:avLst>
            <a:gd name="adj1" fmla="val 18900000"/>
            <a:gd name="adj2" fmla="val 2700000"/>
            <a:gd name="adj3" fmla="val 369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E6F3687-1ABF-1D49-AA47-0EAEE63505ED}">
      <dsp:nvSpPr>
        <dsp:cNvPr id="0" name=""/>
        <dsp:cNvSpPr/>
      </dsp:nvSpPr>
      <dsp:spPr>
        <a:xfrm>
          <a:off x="604289" y="435133"/>
          <a:ext cx="9851585" cy="87026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90775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Garamond" panose="02020404030301010803" pitchFamily="18" charset="0"/>
            </a:rPr>
            <a:t>Are there any regional differences between ASCAT and RapidScat observed Cold Pools?</a:t>
          </a:r>
        </a:p>
      </dsp:txBody>
      <dsp:txXfrm>
        <a:off x="604289" y="435133"/>
        <a:ext cx="9851585" cy="870267"/>
      </dsp:txXfrm>
    </dsp:sp>
    <dsp:sp modelId="{9B615FC3-67DE-5E4F-83C8-338D30237FD6}">
      <dsp:nvSpPr>
        <dsp:cNvPr id="0" name=""/>
        <dsp:cNvSpPr/>
      </dsp:nvSpPr>
      <dsp:spPr>
        <a:xfrm>
          <a:off x="60372" y="326350"/>
          <a:ext cx="1087834" cy="108783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C61D16A-DEFB-8845-88A9-4729D026B906}">
      <dsp:nvSpPr>
        <dsp:cNvPr id="0" name=""/>
        <dsp:cNvSpPr/>
      </dsp:nvSpPr>
      <dsp:spPr>
        <a:xfrm>
          <a:off x="920631" y="1740535"/>
          <a:ext cx="9535243" cy="87026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90775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Garamond" panose="02020404030301010803" pitchFamily="18" charset="0"/>
            </a:rPr>
            <a:t>What are the diurnal modes of tropical oceanic cold pools?</a:t>
          </a:r>
        </a:p>
      </dsp:txBody>
      <dsp:txXfrm>
        <a:off x="920631" y="1740535"/>
        <a:ext cx="9535243" cy="870267"/>
      </dsp:txXfrm>
    </dsp:sp>
    <dsp:sp modelId="{2353F30C-732E-4B41-B278-E616221B194C}">
      <dsp:nvSpPr>
        <dsp:cNvPr id="0" name=""/>
        <dsp:cNvSpPr/>
      </dsp:nvSpPr>
      <dsp:spPr>
        <a:xfrm>
          <a:off x="376714" y="1631751"/>
          <a:ext cx="1087834" cy="108783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F8A9613-B6FD-BC45-8622-5090CC62DDEB}">
      <dsp:nvSpPr>
        <dsp:cNvPr id="0" name=""/>
        <dsp:cNvSpPr/>
      </dsp:nvSpPr>
      <dsp:spPr>
        <a:xfrm>
          <a:off x="604289" y="3045936"/>
          <a:ext cx="9851585" cy="87026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90775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Garamond" panose="02020404030301010803" pitchFamily="18" charset="0"/>
            </a:rPr>
            <a:t>How can we formulate a conceptual model to explain the diurnal modes of tropical oceanic mesoscale cold pools?</a:t>
          </a:r>
        </a:p>
      </dsp:txBody>
      <dsp:txXfrm>
        <a:off x="604289" y="3045936"/>
        <a:ext cx="9851585" cy="870267"/>
      </dsp:txXfrm>
    </dsp:sp>
    <dsp:sp modelId="{BD163D32-653F-2D41-AE45-F85F2CCF9E06}">
      <dsp:nvSpPr>
        <dsp:cNvPr id="0" name=""/>
        <dsp:cNvSpPr/>
      </dsp:nvSpPr>
      <dsp:spPr>
        <a:xfrm>
          <a:off x="60372" y="2937153"/>
          <a:ext cx="1087834" cy="108783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C8DFE0-B388-9540-AEE8-7190D4FCF1AA}">
      <dsp:nvSpPr>
        <dsp:cNvPr id="0" name=""/>
        <dsp:cNvSpPr/>
      </dsp:nvSpPr>
      <dsp:spPr>
        <a:xfrm>
          <a:off x="3670" y="100526"/>
          <a:ext cx="3578349" cy="6624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93472" rIns="163576" bIns="93472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i="1" kern="1200" dirty="0">
              <a:latin typeface="Garamond" panose="02020404030301010803" pitchFamily="18" charset="0"/>
            </a:rPr>
            <a:t>Science Question I</a:t>
          </a:r>
        </a:p>
      </dsp:txBody>
      <dsp:txXfrm>
        <a:off x="3670" y="100526"/>
        <a:ext cx="3578349" cy="662400"/>
      </dsp:txXfrm>
    </dsp:sp>
    <dsp:sp modelId="{E88A9694-A93B-EB40-BF7D-449D0BD17B19}">
      <dsp:nvSpPr>
        <dsp:cNvPr id="0" name=""/>
        <dsp:cNvSpPr/>
      </dsp:nvSpPr>
      <dsp:spPr>
        <a:xfrm>
          <a:off x="3670" y="762926"/>
          <a:ext cx="3578349" cy="455521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2682" tIns="122682" rIns="163576" bIns="184023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 dirty="0">
              <a:latin typeface="Garamond" panose="02020404030301010803" pitchFamily="18" charset="0"/>
            </a:rPr>
            <a:t>GF Algorithm applied on RapidScat data provided the first-ever diurnal climatology of tropical oceanic cold pools. 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 dirty="0">
              <a:latin typeface="Garamond" panose="02020404030301010803" pitchFamily="18" charset="0"/>
            </a:rPr>
            <a:t>ASCAT and RapidScat have regional differences in GF number, size and precipitation across the tropics and sub-tropics. </a:t>
          </a:r>
        </a:p>
      </dsp:txBody>
      <dsp:txXfrm>
        <a:off x="3670" y="762926"/>
        <a:ext cx="3578349" cy="4555214"/>
      </dsp:txXfrm>
    </dsp:sp>
    <dsp:sp modelId="{FB0FB018-37B9-9042-82FF-D71902E43A90}">
      <dsp:nvSpPr>
        <dsp:cNvPr id="0" name=""/>
        <dsp:cNvSpPr/>
      </dsp:nvSpPr>
      <dsp:spPr>
        <a:xfrm>
          <a:off x="4082987" y="100526"/>
          <a:ext cx="3578349" cy="6624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93472" rIns="163576" bIns="93472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i="1" kern="1200" dirty="0">
              <a:latin typeface="Garamond" panose="02020404030301010803" pitchFamily="18" charset="0"/>
            </a:rPr>
            <a:t>Science Question II</a:t>
          </a:r>
        </a:p>
      </dsp:txBody>
      <dsp:txXfrm>
        <a:off x="4082987" y="100526"/>
        <a:ext cx="3578349" cy="662400"/>
      </dsp:txXfrm>
    </dsp:sp>
    <dsp:sp modelId="{A1564614-C9A1-D948-8C72-A6E93531324C}">
      <dsp:nvSpPr>
        <dsp:cNvPr id="0" name=""/>
        <dsp:cNvSpPr/>
      </dsp:nvSpPr>
      <dsp:spPr>
        <a:xfrm>
          <a:off x="4082987" y="762926"/>
          <a:ext cx="3578349" cy="455521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2682" tIns="122682" rIns="163576" bIns="184023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 dirty="0">
              <a:latin typeface="Garamond" panose="02020404030301010803" pitchFamily="18" charset="0"/>
            </a:rPr>
            <a:t>Both RapidScat and buoy-observed cold pools have bimodal diurnal frequency distributions with a primary late night/early morning peak and a secondary afternoon maxima.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 dirty="0">
              <a:latin typeface="Garamond" panose="02020404030301010803" pitchFamily="18" charset="0"/>
            </a:rPr>
            <a:t>All the buoy- and RapidScat-observed variables also had a prominent bimodal diurnal distribution. </a:t>
          </a:r>
        </a:p>
      </dsp:txBody>
      <dsp:txXfrm>
        <a:off x="4082987" y="762926"/>
        <a:ext cx="3578349" cy="4555214"/>
      </dsp:txXfrm>
    </dsp:sp>
    <dsp:sp modelId="{260E496E-0D16-944A-8F0F-40604F9A8D2C}">
      <dsp:nvSpPr>
        <dsp:cNvPr id="0" name=""/>
        <dsp:cNvSpPr/>
      </dsp:nvSpPr>
      <dsp:spPr>
        <a:xfrm>
          <a:off x="8162305" y="100526"/>
          <a:ext cx="3578349" cy="6624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93472" rIns="163576" bIns="93472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i="1" kern="1200" dirty="0">
              <a:latin typeface="Garamond" panose="02020404030301010803" pitchFamily="18" charset="0"/>
            </a:rPr>
            <a:t>Science Question III</a:t>
          </a:r>
        </a:p>
      </dsp:txBody>
      <dsp:txXfrm>
        <a:off x="8162305" y="100526"/>
        <a:ext cx="3578349" cy="662400"/>
      </dsp:txXfrm>
    </dsp:sp>
    <dsp:sp modelId="{2048811B-50A5-854E-BEB9-BA0A826ED7AA}">
      <dsp:nvSpPr>
        <dsp:cNvPr id="0" name=""/>
        <dsp:cNvSpPr/>
      </dsp:nvSpPr>
      <dsp:spPr>
        <a:xfrm>
          <a:off x="8162305" y="762926"/>
          <a:ext cx="3578349" cy="455521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2682" tIns="122682" rIns="163576" bIns="184023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 dirty="0">
              <a:latin typeface="Garamond" panose="02020404030301010803" pitchFamily="18" charset="0"/>
            </a:rPr>
            <a:t>GF-attributed Minimum T</a:t>
          </a:r>
          <a:r>
            <a:rPr lang="en-US" sz="2300" kern="1200" baseline="-25000" dirty="0">
              <a:latin typeface="Garamond" panose="02020404030301010803" pitchFamily="18" charset="0"/>
            </a:rPr>
            <a:t>b</a:t>
          </a:r>
          <a:r>
            <a:rPr lang="en-US" sz="2300" kern="1200" dirty="0">
              <a:latin typeface="Garamond" panose="02020404030301010803" pitchFamily="18" charset="0"/>
            </a:rPr>
            <a:t> and maximum TCWV climatology match well with </a:t>
          </a:r>
          <a:r>
            <a:rPr lang="en-US" sz="2300" kern="1200" dirty="0" err="1">
              <a:latin typeface="Garamond" panose="02020404030301010803" pitchFamily="18" charset="0"/>
            </a:rPr>
            <a:t>RapidScat’s</a:t>
          </a:r>
          <a:r>
            <a:rPr lang="en-US" sz="2300" kern="1200" dirty="0">
              <a:latin typeface="Garamond" panose="02020404030301010803" pitchFamily="18" charset="0"/>
            </a:rPr>
            <a:t> global GF climatology. 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 dirty="0">
              <a:latin typeface="Garamond" panose="02020404030301010803" pitchFamily="18" charset="0"/>
            </a:rPr>
            <a:t>T</a:t>
          </a:r>
          <a:r>
            <a:rPr lang="en-US" sz="2300" kern="1200" baseline="-25000" dirty="0">
              <a:latin typeface="Garamond" panose="02020404030301010803" pitchFamily="18" charset="0"/>
            </a:rPr>
            <a:t>b</a:t>
          </a:r>
          <a:r>
            <a:rPr lang="en-US" sz="2300" kern="1200" dirty="0">
              <a:latin typeface="Garamond" panose="02020404030301010803" pitchFamily="18" charset="0"/>
            </a:rPr>
            <a:t> and TCWV showed a similar late night/early morning and afternoon peaks.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 dirty="0">
              <a:latin typeface="Garamond" panose="02020404030301010803" pitchFamily="18" charset="0"/>
            </a:rPr>
            <a:t>GF size and precipitation have a strong relationship with T</a:t>
          </a:r>
          <a:r>
            <a:rPr lang="en-US" sz="2300" kern="1200" baseline="-25000" dirty="0">
              <a:latin typeface="Garamond" panose="02020404030301010803" pitchFamily="18" charset="0"/>
            </a:rPr>
            <a:t>b</a:t>
          </a:r>
          <a:r>
            <a:rPr lang="en-US" sz="2300" kern="1200" dirty="0">
              <a:latin typeface="Garamond" panose="02020404030301010803" pitchFamily="18" charset="0"/>
            </a:rPr>
            <a:t> and TCWV– consistent with observations of MCSs.</a:t>
          </a:r>
        </a:p>
      </dsp:txBody>
      <dsp:txXfrm>
        <a:off x="8162305" y="762926"/>
        <a:ext cx="3578349" cy="455521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8DE03C-E1FA-DA41-AAB7-1EA70804CF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A194DB-1828-5B46-9F42-5236CD19B0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CB8B41-7C01-A041-B912-6AD71F7C8E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2957F-1AC3-1641-A6A6-1F30318726B0}" type="datetimeFigureOut">
              <a:rPr lang="en-US" smtClean="0"/>
              <a:t>2/19/21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F13365-B83E-BC47-88F5-B1E7B66FEE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FFB0CF-D030-E440-AAD1-43078EFB2E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0CF62-DC1C-EB42-B2A9-0F522B4949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0934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303951-39AE-9A4A-8AED-9CD27CC6C2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E4E5897-9EB8-6642-9CC5-EE1267ED27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915F10-A84D-D04A-9514-9AF39152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2957F-1AC3-1641-A6A6-1F30318726B0}" type="datetimeFigureOut">
              <a:rPr lang="en-US" smtClean="0"/>
              <a:t>2/19/21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304DDF-A693-D244-8EE1-563BBF60B1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ECB875-788F-5A47-8F49-3F599A104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0CF62-DC1C-EB42-B2A9-0F522B4949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8018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0245C0E-7246-B744-8534-5F5A15AF50E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4D5BAF-BCCD-9C4D-9D45-B62308E14C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F3703A-3538-5E47-BDC3-70C016ED61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2957F-1AC3-1641-A6A6-1F30318726B0}" type="datetimeFigureOut">
              <a:rPr lang="en-US" smtClean="0"/>
              <a:t>2/19/21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852466-4369-834A-9A31-34C7081C3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231A24-64F3-EE40-8BF2-AA4AB99D5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0CF62-DC1C-EB42-B2A9-0F522B4949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5511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374C4F-7C99-3440-B687-FF27171A17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E59262-B109-A74D-AFF2-4AA6F6E189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273CB4-33FB-9D4A-83F7-85D904F097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2957F-1AC3-1641-A6A6-1F30318726B0}" type="datetimeFigureOut">
              <a:rPr lang="en-US" smtClean="0"/>
              <a:t>2/19/21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9D0624-BD10-E84A-ACF0-0D7770A95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2CF5B2-95EE-B24A-A7CE-4E6850CDFF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0CF62-DC1C-EB42-B2A9-0F522B4949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821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E731AA-D9DC-184F-B13B-5733ACE224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C880D9-D0B0-FD48-85A1-57FCC20AB3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DAF922-21C4-174D-9618-F45A036DD9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2957F-1AC3-1641-A6A6-1F30318726B0}" type="datetimeFigureOut">
              <a:rPr lang="en-US" smtClean="0"/>
              <a:t>2/19/21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0FBCCC-BAC0-D14D-8A6A-5E54EA724E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5D933A-6B26-BB41-91E6-7B97CBEDF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0CF62-DC1C-EB42-B2A9-0F522B4949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4142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4CD2A3-5818-7A4A-AE25-8F16459B41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2ED7B7-F47F-684D-9BC0-3C25188BDE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6329C6-0F7D-124A-84A3-557F5A55BA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76BFEC-0691-5549-86A0-05223B8D40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2957F-1AC3-1641-A6A6-1F30318726B0}" type="datetimeFigureOut">
              <a:rPr lang="en-US" smtClean="0"/>
              <a:t>2/19/21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8018CF-9872-D747-BA84-27BD906BD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DEFCD4-8F4F-A04A-979C-03DA1F45D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0CF62-DC1C-EB42-B2A9-0F522B4949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8104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FBFAA1-B021-7A45-BE71-31434E3FA2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51D1CE-4C11-A941-8759-3F97ECFD8A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9D723F-5394-BF48-AE69-D443FF601A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C8D8918-8AC2-9F4B-8736-93F31D959F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A501257-254E-9045-9F3C-7CF1673DE0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3843FAE-E260-4447-B04A-1618A65FC7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2957F-1AC3-1641-A6A6-1F30318726B0}" type="datetimeFigureOut">
              <a:rPr lang="en-US" smtClean="0"/>
              <a:t>2/19/21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FEA8D04-F108-9E4F-A9D6-C91D8C9BA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39C6DE3-937B-ED44-99AE-121A74D1D2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0CF62-DC1C-EB42-B2A9-0F522B4949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9284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C3E85-5912-3141-830E-0CFCEAF477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9C9A74F-631C-F346-A55D-5EE75FAE9E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2957F-1AC3-1641-A6A6-1F30318726B0}" type="datetimeFigureOut">
              <a:rPr lang="en-US" smtClean="0"/>
              <a:t>2/19/21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349757E-9F59-9B46-82B7-0166F7BEF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4DADC1-7A4E-0544-9C3B-8C3C176BF4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0CF62-DC1C-EB42-B2A9-0F522B4949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196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307D07F-3066-3142-B6E5-77D2817F8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2957F-1AC3-1641-A6A6-1F30318726B0}" type="datetimeFigureOut">
              <a:rPr lang="en-US" smtClean="0"/>
              <a:t>2/19/21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D57DC2D-A723-D548-98A9-8C2A7798F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5272AD-B64C-3042-A373-5CD127806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0CF62-DC1C-EB42-B2A9-0F522B4949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612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A04428-A688-0F4E-90B3-A4AA22768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07184C-9BE5-6849-B8C7-E492D4B945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5893B4-E833-7E46-A923-AE18861F32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DF6ECB-819D-B447-8B0E-2657F8A66D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2957F-1AC3-1641-A6A6-1F30318726B0}" type="datetimeFigureOut">
              <a:rPr lang="en-US" smtClean="0"/>
              <a:t>2/19/21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EDEC74-E2E7-8845-B240-2D84FA9CA1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B3C98C-D928-7949-AD31-7F660D1F33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0CF62-DC1C-EB42-B2A9-0F522B4949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4527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BF939D-3755-8840-8D0A-41CBE2DA2D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BAED987-4454-D149-A40B-857B07FCEA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6C75B3-11DC-0148-A920-A3E976CC6A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DE6DC7-1C1F-3442-AAFC-DC6CA2A2FE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2957F-1AC3-1641-A6A6-1F30318726B0}" type="datetimeFigureOut">
              <a:rPr lang="en-US" smtClean="0"/>
              <a:t>2/19/21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B93DC4-D8F0-6542-A9B9-CD9729D50C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2B1AEF-5197-904D-B426-BC3FC1E5EF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0CF62-DC1C-EB42-B2A9-0F522B4949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5846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31E273C-EDE9-D041-84ED-368E29D70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136EE0-15BC-2240-B6F1-F431D27C92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8A7C9A-21DB-A94B-BA96-88ABD7F0D0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82957F-1AC3-1641-A6A6-1F30318726B0}" type="datetimeFigureOut">
              <a:rPr lang="en-US" smtClean="0"/>
              <a:t>2/19/21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69D8C0-A820-5449-936C-FF49C10E8A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20F019-9E53-4340-BB88-DCA0034C39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A0CF62-DC1C-EB42-B2A9-0F522B4949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663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hyperlink" Target="mailto:pgarg7@Illinois.edu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tiff"/><Relationship Id="rId5" Type="http://schemas.openxmlformats.org/officeDocument/2006/relationships/image" Target="../media/image2.tiff"/><Relationship Id="rId4" Type="http://schemas.openxmlformats.org/officeDocument/2006/relationships/image" Target="../media/image1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4.png"/><Relationship Id="rId4" Type="http://schemas.openxmlformats.org/officeDocument/2006/relationships/image" Target="../media/image8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4.png"/><Relationship Id="rId4" Type="http://schemas.openxmlformats.org/officeDocument/2006/relationships/image" Target="../media/image9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4.png"/><Relationship Id="rId4" Type="http://schemas.openxmlformats.org/officeDocument/2006/relationships/image" Target="../media/image10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4.png"/><Relationship Id="rId4" Type="http://schemas.openxmlformats.org/officeDocument/2006/relationships/image" Target="../media/image11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4.png"/><Relationship Id="rId4" Type="http://schemas.openxmlformats.org/officeDocument/2006/relationships/image" Target="../media/image12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4.png"/><Relationship Id="rId4" Type="http://schemas.openxmlformats.org/officeDocument/2006/relationships/image" Target="../media/image13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4.png"/><Relationship Id="rId4" Type="http://schemas.openxmlformats.org/officeDocument/2006/relationships/image" Target="../media/image14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4.png"/><Relationship Id="rId4" Type="http://schemas.openxmlformats.org/officeDocument/2006/relationships/image" Target="../media/image15.jpe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slideLayout" Target="../slideLayouts/slideLayout6.xml"/><Relationship Id="rId7" Type="http://schemas.openxmlformats.org/officeDocument/2006/relationships/diagramColors" Target="../diagrams/colors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4.png"/><Relationship Id="rId4" Type="http://schemas.openxmlformats.org/officeDocument/2006/relationships/image" Target="../media/image5.emf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4.png"/><Relationship Id="rId4" Type="http://schemas.openxmlformats.org/officeDocument/2006/relationships/image" Target="../media/image6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4.png"/><Relationship Id="rId4" Type="http://schemas.openxmlformats.org/officeDocument/2006/relationships/image" Target="../media/image7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66AF1-ECF3-2644-81F5-85F099BB35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9144" y="868540"/>
            <a:ext cx="12201144" cy="2387600"/>
          </a:xfrm>
        </p:spPr>
        <p:txBody>
          <a:bodyPr>
            <a:normAutofit/>
          </a:bodyPr>
          <a:lstStyle/>
          <a:p>
            <a:r>
              <a:rPr lang="en-US" b="1" dirty="0">
                <a:latin typeface="Garamond" panose="02020404030301010803" pitchFamily="18" charset="0"/>
              </a:rPr>
              <a:t>The Diurnal Cycle of Tropical Oceanic Mesoscale Cold Pools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F82A40C-FDF0-8E42-99B4-2A025AC0DFA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9078" y="192024"/>
            <a:ext cx="2393843" cy="62182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0BB6647-798A-234C-B45C-40C68AD540C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161"/>
            <a:ext cx="1212752" cy="98755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15E3084-9334-9244-A31E-E720566A674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02824" y="108455"/>
            <a:ext cx="1716024" cy="705396"/>
          </a:xfrm>
          <a:prstGeom prst="rect">
            <a:avLst/>
          </a:prstGeom>
        </p:spPr>
      </p:pic>
      <p:sp>
        <p:nvSpPr>
          <p:cNvPr id="14" name="Subtitle 2">
            <a:extLst>
              <a:ext uri="{FF2B5EF4-FFF2-40B4-BE49-F238E27FC236}">
                <a16:creationId xmlns:a16="http://schemas.microsoft.com/office/drawing/2014/main" id="{5A36949F-22A6-914A-9950-3872B7A699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19083" y="3310829"/>
            <a:ext cx="9144000" cy="2746723"/>
          </a:xfrm>
        </p:spPr>
        <p:txBody>
          <a:bodyPr>
            <a:noAutofit/>
          </a:bodyPr>
          <a:lstStyle/>
          <a:p>
            <a:r>
              <a:rPr lang="en-US" sz="2800" b="1" dirty="0">
                <a:latin typeface="Garamond" panose="02020404030301010803" pitchFamily="18" charset="0"/>
              </a:rPr>
              <a:t>Piyush Garg, Stephen W. Nesbitt</a:t>
            </a:r>
          </a:p>
          <a:p>
            <a:r>
              <a:rPr lang="en-US" sz="2800" dirty="0">
                <a:latin typeface="Garamond" panose="02020404030301010803" pitchFamily="18" charset="0"/>
              </a:rPr>
              <a:t>University of Illinois Urbana-Champaign, Urbana IL </a:t>
            </a:r>
          </a:p>
          <a:p>
            <a:r>
              <a:rPr lang="en-US" sz="2800" b="1" dirty="0">
                <a:latin typeface="Garamond" panose="02020404030301010803" pitchFamily="18" charset="0"/>
              </a:rPr>
              <a:t>Timothy J. Lang </a:t>
            </a:r>
          </a:p>
          <a:p>
            <a:r>
              <a:rPr lang="en-US" sz="2800" dirty="0">
                <a:latin typeface="Garamond" panose="02020404030301010803" pitchFamily="18" charset="0"/>
              </a:rPr>
              <a:t>NASA Marshall Space Flight Center, Huntsville AL</a:t>
            </a:r>
          </a:p>
          <a:p>
            <a:r>
              <a:rPr lang="en-US" sz="2800" b="1" dirty="0">
                <a:latin typeface="Garamond" panose="02020404030301010803" pitchFamily="18" charset="0"/>
              </a:rPr>
              <a:t>Georgios </a:t>
            </a:r>
            <a:r>
              <a:rPr lang="en-US" sz="2800" b="1" dirty="0" err="1">
                <a:latin typeface="Garamond" panose="02020404030301010803" pitchFamily="18" charset="0"/>
              </a:rPr>
              <a:t>Priftis</a:t>
            </a:r>
            <a:r>
              <a:rPr lang="en-US" sz="2800" b="1" dirty="0">
                <a:latin typeface="Garamond" panose="02020404030301010803" pitchFamily="18" charset="0"/>
              </a:rPr>
              <a:t> </a:t>
            </a:r>
          </a:p>
          <a:p>
            <a:r>
              <a:rPr lang="en-US" sz="2800" dirty="0">
                <a:latin typeface="Garamond" panose="02020404030301010803" pitchFamily="18" charset="0"/>
              </a:rPr>
              <a:t>University of Alabama-Huntsville, Huntsville AL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0A0857F-A7D1-044A-9D48-091B13631926}"/>
              </a:ext>
            </a:extLst>
          </p:cNvPr>
          <p:cNvSpPr/>
          <p:nvPr/>
        </p:nvSpPr>
        <p:spPr>
          <a:xfrm>
            <a:off x="0" y="6479458"/>
            <a:ext cx="12192000" cy="378542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C6E1D0D-6774-1646-A9E2-13D3385F1B0C}"/>
              </a:ext>
            </a:extLst>
          </p:cNvPr>
          <p:cNvSpPr txBox="1"/>
          <p:nvPr/>
        </p:nvSpPr>
        <p:spPr>
          <a:xfrm>
            <a:off x="-9144" y="6439585"/>
            <a:ext cx="123723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Garamond" panose="02020404030301010803" pitchFamily="18" charset="0"/>
              </a:rPr>
              <a:t>IOVWST Meeting 2021							           Contact: </a:t>
            </a:r>
            <a:r>
              <a:rPr lang="en-US" sz="2000" b="1" dirty="0">
                <a:solidFill>
                  <a:schemeClr val="bg1"/>
                </a:solidFill>
                <a:latin typeface="Garamond" panose="02020404030301010803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pgarg7@illinois.edu</a:t>
            </a:r>
            <a:endParaRPr lang="en-US" sz="2000" b="1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01865560-F8CF-6441-A786-B18EADB01D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719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631"/>
    </mc:Choice>
    <mc:Fallback>
      <p:transition spd="slow" advTm="236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F173ED-9A19-8545-A40E-BBB5D3A4A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106107"/>
          </a:xfrm>
        </p:spPr>
        <p:txBody>
          <a:bodyPr/>
          <a:lstStyle/>
          <a:p>
            <a:pPr algn="ctr"/>
            <a:r>
              <a:rPr lang="en-US" b="1" dirty="0">
                <a:latin typeface="Garamond" panose="02020404030301010803" pitchFamily="18" charset="0"/>
              </a:rPr>
              <a:t>Buoy-observed Cold Pool Statistics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56656D-97F6-CD47-AFBD-756FC9CADA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6980" y="922592"/>
            <a:ext cx="9658039" cy="5853112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74062A8-3E32-7D49-88F4-00B187D60D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9094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189"/>
    </mc:Choice>
    <mc:Fallback>
      <p:transition spd="slow" advTm="461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297BED-4DED-3E4B-936F-7D8E8B88E0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9677"/>
            <a:ext cx="12192000" cy="1325563"/>
          </a:xfrm>
        </p:spPr>
        <p:txBody>
          <a:bodyPr/>
          <a:lstStyle/>
          <a:p>
            <a:pPr algn="ctr"/>
            <a:r>
              <a:rPr lang="en-US" b="1" dirty="0">
                <a:latin typeface="Garamond" panose="02020404030301010803" pitchFamily="18" charset="0"/>
              </a:rPr>
              <a:t>Regional Classification of GF and Buoy-Observed Cold Pools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69363B2-A628-6847-BCF7-599A4383ED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870278"/>
            <a:ext cx="12192000" cy="3922115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1B7D6F7D-B1BE-4448-88B9-ADDAD0B17F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1514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5519"/>
    </mc:Choice>
    <mc:Fallback>
      <p:transition spd="slow" advTm="755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1E295C-EBB1-094B-9284-FB89C1CFB6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" y="2482278"/>
            <a:ext cx="5879592" cy="1893443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latin typeface="Garamond" panose="02020404030301010803" pitchFamily="18" charset="0"/>
              </a:rPr>
              <a:t>Comparison of RapidScat GF v/s Buoy-Observed Cold Pool Diurnal Modes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4D7C5F2-963E-FF43-B2DA-E59200CB0D4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8232" y="441687"/>
            <a:ext cx="5394960" cy="63667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3AFE57B-0645-EF42-91FC-C0F00B7708DA}"/>
              </a:ext>
            </a:extLst>
          </p:cNvPr>
          <p:cNvSpPr/>
          <p:nvPr/>
        </p:nvSpPr>
        <p:spPr>
          <a:xfrm>
            <a:off x="3357013" y="49613"/>
            <a:ext cx="5477974" cy="369332"/>
          </a:xfrm>
          <a:prstGeom prst="rect">
            <a:avLst/>
          </a:prstGeom>
          <a:ln>
            <a:solidFill>
              <a:schemeClr val="accent1">
                <a:hueOff val="0"/>
                <a:satOff val="0"/>
                <a:lumOff val="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en-US" dirty="0">
                <a:latin typeface="Garamond" panose="02020404030301010803" pitchFamily="18" charset="0"/>
              </a:rPr>
              <a:t>What are the diurnal modes of tropical oceanic cold pools?</a:t>
            </a:r>
            <a:endParaRPr lang="en-US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CC1CD2A4-D14B-924D-808A-3E1EDE8755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5363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023"/>
    </mc:Choice>
    <mc:Fallback>
      <p:transition spd="slow" advTm="460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71B08D0-37C3-844C-9300-C520803EB73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6730" y="393192"/>
            <a:ext cx="5398540" cy="646480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3D0648E-D7B5-CE40-8304-D6ED9F8179FB}"/>
              </a:ext>
            </a:extLst>
          </p:cNvPr>
          <p:cNvSpPr/>
          <p:nvPr/>
        </p:nvSpPr>
        <p:spPr>
          <a:xfrm>
            <a:off x="3396730" y="0"/>
            <a:ext cx="5477974" cy="369332"/>
          </a:xfrm>
          <a:prstGeom prst="rect">
            <a:avLst/>
          </a:prstGeom>
          <a:ln>
            <a:solidFill>
              <a:schemeClr val="accent1">
                <a:hueOff val="0"/>
                <a:satOff val="0"/>
                <a:lumOff val="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en-US" dirty="0">
                <a:latin typeface="Garamond" panose="02020404030301010803" pitchFamily="18" charset="0"/>
              </a:rPr>
              <a:t>What are the diurnal modes of tropical oceanic cold pools?</a:t>
            </a:r>
            <a:endParaRPr lang="en-US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1ABEF04E-B7FC-1943-8F10-C8B72B6209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1137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687"/>
    </mc:Choice>
    <mc:Fallback>
      <p:transition spd="slow" advTm="296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FFD48BC7-DC40-47DE-87EE-9F4B6ECB9A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Freeform: Shape 8">
            <a:extLst>
              <a:ext uri="{FF2B5EF4-FFF2-40B4-BE49-F238E27FC236}">
                <a16:creationId xmlns:a16="http://schemas.microsoft.com/office/drawing/2014/main" id="{E502BBC7-2C76-46F3-BC24-5985BC13DB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39700" sx="102000" sy="102000" algn="ctr" rotWithShape="0">
              <a:schemeClr val="bg1">
                <a:lumMod val="85000"/>
                <a:alpha val="3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C7F28D52-2A5F-4D23-81AE-7CB8B591C7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1664" y="0"/>
            <a:ext cx="9948672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7E3A8B-BC0D-804B-A6DF-551B9D1ED3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3" y="1999615"/>
            <a:ext cx="9144000" cy="2764028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7200" b="1" kern="1200" dirty="0">
                <a:solidFill>
                  <a:schemeClr val="tx1"/>
                </a:solidFill>
                <a:latin typeface="Garamond" panose="02020404030301010803" pitchFamily="18" charset="0"/>
              </a:rPr>
              <a:t>Science Question III</a:t>
            </a:r>
            <a:br>
              <a:rPr lang="en-US" sz="7200" b="1" kern="1200" dirty="0">
                <a:solidFill>
                  <a:schemeClr val="tx1"/>
                </a:solidFill>
                <a:latin typeface="Garamond" panose="02020404030301010803" pitchFamily="18" charset="0"/>
              </a:rPr>
            </a:br>
            <a:r>
              <a:rPr lang="en-US" dirty="0">
                <a:latin typeface="Garamond" panose="02020404030301010803" pitchFamily="18" charset="0"/>
              </a:rPr>
              <a:t>How can we formulate a conceptual model to explain the diurnal modes of tropical oceanic mesoscale cold pools?</a:t>
            </a:r>
            <a:br>
              <a:rPr lang="en-US" dirty="0">
                <a:latin typeface="Garamond" panose="02020404030301010803" pitchFamily="18" charset="0"/>
              </a:rPr>
            </a:br>
            <a:endParaRPr lang="en-US" b="1" kern="1200" dirty="0">
              <a:solidFill>
                <a:schemeClr val="tx1"/>
              </a:solidFill>
              <a:latin typeface="Garamond" panose="02020404030301010803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629484E-3792-4B3D-89AD-7C8A1ED0E0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0" y="5524786"/>
            <a:ext cx="4754880" cy="274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9EED741-73A3-D34E-B09E-6439D00183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0264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704"/>
    </mc:Choice>
    <mc:Fallback>
      <p:transition spd="slow" advTm="87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CF57419-7EE8-CF4C-B800-B122915D06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6680" y="580106"/>
            <a:ext cx="10118640" cy="614073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AAE6ED4-136A-2846-B65D-26EA90FD60A0}"/>
              </a:ext>
            </a:extLst>
          </p:cNvPr>
          <p:cNvSpPr/>
          <p:nvPr/>
        </p:nvSpPr>
        <p:spPr>
          <a:xfrm>
            <a:off x="1036680" y="73152"/>
            <a:ext cx="10868808" cy="369332"/>
          </a:xfrm>
          <a:prstGeom prst="rect">
            <a:avLst/>
          </a:prstGeom>
          <a:ln>
            <a:solidFill>
              <a:schemeClr val="accent1">
                <a:hueOff val="0"/>
                <a:satOff val="0"/>
                <a:lumOff val="0"/>
              </a:schemeClr>
            </a:solidFill>
          </a:ln>
        </p:spPr>
        <p:txBody>
          <a:bodyPr wrap="square">
            <a:spAutoFit/>
          </a:bodyPr>
          <a:lstStyle/>
          <a:p>
            <a:pPr lvl="0"/>
            <a:r>
              <a:rPr lang="en-US" dirty="0">
                <a:latin typeface="Garamond" panose="02020404030301010803" pitchFamily="18" charset="0"/>
              </a:rPr>
              <a:t>How can we formulate a conceptual model to explain the diurnal modes of tropical oceanic mesoscale cold pools?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2000C95-6E80-5E4C-90E3-5D358421AA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4249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5668"/>
    </mc:Choice>
    <mc:Fallback>
      <p:transition spd="slow" advTm="656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631153E-F8D2-A94D-8A18-31A52E979C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" y="628650"/>
            <a:ext cx="11963400" cy="60579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342A358-FBC1-974C-9806-D6C490009EA4}"/>
              </a:ext>
            </a:extLst>
          </p:cNvPr>
          <p:cNvSpPr/>
          <p:nvPr/>
        </p:nvSpPr>
        <p:spPr>
          <a:xfrm>
            <a:off x="1064112" y="171450"/>
            <a:ext cx="10868808" cy="369332"/>
          </a:xfrm>
          <a:prstGeom prst="rect">
            <a:avLst/>
          </a:prstGeom>
          <a:ln>
            <a:solidFill>
              <a:schemeClr val="accent1">
                <a:hueOff val="0"/>
                <a:satOff val="0"/>
                <a:lumOff val="0"/>
              </a:schemeClr>
            </a:solidFill>
          </a:ln>
        </p:spPr>
        <p:txBody>
          <a:bodyPr wrap="square">
            <a:spAutoFit/>
          </a:bodyPr>
          <a:lstStyle/>
          <a:p>
            <a:pPr lvl="0"/>
            <a:r>
              <a:rPr lang="en-US" dirty="0">
                <a:latin typeface="Garamond" panose="02020404030301010803" pitchFamily="18" charset="0"/>
              </a:rPr>
              <a:t>How can we formulate a conceptual model to explain the diurnal modes of tropical oceanic mesoscale cold pools?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061363E-C326-B74D-8AC5-E0027DD5D9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8639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961"/>
    </mc:Choice>
    <mc:Fallback>
      <p:transition spd="slow" advTm="389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F73A588-01A7-C746-B135-1E17102E256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7650" y="411480"/>
            <a:ext cx="4496699" cy="644652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BE58F12-0E71-9548-B5EC-F24540A30C46}"/>
              </a:ext>
            </a:extLst>
          </p:cNvPr>
          <p:cNvSpPr/>
          <p:nvPr/>
        </p:nvSpPr>
        <p:spPr>
          <a:xfrm>
            <a:off x="1036680" y="73152"/>
            <a:ext cx="10868808" cy="369332"/>
          </a:xfrm>
          <a:prstGeom prst="rect">
            <a:avLst/>
          </a:prstGeom>
          <a:ln>
            <a:solidFill>
              <a:schemeClr val="accent1">
                <a:hueOff val="0"/>
                <a:satOff val="0"/>
                <a:lumOff val="0"/>
              </a:schemeClr>
            </a:solidFill>
          </a:ln>
        </p:spPr>
        <p:txBody>
          <a:bodyPr wrap="square">
            <a:spAutoFit/>
          </a:bodyPr>
          <a:lstStyle/>
          <a:p>
            <a:pPr lvl="0"/>
            <a:r>
              <a:rPr lang="en-US" dirty="0">
                <a:latin typeface="Garamond" panose="02020404030301010803" pitchFamily="18" charset="0"/>
              </a:rPr>
              <a:t>How can we formulate a conceptual model to explain the diurnal modes of tropical oceanic mesoscale cold pools?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B2B37AD-2E6B-AF4D-B85A-A3F3F3F7A6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8221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8294"/>
    </mc:Choice>
    <mc:Fallback>
      <p:transition spd="slow" advTm="982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6DA9C14-7813-9846-99AC-C0A426FD11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9503" y="566928"/>
            <a:ext cx="8892993" cy="629107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6C20884-BACD-C04E-A275-9C39467C499A}"/>
              </a:ext>
            </a:extLst>
          </p:cNvPr>
          <p:cNvSpPr/>
          <p:nvPr/>
        </p:nvSpPr>
        <p:spPr>
          <a:xfrm>
            <a:off x="1036680" y="73152"/>
            <a:ext cx="10868808" cy="369332"/>
          </a:xfrm>
          <a:prstGeom prst="rect">
            <a:avLst/>
          </a:prstGeom>
          <a:ln>
            <a:solidFill>
              <a:schemeClr val="accent1">
                <a:hueOff val="0"/>
                <a:satOff val="0"/>
                <a:lumOff val="0"/>
              </a:schemeClr>
            </a:solidFill>
          </a:ln>
        </p:spPr>
        <p:txBody>
          <a:bodyPr wrap="square">
            <a:spAutoFit/>
          </a:bodyPr>
          <a:lstStyle/>
          <a:p>
            <a:pPr lvl="0"/>
            <a:r>
              <a:rPr lang="en-US" dirty="0">
                <a:latin typeface="Garamond" panose="02020404030301010803" pitchFamily="18" charset="0"/>
              </a:rPr>
              <a:t>How can we formulate a conceptual model to explain the diurnal modes of tropical oceanic mesoscale cold pools?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DE265F9-5273-494C-AA2C-9D4197D8B9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1287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005"/>
    </mc:Choice>
    <mc:Fallback>
      <p:transition spd="slow" advTm="380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471F9D-CEFC-414A-8A28-65E689117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025" y="0"/>
            <a:ext cx="10515600" cy="1325563"/>
          </a:xfrm>
        </p:spPr>
        <p:txBody>
          <a:bodyPr/>
          <a:lstStyle/>
          <a:p>
            <a:r>
              <a:rPr lang="en-US" b="1" dirty="0">
                <a:latin typeface="Garamond" panose="02020404030301010803" pitchFamily="18" charset="0"/>
              </a:rPr>
              <a:t>Summary and Conclusions 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EB7B5EAF-B7CB-6A40-AD25-58BAD2C912C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65321459"/>
              </p:ext>
            </p:extLst>
          </p:nvPr>
        </p:nvGraphicFramePr>
        <p:xfrm>
          <a:off x="200025" y="1162579"/>
          <a:ext cx="11744325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9293968-DA31-8348-918F-7705461441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1706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2806"/>
    </mc:Choice>
    <mc:Fallback>
      <p:transition spd="slow" advTm="1028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5938F5-F918-584F-AA27-ECE94E6114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Garamond" panose="02020404030301010803" pitchFamily="18" charset="0"/>
              </a:rPr>
              <a:t>Background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8563A0-95D4-8F4A-AD05-66B66390C4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Garamond" panose="02020404030301010803" pitchFamily="18" charset="0"/>
              </a:rPr>
              <a:t>A new tensor-based, storm-centric cold pool identification algorithm was devised in Garg et al. (2020) using space-borne scatterometer (ASCAT) winds.</a:t>
            </a:r>
          </a:p>
          <a:p>
            <a:r>
              <a:rPr lang="en-US" dirty="0">
                <a:latin typeface="Garamond" panose="02020404030301010803" pitchFamily="18" charset="0"/>
              </a:rPr>
              <a:t>Horizontal gradient of winds was used as the metric to observe tropical oceanic mesoscale cold pools (termed as gradient features or GFs).</a:t>
            </a:r>
          </a:p>
          <a:p>
            <a:r>
              <a:rPr lang="en-US" dirty="0">
                <a:latin typeface="Garamond" panose="02020404030301010803" pitchFamily="18" charset="0"/>
              </a:rPr>
              <a:t>RapidScat was in a non-sun-synchronous orbit from 2014-2016 and thus allows us to observe a diurnal perspective of oceanic winds.</a:t>
            </a:r>
          </a:p>
          <a:p>
            <a:r>
              <a:rPr lang="en-US" dirty="0">
                <a:latin typeface="Garamond" panose="02020404030301010803" pitchFamily="18" charset="0"/>
              </a:rPr>
              <a:t>GF algorithm was thus applied on RapidScat data to create the first-ever diurnal climatology of tropical oceanic mesoscale cold pools. </a:t>
            </a:r>
          </a:p>
          <a:p>
            <a:endParaRPr lang="en-US" dirty="0">
              <a:latin typeface="Garamond" panose="02020404030301010803" pitchFamily="18" charset="0"/>
            </a:endParaRP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34E29071-017B-8546-B99D-FBCB1D0F72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2448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889"/>
    </mc:Choice>
    <mc:Fallback>
      <p:transition spd="slow" advTm="588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5D661D-B613-F740-8FA3-D52127BAC0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Garamond" panose="02020404030301010803" pitchFamily="18" charset="0"/>
              </a:rPr>
              <a:t>Datasets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BB9992-2F6A-6640-BF99-81A59A8B47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Garamond" panose="02020404030301010803" pitchFamily="18" charset="0"/>
              </a:rPr>
              <a:t>RapidScat and ASCAT 12.5 km vector wind data from 2014-2016</a:t>
            </a:r>
          </a:p>
          <a:p>
            <a:r>
              <a:rPr lang="en-US" dirty="0">
                <a:latin typeface="Garamond" panose="02020404030301010803" pitchFamily="18" charset="0"/>
              </a:rPr>
              <a:t>Tropical Rainfall Measurement Mission (TRMM) 3B42 Rainfall.</a:t>
            </a:r>
          </a:p>
          <a:p>
            <a:r>
              <a:rPr lang="en-US" dirty="0">
                <a:latin typeface="Garamond" panose="02020404030301010803" pitchFamily="18" charset="0"/>
              </a:rPr>
              <a:t>Tropical oceanic mooring buoy network over Pacific, Atlantic and Indian oceanic basins. </a:t>
            </a:r>
          </a:p>
          <a:p>
            <a:endParaRPr lang="en-US" dirty="0">
              <a:latin typeface="Garamond" panose="02020404030301010803" pitchFamily="18" charset="0"/>
            </a:endParaRPr>
          </a:p>
          <a:p>
            <a:r>
              <a:rPr lang="en-US" dirty="0">
                <a:latin typeface="Garamond" panose="02020404030301010803" pitchFamily="18" charset="0"/>
              </a:rPr>
              <a:t>ECMWF Reanalysis v5 (ERA5) total column water vapor (TCWV).</a:t>
            </a:r>
          </a:p>
          <a:p>
            <a:r>
              <a:rPr lang="en-US" dirty="0">
                <a:latin typeface="Garamond" panose="02020404030301010803" pitchFamily="18" charset="0"/>
              </a:rPr>
              <a:t>Globally-merged Infrared (IR) Brightness temperature from IMERG.</a:t>
            </a:r>
          </a:p>
          <a:p>
            <a:endParaRPr lang="en-US" dirty="0">
              <a:latin typeface="Garamond" panose="02020404030301010803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3374A8C-7B0B-2749-8BFD-639C1B94315F}"/>
                  </a:ext>
                </a:extLst>
              </p:cNvPr>
              <p:cNvSpPr txBox="1"/>
              <p:nvPr/>
            </p:nvSpPr>
            <p:spPr>
              <a:xfrm>
                <a:off x="4230858" y="3586301"/>
                <a:ext cx="2770695" cy="61786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+1</m:t>
                                  </m:r>
                                </m:e>
                              </m:d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≤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−1.5 </m:t>
                              </m:r>
                              <m:r>
                                <a:rPr lang="en-US" b="0" i="1" baseline="3000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+2</m:t>
                                  </m:r>
                                </m:e>
                              </m:d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≤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−2 </m:t>
                              </m:r>
                              <m:r>
                                <a:rPr lang="en-US" b="0" i="1" baseline="3000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3374A8C-7B0B-2749-8BFD-639C1B9431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30858" y="3586301"/>
                <a:ext cx="2770695" cy="617861"/>
              </a:xfrm>
              <a:prstGeom prst="rect">
                <a:avLst/>
              </a:prstGeom>
              <a:blipFill>
                <a:blip r:embed="rId4"/>
                <a:stretch>
                  <a:fillRect l="-41096" t="-226000" r="-913" b="-32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0A5B22D2-A740-B246-80CC-3F1ACAF1EF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2204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125"/>
    </mc:Choice>
    <mc:Fallback>
      <p:transition spd="slow" advTm="601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8CE2A35-3B1A-4949-9C5F-82BC097BEB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100" y="679450"/>
            <a:ext cx="11607800" cy="549910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179881C2-B5DF-1A4B-9C1A-E273FFA853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6624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107"/>
    </mc:Choice>
    <mc:Fallback>
      <p:transition spd="slow" advTm="321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6B0AD9-4005-B648-A381-A4D7FC27E9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Garamond" panose="02020404030301010803" pitchFamily="18" charset="0"/>
              </a:rPr>
              <a:t>Science Questions	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F0595146-DED5-5C48-B558-665602CD601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58710260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86BE8E95-A517-BD49-8B5B-88C3A16C4E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8971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094"/>
    </mc:Choice>
    <mc:Fallback>
      <p:transition spd="slow" advTm="290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FFD48BC7-DC40-47DE-87EE-9F4B6ECB9A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Freeform: Shape 8">
            <a:extLst>
              <a:ext uri="{FF2B5EF4-FFF2-40B4-BE49-F238E27FC236}">
                <a16:creationId xmlns:a16="http://schemas.microsoft.com/office/drawing/2014/main" id="{E502BBC7-2C76-46F3-BC24-5985BC13DB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39700" sx="102000" sy="102000" algn="ctr" rotWithShape="0">
              <a:schemeClr val="bg1">
                <a:lumMod val="85000"/>
                <a:alpha val="3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C7F28D52-2A5F-4D23-81AE-7CB8B591C7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1664" y="0"/>
            <a:ext cx="9948672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F8ABA0-1D28-A34A-BEA6-CF029E75C5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3" y="1999615"/>
            <a:ext cx="9144000" cy="2764028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7200" b="1" kern="1200" dirty="0">
                <a:solidFill>
                  <a:schemeClr val="tx1"/>
                </a:solidFill>
                <a:latin typeface="Garamond" panose="02020404030301010803" pitchFamily="18" charset="0"/>
              </a:rPr>
              <a:t>Science Question I</a:t>
            </a:r>
            <a:br>
              <a:rPr lang="en-US" sz="7200" b="1" kern="1200" dirty="0">
                <a:solidFill>
                  <a:schemeClr val="tx1"/>
                </a:solidFill>
                <a:latin typeface="Garamond" panose="02020404030301010803" pitchFamily="18" charset="0"/>
              </a:rPr>
            </a:br>
            <a:r>
              <a:rPr lang="en-US" dirty="0">
                <a:latin typeface="Garamond" panose="02020404030301010803" pitchFamily="18" charset="0"/>
              </a:rPr>
              <a:t>Are there any regional differences between ASCAT and RapidScat observed Cold Pools?</a:t>
            </a:r>
            <a:br>
              <a:rPr lang="en-US" dirty="0">
                <a:latin typeface="Garamond" panose="02020404030301010803" pitchFamily="18" charset="0"/>
              </a:rPr>
            </a:br>
            <a:endParaRPr lang="en-US" b="1" kern="1200" dirty="0">
              <a:solidFill>
                <a:schemeClr val="tx1"/>
              </a:solidFill>
              <a:latin typeface="Garamond" panose="02020404030301010803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629484E-3792-4B3D-89AD-7C8A1ED0E0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0" y="5524786"/>
            <a:ext cx="4754880" cy="274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B382A8E-E1AD-F248-BC45-98FBA6B52A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1376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865"/>
    </mc:Choice>
    <mc:Fallback>
      <p:transition spd="slow" advTm="108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094B12-F360-9440-9886-C1EFDFA392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" y="1645921"/>
            <a:ext cx="4456176" cy="3154680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latin typeface="Garamond" panose="02020404030301010803" pitchFamily="18" charset="0"/>
              </a:rPr>
              <a:t>RapidScat-Observed GF Climatology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2CEC73-A30B-3E48-B1DD-C7282CA1DD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7133" y="576634"/>
            <a:ext cx="6587637" cy="628136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52D6C36-D5D4-734B-A123-03A403B85A63}"/>
              </a:ext>
            </a:extLst>
          </p:cNvPr>
          <p:cNvSpPr txBox="1"/>
          <p:nvPr/>
        </p:nvSpPr>
        <p:spPr>
          <a:xfrm>
            <a:off x="2077212" y="91440"/>
            <a:ext cx="8037576" cy="369332"/>
          </a:xfrm>
          <a:prstGeom prst="rect">
            <a:avLst/>
          </a:prstGeom>
          <a:noFill/>
          <a:ln>
            <a:solidFill>
              <a:schemeClr val="accent1">
                <a:hueOff val="0"/>
                <a:satOff val="0"/>
                <a:lumOff val="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Garamond" panose="02020404030301010803" pitchFamily="18" charset="0"/>
              </a:rPr>
              <a:t>Are there any regional differences between ASCAT and RapidScat observed Cold Pools?</a:t>
            </a:r>
            <a:endParaRPr lang="en-US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1B05A4B9-F988-0445-B231-93A760EDBF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0251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193"/>
    </mc:Choice>
    <mc:Fallback>
      <p:transition spd="slow" advTm="601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C1E519-1BB0-4343-819F-5AD8B7B68F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2295" y="2958242"/>
            <a:ext cx="4828032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latin typeface="Garamond" panose="02020404030301010803" pitchFamily="18" charset="0"/>
              </a:rPr>
              <a:t>Difference between ASCAT and RapidScat- Observed GF Climatology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D1779E-EAA6-1E43-BA01-BFE102BFBC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1801" y="460772"/>
            <a:ext cx="7089417" cy="631036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2AC0372-4BE5-9949-9489-8EDD9F87D3F2}"/>
              </a:ext>
            </a:extLst>
          </p:cNvPr>
          <p:cNvSpPr txBox="1"/>
          <p:nvPr/>
        </p:nvSpPr>
        <p:spPr>
          <a:xfrm>
            <a:off x="2077212" y="91440"/>
            <a:ext cx="8037576" cy="369332"/>
          </a:xfrm>
          <a:prstGeom prst="rect">
            <a:avLst/>
          </a:prstGeom>
          <a:noFill/>
          <a:ln>
            <a:solidFill>
              <a:schemeClr val="accent1">
                <a:hueOff val="0"/>
                <a:satOff val="0"/>
                <a:lumOff val="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Garamond" panose="02020404030301010803" pitchFamily="18" charset="0"/>
              </a:rPr>
              <a:t>Are there any regional differences between ASCAT and RapidScat observed Cold Pools?</a:t>
            </a:r>
            <a:endParaRPr lang="en-US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A67D3620-3D40-5A40-AE46-C033BEB1B8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2609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053"/>
    </mc:Choice>
    <mc:Fallback>
      <p:transition spd="slow" advTm="700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FFD48BC7-DC40-47DE-87EE-9F4B6ECB9A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Freeform: Shape 8">
            <a:extLst>
              <a:ext uri="{FF2B5EF4-FFF2-40B4-BE49-F238E27FC236}">
                <a16:creationId xmlns:a16="http://schemas.microsoft.com/office/drawing/2014/main" id="{E502BBC7-2C76-46F3-BC24-5985BC13DB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39700" sx="102000" sy="102000" algn="ctr" rotWithShape="0">
              <a:schemeClr val="bg1">
                <a:lumMod val="85000"/>
                <a:alpha val="3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C7F28D52-2A5F-4D23-81AE-7CB8B591C7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1664" y="0"/>
            <a:ext cx="9948672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267E53-8483-B642-A7BB-E9B6A06485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3" y="1999615"/>
            <a:ext cx="9144000" cy="2764028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7200" b="1" kern="1200" dirty="0">
                <a:solidFill>
                  <a:schemeClr val="tx1"/>
                </a:solidFill>
                <a:latin typeface="Garamond" panose="02020404030301010803" pitchFamily="18" charset="0"/>
              </a:rPr>
              <a:t>Science Question II</a:t>
            </a:r>
            <a:br>
              <a:rPr lang="en-US" sz="7200" b="1" kern="1200" dirty="0">
                <a:solidFill>
                  <a:schemeClr val="tx1"/>
                </a:solidFill>
                <a:latin typeface="Garamond" panose="02020404030301010803" pitchFamily="18" charset="0"/>
              </a:rPr>
            </a:br>
            <a:r>
              <a:rPr lang="en-US" dirty="0">
                <a:latin typeface="Garamond" panose="02020404030301010803" pitchFamily="18" charset="0"/>
              </a:rPr>
              <a:t>What are the diurnal modes of tropical oceanic cold pools?</a:t>
            </a:r>
            <a:br>
              <a:rPr lang="en-US" dirty="0">
                <a:latin typeface="Garamond" panose="02020404030301010803" pitchFamily="18" charset="0"/>
              </a:rPr>
            </a:br>
            <a:endParaRPr lang="en-US" b="1" kern="1200" dirty="0">
              <a:solidFill>
                <a:schemeClr val="tx1"/>
              </a:solidFill>
              <a:latin typeface="Garamond" panose="02020404030301010803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629484E-3792-4B3D-89AD-7C8A1ED0E0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0" y="5524786"/>
            <a:ext cx="4754880" cy="274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A20FA6F-E460-214E-A2CC-221EB5E42C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6512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168"/>
    </mc:Choice>
    <mc:Fallback>
      <p:transition spd="slow" advTm="91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3686</TotalTime>
  <Words>614</Words>
  <Application>Microsoft Macintosh PowerPoint</Application>
  <PresentationFormat>Widescreen</PresentationFormat>
  <Paragraphs>52</Paragraphs>
  <Slides>19</Slides>
  <Notes>0</Notes>
  <HiddenSlides>0</HiddenSlides>
  <MMClips>19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Calibri</vt:lpstr>
      <vt:lpstr>Calibri Light</vt:lpstr>
      <vt:lpstr>Cambria Math</vt:lpstr>
      <vt:lpstr>Garamond</vt:lpstr>
      <vt:lpstr>Office Theme</vt:lpstr>
      <vt:lpstr>The Diurnal Cycle of Tropical Oceanic Mesoscale Cold Pools</vt:lpstr>
      <vt:lpstr>Background</vt:lpstr>
      <vt:lpstr>Datasets </vt:lpstr>
      <vt:lpstr>PowerPoint Presentation</vt:lpstr>
      <vt:lpstr>Science Questions </vt:lpstr>
      <vt:lpstr>Science Question I Are there any regional differences between ASCAT and RapidScat observed Cold Pools? </vt:lpstr>
      <vt:lpstr>RapidScat-Observed GF Climatology</vt:lpstr>
      <vt:lpstr>Difference between ASCAT and RapidScat- Observed GF Climatology</vt:lpstr>
      <vt:lpstr>Science Question II What are the diurnal modes of tropical oceanic cold pools? </vt:lpstr>
      <vt:lpstr>Buoy-observed Cold Pool Statistics </vt:lpstr>
      <vt:lpstr>Regional Classification of GF and Buoy-Observed Cold Pools </vt:lpstr>
      <vt:lpstr>Comparison of RapidScat GF v/s Buoy-Observed Cold Pool Diurnal Modes</vt:lpstr>
      <vt:lpstr>PowerPoint Presentation</vt:lpstr>
      <vt:lpstr>Science Question III How can we formulate a conceptual model to explain the diurnal modes of tropical oceanic mesoscale cold pools? </vt:lpstr>
      <vt:lpstr>PowerPoint Presentation</vt:lpstr>
      <vt:lpstr>PowerPoint Presentation</vt:lpstr>
      <vt:lpstr>PowerPoint Presentation</vt:lpstr>
      <vt:lpstr>PowerPoint Presentation</vt:lpstr>
      <vt:lpstr>Summary and Conclusions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Diurnal Cycle of Tropical Oceanic Mesoscale Cold Pools</dc:title>
  <dc:creator>Garg, Piyush</dc:creator>
  <cp:lastModifiedBy>Garg, Piyush</cp:lastModifiedBy>
  <cp:revision>7</cp:revision>
  <dcterms:created xsi:type="dcterms:W3CDTF">2021-02-17T05:15:16Z</dcterms:created>
  <dcterms:modified xsi:type="dcterms:W3CDTF">2021-02-19T19:04:05Z</dcterms:modified>
</cp:coreProperties>
</file>