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8" r:id="rId1"/>
    <p:sldMasterId id="2147483813" r:id="rId2"/>
    <p:sldMasterId id="2147483814" r:id="rId3"/>
    <p:sldMasterId id="2147484591" r:id="rId4"/>
    <p:sldMasterId id="2147484603" r:id="rId5"/>
    <p:sldMasterId id="2147484616" r:id="rId6"/>
    <p:sldMasterId id="2147484628" r:id="rId7"/>
  </p:sldMasterIdLst>
  <p:notesMasterIdLst>
    <p:notesMasterId r:id="rId39"/>
  </p:notesMasterIdLst>
  <p:sldIdLst>
    <p:sldId id="524" r:id="rId8"/>
    <p:sldId id="635" r:id="rId9"/>
    <p:sldId id="641" r:id="rId10"/>
    <p:sldId id="637" r:id="rId11"/>
    <p:sldId id="627" r:id="rId12"/>
    <p:sldId id="629" r:id="rId13"/>
    <p:sldId id="628" r:id="rId14"/>
    <p:sldId id="631" r:id="rId15"/>
    <p:sldId id="630" r:id="rId16"/>
    <p:sldId id="653" r:id="rId17"/>
    <p:sldId id="654" r:id="rId18"/>
    <p:sldId id="655" r:id="rId19"/>
    <p:sldId id="656" r:id="rId20"/>
    <p:sldId id="636" r:id="rId21"/>
    <p:sldId id="632" r:id="rId22"/>
    <p:sldId id="633" r:id="rId23"/>
    <p:sldId id="642" r:id="rId24"/>
    <p:sldId id="659" r:id="rId25"/>
    <p:sldId id="658" r:id="rId26"/>
    <p:sldId id="639" r:id="rId27"/>
    <p:sldId id="660" r:id="rId28"/>
    <p:sldId id="647" r:id="rId29"/>
    <p:sldId id="652" r:id="rId30"/>
    <p:sldId id="648" r:id="rId31"/>
    <p:sldId id="649" r:id="rId32"/>
    <p:sldId id="650" r:id="rId33"/>
    <p:sldId id="651" r:id="rId34"/>
    <p:sldId id="643" r:id="rId35"/>
    <p:sldId id="644" r:id="rId36"/>
    <p:sldId id="645" r:id="rId37"/>
    <p:sldId id="646" r:id="rId38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33CC"/>
    <a:srgbClr val="FF0000"/>
    <a:srgbClr val="002060"/>
    <a:srgbClr val="1402FE"/>
    <a:srgbClr val="F7F7F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9696" autoAdjust="0"/>
  </p:normalViewPr>
  <p:slideViewPr>
    <p:cSldViewPr>
      <p:cViewPr>
        <p:scale>
          <a:sx n="103" d="100"/>
          <a:sy n="103" d="100"/>
        </p:scale>
        <p:origin x="-571" y="-58"/>
      </p:cViewPr>
      <p:guideLst>
        <p:guide orient="horz" pos="2160"/>
        <p:guide pos="292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79668049792531"/>
          <c:y val="0.11731843575418995"/>
          <c:w val="0.47095435684647302"/>
          <c:h val="0.56703910614525144"/>
        </c:manualLayout>
      </c:layout>
      <c:barChart>
        <c:barDir val="col"/>
        <c:grouping val="clustered"/>
        <c:varyColors val="0"/>
        <c:ser>
          <c:idx val="0"/>
          <c:order val="0"/>
          <c:tx>
            <c:v>ASCAT B</c:v>
          </c:tx>
          <c:spPr>
            <a:solidFill>
              <a:srgbClr val="9999FF"/>
            </a:solidFill>
            <a:ln w="1309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Blad1!$A$1:$A$7</c:f>
              <c:strCache>
                <c:ptCount val="7"/>
                <c:pt idx="0">
                  <c:v>7-10-14  00:12     </c:v>
                </c:pt>
                <c:pt idx="1">
                  <c:v>7-10-14 12:03     </c:v>
                </c:pt>
                <c:pt idx="2">
                  <c:v>7-10-14 12:51     </c:v>
                </c:pt>
                <c:pt idx="3">
                  <c:v>7-10-14 23:51     </c:v>
                </c:pt>
                <c:pt idx="4">
                  <c:v>8-10-14 00:42     </c:v>
                </c:pt>
                <c:pt idx="5">
                  <c:v>9-10-14 12:09     </c:v>
                </c:pt>
                <c:pt idx="6">
                  <c:v>9-10-14 13:03     </c:v>
                </c:pt>
              </c:strCache>
            </c:strRef>
          </c:cat>
          <c:val>
            <c:numRef>
              <c:f>Blad1!$C$1:$C$7</c:f>
              <c:numCache>
                <c:formatCode>0.00</c:formatCode>
                <c:ptCount val="7"/>
                <c:pt idx="0">
                  <c:v>34.39</c:v>
                </c:pt>
                <c:pt idx="1">
                  <c:v>39.270000000000003</c:v>
                </c:pt>
                <c:pt idx="3">
                  <c:v>41.75</c:v>
                </c:pt>
                <c:pt idx="6">
                  <c:v>31.49</c:v>
                </c:pt>
              </c:numCache>
            </c:numRef>
          </c:val>
        </c:ser>
        <c:ser>
          <c:idx val="1"/>
          <c:order val="1"/>
          <c:tx>
            <c:v>ASCAT A</c:v>
          </c:tx>
          <c:spPr>
            <a:solidFill>
              <a:srgbClr val="993366"/>
            </a:solidFill>
            <a:ln w="1309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Blad1!$D$1:$D$7</c:f>
              <c:numCache>
                <c:formatCode>General</c:formatCode>
                <c:ptCount val="7"/>
                <c:pt idx="2" formatCode="0.00">
                  <c:v>34.880000000000003</c:v>
                </c:pt>
                <c:pt idx="4" formatCode="0.00">
                  <c:v>36.69</c:v>
                </c:pt>
                <c:pt idx="5" formatCode="0.00">
                  <c:v>30.06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02752"/>
        <c:axId val="54204288"/>
      </c:barChart>
      <c:catAx>
        <c:axId val="5420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3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2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54204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204288"/>
        <c:scaling>
          <c:orientation val="minMax"/>
          <c:max val="50"/>
          <c:min val="20"/>
        </c:scaling>
        <c:delete val="0"/>
        <c:axPos val="l"/>
        <c:majorGridlines>
          <c:spPr>
            <a:ln w="3273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2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2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54202752"/>
        <c:crosses val="autoZero"/>
        <c:crossBetween val="between"/>
        <c:majorUnit val="10"/>
        <c:minorUnit val="5"/>
      </c:valAx>
      <c:spPr>
        <a:solidFill>
          <a:srgbClr val="FFFFFF"/>
        </a:solidFill>
        <a:ln w="1309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385892116182575"/>
          <c:y val="0.13687150837988826"/>
          <c:w val="0.2966804979253112"/>
          <c:h val="8.9385474860335198E-2"/>
        </c:manualLayout>
      </c:layout>
      <c:overlay val="0"/>
      <c:spPr>
        <a:solidFill>
          <a:srgbClr val="FFFFFF"/>
        </a:solidFill>
        <a:ln w="3273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273">
      <a:noFill/>
      <a:prstDash val="solid"/>
    </a:ln>
  </c:spPr>
  <c:txPr>
    <a:bodyPr/>
    <a:lstStyle/>
    <a:p>
      <a:pPr>
        <a:defRPr sz="902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088">
              <a:defRPr sz="13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847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088">
              <a:defRPr sz="13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 smtClean="0"/>
            </a:lvl1pPr>
          </a:lstStyle>
          <a:p>
            <a:pPr>
              <a:defRPr/>
            </a:pPr>
            <a:fld id="{E1A0AFFC-73C2-49EE-81CC-16EF2670FF47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78556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 km/hour down and averaging over lowest 150 m suggest </a:t>
            </a:r>
            <a:r>
              <a:rPr lang="en-US" dirty="0" err="1" smtClean="0"/>
              <a:t>dropsonde</a:t>
            </a:r>
            <a:r>
              <a:rPr lang="en-US" dirty="0" smtClean="0"/>
              <a:t> is representative of ~20s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0AFFC-73C2-49EE-81CC-16EF2670FF47}" type="slidenum">
              <a:rPr lang="en-US" altLang="nl-NL" smtClean="0"/>
              <a:pPr>
                <a:defRPr/>
              </a:pPr>
              <a:t>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2759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598AC4-B41A-45B5-B0D1-56D0A378448B}" type="slidenum">
              <a:rPr lang="nl-NL" altLang="nl-NL" sz="1300" smtClean="0"/>
              <a:pPr eaLnBrk="1" hangingPunct="1">
                <a:spcBef>
                  <a:spcPct val="0"/>
                </a:spcBef>
              </a:pPr>
              <a:t>25</a:t>
            </a:fld>
            <a:endParaRPr lang="nl-NL" altLang="nl-NL" sz="13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6938"/>
            <a:ext cx="5435600" cy="4456112"/>
          </a:xfrm>
          <a:noFill/>
        </p:spPr>
        <p:txBody>
          <a:bodyPr/>
          <a:lstStyle/>
          <a:p>
            <a:r>
              <a:rPr lang="nl-NL" altLang="nl-NL" smtClean="0"/>
              <a:t>Note that ECMWF wind climate changes by 0.1 m/s globally since June update! This needs to be controlled by bouys.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28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82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58013" y="138113"/>
            <a:ext cx="2185987" cy="59880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88" y="138113"/>
            <a:ext cx="6410325" cy="59880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501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2A19-E9CA-4EF2-A7B3-E3A659B20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DTU Summerschool, 2011</a:t>
            </a:r>
          </a:p>
        </p:txBody>
      </p:sp>
    </p:spTree>
    <p:extLst>
      <p:ext uri="{BB962C8B-B14F-4D97-AF65-F5344CB8AC3E}">
        <p14:creationId xmlns:p14="http://schemas.microsoft.com/office/powerpoint/2010/main" val="635554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4C56-B2B6-45E4-B19C-07F540B2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DTU Summerschool, 2011</a:t>
            </a:r>
          </a:p>
        </p:txBody>
      </p:sp>
    </p:spTree>
    <p:extLst>
      <p:ext uri="{BB962C8B-B14F-4D97-AF65-F5344CB8AC3E}">
        <p14:creationId xmlns:p14="http://schemas.microsoft.com/office/powerpoint/2010/main" val="331815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29678-15A5-4E9C-A596-98DE1AA2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DTU Summerschool, 2011</a:t>
            </a:r>
          </a:p>
        </p:txBody>
      </p:sp>
    </p:spTree>
    <p:extLst>
      <p:ext uri="{BB962C8B-B14F-4D97-AF65-F5344CB8AC3E}">
        <p14:creationId xmlns:p14="http://schemas.microsoft.com/office/powerpoint/2010/main" val="1483380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8396-6F47-46F6-9A4E-EE3C40B0D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DTU Summerschool, 2011</a:t>
            </a:r>
          </a:p>
        </p:txBody>
      </p:sp>
    </p:spTree>
    <p:extLst>
      <p:ext uri="{BB962C8B-B14F-4D97-AF65-F5344CB8AC3E}">
        <p14:creationId xmlns:p14="http://schemas.microsoft.com/office/powerpoint/2010/main" val="3099445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6FE2-8A08-4069-986A-8B8FA0D7B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DTU Summerschool, 2011</a:t>
            </a:r>
          </a:p>
        </p:txBody>
      </p:sp>
    </p:spTree>
    <p:extLst>
      <p:ext uri="{BB962C8B-B14F-4D97-AF65-F5344CB8AC3E}">
        <p14:creationId xmlns:p14="http://schemas.microsoft.com/office/powerpoint/2010/main" val="1546458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C51B8-758E-4C03-8870-C11CAE53C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DTU Summerschool, 2011</a:t>
            </a:r>
          </a:p>
        </p:txBody>
      </p:sp>
    </p:spTree>
    <p:extLst>
      <p:ext uri="{BB962C8B-B14F-4D97-AF65-F5344CB8AC3E}">
        <p14:creationId xmlns:p14="http://schemas.microsoft.com/office/powerpoint/2010/main" val="1522528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60F7-43F1-40EC-B8C8-0571D1DCC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DTU Summerschool, 2011</a:t>
            </a:r>
          </a:p>
        </p:txBody>
      </p:sp>
    </p:spTree>
    <p:extLst>
      <p:ext uri="{BB962C8B-B14F-4D97-AF65-F5344CB8AC3E}">
        <p14:creationId xmlns:p14="http://schemas.microsoft.com/office/powerpoint/2010/main" val="1274920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A4B2-D477-41F6-8CDF-3ACB1F8CE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DTU Summerschool, 2011</a:t>
            </a:r>
          </a:p>
        </p:txBody>
      </p:sp>
    </p:spTree>
    <p:extLst>
      <p:ext uri="{BB962C8B-B14F-4D97-AF65-F5344CB8AC3E}">
        <p14:creationId xmlns:p14="http://schemas.microsoft.com/office/powerpoint/2010/main" val="226884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595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ABD0-811C-4E82-B379-4BB76D618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DTU Summerschool, 2011</a:t>
            </a:r>
          </a:p>
        </p:txBody>
      </p:sp>
    </p:spTree>
    <p:extLst>
      <p:ext uri="{BB962C8B-B14F-4D97-AF65-F5344CB8AC3E}">
        <p14:creationId xmlns:p14="http://schemas.microsoft.com/office/powerpoint/2010/main" val="4153817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D6D8-AF15-4A43-904F-93CAAC97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DTU Summerschool, 2011</a:t>
            </a:r>
          </a:p>
        </p:txBody>
      </p:sp>
    </p:spTree>
    <p:extLst>
      <p:ext uri="{BB962C8B-B14F-4D97-AF65-F5344CB8AC3E}">
        <p14:creationId xmlns:p14="http://schemas.microsoft.com/office/powerpoint/2010/main" val="979945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799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530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1008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904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409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966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754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3257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76786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02933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365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58013" y="138113"/>
            <a:ext cx="2185987" cy="59880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88" y="138113"/>
            <a:ext cx="6410325" cy="59880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599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02B93-F7D8-4987-8FAA-2423BB473AA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743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978C2E-95B4-4605-BE83-28CEFFA7BD0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332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7D2801-8217-4124-BF25-0F74E796A32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40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6713" y="1206500"/>
            <a:ext cx="4008437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1206500"/>
            <a:ext cx="4008438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56891A-41D1-4E44-9F63-9B0709F7875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58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5BABAA-08C6-4630-B51D-57482C8EFDD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272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8E40D5-6EEE-488E-B884-2E5D90E0595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953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B30616-5315-4558-B1AE-AC6A5ED959A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98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2322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666883-DD56-4DEA-B737-4B2B7C446BC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252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2D00E-B032-4CCC-91DB-9BFFFD8418C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179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2EDCA7-FBE4-453F-AAB9-EE5B76A724C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500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50075" y="0"/>
            <a:ext cx="2193925" cy="61547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66713" y="0"/>
            <a:ext cx="6430962" cy="61547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B26F6E-25DE-4B64-8269-4552587F148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1063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53200"/>
            <a:ext cx="719138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19223-3BBD-44D8-8E61-63E057D94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26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20100512_09_42_firstcoastal"/>
          <p:cNvPicPr>
            <a:picLocks noChangeAspect="1" noChangeArrowheads="1"/>
          </p:cNvPicPr>
          <p:nvPr userDrawn="1"/>
        </p:nvPicPr>
        <p:blipFill>
          <a:blip r:embed="rId2"/>
          <a:srcRect r="19453"/>
          <a:stretch>
            <a:fillRect/>
          </a:stretch>
        </p:blipFill>
        <p:spPr bwMode="auto">
          <a:xfrm>
            <a:off x="-1404938" y="-315913"/>
            <a:ext cx="5873751" cy="791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knmilogo_new_nederlands"/>
          <p:cNvPicPr>
            <a:picLocks noChangeAspect="1" noChangeArrowheads="1"/>
          </p:cNvPicPr>
          <p:nvPr userDrawn="1"/>
        </p:nvPicPr>
        <p:blipFill>
          <a:blip r:embed="rId3"/>
          <a:srcRect r="80974"/>
          <a:stretch>
            <a:fillRect/>
          </a:stretch>
        </p:blipFill>
        <p:spPr bwMode="auto">
          <a:xfrm>
            <a:off x="4284663" y="0"/>
            <a:ext cx="3587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00563" y="2130425"/>
            <a:ext cx="464343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00563" y="3886200"/>
            <a:ext cx="464343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583035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IGARRS 2014; TH2.11.5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CB5F-F79D-49CA-80AD-02D4D726B995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38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IGARRS 2014; TH2.11.5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B19F-FB35-4610-B23D-6DE62AA1054D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01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IGARRS 2014; TH2.11.5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B645-9607-4753-8EA4-B4FC3ED445A0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19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IGARRS 2014; TH2.11.5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51513-25E3-42CB-AF09-A64ADA7615F2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4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860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IGARRS 2014; TH2.11.5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5F20-B253-4EFE-B8CE-E3F1B6E2AACB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541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IGARRS 2014; TH2.11.5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F6DB-9E2D-4B13-A486-51A77AA338E6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057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IGARRS 2014; TH2.11.5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8B86-63F2-4731-B835-C4B1DF1E992C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13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IGARRS 2014; TH2.11.5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7E7D-4D48-45ED-AFD5-88C6702E379D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5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IGARRS 2014; TH2.11.5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5D88-01BC-4A5E-9802-C079B59B7DC1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9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IGARRS 2014; TH2.11.5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AFC8-9B05-4B1F-920C-A45220CEECE4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184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102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28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62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6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7843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91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439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958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6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688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710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846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740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123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8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5839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808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210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46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627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871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094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982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567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7690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9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nl-NL" sz="1800" smtClean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44" name="Picture 7" descr="knmilogo_new_nederland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74"/>
          <a:stretch>
            <a:fillRect/>
          </a:stretch>
        </p:blipFill>
        <p:spPr bwMode="auto">
          <a:xfrm>
            <a:off x="0" y="0"/>
            <a:ext cx="358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>
            <a:noFill/>
          </a:ln>
          <a:extLst/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nl-NL" sz="1800">
              <a:solidFill>
                <a:srgbClr val="000000"/>
              </a:solidFill>
            </a:endParaRPr>
          </a:p>
        </p:txBody>
      </p:sp>
      <p:pic>
        <p:nvPicPr>
          <p:cNvPr id="10247" name="Picture 24" descr="ROe_IM_KNMI_Logo_Powerpoint_po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5" r="46477"/>
          <a:stretch>
            <a:fillRect/>
          </a:stretch>
        </p:blipFill>
        <p:spPr bwMode="auto">
          <a:xfrm>
            <a:off x="4249738" y="-6350"/>
            <a:ext cx="64452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4" descr="ROe_IM_KNMI_Logo_Powerpoint_po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1" r="15211"/>
          <a:stretch>
            <a:fillRect/>
          </a:stretch>
        </p:blipFill>
        <p:spPr bwMode="auto">
          <a:xfrm>
            <a:off x="4843463" y="-234950"/>
            <a:ext cx="28336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8113"/>
            <a:ext cx="87487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7" r:id="rId2"/>
    <p:sldLayoutId id="2147484406" r:id="rId3"/>
    <p:sldLayoutId id="2147484405" r:id="rId4"/>
    <p:sldLayoutId id="2147484404" r:id="rId5"/>
    <p:sldLayoutId id="2147484403" r:id="rId6"/>
    <p:sldLayoutId id="2147484402" r:id="rId7"/>
    <p:sldLayoutId id="2147484401" r:id="rId8"/>
    <p:sldLayoutId id="2147484400" r:id="rId9"/>
    <p:sldLayoutId id="2147484399" r:id="rId10"/>
    <p:sldLayoutId id="214748439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42778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669C81-88F7-4BEE-973B-2780D6003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9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nl-NL" sz="1800" smtClean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8113"/>
            <a:ext cx="87487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pic>
        <p:nvPicPr>
          <p:cNvPr id="13318" name="Picture 7" descr="knmilogo_new_nederland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74"/>
          <a:stretch>
            <a:fillRect/>
          </a:stretch>
        </p:blipFill>
        <p:spPr bwMode="auto">
          <a:xfrm>
            <a:off x="0" y="0"/>
            <a:ext cx="358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29" r:id="rId2"/>
    <p:sldLayoutId id="2147484428" r:id="rId3"/>
    <p:sldLayoutId id="2147484427" r:id="rId4"/>
    <p:sldLayoutId id="2147484426" r:id="rId5"/>
    <p:sldLayoutId id="2147484425" r:id="rId6"/>
    <p:sldLayoutId id="2147484424" r:id="rId7"/>
    <p:sldLayoutId id="2147484423" r:id="rId8"/>
    <p:sldLayoutId id="2147484422" r:id="rId9"/>
    <p:sldLayoutId id="2147484421" r:id="rId10"/>
    <p:sldLayoutId id="214748442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nl-NL" altLang="nl-NL" sz="1800" smtClean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123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nl-NL" altLang="nl-NL" sz="180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19141" name="Picture 24" descr="ROe_IM_KNMI_Logo_Powerpoint_po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5" r="46477"/>
          <a:stretch>
            <a:fillRect/>
          </a:stretch>
        </p:blipFill>
        <p:spPr bwMode="auto">
          <a:xfrm>
            <a:off x="-12700" y="0"/>
            <a:ext cx="4381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2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0"/>
            <a:ext cx="87249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219143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206500"/>
            <a:ext cx="8169275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0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94463"/>
            <a:ext cx="712788" cy="3635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2934B04-D176-4A17-B1AC-B1873FA4CB7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69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  <p:sldLayoutId id="2147484615"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152400" indent="-150813" algn="l" rtl="0" fontAlgn="base">
        <a:spcBef>
          <a:spcPct val="20000"/>
        </a:spcBef>
        <a:spcAft>
          <a:spcPct val="0"/>
        </a:spcAft>
        <a:buFont typeface="Arial" pitchFamily="34" charset="0"/>
        <a:buBlip>
          <a:blip r:embed="rId15"/>
        </a:buBlip>
        <a:defRPr sz="2800">
          <a:solidFill>
            <a:srgbClr val="000066"/>
          </a:solidFill>
          <a:latin typeface="+mn-lt"/>
        </a:defRPr>
      </a:lvl2pPr>
      <a:lvl3pPr marL="406400" indent="-252413" algn="l" rtl="0" fontAlgn="base">
        <a:spcBef>
          <a:spcPct val="20000"/>
        </a:spcBef>
        <a:spcAft>
          <a:spcPct val="0"/>
        </a:spcAft>
        <a:buFont typeface="Arial" pitchFamily="34" charset="0"/>
        <a:buBlip>
          <a:blip r:embed="rId16"/>
        </a:buBlip>
        <a:defRPr sz="2400">
          <a:solidFill>
            <a:srgbClr val="000000"/>
          </a:solidFill>
          <a:latin typeface="+mn-lt"/>
        </a:defRPr>
      </a:lvl3pPr>
      <a:lvl4pPr marL="633413" indent="-225425" algn="l" rtl="0" fontAlgn="base">
        <a:spcBef>
          <a:spcPct val="20000"/>
        </a:spcBef>
        <a:spcAft>
          <a:spcPct val="0"/>
        </a:spcAft>
        <a:buFont typeface="Arial" pitchFamily="34" charset="0"/>
        <a:buBlip>
          <a:blip r:embed="rId17"/>
        </a:buBlip>
        <a:defRPr sz="2000">
          <a:solidFill>
            <a:srgbClr val="000000"/>
          </a:solidFill>
          <a:latin typeface="+mn-lt"/>
        </a:defRPr>
      </a:lvl4pPr>
      <a:lvl5pPr marL="811213" indent="-17621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1268413" indent="-17621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1725613" indent="-17621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2182813" indent="-17621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2640013" indent="-17621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Onder"/>
          <p:cNvSpPr>
            <a:spLocks noChangeArrowheads="1"/>
          </p:cNvSpPr>
          <p:nvPr userDrawn="1"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shpTekst"/>
          <p:cNvSpPr>
            <a:spLocks noChangeArrowheads="1"/>
          </p:cNvSpPr>
          <p:nvPr userDrawn="1"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534150"/>
            <a:ext cx="46164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IGARRS 2014; TH2.11.5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0788" y="6553200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715A7E55-6BD6-440B-8DF3-6753FBB99870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187404" name="Rectangle 12"/>
          <p:cNvSpPr>
            <a:spLocks noChangeArrowheads="1"/>
          </p:cNvSpPr>
          <p:nvPr userDrawn="1"/>
        </p:nvSpPr>
        <p:spPr bwMode="auto">
          <a:xfrm>
            <a:off x="7812088" y="6381750"/>
            <a:ext cx="1331912" cy="4762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3600">
              <a:solidFill>
                <a:srgbClr val="000000"/>
              </a:solidFill>
            </a:endParaRPr>
          </a:p>
        </p:txBody>
      </p:sp>
      <p:pic>
        <p:nvPicPr>
          <p:cNvPr id="27657" name="Picture 6" descr="nwpsaflogo_limitedtext"/>
          <p:cNvPicPr>
            <a:picLocks noChangeAspect="1" noChangeArrowheads="1"/>
          </p:cNvPicPr>
          <p:nvPr userDrawn="1"/>
        </p:nvPicPr>
        <p:blipFill>
          <a:blip r:embed="rId13"/>
          <a:srcRect r="75824"/>
          <a:stretch>
            <a:fillRect/>
          </a:stretch>
        </p:blipFill>
        <p:spPr bwMode="auto">
          <a:xfrm>
            <a:off x="8243888" y="6408738"/>
            <a:ext cx="48577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7" descr="knmilogo_new_nederlands"/>
          <p:cNvPicPr>
            <a:picLocks noChangeAspect="1" noChangeArrowheads="1"/>
          </p:cNvPicPr>
          <p:nvPr userDrawn="1"/>
        </p:nvPicPr>
        <p:blipFill>
          <a:blip r:embed="rId14"/>
          <a:srcRect r="80974"/>
          <a:stretch>
            <a:fillRect/>
          </a:stretch>
        </p:blipFill>
        <p:spPr bwMode="auto">
          <a:xfrm>
            <a:off x="0" y="0"/>
            <a:ext cx="3587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8" descr="osisaflogo"/>
          <p:cNvPicPr>
            <a:picLocks noChangeAspect="1" noChangeArrowheads="1"/>
          </p:cNvPicPr>
          <p:nvPr userDrawn="1"/>
        </p:nvPicPr>
        <p:blipFill>
          <a:blip r:embed="rId15"/>
          <a:srcRect r="75591" b="13744"/>
          <a:stretch>
            <a:fillRect/>
          </a:stretch>
        </p:blipFill>
        <p:spPr bwMode="auto">
          <a:xfrm>
            <a:off x="8675688" y="6408738"/>
            <a:ext cx="4683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9" descr="eumetsatlogo"/>
          <p:cNvPicPr>
            <a:picLocks noChangeAspect="1" noChangeArrowheads="1"/>
          </p:cNvPicPr>
          <p:nvPr userDrawn="1"/>
        </p:nvPicPr>
        <p:blipFill>
          <a:blip r:embed="rId16"/>
          <a:srcRect r="82677"/>
          <a:stretch>
            <a:fillRect/>
          </a:stretch>
        </p:blipFill>
        <p:spPr bwMode="auto">
          <a:xfrm>
            <a:off x="7823200" y="6424613"/>
            <a:ext cx="4064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809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530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42D979-549E-429F-BE70-B7DE5831FC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2C5C03-56EE-4F61-8A4C-AA5376B1AA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4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8.png"/><Relationship Id="rId10" Type="http://schemas.openxmlformats.org/officeDocument/2006/relationships/image" Target="../media/image40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jpeg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496" y="1124744"/>
            <a:ext cx="9108504" cy="573325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32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4000" b="1" dirty="0">
                <a:solidFill>
                  <a:srgbClr val="FFFF00"/>
                </a:solidFill>
              </a:rPr>
              <a:t> </a:t>
            </a:r>
            <a:r>
              <a:rPr lang="nl-NL" altLang="nl-NL" sz="4000" b="1" dirty="0" smtClean="0">
                <a:solidFill>
                  <a:srgbClr val="FFFF00"/>
                </a:solidFill>
              </a:rPr>
              <a:t/>
            </a:r>
            <a:br>
              <a:rPr lang="nl-NL" altLang="nl-NL" sz="4000" b="1" dirty="0" smtClean="0">
                <a:solidFill>
                  <a:srgbClr val="FFFF00"/>
                </a:solidFill>
              </a:rPr>
            </a:br>
            <a:r>
              <a:rPr lang="nl-NL" altLang="nl-NL" sz="2800" b="1" dirty="0" smtClean="0">
                <a:solidFill>
                  <a:srgbClr val="FFFF00"/>
                </a:solidFill>
              </a:rPr>
              <a:t>C-band High and </a:t>
            </a:r>
            <a:r>
              <a:rPr lang="nl-NL" altLang="nl-NL" sz="2800" b="1" dirty="0" smtClean="0">
                <a:solidFill>
                  <a:srgbClr val="FFFF00"/>
                </a:solidFill>
              </a:rPr>
              <a:t>Extreme-Force Speeds 					CHEFS</a:t>
            </a:r>
            <a:endParaRPr lang="nl-NL" altLang="nl-NL" sz="2800" b="1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 smtClean="0">
                <a:solidFill>
                  <a:srgbClr val="FFFF00"/>
                </a:solidFill>
                <a:ea typeface="Gulim" pitchFamily="34" charset="-127"/>
              </a:rPr>
              <a:t>Ad </a:t>
            </a:r>
            <a:r>
              <a:rPr lang="nl-NL" altLang="nl-NL" sz="2000" b="1" dirty="0" smtClean="0">
                <a:solidFill>
                  <a:srgbClr val="FFFF00"/>
                </a:solidFill>
                <a:ea typeface="Gulim" pitchFamily="34" charset="-127"/>
              </a:rPr>
              <a:t>Stoffelen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 smtClean="0">
                <a:solidFill>
                  <a:srgbClr val="FFFF00"/>
                </a:solidFill>
                <a:ea typeface="Gulim" pitchFamily="34" charset="-127"/>
              </a:rPr>
              <a:t>Marcos Portabella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 smtClean="0">
                <a:solidFill>
                  <a:srgbClr val="FFFF00"/>
                </a:solidFill>
                <a:ea typeface="Gulim" pitchFamily="34" charset="-127"/>
              </a:rPr>
              <a:t>Alexis </a:t>
            </a:r>
            <a:r>
              <a:rPr lang="nl-NL" altLang="nl-NL" sz="2000" b="1" dirty="0" smtClean="0">
                <a:solidFill>
                  <a:srgbClr val="FFFF00"/>
                </a:solidFill>
                <a:ea typeface="Gulim" pitchFamily="34" charset="-127"/>
              </a:rPr>
              <a:t>Mouche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 smtClean="0">
                <a:solidFill>
                  <a:srgbClr val="FFFF00"/>
                </a:solidFill>
                <a:ea typeface="Gulim" pitchFamily="34" charset="-127"/>
              </a:rPr>
              <a:t>Federica Polverari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 smtClean="0">
                <a:solidFill>
                  <a:srgbClr val="FFFF00"/>
                </a:solidFill>
                <a:ea typeface="Gulim" pitchFamily="34" charset="-127"/>
              </a:rPr>
              <a:t>Gerd-Jan van Zadelhoff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 smtClean="0">
                <a:solidFill>
                  <a:srgbClr val="FFFF00"/>
                </a:solidFill>
                <a:ea typeface="Gulim" pitchFamily="34" charset="-127"/>
              </a:rPr>
              <a:t>Maria Belmonte</a:t>
            </a:r>
            <a:endParaRPr lang="nl-NL" altLang="nl-NL" sz="2000" b="1" dirty="0" smtClean="0">
              <a:solidFill>
                <a:srgbClr val="FFFF00"/>
              </a:solidFill>
              <a:ea typeface="Gulim" pitchFamily="34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 b="1" dirty="0" smtClean="0">
              <a:solidFill>
                <a:srgbClr val="FFFF00"/>
              </a:solidFill>
              <a:ea typeface="Gulim" pitchFamily="34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err="1" smtClean="0">
                <a:solidFill>
                  <a:srgbClr val="FFFF00"/>
                </a:solidFill>
                <a:ea typeface="Gulim" pitchFamily="34" charset="-127"/>
              </a:rPr>
              <a:t>With</a:t>
            </a:r>
            <a:r>
              <a:rPr lang="nl-NL" altLang="nl-NL" sz="1600" b="1" dirty="0">
                <a:solidFill>
                  <a:srgbClr val="FFFF00"/>
                </a:solidFill>
                <a:ea typeface="Gulim" pitchFamily="34" charset="-127"/>
              </a:rPr>
              <a:t> </a:t>
            </a:r>
            <a:r>
              <a:rPr lang="nl-NL" altLang="nl-NL" sz="1600" b="1" dirty="0" err="1" smtClean="0">
                <a:solidFill>
                  <a:srgbClr val="FFFF00"/>
                </a:solidFill>
                <a:ea typeface="Gulim" pitchFamily="34" charset="-127"/>
              </a:rPr>
              <a:t>contributions</a:t>
            </a:r>
            <a:r>
              <a:rPr lang="nl-NL" altLang="nl-NL" sz="1600" b="1" dirty="0" smtClean="0">
                <a:solidFill>
                  <a:srgbClr val="FFFF00"/>
                </a:solidFill>
                <a:ea typeface="Gulim" pitchFamily="34" charset="-127"/>
              </a:rPr>
              <a:t> </a:t>
            </a:r>
            <a:r>
              <a:rPr lang="nl-NL" altLang="nl-NL" sz="1600" b="1" dirty="0" err="1" smtClean="0">
                <a:solidFill>
                  <a:srgbClr val="FFFF00"/>
                </a:solidFill>
                <a:ea typeface="Gulim" pitchFamily="34" charset="-127"/>
              </a:rPr>
              <a:t>from</a:t>
            </a:r>
            <a:r>
              <a:rPr lang="nl-NL" altLang="nl-NL" sz="1600" b="1" dirty="0" smtClean="0">
                <a:solidFill>
                  <a:srgbClr val="FFFF00"/>
                </a:solidFill>
                <a:ea typeface="Gulim" pitchFamily="34" charset="-127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>
                <a:solidFill>
                  <a:srgbClr val="FFFF00"/>
                </a:solidFill>
                <a:ea typeface="Gulim" pitchFamily="34" charset="-127"/>
              </a:rPr>
              <a:t>Wenming Lin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>
                <a:solidFill>
                  <a:srgbClr val="FFFF00"/>
                </a:solidFill>
                <a:ea typeface="Gulim" pitchFamily="34" charset="-127"/>
              </a:rPr>
              <a:t>Joe Sapp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>
                <a:solidFill>
                  <a:srgbClr val="FFFF00"/>
                </a:solidFill>
                <a:ea typeface="Gulim" pitchFamily="34" charset="-127"/>
              </a:rPr>
              <a:t>Jean Bidlot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>
                <a:solidFill>
                  <a:srgbClr val="FFFF00"/>
                </a:solidFill>
                <a:ea typeface="Gulim" pitchFamily="34" charset="-127"/>
              </a:rPr>
              <a:t>Paul Chang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>
                <a:solidFill>
                  <a:srgbClr val="FFFF00"/>
                </a:solidFill>
                <a:ea typeface="Gulim" pitchFamily="34" charset="-127"/>
              </a:rPr>
              <a:t>Zorana Jelenak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>
                <a:solidFill>
                  <a:srgbClr val="FFFF00"/>
                </a:solidFill>
                <a:ea typeface="Gulim" pitchFamily="34" charset="-127"/>
              </a:rPr>
              <a:t>Mark Bourassa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>
                <a:solidFill>
                  <a:srgbClr val="FFFF00"/>
                </a:solidFill>
                <a:ea typeface="Gulim" pitchFamily="34" charset="-127"/>
              </a:rPr>
              <a:t>Doug </a:t>
            </a:r>
            <a:r>
              <a:rPr lang="nl-NL" altLang="nl-NL" sz="1600" b="1" dirty="0" err="1" smtClean="0">
                <a:solidFill>
                  <a:srgbClr val="FFFF00"/>
                </a:solidFill>
                <a:ea typeface="Gulim" pitchFamily="34" charset="-127"/>
              </a:rPr>
              <a:t>Vandemark</a:t>
            </a:r>
            <a:endParaRPr lang="nl-NL" altLang="nl-NL" sz="1600" b="1" dirty="0" smtClean="0">
              <a:solidFill>
                <a:srgbClr val="FFFF00"/>
              </a:solidFill>
              <a:ea typeface="Gulim" pitchFamily="34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>
                <a:solidFill>
                  <a:srgbClr val="FFFF00"/>
                </a:solidFill>
                <a:ea typeface="Gulim" pitchFamily="34" charset="-127"/>
              </a:rPr>
              <a:t>James Edson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>
                <a:solidFill>
                  <a:srgbClr val="FFFF00"/>
                </a:solidFill>
                <a:ea typeface="Gulim" pitchFamily="34" charset="-127"/>
              </a:rPr>
              <a:t>Lucia </a:t>
            </a:r>
            <a:r>
              <a:rPr lang="nl-NL" altLang="nl-NL" sz="1600" b="1" dirty="0" err="1" smtClean="0">
                <a:solidFill>
                  <a:srgbClr val="FFFF00"/>
                </a:solidFill>
                <a:ea typeface="Gulim" pitchFamily="34" charset="-127"/>
              </a:rPr>
              <a:t>Pineau-Guillou</a:t>
            </a:r>
            <a:endParaRPr lang="nl-NL" altLang="nl-NL" sz="1600" b="1" dirty="0" smtClean="0">
              <a:solidFill>
                <a:srgbClr val="FFFF00"/>
              </a:solidFill>
              <a:ea typeface="Gulim" pitchFamily="34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>
                <a:solidFill>
                  <a:srgbClr val="FFFF00"/>
                </a:solidFill>
                <a:ea typeface="Gulim" pitchFamily="34" charset="-127"/>
              </a:rPr>
              <a:t>Stefanie Linow</a:t>
            </a:r>
            <a:endParaRPr lang="nl-NL" altLang="nl-NL" sz="1800" b="1" dirty="0" smtClean="0">
              <a:solidFill>
                <a:srgbClr val="FFFF00"/>
              </a:solidFill>
              <a:ea typeface="Gulim" pitchFamily="34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 b="1" dirty="0">
              <a:solidFill>
                <a:srgbClr val="FFFF00"/>
              </a:solidFill>
              <a:ea typeface="Gulim" pitchFamily="34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 b="1" dirty="0" smtClean="0">
              <a:solidFill>
                <a:srgbClr val="FFFF00"/>
              </a:solidFill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4800972" cy="1058863"/>
          </a:xfrm>
        </p:spPr>
        <p:txBody>
          <a:bodyPr/>
          <a:lstStyle/>
          <a:p>
            <a:r>
              <a:rPr lang="en-US" sz="3600" dirty="0" smtClean="0"/>
              <a:t>Compare NRT to archive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1206500"/>
            <a:ext cx="4853359" cy="4948238"/>
          </a:xfrm>
        </p:spPr>
        <p:txBody>
          <a:bodyPr/>
          <a:lstStyle/>
          <a:p>
            <a:r>
              <a:rPr lang="en-US" dirty="0" smtClean="0"/>
              <a:t>GTS: last 10 minutes of hour</a:t>
            </a:r>
          </a:p>
          <a:p>
            <a:r>
              <a:rPr lang="en-US" dirty="0" smtClean="0"/>
              <a:t>Anything &gt;10-minute </a:t>
            </a:r>
            <a:r>
              <a:rPr lang="en-US" dirty="0"/>
              <a:t>values </a:t>
            </a:r>
            <a:r>
              <a:rPr lang="en-US" dirty="0" smtClean="0"/>
              <a:t>in hurricanes not suitable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GTS </a:t>
            </a:r>
            <a:r>
              <a:rPr lang="en-US" dirty="0" smtClean="0"/>
              <a:t>data appears useful potentially (small bias)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Triple </a:t>
            </a:r>
            <a:r>
              <a:rPr lang="en-US" dirty="0" smtClean="0"/>
              <a:t>collocation analysis </a:t>
            </a:r>
            <a:r>
              <a:rPr lang="en-US" dirty="0"/>
              <a:t>of the wind characteristics of different types of moored buoys in terms of height and </a:t>
            </a:r>
            <a:r>
              <a:rPr lang="en-US" dirty="0" smtClean="0"/>
              <a:t>mooring against ECMWF and/or </a:t>
            </a:r>
            <a:r>
              <a:rPr lang="en-US" dirty="0"/>
              <a:t>ASCAT wind </a:t>
            </a:r>
            <a:r>
              <a:rPr lang="en-US" dirty="0" smtClean="0"/>
              <a:t>references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Sea state?</a:t>
            </a:r>
            <a:endParaRPr lang="en-US" dirty="0"/>
          </a:p>
        </p:txBody>
      </p:sp>
      <p:pic>
        <p:nvPicPr>
          <p:cNvPr id="4" name="Picture 3" descr="C:\Users\stoffele\AppData\Local\Microsoft\Windows\Temporary Internet Files\Content.Word\Cwind_vs_GT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624"/>
            <a:ext cx="3923928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stoffele\AppData\Local\Microsoft\Windows\Temporary Internet Files\Content.Word\Cwind_vs_GTS_bia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84" y="3356992"/>
            <a:ext cx="3451160" cy="35010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580112" y="6084978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Wenming Lin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580112" y="188640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2009-2014</a:t>
            </a:r>
          </a:p>
        </p:txBody>
      </p:sp>
    </p:spTree>
    <p:extLst>
      <p:ext uri="{BB962C8B-B14F-4D97-AF65-F5344CB8AC3E}">
        <p14:creationId xmlns:p14="http://schemas.microsoft.com/office/powerpoint/2010/main" val="84724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extremes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1206500"/>
            <a:ext cx="4565327" cy="49482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Wind </a:t>
            </a:r>
            <a:r>
              <a:rPr lang="en-US" sz="1800" dirty="0"/>
              <a:t>speed PDF of archived buoy winds collected from NDBC, TAO, PIRATA and RAMA (</a:t>
            </a:r>
            <a:r>
              <a:rPr lang="en-US" sz="1800" dirty="0" err="1"/>
              <a:t>Cwind</a:t>
            </a:r>
            <a:r>
              <a:rPr lang="en-US" sz="1800" dirty="0"/>
              <a:t>), as collocated with the same data received by GTS at ECMWF (called MARS; </a:t>
            </a:r>
            <a:r>
              <a:rPr lang="en-US" sz="1800" dirty="0">
                <a:solidFill>
                  <a:srgbClr val="FF33CC"/>
                </a:solidFill>
              </a:rPr>
              <a:t>purple</a:t>
            </a:r>
            <a:r>
              <a:rPr lang="en-US" sz="1800" dirty="0"/>
              <a:t>), vice versa (</a:t>
            </a:r>
            <a:r>
              <a:rPr lang="en-US" sz="1800" dirty="0">
                <a:solidFill>
                  <a:srgbClr val="FF0000"/>
                </a:solidFill>
              </a:rPr>
              <a:t>red</a:t>
            </a:r>
            <a:r>
              <a:rPr lang="en-US" sz="1800" dirty="0"/>
              <a:t>), </a:t>
            </a:r>
            <a:r>
              <a:rPr lang="en-US" sz="1800" dirty="0" err="1"/>
              <a:t>Cwind</a:t>
            </a:r>
            <a:r>
              <a:rPr lang="en-US" sz="1800" dirty="0"/>
              <a:t> PDF if no GTS found (</a:t>
            </a:r>
            <a:r>
              <a:rPr lang="en-US" sz="1800" dirty="0">
                <a:solidFill>
                  <a:srgbClr val="0000FF"/>
                </a:solidFill>
              </a:rPr>
              <a:t>blue</a:t>
            </a:r>
            <a:r>
              <a:rPr lang="en-US" sz="1800" dirty="0"/>
              <a:t>) and vice versa (</a:t>
            </a:r>
            <a:r>
              <a:rPr lang="en-US" sz="1800" dirty="0">
                <a:solidFill>
                  <a:schemeClr val="tx1"/>
                </a:solidFill>
              </a:rPr>
              <a:t>black</a:t>
            </a:r>
            <a:r>
              <a:rPr lang="en-US" sz="1800" dirty="0"/>
              <a:t>). </a:t>
            </a:r>
            <a:r>
              <a:rPr lang="en-US" sz="1800" dirty="0" smtClean="0">
                <a:solidFill>
                  <a:srgbClr val="FF0000"/>
                </a:solidFill>
              </a:rPr>
              <a:t>Red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FF33CC"/>
                </a:solidFill>
              </a:rPr>
              <a:t>purple</a:t>
            </a:r>
            <a:r>
              <a:rPr lang="en-US" sz="1800" dirty="0"/>
              <a:t> correspond to 3.2 million collocations, </a:t>
            </a:r>
            <a:r>
              <a:rPr lang="en-US" sz="1800" dirty="0">
                <a:solidFill>
                  <a:schemeClr val="tx1"/>
                </a:solidFill>
              </a:rPr>
              <a:t>black</a:t>
            </a:r>
            <a:r>
              <a:rPr lang="en-US" sz="1800" dirty="0"/>
              <a:t> to 3.3 million points and </a:t>
            </a:r>
            <a:r>
              <a:rPr lang="en-US" sz="1800" dirty="0">
                <a:solidFill>
                  <a:srgbClr val="0000FF"/>
                </a:solidFill>
              </a:rPr>
              <a:t>blue</a:t>
            </a:r>
            <a:r>
              <a:rPr lang="en-US" sz="1800" dirty="0"/>
              <a:t> to 1.7 million. Collocation is </a:t>
            </a:r>
            <a:r>
              <a:rPr lang="en-US" sz="1800" dirty="0" smtClean="0"/>
              <a:t>considered </a:t>
            </a:r>
            <a:r>
              <a:rPr lang="en-US" sz="1800" dirty="0" smtClean="0"/>
              <a:t>successful </a:t>
            </a:r>
            <a:r>
              <a:rPr lang="en-US" sz="1800" dirty="0"/>
              <a:t>when location, hour and heights match.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MARS data base is largest and has most extremes in </a:t>
            </a:r>
            <a:r>
              <a:rPr lang="en-US" sz="1800" dirty="0" smtClean="0"/>
              <a:t>PDF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Issues with anemometer and T-sensor height inconsistencies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4211960" cy="5112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2320" y="4077072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Wenming Lin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458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references?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1206500"/>
            <a:ext cx="3989263" cy="4948238"/>
          </a:xfrm>
        </p:spPr>
        <p:txBody>
          <a:bodyPr/>
          <a:lstStyle/>
          <a:p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dirty="0" smtClean="0"/>
              <a:t> and –</a:t>
            </a:r>
            <a:r>
              <a:rPr lang="en-US" dirty="0" err="1" smtClean="0"/>
              <a:t>ve</a:t>
            </a:r>
            <a:r>
              <a:rPr lang="en-US" dirty="0" smtClean="0"/>
              <a:t> wind flow distortion around platforms</a:t>
            </a:r>
          </a:p>
          <a:p>
            <a:r>
              <a:rPr lang="en-US" dirty="0" smtClean="0"/>
              <a:t>Verification shows differences to platforms 2x </a:t>
            </a:r>
            <a:r>
              <a:rPr lang="en-US" dirty="0" smtClean="0"/>
              <a:t>higher as </a:t>
            </a:r>
            <a:r>
              <a:rPr lang="en-US" dirty="0" smtClean="0"/>
              <a:t>to buoys; what is this scatter? Does it cause bias? Useful as calibration reference?</a:t>
            </a:r>
          </a:p>
          <a:p>
            <a:endParaRPr lang="en-US" dirty="0" smtClean="0"/>
          </a:p>
          <a:p>
            <a:r>
              <a:rPr lang="en-US" dirty="0" smtClean="0"/>
              <a:t>Platform motion (ships)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52" y="1124744"/>
            <a:ext cx="3320448" cy="339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2823443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Hasager et al.,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566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Dropsondes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Dropsondes</a:t>
            </a:r>
            <a:r>
              <a:rPr lang="en-US" sz="1800" dirty="0" smtClean="0"/>
              <a:t> form </a:t>
            </a:r>
            <a:r>
              <a:rPr lang="en-US" sz="1800" dirty="0"/>
              <a:t>the basis for further assessments dedicated to the high and extreme winds </a:t>
            </a:r>
            <a:r>
              <a:rPr lang="en-US" sz="1800" dirty="0" smtClean="0"/>
              <a:t>conditions. </a:t>
            </a:r>
            <a:endParaRPr lang="en-US" sz="1800" dirty="0"/>
          </a:p>
          <a:p>
            <a:r>
              <a:rPr lang="en-US" sz="1800" dirty="0" err="1"/>
              <a:t>Dropsondes</a:t>
            </a:r>
            <a:r>
              <a:rPr lang="en-US" sz="1800" dirty="0"/>
              <a:t> </a:t>
            </a:r>
            <a:r>
              <a:rPr lang="en-US" sz="1800" dirty="0" smtClean="0"/>
              <a:t>are </a:t>
            </a:r>
            <a:r>
              <a:rPr lang="en-US" sz="1800" dirty="0"/>
              <a:t>compared against SFMR and SAR on the local scale and with ASCAT and ERA5 on larger scales. </a:t>
            </a:r>
            <a:endParaRPr lang="en-US" sz="1800" dirty="0" smtClean="0"/>
          </a:p>
          <a:p>
            <a:r>
              <a:rPr lang="en-US" sz="1800" dirty="0" smtClean="0"/>
              <a:t>Direct </a:t>
            </a:r>
            <a:r>
              <a:rPr lang="en-US" sz="1800" dirty="0"/>
              <a:t>comparison of moored buoys and </a:t>
            </a:r>
            <a:r>
              <a:rPr lang="en-US" sz="1800" dirty="0" err="1"/>
              <a:t>dropsondes</a:t>
            </a:r>
            <a:r>
              <a:rPr lang="en-US" sz="1800" dirty="0"/>
              <a:t> is </a:t>
            </a:r>
            <a:r>
              <a:rPr lang="en-US" sz="1800" dirty="0" smtClean="0"/>
              <a:t>unlikely.</a:t>
            </a:r>
            <a:endParaRPr lang="en-US" sz="1800" dirty="0"/>
          </a:p>
          <a:p>
            <a:r>
              <a:rPr lang="en-US" sz="1800" dirty="0" err="1"/>
              <a:t>Dropsondes</a:t>
            </a:r>
            <a:r>
              <a:rPr lang="en-US" sz="1800" dirty="0"/>
              <a:t> </a:t>
            </a:r>
            <a:r>
              <a:rPr lang="en-US" sz="1800" dirty="0" smtClean="0"/>
              <a:t>will be segregated in different vertical sampling, </a:t>
            </a:r>
            <a:r>
              <a:rPr lang="en-US" sz="1800" dirty="0"/>
              <a:t>in different profile (shear) </a:t>
            </a:r>
            <a:r>
              <a:rPr lang="en-US" sz="1800" dirty="0" smtClean="0"/>
              <a:t>conditions and </a:t>
            </a:r>
            <a:r>
              <a:rPr lang="en-US" sz="1800" dirty="0"/>
              <a:t>in different drift conditions 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scatter in </a:t>
            </a:r>
            <a:r>
              <a:rPr lang="en-US" sz="1800" dirty="0" err="1"/>
              <a:t>dropsonde</a:t>
            </a:r>
            <a:r>
              <a:rPr lang="en-US" sz="1800" dirty="0"/>
              <a:t> winds at 20 ms</a:t>
            </a:r>
            <a:r>
              <a:rPr lang="en-US" sz="1800" baseline="30000" dirty="0"/>
              <a:t>-1</a:t>
            </a:r>
            <a:r>
              <a:rPr lang="en-US" sz="1800" dirty="0"/>
              <a:t> </a:t>
            </a:r>
            <a:r>
              <a:rPr lang="en-US" sz="1800" dirty="0" smtClean="0"/>
              <a:t>versus ASCAT </a:t>
            </a:r>
            <a:r>
              <a:rPr lang="en-US" sz="1800" dirty="0"/>
              <a:t>winds is relatively large and </a:t>
            </a:r>
            <a:r>
              <a:rPr lang="en-US" sz="1800" dirty="0" smtClean="0"/>
              <a:t>the </a:t>
            </a:r>
            <a:r>
              <a:rPr lang="en-US" sz="1800" dirty="0" err="1" smtClean="0"/>
              <a:t>dropsonde</a:t>
            </a:r>
            <a:r>
              <a:rPr lang="en-US" sz="1800" dirty="0" smtClean="0"/>
              <a:t> profile fits to compute 10-m winds from </a:t>
            </a:r>
            <a:r>
              <a:rPr lang="en-US" sz="1800" dirty="0" err="1" smtClean="0"/>
              <a:t>dropsondes</a:t>
            </a:r>
            <a:r>
              <a:rPr lang="en-US" sz="1800" dirty="0" smtClean="0"/>
              <a:t> will be evaluated and used for QC. </a:t>
            </a:r>
            <a:endParaRPr lang="en-US" sz="1800" dirty="0"/>
          </a:p>
          <a:p>
            <a:r>
              <a:rPr lang="en-US" sz="1800" dirty="0"/>
              <a:t>Since ASCAT retrievals have good relative accuracy around 20 ms</a:t>
            </a:r>
            <a:r>
              <a:rPr lang="en-US" sz="1800" baseline="30000" dirty="0"/>
              <a:t>-1</a:t>
            </a:r>
            <a:r>
              <a:rPr lang="en-US" sz="1800" dirty="0"/>
              <a:t>, they </a:t>
            </a:r>
            <a:r>
              <a:rPr lang="en-US" sz="1800" dirty="0" smtClean="0"/>
              <a:t>will </a:t>
            </a:r>
            <a:r>
              <a:rPr lang="en-US" sz="1800" dirty="0"/>
              <a:t>be used as a (relative) reference to understand biases and scatter in both moored buoys and </a:t>
            </a:r>
            <a:r>
              <a:rPr lang="en-US" sz="1800" dirty="0" err="1"/>
              <a:t>dropsondes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dirty="0" smtClean="0"/>
              <a:t>Collocations </a:t>
            </a:r>
            <a:r>
              <a:rPr lang="en-US" sz="1800" dirty="0"/>
              <a:t>of SFMR with moored buoys may exist occasionally to explore biases and </a:t>
            </a:r>
            <a:r>
              <a:rPr lang="en-US" sz="1800" dirty="0" smtClean="0"/>
              <a:t>scatter (</a:t>
            </a:r>
            <a:r>
              <a:rPr lang="en-US" sz="1800" dirty="0"/>
              <a:t>2018 campaign with 1 UKMO buoy at 45 knots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r>
              <a:rPr lang="en-US" sz="1800" dirty="0"/>
              <a:t>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053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calibration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197825"/>
              </p:ext>
            </p:extLst>
          </p:nvPr>
        </p:nvGraphicFramePr>
        <p:xfrm>
          <a:off x="-756592" y="1206500"/>
          <a:ext cx="7272808" cy="494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27984" y="1125538"/>
            <a:ext cx="4716016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Peak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around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midnight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on 7/8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October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2014 of 42 m/s </a:t>
            </a:r>
            <a:b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</a:b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(150 km/h)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ASCAT-A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appears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low as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compared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to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ASCAT-B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Current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calibration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bias B-A of 0.1 dB (0.1 m/s)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Required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accuracy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is 0.2 dB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Due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to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GMF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saturation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, 0.1 dB at 40 m/s is 4 m/s !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Ø"/>
            </a:pPr>
            <a:endParaRPr lang="nl-NL" altLang="en-US" sz="1800" dirty="0">
              <a:solidFill>
                <a:srgbClr val="000066"/>
              </a:solidFill>
              <a:latin typeface="Verdana" pitchFamily="34" charset="0"/>
              <a:cs typeface="Arial" pitchFamily="34" charset="0"/>
            </a:endParaRPr>
          </a:p>
          <a:p>
            <a:pPr algn="l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For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extremes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more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careful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instrument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calibration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is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needed</a:t>
            </a:r>
            <a:endParaRPr lang="nl-NL" altLang="en-US" sz="1800" dirty="0">
              <a:solidFill>
                <a:srgbClr val="000066"/>
              </a:solidFill>
              <a:latin typeface="Verdana" pitchFamily="34" charset="0"/>
              <a:cs typeface="Arial" pitchFamily="34" charset="0"/>
            </a:endParaRPr>
          </a:p>
          <a:p>
            <a:pPr algn="l">
              <a:spcBef>
                <a:spcPct val="20000"/>
              </a:spcBef>
              <a:buFont typeface="Wingdings" pitchFamily="2" charset="2"/>
              <a:buChar char="Ø"/>
            </a:pPr>
            <a:endParaRPr lang="nl-NL" altLang="en-US" sz="1800" dirty="0">
              <a:solidFill>
                <a:srgbClr val="000066"/>
              </a:solidFill>
              <a:latin typeface="Verdana" pitchFamily="34" charset="0"/>
              <a:cs typeface="Arial" pitchFamily="34" charset="0"/>
            </a:endParaRPr>
          </a:p>
          <a:p>
            <a:pPr algn="l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Next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generation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ASCAT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will</a:t>
            </a:r>
            <a:r>
              <a:rPr lang="nl-NL" altLang="en-US" sz="1800" dirty="0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 have VH pol. </a:t>
            </a:r>
            <a:r>
              <a:rPr lang="nl-NL" altLang="en-US" sz="1800" dirty="0" err="1">
                <a:solidFill>
                  <a:srgbClr val="000066"/>
                </a:solidFill>
                <a:latin typeface="Verdana" pitchFamily="34" charset="0"/>
                <a:cs typeface="Arial" pitchFamily="34" charset="0"/>
              </a:rPr>
              <a:t>channel</a:t>
            </a:r>
            <a:endParaRPr lang="nl-NL" altLang="en-US" sz="1800" dirty="0">
              <a:solidFill>
                <a:srgbClr val="000066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77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395536" y="44624"/>
            <a:ext cx="8748464" cy="9233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000000"/>
                </a:solidFill>
                <a:latin typeface="Verdana"/>
              </a:rPr>
              <a:t>Comparing the NOAA best track estimate (max. 1-minute sustained surface wind speed) versus the averaged VH-signals of the 0.995 and 0.9995 percentile values. </a:t>
            </a:r>
            <a:endParaRPr lang="en-US" sz="18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4" name="Picture 3" descr="C:\Users\zadelhof\Desktop\files_paper\compare_sfmr_hur_b_01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25538"/>
            <a:ext cx="6408738" cy="560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Users\zadelhof\Desktop\earl_track.jpg"/>
          <p:cNvPicPr>
            <a:picLocks noChangeAspect="1" noChangeArrowheads="1"/>
          </p:cNvPicPr>
          <p:nvPr/>
        </p:nvPicPr>
        <p:blipFill>
          <a:blip r:embed="rId3" cstate="print"/>
          <a:srcRect l="4633" t="4295" r="36348" b="45592"/>
          <a:stretch>
            <a:fillRect/>
          </a:stretch>
        </p:blipFill>
        <p:spPr bwMode="auto">
          <a:xfrm>
            <a:off x="6227763" y="2465388"/>
            <a:ext cx="29162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89" name="Rechte verbindingslijn 7"/>
          <p:cNvCxnSpPr>
            <a:cxnSpLocks noChangeShapeType="1"/>
          </p:cNvCxnSpPr>
          <p:nvPr/>
        </p:nvCxnSpPr>
        <p:spPr bwMode="auto">
          <a:xfrm>
            <a:off x="2195513" y="36449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0" name="Rechte verbindingslijn 9"/>
          <p:cNvCxnSpPr>
            <a:cxnSpLocks noChangeShapeType="1"/>
          </p:cNvCxnSpPr>
          <p:nvPr/>
        </p:nvCxnSpPr>
        <p:spPr bwMode="auto">
          <a:xfrm>
            <a:off x="5004048" y="3140968"/>
            <a:ext cx="2376240" cy="575370"/>
          </a:xfrm>
          <a:prstGeom prst="line">
            <a:avLst/>
          </a:prstGeom>
          <a:noFill/>
          <a:ln w="31750" algn="ctr">
            <a:solidFill>
              <a:srgbClr val="CCCC00"/>
            </a:solidFill>
            <a:round/>
            <a:headEnd/>
            <a:tailEnd/>
          </a:ln>
        </p:spPr>
      </p:cxnSp>
      <p:cxnSp>
        <p:nvCxnSpPr>
          <p:cNvPr id="13" name="Rechte verbindingslijn 12"/>
          <p:cNvCxnSpPr>
            <a:cxnSpLocks noChangeShapeType="1"/>
          </p:cNvCxnSpPr>
          <p:nvPr/>
        </p:nvCxnSpPr>
        <p:spPr bwMode="auto">
          <a:xfrm>
            <a:off x="5004048" y="3933056"/>
            <a:ext cx="2304802" cy="648469"/>
          </a:xfrm>
          <a:prstGeom prst="line">
            <a:avLst/>
          </a:prstGeom>
          <a:noFill/>
          <a:ln w="31750" algn="ctr">
            <a:solidFill>
              <a:srgbClr val="CCCC00"/>
            </a:solidFill>
            <a:round/>
            <a:headEnd/>
            <a:tailEnd/>
          </a:ln>
        </p:spPr>
      </p:cxn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6372200" y="3068960"/>
            <a:ext cx="1116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+12 hours</a:t>
            </a:r>
          </a:p>
        </p:txBody>
      </p:sp>
      <p:sp>
        <p:nvSpPr>
          <p:cNvPr id="17" name="Tekstvak 16"/>
          <p:cNvSpPr txBox="1">
            <a:spLocks noChangeArrowheads="1"/>
          </p:cNvSpPr>
          <p:nvPr/>
        </p:nvSpPr>
        <p:spPr bwMode="auto">
          <a:xfrm>
            <a:off x="6300192" y="4581128"/>
            <a:ext cx="1062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-12 hours</a:t>
            </a:r>
          </a:p>
        </p:txBody>
      </p:sp>
      <p:pic>
        <p:nvPicPr>
          <p:cNvPr id="15367" name="Picture 7" descr="C:\Users\zadelhof\Desktop\files_paper\files_paper\compare_sfmr_hur_b_003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-26988"/>
            <a:ext cx="3016250" cy="2636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24" name="Rechte verbindingslijn 23"/>
          <p:cNvCxnSpPr/>
          <p:nvPr/>
        </p:nvCxnSpPr>
        <p:spPr bwMode="auto">
          <a:xfrm>
            <a:off x="2843213" y="2349500"/>
            <a:ext cx="2232843" cy="1151508"/>
          </a:xfrm>
          <a:prstGeom prst="line">
            <a:avLst/>
          </a:prstGeom>
          <a:ln w="317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 bwMode="auto">
          <a:xfrm>
            <a:off x="2771800" y="2348880"/>
            <a:ext cx="2088232" cy="1152128"/>
          </a:xfrm>
          <a:prstGeom prst="line">
            <a:avLst/>
          </a:prstGeom>
          <a:ln w="317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jdelijke aanduiding voor voettekst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IGARRS 2014; TH2.11.5 </a:t>
            </a:r>
            <a:endParaRPr lang="nl-NL"/>
          </a:p>
        </p:txBody>
      </p:sp>
      <p:pic>
        <p:nvPicPr>
          <p:cNvPr id="18" name="Afbeelding 17" descr="KNMI_logo_engel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95536" cy="12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2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zadelhof\Desktop\files_paper\compare_sfmr_hur_b_0125.gif"/>
          <p:cNvPicPr>
            <a:picLocks noChangeAspect="1" noChangeArrowheads="1"/>
          </p:cNvPicPr>
          <p:nvPr/>
        </p:nvPicPr>
        <p:blipFill>
          <a:blip r:embed="rId2" cstate="print"/>
          <a:srcRect t="5109"/>
          <a:stretch>
            <a:fillRect/>
          </a:stretch>
        </p:blipFill>
        <p:spPr bwMode="auto">
          <a:xfrm>
            <a:off x="1259632" y="1278796"/>
            <a:ext cx="6409944" cy="53185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395536" y="44624"/>
            <a:ext cx="8748464" cy="9233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000000"/>
                </a:solidFill>
                <a:latin typeface="Verdana"/>
              </a:rPr>
              <a:t>Comparing the NOAA best track estimate (max. 1-minute sustained surface wind speed) versus the averaged VH-signals of the 0.995 and 0.9995 percentile values. </a:t>
            </a:r>
            <a:endParaRPr lang="en-US" sz="1800" dirty="0">
              <a:solidFill>
                <a:srgbClr val="000000"/>
              </a:solidFill>
              <a:latin typeface="Verdana"/>
            </a:endParaRPr>
          </a:p>
        </p:txBody>
      </p:sp>
      <p:cxnSp>
        <p:nvCxnSpPr>
          <p:cNvPr id="16389" name="Rechte verbindingslijn 7"/>
          <p:cNvCxnSpPr>
            <a:cxnSpLocks noChangeShapeType="1"/>
          </p:cNvCxnSpPr>
          <p:nvPr/>
        </p:nvCxnSpPr>
        <p:spPr bwMode="auto">
          <a:xfrm>
            <a:off x="2195513" y="36449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323528" y="1196752"/>
            <a:ext cx="5328592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Cross polarization data 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can be used 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to retrieve the ‘near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real 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time’ Maximum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wind 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speed.</a:t>
            </a:r>
            <a:endParaRPr lang="en-US" sz="20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5364088" y="4941168"/>
            <a:ext cx="3672408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Cross polarization data appears not to saturate up to ~60m/s wind speeds </a:t>
            </a:r>
            <a:endParaRPr lang="en-US" sz="20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EEECE1">
                    <a:lumMod val="75000"/>
                  </a:srgbClr>
                </a:solidFill>
              </a:rPr>
              <a:t>IGARRS 2014; TH2.11.5 </a:t>
            </a:r>
            <a:endParaRPr lang="nl-NL" dirty="0">
              <a:solidFill>
                <a:srgbClr val="EEECE1">
                  <a:lumMod val="75000"/>
                </a:srgbClr>
              </a:solidFill>
            </a:endParaRPr>
          </a:p>
        </p:txBody>
      </p:sp>
      <p:pic>
        <p:nvPicPr>
          <p:cNvPr id="8" name="Afbeelding 7" descr="KNMI_logo_enge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5536" cy="12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9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earl_image.jpg"/>
          <p:cNvPicPr>
            <a:picLocks/>
          </p:cNvPicPr>
          <p:nvPr/>
        </p:nvPicPr>
        <p:blipFill>
          <a:blip r:embed="rId2"/>
          <a:srcRect l="14059" t="21655" r="5501" b="17314"/>
          <a:stretch>
            <a:fillRect/>
          </a:stretch>
        </p:blipFill>
        <p:spPr bwMode="auto">
          <a:xfrm>
            <a:off x="1116013" y="2420938"/>
            <a:ext cx="6696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11188" y="1076325"/>
            <a:ext cx="7772400" cy="1200150"/>
          </a:xfrm>
          <a:prstGeom prst="rect">
            <a:avLst/>
          </a:prstGeom>
          <a:solidFill>
            <a:schemeClr val="bg1">
              <a:alpha val="6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Verdana"/>
              </a:rPr>
              <a:t>Retrieving Extreme wind speeds  using C-band instruments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5661025"/>
            <a:ext cx="7920038" cy="1081088"/>
          </a:xfrm>
          <a:prstGeom prst="rect">
            <a:avLst/>
          </a:prstGeom>
          <a:solidFill>
            <a:schemeClr val="bg1">
              <a:alpha val="63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l-NL" sz="20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Gerd-Jan van Zadelhoff,</a:t>
            </a:r>
            <a:r>
              <a:rPr lang="nl-NL" sz="2000" kern="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Ad Stoffelen</a:t>
            </a:r>
            <a:r>
              <a:rPr lang="nl-NL" sz="20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P. </a:t>
            </a:r>
            <a:r>
              <a:rPr lang="nl-NL" sz="2000" kern="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Vachon</a:t>
            </a:r>
            <a:r>
              <a:rPr lang="nl-NL" sz="20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J. </a:t>
            </a:r>
            <a:r>
              <a:rPr lang="nl-NL" sz="2000" kern="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Wolfe</a:t>
            </a:r>
            <a:r>
              <a:rPr lang="nl-NL" sz="20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J. </a:t>
            </a:r>
            <a:r>
              <a:rPr lang="nl-NL" sz="2000" kern="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Horstmann</a:t>
            </a:r>
            <a:r>
              <a:rPr lang="nl-NL" sz="20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M. </a:t>
            </a:r>
            <a:r>
              <a:rPr lang="nl-NL" sz="2000" kern="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Belmonte</a:t>
            </a:r>
            <a:r>
              <a:rPr lang="nl-NL" sz="20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Rivas, F. </a:t>
            </a:r>
            <a:r>
              <a:rPr lang="nl-NL" sz="2000" kern="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Fois</a:t>
            </a:r>
            <a:endParaRPr lang="nl-NL" sz="2000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spcBef>
                <a:spcPct val="20000"/>
              </a:spcBef>
              <a:defRPr/>
            </a:pPr>
            <a:r>
              <a:rPr lang="en-US" sz="2000" dirty="0">
                <a:solidFill>
                  <a:srgbClr val="FF0000"/>
                </a:solidFill>
              </a:rPr>
              <a:t>van Zadelhoff et al.  (amt-7-437-2014)</a:t>
            </a:r>
          </a:p>
          <a:p>
            <a:pPr algn="ctr">
              <a:spcBef>
                <a:spcPct val="20000"/>
              </a:spcBef>
              <a:defRPr/>
            </a:pPr>
            <a:endParaRPr lang="nl-NL" sz="2000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40" name="Picture 2" descr="C:\Users\zadelhof\AppData\Local\Microsoft\Windows\Temporary Internet Files\Content.IE5\8MR049Z0\RO_IM_KNMI_Logo_Homepage.jpg"/>
          <p:cNvPicPr>
            <a:picLocks noChangeAspect="1" noChangeArrowheads="1"/>
          </p:cNvPicPr>
          <p:nvPr/>
        </p:nvPicPr>
        <p:blipFill>
          <a:blip r:embed="rId3"/>
          <a:srcRect l="45358"/>
          <a:stretch>
            <a:fillRect/>
          </a:stretch>
        </p:blipFill>
        <p:spPr bwMode="auto">
          <a:xfrm>
            <a:off x="0" y="0"/>
            <a:ext cx="3079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4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/>
              <a:t>Irma – 2017/09/07 10:30 UTC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1" r="7443" b="7761"/>
          <a:stretch/>
        </p:blipFill>
        <p:spPr>
          <a:xfrm>
            <a:off x="2846116" y="951453"/>
            <a:ext cx="2600430" cy="5144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r="11147" b="9618"/>
          <a:stretch/>
        </p:blipFill>
        <p:spPr>
          <a:xfrm>
            <a:off x="467544" y="951452"/>
            <a:ext cx="2378572" cy="5317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80728"/>
            <a:ext cx="2900282" cy="1605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24944"/>
            <a:ext cx="3263312" cy="31708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15816" y="6300028"/>
            <a:ext cx="209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S1 VH measurement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5985" y="5949280"/>
            <a:ext cx="4050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70C0"/>
                </a:solidFill>
                <a:latin typeface="Calibri"/>
              </a:rPr>
              <a:t>S1 VH – SFMR U10 collocation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(RS2 –SFMR  (van Zadelhoff  et al. 2014)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Mouche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 et al. 2017 </a:t>
            </a: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2564904"/>
            <a:ext cx="271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Collocated SFMR flight legs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066" y="6167045"/>
            <a:ext cx="192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Model wind speed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Mouche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2017)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79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9644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Using ECMWF/ERA5 data for the VH-GMF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49" y="3930995"/>
            <a:ext cx="3294038" cy="288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56" y="980728"/>
            <a:ext cx="3374032" cy="2950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24744"/>
            <a:ext cx="55904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ECMWF model data can be used to check incidence angle and wind direction dependence to derive the GMF.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ERA5 was the preferred data set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the resolution and model are constant for the S1 &amp; RS2 datasets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However the ERA5 resolution is too low to enable comparisons close to the hurricane eye.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To the right two slices) are shown for hurricane IRMA: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		VH-slice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/>
              </a:rPr>
              <a:t>		ECMWF (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oper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.)  (grid: F1280)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332ADE"/>
                </a:solidFill>
                <a:latin typeface="Calibri"/>
              </a:rPr>
              <a:t>		ERA-5 (grid : N320)</a:t>
            </a:r>
            <a:endParaRPr lang="en-US" dirty="0">
              <a:solidFill>
                <a:srgbClr val="332AD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95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8"/>
          <a:stretch/>
        </p:blipFill>
        <p:spPr bwMode="auto">
          <a:xfrm>
            <a:off x="0" y="1052736"/>
            <a:ext cx="3779912" cy="5805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hoek 2"/>
          <p:cNvSpPr/>
          <p:nvPr/>
        </p:nvSpPr>
        <p:spPr>
          <a:xfrm>
            <a:off x="371475" y="44450"/>
            <a:ext cx="87725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4400" b="1" dirty="0" smtClean="0">
                <a:solidFill>
                  <a:srgbClr val="002060"/>
                </a:solidFill>
                <a:latin typeface="Verdana"/>
              </a:rPr>
              <a:t>Overview</a:t>
            </a:r>
            <a:endParaRPr lang="nl-NL" sz="4400" b="1" dirty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11960" y="1196752"/>
            <a:ext cx="4613274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152400" indent="-1508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3"/>
              </a:buBlip>
              <a:defRPr sz="2800">
                <a:solidFill>
                  <a:srgbClr val="000066"/>
                </a:solidFill>
                <a:latin typeface="+mn-lt"/>
              </a:defRPr>
            </a:lvl2pPr>
            <a:lvl3pPr marL="406400" indent="-2524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4"/>
              </a:buBlip>
              <a:defRPr sz="2400">
                <a:solidFill>
                  <a:srgbClr val="000000"/>
                </a:solidFill>
                <a:latin typeface="+mn-lt"/>
              </a:defRPr>
            </a:lvl3pPr>
            <a:lvl4pPr marL="633413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8112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2684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7256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1828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6400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altLang="nl-NL" kern="0" dirty="0" smtClean="0"/>
              <a:t>EUMETSAT ITT</a:t>
            </a:r>
          </a:p>
          <a:p>
            <a:pPr lvl="3"/>
            <a:r>
              <a:rPr lang="en-GB" altLang="nl-NL" kern="0" dirty="0" smtClean="0"/>
              <a:t>Extreme winds calibration</a:t>
            </a:r>
          </a:p>
          <a:p>
            <a:pPr lvl="3"/>
            <a:r>
              <a:rPr lang="en-GB" altLang="nl-NL" kern="0" dirty="0" smtClean="0"/>
              <a:t>VH test data</a:t>
            </a:r>
          </a:p>
          <a:p>
            <a:r>
              <a:rPr lang="en-GB" altLang="nl-NL" kern="0" dirty="0" smtClean="0"/>
              <a:t>KNMI </a:t>
            </a:r>
          </a:p>
          <a:p>
            <a:pPr lvl="3"/>
            <a:r>
              <a:rPr lang="en-GB" altLang="nl-NL" kern="0" dirty="0" smtClean="0"/>
              <a:t>EPS-SG design and VH</a:t>
            </a:r>
          </a:p>
          <a:p>
            <a:pPr lvl="3"/>
            <a:r>
              <a:rPr lang="en-GB" altLang="nl-NL" kern="0" dirty="0" smtClean="0"/>
              <a:t>GMF and retrieval</a:t>
            </a:r>
          </a:p>
          <a:p>
            <a:pPr lvl="3"/>
            <a:r>
              <a:rPr lang="en-GB" altLang="nl-NL" kern="0" dirty="0" smtClean="0"/>
              <a:t>Calibration strategy</a:t>
            </a:r>
          </a:p>
          <a:p>
            <a:r>
              <a:rPr lang="en-GB" altLang="nl-NL" kern="0" dirty="0" smtClean="0"/>
              <a:t>ICM</a:t>
            </a:r>
          </a:p>
          <a:p>
            <a:pPr lvl="3"/>
            <a:r>
              <a:rPr lang="en-GB" altLang="nl-NL" kern="0" dirty="0" err="1" smtClean="0"/>
              <a:t>Scatterometer</a:t>
            </a:r>
            <a:r>
              <a:rPr lang="en-GB" altLang="nl-NL" kern="0" dirty="0" smtClean="0"/>
              <a:t> science</a:t>
            </a:r>
          </a:p>
          <a:p>
            <a:r>
              <a:rPr lang="en-GB" altLang="nl-NL" kern="0" dirty="0" smtClean="0"/>
              <a:t>IFREMER</a:t>
            </a:r>
          </a:p>
          <a:p>
            <a:pPr lvl="3"/>
            <a:r>
              <a:rPr lang="en-GB" altLang="nl-NL" kern="0" dirty="0" smtClean="0"/>
              <a:t>SAR wind retrieval</a:t>
            </a:r>
          </a:p>
          <a:p>
            <a:pPr lvl="3"/>
            <a:r>
              <a:rPr lang="en-GB" altLang="nl-NL" kern="0" dirty="0" smtClean="0"/>
              <a:t>Data lab</a:t>
            </a:r>
            <a:endParaRPr lang="en-GB" altLang="nl-NL" kern="0" dirty="0"/>
          </a:p>
          <a:p>
            <a:r>
              <a:rPr lang="en-GB" altLang="nl-NL" kern="0" dirty="0" smtClean="0"/>
              <a:t>NOAA hurricane hunters</a:t>
            </a:r>
          </a:p>
          <a:p>
            <a:endParaRPr lang="en-GB" altLang="nl-NL" kern="0" dirty="0"/>
          </a:p>
          <a:p>
            <a:endParaRPr lang="en-GB" altLang="nl-NL" kern="0" dirty="0" smtClean="0"/>
          </a:p>
          <a:p>
            <a:pPr marL="0" indent="0">
              <a:buFont typeface="Arial" pitchFamily="34" charset="0"/>
              <a:buNone/>
            </a:pPr>
            <a:endParaRPr lang="en-GB" altLang="nl-NL" kern="0" dirty="0"/>
          </a:p>
        </p:txBody>
      </p:sp>
    </p:spTree>
    <p:extLst>
      <p:ext uri="{BB962C8B-B14F-4D97-AF65-F5344CB8AC3E}">
        <p14:creationId xmlns:p14="http://schemas.microsoft.com/office/powerpoint/2010/main" val="21510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06500"/>
            <a:ext cx="8712967" cy="4948238"/>
          </a:xfrm>
        </p:spPr>
        <p:txBody>
          <a:bodyPr/>
          <a:lstStyle/>
          <a:p>
            <a:pPr lvl="0"/>
            <a:r>
              <a:rPr lang="en-GB" dirty="0" smtClean="0"/>
              <a:t>9 months parallel efforts at KNMI, ICM and IFREMER</a:t>
            </a:r>
          </a:p>
          <a:p>
            <a:pPr lvl="0"/>
            <a:r>
              <a:rPr lang="en-GB" dirty="0" smtClean="0"/>
              <a:t>Select </a:t>
            </a:r>
            <a:r>
              <a:rPr lang="en-GB" dirty="0"/>
              <a:t>and collect satellite observations at VH, VV and HH;</a:t>
            </a:r>
            <a:endParaRPr lang="en-US" dirty="0"/>
          </a:p>
          <a:p>
            <a:pPr lvl="0"/>
            <a:r>
              <a:rPr lang="en-GB" dirty="0"/>
              <a:t>Select and collect reference wind data and ancillary geophysical information;</a:t>
            </a:r>
            <a:endParaRPr lang="en-US" dirty="0"/>
          </a:p>
          <a:p>
            <a:r>
              <a:rPr lang="en-US" dirty="0"/>
              <a:t>Collocate radar parameters from satellite with geophysical parameters from reference data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Assess </a:t>
            </a:r>
            <a:r>
              <a:rPr lang="en-US" dirty="0"/>
              <a:t>wind variability effects, notably on the SAR signal (VV and VH</a:t>
            </a:r>
            <a:r>
              <a:rPr lang="en-US" dirty="0" smtClean="0"/>
              <a:t>);</a:t>
            </a:r>
          </a:p>
          <a:p>
            <a:pPr lvl="0"/>
            <a:r>
              <a:rPr lang="en-GB" dirty="0"/>
              <a:t>Cal/Val of SFMR with </a:t>
            </a:r>
            <a:r>
              <a:rPr lang="en-GB" dirty="0" err="1"/>
              <a:t>dropsonde</a:t>
            </a:r>
            <a:r>
              <a:rPr lang="en-GB" dirty="0"/>
              <a:t> wind data; </a:t>
            </a:r>
            <a:endParaRPr lang="en-US" dirty="0"/>
          </a:p>
          <a:p>
            <a:pPr lvl="0"/>
            <a:r>
              <a:rPr lang="en-GB" dirty="0"/>
              <a:t>Assess Sentinel-1 VH beam response to extreme winds;</a:t>
            </a:r>
            <a:endParaRPr lang="en-US" dirty="0"/>
          </a:p>
          <a:p>
            <a:pPr lvl="0"/>
            <a:r>
              <a:rPr lang="en-GB" dirty="0"/>
              <a:t>Revisit the VH GMF;</a:t>
            </a:r>
            <a:endParaRPr lang="en-US" dirty="0"/>
          </a:p>
          <a:p>
            <a:pPr lvl="0"/>
            <a:r>
              <a:rPr lang="en-GB" dirty="0" smtClean="0"/>
              <a:t>Define </a:t>
            </a:r>
            <a:r>
              <a:rPr lang="en-GB" dirty="0"/>
              <a:t>day-1 SCA processing method;</a:t>
            </a:r>
            <a:endParaRPr lang="en-US" dirty="0"/>
          </a:p>
          <a:p>
            <a:r>
              <a:rPr lang="en-US" dirty="0" smtClean="0"/>
              <a:t>Generate </a:t>
            </a:r>
            <a:r>
              <a:rPr lang="en-US" dirty="0"/>
              <a:t>SCA test data and validation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85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at 18:00 P31?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issues for obtaining a consolidated extreme wind reference</a:t>
            </a:r>
          </a:p>
          <a:p>
            <a:r>
              <a:rPr lang="en-US" dirty="0" smtClean="0"/>
              <a:t>Collect contributions to obtaining a </a:t>
            </a:r>
            <a:r>
              <a:rPr lang="en-US" smtClean="0"/>
              <a:t>consolidated extreme wind </a:t>
            </a:r>
            <a:r>
              <a:rPr lang="en-US" dirty="0" smtClean="0"/>
              <a:t>reference</a:t>
            </a:r>
          </a:p>
          <a:p>
            <a:r>
              <a:rPr lang="en-US" dirty="0" smtClean="0"/>
              <a:t>Define a way forward beyond CHEFS</a:t>
            </a:r>
          </a:p>
          <a:p>
            <a:endParaRPr lang="en-US" dirty="0" smtClean="0"/>
          </a:p>
          <a:p>
            <a:r>
              <a:rPr lang="en-US" dirty="0" smtClean="0"/>
              <a:t>You are most 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04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212976"/>
            <a:ext cx="8724900" cy="1058863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7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en-US" altLang="nl-NL" smtClean="0"/>
              <a:t>Climate extremes</a:t>
            </a:r>
          </a:p>
        </p:txBody>
      </p:sp>
      <p:pic>
        <p:nvPicPr>
          <p:cNvPr id="61443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8563" y="2209800"/>
            <a:ext cx="3830637" cy="4565650"/>
          </a:xfrm>
        </p:spPr>
      </p:pic>
      <p:pic>
        <p:nvPicPr>
          <p:cNvPr id="61444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174875"/>
            <a:ext cx="38576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ijdelijke aanduiding voor inhoud 2"/>
          <p:cNvSpPr txBox="1">
            <a:spLocks/>
          </p:cNvSpPr>
          <p:nvPr/>
        </p:nvSpPr>
        <p:spPr bwMode="auto">
          <a:xfrm>
            <a:off x="223838" y="1125538"/>
            <a:ext cx="44196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Verdana" pitchFamily="34" charset="0"/>
              </a:defRPr>
            </a:lvl1pPr>
            <a:lvl2pPr marL="685800" indent="-228600" eaLnBrk="0" hangingPunct="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Blip>
                <a:blip r:embed="rId5"/>
              </a:buBlip>
              <a:defRPr sz="24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Blip>
                <a:blip r:embed="rId6"/>
              </a:buBlip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buFontTx/>
              <a:buNone/>
            </a:pPr>
            <a:r>
              <a:rPr lang="en-US" altLang="nl-NL">
                <a:solidFill>
                  <a:srgbClr val="002060"/>
                </a:solidFill>
              </a:rPr>
              <a:t>PERCENTAGE OF HURRICANES &gt;20 M/S IN ERA-INTERIM FOR SCAT WINDS &gt; 20 M/S</a:t>
            </a:r>
          </a:p>
        </p:txBody>
      </p:sp>
      <p:sp>
        <p:nvSpPr>
          <p:cNvPr id="61446" name="Tijdelijke aanduiding voor inhoud 2"/>
          <p:cNvSpPr txBox="1">
            <a:spLocks/>
          </p:cNvSpPr>
          <p:nvPr/>
        </p:nvSpPr>
        <p:spPr bwMode="auto">
          <a:xfrm>
            <a:off x="5349875" y="1125538"/>
            <a:ext cx="41910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Verdana" pitchFamily="34" charset="0"/>
              </a:defRPr>
            </a:lvl1pPr>
            <a:lvl2pPr marL="685800" indent="-228600" eaLnBrk="0" hangingPunct="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Blip>
                <a:blip r:embed="rId5"/>
              </a:buBlip>
              <a:defRPr sz="24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Blip>
                <a:blip r:embed="rId6"/>
              </a:buBlip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buFontTx/>
              <a:buNone/>
            </a:pPr>
            <a:r>
              <a:rPr lang="en-US" altLang="nl-NL">
                <a:solidFill>
                  <a:srgbClr val="002060"/>
                </a:solidFill>
              </a:rPr>
              <a:t>ACCUMULATED PDF OF SCATTEROMETER WINDS ABOVE 20 M/S</a:t>
            </a:r>
          </a:p>
        </p:txBody>
      </p:sp>
      <p:sp>
        <p:nvSpPr>
          <p:cNvPr id="61447" name="Slide Number Placeholder 2"/>
          <p:cNvSpPr txBox="1">
            <a:spLocks/>
          </p:cNvSpPr>
          <p:nvPr/>
        </p:nvSpPr>
        <p:spPr bwMode="auto">
          <a:xfrm>
            <a:off x="0" y="6494463"/>
            <a:ext cx="7127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Blip>
                <a:blip r:embed="rId5"/>
              </a:buBlip>
              <a:defRPr sz="24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Blip>
                <a:blip r:embed="rId6"/>
              </a:buBlip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24394F8-69F1-4AC6-A9D8-0D32AF6A52D6}" type="slidenum">
              <a:rPr lang="nl-NL" altLang="nl-NL" sz="16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nl-NL" altLang="nl-NL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7431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7013"/>
            <a:ext cx="8507413" cy="701675"/>
          </a:xfrm>
        </p:spPr>
        <p:txBody>
          <a:bodyPr/>
          <a:lstStyle/>
          <a:p>
            <a:pPr eaLnBrk="1" hangingPunct="1"/>
            <a:r>
              <a:rPr lang="nl-NL" altLang="nl-NL" smtClean="0"/>
              <a:t>Stress-equivalent wind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222375"/>
            <a:ext cx="8467725" cy="5461000"/>
          </a:xfrm>
        </p:spPr>
        <p:txBody>
          <a:bodyPr/>
          <a:lstStyle/>
          <a:p>
            <a:pPr eaLnBrk="1" hangingPunct="1"/>
            <a:r>
              <a:rPr lang="nl-NL" altLang="nl-NL" sz="1800" smtClean="0"/>
              <a:t>Radiometers/scatterometers measure ocean roughness</a:t>
            </a:r>
          </a:p>
          <a:p>
            <a:pPr eaLnBrk="1" hangingPunct="1"/>
            <a:r>
              <a:rPr lang="nl-NL" altLang="nl-NL" sz="1800" smtClean="0"/>
              <a:t>Ocean roughness consists in small (cm) waves generated by air impact and subsequent wave breaking processes; depends on </a:t>
            </a:r>
            <a:r>
              <a:rPr lang="nl-NL" altLang="nl-NL" sz="1800" smtClean="0">
                <a:solidFill>
                  <a:srgbClr val="FF0000"/>
                </a:solidFill>
              </a:rPr>
              <a:t>gravity, water mass density,</a:t>
            </a:r>
            <a:r>
              <a:rPr lang="nl-NL" altLang="nl-NL" sz="1800" smtClean="0"/>
              <a:t> </a:t>
            </a:r>
            <a:r>
              <a:rPr lang="nl-NL" altLang="nl-NL" sz="1800" smtClean="0">
                <a:solidFill>
                  <a:srgbClr val="FF0000"/>
                </a:solidFill>
              </a:rPr>
              <a:t>surface tension </a:t>
            </a:r>
            <a:r>
              <a:rPr lang="nl-NL" altLang="nl-NL" sz="180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nl-NL" altLang="nl-NL" sz="1800" smtClean="0">
                <a:solidFill>
                  <a:srgbClr val="FF0000"/>
                </a:solidFill>
              </a:rPr>
              <a:t>, </a:t>
            </a:r>
            <a:r>
              <a:rPr lang="nl-NL" altLang="nl-NL" sz="1800" smtClean="0"/>
              <a:t>and e.m. sea properties (assumed constant)</a:t>
            </a:r>
          </a:p>
          <a:p>
            <a:pPr eaLnBrk="1" hangingPunct="1"/>
            <a:r>
              <a:rPr lang="nl-NL" altLang="nl-NL" sz="1800" smtClean="0"/>
              <a:t>Air-sea momentum exchange is described by </a:t>
            </a:r>
            <a:r>
              <a:rPr lang="nl-NL" altLang="nl-NL" sz="1800" b="1" i="1" smtClean="0">
                <a:latin typeface="Symbol" pitchFamily="18" charset="2"/>
              </a:rPr>
              <a:t>t</a:t>
            </a:r>
            <a:r>
              <a:rPr lang="nl-NL" altLang="nl-NL" sz="1800" smtClean="0"/>
              <a:t> = </a:t>
            </a:r>
            <a:r>
              <a:rPr lang="nl-NL" altLang="nl-NL" sz="1800" i="1" smtClean="0">
                <a:latin typeface="Symbol" pitchFamily="18" charset="2"/>
              </a:rPr>
              <a:t>r</a:t>
            </a:r>
            <a:r>
              <a:rPr lang="nl-NL" altLang="nl-NL" sz="1800" i="1" baseline="-25000" smtClean="0">
                <a:latin typeface="Times New Roman" pitchFamily="18" charset="0"/>
              </a:rPr>
              <a:t>air</a:t>
            </a:r>
            <a:r>
              <a:rPr lang="nl-NL" altLang="nl-NL" sz="1800" smtClean="0"/>
              <a:t> </a:t>
            </a:r>
            <a:r>
              <a:rPr lang="nl-NL" altLang="nl-NL" sz="1800" i="1" smtClean="0">
                <a:latin typeface="Times New Roman" pitchFamily="18" charset="0"/>
              </a:rPr>
              <a:t>u</a:t>
            </a:r>
            <a:r>
              <a:rPr lang="nl-NL" altLang="nl-NL" sz="1800" i="1" baseline="-25000" smtClean="0">
                <a:latin typeface="Times New Roman" pitchFamily="18" charset="0"/>
              </a:rPr>
              <a:t>* </a:t>
            </a:r>
            <a:r>
              <a:rPr lang="nl-NL" altLang="nl-NL" sz="1800" b="1" i="1" smtClean="0">
                <a:latin typeface="Times New Roman" pitchFamily="18" charset="0"/>
              </a:rPr>
              <a:t>u</a:t>
            </a:r>
            <a:r>
              <a:rPr lang="nl-NL" altLang="nl-NL" sz="1800" b="1" i="1" baseline="-25000" smtClean="0">
                <a:latin typeface="Times New Roman" pitchFamily="18" charset="0"/>
              </a:rPr>
              <a:t>* </a:t>
            </a:r>
            <a:r>
              <a:rPr lang="nl-NL" altLang="nl-NL" sz="1800" b="1" i="1" smtClean="0"/>
              <a:t>, </a:t>
            </a:r>
            <a:r>
              <a:rPr lang="nl-NL" altLang="nl-NL" sz="1800" smtClean="0"/>
              <a:t>the stress vector; depends on air mass density </a:t>
            </a:r>
            <a:r>
              <a:rPr lang="nl-NL" altLang="nl-NL" sz="1800" i="1" smtClean="0">
                <a:latin typeface="Symbol" pitchFamily="18" charset="2"/>
              </a:rPr>
              <a:t>r</a:t>
            </a:r>
            <a:r>
              <a:rPr lang="nl-NL" altLang="nl-NL" sz="1800" i="1" baseline="-25000" smtClean="0">
                <a:latin typeface="Times New Roman" pitchFamily="18" charset="0"/>
              </a:rPr>
              <a:t>air</a:t>
            </a:r>
            <a:r>
              <a:rPr lang="nl-NL" altLang="nl-NL" sz="1800" smtClean="0"/>
              <a:t> , friction velocity vector </a:t>
            </a:r>
            <a:r>
              <a:rPr lang="nl-NL" altLang="nl-NL" sz="1800" b="1" i="1" smtClean="0">
                <a:latin typeface="Times New Roman" pitchFamily="18" charset="0"/>
              </a:rPr>
              <a:t>u</a:t>
            </a:r>
            <a:r>
              <a:rPr lang="nl-NL" altLang="nl-NL" sz="1800" b="1" i="1" baseline="-25000" smtClean="0">
                <a:latin typeface="Times New Roman" pitchFamily="18" charset="0"/>
              </a:rPr>
              <a:t>*</a:t>
            </a:r>
            <a:endParaRPr lang="nl-NL" altLang="nl-NL" sz="1800" smtClean="0"/>
          </a:p>
          <a:p>
            <a:pPr eaLnBrk="1" hangingPunct="1"/>
            <a:r>
              <a:rPr lang="nl-NL" altLang="nl-NL" sz="1800" smtClean="0"/>
              <a:t>Surface layer winds (e.g., </a:t>
            </a:r>
            <a:r>
              <a:rPr lang="nl-NL" altLang="nl-NL" sz="1800" b="1" i="1" smtClean="0">
                <a:latin typeface="Times New Roman" pitchFamily="18" charset="0"/>
              </a:rPr>
              <a:t>u</a:t>
            </a:r>
            <a:r>
              <a:rPr lang="nl-NL" altLang="nl-NL" sz="1800" baseline="-25000" smtClean="0">
                <a:latin typeface="Times New Roman" pitchFamily="18" charset="0"/>
              </a:rPr>
              <a:t>10</a:t>
            </a:r>
            <a:r>
              <a:rPr lang="nl-NL" altLang="nl-NL" sz="1800" smtClean="0"/>
              <a:t>) depend on </a:t>
            </a:r>
            <a:r>
              <a:rPr lang="nl-NL" altLang="nl-NL" sz="1800" b="1" i="1" smtClean="0">
                <a:latin typeface="Times New Roman" pitchFamily="18" charset="0"/>
              </a:rPr>
              <a:t>u</a:t>
            </a:r>
            <a:r>
              <a:rPr lang="nl-NL" altLang="nl-NL" sz="1800" b="1" i="1" baseline="-25000" smtClean="0">
                <a:latin typeface="Times New Roman" pitchFamily="18" charset="0"/>
              </a:rPr>
              <a:t>*</a:t>
            </a:r>
            <a:r>
              <a:rPr lang="nl-NL" altLang="nl-NL" sz="1800" smtClean="0"/>
              <a:t> , atmospheric stability, surface roughness and the presence of ocean currents</a:t>
            </a:r>
          </a:p>
          <a:p>
            <a:pPr eaLnBrk="1" hangingPunct="1"/>
            <a:r>
              <a:rPr lang="nl-NL" altLang="nl-NL" sz="1800" smtClean="0"/>
              <a:t>Equivalent neutral winds, </a:t>
            </a:r>
            <a:r>
              <a:rPr lang="nl-NL" altLang="nl-NL" sz="1800" b="1" i="1" smtClean="0">
                <a:latin typeface="Times New Roman" pitchFamily="18" charset="0"/>
              </a:rPr>
              <a:t>u</a:t>
            </a:r>
            <a:r>
              <a:rPr lang="nl-NL" altLang="nl-NL" sz="1800" baseline="-25000" smtClean="0">
                <a:latin typeface="Times New Roman" pitchFamily="18" charset="0"/>
              </a:rPr>
              <a:t>10N</a:t>
            </a:r>
            <a:r>
              <a:rPr lang="nl-NL" altLang="nl-NL" sz="1800" smtClean="0"/>
              <a:t> , depend only on </a:t>
            </a:r>
            <a:r>
              <a:rPr lang="nl-NL" altLang="nl-NL" sz="1800" b="1" i="1" smtClean="0">
                <a:latin typeface="Times New Roman" pitchFamily="18" charset="0"/>
              </a:rPr>
              <a:t>u</a:t>
            </a:r>
            <a:r>
              <a:rPr lang="nl-NL" altLang="nl-NL" sz="1800" b="1" i="1" baseline="-25000" smtClean="0">
                <a:latin typeface="Times New Roman" pitchFamily="18" charset="0"/>
              </a:rPr>
              <a:t>*</a:t>
            </a:r>
            <a:r>
              <a:rPr lang="nl-NL" altLang="nl-NL" sz="1800" smtClean="0"/>
              <a:t> , surface roughness and the presence of ocean currents and is currently used for backscatter geophysical model functions (GMFs)</a:t>
            </a:r>
          </a:p>
          <a:p>
            <a:pPr eaLnBrk="1" hangingPunct="1"/>
            <a:endParaRPr lang="nl-NL" altLang="nl-NL" sz="1800" smtClean="0"/>
          </a:p>
          <a:p>
            <a:pPr eaLnBrk="1" hangingPunct="1"/>
            <a:r>
              <a:rPr lang="nl-NL" altLang="nl-NL" sz="1800" smtClean="0"/>
              <a:t>Stress-equivalent wind, </a:t>
            </a:r>
            <a:r>
              <a:rPr lang="nl-NL" altLang="nl-NL" sz="1800" b="1" i="1" smtClean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nl-NL" altLang="nl-NL" sz="1800" baseline="-25000" smtClean="0">
                <a:solidFill>
                  <a:srgbClr val="FF0000"/>
                </a:solidFill>
                <a:latin typeface="Times New Roman" pitchFamily="18" charset="0"/>
              </a:rPr>
              <a:t>10S</a:t>
            </a:r>
            <a:r>
              <a:rPr lang="nl-NL" altLang="nl-NL" sz="1800" smtClean="0">
                <a:solidFill>
                  <a:srgbClr val="FF0000"/>
                </a:solidFill>
              </a:rPr>
              <a:t> = √</a:t>
            </a:r>
            <a:r>
              <a:rPr lang="nl-NL" altLang="nl-NL" sz="1800" i="1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nl-NL" altLang="nl-NL" sz="1800" i="1" baseline="-25000" smtClean="0">
                <a:solidFill>
                  <a:srgbClr val="FF0000"/>
                </a:solidFill>
                <a:latin typeface="Times New Roman" pitchFamily="18" charset="0"/>
              </a:rPr>
              <a:t>air</a:t>
            </a:r>
            <a:r>
              <a:rPr lang="nl-NL" altLang="nl-NL" sz="1800" smtClean="0">
                <a:solidFill>
                  <a:srgbClr val="FF0000"/>
                </a:solidFill>
              </a:rPr>
              <a:t> </a:t>
            </a:r>
            <a:r>
              <a:rPr lang="nl-NL" altLang="nl-NL" sz="1800" baseline="30000" smtClean="0">
                <a:solidFill>
                  <a:srgbClr val="FF0000"/>
                </a:solidFill>
              </a:rPr>
              <a:t>. </a:t>
            </a:r>
            <a:r>
              <a:rPr lang="nl-NL" altLang="nl-NL" sz="1800" b="1" i="1" smtClean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nl-NL" altLang="nl-NL" sz="1800" baseline="-25000" smtClean="0">
                <a:solidFill>
                  <a:srgbClr val="FF0000"/>
                </a:solidFill>
                <a:latin typeface="Times New Roman" pitchFamily="18" charset="0"/>
              </a:rPr>
              <a:t>10N</a:t>
            </a:r>
            <a:r>
              <a:rPr lang="nl-NL" altLang="nl-NL" sz="1800" smtClean="0">
                <a:solidFill>
                  <a:srgbClr val="FF0000"/>
                </a:solidFill>
              </a:rPr>
              <a:t>/√</a:t>
            </a:r>
            <a:r>
              <a:rPr lang="nl-NL" altLang="nl-NL" sz="1800" i="1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nl-NL" altLang="nl-NL" sz="1800" i="1" baseline="-2500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nl-NL" altLang="nl-NL" sz="1800" smtClean="0"/>
              <a:t> , is suggested to be a better input for backscatter GMFs, since more closely related to </a:t>
            </a:r>
            <a:r>
              <a:rPr lang="nl-NL" altLang="nl-NL" sz="1800" b="1" i="1" smtClean="0">
                <a:latin typeface="Symbol" pitchFamily="18" charset="2"/>
              </a:rPr>
              <a:t>t</a:t>
            </a:r>
            <a:r>
              <a:rPr lang="nl-NL" altLang="nl-NL" sz="18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57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714875" y="1570038"/>
            <a:ext cx="442912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Verdana" pitchFamily="34" charset="0"/>
              </a:defRPr>
            </a:lvl1pPr>
            <a:lvl2pPr marL="647700" indent="-190500" eaLnBrk="0" hangingPunct="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marL="1104900" indent="-190500" eaLnBrk="0" hangingPunct="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 sz="2400">
                <a:solidFill>
                  <a:srgbClr val="000000"/>
                </a:solidFill>
                <a:latin typeface="Verdana" pitchFamily="34" charset="0"/>
              </a:defRPr>
            </a:lvl3pPr>
            <a:lvl4pPr marL="1562100" indent="-190500" eaLnBrk="0" hangingPunct="0">
              <a:spcBef>
                <a:spcPct val="20000"/>
              </a:spcBef>
              <a:buFont typeface="Arial" pitchFamily="34" charset="0"/>
              <a:buBlip>
                <a:blip r:embed="rId5"/>
              </a:buBlip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marL="2019300" indent="-1905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476500" indent="-190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33700" indent="-190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390900" indent="-190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48100" indent="-190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ASCAT, buoy and ECMWF data from winter 2012/ 2013</a:t>
            </a:r>
            <a:endParaRPr lang="en-US" altLang="nl-NL" sz="1800">
              <a:solidFill>
                <a:srgbClr val="000000"/>
              </a:solidFill>
              <a:ea typeface="SimSun" pitchFamily="2" charset="-122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nl-NL" sz="1800">
              <a:solidFill>
                <a:srgbClr val="000000"/>
              </a:solidFill>
              <a:ea typeface="SimSun" pitchFamily="2" charset="-122"/>
              <a:cs typeface="Arial" pitchFamily="34" charset="0"/>
            </a:endParaRPr>
          </a:p>
        </p:txBody>
      </p:sp>
      <p:pic>
        <p:nvPicPr>
          <p:cNvPr id="25603" name="Picture 3" descr="buoy_loca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441450"/>
            <a:ext cx="46624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3924" name="Group 4"/>
          <p:cNvGraphicFramePr>
            <a:graphicFrameLocks noGrp="1"/>
          </p:cNvGraphicFramePr>
          <p:nvPr>
            <p:ph type="tbl" idx="1"/>
          </p:nvPr>
        </p:nvGraphicFramePr>
        <p:xfrm>
          <a:off x="179388" y="4281488"/>
          <a:ext cx="8726487" cy="1811338"/>
        </p:xfrm>
        <a:graphic>
          <a:graphicData uri="http://schemas.openxmlformats.org/drawingml/2006/table">
            <a:tbl>
              <a:tblPr/>
              <a:tblGrid>
                <a:gridCol w="2343150"/>
                <a:gridCol w="1065212"/>
                <a:gridCol w="1063625"/>
                <a:gridCol w="1063625"/>
                <a:gridCol w="1063625"/>
                <a:gridCol w="1063625"/>
                <a:gridCol w="1063625"/>
              </a:tblGrid>
              <a:tr h="581025"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53988"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407988"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635000"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1092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15494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2006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24638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 typeface="Monotype Sorts" charset="2"/>
                        <a:buNone/>
                        <a:tabLst/>
                      </a:pP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Scatterometer</a:t>
                      </a:r>
                      <a:endParaRPr kumimoji="0" lang="en-US" altLang="nl-N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Buoys</a:t>
                      </a:r>
                      <a:endParaRPr kumimoji="0" lang="en-US" altLang="nl-N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ECMWF</a:t>
                      </a:r>
                      <a:endParaRPr kumimoji="0" lang="en-US" altLang="nl-N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53988"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407988"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635000" algn="l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1092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15494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2006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24638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 typeface="Monotype Sorts" charset="2"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m/s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Times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en-US" altLang="nl-NL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Times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en-US" altLang="nl-NL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Times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en-US" altLang="nl-NL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Times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en-US" altLang="nl-NL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Times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en-US" altLang="nl-NL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Times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en-US" altLang="nl-NL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ASCAT‑A 25‑km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0.63</a:t>
                      </a:r>
                      <a:endParaRPr kumimoji="0" lang="en-US" alt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0.71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1.21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1.35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1.39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1.44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ASCAT‑B 25‑km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0.63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0.66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1.26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1.39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1.38</a:t>
                      </a:r>
                      <a:endParaRPr kumimoji="0" lang="en-US" alt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313" indent="-341313" algn="l" defTabSz="449263">
                        <a:spcBef>
                          <a:spcPts val="600"/>
                        </a:spcBef>
                        <a:buClr>
                          <a:srgbClr val="0099CC"/>
                        </a:buClr>
                        <a:buSzPct val="70000"/>
                        <a:buFont typeface="Monotype Sorts" charset="2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741363" indent="-284163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-34131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Times New Roman" pitchFamily="18" charset="0"/>
                        </a:rPr>
                        <a:t>1.42</a:t>
                      </a:r>
                      <a:endParaRPr kumimoji="0" lang="en-US" alt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0" name="Rectangle 67"/>
          <p:cNvSpPr>
            <a:spLocks noChangeArrowheads="1"/>
          </p:cNvSpPr>
          <p:nvPr/>
        </p:nvSpPr>
        <p:spPr bwMode="auto">
          <a:xfrm>
            <a:off x="501650" y="3190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Verdana" pitchFamily="34" charset="0"/>
              </a:defRPr>
            </a:lvl1pPr>
            <a:lvl2pPr marL="152400" indent="-150813" defTabSz="449263" eaLnBrk="0" hangingPunct="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marL="406400" indent="-252413" defTabSz="449263" eaLnBrk="0" hangingPunct="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 sz="2400">
                <a:solidFill>
                  <a:srgbClr val="000000"/>
                </a:solidFill>
                <a:latin typeface="Verdana" pitchFamily="34" charset="0"/>
              </a:defRPr>
            </a:lvl3pPr>
            <a:lvl4pPr marL="633413" indent="-225425" defTabSz="449263" eaLnBrk="0" hangingPunct="0">
              <a:spcBef>
                <a:spcPct val="20000"/>
              </a:spcBef>
              <a:buFont typeface="Arial" pitchFamily="34" charset="0"/>
              <a:buBlip>
                <a:blip r:embed="rId5"/>
              </a:buBlip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marL="811213" indent="-176213" defTabSz="4492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1268413" indent="-176213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1725613" indent="-176213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2182813" indent="-176213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2640013" indent="-176213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99"/>
              </a:buClr>
              <a:buFont typeface="Arial" pitchFamily="34" charset="0"/>
              <a:buNone/>
            </a:pPr>
            <a:r>
              <a:rPr lang="en-US" altLang="nl-NL" sz="4400" b="1">
                <a:solidFill>
                  <a:srgbClr val="002060"/>
                </a:solidFill>
                <a:latin typeface="Arial" pitchFamily="34" charset="0"/>
              </a:rPr>
              <a:t>How good are these winds?</a:t>
            </a:r>
          </a:p>
        </p:txBody>
      </p:sp>
      <p:sp>
        <p:nvSpPr>
          <p:cNvPr id="25631" name="Text Box 68"/>
          <p:cNvSpPr txBox="1">
            <a:spLocks noChangeArrowheads="1"/>
          </p:cNvSpPr>
          <p:nvPr/>
        </p:nvSpPr>
        <p:spPr bwMode="auto">
          <a:xfrm>
            <a:off x="4932363" y="2362200"/>
            <a:ext cx="4103687" cy="1477963"/>
          </a:xfrm>
          <a:prstGeom prst="rect">
            <a:avLst/>
          </a:prstGeom>
          <a:noFill/>
          <a:ln w="9525" algn="ctr">
            <a:solidFill>
              <a:srgbClr val="529D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Verdana" pitchFamily="34" charset="0"/>
              </a:defRPr>
            </a:lvl1pPr>
            <a:lvl2pPr marL="152400" indent="-150813" eaLnBrk="0" hangingPunct="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marL="406400" indent="-252413" eaLnBrk="0" hangingPunct="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 sz="2400">
                <a:solidFill>
                  <a:srgbClr val="000000"/>
                </a:solidFill>
                <a:latin typeface="Verdana" pitchFamily="34" charset="0"/>
              </a:defRPr>
            </a:lvl3pPr>
            <a:lvl4pPr marL="633413" indent="-225425" eaLnBrk="0" hangingPunct="0">
              <a:spcBef>
                <a:spcPct val="20000"/>
              </a:spcBef>
              <a:buFont typeface="Arial" pitchFamily="34" charset="0"/>
              <a:buBlip>
                <a:blip r:embed="rId5"/>
              </a:buBlip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marL="811213" indent="-1762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1268413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1725613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2182813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2640013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800">
                <a:solidFill>
                  <a:srgbClr val="00B050"/>
                </a:solidFill>
                <a:cs typeface="Arial" pitchFamily="34" charset="0"/>
              </a:rPr>
              <a:t>Small scatterometer wind  errors on scatterometer scale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800">
                <a:solidFill>
                  <a:srgbClr val="00B050"/>
                </a:solidFill>
                <a:cs typeface="Arial" pitchFamily="34" charset="0"/>
              </a:rPr>
              <a:t>All scatterometers have very similar local quality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nl-NL" sz="1800">
                <a:solidFill>
                  <a:srgbClr val="00B050"/>
                </a:solidFill>
                <a:cs typeface="Arial" pitchFamily="34" charset="0"/>
              </a:rPr>
              <a:t>Buoys measure local variability</a:t>
            </a:r>
            <a:endParaRPr lang="nl-NL" altLang="nl-NL" sz="180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25632" name="Rectangle 67"/>
          <p:cNvSpPr>
            <a:spLocks noChangeArrowheads="1"/>
          </p:cNvSpPr>
          <p:nvPr/>
        </p:nvSpPr>
        <p:spPr bwMode="auto">
          <a:xfrm>
            <a:off x="4714875" y="1057275"/>
            <a:ext cx="4429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Verdana" pitchFamily="34" charset="0"/>
              </a:defRPr>
            </a:lvl1pPr>
            <a:lvl2pPr marL="152400" indent="-150813" defTabSz="449263" eaLnBrk="0" hangingPunct="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marL="406400" indent="-252413" defTabSz="449263" eaLnBrk="0" hangingPunct="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 sz="2400">
                <a:solidFill>
                  <a:srgbClr val="000000"/>
                </a:solidFill>
                <a:latin typeface="Verdana" pitchFamily="34" charset="0"/>
              </a:defRPr>
            </a:lvl3pPr>
            <a:lvl4pPr marL="633413" indent="-225425" defTabSz="449263" eaLnBrk="0" hangingPunct="0">
              <a:spcBef>
                <a:spcPct val="20000"/>
              </a:spcBef>
              <a:buFont typeface="Arial" pitchFamily="34" charset="0"/>
              <a:buBlip>
                <a:blip r:embed="rId5"/>
              </a:buBlip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marL="811213" indent="-176213" defTabSz="4492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1268413" indent="-176213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1725613" indent="-176213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2182813" indent="-176213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2640013" indent="-176213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99"/>
              </a:buClr>
              <a:buFont typeface="Arial" pitchFamily="34" charset="0"/>
              <a:buNone/>
            </a:pPr>
            <a:r>
              <a:rPr lang="en-US" altLang="nl-NL" sz="2400" b="1">
                <a:solidFill>
                  <a:srgbClr val="002060"/>
                </a:solidFill>
                <a:latin typeface="Arial" pitchFamily="34" charset="0"/>
              </a:rPr>
              <a:t>Triple collocation errors</a:t>
            </a:r>
          </a:p>
        </p:txBody>
      </p:sp>
      <p:grpSp>
        <p:nvGrpSpPr>
          <p:cNvPr id="25633" name="Groep 7"/>
          <p:cNvGrpSpPr>
            <a:grpSpLocks/>
          </p:cNvGrpSpPr>
          <p:nvPr/>
        </p:nvGrpSpPr>
        <p:grpSpPr bwMode="auto">
          <a:xfrm>
            <a:off x="6962775" y="6308725"/>
            <a:ext cx="2217738" cy="712788"/>
            <a:chOff x="3433763" y="6308725"/>
            <a:chExt cx="2217737" cy="712788"/>
          </a:xfrm>
        </p:grpSpPr>
        <p:grpSp>
          <p:nvGrpSpPr>
            <p:cNvPr id="25636" name="Group 21"/>
            <p:cNvGrpSpPr>
              <a:grpSpLocks/>
            </p:cNvGrpSpPr>
            <p:nvPr/>
          </p:nvGrpSpPr>
          <p:grpSpPr bwMode="auto">
            <a:xfrm>
              <a:off x="3446463" y="6308725"/>
              <a:ext cx="2205037" cy="712788"/>
              <a:chOff x="4401" y="3974"/>
              <a:chExt cx="1389" cy="449"/>
            </a:xfrm>
          </p:grpSpPr>
          <p:pic>
            <p:nvPicPr>
              <p:cNvPr id="25638" name="Picture 6" descr="nwpsaflogo_limitedtext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824"/>
              <a:stretch>
                <a:fillRect/>
              </a:stretch>
            </p:blipFill>
            <p:spPr bwMode="auto">
              <a:xfrm>
                <a:off x="5080" y="3974"/>
                <a:ext cx="406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39" name="Picture 8" descr="osisaflogo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591" b="13744"/>
              <a:stretch>
                <a:fillRect/>
              </a:stretch>
            </p:blipFill>
            <p:spPr bwMode="auto">
              <a:xfrm>
                <a:off x="5420" y="3980"/>
                <a:ext cx="370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40" name="Picture 9" descr="eumetsatlog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677"/>
              <a:stretch>
                <a:fillRect/>
              </a:stretch>
            </p:blipFill>
            <p:spPr bwMode="auto">
              <a:xfrm>
                <a:off x="4740" y="3974"/>
                <a:ext cx="351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41" name="Picture 25" descr="MyOcean_logo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67" t="2924" r="8600" b="26312"/>
              <a:stretch>
                <a:fillRect/>
              </a:stretch>
            </p:blipFill>
            <p:spPr bwMode="auto">
              <a:xfrm>
                <a:off x="4401" y="3974"/>
                <a:ext cx="354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433763" y="6308725"/>
              <a:ext cx="574675" cy="574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5634" name="Slide Number Placeholder 2"/>
          <p:cNvSpPr txBox="1">
            <a:spLocks/>
          </p:cNvSpPr>
          <p:nvPr/>
        </p:nvSpPr>
        <p:spPr bwMode="auto">
          <a:xfrm>
            <a:off x="0" y="6494463"/>
            <a:ext cx="7127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 sz="24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Blip>
                <a:blip r:embed="rId5"/>
              </a:buBlip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CFAD4CE-12B2-49AB-AD31-E47D85A02F9A}" type="slidenum">
              <a:rPr lang="nl-NL" altLang="nl-NL" sz="16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nl-NL" altLang="nl-NL" sz="1600" b="1">
              <a:solidFill>
                <a:srgbClr val="FFFFFF"/>
              </a:solidFill>
            </a:endParaRPr>
          </a:p>
        </p:txBody>
      </p:sp>
      <p:sp>
        <p:nvSpPr>
          <p:cNvPr id="16" name="Tekstvak 1"/>
          <p:cNvSpPr txBox="1">
            <a:spLocks noChangeArrowheads="1"/>
          </p:cNvSpPr>
          <p:nvPr/>
        </p:nvSpPr>
        <p:spPr bwMode="auto">
          <a:xfrm>
            <a:off x="755650" y="6389688"/>
            <a:ext cx="2322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 sz="24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Blip>
                <a:blip r:embed="rId5"/>
              </a:buBlip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nl-NL" sz="1600" dirty="0" err="1" smtClean="0">
                <a:solidFill>
                  <a:schemeClr val="bg1"/>
                </a:solidFill>
                <a:latin typeface="+mn-lt"/>
              </a:rPr>
              <a:t>Jur</a:t>
            </a:r>
            <a:r>
              <a:rPr lang="en-US" altLang="nl-NL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nl-NL" sz="1600" dirty="0" err="1" smtClean="0">
                <a:solidFill>
                  <a:schemeClr val="bg1"/>
                </a:solidFill>
                <a:latin typeface="+mn-lt"/>
              </a:rPr>
              <a:t>Vogelzang</a:t>
            </a:r>
            <a:r>
              <a:rPr lang="en-US" altLang="nl-NL" sz="1600" dirty="0" smtClean="0">
                <a:solidFill>
                  <a:schemeClr val="bg1"/>
                </a:solidFill>
                <a:latin typeface="+mn-lt"/>
              </a:rPr>
              <a:t>, KNMI</a:t>
            </a:r>
            <a:endParaRPr lang="nl-NL" altLang="nl-NL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3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GB" altLang="nl-NL" smtClean="0"/>
              <a:t>Obser</a:t>
            </a:r>
            <a:r>
              <a:rPr lang="nl-NL" altLang="nl-NL" smtClean="0"/>
              <a:t>vations and Models</a:t>
            </a:r>
            <a:endParaRPr lang="en-GB" altLang="nl-NL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nl-NL" smtClean="0"/>
          </a:p>
        </p:txBody>
      </p:sp>
      <p:pic>
        <p:nvPicPr>
          <p:cNvPr id="28676" name="Picture 1" descr="Madeira_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4891088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-36513" y="981075"/>
            <a:ext cx="4895851" cy="5876925"/>
            <a:chOff x="-23" y="618"/>
            <a:chExt cx="3084" cy="3702"/>
          </a:xfrm>
        </p:grpSpPr>
        <p:pic>
          <p:nvPicPr>
            <p:cNvPr id="28686" name="Picture 8" descr="ascat_model625_wve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7" t="21901" r="14238" b="5818"/>
            <a:stretch>
              <a:fillRect/>
            </a:stretch>
          </p:blipFill>
          <p:spPr bwMode="auto">
            <a:xfrm>
              <a:off x="-23" y="618"/>
              <a:ext cx="3084" cy="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7" name="Text Box 9"/>
            <p:cNvSpPr txBox="1">
              <a:spLocks noChangeArrowheads="1"/>
            </p:cNvSpPr>
            <p:nvPr/>
          </p:nvSpPr>
          <p:spPr bwMode="auto">
            <a:xfrm>
              <a:off x="100" y="720"/>
              <a:ext cx="8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000066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Blip>
                  <a:blip r:embed="rId4"/>
                </a:buBlip>
                <a:defRPr sz="2800">
                  <a:solidFill>
                    <a:srgbClr val="000066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Blip>
                  <a:blip r:embed="rId5"/>
                </a:buBlip>
                <a:defRPr sz="2400">
                  <a:solidFill>
                    <a:srgbClr val="000000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Blip>
                  <a:blip r:embed="rId6"/>
                </a:buBlip>
                <a:defRPr sz="2000">
                  <a:solidFill>
                    <a:srgbClr val="000000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l-NL" sz="2400" b="1">
                  <a:solidFill>
                    <a:srgbClr val="FFFF99"/>
                  </a:solidFill>
                  <a:latin typeface="Arial" pitchFamily="34" charset="0"/>
                </a:rPr>
                <a:t>ECMWF</a:t>
              </a:r>
            </a:p>
          </p:txBody>
        </p:sp>
      </p:grpSp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0" y="981075"/>
            <a:ext cx="4859338" cy="5876925"/>
            <a:chOff x="3470" y="436"/>
            <a:chExt cx="3061" cy="3702"/>
          </a:xfrm>
        </p:grpSpPr>
        <p:pic>
          <p:nvPicPr>
            <p:cNvPr id="28684" name="Picture 7" descr="wrf_lev0_4_wvec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9" t="20944" r="12675" b="6773"/>
            <a:stretch>
              <a:fillRect/>
            </a:stretch>
          </p:blipFill>
          <p:spPr bwMode="auto">
            <a:xfrm>
              <a:off x="3470" y="436"/>
              <a:ext cx="3061" cy="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5" name="Text Box 15"/>
            <p:cNvSpPr txBox="1">
              <a:spLocks noChangeArrowheads="1"/>
            </p:cNvSpPr>
            <p:nvPr/>
          </p:nvSpPr>
          <p:spPr bwMode="auto">
            <a:xfrm>
              <a:off x="3684" y="584"/>
              <a:ext cx="5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000066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Blip>
                  <a:blip r:embed="rId4"/>
                </a:buBlip>
                <a:defRPr sz="2800">
                  <a:solidFill>
                    <a:srgbClr val="000066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Blip>
                  <a:blip r:embed="rId5"/>
                </a:buBlip>
                <a:defRPr sz="2400">
                  <a:solidFill>
                    <a:srgbClr val="000000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Blip>
                  <a:blip r:embed="rId6"/>
                </a:buBlip>
                <a:defRPr sz="2000">
                  <a:solidFill>
                    <a:srgbClr val="000000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l-NL" sz="2400" b="1">
                  <a:solidFill>
                    <a:srgbClr val="FFFF99"/>
                  </a:solidFill>
                  <a:latin typeface="Arial" pitchFamily="34" charset="0"/>
                </a:rPr>
                <a:t>WRF</a:t>
              </a:r>
            </a:p>
          </p:txBody>
        </p:sp>
      </p:grpSp>
      <p:grpSp>
        <p:nvGrpSpPr>
          <p:cNvPr id="37906" name="Group 18"/>
          <p:cNvGrpSpPr>
            <a:grpSpLocks/>
          </p:cNvGrpSpPr>
          <p:nvPr/>
        </p:nvGrpSpPr>
        <p:grpSpPr bwMode="auto">
          <a:xfrm>
            <a:off x="4840288" y="981075"/>
            <a:ext cx="4303712" cy="5876925"/>
            <a:chOff x="3049" y="618"/>
            <a:chExt cx="2711" cy="3702"/>
          </a:xfrm>
        </p:grpSpPr>
        <p:pic>
          <p:nvPicPr>
            <p:cNvPr id="28682" name="Picture 3" descr="ascat_625_wvec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9" t="20944" r="13992" b="6773"/>
            <a:stretch>
              <a:fillRect/>
            </a:stretch>
          </p:blipFill>
          <p:spPr bwMode="auto">
            <a:xfrm>
              <a:off x="3061" y="618"/>
              <a:ext cx="2699" cy="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Text Box 17"/>
            <p:cNvSpPr txBox="1">
              <a:spLocks noChangeArrowheads="1"/>
            </p:cNvSpPr>
            <p:nvPr/>
          </p:nvSpPr>
          <p:spPr bwMode="auto">
            <a:xfrm>
              <a:off x="3049" y="766"/>
              <a:ext cx="14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000066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Blip>
                  <a:blip r:embed="rId4"/>
                </a:buBlip>
                <a:defRPr sz="2800">
                  <a:solidFill>
                    <a:srgbClr val="000066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Blip>
                  <a:blip r:embed="rId5"/>
                </a:buBlip>
                <a:defRPr sz="2400">
                  <a:solidFill>
                    <a:srgbClr val="000000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Blip>
                  <a:blip r:embed="rId6"/>
                </a:buBlip>
                <a:defRPr sz="2000">
                  <a:solidFill>
                    <a:srgbClr val="000000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l-NL" sz="2400" b="1">
                  <a:solidFill>
                    <a:srgbClr val="FFFF99"/>
                  </a:solidFill>
                  <a:latin typeface="Arial" pitchFamily="34" charset="0"/>
                </a:rPr>
                <a:t>ASCAT6.25km</a:t>
              </a:r>
            </a:p>
          </p:txBody>
        </p:sp>
      </p:grpSp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1763713" y="6491288"/>
            <a:ext cx="306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Blip>
                <a:blip r:embed="rId5"/>
              </a:buBlip>
              <a:defRPr sz="24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Blip>
                <a:blip r:embed="rId6"/>
              </a:buBlip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1800" b="1">
                <a:solidFill>
                  <a:srgbClr val="FFFFFF"/>
                </a:solidFill>
                <a:latin typeface="Times New Roman" pitchFamily="18" charset="0"/>
              </a:rPr>
              <a:t>Horvath et al., in preparation</a:t>
            </a:r>
          </a:p>
        </p:txBody>
      </p:sp>
      <p:sp>
        <p:nvSpPr>
          <p:cNvPr id="28681" name="Slide Number Placeholder 2"/>
          <p:cNvSpPr txBox="1">
            <a:spLocks/>
          </p:cNvSpPr>
          <p:nvPr/>
        </p:nvSpPr>
        <p:spPr bwMode="auto">
          <a:xfrm>
            <a:off x="0" y="6494463"/>
            <a:ext cx="7127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Blip>
                <a:blip r:embed="rId5"/>
              </a:buBlip>
              <a:defRPr sz="24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Blip>
                <a:blip r:embed="rId6"/>
              </a:buBlip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9A24475-54AB-4884-BC57-A9850CC4616A}" type="slidenum">
              <a:rPr lang="nl-NL" altLang="nl-NL" sz="16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nl-NL" altLang="nl-NL" sz="16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6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en-US" altLang="nl-NL" smtClean="0"/>
              <a:t>ECMWF OPS improves</a:t>
            </a:r>
            <a:endParaRPr lang="nl-NL" altLang="nl-NL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076325"/>
            <a:ext cx="6064250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179388" y="1125538"/>
            <a:ext cx="27368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152400" indent="-150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3"/>
              </a:buBlip>
              <a:defRPr sz="2800">
                <a:solidFill>
                  <a:srgbClr val="000066"/>
                </a:solidFill>
                <a:latin typeface="+mn-lt"/>
              </a:defRPr>
            </a:lvl2pPr>
            <a:lvl3pPr marL="406400" indent="-2524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4"/>
              </a:buBlip>
              <a:defRPr sz="2400">
                <a:solidFill>
                  <a:srgbClr val="000000"/>
                </a:solidFill>
                <a:latin typeface="+mn-lt"/>
              </a:defRPr>
            </a:lvl3pPr>
            <a:lvl4pPr marL="63341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811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2684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7256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1828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6400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nl-NL" kern="0" dirty="0" err="1" smtClean="0"/>
              <a:t>Scatterometer</a:t>
            </a:r>
            <a:r>
              <a:rPr lang="en-GB" altLang="nl-NL" kern="0" dirty="0" smtClean="0"/>
              <a:t> </a:t>
            </a:r>
            <a:r>
              <a:rPr lang="en-GB" altLang="nl-NL" kern="0" dirty="0" smtClean="0">
                <a:solidFill>
                  <a:srgbClr val="00B050"/>
                </a:solidFill>
              </a:rPr>
              <a:t>O</a:t>
            </a:r>
            <a:r>
              <a:rPr lang="en-GB" altLang="nl-NL" kern="0" dirty="0" smtClean="0"/>
              <a:t> variance under 200 km constant</a:t>
            </a:r>
          </a:p>
          <a:p>
            <a:pPr>
              <a:defRPr/>
            </a:pPr>
            <a:endParaRPr lang="en-GB" altLang="nl-NL" kern="0" dirty="0" smtClean="0"/>
          </a:p>
          <a:p>
            <a:pPr>
              <a:defRPr/>
            </a:pPr>
            <a:r>
              <a:rPr lang="en-GB" altLang="nl-NL" kern="0" dirty="0" smtClean="0">
                <a:solidFill>
                  <a:srgbClr val="002060"/>
                </a:solidFill>
              </a:rPr>
              <a:t>&lt;200-km variance</a:t>
            </a:r>
            <a:r>
              <a:rPr lang="en-GB" altLang="nl-NL" kern="0" dirty="0" smtClean="0">
                <a:solidFill>
                  <a:srgbClr val="C00000"/>
                </a:solidFill>
              </a:rPr>
              <a:t> B</a:t>
            </a:r>
            <a:r>
              <a:rPr lang="en-GB" altLang="nl-NL" kern="0" dirty="0" smtClean="0"/>
              <a:t> increases to 80% (u), resp. 60% (v) of </a:t>
            </a:r>
            <a:r>
              <a:rPr lang="en-GB" altLang="nl-NL" kern="0" dirty="0" smtClean="0">
                <a:solidFill>
                  <a:srgbClr val="00B050"/>
                </a:solidFill>
              </a:rPr>
              <a:t>O</a:t>
            </a:r>
          </a:p>
          <a:p>
            <a:pPr>
              <a:defRPr/>
            </a:pPr>
            <a:endParaRPr lang="en-GB" altLang="nl-NL" kern="0" dirty="0" smtClean="0"/>
          </a:p>
          <a:p>
            <a:pPr>
              <a:defRPr/>
            </a:pPr>
            <a:r>
              <a:rPr lang="en-GB" altLang="nl-NL" kern="0" dirty="0" smtClean="0">
                <a:solidFill>
                  <a:srgbClr val="0070C0"/>
                </a:solidFill>
              </a:rPr>
              <a:t>O-B</a:t>
            </a:r>
            <a:r>
              <a:rPr lang="en-GB" altLang="nl-NL" kern="0" dirty="0" smtClean="0"/>
              <a:t> decreases, particularly for v</a:t>
            </a:r>
          </a:p>
          <a:p>
            <a:pPr>
              <a:defRPr/>
            </a:pPr>
            <a:endParaRPr lang="en-GB" altLang="nl-NL" kern="0" dirty="0"/>
          </a:p>
          <a:p>
            <a:pPr>
              <a:defRPr/>
            </a:pPr>
            <a:r>
              <a:rPr lang="en-GB" altLang="nl-NL" kern="0" dirty="0" err="1" smtClean="0"/>
              <a:t>l≈v</a:t>
            </a:r>
            <a:r>
              <a:rPr lang="en-GB" altLang="nl-NL" kern="0" dirty="0" smtClean="0"/>
              <a:t> and </a:t>
            </a:r>
            <a:r>
              <a:rPr lang="en-GB" altLang="nl-NL" kern="0" dirty="0" err="1" smtClean="0"/>
              <a:t>u≈t</a:t>
            </a:r>
            <a:r>
              <a:rPr lang="en-GB" altLang="nl-NL" kern="0" dirty="0" smtClean="0"/>
              <a:t>, but</a:t>
            </a:r>
            <a:r>
              <a:rPr lang="en-GB" altLang="nl-NL" kern="0" dirty="0"/>
              <a:t> </a:t>
            </a:r>
            <a:r>
              <a:rPr lang="en-GB" altLang="nl-NL" kern="0" dirty="0" err="1" smtClean="0"/>
              <a:t>u≠v</a:t>
            </a:r>
            <a:r>
              <a:rPr lang="en-GB" altLang="nl-NL" kern="0" dirty="0" smtClean="0"/>
              <a:t> and </a:t>
            </a:r>
            <a:r>
              <a:rPr lang="en-GB" altLang="nl-NL" kern="0" dirty="0" err="1" smtClean="0"/>
              <a:t>l≠t</a:t>
            </a:r>
            <a:endParaRPr lang="en-GB" altLang="nl-NL" kern="0" dirty="0" smtClean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3563938" y="1916113"/>
            <a:ext cx="259238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3563938" y="5084763"/>
            <a:ext cx="259238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3563938" y="2462213"/>
            <a:ext cx="25923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3563938" y="5876925"/>
            <a:ext cx="25923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3563938" y="2852738"/>
            <a:ext cx="259238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3563938" y="5516563"/>
            <a:ext cx="259238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"/>
          <p:cNvSpPr txBox="1">
            <a:spLocks noChangeArrowheads="1"/>
          </p:cNvSpPr>
          <p:nvPr/>
        </p:nvSpPr>
        <p:spPr bwMode="auto">
          <a:xfrm>
            <a:off x="755650" y="6389688"/>
            <a:ext cx="2322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 sz="24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Blip>
                <a:blip r:embed="rId5"/>
              </a:buBlip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nl-NL" sz="1600" dirty="0" err="1" smtClean="0">
                <a:solidFill>
                  <a:schemeClr val="bg1"/>
                </a:solidFill>
                <a:latin typeface="+mn-lt"/>
              </a:rPr>
              <a:t>Jur</a:t>
            </a:r>
            <a:r>
              <a:rPr lang="en-US" altLang="nl-NL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nl-NL" sz="1600" dirty="0" err="1" smtClean="0">
                <a:solidFill>
                  <a:schemeClr val="bg1"/>
                </a:solidFill>
                <a:latin typeface="+mn-lt"/>
              </a:rPr>
              <a:t>Vogelzang</a:t>
            </a:r>
            <a:r>
              <a:rPr lang="en-US" altLang="nl-NL" sz="1600" dirty="0" smtClean="0">
                <a:solidFill>
                  <a:schemeClr val="bg1"/>
                </a:solidFill>
                <a:latin typeface="+mn-lt"/>
              </a:rPr>
              <a:t>, KNMI</a:t>
            </a:r>
            <a:endParaRPr lang="nl-NL" altLang="nl-NL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14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4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9" name="Tijdelijke aanduiding voor inhoud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2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8"/>
          <a:stretch/>
        </p:blipFill>
        <p:spPr bwMode="auto">
          <a:xfrm>
            <a:off x="0" y="1052736"/>
            <a:ext cx="3779912" cy="5805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hoek 2"/>
          <p:cNvSpPr/>
          <p:nvPr/>
        </p:nvSpPr>
        <p:spPr>
          <a:xfrm>
            <a:off x="371475" y="44450"/>
            <a:ext cx="87725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4400" b="1" dirty="0" smtClean="0">
                <a:solidFill>
                  <a:srgbClr val="002060"/>
                </a:solidFill>
                <a:latin typeface="Verdana"/>
              </a:rPr>
              <a:t>EUMETSAT ITT Objectives</a:t>
            </a:r>
            <a:endParaRPr lang="nl-NL" sz="4400" b="1" dirty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79912" y="1196752"/>
            <a:ext cx="5256584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152400" indent="-1508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3"/>
              </a:buBlip>
              <a:defRPr sz="2800">
                <a:solidFill>
                  <a:srgbClr val="000066"/>
                </a:solidFill>
                <a:latin typeface="+mn-lt"/>
              </a:defRPr>
            </a:lvl2pPr>
            <a:lvl3pPr marL="406400" indent="-2524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4"/>
              </a:buBlip>
              <a:defRPr sz="2400">
                <a:solidFill>
                  <a:srgbClr val="000000"/>
                </a:solidFill>
                <a:latin typeface="+mn-lt"/>
              </a:defRPr>
            </a:lvl3pPr>
            <a:lvl4pPr marL="633413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8112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2684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7256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1828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6400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b="1" kern="0" dirty="0" smtClean="0"/>
              <a:t>VH GMF</a:t>
            </a:r>
            <a:r>
              <a:rPr lang="en-US" altLang="nl-NL" kern="0" dirty="0" smtClean="0"/>
              <a:t>: </a:t>
            </a:r>
            <a:r>
              <a:rPr lang="en-US" altLang="nl-NL" kern="0" dirty="0"/>
              <a:t>The understanding of the future C-band VH information contribution to high and extreme wind retrievals from C-band </a:t>
            </a:r>
            <a:r>
              <a:rPr lang="en-US" altLang="nl-NL" kern="0" dirty="0" err="1"/>
              <a:t>scatterometer</a:t>
            </a:r>
            <a:r>
              <a:rPr lang="en-US" altLang="nl-NL" kern="0" dirty="0"/>
              <a:t> </a:t>
            </a:r>
            <a:r>
              <a:rPr lang="en-US" altLang="nl-NL" kern="0" dirty="0" smtClean="0"/>
              <a:t>missions;</a:t>
            </a:r>
          </a:p>
          <a:p>
            <a:r>
              <a:rPr lang="en-US" altLang="nl-NL" b="1" kern="0" dirty="0" smtClean="0"/>
              <a:t>Spatial </a:t>
            </a:r>
            <a:r>
              <a:rPr lang="en-US" altLang="nl-NL" b="1" kern="0" dirty="0"/>
              <a:t>scaling </a:t>
            </a:r>
            <a:r>
              <a:rPr lang="en-US" altLang="nl-NL" kern="0" dirty="0"/>
              <a:t>of extremes: The definition of spatial scaling issues and related consequences for product sample resolutions and validation </a:t>
            </a:r>
            <a:r>
              <a:rPr lang="en-US" altLang="nl-NL" kern="0" dirty="0" smtClean="0"/>
              <a:t>approaches;</a:t>
            </a:r>
          </a:p>
          <a:p>
            <a:r>
              <a:rPr lang="en-US" altLang="nl-NL" b="1" kern="0" dirty="0"/>
              <a:t>U</a:t>
            </a:r>
            <a:r>
              <a:rPr lang="en-US" altLang="nl-NL" b="1" kern="0" dirty="0" smtClean="0"/>
              <a:t>nderstanding</a:t>
            </a:r>
            <a:r>
              <a:rPr lang="en-US" altLang="nl-NL" kern="0" dirty="0" smtClean="0"/>
              <a:t> </a:t>
            </a:r>
            <a:r>
              <a:rPr lang="en-US" altLang="nl-NL" kern="0" dirty="0"/>
              <a:t>of extremes: To further understanding of satellite remote sensing of high and extreme wind conditions over the ocean.</a:t>
            </a:r>
          </a:p>
          <a:p>
            <a:endParaRPr lang="en-GB" altLang="nl-NL" kern="0" dirty="0"/>
          </a:p>
          <a:p>
            <a:endParaRPr lang="en-GB" altLang="nl-NL" kern="0" dirty="0" smtClean="0"/>
          </a:p>
          <a:p>
            <a:pPr marL="0" indent="0">
              <a:buFont typeface="Arial" pitchFamily="34" charset="0"/>
              <a:buNone/>
            </a:pPr>
            <a:endParaRPr lang="en-GB" altLang="nl-NL" kern="0" dirty="0"/>
          </a:p>
        </p:txBody>
      </p:sp>
    </p:spTree>
    <p:extLst>
      <p:ext uri="{BB962C8B-B14F-4D97-AF65-F5344CB8AC3E}">
        <p14:creationId xmlns:p14="http://schemas.microsoft.com/office/powerpoint/2010/main" val="2841647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3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45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araday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206500"/>
            <a:ext cx="4435672" cy="4948238"/>
          </a:xfrm>
        </p:spPr>
        <p:txBody>
          <a:bodyPr/>
          <a:lstStyle/>
          <a:p>
            <a:r>
              <a:rPr lang="en-US" dirty="0" smtClean="0"/>
              <a:t>Ionospheric rotation of </a:t>
            </a:r>
            <a:r>
              <a:rPr lang="en-US" dirty="0" err="1" smtClean="0"/>
              <a:t>e.m</a:t>
            </a:r>
            <a:r>
              <a:rPr lang="en-US" dirty="0" smtClean="0"/>
              <a:t>. radiation phase</a:t>
            </a:r>
          </a:p>
          <a:p>
            <a:r>
              <a:rPr lang="en-US" sz="1800" dirty="0" smtClean="0"/>
              <a:t>V =&gt; </a:t>
            </a:r>
            <a:r>
              <a:rPr lang="el-GR" sz="1800" dirty="0" smtClean="0"/>
              <a:t>α</a:t>
            </a:r>
            <a:r>
              <a:rPr lang="en-US" sz="1800" dirty="0" smtClean="0"/>
              <a:t>V + (1-</a:t>
            </a:r>
            <a:r>
              <a:rPr lang="el-GR" sz="1800" dirty="0" smtClean="0"/>
              <a:t>α</a:t>
            </a:r>
            <a:r>
              <a:rPr lang="en-US" sz="1800" dirty="0" smtClean="0"/>
              <a:t>)H</a:t>
            </a:r>
            <a:br>
              <a:rPr lang="en-US" sz="1800" dirty="0" smtClean="0"/>
            </a:br>
            <a:r>
              <a:rPr lang="en-US" sz="1800" dirty="0" smtClean="0"/>
              <a:t>=&gt; </a:t>
            </a:r>
            <a:r>
              <a:rPr lang="el-GR" sz="1800" dirty="0" smtClean="0"/>
              <a:t>α</a:t>
            </a:r>
            <a:r>
              <a:rPr lang="en-US" sz="1800" dirty="0" smtClean="0"/>
              <a:t>(VV </a:t>
            </a:r>
            <a:r>
              <a:rPr lang="en-US" sz="1800" dirty="0"/>
              <a:t>+ </a:t>
            </a:r>
            <a:r>
              <a:rPr lang="en-US" sz="1800" dirty="0" smtClean="0"/>
              <a:t>VH) </a:t>
            </a:r>
            <a:br>
              <a:rPr lang="en-US" sz="1800" dirty="0" smtClean="0"/>
            </a:br>
            <a:r>
              <a:rPr lang="en-US" sz="1800" dirty="0" smtClean="0"/>
              <a:t>+ (1-</a:t>
            </a:r>
            <a:r>
              <a:rPr lang="el-GR" sz="1800" dirty="0" smtClean="0"/>
              <a:t>α</a:t>
            </a:r>
            <a:r>
              <a:rPr lang="en-US" sz="1800" dirty="0" smtClean="0"/>
              <a:t>)(HV + HH)</a:t>
            </a:r>
            <a:br>
              <a:rPr lang="en-US" sz="1800" dirty="0" smtClean="0"/>
            </a:br>
            <a:r>
              <a:rPr lang="en-US" sz="1800" dirty="0" smtClean="0"/>
              <a:t>=&gt; </a:t>
            </a:r>
            <a:r>
              <a:rPr lang="el-GR" sz="1800" dirty="0" smtClean="0"/>
              <a:t>α</a:t>
            </a:r>
            <a:r>
              <a:rPr lang="en-US" sz="1800" dirty="0" smtClean="0"/>
              <a:t>[</a:t>
            </a:r>
            <a:r>
              <a:rPr lang="el-GR" sz="1800" dirty="0" smtClean="0"/>
              <a:t>α</a:t>
            </a:r>
            <a:r>
              <a:rPr lang="en-US" sz="1800" dirty="0" smtClean="0"/>
              <a:t>VV </a:t>
            </a:r>
            <a:r>
              <a:rPr lang="en-US" sz="1800" dirty="0"/>
              <a:t>+ (1-</a:t>
            </a:r>
            <a:r>
              <a:rPr lang="el-GR" sz="1800" dirty="0"/>
              <a:t>α</a:t>
            </a:r>
            <a:r>
              <a:rPr lang="en-US" sz="1800" dirty="0" smtClean="0"/>
              <a:t>)VH </a:t>
            </a:r>
            <a:br>
              <a:rPr lang="en-US" sz="1800" dirty="0" smtClean="0"/>
            </a:br>
            <a:r>
              <a:rPr lang="en-US" sz="1800" dirty="0" smtClean="0"/>
              <a:t>+ </a:t>
            </a:r>
            <a:r>
              <a:rPr lang="el-GR" sz="1800" dirty="0"/>
              <a:t>α</a:t>
            </a:r>
            <a:r>
              <a:rPr lang="en-US" sz="1800" dirty="0" smtClean="0"/>
              <a:t>VH </a:t>
            </a:r>
            <a:r>
              <a:rPr lang="en-US" sz="1800" dirty="0"/>
              <a:t>+ (1-</a:t>
            </a:r>
            <a:r>
              <a:rPr lang="el-GR" sz="1800" dirty="0"/>
              <a:t>α</a:t>
            </a:r>
            <a:r>
              <a:rPr lang="en-US" sz="1800" dirty="0" smtClean="0"/>
              <a:t>)VV]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+ (1-</a:t>
            </a:r>
            <a:r>
              <a:rPr lang="el-GR" sz="1800" dirty="0"/>
              <a:t>α</a:t>
            </a:r>
            <a:r>
              <a:rPr lang="en-US" sz="1800" dirty="0" smtClean="0"/>
              <a:t>)[</a:t>
            </a:r>
            <a:r>
              <a:rPr lang="el-GR" sz="1800" dirty="0" smtClean="0"/>
              <a:t>α</a:t>
            </a:r>
            <a:r>
              <a:rPr lang="en-US" sz="1800" dirty="0" smtClean="0"/>
              <a:t>HV </a:t>
            </a:r>
            <a:r>
              <a:rPr lang="en-US" sz="1800" dirty="0"/>
              <a:t>+ (1-</a:t>
            </a:r>
            <a:r>
              <a:rPr lang="el-GR" sz="1800" dirty="0"/>
              <a:t>α</a:t>
            </a:r>
            <a:r>
              <a:rPr lang="en-US" sz="1800" dirty="0" smtClean="0"/>
              <a:t>)HH </a:t>
            </a:r>
            <a:br>
              <a:rPr lang="en-US" sz="1800" dirty="0" smtClean="0"/>
            </a:br>
            <a:r>
              <a:rPr lang="en-US" sz="1800" dirty="0" smtClean="0"/>
              <a:t>+ </a:t>
            </a:r>
            <a:r>
              <a:rPr lang="el-GR" sz="1800" dirty="0" smtClean="0"/>
              <a:t>α</a:t>
            </a:r>
            <a:r>
              <a:rPr lang="en-US" sz="1800" dirty="0" smtClean="0"/>
              <a:t>HH </a:t>
            </a:r>
            <a:r>
              <a:rPr lang="en-US" sz="1800" dirty="0"/>
              <a:t>+ (1-</a:t>
            </a:r>
            <a:r>
              <a:rPr lang="el-GR" sz="1800" dirty="0"/>
              <a:t>α</a:t>
            </a:r>
            <a:r>
              <a:rPr lang="en-US" sz="1800" dirty="0" smtClean="0"/>
              <a:t>)HV]</a:t>
            </a:r>
          </a:p>
          <a:p>
            <a:r>
              <a:rPr lang="en-US" dirty="0" smtClean="0"/>
              <a:t>All detected H for VH: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α</a:t>
            </a:r>
            <a:r>
              <a:rPr lang="en-US" dirty="0" smtClean="0"/>
              <a:t>VH+ </a:t>
            </a:r>
            <a:r>
              <a:rPr lang="en-US" dirty="0"/>
              <a:t>(1-</a:t>
            </a:r>
            <a:r>
              <a:rPr lang="el-GR" dirty="0"/>
              <a:t>α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HH</a:t>
            </a:r>
          </a:p>
          <a:p>
            <a:r>
              <a:rPr lang="en-US" dirty="0" smtClean="0"/>
              <a:t>For small VH, substantial HH contamination may occur</a:t>
            </a:r>
          </a:p>
          <a:p>
            <a:r>
              <a:rPr lang="en-US" dirty="0" smtClean="0"/>
              <a:t>Depends on sun, LTAN</a:t>
            </a:r>
          </a:p>
          <a:p>
            <a:r>
              <a:rPr lang="en-US" dirty="0" err="1" smtClean="0"/>
              <a:t>RadarSat</a:t>
            </a:r>
            <a:r>
              <a:rPr lang="en-US" dirty="0" smtClean="0"/>
              <a:t>, S1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C:\Users\stoffele\AppData\Local\Microsoft\Windows\Temporary Internet Files\Content.IE5\ZWHIE2J8\Solar_Cycle_Prediction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4704209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28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13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2"/>
          <p:cNvSpPr/>
          <p:nvPr/>
        </p:nvSpPr>
        <p:spPr>
          <a:xfrm>
            <a:off x="371475" y="44450"/>
            <a:ext cx="87725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4400" b="1" dirty="0" smtClean="0">
                <a:solidFill>
                  <a:srgbClr val="002060"/>
                </a:solidFill>
                <a:latin typeface="Verdana"/>
              </a:rPr>
              <a:t>Inconsistencies</a:t>
            </a:r>
            <a:endParaRPr lang="nl-NL" sz="4400" b="1" dirty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1475" y="5085184"/>
            <a:ext cx="84537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152400" indent="-1508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3"/>
              </a:buBlip>
              <a:defRPr sz="2800">
                <a:solidFill>
                  <a:srgbClr val="000066"/>
                </a:solidFill>
                <a:latin typeface="+mn-lt"/>
              </a:defRPr>
            </a:lvl2pPr>
            <a:lvl3pPr marL="406400" indent="-2524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4"/>
              </a:buBlip>
              <a:defRPr sz="2400">
                <a:solidFill>
                  <a:srgbClr val="000000"/>
                </a:solidFill>
                <a:latin typeface="+mn-lt"/>
              </a:defRPr>
            </a:lvl3pPr>
            <a:lvl4pPr marL="633413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8112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2684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7256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1828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6400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altLang="nl-NL" kern="0" dirty="0" smtClean="0"/>
              <a:t>Are </a:t>
            </a:r>
            <a:r>
              <a:rPr lang="en-GB" altLang="nl-NL" kern="0" dirty="0" err="1" smtClean="0"/>
              <a:t>dropsondes</a:t>
            </a:r>
            <a:r>
              <a:rPr lang="en-GB" altLang="nl-NL" kern="0" dirty="0" smtClean="0"/>
              <a:t> too high, or moored buoys and ECMWF too low at 20-25 m/s ?</a:t>
            </a:r>
          </a:p>
          <a:p>
            <a:endParaRPr lang="en-GB" altLang="nl-NL" kern="0" dirty="0"/>
          </a:p>
          <a:p>
            <a:endParaRPr lang="en-GB" altLang="nl-NL" kern="0" dirty="0" smtClean="0"/>
          </a:p>
          <a:p>
            <a:pPr marL="0" indent="0">
              <a:buFont typeface="Arial" pitchFamily="34" charset="0"/>
              <a:buNone/>
            </a:pPr>
            <a:endParaRPr lang="en-GB" altLang="nl-NL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628800"/>
            <a:ext cx="1591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FF00"/>
                </a:solidFill>
                <a:latin typeface="Calibri" panose="020F0502020204030204" pitchFamily="34" charset="0"/>
              </a:rPr>
              <a:t>Chou et al., 2013</a:t>
            </a:r>
            <a:endParaRPr lang="en-US" sz="1600" dirty="0">
              <a:solidFill>
                <a:srgbClr val="00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5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3"/>
          <a:stretch/>
        </p:blipFill>
        <p:spPr bwMode="auto">
          <a:xfrm>
            <a:off x="220663" y="1124744"/>
            <a:ext cx="8423275" cy="254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371475" y="44450"/>
            <a:ext cx="87725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800" b="1" dirty="0" smtClean="0">
                <a:solidFill>
                  <a:srgbClr val="002060"/>
                </a:solidFill>
                <a:latin typeface="Verdana"/>
              </a:rPr>
              <a:t>Schematic of wind </a:t>
            </a:r>
            <a:r>
              <a:rPr lang="pt-PT" sz="2800" b="1" dirty="0">
                <a:solidFill>
                  <a:srgbClr val="002060"/>
                </a:solidFill>
                <a:latin typeface="Verdana"/>
              </a:rPr>
              <a:t>speed </a:t>
            </a:r>
            <a:r>
              <a:rPr lang="pt-PT" sz="2800" b="1" dirty="0" smtClean="0">
                <a:solidFill>
                  <a:srgbClr val="002060"/>
                </a:solidFill>
                <a:latin typeface="Verdana"/>
              </a:rPr>
              <a:t>from</a:t>
            </a:r>
            <a:r>
              <a:rPr lang="pt-PT" sz="2800" b="1" dirty="0">
                <a:solidFill>
                  <a:srgbClr val="002060"/>
                </a:solidFill>
                <a:latin typeface="Verdana"/>
              </a:rPr>
              <a:t/>
            </a:r>
            <a:br>
              <a:rPr lang="pt-PT" sz="2800" b="1" dirty="0">
                <a:solidFill>
                  <a:srgbClr val="002060"/>
                </a:solidFill>
                <a:latin typeface="Verdana"/>
              </a:rPr>
            </a:br>
            <a:r>
              <a:rPr lang="pt-PT" sz="2800" b="1" dirty="0">
                <a:solidFill>
                  <a:srgbClr val="002060"/>
                </a:solidFill>
                <a:latin typeface="Verdana"/>
              </a:rPr>
              <a:t>ECMWF model, buoy and ASCAT</a:t>
            </a:r>
            <a:endParaRPr lang="nl-NL" sz="2800" b="1" dirty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1475" y="3645024"/>
            <a:ext cx="8453759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152400" indent="-1508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3"/>
              </a:buBlip>
              <a:defRPr sz="2800">
                <a:solidFill>
                  <a:srgbClr val="000066"/>
                </a:solidFill>
                <a:latin typeface="+mn-lt"/>
              </a:defRPr>
            </a:lvl2pPr>
            <a:lvl3pPr marL="406400" indent="-2524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4"/>
              </a:buBlip>
              <a:defRPr sz="2400">
                <a:solidFill>
                  <a:srgbClr val="000000"/>
                </a:solidFill>
                <a:latin typeface="+mn-lt"/>
              </a:defRPr>
            </a:lvl3pPr>
            <a:lvl4pPr marL="633413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8112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2684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7256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1828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6400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altLang="nl-NL" kern="0" dirty="0" smtClean="0"/>
              <a:t>1-minute sustained winds can be much higher than </a:t>
            </a:r>
            <a:r>
              <a:rPr lang="en-GB" altLang="nl-NL" kern="0" dirty="0" err="1" smtClean="0"/>
              <a:t>scatterometer</a:t>
            </a:r>
            <a:r>
              <a:rPr lang="en-GB" altLang="nl-NL" kern="0" dirty="0" smtClean="0"/>
              <a:t> winds (factor of 2?)</a:t>
            </a:r>
          </a:p>
          <a:p>
            <a:r>
              <a:rPr lang="en-GB" altLang="nl-NL" kern="0" dirty="0" smtClean="0"/>
              <a:t>An in situ wind PDF is quite different from a </a:t>
            </a:r>
            <a:r>
              <a:rPr lang="en-GB" altLang="nl-NL" kern="0" dirty="0" err="1" smtClean="0"/>
              <a:t>scatterometer</a:t>
            </a:r>
            <a:r>
              <a:rPr lang="en-GB" altLang="nl-NL" kern="0" dirty="0" smtClean="0"/>
              <a:t> and ECMWF wind PDF, particularly at the extremes; PDFs cannot be directly matched</a:t>
            </a:r>
          </a:p>
          <a:p>
            <a:r>
              <a:rPr lang="en-GB" altLang="nl-NL" kern="0" dirty="0" smtClean="0"/>
              <a:t>An in situ measurement is NOT surface truth for a </a:t>
            </a:r>
            <a:r>
              <a:rPr lang="en-GB" altLang="nl-NL" kern="0" dirty="0" err="1" smtClean="0"/>
              <a:t>scatterometer</a:t>
            </a:r>
            <a:r>
              <a:rPr lang="en-GB" altLang="nl-NL" kern="0" dirty="0" smtClean="0"/>
              <a:t> WVC wind; we need scale-dependent analysis</a:t>
            </a:r>
          </a:p>
          <a:p>
            <a:endParaRPr lang="en-GB" altLang="nl-NL" kern="0" dirty="0"/>
          </a:p>
          <a:p>
            <a:endParaRPr lang="en-GB" altLang="nl-NL" kern="0" dirty="0" smtClean="0"/>
          </a:p>
          <a:p>
            <a:pPr marL="0" indent="0">
              <a:buFont typeface="Arial" pitchFamily="34" charset="0"/>
              <a:buNone/>
            </a:pPr>
            <a:endParaRPr lang="en-GB" altLang="nl-NL" kern="0" dirty="0"/>
          </a:p>
        </p:txBody>
      </p:sp>
    </p:spTree>
    <p:extLst>
      <p:ext uri="{BB962C8B-B14F-4D97-AF65-F5344CB8AC3E}">
        <p14:creationId xmlns:p14="http://schemas.microsoft.com/office/powerpoint/2010/main" val="40463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nl-NL" dirty="0" smtClean="0"/>
              <a:t>Truthful?</a:t>
            </a:r>
            <a:endParaRPr lang="nl-NL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2" r="55667" b="46963"/>
          <a:stretch/>
        </p:blipFill>
        <p:spPr bwMode="auto">
          <a:xfrm>
            <a:off x="2771548" y="1124744"/>
            <a:ext cx="637245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206500"/>
            <a:ext cx="2987825" cy="494823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152400" indent="-1508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3"/>
              </a:buBlip>
              <a:defRPr sz="2800">
                <a:solidFill>
                  <a:srgbClr val="000066"/>
                </a:solidFill>
                <a:latin typeface="+mn-lt"/>
              </a:defRPr>
            </a:lvl2pPr>
            <a:lvl3pPr marL="406400" indent="-2524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4"/>
              </a:buBlip>
              <a:defRPr sz="2400">
                <a:solidFill>
                  <a:srgbClr val="000000"/>
                </a:solidFill>
                <a:latin typeface="+mn-lt"/>
              </a:defRPr>
            </a:lvl3pPr>
            <a:lvl4pPr marL="633413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8112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2684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7256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1828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6400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GB" altLang="nl-NL" kern="0" dirty="0" smtClean="0"/>
              <a:t>A binned result, e.g.,&lt;</a:t>
            </a:r>
            <a:r>
              <a:rPr lang="en-GB" altLang="nl-NL" kern="0" dirty="0" err="1" smtClean="0"/>
              <a:t>y|x</a:t>
            </a:r>
            <a:r>
              <a:rPr lang="en-GB" altLang="nl-NL" kern="0" dirty="0" smtClean="0"/>
              <a:t>&gt; or &lt;</a:t>
            </a:r>
            <a:r>
              <a:rPr lang="en-GB" altLang="nl-NL" kern="0" dirty="0" err="1" smtClean="0"/>
              <a:t>x|y</a:t>
            </a:r>
            <a:r>
              <a:rPr lang="en-GB" altLang="nl-NL" kern="0" dirty="0" smtClean="0"/>
              <a:t>&gt;, is not meaningful if it is not known how faithful x represents y in terms of physical phenomena and time and space aggregation</a:t>
            </a:r>
          </a:p>
          <a:p>
            <a:pPr>
              <a:buFont typeface="Wingdings" pitchFamily="2" charset="2"/>
              <a:buChar char="Ø"/>
            </a:pPr>
            <a:r>
              <a:rPr lang="en-GB" altLang="nl-NL" kern="0" dirty="0" smtClean="0"/>
              <a:t>Particularly at the extremes of the PDF</a:t>
            </a:r>
          </a:p>
          <a:p>
            <a:pPr>
              <a:buFont typeface="Wingdings" pitchFamily="2" charset="2"/>
              <a:buChar char="Ø"/>
            </a:pPr>
            <a:r>
              <a:rPr lang="en-GB" altLang="nl-NL" kern="0" dirty="0" smtClean="0"/>
              <a:t>scatter plots are essential</a:t>
            </a:r>
          </a:p>
          <a:p>
            <a:pPr>
              <a:buFont typeface="Wingdings" pitchFamily="2" charset="2"/>
              <a:buChar char="Ø"/>
            </a:pPr>
            <a:endParaRPr lang="en-GB" altLang="nl-NL" kern="0" dirty="0"/>
          </a:p>
        </p:txBody>
      </p:sp>
    </p:spTree>
    <p:extLst>
      <p:ext uri="{BB962C8B-B14F-4D97-AF65-F5344CB8AC3E}">
        <p14:creationId xmlns:p14="http://schemas.microsoft.com/office/powerpoint/2010/main" val="21734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3600" dirty="0" smtClean="0"/>
              <a:t>Triple collocation (scat scale)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0825" y="1125538"/>
            <a:ext cx="86423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GB" altLang="nl-NL" sz="1800"/>
              <a:t>			Scatterometer 	    Buoys 	   ECMWF 	</a:t>
            </a:r>
          </a:p>
          <a:p>
            <a:r>
              <a:rPr lang="en-GB" altLang="nl-NL" sz="1800"/>
              <a:t>      SDE [m/s] 		ε</a:t>
            </a:r>
            <a:r>
              <a:rPr lang="en-GB" altLang="nl-NL" sz="1800" i="1" baseline="-25000"/>
              <a:t>u</a:t>
            </a:r>
            <a:r>
              <a:rPr lang="en-GB" altLang="nl-NL" sz="1800" i="1"/>
              <a:t> </a:t>
            </a:r>
            <a:r>
              <a:rPr lang="en-GB" altLang="nl-NL" sz="1800"/>
              <a:t>	ε</a:t>
            </a:r>
            <a:r>
              <a:rPr lang="en-GB" altLang="nl-NL" sz="1800" i="1" baseline="-25000"/>
              <a:t>v</a:t>
            </a:r>
            <a:r>
              <a:rPr lang="en-GB" altLang="nl-NL" sz="1800" i="1"/>
              <a:t> </a:t>
            </a:r>
            <a:r>
              <a:rPr lang="en-GB" altLang="nl-NL" sz="1800"/>
              <a:t>	ε</a:t>
            </a:r>
            <a:r>
              <a:rPr lang="en-GB" altLang="nl-NL" sz="1800" i="1" baseline="-25000"/>
              <a:t>u</a:t>
            </a:r>
            <a:r>
              <a:rPr lang="en-GB" altLang="nl-NL" sz="1800" i="1"/>
              <a:t> </a:t>
            </a:r>
            <a:r>
              <a:rPr lang="en-GB" altLang="nl-NL" sz="1800"/>
              <a:t>	ε</a:t>
            </a:r>
            <a:r>
              <a:rPr lang="en-GB" altLang="nl-NL" sz="1800" i="1" baseline="-25000"/>
              <a:t>v</a:t>
            </a:r>
            <a:r>
              <a:rPr lang="en-GB" altLang="nl-NL" sz="1800" i="1"/>
              <a:t> </a:t>
            </a:r>
            <a:r>
              <a:rPr lang="en-GB" altLang="nl-NL" sz="1800"/>
              <a:t>	ε</a:t>
            </a:r>
            <a:r>
              <a:rPr lang="en-GB" altLang="nl-NL" sz="1800" i="1" baseline="-25000"/>
              <a:t>u</a:t>
            </a:r>
            <a:r>
              <a:rPr lang="en-GB" altLang="nl-NL" sz="1800" i="1"/>
              <a:t> </a:t>
            </a:r>
            <a:r>
              <a:rPr lang="en-GB" altLang="nl-NL" sz="1800"/>
              <a:t>	ε</a:t>
            </a:r>
            <a:r>
              <a:rPr lang="en-GB" altLang="nl-NL" sz="1800" i="1" baseline="-25000"/>
              <a:t>v</a:t>
            </a:r>
            <a:r>
              <a:rPr lang="en-GB" altLang="nl-NL" sz="1800" i="1"/>
              <a:t> </a:t>
            </a:r>
            <a:r>
              <a:rPr lang="en-GB" altLang="nl-NL" sz="1800"/>
              <a:t>	</a:t>
            </a:r>
          </a:p>
          <a:p>
            <a:r>
              <a:rPr lang="en-GB" altLang="nl-NL" sz="1800"/>
              <a:t>25 km RapidScat 	0.64 	0.67 	1.33 	1.38 	1.17 	1.15 	</a:t>
            </a:r>
          </a:p>
          <a:p>
            <a:r>
              <a:rPr lang="en-GB" altLang="nl-NL" sz="1800"/>
              <a:t>50 km RapidScat 	0.56 	0.53 	1.41 	1.47 	1.06 	1.07 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6" name="Rectangle 4"/>
              <p:cNvSpPr>
                <a:spLocks noChangeArrowheads="1"/>
              </p:cNvSpPr>
              <p:nvPr/>
            </p:nvSpPr>
            <p:spPr bwMode="auto">
              <a:xfrm>
                <a:off x="250825" y="2852936"/>
                <a:ext cx="8748713" cy="381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457200" indent="-457200">
                  <a:spcBef>
                    <a:spcPct val="20000"/>
                  </a:spcBef>
                  <a:buFont typeface="Arial" charset="0"/>
                  <a:defRPr sz="240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152400" indent="-150813">
                  <a:spcBef>
                    <a:spcPct val="20000"/>
                  </a:spcBef>
                  <a:buFont typeface="Arial" charset="0"/>
                  <a:buBlip>
                    <a:blip r:embed="rId2"/>
                  </a:buBlip>
                  <a:defRPr sz="200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406400" indent="-252413">
                  <a:spcBef>
                    <a:spcPct val="20000"/>
                  </a:spcBef>
                  <a:buFont typeface="Arial" charset="0"/>
                  <a:buBlip>
                    <a:blip r:embed="rId3"/>
                  </a:buBlip>
                  <a:defRPr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633413" indent="-225425">
                  <a:spcBef>
                    <a:spcPct val="20000"/>
                  </a:spcBef>
                  <a:buFont typeface="Arial" charset="0"/>
                  <a:buBlip>
                    <a:blip r:embed="rId4"/>
                  </a:buBlip>
                  <a:defRPr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811213" indent="-176213">
                  <a:spcBef>
                    <a:spcPct val="20000"/>
                  </a:spcBef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Verdana" pitchFamily="34" charset="0"/>
                    <a:cs typeface="Verdana" pitchFamily="34" charset="0"/>
                  </a:defRPr>
                </a:lvl5pPr>
                <a:lvl6pPr marL="1268413" indent="-1762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Verdana" pitchFamily="34" charset="0"/>
                    <a:cs typeface="Verdana" pitchFamily="34" charset="0"/>
                  </a:defRPr>
                </a:lvl6pPr>
                <a:lvl7pPr marL="1725613" indent="-1762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Verdana" pitchFamily="34" charset="0"/>
                    <a:cs typeface="Verdana" pitchFamily="34" charset="0"/>
                  </a:defRPr>
                </a:lvl7pPr>
                <a:lvl8pPr marL="2182813" indent="-1762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Verdana" pitchFamily="34" charset="0"/>
                    <a:cs typeface="Verdana" pitchFamily="34" charset="0"/>
                  </a:defRPr>
                </a:lvl8pPr>
                <a:lvl9pPr marL="2640013" indent="-1762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>
                  <a:buFont typeface="Arial" charset="0"/>
                  <a:buAutoNum type="arabicPeriod"/>
                </a:pPr>
                <a:r>
                  <a:rPr lang="en-GB" altLang="nl-NL" sz="1800" dirty="0" smtClean="0">
                    <a:solidFill>
                      <a:srgbClr val="000066"/>
                    </a:solidFill>
                    <a:cs typeface="Arial" charset="0"/>
                  </a:rPr>
                  <a:t>In </a:t>
                </a:r>
                <a:r>
                  <a:rPr lang="en-GB" altLang="nl-NL" sz="1800" dirty="0">
                    <a:solidFill>
                      <a:srgbClr val="000066"/>
                    </a:solidFill>
                    <a:cs typeface="Arial" charset="0"/>
                  </a:rPr>
                  <a:t>situ buoy errors are </a:t>
                </a:r>
                <a:r>
                  <a:rPr lang="en-GB" altLang="nl-NL" sz="1800" dirty="0" smtClean="0">
                    <a:solidFill>
                      <a:srgbClr val="000066"/>
                    </a:solidFill>
                    <a:cs typeface="Arial" charset="0"/>
                  </a:rPr>
                  <a:t>in itself small (~0.1 </a:t>
                </a:r>
                <a:r>
                  <a:rPr lang="en-GB" altLang="nl-NL" sz="1800" dirty="0">
                    <a:solidFill>
                      <a:srgbClr val="000066"/>
                    </a:solidFill>
                    <a:cs typeface="Arial" charset="0"/>
                  </a:rPr>
                  <a:t>m/s), but variability over 50 km results in ~1.5 m/s vector variance at the surface due to atmospheric </a:t>
                </a:r>
                <a:r>
                  <a:rPr lang="en-GB" altLang="nl-NL" sz="1800" dirty="0" smtClean="0">
                    <a:solidFill>
                      <a:srgbClr val="000066"/>
                    </a:solidFill>
                    <a:cs typeface="Arial" charset="0"/>
                  </a:rPr>
                  <a:t>turbulence at modal winds</a:t>
                </a:r>
                <a:endParaRPr lang="en-GB" altLang="nl-NL" sz="1800" dirty="0">
                  <a:solidFill>
                    <a:srgbClr val="000066"/>
                  </a:solidFill>
                  <a:cs typeface="Arial" charset="0"/>
                </a:endParaRPr>
              </a:p>
              <a:p>
                <a:pPr>
                  <a:buFont typeface="Arial" charset="0"/>
                  <a:buAutoNum type="arabicPeriod"/>
                </a:pPr>
                <a:r>
                  <a:rPr lang="en-GB" altLang="nl-NL" sz="1800" dirty="0">
                    <a:solidFill>
                      <a:srgbClr val="000066"/>
                    </a:solidFill>
                    <a:cs typeface="Arial" charset="0"/>
                  </a:rPr>
                  <a:t>Collocation distance is 25 km here; larger collocation distances result in larger </a:t>
                </a:r>
                <a:r>
                  <a:rPr lang="en-GB" altLang="nl-NL" sz="1800" dirty="0" smtClean="0">
                    <a:solidFill>
                      <a:srgbClr val="000066"/>
                    </a:solidFill>
                    <a:cs typeface="Arial" charset="0"/>
                  </a:rPr>
                  <a:t>buoy validation </a:t>
                </a:r>
                <a:r>
                  <a:rPr lang="en-GB" altLang="nl-NL" sz="1800" dirty="0">
                    <a:solidFill>
                      <a:srgbClr val="000066"/>
                    </a:solidFill>
                    <a:cs typeface="Arial" charset="0"/>
                  </a:rPr>
                  <a:t>errors</a:t>
                </a:r>
              </a:p>
              <a:p>
                <a:pPr>
                  <a:buFont typeface="Arial" charset="0"/>
                  <a:buAutoNum type="arabicPeriod"/>
                </a:pPr>
                <a:r>
                  <a:rPr lang="en-GB" altLang="nl-NL" sz="1800" dirty="0">
                    <a:solidFill>
                      <a:srgbClr val="000066"/>
                    </a:solidFill>
                    <a:cs typeface="Arial" charset="0"/>
                  </a:rPr>
                  <a:t>A </a:t>
                </a:r>
                <a:r>
                  <a:rPr lang="en-GB" altLang="nl-NL" sz="1800" dirty="0" smtClean="0">
                    <a:solidFill>
                      <a:srgbClr val="000066"/>
                    </a:solidFill>
                    <a:cs typeface="Arial" charset="0"/>
                  </a:rPr>
                  <a:t>month of </a:t>
                </a:r>
                <a:r>
                  <a:rPr lang="en-GB" altLang="nl-NL" sz="1800" dirty="0">
                    <a:solidFill>
                      <a:srgbClr val="000066"/>
                    </a:solidFill>
                    <a:cs typeface="Arial" charset="0"/>
                  </a:rPr>
                  <a:t>buoy data is needed to obtain statistical significance over 150 buoys for a </a:t>
                </a:r>
                <a:r>
                  <a:rPr lang="en-GB" altLang="nl-NL" sz="1800" dirty="0" err="1">
                    <a:solidFill>
                      <a:srgbClr val="000066"/>
                    </a:solidFill>
                    <a:cs typeface="Arial" charset="0"/>
                  </a:rPr>
                  <a:t>scatterometer</a:t>
                </a:r>
                <a:r>
                  <a:rPr lang="en-GB" altLang="nl-NL" sz="1800" dirty="0">
                    <a:solidFill>
                      <a:srgbClr val="000066"/>
                    </a:solidFill>
                    <a:cs typeface="Arial" charset="0"/>
                  </a:rPr>
                  <a:t> with a 1700 km wide </a:t>
                </a:r>
                <a:r>
                  <a:rPr lang="en-GB" altLang="nl-NL" sz="1800" dirty="0" smtClean="0">
                    <a:solidFill>
                      <a:srgbClr val="000066"/>
                    </a:solidFill>
                    <a:cs typeface="Arial" charset="0"/>
                  </a:rPr>
                  <a:t>swath</a:t>
                </a:r>
                <a:endParaRPr lang="en-GB" altLang="nl-NL" sz="1800" dirty="0">
                  <a:solidFill>
                    <a:srgbClr val="000066"/>
                  </a:solidFill>
                  <a:cs typeface="Arial" charset="0"/>
                </a:endParaRPr>
              </a:p>
              <a:p>
                <a:pPr>
                  <a:buFont typeface="Arial" charset="0"/>
                  <a:buAutoNum type="arabicPeriod"/>
                </a:pPr>
                <a:r>
                  <a:rPr lang="en-GB" altLang="nl-NL" sz="1800" dirty="0">
                    <a:solidFill>
                      <a:srgbClr val="000066"/>
                    </a:solidFill>
                    <a:cs typeface="Arial" charset="0"/>
                  </a:rPr>
                  <a:t>Campaigns provide much less data than in situ data do</a:t>
                </a:r>
              </a:p>
              <a:p>
                <a:pPr>
                  <a:buFont typeface="Arial" charset="0"/>
                  <a:buAutoNum type="arabicPeriod"/>
                </a:pPr>
                <a:r>
                  <a:rPr lang="en-GB" altLang="nl-NL" sz="1800" dirty="0">
                    <a:solidFill>
                      <a:srgbClr val="000066"/>
                    </a:solidFill>
                    <a:cs typeface="Arial" charset="0"/>
                  </a:rPr>
                  <a:t>ECMWF errors decrease as the scale of the measurement increases</a:t>
                </a:r>
              </a:p>
              <a:p>
                <a:pPr>
                  <a:buFont typeface="Arial" charset="0"/>
                  <a:buAutoNum type="arabicPeriod"/>
                </a:pPr>
                <a:r>
                  <a:rPr lang="en-GB" altLang="nl-NL" sz="1800" dirty="0">
                    <a:solidFill>
                      <a:srgbClr val="000066"/>
                    </a:solidFill>
                    <a:cs typeface="Arial" charset="0"/>
                  </a:rPr>
                  <a:t>RSCAT was calibrated with one week of ECMWF </a:t>
                </a:r>
                <a:r>
                  <a:rPr lang="en-GB" altLang="nl-NL" sz="1800" dirty="0" smtClean="0">
                    <a:solidFill>
                      <a:srgbClr val="000066"/>
                    </a:solidFill>
                    <a:cs typeface="Arial" charset="0"/>
                  </a:rPr>
                  <a:t>winds, as ECMWF calibration factor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lang="en-US" i="1" baseline="-25000" dirty="0" smtClean="0">
                        <a:solidFill>
                          <a:srgbClr val="FF0000"/>
                        </a:solidFill>
                        <a:latin typeface="Cambria Math"/>
                        <a:ea typeface="+mn-ea"/>
                        <a:cs typeface="+mn-cs"/>
                      </a:rPr>
                      <m:t>𝑁𝑊𝑃</m:t>
                    </m:r>
                  </m:oMath>
                </a14:m>
                <a:r>
                  <a:rPr lang="en-GB" altLang="nl-NL" sz="1800" dirty="0" smtClean="0">
                    <a:solidFill>
                      <a:srgbClr val="000066"/>
                    </a:solidFill>
                    <a:cs typeface="Arial" charset="0"/>
                  </a:rPr>
                  <a:t>) is known, however SST . . .</a:t>
                </a:r>
                <a:endParaRPr lang="en-GB" altLang="nl-NL" sz="1800" dirty="0">
                  <a:solidFill>
                    <a:srgbClr val="000066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33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2852936"/>
                <a:ext cx="8748713" cy="3819525"/>
              </a:xfrm>
              <a:prstGeom prst="rect">
                <a:avLst/>
              </a:prstGeom>
              <a:blipFill rotWithShape="1">
                <a:blip r:embed="rId5"/>
                <a:stretch>
                  <a:fillRect l="-557" t="-797" r="-2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6015038"/>
            <a:ext cx="16065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/>
              <p:cNvSpPr txBox="1"/>
              <p:nvPr/>
            </p:nvSpPr>
            <p:spPr>
              <a:xfrm>
                <a:off x="611560" y="2370048"/>
                <a:ext cx="82089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NL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NL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 ,    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</m:d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,       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𝑖𝑛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𝑠𝑖𝑡𝑢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𝑠𝑐𝑎𝑡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𝑁𝑊𝑃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kstvak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70048"/>
                <a:ext cx="8208912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86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1"/>
            <a:ext cx="8724900" cy="836712"/>
          </a:xfrm>
        </p:spPr>
        <p:txBody>
          <a:bodyPr/>
          <a:lstStyle/>
          <a:p>
            <a:r>
              <a:rPr lang="en-US" dirty="0" smtClean="0"/>
              <a:t>On WVC scale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6713" y="5167758"/>
            <a:ext cx="8777287" cy="1069554"/>
          </a:xfrm>
        </p:spPr>
        <p:txBody>
          <a:bodyPr/>
          <a:lstStyle/>
          <a:p>
            <a:r>
              <a:rPr lang="en-US" sz="1800" dirty="0" smtClean="0"/>
              <a:t>CMOD5 </a:t>
            </a:r>
            <a:r>
              <a:rPr lang="en-US" sz="1800" dirty="0"/>
              <a:t>winds are lower than SFMR (VV pol) </a:t>
            </a:r>
            <a:r>
              <a:rPr lang="en-US" sz="1800" dirty="0" smtClean="0"/>
              <a:t>=&gt; </a:t>
            </a:r>
            <a:r>
              <a:rPr lang="en-US" sz="1800" dirty="0"/>
              <a:t>add </a:t>
            </a:r>
            <a:r>
              <a:rPr lang="en-US" sz="1800" dirty="0" err="1"/>
              <a:t>ln</a:t>
            </a:r>
            <a:r>
              <a:rPr lang="en-US" sz="1800" dirty="0"/>
              <a:t>(</a:t>
            </a:r>
            <a:r>
              <a:rPr lang="en-US" sz="1800" i="1" dirty="0"/>
              <a:t>V</a:t>
            </a:r>
            <a:r>
              <a:rPr lang="en-US" sz="1800" i="1" baseline="-25000" dirty="0"/>
              <a:t>ASCAT</a:t>
            </a:r>
            <a:r>
              <a:rPr lang="en-US" sz="1800" dirty="0"/>
              <a:t>) </a:t>
            </a:r>
            <a:r>
              <a:rPr lang="en-US" sz="1800" dirty="0" smtClean="0"/>
              <a:t>?</a:t>
            </a:r>
            <a:endParaRPr lang="en-US" sz="1800" dirty="0"/>
          </a:p>
          <a:p>
            <a:r>
              <a:rPr lang="en-US" sz="1800" dirty="0" smtClean="0"/>
              <a:t>CMOD5 </a:t>
            </a:r>
            <a:r>
              <a:rPr lang="en-US" sz="1800" dirty="0"/>
              <a:t>winds equal buoy winds for 15 to 20 m/s; which to </a:t>
            </a:r>
            <a:r>
              <a:rPr lang="en-US" sz="1800" dirty="0" smtClean="0"/>
              <a:t>trust ? </a:t>
            </a:r>
            <a:endParaRPr lang="en-US" sz="1800" dirty="0"/>
          </a:p>
          <a:p>
            <a:r>
              <a:rPr lang="en-US" sz="1800" dirty="0" smtClean="0"/>
              <a:t>SFMR </a:t>
            </a:r>
            <a:r>
              <a:rPr lang="en-US" sz="1800" dirty="0"/>
              <a:t>winds go up when it rains </a:t>
            </a:r>
            <a:r>
              <a:rPr lang="en-US" sz="1800" dirty="0" smtClean="0"/>
              <a:t>=&gt; </a:t>
            </a:r>
            <a:r>
              <a:rPr lang="en-US" sz="1800" dirty="0"/>
              <a:t>-</a:t>
            </a:r>
            <a:r>
              <a:rPr lang="en-US" sz="1800" dirty="0" err="1"/>
              <a:t>ln</a:t>
            </a:r>
            <a:r>
              <a:rPr lang="en-US" sz="1800" dirty="0"/>
              <a:t>(</a:t>
            </a:r>
            <a:r>
              <a:rPr lang="en-US" sz="1800" i="1" dirty="0"/>
              <a:t>RR</a:t>
            </a:r>
            <a:r>
              <a:rPr lang="en-US" sz="1800" dirty="0"/>
              <a:t>); </a:t>
            </a:r>
          </a:p>
          <a:p>
            <a:endParaRPr lang="nl-NL" sz="1800" dirty="0"/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5"/>
          <a:stretch/>
        </p:blipFill>
        <p:spPr bwMode="auto">
          <a:xfrm>
            <a:off x="-44536" y="1307346"/>
            <a:ext cx="9297055" cy="390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043608" y="836712"/>
            <a:ext cx="7278018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</a:t>
            </a:r>
            <a:r>
              <a:rPr lang="en-US" baseline="-25000" dirty="0" smtClean="0">
                <a:solidFill>
                  <a:srgbClr val="000000"/>
                </a:solidFill>
              </a:rPr>
              <a:t>SFMR</a:t>
            </a:r>
            <a:r>
              <a:rPr lang="en-US" dirty="0" smtClean="0">
                <a:solidFill>
                  <a:srgbClr val="000000"/>
                </a:solidFill>
              </a:rPr>
              <a:t>			V</a:t>
            </a:r>
            <a:r>
              <a:rPr lang="en-US" baseline="-25000" dirty="0" smtClean="0">
                <a:solidFill>
                  <a:srgbClr val="000000"/>
                </a:solidFill>
              </a:rPr>
              <a:t>SFMR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err="1" smtClean="0">
                <a:solidFill>
                  <a:srgbClr val="000000"/>
                </a:solidFill>
              </a:rPr>
              <a:t>ln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RainRate</a:t>
            </a:r>
            <a:r>
              <a:rPr lang="en-US" dirty="0" smtClean="0">
                <a:solidFill>
                  <a:srgbClr val="000000"/>
                </a:solidFill>
              </a:rPr>
              <a:t>) – </a:t>
            </a:r>
            <a:r>
              <a:rPr lang="en-US" dirty="0" err="1" smtClean="0">
                <a:solidFill>
                  <a:srgbClr val="000000"/>
                </a:solidFill>
              </a:rPr>
              <a:t>ln</a:t>
            </a:r>
            <a:r>
              <a:rPr lang="en-US" dirty="0" smtClean="0">
                <a:solidFill>
                  <a:srgbClr val="000000"/>
                </a:solidFill>
              </a:rPr>
              <a:t>(V</a:t>
            </a:r>
            <a:r>
              <a:rPr lang="en-US" baseline="-25000" dirty="0" smtClean="0">
                <a:solidFill>
                  <a:srgbClr val="000000"/>
                </a:solidFill>
              </a:rPr>
              <a:t>ASCAT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6713" y="1124744"/>
            <a:ext cx="8525767" cy="4957986"/>
          </a:xfrm>
        </p:spPr>
        <p:txBody>
          <a:bodyPr/>
          <a:lstStyle/>
          <a:p>
            <a:r>
              <a:rPr lang="en-US" dirty="0" smtClean="0"/>
              <a:t>KNMI got stuck due to </a:t>
            </a:r>
          </a:p>
          <a:p>
            <a:pPr lvl="4"/>
            <a:r>
              <a:rPr lang="en-US" sz="1600" dirty="0" smtClean="0"/>
              <a:t>Disconnect between modal (buoy) and extreme regime (SFMR)</a:t>
            </a:r>
            <a:endParaRPr lang="en-US" sz="1600" dirty="0"/>
          </a:p>
          <a:p>
            <a:pPr lvl="4"/>
            <a:r>
              <a:rPr lang="en-US" sz="1600" dirty="0" smtClean="0"/>
              <a:t>Lack of SFMR calibration (SST, wind, rain)</a:t>
            </a:r>
            <a:endParaRPr lang="nl-NL" sz="1600" dirty="0" smtClean="0"/>
          </a:p>
          <a:p>
            <a:r>
              <a:rPr lang="nl-NL" dirty="0" smtClean="0"/>
              <a:t>GPS </a:t>
            </a:r>
            <a:r>
              <a:rPr lang="nl-NL" dirty="0"/>
              <a:t>dropsondes </a:t>
            </a:r>
            <a:r>
              <a:rPr lang="nl-NL" dirty="0" err="1"/>
              <a:t>provide</a:t>
            </a:r>
            <a:r>
              <a:rPr lang="nl-NL" dirty="0"/>
              <a:t> </a:t>
            </a:r>
            <a:r>
              <a:rPr lang="nl-NL" dirty="0" err="1"/>
              <a:t>true</a:t>
            </a:r>
            <a:r>
              <a:rPr lang="nl-NL" dirty="0"/>
              <a:t> </a:t>
            </a:r>
            <a:r>
              <a:rPr lang="nl-NL" dirty="0" err="1"/>
              <a:t>measure</a:t>
            </a:r>
            <a:r>
              <a:rPr lang="nl-NL" dirty="0"/>
              <a:t> of </a:t>
            </a:r>
            <a:r>
              <a:rPr lang="nl-NL" dirty="0" err="1"/>
              <a:t>local</a:t>
            </a:r>
            <a:r>
              <a:rPr lang="nl-NL" dirty="0"/>
              <a:t> </a:t>
            </a:r>
            <a:r>
              <a:rPr lang="nl-NL" dirty="0" smtClean="0"/>
              <a:t>10m wind; </a:t>
            </a:r>
            <a:br>
              <a:rPr lang="nl-NL" dirty="0" smtClean="0"/>
            </a:b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true</a:t>
            </a:r>
            <a:r>
              <a:rPr lang="nl-NL" dirty="0" smtClean="0"/>
              <a:t> ? </a:t>
            </a:r>
            <a:r>
              <a:rPr lang="nl-NL" dirty="0" err="1" smtClean="0"/>
              <a:t>Somehow</a:t>
            </a:r>
            <a:r>
              <a:rPr lang="nl-NL" dirty="0" smtClean="0"/>
              <a:t> </a:t>
            </a:r>
            <a:r>
              <a:rPr lang="nl-NL" dirty="0" err="1" smtClean="0"/>
              <a:t>comparable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1-min winds?</a:t>
            </a:r>
            <a:endParaRPr lang="nl-NL" dirty="0"/>
          </a:p>
          <a:p>
            <a:r>
              <a:rPr lang="nl-NL" dirty="0" smtClean="0"/>
              <a:t>GPS </a:t>
            </a:r>
            <a:r>
              <a:rPr lang="nl-NL" dirty="0"/>
              <a:t>dropsondes </a:t>
            </a:r>
            <a:r>
              <a:rPr lang="nl-NL" dirty="0" err="1"/>
              <a:t>calibrate</a:t>
            </a:r>
            <a:r>
              <a:rPr lang="nl-NL" dirty="0"/>
              <a:t> SFMR </a:t>
            </a:r>
            <a:r>
              <a:rPr lang="nl-NL" dirty="0" smtClean="0"/>
              <a:t>10m </a:t>
            </a:r>
            <a:r>
              <a:rPr lang="nl-NL" dirty="0" err="1" smtClean="0"/>
              <a:t>winds</a:t>
            </a:r>
            <a:r>
              <a:rPr lang="nl-NL" dirty="0" smtClean="0"/>
              <a:t> on </a:t>
            </a:r>
            <a:r>
              <a:rPr lang="nl-NL" dirty="0" err="1"/>
              <a:t>its</a:t>
            </a:r>
            <a:r>
              <a:rPr lang="nl-NL" dirty="0"/>
              <a:t> basic </a:t>
            </a:r>
            <a:r>
              <a:rPr lang="nl-NL" dirty="0" smtClean="0"/>
              <a:t>footprint; </a:t>
            </a:r>
            <a:r>
              <a:rPr lang="nl-NL" dirty="0" err="1" smtClean="0"/>
              <a:t>similar</a:t>
            </a:r>
            <a:r>
              <a:rPr lang="nl-NL" dirty="0" smtClean="0"/>
              <a:t> </a:t>
            </a:r>
            <a:r>
              <a:rPr lang="nl-NL" dirty="0" err="1" smtClean="0"/>
              <a:t>representation</a:t>
            </a:r>
            <a:r>
              <a:rPr lang="nl-NL" dirty="0" smtClean="0"/>
              <a:t> ? </a:t>
            </a:r>
            <a:r>
              <a:rPr lang="nl-NL" dirty="0" err="1" smtClean="0"/>
              <a:t>Scatter</a:t>
            </a:r>
            <a:r>
              <a:rPr lang="nl-NL" dirty="0" smtClean="0"/>
              <a:t> ?</a:t>
            </a:r>
            <a:endParaRPr lang="nl-NL" dirty="0"/>
          </a:p>
          <a:p>
            <a:r>
              <a:rPr lang="nl-NL" dirty="0" err="1" smtClean="0"/>
              <a:t>Calibrated</a:t>
            </a:r>
            <a:r>
              <a:rPr lang="nl-NL" dirty="0" smtClean="0"/>
              <a:t> </a:t>
            </a:r>
            <a:r>
              <a:rPr lang="nl-NL" dirty="0"/>
              <a:t>SFMR data are </a:t>
            </a:r>
            <a:r>
              <a:rPr lang="nl-NL" dirty="0" err="1"/>
              <a:t>integrated</a:t>
            </a:r>
            <a:r>
              <a:rPr lang="nl-NL" dirty="0"/>
              <a:t> over a </a:t>
            </a:r>
            <a:r>
              <a:rPr lang="nl-NL" dirty="0" err="1"/>
              <a:t>scatterometer</a:t>
            </a:r>
            <a:r>
              <a:rPr lang="nl-NL" dirty="0"/>
              <a:t> WVC </a:t>
            </a:r>
            <a:r>
              <a:rPr lang="nl-NL" dirty="0" err="1"/>
              <a:t>length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provide</a:t>
            </a:r>
            <a:r>
              <a:rPr lang="nl-NL" dirty="0"/>
              <a:t> a resource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satellite</a:t>
            </a:r>
            <a:r>
              <a:rPr lang="nl-NL" dirty="0"/>
              <a:t> </a:t>
            </a:r>
            <a:r>
              <a:rPr lang="nl-NL" dirty="0" err="1"/>
              <a:t>scatterometer</a:t>
            </a:r>
            <a:r>
              <a:rPr lang="nl-NL" dirty="0"/>
              <a:t> </a:t>
            </a:r>
            <a:r>
              <a:rPr lang="nl-NL" dirty="0" err="1" smtClean="0"/>
              <a:t>calibration</a:t>
            </a:r>
            <a:r>
              <a:rPr lang="nl-NL" dirty="0" smtClean="0"/>
              <a:t>; is a 1D (</a:t>
            </a:r>
            <a:r>
              <a:rPr lang="nl-NL" dirty="0" err="1" smtClean="0"/>
              <a:t>radial</a:t>
            </a:r>
            <a:r>
              <a:rPr lang="nl-NL" dirty="0" smtClean="0"/>
              <a:t>) </a:t>
            </a:r>
            <a:r>
              <a:rPr lang="nl-NL" dirty="0" err="1" smtClean="0"/>
              <a:t>average</a:t>
            </a:r>
            <a:r>
              <a:rPr lang="nl-NL" dirty="0" smtClean="0"/>
              <a:t> </a:t>
            </a:r>
            <a:r>
              <a:rPr lang="nl-NL" dirty="0" err="1" smtClean="0"/>
              <a:t>sufficient</a:t>
            </a:r>
            <a:r>
              <a:rPr lang="nl-NL" dirty="0" smtClean="0"/>
              <a:t> ? </a:t>
            </a:r>
            <a:r>
              <a:rPr lang="nl-NL" dirty="0" err="1" smtClean="0"/>
              <a:t>Probably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is</a:t>
            </a:r>
          </a:p>
          <a:p>
            <a:r>
              <a:rPr lang="en-US" dirty="0" smtClean="0"/>
              <a:t>Can SFMR integration to a WVC provide guidance to the sub-WVC variability ? Needed to understand relationship WVC and 1-min. winds and to better assign hurricane categories 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Error </a:t>
            </a:r>
            <a:r>
              <a:rPr lang="nl-NL" dirty="0" err="1"/>
              <a:t>attribution</a:t>
            </a:r>
            <a:r>
              <a:rPr lang="nl-NL" dirty="0"/>
              <a:t> in </a:t>
            </a:r>
            <a:r>
              <a:rPr lang="nl-NL" dirty="0" err="1"/>
              <a:t>all</a:t>
            </a:r>
            <a:r>
              <a:rPr lang="nl-NL" dirty="0"/>
              <a:t> steps</a:t>
            </a:r>
          </a:p>
        </p:txBody>
      </p:sp>
    </p:spTree>
    <p:extLst>
      <p:ext uri="{BB962C8B-B14F-4D97-AF65-F5344CB8AC3E}">
        <p14:creationId xmlns:p14="http://schemas.microsoft.com/office/powerpoint/2010/main" val="10867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Aangepast ontwerp">
  <a:themeElements>
    <a:clrScheme name="3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angepast 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Aangepast ontwerp">
  <a:themeElements>
    <a:clrScheme name="4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Aangepast 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3_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andaardontwerp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angepast ontwerp">
  <a:themeElements>
    <a:clrScheme name="1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angepast 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5188</TotalTime>
  <Words>1649</Words>
  <Application>Microsoft Office PowerPoint</Application>
  <PresentationFormat>On-screen Show (4:3)</PresentationFormat>
  <Paragraphs>231</Paragraphs>
  <Slides>31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3_Aangepast ontwerp</vt:lpstr>
      <vt:lpstr>4_Default Design</vt:lpstr>
      <vt:lpstr>4_Aangepast ontwerp</vt:lpstr>
      <vt:lpstr>3_Standaardontwerp</vt:lpstr>
      <vt:lpstr>1_Aangepast ontwerp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Truthful?</vt:lpstr>
      <vt:lpstr>Triple collocation (scat scale)</vt:lpstr>
      <vt:lpstr>On WVC scale</vt:lpstr>
      <vt:lpstr>Way forward</vt:lpstr>
      <vt:lpstr>Compare NRT to archive</vt:lpstr>
      <vt:lpstr>Number of extremes</vt:lpstr>
      <vt:lpstr>Other references?</vt:lpstr>
      <vt:lpstr>Dropsondes</vt:lpstr>
      <vt:lpstr>Improve calibration</vt:lpstr>
      <vt:lpstr>PowerPoint Presentation</vt:lpstr>
      <vt:lpstr>PowerPoint Presentation</vt:lpstr>
      <vt:lpstr>PowerPoint Presentation</vt:lpstr>
      <vt:lpstr>Irma – 2017/09/07 10:30 UTC</vt:lpstr>
      <vt:lpstr>Using ECMWF/ERA5 data for the VH-GMF  </vt:lpstr>
      <vt:lpstr>CHEFS</vt:lpstr>
      <vt:lpstr>Meet at 18:00 P31?</vt:lpstr>
      <vt:lpstr>Backup Slides</vt:lpstr>
      <vt:lpstr>Climate extremes</vt:lpstr>
      <vt:lpstr>Stress-equivalent wind</vt:lpstr>
      <vt:lpstr>PowerPoint Presentation</vt:lpstr>
      <vt:lpstr>Observations and Models</vt:lpstr>
      <vt:lpstr>ECMWF OPS improves</vt:lpstr>
      <vt:lpstr>PowerPoint Presentation</vt:lpstr>
      <vt:lpstr>PowerPoint Presentation</vt:lpstr>
      <vt:lpstr>PowerPoint Presentation</vt:lpstr>
      <vt:lpstr>Faraday rotation</vt:lpstr>
    </vt:vector>
  </TitlesOfParts>
  <Company>NCEP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Ncep User</dc:creator>
  <cp:lastModifiedBy>Stoffelen, Ad (KNMI)</cp:lastModifiedBy>
  <cp:revision>135</cp:revision>
  <dcterms:created xsi:type="dcterms:W3CDTF">2005-02-02T02:41:48Z</dcterms:created>
  <dcterms:modified xsi:type="dcterms:W3CDTF">2018-04-24T22:05:47Z</dcterms:modified>
</cp:coreProperties>
</file>