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15" r:id="rId2"/>
    <p:sldId id="354" r:id="rId3"/>
    <p:sldId id="301" r:id="rId4"/>
    <p:sldId id="355" r:id="rId5"/>
    <p:sldId id="356" r:id="rId6"/>
    <p:sldId id="340" r:id="rId7"/>
    <p:sldId id="358" r:id="rId8"/>
    <p:sldId id="359" r:id="rId9"/>
    <p:sldId id="364" r:id="rId10"/>
    <p:sldId id="366" r:id="rId11"/>
    <p:sldId id="365" r:id="rId12"/>
    <p:sldId id="357" r:id="rId13"/>
    <p:sldId id="361" r:id="rId14"/>
    <p:sldId id="36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Bourassa" initials="MB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88072" autoAdjust="0"/>
  </p:normalViewPr>
  <p:slideViewPr>
    <p:cSldViewPr snapToGrid="0" snapToObjects="1">
      <p:cViewPr>
        <p:scale>
          <a:sx n="50" d="100"/>
          <a:sy n="50" d="100"/>
        </p:scale>
        <p:origin x="797" y="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AAE25-C799-D342-9F01-8B8C5A70687C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D62E2-F59E-6846-BBC0-89ED636CE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8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D62E2-F59E-6846-BBC0-89ED636CEE3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71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Differences might be on a shorter time scale – need</a:t>
            </a:r>
            <a:r>
              <a:rPr lang="en-US" baseline="0" dirty="0" smtClean="0"/>
              <a:t> to check that.  Since the result is for the median the answers will still be very similar.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that we do not test if changes due stability are more important than changes due to the air temperature gradient.  We did verify that both change.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11813-5204-4F64-AC1D-8DB41B438AA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09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 Schematic illustration of the divergence and curl of the wind and wind stress fields that result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spatial variations of the SST field. Near a meandering SST front (the heavy black line), surface winds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lower over cool water and higher over warm water, shown qualitatively by the lengths of the vectors.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Acceleration where winds blow across the SST front generates divergence (green area). Lateral variations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winds blow parallel to the SST front generate curl (red area). The divergence and curl perturbations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proportional to the downwind and crosswind components of the SST gradient, respectively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(see Figure 3).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11813-5204-4F64-AC1D-8DB41B438AA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06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D62E2-F59E-6846-BBC0-89ED636CEE3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19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D62E2-F59E-6846-BBC0-89ED636CEE3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19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6577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6064" y="52756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33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173D-171C-D54C-B5C5-8A965A4B0C96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74481E-67BD-E64A-952C-05DDBA037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173D-171C-D54C-B5C5-8A965A4B0C96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74481E-67BD-E64A-952C-05DDBA037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44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454"/>
            <a:ext cx="9144000" cy="84448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3" y="1009934"/>
            <a:ext cx="8584442" cy="5346416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Ø"/>
              <a:defRPr sz="2200">
                <a:latin typeface="Times New Roman" pitchFamily="18" charset="0"/>
                <a:cs typeface="Times New Roman" pitchFamily="18" charset="0"/>
              </a:defRPr>
            </a:lvl1pPr>
            <a:lvl2pPr>
              <a:buFont typeface="Wingdings" pitchFamily="2" charset="2"/>
              <a:buChar char="Ø"/>
              <a:defRPr sz="2200">
                <a:latin typeface="Times New Roman" pitchFamily="18" charset="0"/>
                <a:cs typeface="Times New Roman" pitchFamily="18" charset="0"/>
              </a:defRPr>
            </a:lvl2pPr>
            <a:lvl3pPr>
              <a:buFont typeface="Wingdings" pitchFamily="2" charset="2"/>
              <a:buChar char="Ø"/>
              <a:defRPr sz="2200">
                <a:latin typeface="Times New Roman" pitchFamily="18" charset="0"/>
                <a:cs typeface="Times New Roman" pitchFamily="18" charset="0"/>
              </a:defRPr>
            </a:lvl3pPr>
            <a:lvl4pPr>
              <a:buFont typeface="Wingdings" pitchFamily="2" charset="2"/>
              <a:buChar char="Ø"/>
              <a:defRPr sz="2200">
                <a:latin typeface="Times New Roman" pitchFamily="18" charset="0"/>
                <a:cs typeface="Times New Roman" pitchFamily="18" charset="0"/>
              </a:defRPr>
            </a:lvl4pPr>
            <a:lvl5pPr>
              <a:buFont typeface="Wingdings" pitchFamily="2" charset="2"/>
              <a:buChar char="Ø"/>
              <a:defRPr sz="22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173D-171C-D54C-B5C5-8A965A4B0C96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74481E-67BD-E64A-952C-05DDBA037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7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173D-171C-D54C-B5C5-8A965A4B0C96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74481E-67BD-E64A-952C-05DDBA037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06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173D-171C-D54C-B5C5-8A965A4B0C96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74481E-67BD-E64A-952C-05DDBA037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15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173D-171C-D54C-B5C5-8A965A4B0C96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74481E-67BD-E64A-952C-05DDBA037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5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173D-171C-D54C-B5C5-8A965A4B0C96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74481E-67BD-E64A-952C-05DDBA037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95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173D-171C-D54C-B5C5-8A965A4B0C96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74481E-67BD-E64A-952C-05DDBA037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2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173D-171C-D54C-B5C5-8A965A4B0C96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74481E-67BD-E64A-952C-05DDBA037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5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173D-171C-D54C-B5C5-8A965A4B0C96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74481E-67BD-E64A-952C-05DDBA037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2056"/>
            <a:ext cx="8229600" cy="5054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0173D-171C-D54C-B5C5-8A965A4B0C96}" type="datetimeFigureOut">
              <a:rPr lang="en-US" smtClean="0"/>
              <a:pPr/>
              <a:t>4/24/2018</a:t>
            </a:fld>
            <a:endParaRPr lang="en-US" dirty="0"/>
          </a:p>
        </p:txBody>
      </p:sp>
      <p:pic>
        <p:nvPicPr>
          <p:cNvPr id="7" name="Picture 6" descr="type_coaps_logo_trans.gif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1160" y="6308676"/>
            <a:ext cx="508379" cy="508379"/>
          </a:xfrm>
          <a:prstGeom prst="rect">
            <a:avLst/>
          </a:prstGeom>
        </p:spPr>
      </p:pic>
      <p:pic>
        <p:nvPicPr>
          <p:cNvPr id="8" name="Picture 7" descr="FSU_Seal_Color_RGB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32882" y="6308147"/>
            <a:ext cx="508379" cy="508379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116128" y="6356350"/>
            <a:ext cx="20406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fld id="{0574481E-67BD-E64A-952C-05DDBA037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8803" y="6310779"/>
            <a:ext cx="515795" cy="51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2850992" y="6486975"/>
            <a:ext cx="3954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2018 IOVWST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2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rgbClr val="0070C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itchFamily="2" charset="2"/>
        <a:buChar char="Ø"/>
        <a:defRPr sz="2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itchFamily="2" charset="2"/>
        <a:buChar char="Ø"/>
        <a:defRPr sz="2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itchFamily="2" charset="2"/>
        <a:buChar char="Ø"/>
        <a:defRPr sz="2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itchFamily="2" charset="2"/>
        <a:buChar char="Ø"/>
        <a:defRPr sz="2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pitchFamily="2" charset="2"/>
        <a:buChar char="Ø"/>
        <a:defRPr sz="2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3999" cy="1238868"/>
          </a:xfrm>
        </p:spPr>
        <p:txBody>
          <a:bodyPr>
            <a:noAutofit/>
          </a:bodyPr>
          <a:lstStyle/>
          <a:p>
            <a:r>
              <a:rPr lang="en-US" dirty="0"/>
              <a:t>Coupling ocean currents and waves with wind stress over the Gulf Stream</a:t>
            </a:r>
            <a:endParaRPr lang="en-US" sz="2800" dirty="0" smtClean="0"/>
          </a:p>
        </p:txBody>
      </p:sp>
      <p:sp>
        <p:nvSpPr>
          <p:cNvPr id="13314" name="Subtitle 4"/>
          <p:cNvSpPr>
            <a:spLocks noGrp="1"/>
          </p:cNvSpPr>
          <p:nvPr>
            <p:ph type="subTitle" idx="1"/>
          </p:nvPr>
        </p:nvSpPr>
        <p:spPr>
          <a:xfrm>
            <a:off x="179297" y="1238868"/>
            <a:ext cx="8775511" cy="249146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Mark A. </a:t>
            </a:r>
            <a:r>
              <a:rPr lang="en-US" sz="2400" dirty="0" smtClean="0">
                <a:solidFill>
                  <a:schemeClr val="tx1"/>
                </a:solidFill>
              </a:rPr>
              <a:t>Bourassa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dirty="0" smtClean="0">
                <a:solidFill>
                  <a:schemeClr val="tx1"/>
                </a:solidFill>
              </a:rPr>
              <a:t>Qi Shi</a:t>
            </a:r>
            <a:endParaRPr lang="en-US" sz="2400" baseline="30000" dirty="0" smtClean="0">
              <a:solidFill>
                <a:schemeClr val="tx1"/>
              </a:solidFill>
            </a:endParaRPr>
          </a:p>
          <a:p>
            <a:endParaRPr lang="en-US" sz="1200" dirty="0" smtClean="0"/>
          </a:p>
          <a:p>
            <a:r>
              <a:rPr lang="en-US" sz="2400" dirty="0" smtClean="0"/>
              <a:t>Center for Ocean-Atmospheric Prediction Studies</a:t>
            </a:r>
            <a:br>
              <a:rPr lang="en-US" sz="2400" dirty="0" smtClean="0"/>
            </a:br>
            <a:r>
              <a:rPr lang="en-US" sz="2400" dirty="0" smtClean="0"/>
              <a:t>and Department of Earth, Ocean and Atmospheric Science, Florida State </a:t>
            </a:r>
            <a:r>
              <a:rPr lang="en-US" sz="2400" dirty="0" smtClean="0"/>
              <a:t>University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7658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modeled curl of wind (and curl of stress) are sensitive gradients of SST and current, in the direction perpendicular to the wind.</a:t>
            </a:r>
          </a:p>
          <a:p>
            <a:pPr lvl="1"/>
            <a:r>
              <a:rPr lang="en-US" dirty="0" smtClean="0"/>
              <a:t>This curl is a key player in coupling the ocean and atmosphere</a:t>
            </a:r>
          </a:p>
          <a:p>
            <a:pPr lvl="2"/>
            <a:r>
              <a:rPr lang="en-US" dirty="0" smtClean="0"/>
              <a:t>Impacting vertical and horizontal motions</a:t>
            </a:r>
          </a:p>
          <a:p>
            <a:pPr lvl="2"/>
            <a:r>
              <a:rPr lang="en-US" dirty="0" smtClean="0"/>
              <a:t>Impacting the local heat budget</a:t>
            </a:r>
          </a:p>
          <a:p>
            <a:r>
              <a:rPr lang="en-US" dirty="0" smtClean="0"/>
              <a:t>This sensitivity of the curl of wind stress is much greater to gradients of currents than </a:t>
            </a:r>
            <a:r>
              <a:rPr lang="en-US" smtClean="0"/>
              <a:t>to gradients of SST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710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3999" cy="1238868"/>
          </a:xfrm>
        </p:spPr>
        <p:txBody>
          <a:bodyPr>
            <a:noAutofit/>
          </a:bodyPr>
          <a:lstStyle/>
          <a:p>
            <a:r>
              <a:rPr lang="en-US" dirty="0"/>
              <a:t>Coupling ocean currents and waves with wind stress over the Gulf Stream</a:t>
            </a:r>
            <a:endParaRPr lang="en-US" sz="2800" dirty="0" smtClean="0"/>
          </a:p>
        </p:txBody>
      </p:sp>
      <p:sp>
        <p:nvSpPr>
          <p:cNvPr id="13314" name="Subtitle 4"/>
          <p:cNvSpPr>
            <a:spLocks noGrp="1"/>
          </p:cNvSpPr>
          <p:nvPr>
            <p:ph type="subTitle" idx="1"/>
          </p:nvPr>
        </p:nvSpPr>
        <p:spPr>
          <a:xfrm>
            <a:off x="179297" y="1238868"/>
            <a:ext cx="8775511" cy="249146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Mark A. </a:t>
            </a:r>
            <a:r>
              <a:rPr lang="en-US" sz="2400" dirty="0" smtClean="0">
                <a:solidFill>
                  <a:schemeClr val="tx1"/>
                </a:solidFill>
              </a:rPr>
              <a:t>Bourassa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dirty="0" smtClean="0">
                <a:solidFill>
                  <a:schemeClr val="tx1"/>
                </a:solidFill>
              </a:rPr>
              <a:t>Qi Shi</a:t>
            </a:r>
            <a:endParaRPr lang="en-US" sz="2400" baseline="30000" dirty="0" smtClean="0">
              <a:solidFill>
                <a:schemeClr val="tx1"/>
              </a:solidFill>
            </a:endParaRPr>
          </a:p>
          <a:p>
            <a:endParaRPr lang="en-US" sz="1200" dirty="0" smtClean="0"/>
          </a:p>
          <a:p>
            <a:r>
              <a:rPr lang="en-US" sz="2400" dirty="0" smtClean="0"/>
              <a:t>Center for Ocean-Atmospheric Prediction Studies</a:t>
            </a:r>
            <a:br>
              <a:rPr lang="en-US" sz="2400" dirty="0" smtClean="0"/>
            </a:br>
            <a:r>
              <a:rPr lang="en-US" sz="2400" dirty="0" smtClean="0"/>
              <a:t>and Department of Earth, Ocean and Atmospheric Science, Florida State </a:t>
            </a:r>
            <a:r>
              <a:rPr lang="en-US" sz="2400" dirty="0" smtClean="0"/>
              <a:t>University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3375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454"/>
            <a:ext cx="9144000" cy="844480"/>
          </a:xfrm>
        </p:spPr>
        <p:txBody>
          <a:bodyPr/>
          <a:lstStyle/>
          <a:p>
            <a:r>
              <a:rPr lang="en-US" dirty="0" smtClean="0"/>
              <a:t>Surface Wind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3" y="4876800"/>
            <a:ext cx="8584442" cy="147955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Histograms </a:t>
            </a:r>
            <a:r>
              <a:rPr lang="en-US" dirty="0"/>
              <a:t>of the difference of current, stability and log </a:t>
            </a:r>
            <a:r>
              <a:rPr lang="en-US" dirty="0" smtClean="0"/>
              <a:t>profile terms </a:t>
            </a:r>
            <a:r>
              <a:rPr lang="en-US" dirty="0"/>
              <a:t>in the log-wind equation between CUR_WAV and WAVE experiments. The statistics </a:t>
            </a:r>
            <a:r>
              <a:rPr lang="en-US" dirty="0" smtClean="0"/>
              <a:t>are </a:t>
            </a:r>
            <a:r>
              <a:rPr lang="en-US" dirty="0"/>
              <a:t>computed over strong-current (</a:t>
            </a:r>
            <a:r>
              <a:rPr lang="en-US" dirty="0" smtClean="0"/>
              <a:t>U</a:t>
            </a:r>
            <a:r>
              <a:rPr lang="en-US" baseline="-25000" dirty="0" smtClean="0"/>
              <a:t>s</a:t>
            </a:r>
            <a:r>
              <a:rPr lang="en-US" dirty="0" smtClean="0"/>
              <a:t>&gt;1m/s; left) </a:t>
            </a:r>
            <a:r>
              <a:rPr lang="en-US" dirty="0"/>
              <a:t>and weak-current (U</a:t>
            </a:r>
            <a:r>
              <a:rPr lang="en-US" baseline="-25000" dirty="0"/>
              <a:t>s</a:t>
            </a:r>
            <a:r>
              <a:rPr lang="en-US" dirty="0"/>
              <a:t>&lt;1 </a:t>
            </a:r>
            <a:r>
              <a:rPr lang="en-US" dirty="0" smtClean="0"/>
              <a:t>m/s; right) regions. Dashed lines are associated with negative changes in currents.</a:t>
            </a:r>
            <a:endParaRPr lang="en-US" dirty="0"/>
          </a:p>
        </p:txBody>
      </p:sp>
      <p:pic>
        <p:nvPicPr>
          <p:cNvPr id="6" name="Picture 5" descr="Macintosh HD:Users:qishi:Documents:reseach:paper:figure:weak_current_both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8" t="17980" r="18239" b="8789"/>
          <a:stretch/>
        </p:blipFill>
        <p:spPr bwMode="auto">
          <a:xfrm>
            <a:off x="4578823" y="1188720"/>
            <a:ext cx="4470285" cy="3688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Macintosh HD:Users:qishi:Documents:reseach:paper:figure:strong_current_both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17849" r="17841" b="7998"/>
          <a:stretch/>
        </p:blipFill>
        <p:spPr bwMode="auto">
          <a:xfrm>
            <a:off x="286604" y="1151629"/>
            <a:ext cx="4199132" cy="37251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62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312"/>
            <a:ext cx="9144000" cy="8444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Changes in October Wind Stress Magnitude</a:t>
            </a:r>
            <a:br>
              <a:rPr lang="en-US" dirty="0" smtClean="0"/>
            </a:br>
            <a:r>
              <a:rPr lang="en-US" sz="2400" dirty="0" smtClean="0"/>
              <a:t>Relative to model with stress independent of waves and currents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2961" y="3531635"/>
            <a:ext cx="4511040" cy="319448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Currents alone tend to reduce EKE production beyond reasonable values</a:t>
            </a:r>
          </a:p>
          <a:p>
            <a:r>
              <a:rPr lang="en-US" dirty="0" smtClean="0"/>
              <a:t>Waves alone tend to increase stress</a:t>
            </a:r>
          </a:p>
          <a:p>
            <a:pPr lvl="1"/>
            <a:r>
              <a:rPr lang="en-US" dirty="0" smtClean="0"/>
              <a:t>But not as needed</a:t>
            </a:r>
          </a:p>
          <a:p>
            <a:r>
              <a:rPr lang="en-US" dirty="0" smtClean="0"/>
              <a:t>Waves together with currents are not a linear sum of the two</a:t>
            </a:r>
          </a:p>
          <a:p>
            <a:pPr lvl="1"/>
            <a:r>
              <a:rPr lang="en-US" dirty="0" smtClean="0"/>
              <a:t>Good for ocean EKE</a:t>
            </a:r>
          </a:p>
          <a:p>
            <a:pPr lvl="1"/>
            <a:r>
              <a:rPr lang="en-US" dirty="0" smtClean="0"/>
              <a:t>Surface currents are critically important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63" y="1189870"/>
            <a:ext cx="4539397" cy="2381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480"/>
          <a:stretch/>
        </p:blipFill>
        <p:spPr>
          <a:xfrm>
            <a:off x="4815840" y="1206499"/>
            <a:ext cx="4328160" cy="2365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62" y="3795597"/>
            <a:ext cx="4640997" cy="24005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" y="923551"/>
            <a:ext cx="133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CUR-CTL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15840" y="932702"/>
            <a:ext cx="133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WAV-CTL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5600" y="3533734"/>
            <a:ext cx="183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CUR&amp;WAV-CTL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99455" y="912030"/>
            <a:ext cx="1791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Reasonable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02559" y="932702"/>
            <a:ext cx="1666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 Reasonable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97538" y="3519153"/>
            <a:ext cx="2321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Seemingly Reasonable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82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</a:t>
            </a:r>
            <a:r>
              <a:rPr lang="en-US" dirty="0" smtClean="0"/>
              <a:t>October Ocean </a:t>
            </a:r>
            <a:r>
              <a:rPr lang="en-US" dirty="0"/>
              <a:t>Ekman Pumping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9643" y="3663517"/>
            <a:ext cx="4311401" cy="289792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 the upper two images the mixed layer heat budget is dominated by horizontal transport processes.</a:t>
            </a:r>
          </a:p>
          <a:p>
            <a:r>
              <a:rPr lang="en-US" dirty="0" smtClean="0"/>
              <a:t>In the bottom case, the heat budget is dominated by vertical motion</a:t>
            </a:r>
          </a:p>
          <a:p>
            <a:pPr lvl="1"/>
            <a:r>
              <a:rPr lang="en-US" dirty="0" smtClean="0"/>
              <a:t>Curl of stress is greater over SST gradients (more like observations)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6720" y="923551"/>
            <a:ext cx="133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CUR-CTL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15840" y="932702"/>
            <a:ext cx="133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WAV-CTL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5600" y="3533734"/>
            <a:ext cx="183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CUR&amp;WAV-CTL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49" y="1249897"/>
            <a:ext cx="4452751" cy="2339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080" y="1251146"/>
            <a:ext cx="4452751" cy="2320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849" y="3843394"/>
            <a:ext cx="4460383" cy="234350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47499" y="3602727"/>
            <a:ext cx="2402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More like Observations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3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Want Two-Way Coupling?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Ocean and atmospheric models are advancing to the resolutions where two-way coupling is critical.</a:t>
            </a:r>
          </a:p>
          <a:p>
            <a:pPr lvl="1"/>
            <a:r>
              <a:rPr lang="en-US" dirty="0" smtClean="0"/>
              <a:t>They are doing so to improve model accuracy.</a:t>
            </a:r>
          </a:p>
          <a:p>
            <a:pPr lvl="1"/>
            <a:r>
              <a:rPr lang="en-US" dirty="0" smtClean="0"/>
              <a:t>Small scale processes greatly enhance the vertical transport of energy, materials in the ocean (salt, nutrients, gasses) and the atmosphere (water vapor)</a:t>
            </a:r>
          </a:p>
          <a:p>
            <a:pPr lvl="1"/>
            <a:r>
              <a:rPr lang="en-US" dirty="0" smtClean="0"/>
              <a:t>These changes should impact</a:t>
            </a:r>
          </a:p>
          <a:p>
            <a:pPr lvl="2"/>
            <a:r>
              <a:rPr lang="en-US" dirty="0" smtClean="0"/>
              <a:t> The global and regional energy and water cycles (weather)</a:t>
            </a:r>
          </a:p>
          <a:p>
            <a:pPr lvl="2"/>
            <a:r>
              <a:rPr lang="en-US" dirty="0" smtClean="0"/>
              <a:t> Ocean mixed layer temperature and depth</a:t>
            </a:r>
          </a:p>
          <a:p>
            <a:pPr lvl="2"/>
            <a:r>
              <a:rPr lang="en-US" dirty="0" smtClean="0"/>
              <a:t> CO</a:t>
            </a:r>
            <a:r>
              <a:rPr lang="en-US" baseline="-25000" dirty="0" smtClean="0"/>
              <a:t>2</a:t>
            </a:r>
            <a:r>
              <a:rPr lang="en-US" dirty="0" smtClean="0"/>
              <a:t> budgets of the ocean and atmosphere</a:t>
            </a:r>
          </a:p>
          <a:p>
            <a:pPr lvl="2"/>
            <a:r>
              <a:rPr lang="en-US" dirty="0" smtClean="0"/>
              <a:t> Nutrient content for marine organisms</a:t>
            </a:r>
          </a:p>
        </p:txBody>
      </p:sp>
    </p:spTree>
    <p:extLst>
      <p:ext uri="{BB962C8B-B14F-4D97-AF65-F5344CB8AC3E}">
        <p14:creationId xmlns:p14="http://schemas.microsoft.com/office/powerpoint/2010/main" val="355843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Ocean-Atmosphere-Wave Modeling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44014" y="1006351"/>
            <a:ext cx="7753284" cy="3675993"/>
            <a:chOff x="1219200" y="2004648"/>
            <a:chExt cx="7164705" cy="3100752"/>
          </a:xfrm>
        </p:grpSpPr>
        <p:sp>
          <p:nvSpPr>
            <p:cNvPr id="6" name="Rounded Rectangle 5"/>
            <p:cNvSpPr/>
            <p:nvPr/>
          </p:nvSpPr>
          <p:spPr>
            <a:xfrm>
              <a:off x="1295400" y="2314575"/>
              <a:ext cx="1901952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Ocean</a:t>
              </a:r>
            </a:p>
            <a:p>
              <a:pPr algn="ctr"/>
              <a:r>
                <a:rPr lang="en-US" sz="2000" dirty="0" smtClean="0"/>
                <a:t>(ROMS)</a:t>
              </a:r>
              <a:endParaRPr lang="en-US" sz="20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298448" y="4191000"/>
              <a:ext cx="1901952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Wave</a:t>
              </a:r>
            </a:p>
            <a:p>
              <a:pPr algn="ctr"/>
              <a:r>
                <a:rPr lang="en-US" sz="2000" dirty="0" smtClean="0"/>
                <a:t>(SWAN)</a:t>
              </a:r>
              <a:endParaRPr lang="en-US" sz="20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915025" y="2362200"/>
              <a:ext cx="2468880" cy="26517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Atmosphere</a:t>
              </a:r>
            </a:p>
            <a:p>
              <a:pPr algn="ctr"/>
              <a:r>
                <a:rPr lang="en-US" sz="2000" dirty="0" smtClean="0"/>
                <a:t>(WRF)</a:t>
              </a:r>
            </a:p>
            <a:p>
              <a:pPr algn="ctr"/>
              <a:endParaRPr lang="en-US" sz="2000" dirty="0">
                <a:solidFill>
                  <a:srgbClr val="990033"/>
                </a:solidFill>
              </a:endParaRPr>
            </a:p>
            <a:p>
              <a:pPr algn="ctr"/>
              <a:endParaRPr lang="en-US" sz="2400" dirty="0" smtClean="0">
                <a:solidFill>
                  <a:srgbClr val="990033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3276599" y="4476750"/>
              <a:ext cx="2438401" cy="0"/>
            </a:xfrm>
            <a:prstGeom prst="straightConnector1">
              <a:avLst/>
            </a:prstGeom>
            <a:ln w="28575" cmpd="sng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ounded Rectangle 29"/>
            <p:cNvSpPr/>
            <p:nvPr/>
          </p:nvSpPr>
          <p:spPr>
            <a:xfrm>
              <a:off x="3012153" y="4171951"/>
              <a:ext cx="3048411" cy="400049"/>
            </a:xfrm>
            <a:prstGeom prst="roundRect">
              <a:avLst>
                <a:gd name="adj" fmla="val 222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10</a:t>
              </a:r>
              <a:r>
                <a:rPr lang="en-US" sz="1600" dirty="0">
                  <a:solidFill>
                    <a:schemeClr val="tx1"/>
                  </a:solidFill>
                </a:rPr>
                <a:t>-</a:t>
              </a:r>
              <a:r>
                <a:rPr lang="en-US" sz="1600" dirty="0" smtClean="0">
                  <a:solidFill>
                    <a:schemeClr val="tx1"/>
                  </a:solidFill>
                </a:rPr>
                <a:t>meter wind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wrt</a:t>
              </a:r>
              <a:r>
                <a:rPr lang="en-US" sz="1600" dirty="0" smtClean="0">
                  <a:solidFill>
                    <a:srgbClr val="FF0000"/>
                  </a:solidFill>
                </a:rPr>
                <a:t> Surface Current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2133600" y="3352800"/>
              <a:ext cx="0" cy="762000"/>
            </a:xfrm>
            <a:prstGeom prst="straightConnector1">
              <a:avLst/>
            </a:prstGeom>
            <a:ln w="28575" cmpd="sng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2362200" y="3329941"/>
              <a:ext cx="0" cy="762000"/>
            </a:xfrm>
            <a:prstGeom prst="straightConnector1">
              <a:avLst/>
            </a:prstGeom>
            <a:ln w="28575" cmpd="sng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>
              <a:off x="3276599" y="2667000"/>
              <a:ext cx="2438401" cy="0"/>
            </a:xfrm>
            <a:prstGeom prst="straightConnector1">
              <a:avLst/>
            </a:prstGeom>
            <a:ln w="28575" cmpd="sng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3319461" y="2886075"/>
              <a:ext cx="2409825" cy="0"/>
            </a:xfrm>
            <a:prstGeom prst="straightConnector1">
              <a:avLst/>
            </a:prstGeom>
            <a:ln w="28575" cmpd="sng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ounded Rectangle 43"/>
            <p:cNvSpPr/>
            <p:nvPr/>
          </p:nvSpPr>
          <p:spPr>
            <a:xfrm>
              <a:off x="2895600" y="2004648"/>
              <a:ext cx="3362325" cy="619125"/>
            </a:xfrm>
            <a:prstGeom prst="roundRect">
              <a:avLst>
                <a:gd name="adj" fmla="val 222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Wind stress, Surface heat fluxes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Radiation, Precipitation,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 Sea level </a:t>
              </a:r>
              <a:r>
                <a:rPr lang="en-US" sz="1600" dirty="0">
                  <a:solidFill>
                    <a:schemeClr val="tx1"/>
                  </a:solidFill>
                </a:rPr>
                <a:t>p</a:t>
              </a:r>
              <a:r>
                <a:rPr lang="en-US" sz="1600" dirty="0" smtClean="0">
                  <a:solidFill>
                    <a:schemeClr val="tx1"/>
                  </a:solidFill>
                </a:rPr>
                <a:t>ressure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1219200" y="3358516"/>
              <a:ext cx="1003173" cy="581025"/>
            </a:xfrm>
            <a:prstGeom prst="roundRect">
              <a:avLst>
                <a:gd name="adj" fmla="val 222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Surface currents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2368677" y="3434716"/>
              <a:ext cx="1441323" cy="581025"/>
            </a:xfrm>
            <a:prstGeom prst="roundRect">
              <a:avLst>
                <a:gd name="adj" fmla="val 222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 Wave length, height, period and direction 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2789967" y="4173892"/>
            <a:ext cx="2667000" cy="400049"/>
          </a:xfrm>
          <a:prstGeom prst="roundRect">
            <a:avLst>
              <a:gd name="adj" fmla="val 22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Wave height and wave length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570428" y="4114800"/>
            <a:ext cx="2638715" cy="0"/>
          </a:xfrm>
          <a:prstGeom prst="straightConnector1">
            <a:avLst/>
          </a:prstGeom>
          <a:ln w="2857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3016512" y="2165676"/>
            <a:ext cx="2000250" cy="400049"/>
          </a:xfrm>
          <a:prstGeom prst="roundRect">
            <a:avLst>
              <a:gd name="adj" fmla="val 22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Surface currents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839360" y="1972501"/>
            <a:ext cx="2247900" cy="400049"/>
          </a:xfrm>
          <a:prstGeom prst="roundRect">
            <a:avLst>
              <a:gd name="adj" fmla="val 22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Sea surface temperature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003865" y="2971800"/>
            <a:ext cx="1841754" cy="1279868"/>
          </a:xfrm>
          <a:prstGeom prst="roundRect">
            <a:avLst>
              <a:gd name="adj" fmla="val 2129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</a:p>
          <a:p>
            <a:pPr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Modified MYNN</a:t>
            </a:r>
            <a:endParaRPr lang="en-U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602" y="923395"/>
            <a:ext cx="845728" cy="11329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64" y="2755592"/>
            <a:ext cx="794645" cy="10495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953" y="3859226"/>
            <a:ext cx="775956" cy="1039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772" y="5102942"/>
            <a:ext cx="8389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Stress is based on wind shear (wind relative to the current)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Stress is dependent on sea state via COARE’s option for Taylor and </a:t>
            </a:r>
            <a:r>
              <a:rPr lang="en-US" dirty="0" err="1" smtClean="0"/>
              <a:t>Yelland’s</a:t>
            </a:r>
            <a:r>
              <a:rPr lang="en-US" dirty="0" smtClean="0"/>
              <a:t> roughness length PLUS the roughness of a smooth surface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0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312"/>
            <a:ext cx="9144000" cy="8444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Changes in October Wind Stress Magnitude</a:t>
            </a:r>
            <a:br>
              <a:rPr lang="en-US" dirty="0" smtClean="0"/>
            </a:br>
            <a:r>
              <a:rPr lang="en-US" sz="2400" dirty="0" smtClean="0"/>
              <a:t>Relative to model with stress independent of waves and currents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301836"/>
            <a:ext cx="9050439" cy="2112551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sea state and current dependent model </a:t>
            </a:r>
            <a:r>
              <a:rPr lang="en-US" dirty="0" smtClean="0"/>
              <a:t>has stronger stress gradients over the Gulf Stream</a:t>
            </a:r>
          </a:p>
          <a:p>
            <a:r>
              <a:rPr lang="en-US" dirty="0" smtClean="0"/>
              <a:t>Making the stress dependent on currents and sea state greatly strengthens these gradients, and currents are a much more important consideration</a:t>
            </a:r>
          </a:p>
          <a:p>
            <a:r>
              <a:rPr lang="en-US" dirty="0" smtClean="0"/>
              <a:t>These stress magnitudes seem to be consistent with ASCAT observations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62" y="1171685"/>
            <a:ext cx="6023470" cy="31155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5600" y="909822"/>
            <a:ext cx="183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CUR&amp;WAV-CTL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17032" y="1279154"/>
            <a:ext cx="2933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33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</a:t>
            </a:r>
            <a:r>
              <a:rPr lang="en-US" dirty="0" smtClean="0"/>
              <a:t>October Ocean </a:t>
            </a:r>
            <a:r>
              <a:rPr lang="en-US" dirty="0"/>
              <a:t>Ekman Pumping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60" y="4342465"/>
            <a:ext cx="8771784" cy="1864747"/>
          </a:xfrm>
        </p:spPr>
        <p:txBody>
          <a:bodyPr>
            <a:normAutofit/>
          </a:bodyPr>
          <a:lstStyle/>
          <a:p>
            <a:r>
              <a:rPr lang="en-US" dirty="0" smtClean="0"/>
              <a:t>When both waves and currents are considered, the heat budget is dominated by vertical motion and entrainment at the bottom of the mixed layer.</a:t>
            </a:r>
          </a:p>
          <a:p>
            <a:pPr lvl="1"/>
            <a:r>
              <a:rPr lang="en-US" dirty="0" smtClean="0"/>
              <a:t>Curl of stress is greater (more like observations</a:t>
            </a:r>
            <a:r>
              <a:rPr lang="en-US" dirty="0"/>
              <a:t>) over SST gradients </a:t>
            </a:r>
            <a:r>
              <a:rPr lang="en-US" dirty="0" smtClean="0"/>
              <a:t>and current gradients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4011" y="790534"/>
            <a:ext cx="183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CUR&amp;WAV-CTL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60" y="1100194"/>
            <a:ext cx="5979422" cy="31416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25910" y="859527"/>
            <a:ext cx="2402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More like Observations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6891" y="1350818"/>
            <a:ext cx="25741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The influence of currents, in a two-way coupled model, were needed to greatly strengthen the positive and negative current seen on the sides of a major current.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0053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2137"/>
          <a:stretch/>
        </p:blipFill>
        <p:spPr bwMode="auto">
          <a:xfrm>
            <a:off x="2590800" y="457200"/>
            <a:ext cx="5890084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7862" y="1419862"/>
            <a:ext cx="694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± </a:t>
            </a:r>
            <a:r>
              <a:rPr lang="en-US" sz="1100" b="1" dirty="0" smtClean="0"/>
              <a:t>5 </a:t>
            </a:r>
          </a:p>
          <a:p>
            <a:pPr algn="ctr"/>
            <a:r>
              <a:rPr lang="en-US" sz="1100" b="1" dirty="0" smtClean="0"/>
              <a:t>W/m</a:t>
            </a:r>
            <a:r>
              <a:rPr lang="en-US" sz="1100" b="1" baseline="30000" dirty="0" smtClean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 rot="18561340">
            <a:off x="4730176" y="854129"/>
            <a:ext cx="11723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± </a:t>
            </a:r>
            <a:r>
              <a:rPr lang="en-US" sz="1100" b="1" dirty="0" smtClean="0"/>
              <a:t>20 W/m</a:t>
            </a:r>
            <a:r>
              <a:rPr lang="en-US" sz="1100" b="1" baseline="30000" dirty="0" smtClean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 rot="20809468">
            <a:off x="3506598" y="2518715"/>
            <a:ext cx="11266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± </a:t>
            </a:r>
            <a:r>
              <a:rPr lang="en-US" sz="1100" b="1" dirty="0" smtClean="0"/>
              <a:t>588 W/m</a:t>
            </a:r>
            <a:r>
              <a:rPr lang="en-US" sz="1100" b="1" baseline="30000" dirty="0" smtClean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 rot="990602">
            <a:off x="6493731" y="2631615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± </a:t>
            </a:r>
            <a:r>
              <a:rPr lang="en-US" sz="1100" b="1" dirty="0" smtClean="0"/>
              <a:t>387W/m</a:t>
            </a:r>
            <a:r>
              <a:rPr lang="en-US" sz="1100" b="1" baseline="30000" dirty="0" smtClean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5712" y="3906613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+12%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55134" y="3915849"/>
            <a:ext cx="7755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±5%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3625" y="15118"/>
            <a:ext cx="4114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tx2"/>
                </a:solidFill>
              </a:rPr>
              <a:t>Coupling mechanisms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50364" y="5178610"/>
            <a:ext cx="2104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Wave-current interaction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08732" y="5586152"/>
            <a:ext cx="6262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All numbers are median value of 30-day daily differences between CUR+WAV and CTL over the Gulf Stream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03980" y="1864349"/>
            <a:ext cx="694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± </a:t>
            </a:r>
            <a:r>
              <a:rPr lang="en-US" sz="1100" b="1" dirty="0" smtClean="0"/>
              <a:t>3 </a:t>
            </a:r>
          </a:p>
          <a:p>
            <a:pPr algn="ctr"/>
            <a:r>
              <a:rPr lang="en-US" sz="1100" b="1" dirty="0" smtClean="0"/>
              <a:t>W/m</a:t>
            </a:r>
            <a:r>
              <a:rPr lang="en-US" sz="1100" b="1" baseline="30000" dirty="0" smtClean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 rot="20158668">
            <a:off x="5583982" y="2067965"/>
            <a:ext cx="10491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± 9</a:t>
            </a:r>
            <a:r>
              <a:rPr lang="en-US" sz="1100" b="1" dirty="0" smtClean="0"/>
              <a:t> </a:t>
            </a:r>
            <a:r>
              <a:rPr lang="en-US" sz="1100" b="1" dirty="0"/>
              <a:t> </a:t>
            </a:r>
            <a:r>
              <a:rPr lang="en-US" sz="1100" b="1" dirty="0" smtClean="0"/>
              <a:t>W/m</a:t>
            </a:r>
            <a:r>
              <a:rPr lang="en-US" sz="1100" b="1" baseline="30000" dirty="0" smtClean="0"/>
              <a:t>2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26489" y="1157872"/>
            <a:ext cx="457199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4162" y="988595"/>
            <a:ext cx="2696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Dominant processes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84049" y="3352800"/>
            <a:ext cx="507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39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405824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Sensitivity of the wind stress curl to the crosswind SST gradient</a:t>
            </a:r>
            <a:endParaRPr lang="en-US" sz="2400" dirty="0"/>
          </a:p>
        </p:txBody>
      </p:sp>
      <p:pic>
        <p:nvPicPr>
          <p:cNvPr id="1029" name="Picture 5" descr="D:\thesis\thesis\figure\equation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729" y="5401335"/>
            <a:ext cx="1524000" cy="83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25698" y="5456542"/>
            <a:ext cx="1733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Coupling coefficient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46504" y="5325530"/>
            <a:ext cx="2139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</a:t>
            </a:r>
            <a:r>
              <a:rPr lang="en-US" i="1" dirty="0" smtClean="0"/>
              <a:t>Chelton </a:t>
            </a:r>
            <a:r>
              <a:rPr lang="en-US" i="1" dirty="0"/>
              <a:t>et al.</a:t>
            </a:r>
            <a:r>
              <a:rPr lang="en-US" dirty="0"/>
              <a:t>, </a:t>
            </a:r>
            <a:r>
              <a:rPr lang="en-US" dirty="0" smtClean="0"/>
              <a:t>2007)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77" y="1626577"/>
            <a:ext cx="5975956" cy="363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77831" y="3035711"/>
            <a:ext cx="1436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9900"/>
                </a:solidFill>
              </a:rPr>
              <a:t>Divergence</a:t>
            </a:r>
            <a:endParaRPr lang="en-US" sz="1600" b="1" dirty="0">
              <a:solidFill>
                <a:srgbClr val="0099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56685" y="3044128"/>
            <a:ext cx="729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Curl</a:t>
            </a:r>
            <a:endParaRPr lang="en-US" sz="1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4277" y="1708016"/>
            <a:ext cx="27519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Currents have already been shown to have a large impact on the pattern of stresses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They also influence the pattern of SSTs (not </a:t>
            </a:r>
            <a:r>
              <a:rPr lang="en-US" dirty="0" smtClean="0"/>
              <a:t>shown in this version of the presentation)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The coupling coefficient will be shown to be highly dependent on the physics considered in the parameterization of stress.</a:t>
            </a:r>
          </a:p>
        </p:txBody>
      </p:sp>
    </p:spTree>
    <p:extLst>
      <p:ext uri="{BB962C8B-B14F-4D97-AF65-F5344CB8AC3E}">
        <p14:creationId xmlns:p14="http://schemas.microsoft.com/office/powerpoint/2010/main" val="350648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D:\thesis\thesis\figure\coupling-coefficient\2curl-cu_taylor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t="8210" r="8867" b="6075"/>
          <a:stretch/>
        </p:blipFill>
        <p:spPr bwMode="auto">
          <a:xfrm>
            <a:off x="1946045" y="1419506"/>
            <a:ext cx="4911956" cy="4411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3296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Coupling Coefficient</a:t>
            </a:r>
            <a:endParaRPr lang="en-US" sz="2400" dirty="0"/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5099706" y="5138712"/>
            <a:ext cx="1758295" cy="69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 smtClean="0">
                <a:effectLst/>
                <a:latin typeface="Cambria Math"/>
                <a:ea typeface="SimSun"/>
                <a:cs typeface="Times New Roman"/>
              </a:rPr>
              <a:t>α=0.89</a:t>
            </a:r>
            <a:endParaRPr lang="en-US" dirty="0">
              <a:effectLst/>
              <a:latin typeface="Calibri"/>
              <a:ea typeface="SimSun"/>
              <a:cs typeface="Times New Roman"/>
            </a:endParaRPr>
          </a:p>
        </p:txBody>
      </p:sp>
      <p:pic>
        <p:nvPicPr>
          <p:cNvPr id="1026" name="Picture 2" descr="D:\thesis\thesis\presentation\Picture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38" y="1260521"/>
            <a:ext cx="1041807" cy="479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789" y="834731"/>
            <a:ext cx="8948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coupling coefficient for model data is highly dependent on the stress parameterization. </a:t>
            </a:r>
            <a:endParaRPr lang="en-US" dirty="0"/>
          </a:p>
        </p:txBody>
      </p:sp>
      <p:pic>
        <p:nvPicPr>
          <p:cNvPr id="22" name="Picture 6" descr="D:\thesis\thesis\figure\equation\Picture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5843983"/>
            <a:ext cx="5170170" cy="68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61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Modeled Wind Curl vs Current Gradient</a:t>
            </a:r>
            <a:br>
              <a:rPr lang="en-US" dirty="0" smtClean="0"/>
            </a:br>
            <a:r>
              <a:rPr lang="en-US" dirty="0" smtClean="0"/>
              <a:t>(as a function of spatial scale)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779" y="5636640"/>
            <a:ext cx="8584442" cy="63220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Wind Curl (y) vs. Gradient of current </a:t>
            </a:r>
            <a:r>
              <a:rPr lang="en-US" dirty="0" smtClean="0"/>
              <a:t>in the direction perpendicular </a:t>
            </a:r>
            <a:r>
              <a:rPr lang="en-US" dirty="0" smtClean="0"/>
              <a:t>the wind vector (x)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5" y="1009934"/>
            <a:ext cx="5608320" cy="4206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2" r="8450"/>
          <a:stretch/>
        </p:blipFill>
        <p:spPr>
          <a:xfrm>
            <a:off x="4672584" y="1009934"/>
            <a:ext cx="4471416" cy="4206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3369" y="4819254"/>
            <a:ext cx="850015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r>
              <a:rPr lang="en-US" sz="2800" dirty="0" smtClean="0"/>
              <a:t>6    -4      -2      0       2       4 -6     -4     -2      0       2       4     6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554480" y="5167924"/>
            <a:ext cx="6629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Crosswind </a:t>
            </a:r>
            <a:r>
              <a:rPr lang="en-US" sz="2800" dirty="0" smtClean="0">
                <a:sym typeface="Symbol" panose="05050102010706020507" pitchFamily="18" charset="2"/>
              </a:rPr>
              <a:t>Current (m/s per 100 km)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767840" y="2301240"/>
            <a:ext cx="3962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Wind Curl  (m/s per 1000 km)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889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48182</TotalTime>
  <Words>988</Words>
  <Application>Microsoft Office PowerPoint</Application>
  <PresentationFormat>On-screen Show (4:3)</PresentationFormat>
  <Paragraphs>125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SimSun</vt:lpstr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Coupling ocean currents and waves with wind stress over the Gulf Stream</vt:lpstr>
      <vt:lpstr>Why Do We Want Two-Way Coupling?</vt:lpstr>
      <vt:lpstr>Ocean-Atmosphere-Wave Modeling</vt:lpstr>
      <vt:lpstr>Changes in October Wind Stress Magnitude Relative to model with stress independent of waves and currents</vt:lpstr>
      <vt:lpstr>Changes in October Ocean Ekman Pumping</vt:lpstr>
      <vt:lpstr>PowerPoint Presentation</vt:lpstr>
      <vt:lpstr>PowerPoint Presentation</vt:lpstr>
      <vt:lpstr>PowerPoint Presentation</vt:lpstr>
      <vt:lpstr>Modeled Wind Curl vs Current Gradient (as a function of spatial scale)</vt:lpstr>
      <vt:lpstr>Summary</vt:lpstr>
      <vt:lpstr>Coupling ocean currents and waves with wind stress over the Gulf Stream</vt:lpstr>
      <vt:lpstr>Surface Wind Response</vt:lpstr>
      <vt:lpstr>Changes in October Wind Stress Magnitude Relative to model with stress independent of waves and currents</vt:lpstr>
      <vt:lpstr>Changes in October Ocean Ekman Pumping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Ocean Surface Vector Wind Constellation: Status, Health and Future?</dc:title>
  <dc:creator>Paul Chang</dc:creator>
  <cp:lastModifiedBy>Mark</cp:lastModifiedBy>
  <cp:revision>192</cp:revision>
  <dcterms:created xsi:type="dcterms:W3CDTF">2015-05-11T10:51:57Z</dcterms:created>
  <dcterms:modified xsi:type="dcterms:W3CDTF">2018-04-24T22:51:53Z</dcterms:modified>
</cp:coreProperties>
</file>