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3" r:id="rId2"/>
    <p:sldId id="318" r:id="rId3"/>
    <p:sldId id="287" r:id="rId4"/>
    <p:sldId id="258" r:id="rId5"/>
    <p:sldId id="256" r:id="rId6"/>
    <p:sldId id="257" r:id="rId7"/>
    <p:sldId id="319" r:id="rId8"/>
    <p:sldId id="320" r:id="rId9"/>
    <p:sldId id="321" r:id="rId10"/>
    <p:sldId id="322" r:id="rId11"/>
    <p:sldId id="323" r:id="rId12"/>
    <p:sldId id="324" r:id="rId13"/>
    <p:sldId id="325" r:id="rId14"/>
    <p:sldId id="326" r:id="rId15"/>
    <p:sldId id="327" r:id="rId16"/>
    <p:sldId id="3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p:restoredTop sz="94764"/>
  </p:normalViewPr>
  <p:slideViewPr>
    <p:cSldViewPr snapToGrid="0" snapToObjects="1">
      <p:cViewPr varScale="1">
        <p:scale>
          <a:sx n="92" d="100"/>
          <a:sy n="92" d="100"/>
        </p:scale>
        <p:origin x="69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FA93A-19A3-954D-81C8-115971B9EF6A}" type="datetimeFigureOut">
              <a:rPr lang="en-US" smtClean="0"/>
              <a:t>4/25/18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F15F4-82D3-644C-A39D-87C7AF070802}" type="slidenum">
              <a:rPr lang="en-US" smtClean="0"/>
              <a:t>‹#›</a:t>
            </a:fld>
            <a:endParaRPr lang="en-US"/>
          </a:p>
        </p:txBody>
      </p:sp>
    </p:spTree>
    <p:extLst>
      <p:ext uri="{BB962C8B-B14F-4D97-AF65-F5344CB8AC3E}">
        <p14:creationId xmlns:p14="http://schemas.microsoft.com/office/powerpoint/2010/main" val="48329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ABSTRACT. One of the most challenging aspects in prediction of tropical weather systems is complex interaction among the convective cloud systems, air-sea fluxes, and environmental conditions, which are controlled by multi-scale dynamic systems such as the Madden-Julian Oscillation (MJO), equatorial waves, and tropical cyclones (TCs). Convective initiation of MJO over the Indian Ocean affect the global weather patterns, including high-impact weather like drought, flooding, and TC development. The multi-scale interactions among air-sea-fluxes, intensity and organization of </a:t>
            </a:r>
            <a:r>
              <a:rPr lang="en-US" sz="1200" kern="1200" dirty="0" err="1">
                <a:solidFill>
                  <a:schemeClr val="tx1"/>
                </a:solidFill>
                <a:effectLst/>
                <a:latin typeface="+mn-lt"/>
                <a:ea typeface="+mn-ea"/>
                <a:cs typeface="+mn-cs"/>
              </a:rPr>
              <a:t>mesoscale</a:t>
            </a:r>
            <a:r>
              <a:rPr lang="en-US" sz="1200" kern="1200" dirty="0">
                <a:solidFill>
                  <a:schemeClr val="tx1"/>
                </a:solidFill>
                <a:effectLst/>
                <a:latin typeface="+mn-lt"/>
                <a:ea typeface="+mn-ea"/>
                <a:cs typeface="+mn-cs"/>
              </a:rPr>
              <a:t> convective systems (MCSs), and their </a:t>
            </a:r>
            <a:r>
              <a:rPr lang="en-US" sz="1200" kern="1200" dirty="0" err="1">
                <a:solidFill>
                  <a:schemeClr val="tx1"/>
                </a:solidFill>
                <a:effectLst/>
                <a:latin typeface="+mn-lt"/>
                <a:ea typeface="+mn-ea"/>
                <a:cs typeface="+mn-cs"/>
              </a:rPr>
              <a:t>upscaling</a:t>
            </a:r>
            <a:r>
              <a:rPr lang="en-US" sz="1200" kern="1200" dirty="0">
                <a:solidFill>
                  <a:schemeClr val="tx1"/>
                </a:solidFill>
                <a:effectLst/>
                <a:latin typeface="+mn-lt"/>
                <a:ea typeface="+mn-ea"/>
                <a:cs typeface="+mn-cs"/>
              </a:rPr>
              <a:t> feedback to the large-scale dynamic system through heating and momentum transport are the key for accurate prediction of extreme tropical weather events.  Ocean surface winds and air-sea fluxes and are difficult to observe. The only feasible way to continuously observe surface winds over the global ocean is to measure them from space, and space-based remote sensing techniques for surface winds depend on the properties of the sea surface. </a:t>
            </a:r>
          </a:p>
          <a:p>
            <a:r>
              <a:rPr lang="en-US" sz="1200" kern="1200" dirty="0">
                <a:solidFill>
                  <a:schemeClr val="tx1"/>
                </a:solidFill>
                <a:effectLst/>
                <a:latin typeface="+mn-lt"/>
                <a:ea typeface="+mn-ea"/>
                <a:cs typeface="+mn-cs"/>
              </a:rPr>
              <a:t>This research aims to 1) better understand the multi-scale interaction of MCSs and the large-scale dynamic system during MJO initiation and 2) improve prediction of high impact tropical weather systems using ASCAT, OSCAT, and </a:t>
            </a:r>
            <a:r>
              <a:rPr lang="en-US" sz="1200" kern="1200" dirty="0" err="1">
                <a:solidFill>
                  <a:schemeClr val="tx1"/>
                </a:solidFill>
                <a:effectLst/>
                <a:latin typeface="+mn-lt"/>
                <a:ea typeface="+mn-ea"/>
                <a:cs typeface="+mn-cs"/>
              </a:rPr>
              <a:t>QuickSCAT</a:t>
            </a:r>
            <a:r>
              <a:rPr lang="en-US" sz="1200" kern="1200" dirty="0">
                <a:solidFill>
                  <a:schemeClr val="tx1"/>
                </a:solidFill>
                <a:effectLst/>
                <a:latin typeface="+mn-lt"/>
                <a:ea typeface="+mn-ea"/>
                <a:cs typeface="+mn-cs"/>
              </a:rPr>
              <a:t> data and a high-resolution fully coupled atmosphere-wave-ocean model. The combined </a:t>
            </a:r>
            <a:r>
              <a:rPr lang="en-US" sz="1200" kern="1200" dirty="0" err="1">
                <a:solidFill>
                  <a:schemeClr val="tx1"/>
                </a:solidFill>
                <a:effectLst/>
                <a:latin typeface="+mn-lt"/>
                <a:ea typeface="+mn-ea"/>
                <a:cs typeface="+mn-cs"/>
              </a:rPr>
              <a:t>QuikSCAT</a:t>
            </a:r>
            <a:r>
              <a:rPr lang="en-US" sz="1200" kern="1200" dirty="0">
                <a:solidFill>
                  <a:schemeClr val="tx1"/>
                </a:solidFill>
                <a:effectLst/>
                <a:latin typeface="+mn-lt"/>
                <a:ea typeface="+mn-ea"/>
                <a:cs typeface="+mn-cs"/>
              </a:rPr>
              <a:t>, ASCAT, and OSACT data will provide a relatively long data record from 1999-2014, which contains multiple MJO events. In situ surface wind observations from the GPS </a:t>
            </a:r>
            <a:r>
              <a:rPr lang="en-US" sz="1200" kern="1200" dirty="0" err="1">
                <a:solidFill>
                  <a:schemeClr val="tx1"/>
                </a:solidFill>
                <a:effectLst/>
                <a:latin typeface="+mn-lt"/>
                <a:ea typeface="+mn-ea"/>
                <a:cs typeface="+mn-cs"/>
              </a:rPr>
              <a:t>dropwindsondes</a:t>
            </a:r>
            <a:r>
              <a:rPr lang="en-US" sz="1200" kern="1200" dirty="0">
                <a:solidFill>
                  <a:schemeClr val="tx1"/>
                </a:solidFill>
                <a:effectLst/>
                <a:latin typeface="+mn-lt"/>
                <a:ea typeface="+mn-ea"/>
                <a:cs typeface="+mn-cs"/>
              </a:rPr>
              <a:t> and ship-based measurements obtained during the DYNAMO (Dynamics of the Madden-Julian Oscillation) field campaign from October 2011-January 2012 will be used to evaluate the </a:t>
            </a:r>
            <a:r>
              <a:rPr lang="en-US" sz="1200" kern="1200" dirty="0" err="1">
                <a:solidFill>
                  <a:schemeClr val="tx1"/>
                </a:solidFill>
                <a:effectLst/>
                <a:latin typeface="+mn-lt"/>
                <a:ea typeface="+mn-ea"/>
                <a:cs typeface="+mn-cs"/>
              </a:rPr>
              <a:t>scatterometer</a:t>
            </a:r>
            <a:r>
              <a:rPr lang="en-US" sz="1200" kern="1200" dirty="0">
                <a:solidFill>
                  <a:schemeClr val="tx1"/>
                </a:solidFill>
                <a:effectLst/>
                <a:latin typeface="+mn-lt"/>
                <a:ea typeface="+mn-ea"/>
                <a:cs typeface="+mn-cs"/>
              </a:rPr>
              <a:t> data and coupled model results.  An example of the coupled model simulation of the MJO convection, surface wind, upper ocean temperature, and air-sea fluxes and comparisons with ASCAT/OSCAT and DYNAMO observations will be presented. </a:t>
            </a:r>
            <a:endParaRPr lang="en-US" dirty="0"/>
          </a:p>
        </p:txBody>
      </p:sp>
      <p:sp>
        <p:nvSpPr>
          <p:cNvPr id="4" name="Slide Number Placeholder 3"/>
          <p:cNvSpPr>
            <a:spLocks noGrp="1"/>
          </p:cNvSpPr>
          <p:nvPr>
            <p:ph type="sldNum" sz="quarter" idx="10"/>
          </p:nvPr>
        </p:nvSpPr>
        <p:spPr/>
        <p:txBody>
          <a:bodyPr/>
          <a:lstStyle/>
          <a:p>
            <a:fld id="{2C1D87B1-EB5C-404C-9F6C-3F7097C5ADBD}" type="slidenum">
              <a:rPr lang="en-US" smtClean="0"/>
              <a:t>1</a:t>
            </a:fld>
            <a:endParaRPr lang="en-US"/>
          </a:p>
        </p:txBody>
      </p:sp>
    </p:spTree>
    <p:extLst>
      <p:ext uri="{BB962C8B-B14F-4D97-AF65-F5344CB8AC3E}">
        <p14:creationId xmlns:p14="http://schemas.microsoft.com/office/powerpoint/2010/main" val="11557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2097A5-3E42-5946-ACBA-4E8BB537B2F4}" type="slidenum">
              <a:rPr lang="en-US" smtClean="0"/>
              <a:pPr/>
              <a:t>2</a:t>
            </a:fld>
            <a:endParaRPr lang="en-US"/>
          </a:p>
        </p:txBody>
      </p:sp>
    </p:spTree>
    <p:extLst>
      <p:ext uri="{BB962C8B-B14F-4D97-AF65-F5344CB8AC3E}">
        <p14:creationId xmlns:p14="http://schemas.microsoft.com/office/powerpoint/2010/main" val="110622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E6F40A-9196-324F-9F74-17CDEF554A5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202659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6F40A-9196-324F-9F74-17CDEF554A5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177112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6F40A-9196-324F-9F74-17CDEF554A5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307602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E6F40A-9196-324F-9F74-17CDEF554A5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156785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6F40A-9196-324F-9F74-17CDEF554A58}"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305671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E6F40A-9196-324F-9F74-17CDEF554A58}"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100498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E6F40A-9196-324F-9F74-17CDEF554A58}"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345884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E6F40A-9196-324F-9F74-17CDEF554A58}"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47806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6F40A-9196-324F-9F74-17CDEF554A58}"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201345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6F40A-9196-324F-9F74-17CDEF554A58}"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191726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6F40A-9196-324F-9F74-17CDEF554A58}"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D8E4B-C308-054A-828A-B4A30924F710}" type="slidenum">
              <a:rPr lang="en-US" smtClean="0"/>
              <a:t>‹#›</a:t>
            </a:fld>
            <a:endParaRPr lang="en-US"/>
          </a:p>
        </p:txBody>
      </p:sp>
    </p:spTree>
    <p:extLst>
      <p:ext uri="{BB962C8B-B14F-4D97-AF65-F5344CB8AC3E}">
        <p14:creationId xmlns:p14="http://schemas.microsoft.com/office/powerpoint/2010/main" val="298158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6F40A-9196-324F-9F74-17CDEF554A58}" type="datetimeFigureOut">
              <a:rPr lang="en-US" smtClean="0"/>
              <a:t>4/25/18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D8E4B-C308-054A-828A-B4A30924F710}" type="slidenum">
              <a:rPr lang="en-US" smtClean="0"/>
              <a:t>‹#›</a:t>
            </a:fld>
            <a:endParaRPr lang="en-US"/>
          </a:p>
        </p:txBody>
      </p:sp>
    </p:spTree>
    <p:extLst>
      <p:ext uri="{BB962C8B-B14F-4D97-AF65-F5344CB8AC3E}">
        <p14:creationId xmlns:p14="http://schemas.microsoft.com/office/powerpoint/2010/main" val="3272676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50125" y="2314107"/>
            <a:ext cx="7579894" cy="1107996"/>
          </a:xfrm>
          <a:prstGeom prst="rect">
            <a:avLst/>
          </a:prstGeom>
          <a:noFill/>
        </p:spPr>
        <p:txBody>
          <a:bodyPr wrap="square" rtlCol="0">
            <a:spAutoFit/>
          </a:bodyPr>
          <a:lstStyle/>
          <a:p>
            <a:pPr algn="ctr">
              <a:spcAft>
                <a:spcPts val="600"/>
              </a:spcAft>
            </a:pPr>
            <a:r>
              <a:rPr lang="en-US" sz="2000" b="1" dirty="0">
                <a:latin typeface="Arial Bold"/>
                <a:cs typeface="Arial Bold"/>
              </a:rPr>
              <a:t>Shuyi S. Chen, Ben Barr, Milan </a:t>
            </a:r>
            <a:r>
              <a:rPr lang="en-US" sz="2000" b="1" dirty="0" err="1">
                <a:latin typeface="Arial Bold"/>
                <a:cs typeface="Arial Bold"/>
              </a:rPr>
              <a:t>Curcic</a:t>
            </a:r>
            <a:r>
              <a:rPr lang="en-US" sz="2000" b="1" dirty="0">
                <a:latin typeface="Arial Bold"/>
                <a:cs typeface="Arial Bold"/>
              </a:rPr>
              <a:t> and Brandon Kerns </a:t>
            </a:r>
          </a:p>
          <a:p>
            <a:pPr algn="ctr">
              <a:spcAft>
                <a:spcPts val="600"/>
              </a:spcAft>
            </a:pPr>
            <a:r>
              <a:rPr lang="en-US" dirty="0">
                <a:latin typeface="Arial Bold"/>
                <a:cs typeface="Arial Bold"/>
              </a:rPr>
              <a:t>Department of Atmospheric Sciences</a:t>
            </a:r>
          </a:p>
          <a:p>
            <a:pPr algn="ctr">
              <a:spcAft>
                <a:spcPts val="600"/>
              </a:spcAft>
            </a:pPr>
            <a:r>
              <a:rPr lang="en-US" dirty="0">
                <a:latin typeface="Arial Bold"/>
                <a:cs typeface="Arial Bold"/>
              </a:rPr>
              <a:t>University of Washington, Seattle, WA 98195</a:t>
            </a:r>
          </a:p>
        </p:txBody>
      </p:sp>
      <p:sp>
        <p:nvSpPr>
          <p:cNvPr id="14" name="Line 5"/>
          <p:cNvSpPr>
            <a:spLocks noChangeShapeType="1"/>
          </p:cNvSpPr>
          <p:nvPr/>
        </p:nvSpPr>
        <p:spPr bwMode="auto">
          <a:xfrm>
            <a:off x="308099" y="2207890"/>
            <a:ext cx="8610600" cy="0"/>
          </a:xfrm>
          <a:prstGeom prst="line">
            <a:avLst/>
          </a:prstGeom>
          <a:noFill/>
          <a:ln w="57150" cmpd="thinThick">
            <a:solidFill>
              <a:schemeClr val="tx1"/>
            </a:solidFill>
            <a:round/>
            <a:headEnd/>
            <a:tailEnd/>
          </a:ln>
        </p:spPr>
        <p:txBody>
          <a:bodyPr>
            <a:prstTxWarp prst="textNoShape">
              <a:avLst/>
            </a:prstTxWarp>
          </a:bodyPr>
          <a:lstStyle/>
          <a:p>
            <a:endParaRPr lang="en-US">
              <a:solidFill>
                <a:prstClr val="black"/>
              </a:solidFill>
            </a:endParaRPr>
          </a:p>
        </p:txBody>
      </p:sp>
      <p:sp>
        <p:nvSpPr>
          <p:cNvPr id="19" name="TextBox 18"/>
          <p:cNvSpPr txBox="1"/>
          <p:nvPr/>
        </p:nvSpPr>
        <p:spPr>
          <a:xfrm>
            <a:off x="2696371" y="6326221"/>
            <a:ext cx="4087401" cy="369332"/>
          </a:xfrm>
          <a:prstGeom prst="rect">
            <a:avLst/>
          </a:prstGeom>
          <a:noFill/>
        </p:spPr>
        <p:txBody>
          <a:bodyPr wrap="none" rtlCol="0">
            <a:spAutoFit/>
          </a:bodyPr>
          <a:lstStyle/>
          <a:p>
            <a:r>
              <a:rPr lang="en-US" dirty="0">
                <a:solidFill>
                  <a:srgbClr val="0000FF"/>
                </a:solidFill>
              </a:rPr>
              <a:t>(IOVWST, Barcelona, Spain, 25 April 2018)</a:t>
            </a:r>
          </a:p>
        </p:txBody>
      </p:sp>
      <p:pic>
        <p:nvPicPr>
          <p:cNvPr id="2" name="Picture 1"/>
          <p:cNvPicPr>
            <a:picLocks noChangeAspect="1"/>
          </p:cNvPicPr>
          <p:nvPr/>
        </p:nvPicPr>
        <p:blipFill>
          <a:blip r:embed="rId3"/>
          <a:stretch>
            <a:fillRect/>
          </a:stretch>
        </p:blipFill>
        <p:spPr>
          <a:xfrm>
            <a:off x="696362" y="4789964"/>
            <a:ext cx="1945926" cy="1536257"/>
          </a:xfrm>
          <a:prstGeom prst="rect">
            <a:avLst/>
          </a:prstGeom>
        </p:spPr>
      </p:pic>
      <p:sp>
        <p:nvSpPr>
          <p:cNvPr id="3" name="TextBox 2">
            <a:extLst>
              <a:ext uri="{FF2B5EF4-FFF2-40B4-BE49-F238E27FC236}">
                <a16:creationId xmlns:a16="http://schemas.microsoft.com/office/drawing/2014/main" id="{BA86B4BF-EF8D-E446-A273-7A79A66547BA}"/>
              </a:ext>
            </a:extLst>
          </p:cNvPr>
          <p:cNvSpPr txBox="1"/>
          <p:nvPr/>
        </p:nvSpPr>
        <p:spPr>
          <a:xfrm>
            <a:off x="696362" y="540754"/>
            <a:ext cx="7657929" cy="1200329"/>
          </a:xfrm>
          <a:prstGeom prst="rect">
            <a:avLst/>
          </a:prstGeom>
          <a:noFill/>
        </p:spPr>
        <p:txBody>
          <a:bodyPr wrap="square" rtlCol="0">
            <a:spAutoFit/>
          </a:bodyPr>
          <a:lstStyle/>
          <a:p>
            <a:pPr algn="ctr"/>
            <a:r>
              <a:rPr lang="en-US" sz="2400" b="1" dirty="0"/>
              <a:t>Air-Sea Coupling and Fluxes: Wind-Wave-Current in High-Impact Weather and Implications for Earth System Modeling and Prediction</a:t>
            </a:r>
          </a:p>
        </p:txBody>
      </p:sp>
    </p:spTree>
    <p:extLst>
      <p:ext uri="{BB962C8B-B14F-4D97-AF65-F5344CB8AC3E}">
        <p14:creationId xmlns:p14="http://schemas.microsoft.com/office/powerpoint/2010/main" val="252120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tmos.washington.edu/~mcurcic/analysis/global_flux_time_series/lhf_max_series.png">
            <a:extLst>
              <a:ext uri="{FF2B5EF4-FFF2-40B4-BE49-F238E27FC236}">
                <a16:creationId xmlns:a16="http://schemas.microsoft.com/office/drawing/2014/main" id="{DF723824-C196-9042-B4EF-4F115B5E7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tmos.washington.edu/~mcurcic/analysis/global_flux_time_series/shf_mean_series.png">
            <a:extLst>
              <a:ext uri="{FF2B5EF4-FFF2-40B4-BE49-F238E27FC236}">
                <a16:creationId xmlns:a16="http://schemas.microsoft.com/office/drawing/2014/main" id="{FF3D1ED6-1EFD-0145-A670-17E10DD37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7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atmos.washington.edu/~mcurcic/analysis/global_flux_time_series/shf_max_series.png">
            <a:extLst>
              <a:ext uri="{FF2B5EF4-FFF2-40B4-BE49-F238E27FC236}">
                <a16:creationId xmlns:a16="http://schemas.microsoft.com/office/drawing/2014/main" id="{E704B12A-1300-1D42-9A19-8898C3AA5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4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tmos.washington.edu/~mcurcic/analysis/global_flux_time_series/state_variables/wspd_mean_series.png">
            <a:extLst>
              <a:ext uri="{FF2B5EF4-FFF2-40B4-BE49-F238E27FC236}">
                <a16:creationId xmlns:a16="http://schemas.microsoft.com/office/drawing/2014/main" id="{BAF7DB01-2F4E-994E-B748-7905E4F60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0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tmos.washington.edu/~mcurcic/analysis/global_flux_time_series/state_variables/wspd_max_series.png">
            <a:extLst>
              <a:ext uri="{FF2B5EF4-FFF2-40B4-BE49-F238E27FC236}">
                <a16:creationId xmlns:a16="http://schemas.microsoft.com/office/drawing/2014/main" id="{07B2B833-3765-F24E-9872-9C1591AB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8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descr="https://orca.atmos.washington.edu/~bkerns/analysis/heat_fluxes/scatter/scatter_lh_vs_ws__merra2_coare35.png">
            <a:extLst>
              <a:ext uri="{FF2B5EF4-FFF2-40B4-BE49-F238E27FC236}">
                <a16:creationId xmlns:a16="http://schemas.microsoft.com/office/drawing/2014/main" id="{880DC993-B316-354D-ACD6-55FE1110E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468" y="3681213"/>
            <a:ext cx="3340532" cy="2840767"/>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orca.atmos.washington.edu/~bkerns/analysis/heat_fluxes/scatter/scatter_lh_vs_ws__merra2.png">
            <a:extLst>
              <a:ext uri="{FF2B5EF4-FFF2-40B4-BE49-F238E27FC236}">
                <a16:creationId xmlns:a16="http://schemas.microsoft.com/office/drawing/2014/main" id="{C485F50F-9CAD-5644-AE0E-D153B537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468" y="861195"/>
            <a:ext cx="3320948" cy="282411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orca.atmos.washington.edu/~bkerns/analysis/heat_fluxes/scatter/scatter_lh_vs_ws__era5.png">
            <a:extLst>
              <a:ext uri="{FF2B5EF4-FFF2-40B4-BE49-F238E27FC236}">
                <a16:creationId xmlns:a16="http://schemas.microsoft.com/office/drawing/2014/main" id="{011753F7-0BAC-C845-9403-ECD6CBE5C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817" y="3620474"/>
            <a:ext cx="3426731" cy="29140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orca.atmos.washington.edu/~bkerns/analysis/heat_fluxes/scatter/scatter_lh_vs_ws__erai.png">
            <a:extLst>
              <a:ext uri="{FF2B5EF4-FFF2-40B4-BE49-F238E27FC236}">
                <a16:creationId xmlns:a16="http://schemas.microsoft.com/office/drawing/2014/main" id="{966E7A47-CCB5-F448-8E6F-F18425A3A6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512" y="758153"/>
            <a:ext cx="3357036" cy="28548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orca.atmos.washington.edu/~bkerns/analysis/heat_fluxes/scatter/scatter_lh_vs_ws__oaflux_hires.png">
            <a:extLst>
              <a:ext uri="{FF2B5EF4-FFF2-40B4-BE49-F238E27FC236}">
                <a16:creationId xmlns:a16="http://schemas.microsoft.com/office/drawing/2014/main" id="{E0CBD75A-47C7-8F4C-8DD7-75659AB529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5" y="696191"/>
            <a:ext cx="3502762" cy="297872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orca.atmos.washington.edu/~bkerns/analysis/heat_fluxes/scatter/scatter_lh_vs_ws__cfsr.png">
            <a:extLst>
              <a:ext uri="{FF2B5EF4-FFF2-40B4-BE49-F238E27FC236}">
                <a16:creationId xmlns:a16="http://schemas.microsoft.com/office/drawing/2014/main" id="{43388768-478B-6A45-A2B5-2620B40085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9" y="3685309"/>
            <a:ext cx="3315406"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1FE90E-A65D-A549-A1CA-63EF6EE26C3F}"/>
              </a:ext>
            </a:extLst>
          </p:cNvPr>
          <p:cNvSpPr txBox="1"/>
          <p:nvPr/>
        </p:nvSpPr>
        <p:spPr>
          <a:xfrm>
            <a:off x="3461197" y="193964"/>
            <a:ext cx="2477666" cy="461665"/>
          </a:xfrm>
          <a:prstGeom prst="rect">
            <a:avLst/>
          </a:prstGeom>
          <a:noFill/>
        </p:spPr>
        <p:txBody>
          <a:bodyPr wrap="none" rtlCol="0">
            <a:spAutoFit/>
          </a:bodyPr>
          <a:lstStyle/>
          <a:p>
            <a:r>
              <a:rPr lang="en-US" sz="2400" dirty="0"/>
              <a:t>Latent Heat Fluxes</a:t>
            </a:r>
          </a:p>
        </p:txBody>
      </p:sp>
    </p:spTree>
    <p:extLst>
      <p:ext uri="{BB962C8B-B14F-4D97-AF65-F5344CB8AC3E}">
        <p14:creationId xmlns:p14="http://schemas.microsoft.com/office/powerpoint/2010/main" val="175393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orca.atmos.washington.edu/~bkerns/analysis/heat_fluxes/barplot/barplot_lh_vs_ws__merra2.png">
            <a:extLst>
              <a:ext uri="{FF2B5EF4-FFF2-40B4-BE49-F238E27FC236}">
                <a16:creationId xmlns:a16="http://schemas.microsoft.com/office/drawing/2014/main" id="{91F9BDEC-3E13-DE47-B549-728433078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00" y="69959"/>
            <a:ext cx="4326178" cy="36645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orca.atmos.washington.edu/~bkerns/analysis/heat_fluxes/barplot/barplot_lh_vs_ws__spray_f94.png">
            <a:extLst>
              <a:ext uri="{FF2B5EF4-FFF2-40B4-BE49-F238E27FC236}">
                <a16:creationId xmlns:a16="http://schemas.microsoft.com/office/drawing/2014/main" id="{888E7F9D-A63E-B14E-89E4-B882336C2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578" y="46407"/>
            <a:ext cx="4304913" cy="364651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orca.atmos.washington.edu/~bkerns/analysis/heat_fluxes/barplot/barplot_lh_vs_ws__spray_f09.png">
            <a:extLst>
              <a:ext uri="{FF2B5EF4-FFF2-40B4-BE49-F238E27FC236}">
                <a16:creationId xmlns:a16="http://schemas.microsoft.com/office/drawing/2014/main" id="{40242A9B-D523-184B-AFCE-4C5F17E88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829" y="3383321"/>
            <a:ext cx="4211662" cy="35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03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5731" y="535379"/>
            <a:ext cx="8423183" cy="4401205"/>
          </a:xfrm>
          <a:prstGeom prst="rect">
            <a:avLst/>
          </a:prstGeom>
          <a:noFill/>
        </p:spPr>
        <p:txBody>
          <a:bodyPr wrap="square" rtlCol="0">
            <a:spAutoFit/>
          </a:bodyPr>
          <a:lstStyle/>
          <a:p>
            <a:pPr>
              <a:spcAft>
                <a:spcPts val="600"/>
              </a:spcAft>
            </a:pPr>
            <a:r>
              <a:rPr lang="en-US" sz="2000" b="1" u="sng" dirty="0">
                <a:latin typeface="Arial"/>
                <a:cs typeface="Arial"/>
              </a:rPr>
              <a:t>Main objectives</a:t>
            </a:r>
            <a:r>
              <a:rPr lang="en-US" sz="2000" b="1" dirty="0">
                <a:latin typeface="Arial"/>
                <a:cs typeface="Arial"/>
              </a:rPr>
              <a:t>:</a:t>
            </a:r>
          </a:p>
          <a:p>
            <a:pPr lvl="1">
              <a:spcBef>
                <a:spcPts val="600"/>
              </a:spcBef>
              <a:spcAft>
                <a:spcPts val="600"/>
              </a:spcAft>
              <a:buFont typeface="Arial"/>
              <a:buChar char="•"/>
            </a:pPr>
            <a:r>
              <a:rPr lang="en-US" sz="2000" dirty="0">
                <a:latin typeface="Arial"/>
                <a:cs typeface="Arial"/>
              </a:rPr>
              <a:t> To </a:t>
            </a:r>
            <a:r>
              <a:rPr lang="en-US" sz="2000" dirty="0"/>
              <a:t>develop accurate and integrated impact forecasts of extreme wind, rain, waves, and storm surge in hurricanes, to meet societal needs as coastal population and built environment expand worldwide </a:t>
            </a:r>
            <a:endParaRPr lang="en-US" sz="2000" dirty="0">
              <a:latin typeface="Arial"/>
              <a:cs typeface="Arial"/>
            </a:endParaRPr>
          </a:p>
          <a:p>
            <a:pPr lvl="1">
              <a:spcBef>
                <a:spcPts val="600"/>
              </a:spcBef>
              <a:spcAft>
                <a:spcPts val="600"/>
              </a:spcAft>
              <a:buFont typeface="Arial"/>
              <a:buChar char="•"/>
            </a:pPr>
            <a:r>
              <a:rPr lang="en-US" sz="2000" dirty="0">
                <a:latin typeface="Arial"/>
                <a:cs typeface="Arial"/>
              </a:rPr>
              <a:t> To better represent air-sea fluxes (sea spray) and aerosol (sea salt) in g</a:t>
            </a:r>
            <a:r>
              <a:rPr lang="en-US" sz="2000" dirty="0">
                <a:cs typeface="Arial"/>
              </a:rPr>
              <a:t>lobal coupled models for weather-climate prediction</a:t>
            </a:r>
            <a:endParaRPr lang="en-US" sz="1000" dirty="0">
              <a:latin typeface="Arial"/>
              <a:cs typeface="Arial"/>
            </a:endParaRPr>
          </a:p>
          <a:p>
            <a:pPr lvl="1">
              <a:spcAft>
                <a:spcPts val="600"/>
              </a:spcAft>
            </a:pPr>
            <a:endParaRPr lang="en-US" sz="1000" dirty="0">
              <a:latin typeface="Arial"/>
              <a:cs typeface="Arial"/>
            </a:endParaRPr>
          </a:p>
          <a:p>
            <a:pPr>
              <a:spcAft>
                <a:spcPts val="600"/>
              </a:spcAft>
            </a:pPr>
            <a:r>
              <a:rPr lang="en-US" sz="2000" b="1" u="sng" dirty="0">
                <a:latin typeface="Arial"/>
                <a:cs typeface="Arial"/>
              </a:rPr>
              <a:t>Results</a:t>
            </a:r>
            <a:r>
              <a:rPr lang="en-US" sz="2000" b="1" dirty="0">
                <a:latin typeface="Arial"/>
                <a:cs typeface="Arial"/>
              </a:rPr>
              <a:t>:</a:t>
            </a:r>
          </a:p>
          <a:p>
            <a:pPr marL="914400" lvl="1" indent="-457200">
              <a:spcBef>
                <a:spcPts val="600"/>
              </a:spcBef>
              <a:spcAft>
                <a:spcPts val="600"/>
              </a:spcAft>
              <a:buFont typeface="+mj-lt"/>
              <a:buAutoNum type="arabicParenR"/>
            </a:pPr>
            <a:r>
              <a:rPr lang="en-US" sz="2000" dirty="0"/>
              <a:t>Unified Wave </a:t>
            </a:r>
            <a:r>
              <a:rPr lang="en-US" sz="2000" dirty="0" err="1"/>
              <a:t>INterface</a:t>
            </a:r>
            <a:r>
              <a:rPr lang="en-US" sz="2000" dirty="0"/>
              <a:t> (UWIN) and its applications in fully coupled atmosphere-wave-ocean model (WRF-UMWM-HYCOM) predictions of hurricanes and coastal winter storms </a:t>
            </a:r>
          </a:p>
          <a:p>
            <a:pPr marL="914400" lvl="1" indent="-457200">
              <a:spcBef>
                <a:spcPts val="600"/>
              </a:spcBef>
              <a:spcAft>
                <a:spcPts val="600"/>
              </a:spcAft>
              <a:buFont typeface="+mj-lt"/>
              <a:buAutoNum type="arabicParenR"/>
            </a:pPr>
            <a:r>
              <a:rPr lang="en-US" sz="2000" dirty="0"/>
              <a:t>Implementation of UWIN in the NASA GMAO GEOS</a:t>
            </a:r>
            <a:r>
              <a:rPr lang="en-US" sz="2000" dirty="0">
                <a:latin typeface="Arial"/>
                <a:cs typeface="Arial"/>
              </a:rPr>
              <a:t> </a:t>
            </a:r>
          </a:p>
        </p:txBody>
      </p:sp>
    </p:spTree>
    <p:extLst>
      <p:ext uri="{BB962C8B-B14F-4D97-AF65-F5344CB8AC3E}">
        <p14:creationId xmlns:p14="http://schemas.microsoft.com/office/powerpoint/2010/main" val="384016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a:spLocks noChangeAspect="1"/>
          </p:cNvSpPr>
          <p:nvPr/>
        </p:nvSpPr>
        <p:spPr>
          <a:xfrm>
            <a:off x="427036" y="311476"/>
            <a:ext cx="3336963" cy="2890193"/>
          </a:xfrm>
          <a:prstGeom prst="cube">
            <a:avLst>
              <a:gd name="adj" fmla="val 23001"/>
            </a:avLst>
          </a:prstGeom>
          <a:gradFill flip="none" rotWithShape="1">
            <a:gsLst>
              <a:gs pos="0">
                <a:schemeClr val="accent1">
                  <a:tint val="50000"/>
                  <a:satMod val="300000"/>
                  <a:alpha val="68000"/>
                </a:schemeClr>
              </a:gs>
              <a:gs pos="35000">
                <a:schemeClr val="accent1">
                  <a:tint val="37000"/>
                  <a:satMod val="300000"/>
                  <a:alpha val="68000"/>
                </a:schemeClr>
              </a:gs>
              <a:gs pos="100000">
                <a:schemeClr val="accent1">
                  <a:tint val="15000"/>
                  <a:satMod val="350000"/>
                  <a:alpha val="68000"/>
                </a:schemeClr>
              </a:gs>
            </a:gsLst>
            <a:lin ang="16200000" scaled="1"/>
            <a:tileRect/>
          </a:gradFill>
          <a:ln>
            <a:solidFill>
              <a:schemeClr val="accent1">
                <a:lumMod val="20000"/>
                <a:lumOff val="80000"/>
                <a:alpha val="0"/>
              </a:schemeClr>
            </a:solidFill>
          </a:ln>
          <a:effectLst/>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defTabSz="914400" fontAlgn="base">
              <a:spcBef>
                <a:spcPct val="0"/>
              </a:spcBef>
              <a:spcAft>
                <a:spcPct val="0"/>
              </a:spcAft>
            </a:pPr>
            <a:r>
              <a:rPr lang="en-US">
                <a:solidFill>
                  <a:prstClr val="black"/>
                </a:solidFill>
              </a:rPr>
              <a:t>Atmosphere Model</a:t>
            </a:r>
            <a:endParaRPr lang="en-US" dirty="0">
              <a:solidFill>
                <a:prstClr val="black"/>
              </a:solidFill>
            </a:endParaRPr>
          </a:p>
        </p:txBody>
      </p:sp>
      <p:sp>
        <p:nvSpPr>
          <p:cNvPr id="9" name="Cube 8"/>
          <p:cNvSpPr>
            <a:spLocks noChangeAspect="1"/>
          </p:cNvSpPr>
          <p:nvPr/>
        </p:nvSpPr>
        <p:spPr>
          <a:xfrm>
            <a:off x="427036" y="3678120"/>
            <a:ext cx="3336963" cy="2962483"/>
          </a:xfrm>
          <a:prstGeom prst="cube">
            <a:avLst>
              <a:gd name="adj" fmla="val 26396"/>
            </a:avLst>
          </a:prstGeom>
          <a:solidFill>
            <a:schemeClr val="accent1">
              <a:lumMod val="75000"/>
              <a:alpha val="53000"/>
            </a:schemeClr>
          </a:solidFill>
          <a:ln>
            <a:solidFill>
              <a:schemeClr val="accent1">
                <a:lumMod val="20000"/>
                <a:lumOff val="80000"/>
                <a:alpha val="0"/>
              </a:schemeClr>
            </a:solidFill>
          </a:ln>
          <a:effectLst>
            <a:outerShdw blurRad="40000" dist="20000" dir="5400000" rotWithShape="0">
              <a:schemeClr val="accent1">
                <a:lumMod val="20000"/>
                <a:lumOff val="80000"/>
                <a:alpha val="38000"/>
              </a:schemeClr>
            </a:outerShdw>
          </a:effectLst>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defTabSz="914400" fontAlgn="base">
              <a:spcBef>
                <a:spcPct val="0"/>
              </a:spcBef>
              <a:spcAft>
                <a:spcPct val="0"/>
              </a:spcAft>
            </a:pPr>
            <a:r>
              <a:rPr lang="en-US">
                <a:solidFill>
                  <a:prstClr val="black"/>
                </a:solidFill>
              </a:rPr>
              <a:t>Ocean Model</a:t>
            </a:r>
            <a:endParaRPr lang="en-US" dirty="0">
              <a:solidFill>
                <a:prstClr val="black"/>
              </a:solidFill>
            </a:endParaRPr>
          </a:p>
        </p:txBody>
      </p:sp>
      <p:sp>
        <p:nvSpPr>
          <p:cNvPr id="10" name="TextBox 9"/>
          <p:cNvSpPr txBox="1"/>
          <p:nvPr/>
        </p:nvSpPr>
        <p:spPr>
          <a:xfrm>
            <a:off x="442891" y="3302090"/>
            <a:ext cx="2864887" cy="369332"/>
          </a:xfrm>
          <a:prstGeom prst="rect">
            <a:avLst/>
          </a:prstGeom>
          <a:noFill/>
        </p:spPr>
        <p:txBody>
          <a:bodyPr wrap="none" lIns="91430" tIns="45715" rIns="91430" bIns="45715" rtlCol="0">
            <a:spAutoFit/>
          </a:bodyPr>
          <a:lstStyle/>
          <a:p>
            <a:pPr defTabSz="914400" fontAlgn="base">
              <a:spcBef>
                <a:spcPct val="0"/>
              </a:spcBef>
              <a:spcAft>
                <a:spcPct val="0"/>
              </a:spcAft>
            </a:pPr>
            <a:r>
              <a:rPr lang="en-US">
                <a:solidFill>
                  <a:prstClr val="black"/>
                </a:solidFill>
                <a:latin typeface="Arial" pitchFamily="-84" charset="0"/>
              </a:rPr>
              <a:t>Surface boundary conditions</a:t>
            </a:r>
            <a:endParaRPr lang="en-US" dirty="0">
              <a:solidFill>
                <a:prstClr val="black"/>
              </a:solidFill>
              <a:latin typeface="Arial" pitchFamily="-84" charset="0"/>
            </a:endParaRPr>
          </a:p>
        </p:txBody>
      </p:sp>
      <p:grpSp>
        <p:nvGrpSpPr>
          <p:cNvPr id="2" name="Group 37"/>
          <p:cNvGrpSpPr/>
          <p:nvPr/>
        </p:nvGrpSpPr>
        <p:grpSpPr>
          <a:xfrm>
            <a:off x="495683" y="2820895"/>
            <a:ext cx="2577411" cy="1982809"/>
            <a:chOff x="495682" y="2820894"/>
            <a:chExt cx="2577411" cy="1982809"/>
          </a:xfrm>
        </p:grpSpPr>
        <p:sp>
          <p:nvSpPr>
            <p:cNvPr id="11" name="TextBox 10"/>
            <p:cNvSpPr txBox="1"/>
            <p:nvPr/>
          </p:nvSpPr>
          <p:spPr>
            <a:xfrm>
              <a:off x="789410" y="4434371"/>
              <a:ext cx="2023436" cy="369332"/>
            </a:xfrm>
            <a:prstGeom prst="rect">
              <a:avLst/>
            </a:prstGeom>
            <a:noFill/>
          </p:spPr>
          <p:txBody>
            <a:bodyPr wrap="none" rtlCol="0">
              <a:spAutoFit/>
            </a:bodyPr>
            <a:lstStyle/>
            <a:p>
              <a:pPr defTabSz="914400" fontAlgn="base">
                <a:spcBef>
                  <a:spcPct val="0"/>
                </a:spcBef>
                <a:spcAft>
                  <a:spcPct val="0"/>
                </a:spcAft>
              </a:pPr>
              <a:r>
                <a:rPr lang="en-US">
                  <a:solidFill>
                    <a:prstClr val="black"/>
                  </a:solidFill>
                  <a:latin typeface="Arial" pitchFamily="-84" charset="0"/>
                </a:rPr>
                <a:t>Ocean </a:t>
              </a:r>
              <a:r>
                <a:rPr lang="en-US" dirty="0">
                  <a:solidFill>
                    <a:prstClr val="black"/>
                  </a:solidFill>
                  <a:latin typeface="Arial" pitchFamily="-84" charset="0"/>
                </a:rPr>
                <a:t>surface layer</a:t>
              </a:r>
            </a:p>
          </p:txBody>
        </p:sp>
        <p:sp>
          <p:nvSpPr>
            <p:cNvPr id="12" name="TextBox 11"/>
            <p:cNvSpPr txBox="1"/>
            <p:nvPr/>
          </p:nvSpPr>
          <p:spPr>
            <a:xfrm>
              <a:off x="495682" y="2820894"/>
              <a:ext cx="2577411" cy="369332"/>
            </a:xfrm>
            <a:prstGeom prst="rect">
              <a:avLst/>
            </a:prstGeom>
            <a:noFill/>
          </p:spPr>
          <p:txBody>
            <a:bodyPr wrap="none" rtlCol="0">
              <a:spAutoFit/>
            </a:bodyPr>
            <a:lstStyle/>
            <a:p>
              <a:pPr defTabSz="914400" fontAlgn="base">
                <a:spcBef>
                  <a:spcPct val="0"/>
                </a:spcBef>
                <a:spcAft>
                  <a:spcPct val="0"/>
                </a:spcAft>
              </a:pPr>
              <a:r>
                <a:rPr lang="en-US">
                  <a:solidFill>
                    <a:prstClr val="black"/>
                  </a:solidFill>
                  <a:latin typeface="Arial" pitchFamily="-84" charset="0"/>
                </a:rPr>
                <a:t>Atmosphere </a:t>
              </a:r>
              <a:r>
                <a:rPr lang="en-US" dirty="0">
                  <a:solidFill>
                    <a:prstClr val="black"/>
                  </a:solidFill>
                  <a:latin typeface="Arial" pitchFamily="-84" charset="0"/>
                </a:rPr>
                <a:t>surface layer</a:t>
              </a:r>
            </a:p>
          </p:txBody>
        </p:sp>
      </p:grpSp>
      <p:cxnSp>
        <p:nvCxnSpPr>
          <p:cNvPr id="14" name="Straight Arrow Connector 13"/>
          <p:cNvCxnSpPr/>
          <p:nvPr/>
        </p:nvCxnSpPr>
        <p:spPr>
          <a:xfrm rot="5400000">
            <a:off x="1869090" y="3798000"/>
            <a:ext cx="32180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1918928" y="3305757"/>
            <a:ext cx="2081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 name="Group 36"/>
          <p:cNvGrpSpPr/>
          <p:nvPr/>
        </p:nvGrpSpPr>
        <p:grpSpPr>
          <a:xfrm>
            <a:off x="4164281" y="1492190"/>
            <a:ext cx="4903519" cy="3384610"/>
            <a:chOff x="4194717" y="1419093"/>
            <a:chExt cx="4903519" cy="3384610"/>
          </a:xfrm>
        </p:grpSpPr>
        <p:sp>
          <p:nvSpPr>
            <p:cNvPr id="23" name="Frame 22"/>
            <p:cNvSpPr/>
            <p:nvPr/>
          </p:nvSpPr>
          <p:spPr>
            <a:xfrm>
              <a:off x="4194717" y="1716288"/>
              <a:ext cx="4903519" cy="3087415"/>
            </a:xfrm>
            <a:prstGeom prst="frame">
              <a:avLst>
                <a:gd name="adj1" fmla="val 525"/>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black"/>
                </a:solidFill>
              </a:endParaRPr>
            </a:p>
          </p:txBody>
        </p:sp>
        <p:sp>
          <p:nvSpPr>
            <p:cNvPr id="24" name="TextBox 23"/>
            <p:cNvSpPr txBox="1"/>
            <p:nvPr/>
          </p:nvSpPr>
          <p:spPr>
            <a:xfrm>
              <a:off x="5068112" y="1419093"/>
              <a:ext cx="3191924" cy="400110"/>
            </a:xfrm>
            <a:prstGeom prst="rect">
              <a:avLst/>
            </a:prstGeom>
            <a:noFill/>
          </p:spPr>
          <p:txBody>
            <a:bodyPr wrap="none" rtlCol="0">
              <a:spAutoFit/>
            </a:bodyPr>
            <a:lstStyle/>
            <a:p>
              <a:pPr defTabSz="914400" fontAlgn="base">
                <a:spcBef>
                  <a:spcPct val="0"/>
                </a:spcBef>
                <a:spcAft>
                  <a:spcPct val="0"/>
                </a:spcAft>
              </a:pPr>
              <a:r>
                <a:rPr lang="en-US" sz="2000" b="1" dirty="0">
                  <a:solidFill>
                    <a:srgbClr val="000090"/>
                  </a:solidFill>
                  <a:latin typeface="Arial" pitchFamily="-84" charset="0"/>
                </a:rPr>
                <a:t>Air-Sea Interface Module</a:t>
              </a:r>
            </a:p>
          </p:txBody>
        </p:sp>
      </p:grpSp>
      <p:sp>
        <p:nvSpPr>
          <p:cNvPr id="20" name="TextBox 19"/>
          <p:cNvSpPr txBox="1"/>
          <p:nvPr/>
        </p:nvSpPr>
        <p:spPr>
          <a:xfrm>
            <a:off x="4953000" y="651014"/>
            <a:ext cx="3276600" cy="861774"/>
          </a:xfrm>
          <a:prstGeom prst="rect">
            <a:avLst/>
          </a:prstGeom>
          <a:noFill/>
          <a:ln>
            <a:solidFill>
              <a:schemeClr val="tx1"/>
            </a:solidFill>
          </a:ln>
        </p:spPr>
        <p:txBody>
          <a:bodyPr wrap="square" rtlCol="0">
            <a:spAutoFit/>
          </a:bodyPr>
          <a:lstStyle/>
          <a:p>
            <a:pPr algn="ctr" defTabSz="457153"/>
            <a:r>
              <a:rPr lang="en-US" b="1" dirty="0">
                <a:solidFill>
                  <a:prstClr val="black"/>
                </a:solidFill>
              </a:rPr>
              <a:t>Unified Wave </a:t>
            </a:r>
            <a:r>
              <a:rPr lang="en-US" b="1" dirty="0" err="1">
                <a:solidFill>
                  <a:prstClr val="black"/>
                </a:solidFill>
              </a:rPr>
              <a:t>INterface</a:t>
            </a:r>
            <a:r>
              <a:rPr lang="en-US" b="1" dirty="0">
                <a:solidFill>
                  <a:prstClr val="black"/>
                </a:solidFill>
              </a:rPr>
              <a:t> (UWIN) </a:t>
            </a:r>
          </a:p>
          <a:p>
            <a:pPr algn="ctr" defTabSz="457153"/>
            <a:r>
              <a:rPr lang="en-US" b="1" dirty="0">
                <a:solidFill>
                  <a:prstClr val="black"/>
                </a:solidFill>
              </a:rPr>
              <a:t>for Coupled Models (CM)</a:t>
            </a:r>
          </a:p>
          <a:p>
            <a:pPr algn="ctr" defTabSz="457153"/>
            <a:r>
              <a:rPr lang="en-US" sz="1400" dirty="0">
                <a:solidFill>
                  <a:prstClr val="black"/>
                </a:solidFill>
              </a:rPr>
              <a:t>Chen et al. (2013), Chen &amp; </a:t>
            </a:r>
            <a:r>
              <a:rPr lang="en-US" sz="1400" dirty="0" err="1">
                <a:solidFill>
                  <a:prstClr val="black"/>
                </a:solidFill>
              </a:rPr>
              <a:t>Curcic</a:t>
            </a:r>
            <a:r>
              <a:rPr lang="en-US" sz="1400" dirty="0">
                <a:solidFill>
                  <a:prstClr val="black"/>
                </a:solidFill>
              </a:rPr>
              <a:t>  2016) </a:t>
            </a:r>
          </a:p>
        </p:txBody>
      </p:sp>
      <p:grpSp>
        <p:nvGrpSpPr>
          <p:cNvPr id="13" name="Group 29"/>
          <p:cNvGrpSpPr/>
          <p:nvPr/>
        </p:nvGrpSpPr>
        <p:grpSpPr>
          <a:xfrm>
            <a:off x="4724400" y="4876800"/>
            <a:ext cx="3276600" cy="1143000"/>
            <a:chOff x="4724400" y="4953000"/>
            <a:chExt cx="3276600" cy="1143000"/>
          </a:xfrm>
        </p:grpSpPr>
        <p:sp>
          <p:nvSpPr>
            <p:cNvPr id="21" name="TextBox 20"/>
            <p:cNvSpPr txBox="1"/>
            <p:nvPr/>
          </p:nvSpPr>
          <p:spPr>
            <a:xfrm>
              <a:off x="4724400" y="5449669"/>
              <a:ext cx="3276600" cy="646331"/>
            </a:xfrm>
            <a:prstGeom prst="rect">
              <a:avLst/>
            </a:prstGeom>
            <a:noFill/>
            <a:ln>
              <a:solidFill>
                <a:schemeClr val="tx1"/>
              </a:solidFill>
            </a:ln>
          </p:spPr>
          <p:txBody>
            <a:bodyPr wrap="square" rtlCol="0">
              <a:spAutoFit/>
            </a:bodyPr>
            <a:lstStyle/>
            <a:p>
              <a:pPr defTabSz="914400" fontAlgn="base">
                <a:spcBef>
                  <a:spcPct val="0"/>
                </a:spcBef>
                <a:spcAft>
                  <a:spcPct val="0"/>
                </a:spcAft>
              </a:pPr>
              <a:r>
                <a:rPr lang="en-US" b="1" dirty="0">
                  <a:solidFill>
                    <a:prstClr val="black"/>
                  </a:solidFill>
                  <a:latin typeface="Arial" pitchFamily="-84" charset="0"/>
                </a:rPr>
                <a:t>Coupled observations and data assimilation</a:t>
              </a:r>
              <a:endParaRPr lang="en-US" b="1" dirty="0">
                <a:ln>
                  <a:solidFill>
                    <a:prstClr val="black"/>
                  </a:solidFill>
                </a:ln>
                <a:solidFill>
                  <a:prstClr val="black"/>
                </a:solidFill>
                <a:latin typeface="Arial" pitchFamily="-84" charset="0"/>
              </a:endParaRPr>
            </a:p>
          </p:txBody>
        </p:sp>
        <p:cxnSp>
          <p:nvCxnSpPr>
            <p:cNvPr id="25" name="Straight Arrow Connector 24"/>
            <p:cNvCxnSpPr/>
            <p:nvPr/>
          </p:nvCxnSpPr>
          <p:spPr>
            <a:xfrm rot="5400000" flipH="1" flipV="1">
              <a:off x="6020197" y="5181203"/>
              <a:ext cx="457200" cy="794"/>
            </a:xfrm>
            <a:prstGeom prst="straightConnector1">
              <a:avLst/>
            </a:prstGeom>
            <a:ln w="53975"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3886200" y="152400"/>
            <a:ext cx="2220810" cy="461655"/>
          </a:xfrm>
          <a:prstGeom prst="rect">
            <a:avLst/>
          </a:prstGeom>
          <a:noFill/>
        </p:spPr>
        <p:txBody>
          <a:bodyPr wrap="none" lIns="91430" tIns="45715" rIns="91430" bIns="45715" rtlCol="0">
            <a:spAutoFit/>
          </a:bodyPr>
          <a:lstStyle/>
          <a:p>
            <a:pPr defTabSz="457153"/>
            <a:r>
              <a:rPr lang="en-US" sz="2400" dirty="0">
                <a:solidFill>
                  <a:prstClr val="black"/>
                </a:solidFill>
              </a:rPr>
              <a:t>Coupled Models</a:t>
            </a:r>
          </a:p>
        </p:txBody>
      </p:sp>
      <p:grpSp>
        <p:nvGrpSpPr>
          <p:cNvPr id="7" name="Group 35"/>
          <p:cNvGrpSpPr/>
          <p:nvPr/>
        </p:nvGrpSpPr>
        <p:grpSpPr>
          <a:xfrm>
            <a:off x="2812846" y="1943066"/>
            <a:ext cx="6218182" cy="2721741"/>
            <a:chOff x="2812846" y="1943065"/>
            <a:chExt cx="6218182" cy="2721741"/>
          </a:xfrm>
        </p:grpSpPr>
        <p:sp>
          <p:nvSpPr>
            <p:cNvPr id="6" name="Cube 5"/>
            <p:cNvSpPr>
              <a:spLocks noChangeAspect="1"/>
            </p:cNvSpPr>
            <p:nvPr/>
          </p:nvSpPr>
          <p:spPr>
            <a:xfrm>
              <a:off x="4251922" y="3293205"/>
              <a:ext cx="4717812" cy="1371600"/>
            </a:xfrm>
            <a:prstGeom prst="cube">
              <a:avLst>
                <a:gd name="adj" fmla="val 72285"/>
              </a:avLst>
            </a:prstGeom>
            <a:solidFill>
              <a:schemeClr val="accent1">
                <a:lumMod val="75000"/>
                <a:alpha val="53000"/>
              </a:schemeClr>
            </a:solidFill>
            <a:ln>
              <a:solidFill>
                <a:schemeClr val="accent1">
                  <a:lumMod val="20000"/>
                  <a:lumOff val="80000"/>
                  <a:alpha val="0"/>
                </a:schemeClr>
              </a:solidFill>
            </a:ln>
            <a:effectLst>
              <a:outerShdw blurRad="40000" dist="20000" dir="5400000" rotWithShape="0">
                <a:schemeClr val="accent1">
                  <a:lumMod val="20000"/>
                  <a:lumOff val="80000"/>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r>
                <a:rPr lang="en-US">
                  <a:solidFill>
                    <a:prstClr val="black"/>
                  </a:solidFill>
                </a:rPr>
                <a:t>Ocean </a:t>
              </a:r>
              <a:r>
                <a:rPr lang="en-US" dirty="0">
                  <a:solidFill>
                    <a:prstClr val="black"/>
                  </a:solidFill>
                </a:rPr>
                <a:t>surface layer</a:t>
              </a:r>
            </a:p>
          </p:txBody>
        </p:sp>
        <p:sp>
          <p:nvSpPr>
            <p:cNvPr id="4" name="Cube 3"/>
            <p:cNvSpPr>
              <a:spLocks noChangeAspect="1"/>
            </p:cNvSpPr>
            <p:nvPr/>
          </p:nvSpPr>
          <p:spPr>
            <a:xfrm>
              <a:off x="4313216" y="2471452"/>
              <a:ext cx="4717812" cy="1371600"/>
            </a:xfrm>
            <a:prstGeom prst="cube">
              <a:avLst>
                <a:gd name="adj" fmla="val 97999"/>
              </a:avLst>
            </a:prstGeom>
            <a:solidFill>
              <a:schemeClr val="tx2">
                <a:lumMod val="40000"/>
                <a:lumOff val="60000"/>
                <a:alpha val="69000"/>
              </a:schemeClr>
            </a:solidFill>
            <a:ln w="38100" cap="flat" cmpd="sng" algn="ctr">
              <a:solidFill>
                <a:schemeClr val="accent1">
                  <a:shade val="95000"/>
                  <a:satMod val="105000"/>
                </a:schemeClr>
              </a:solidFill>
              <a:prstDash val="dashDot"/>
              <a:round/>
              <a:headEnd type="none" w="med" len="med"/>
              <a:tailEnd type="none" w="med" len="me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r>
                <a:rPr lang="en-US" dirty="0">
                  <a:solidFill>
                    <a:prstClr val="black"/>
                  </a:solidFill>
                </a:rPr>
                <a:t>Interface (waves)</a:t>
              </a:r>
            </a:p>
          </p:txBody>
        </p:sp>
        <p:sp>
          <p:nvSpPr>
            <p:cNvPr id="8" name="Cube 7"/>
            <p:cNvSpPr>
              <a:spLocks noChangeAspect="1"/>
            </p:cNvSpPr>
            <p:nvPr/>
          </p:nvSpPr>
          <p:spPr>
            <a:xfrm>
              <a:off x="4297668" y="1943065"/>
              <a:ext cx="4717812" cy="1371600"/>
            </a:xfrm>
            <a:prstGeom prst="cube">
              <a:avLst>
                <a:gd name="adj" fmla="val 72285"/>
              </a:avLst>
            </a:prstGeom>
            <a:gradFill flip="none" rotWithShape="1">
              <a:gsLst>
                <a:gs pos="0">
                  <a:schemeClr val="accent1">
                    <a:tint val="50000"/>
                    <a:satMod val="300000"/>
                    <a:alpha val="68000"/>
                  </a:schemeClr>
                </a:gs>
                <a:gs pos="35000">
                  <a:schemeClr val="accent1">
                    <a:tint val="37000"/>
                    <a:satMod val="300000"/>
                    <a:alpha val="68000"/>
                  </a:schemeClr>
                </a:gs>
                <a:gs pos="100000">
                  <a:schemeClr val="accent1">
                    <a:tint val="15000"/>
                    <a:satMod val="350000"/>
                    <a:alpha val="68000"/>
                  </a:schemeClr>
                </a:gs>
              </a:gsLst>
              <a:lin ang="16200000" scaled="1"/>
              <a:tileRect/>
            </a:gradFill>
            <a:ln>
              <a:solidFill>
                <a:schemeClr val="accent1">
                  <a:lumMod val="20000"/>
                  <a:lumOff val="80000"/>
                  <a:alpha val="0"/>
                </a:schemeClr>
              </a:solidFill>
            </a:ln>
            <a:effectLst>
              <a:outerShdw blurRad="40000" dist="20000" dir="5400000" rotWithShape="0">
                <a:schemeClr val="accent1">
                  <a:lumMod val="20000"/>
                  <a:lumOff val="80000"/>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r>
                <a:rPr lang="en-US">
                  <a:solidFill>
                    <a:prstClr val="black"/>
                  </a:solidFill>
                </a:rPr>
                <a:t>Atmosphere </a:t>
              </a:r>
              <a:r>
                <a:rPr lang="en-US" dirty="0">
                  <a:solidFill>
                    <a:prstClr val="black"/>
                  </a:solidFill>
                </a:rPr>
                <a:t>surface layer</a:t>
              </a:r>
            </a:p>
          </p:txBody>
        </p:sp>
        <p:cxnSp>
          <p:nvCxnSpPr>
            <p:cNvPr id="26" name="Straight Arrow Connector 25"/>
            <p:cNvCxnSpPr/>
            <p:nvPr/>
          </p:nvCxnSpPr>
          <p:spPr>
            <a:xfrm flipV="1">
              <a:off x="2812846" y="4474736"/>
              <a:ext cx="1381871" cy="190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050211" y="3075806"/>
              <a:ext cx="1121624" cy="1029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83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45C234-3A2C-FF48-9C98-EE1F5D531D69}"/>
              </a:ext>
            </a:extLst>
          </p:cNvPr>
          <p:cNvPicPr/>
          <p:nvPr/>
        </p:nvPicPr>
        <p:blipFill>
          <a:blip r:embed="rId2">
            <a:extLst>
              <a:ext uri="{28A0092B-C50C-407E-A947-70E740481C1C}">
                <a14:useLocalDpi xmlns:a14="http://schemas.microsoft.com/office/drawing/2010/main" val="0"/>
              </a:ext>
            </a:extLst>
          </a:blip>
          <a:stretch>
            <a:fillRect/>
          </a:stretch>
        </p:blipFill>
        <p:spPr>
          <a:xfrm>
            <a:off x="900545" y="1551709"/>
            <a:ext cx="7426037" cy="4682836"/>
          </a:xfrm>
          <a:prstGeom prst="rect">
            <a:avLst/>
          </a:prstGeom>
        </p:spPr>
      </p:pic>
      <p:sp>
        <p:nvSpPr>
          <p:cNvPr id="7" name="Text Box 2">
            <a:extLst>
              <a:ext uri="{FF2B5EF4-FFF2-40B4-BE49-F238E27FC236}">
                <a16:creationId xmlns:a16="http://schemas.microsoft.com/office/drawing/2014/main" id="{095E2B48-548F-1E4B-AE39-36F21E4A735F}"/>
              </a:ext>
            </a:extLst>
          </p:cNvPr>
          <p:cNvSpPr txBox="1">
            <a:spLocks noChangeArrowheads="1"/>
          </p:cNvSpPr>
          <p:nvPr/>
        </p:nvSpPr>
        <p:spPr bwMode="auto">
          <a:xfrm>
            <a:off x="803563" y="360218"/>
            <a:ext cx="7813964" cy="104558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b="1" dirty="0">
                <a:solidFill>
                  <a:srgbClr val="767171"/>
                </a:solidFill>
                <a:effectLst/>
                <a:latin typeface="Times New Roman" panose="02020603050405020304" pitchFamily="18" charset="0"/>
                <a:ea typeface="Calibri" panose="020F0502020204030204" pitchFamily="34" charset="0"/>
                <a:cs typeface="Times New Roman" panose="02020603050405020304" pitchFamily="18" charset="0"/>
              </a:rPr>
              <a:t>NASA GMAO GEOS-5 model simulation of aerosol (dust-brown, sea salt-blue, and smoke-white) production and transport by weather systems on August 1, 2017.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886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D2B2B1-8309-2845-AD10-80FF78E6B256}"/>
              </a:ext>
            </a:extLst>
          </p:cNvPr>
          <p:cNvGrpSpPr/>
          <p:nvPr/>
        </p:nvGrpSpPr>
        <p:grpSpPr>
          <a:xfrm>
            <a:off x="432627" y="245658"/>
            <a:ext cx="5831698" cy="6503158"/>
            <a:chOff x="2807335" y="1097280"/>
            <a:chExt cx="3529330" cy="4663440"/>
          </a:xfrm>
        </p:grpSpPr>
        <p:pic>
          <p:nvPicPr>
            <p:cNvPr id="14" name="Picture 13">
              <a:extLst>
                <a:ext uri="{FF2B5EF4-FFF2-40B4-BE49-F238E27FC236}">
                  <a16:creationId xmlns:a16="http://schemas.microsoft.com/office/drawing/2014/main" id="{9F345C82-CB3B-5E4E-8CA5-03B4414712D9}"/>
                </a:ext>
              </a:extLst>
            </p:cNvPr>
            <p:cNvPicPr/>
            <p:nvPr/>
          </p:nvPicPr>
          <p:blipFill rotWithShape="1">
            <a:blip r:embed="rId2" cstate="print">
              <a:extLst>
                <a:ext uri="{28A0092B-C50C-407E-A947-70E740481C1C}">
                  <a14:useLocalDpi xmlns:a14="http://schemas.microsoft.com/office/drawing/2010/main" val="0"/>
                </a:ext>
              </a:extLst>
            </a:blip>
            <a:srcRect l="2083" t="8855" r="6371" b="9860"/>
            <a:stretch/>
          </p:blipFill>
          <p:spPr bwMode="auto">
            <a:xfrm>
              <a:off x="2807335" y="1097280"/>
              <a:ext cx="3529330" cy="156591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7C26F60-EF3B-8B4D-A9B1-890641ED02B9}"/>
                </a:ext>
              </a:extLst>
            </p:cNvPr>
            <p:cNvPicPr/>
            <p:nvPr/>
          </p:nvPicPr>
          <p:blipFill rotWithShape="1">
            <a:blip r:embed="rId3" cstate="print">
              <a:extLst>
                <a:ext uri="{28A0092B-C50C-407E-A947-70E740481C1C}">
                  <a14:useLocalDpi xmlns:a14="http://schemas.microsoft.com/office/drawing/2010/main" val="0"/>
                </a:ext>
              </a:extLst>
            </a:blip>
            <a:srcRect l="2370" t="8911" r="6229" b="9554"/>
            <a:stretch/>
          </p:blipFill>
          <p:spPr bwMode="auto">
            <a:xfrm>
              <a:off x="2811145" y="2647950"/>
              <a:ext cx="3525520" cy="1571625"/>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6241928-7986-3B41-A70D-F803A77BC921}"/>
                </a:ext>
              </a:extLst>
            </p:cNvPr>
            <p:cNvPicPr/>
            <p:nvPr/>
          </p:nvPicPr>
          <p:blipFill rotWithShape="1">
            <a:blip r:embed="rId4" cstate="print">
              <a:extLst>
                <a:ext uri="{28A0092B-C50C-407E-A947-70E740481C1C}">
                  <a14:useLocalDpi xmlns:a14="http://schemas.microsoft.com/office/drawing/2010/main" val="0"/>
                </a:ext>
              </a:extLst>
            </a:blip>
            <a:srcRect l="2371" t="9672" r="6240" b="10284"/>
            <a:stretch/>
          </p:blipFill>
          <p:spPr bwMode="auto">
            <a:xfrm>
              <a:off x="2811145" y="4217670"/>
              <a:ext cx="3525520" cy="1543050"/>
            </a:xfrm>
            <a:prstGeom prst="rect">
              <a:avLst/>
            </a:prstGeom>
            <a:ln>
              <a:noFill/>
            </a:ln>
            <a:extLst>
              <a:ext uri="{53640926-AAD7-44D8-BBD7-CCE9431645EC}">
                <a14:shadowObscured xmlns:a14="http://schemas.microsoft.com/office/drawing/2010/main"/>
              </a:ext>
            </a:extLst>
          </p:spPr>
        </p:pic>
      </p:grpSp>
      <p:sp>
        <p:nvSpPr>
          <p:cNvPr id="3" name="Rectangle 2">
            <a:extLst>
              <a:ext uri="{FF2B5EF4-FFF2-40B4-BE49-F238E27FC236}">
                <a16:creationId xmlns:a16="http://schemas.microsoft.com/office/drawing/2014/main" id="{9520F810-4CC6-CE49-A781-8845389D7D4A}"/>
              </a:ext>
            </a:extLst>
          </p:cNvPr>
          <p:cNvSpPr/>
          <p:nvPr/>
        </p:nvSpPr>
        <p:spPr>
          <a:xfrm>
            <a:off x="6400802" y="1552394"/>
            <a:ext cx="2729550" cy="2463238"/>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Significant wave height (top) and calculated spray mass flux per F94 (middle) and F09 (bottom) formulations.  CCMP 10-m wind speed contours for 6 m s</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(grey) and 17 m s</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dirty="0">
                <a:latin typeface="Times New Roman" panose="02020603050405020304" pitchFamily="18" charset="0"/>
                <a:ea typeface="Calibri" panose="020F0502020204030204" pitchFamily="34" charset="0"/>
                <a:cs typeface="Times New Roman" panose="02020603050405020304" pitchFamily="18" charset="0"/>
              </a:rPr>
              <a:t> (black) shown on all plots.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8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642187-9396-BB4E-BBB2-00B164B28204}"/>
              </a:ext>
            </a:extLst>
          </p:cNvPr>
          <p:cNvPicPr/>
          <p:nvPr/>
        </p:nvPicPr>
        <p:blipFill rotWithShape="1">
          <a:blip r:embed="rId2" cstate="print">
            <a:extLst>
              <a:ext uri="{28A0092B-C50C-407E-A947-70E740481C1C}">
                <a14:useLocalDpi xmlns:a14="http://schemas.microsoft.com/office/drawing/2010/main" val="0"/>
              </a:ext>
            </a:extLst>
          </a:blip>
          <a:srcRect l="3484" t="5224" r="7102" b="1275"/>
          <a:stretch/>
        </p:blipFill>
        <p:spPr bwMode="auto">
          <a:xfrm>
            <a:off x="640762" y="189363"/>
            <a:ext cx="7738963" cy="341364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DDCFF94-7F6A-7B49-B30A-87B218FB58ED}"/>
              </a:ext>
            </a:extLst>
          </p:cNvPr>
          <p:cNvPicPr/>
          <p:nvPr/>
        </p:nvPicPr>
        <p:blipFill rotWithShape="1">
          <a:blip r:embed="rId3" cstate="print">
            <a:extLst>
              <a:ext uri="{28A0092B-C50C-407E-A947-70E740481C1C}">
                <a14:useLocalDpi xmlns:a14="http://schemas.microsoft.com/office/drawing/2010/main" val="0"/>
              </a:ext>
            </a:extLst>
          </a:blip>
          <a:srcRect t="4498" r="5056"/>
          <a:stretch/>
        </p:blipFill>
        <p:spPr bwMode="auto">
          <a:xfrm>
            <a:off x="913719" y="3725839"/>
            <a:ext cx="3781112" cy="3002507"/>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3E289D07-396C-2945-928C-D08BA08DCDEB}"/>
              </a:ext>
            </a:extLst>
          </p:cNvPr>
          <p:cNvSpPr/>
          <p:nvPr/>
        </p:nvSpPr>
        <p:spPr>
          <a:xfrm>
            <a:off x="4694831" y="3657432"/>
            <a:ext cx="4346812" cy="1569660"/>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Top: Time series of globally-averaged sea spray mass flux for F94 and F09 formulations.  Thick lines show average fluxes, shaded regions represent one standard deviation above the average, and thin lines represent the maximum flux out of all grid points.</a:t>
            </a:r>
            <a:endParaRPr lang="en-US" sz="1600" dirty="0"/>
          </a:p>
        </p:txBody>
      </p:sp>
      <p:sp>
        <p:nvSpPr>
          <p:cNvPr id="7" name="Rectangle 6">
            <a:extLst>
              <a:ext uri="{FF2B5EF4-FFF2-40B4-BE49-F238E27FC236}">
                <a16:creationId xmlns:a16="http://schemas.microsoft.com/office/drawing/2014/main" id="{69671375-3782-4846-AD4C-EBDC9DE9DCED}"/>
              </a:ext>
            </a:extLst>
          </p:cNvPr>
          <p:cNvSpPr/>
          <p:nvPr/>
        </p:nvSpPr>
        <p:spPr>
          <a:xfrm>
            <a:off x="4694831" y="5445458"/>
            <a:ext cx="4346812" cy="1077218"/>
          </a:xfrm>
          <a:prstGeom prst="rect">
            <a:avLst/>
          </a:prstGeom>
        </p:spPr>
        <p:txBody>
          <a:bodyPr wrap="square">
            <a:spAutoFit/>
          </a:bodyPr>
          <a:lstStyle/>
          <a:p>
            <a:r>
              <a:rPr lang="en-US" sz="1600" dirty="0">
                <a:latin typeface="Times New Roman" panose="02020603050405020304" pitchFamily="18" charset="0"/>
                <a:ea typeface="Calibri" panose="020F0502020204030204" pitchFamily="34" charset="0"/>
              </a:rPr>
              <a:t>Left: Scatter plot of sea spray mass flux for F94 and F09 formulations (all </a:t>
            </a:r>
            <a:r>
              <a:rPr lang="en-US" sz="1600" dirty="0" err="1">
                <a:latin typeface="Times New Roman" panose="02020603050405020304" pitchFamily="18" charset="0"/>
                <a:ea typeface="Calibri" panose="020F0502020204030204" pitchFamily="34" charset="0"/>
              </a:rPr>
              <a:t>gridpoints</a:t>
            </a:r>
            <a:r>
              <a:rPr lang="en-US" sz="1600" dirty="0">
                <a:latin typeface="Times New Roman" panose="02020603050405020304" pitchFamily="18" charset="0"/>
                <a:ea typeface="Calibri" panose="020F0502020204030204" pitchFamily="34" charset="0"/>
              </a:rPr>
              <a:t> and </a:t>
            </a:r>
            <a:r>
              <a:rPr lang="en-US" sz="1600" dirty="0" err="1">
                <a:latin typeface="Times New Roman" panose="02020603050405020304" pitchFamily="18" charset="0"/>
                <a:ea typeface="Calibri" panose="020F0502020204030204" pitchFamily="34" charset="0"/>
              </a:rPr>
              <a:t>timesteps</a:t>
            </a:r>
            <a:r>
              <a:rPr lang="en-US" sz="1600" dirty="0">
                <a:latin typeface="Times New Roman" panose="02020603050405020304" pitchFamily="18" charset="0"/>
                <a:ea typeface="Calibri" panose="020F0502020204030204" pitchFamily="34" charset="0"/>
              </a:rPr>
              <a:t> from Jan-Feb 2017).  Vertical dashed lines indicate 6 m s</a:t>
            </a:r>
            <a:r>
              <a:rPr lang="en-US" sz="1600" baseline="30000" dirty="0">
                <a:latin typeface="Times New Roman" panose="02020603050405020304" pitchFamily="18" charset="0"/>
                <a:ea typeface="Calibri" panose="020F0502020204030204" pitchFamily="34" charset="0"/>
              </a:rPr>
              <a:t>-1</a:t>
            </a:r>
            <a:r>
              <a:rPr lang="en-US" sz="1600" dirty="0">
                <a:latin typeface="Times New Roman" panose="02020603050405020304" pitchFamily="18" charset="0"/>
                <a:ea typeface="Calibri" panose="020F0502020204030204" pitchFamily="34" charset="0"/>
              </a:rPr>
              <a:t> and 17 m s</a:t>
            </a:r>
            <a:r>
              <a:rPr lang="en-US" sz="1600" baseline="30000" dirty="0">
                <a:latin typeface="Times New Roman" panose="02020603050405020304" pitchFamily="18" charset="0"/>
                <a:ea typeface="Calibri" panose="020F0502020204030204" pitchFamily="34" charset="0"/>
              </a:rPr>
              <a:t>-1</a:t>
            </a:r>
            <a:r>
              <a:rPr lang="en-US" sz="1600" dirty="0">
                <a:latin typeface="Times New Roman" panose="02020603050405020304" pitchFamily="18" charset="0"/>
                <a:ea typeface="Calibri" panose="020F0502020204030204" pitchFamily="34" charset="0"/>
              </a:rPr>
              <a:t> wind speeds.</a:t>
            </a:r>
            <a:endParaRPr lang="en-US" sz="1600" dirty="0"/>
          </a:p>
        </p:txBody>
      </p:sp>
    </p:spTree>
    <p:extLst>
      <p:ext uri="{BB962C8B-B14F-4D97-AF65-F5344CB8AC3E}">
        <p14:creationId xmlns:p14="http://schemas.microsoft.com/office/powerpoint/2010/main" val="19066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mos.washington.edu/~mcurcic/analysis/ccmp_merra2_comparison/img/wspd_mean_merra2.png">
            <a:extLst>
              <a:ext uri="{FF2B5EF4-FFF2-40B4-BE49-F238E27FC236}">
                <a16:creationId xmlns:a16="http://schemas.microsoft.com/office/drawing/2014/main" id="{2074D85D-E9A7-0349-9171-C634FA9E4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0" y="370606"/>
            <a:ext cx="5271658" cy="2635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mos.washington.edu/~mcurcic/analysis/ccmp_merra2_comparison/img/wspd_mean_ccmp.png">
            <a:extLst>
              <a:ext uri="{FF2B5EF4-FFF2-40B4-BE49-F238E27FC236}">
                <a16:creationId xmlns:a16="http://schemas.microsoft.com/office/drawing/2014/main" id="{5C2E3998-C6E3-D24D-A84E-6CB5ED151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423" y="370607"/>
            <a:ext cx="5271655" cy="2635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B4B318-8630-6D49-ABBD-9D74C2C83055}"/>
              </a:ext>
            </a:extLst>
          </p:cNvPr>
          <p:cNvSpPr txBox="1"/>
          <p:nvPr/>
        </p:nvSpPr>
        <p:spPr>
          <a:xfrm>
            <a:off x="2552699" y="156499"/>
            <a:ext cx="4408515" cy="369332"/>
          </a:xfrm>
          <a:prstGeom prst="rect">
            <a:avLst/>
          </a:prstGeom>
          <a:noFill/>
        </p:spPr>
        <p:txBody>
          <a:bodyPr wrap="none" rtlCol="0">
            <a:spAutoFit/>
          </a:bodyPr>
          <a:lstStyle/>
          <a:p>
            <a:r>
              <a:rPr lang="en-US" dirty="0"/>
              <a:t>MERRA-2 and CCMP Winds 1 Jan-1 Mar 2017</a:t>
            </a:r>
          </a:p>
        </p:txBody>
      </p:sp>
      <p:pic>
        <p:nvPicPr>
          <p:cNvPr id="1030" name="Picture 6" descr="https://atmos.washington.edu/~mcurcic/analysis/ccmp_merra2_comparison/img/wspd_bias.png">
            <a:extLst>
              <a:ext uri="{FF2B5EF4-FFF2-40B4-BE49-F238E27FC236}">
                <a16:creationId xmlns:a16="http://schemas.microsoft.com/office/drawing/2014/main" id="{5A35FF7A-173E-1F42-836A-EAD478FF1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1" y="2535380"/>
            <a:ext cx="5330540" cy="2665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tmos.washington.edu/~mcurcic/analysis/ccmp_merra2_comparison/img/wspd_rmse.png">
            <a:extLst>
              <a:ext uri="{FF2B5EF4-FFF2-40B4-BE49-F238E27FC236}">
                <a16:creationId xmlns:a16="http://schemas.microsoft.com/office/drawing/2014/main" id="{11EFDA51-8E0B-5949-84A8-A3449EE6E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093" y="4472193"/>
            <a:ext cx="5417130" cy="270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8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atmos.washington.edu/~mcurcic/analysis/ccmp_merra2_comparison/img/wspd_pdf.png">
            <a:extLst>
              <a:ext uri="{FF2B5EF4-FFF2-40B4-BE49-F238E27FC236}">
                <a16:creationId xmlns:a16="http://schemas.microsoft.com/office/drawing/2014/main" id="{4E4FEFF0-85CF-494E-8858-9CF0C8A5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02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tmos.washington.edu/~mcurcic/analysis/global_flux_time_series/lhf_mean_series.png">
            <a:extLst>
              <a:ext uri="{FF2B5EF4-FFF2-40B4-BE49-F238E27FC236}">
                <a16:creationId xmlns:a16="http://schemas.microsoft.com/office/drawing/2014/main" id="{D2F34701-91B7-E04D-9C1E-B9F154B65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074"/>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32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12835</TotalTime>
  <Words>695</Words>
  <Application>Microsoft Macintosh PowerPoint</Application>
  <PresentationFormat>On-screen Show (4:3)</PresentationFormat>
  <Paragraphs>36</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Miami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Shuyi Chen</dc:creator>
  <cp:lastModifiedBy>Shuyi Chen</cp:lastModifiedBy>
  <cp:revision>12</cp:revision>
  <dcterms:created xsi:type="dcterms:W3CDTF">2017-12-27T00:36:59Z</dcterms:created>
  <dcterms:modified xsi:type="dcterms:W3CDTF">2018-04-25T11:25:44Z</dcterms:modified>
</cp:coreProperties>
</file>