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5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 snapToObjects="1" showGuides="1">
      <p:cViewPr varScale="1">
        <p:scale>
          <a:sx n="115" d="100"/>
          <a:sy n="115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57C65-865C-1841-9966-BBC0FC280045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F5DEB-BCF5-EA46-A066-F86EF63C4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5DEB-BCF5-EA46-A066-F86EF63C46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on the figure indicates the total number of pairs within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sample (with real pairs in parentheses, similar to Table 1), the bin-mean wind speed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bias, and the bin standard deviation weight applied during the model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5DEB-BCF5-EA46-A066-F86EF63C46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-456666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4000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DF4F-DF36-8D42-8A73-C3D71ED0A2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12778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AMS 33rd Conference on Hurricanes and Tropical Meteorology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AMS 33rd Conference on Hurricanes and Tropical Meteorology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4544"/>
            <a:ext cx="10058400" cy="1005840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78758"/>
            <a:ext cx="10058400" cy="4802494"/>
          </a:xfrm>
        </p:spPr>
        <p:txBody>
          <a:bodyPr/>
          <a:lstStyle>
            <a:lvl1pPr marL="233363" indent="-233363">
              <a:buFont typeface="Wingdings" charset="2"/>
              <a:buChar char="§"/>
              <a:tabLst/>
              <a:defRPr/>
            </a:lvl1pPr>
            <a:lvl2pPr marL="458788" indent="-182563">
              <a:tabLst/>
              <a:defRPr/>
            </a:lvl2pPr>
            <a:lvl3pPr marL="628650" indent="-192088">
              <a:tabLst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70409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990084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288035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AMS 33rd Conference on Hurricanes and Tropical Meteorology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4/20/18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AMS 33rd Conference on Hurricanes and Tropical Meteorology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07573"/>
            <a:ext cx="10058400" cy="952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67998"/>
            <a:ext cx="10058400" cy="49208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2018 International ocean vector winds science team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062338-2A8C-334E-9F4E-AC7CDEC10B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06011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9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tp://ftp.aoml.noaa.gov/hrd/pub/data/sfm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100" y="500421"/>
            <a:ext cx="7543800" cy="262537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BA2EB2"/>
                </a:solidFill>
              </a:rPr>
              <a:t>Rain Impact on SFMR Measurements</a:t>
            </a:r>
            <a:endParaRPr lang="en-US" sz="6000" dirty="0">
              <a:solidFill>
                <a:srgbClr val="BA2E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3297" y="3330856"/>
            <a:ext cx="6225409" cy="165576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dirty="0" smtClean="0">
                <a:latin typeface="+mn-lt"/>
              </a:rPr>
              <a:t>Heather M. Holbach</a:t>
            </a:r>
            <a:r>
              <a:rPr lang="en-US" i="1" cap="none" baseline="30000" dirty="0" smtClean="0">
                <a:latin typeface="+mn-lt"/>
              </a:rPr>
              <a:t>1,2,3</a:t>
            </a:r>
            <a:r>
              <a:rPr lang="en-US" cap="none" dirty="0" smtClean="0">
                <a:latin typeface="+mn-lt"/>
              </a:rPr>
              <a:t>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dirty="0">
                <a:latin typeface="+mn-lt"/>
              </a:rPr>
              <a:t>B. W. </a:t>
            </a:r>
            <a:r>
              <a:rPr lang="en-US" cap="none" dirty="0" smtClean="0">
                <a:latin typeface="+mn-lt"/>
              </a:rPr>
              <a:t>Klotz</a:t>
            </a:r>
            <a:r>
              <a:rPr lang="en-US" i="1" cap="none" baseline="30000" dirty="0" smtClean="0">
                <a:latin typeface="+mn-lt"/>
              </a:rPr>
              <a:t>3,4</a:t>
            </a:r>
            <a:r>
              <a:rPr lang="en-US" cap="none" dirty="0" smtClean="0">
                <a:latin typeface="+mn-lt"/>
              </a:rPr>
              <a:t>, and</a:t>
            </a:r>
            <a:r>
              <a:rPr lang="en-US" cap="none" dirty="0">
                <a:latin typeface="+mn-lt"/>
              </a:rPr>
              <a:t> M. A. </a:t>
            </a:r>
            <a:r>
              <a:rPr lang="en-US" cap="none" dirty="0" smtClean="0">
                <a:latin typeface="+mn-lt"/>
              </a:rPr>
              <a:t>Bourassa</a:t>
            </a:r>
            <a:r>
              <a:rPr lang="en-US" i="1" cap="none" baseline="30000" dirty="0" smtClean="0">
                <a:latin typeface="+mn-lt"/>
              </a:rPr>
              <a:t>1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dirty="0" smtClean="0">
                <a:latin typeface="+mn-lt"/>
              </a:rPr>
              <a:t> </a:t>
            </a:r>
            <a:r>
              <a:rPr lang="en-US" sz="1800" i="1" cap="none" baseline="30000" dirty="0">
                <a:latin typeface="+mn-lt"/>
              </a:rPr>
              <a:t>1</a:t>
            </a:r>
            <a:r>
              <a:rPr lang="en-US" sz="1800" i="1" cap="none" dirty="0">
                <a:latin typeface="+mn-lt"/>
              </a:rPr>
              <a:t>Florida State University, </a:t>
            </a:r>
            <a:r>
              <a:rPr lang="en-US" sz="1800" i="1" cap="none" baseline="30000" dirty="0">
                <a:latin typeface="+mn-lt"/>
              </a:rPr>
              <a:t>2</a:t>
            </a:r>
            <a:r>
              <a:rPr lang="en-US" sz="1800" i="1" cap="none" dirty="0">
                <a:latin typeface="+mn-lt"/>
              </a:rPr>
              <a:t>Northern Gulf Institute, </a:t>
            </a:r>
            <a:r>
              <a:rPr lang="en-US" sz="1800" i="1" cap="none" baseline="30000" dirty="0">
                <a:latin typeface="+mn-lt"/>
              </a:rPr>
              <a:t>3</a:t>
            </a:r>
            <a:r>
              <a:rPr lang="en-US" sz="1800" i="1" cap="none" dirty="0">
                <a:latin typeface="+mn-lt"/>
              </a:rPr>
              <a:t>NOAA/AOML/HRD, </a:t>
            </a:r>
            <a:r>
              <a:rPr lang="en-US" sz="1800" i="1" cap="none" baseline="30000" dirty="0">
                <a:latin typeface="+mn-lt"/>
              </a:rPr>
              <a:t>4</a:t>
            </a:r>
            <a:r>
              <a:rPr lang="en-US" sz="1800" i="1" cap="none" dirty="0">
                <a:latin typeface="+mn-lt"/>
              </a:rPr>
              <a:t>University Of Miami/CIMAS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73" y="5365969"/>
            <a:ext cx="920496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92" y="5365969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02" y="5365969"/>
            <a:ext cx="91318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87" y="5365969"/>
            <a:ext cx="2039815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84" y="5365969"/>
            <a:ext cx="912499" cy="914400"/>
          </a:xfrm>
          <a:prstGeom prst="rect">
            <a:avLst/>
          </a:prstGeom>
        </p:spPr>
      </p:pic>
      <p:pic>
        <p:nvPicPr>
          <p:cNvPr id="9" name="Picture 8" descr="cimas_logo.png">
            <a:extLst>
              <a:ext uri="{FF2B5EF4-FFF2-40B4-BE49-F238E27FC236}">
                <a16:creationId xmlns:a16="http://schemas.microsoft.com/office/drawing/2014/main" xmlns="" id="{9EC64C9E-BD9A-4F45-8DE0-13382153F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5365969"/>
            <a:ext cx="99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A2EB2"/>
                </a:solidFill>
              </a:rPr>
              <a:t>Further Room For </a:t>
            </a:r>
            <a:r>
              <a:rPr lang="en-US" dirty="0" smtClean="0">
                <a:solidFill>
                  <a:srgbClr val="BA2EB2"/>
                </a:solidFill>
              </a:rPr>
              <a:t>Improvement</a:t>
            </a:r>
            <a:endParaRPr lang="en-US" dirty="0">
              <a:solidFill>
                <a:srgbClr val="BA2EB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International Ocean vector winds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17225" y="1093078"/>
            <a:ext cx="5218510" cy="5218510"/>
            <a:chOff x="3517225" y="1093078"/>
            <a:chExt cx="5218510" cy="5218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225" y="1093078"/>
              <a:ext cx="5218510" cy="52185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92" t="7973" r="53647" b="80488"/>
            <a:stretch/>
          </p:blipFill>
          <p:spPr>
            <a:xfrm>
              <a:off x="4404731" y="1505414"/>
              <a:ext cx="2331017" cy="925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30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BA2EB2"/>
                </a:solidFill>
              </a:rPr>
              <a:t>Summary</a:t>
            </a:r>
            <a:endParaRPr lang="en-US">
              <a:solidFill>
                <a:srgbClr val="BA2EB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Klotz and </a:t>
            </a:r>
            <a:r>
              <a:rPr lang="en-US" dirty="0" err="1" smtClean="0"/>
              <a:t>Uhlhorn</a:t>
            </a:r>
            <a:r>
              <a:rPr lang="en-US" dirty="0" smtClean="0"/>
              <a:t> (2014) greatly improved the rain-related biases in the previous SFMR algorithm</a:t>
            </a:r>
          </a:p>
          <a:p>
            <a:pPr lvl="1"/>
            <a:r>
              <a:rPr lang="en-US" dirty="0" smtClean="0"/>
              <a:t>Largest impact at low wind speeds coupled with high rain rates</a:t>
            </a:r>
          </a:p>
          <a:p>
            <a:pPr lvl="1"/>
            <a:r>
              <a:rPr lang="en-US" dirty="0" smtClean="0"/>
              <a:t>All data from 1998-present has been re-processed using this new algorithm.</a:t>
            </a:r>
          </a:p>
          <a:p>
            <a:pPr lvl="1"/>
            <a:r>
              <a:rPr lang="en-US" dirty="0" smtClean="0"/>
              <a:t>Data can </a:t>
            </a:r>
            <a:r>
              <a:rPr lang="en-US" dirty="0"/>
              <a:t>be found here: </a:t>
            </a:r>
            <a:r>
              <a:rPr lang="en-US" dirty="0">
                <a:hlinkClick r:id="rId2" action="ppaction://hlinkfile"/>
              </a:rPr>
              <a:t>ftp://ftp.aoml.noaa.gov/hrd/pub/data/sfmr</a:t>
            </a:r>
            <a:r>
              <a:rPr lang="en-US" dirty="0" smtClean="0">
                <a:hlinkClick r:id="rId2" action="ppaction://hlinkfile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Identify source of remaining high rain-rate error</a:t>
            </a:r>
          </a:p>
          <a:p>
            <a:pPr lvl="1"/>
            <a:r>
              <a:rPr lang="en-US" dirty="0" smtClean="0"/>
              <a:t>Investigate impact of rain-related surface water freshening</a:t>
            </a:r>
          </a:p>
          <a:p>
            <a:pPr lvl="1"/>
            <a:r>
              <a:rPr lang="en-US" dirty="0" smtClean="0"/>
              <a:t>How does rain impact whitewater/foam/spray at very high wind speeds?</a:t>
            </a:r>
          </a:p>
          <a:p>
            <a:pPr lvl="1"/>
            <a:endParaRPr lang="en-US" dirty="0"/>
          </a:p>
          <a:p>
            <a:r>
              <a:rPr lang="en-US" dirty="0" smtClean="0"/>
              <a:t>I am new HRD SFMR contact: </a:t>
            </a:r>
            <a:r>
              <a:rPr lang="en-US" dirty="0" err="1" smtClean="0"/>
              <a:t>heather.holbach@noaa.gov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International Ocean vector winds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Z-R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Estimated using statistical probability matching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International ocean vector winds science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7" y="1760789"/>
            <a:ext cx="10058400" cy="3878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821" y="5750370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6 in Klotz and </a:t>
            </a:r>
            <a:r>
              <a:rPr lang="en-US" dirty="0" err="1" smtClean="0"/>
              <a:t>Uhlhorn</a:t>
            </a:r>
            <a:r>
              <a:rPr lang="en-US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70" y="64544"/>
            <a:ext cx="10455383" cy="1005840"/>
          </a:xfrm>
        </p:spPr>
        <p:txBody>
          <a:bodyPr>
            <a:noAutofit/>
          </a:bodyPr>
          <a:lstStyle/>
          <a:p>
            <a:r>
              <a:rPr lang="en-US" sz="4000" smtClean="0">
                <a:solidFill>
                  <a:srgbClr val="BA2EB2"/>
                </a:solidFill>
              </a:rPr>
              <a:t>Stepped-Frequency Microwave Radiometer (SFMR)</a:t>
            </a:r>
            <a:endParaRPr lang="en-US" sz="4000">
              <a:solidFill>
                <a:srgbClr val="BA2EB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International ocean vector winds science team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178758"/>
            <a:ext cx="4645598" cy="4802494"/>
          </a:xfrm>
        </p:spPr>
        <p:txBody>
          <a:bodyPr/>
          <a:lstStyle/>
          <a:p>
            <a:r>
              <a:rPr lang="en-US" dirty="0" smtClean="0"/>
              <a:t>Airborne C-band microwave radiometer</a:t>
            </a:r>
          </a:p>
          <a:p>
            <a:pPr lvl="1"/>
            <a:r>
              <a:rPr lang="en-US" dirty="0" smtClean="0"/>
              <a:t>NOAA P-3 and Air Force C-130</a:t>
            </a:r>
          </a:p>
          <a:p>
            <a:r>
              <a:rPr lang="en-US" dirty="0" smtClean="0"/>
              <a:t>Designed to obtain surface wind speed and rain rate measurements in tropical cyclones</a:t>
            </a:r>
          </a:p>
          <a:p>
            <a:r>
              <a:rPr lang="en-US" dirty="0" smtClean="0"/>
              <a:t>Stepped-frequency design allows for rain rate retrievals</a:t>
            </a:r>
          </a:p>
          <a:p>
            <a:pPr lvl="1"/>
            <a:r>
              <a:rPr lang="en-US" dirty="0" smtClean="0"/>
              <a:t>Larger differences with increasing rain rate at lower wind speeds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92338" y="1113836"/>
            <a:ext cx="5949176" cy="5238316"/>
            <a:chOff x="5592338" y="1113836"/>
            <a:chExt cx="5949176" cy="52383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38" y="1298502"/>
              <a:ext cx="5949176" cy="50536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047570" y="1113836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4.74 GHz</a:t>
              </a: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09196" y="1113836"/>
              <a:ext cx="102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7.09 GHz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95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46" y="64544"/>
            <a:ext cx="11351942" cy="10058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A2EB2"/>
                </a:solidFill>
              </a:rPr>
              <a:t>Rain Bias in Previous </a:t>
            </a:r>
            <a:r>
              <a:rPr lang="en-US" dirty="0" smtClean="0">
                <a:solidFill>
                  <a:srgbClr val="BA2EB2"/>
                </a:solidFill>
              </a:rPr>
              <a:t>Algorithm (</a:t>
            </a:r>
            <a:r>
              <a:rPr lang="en-US" dirty="0" err="1" smtClean="0">
                <a:solidFill>
                  <a:srgbClr val="BA2EB2"/>
                </a:solidFill>
              </a:rPr>
              <a:t>Uhlhorn</a:t>
            </a:r>
            <a:r>
              <a:rPr lang="en-US" dirty="0" smtClean="0">
                <a:solidFill>
                  <a:srgbClr val="BA2EB2"/>
                </a:solidFill>
              </a:rPr>
              <a:t> et al. 2007)</a:t>
            </a:r>
            <a:endParaRPr lang="en-US" dirty="0">
              <a:solidFill>
                <a:srgbClr val="BA2EB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Comparison to radar-derived rain rates indicated overestimate of weak rain rates and underestimate of strong rain rates (Jiang et al. 2006)</a:t>
            </a:r>
          </a:p>
          <a:p>
            <a:r>
              <a:rPr lang="en-US" sz="2400" dirty="0" smtClean="0"/>
              <a:t>Klotz and </a:t>
            </a:r>
            <a:r>
              <a:rPr lang="en-US" sz="2400" dirty="0" err="1" smtClean="0"/>
              <a:t>Uhlhorn</a:t>
            </a:r>
            <a:r>
              <a:rPr lang="en-US" sz="2400" dirty="0" smtClean="0"/>
              <a:t> (2014) found that SFMR wind speeds were overestimated in weaker wind speeds coupled with heavy precipitation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International ocean vector winds science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66" y="2863553"/>
            <a:ext cx="3694949" cy="3397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065" y="5526517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2 in Klotz </a:t>
            </a:r>
            <a:r>
              <a:rPr lang="en-US" dirty="0" smtClean="0"/>
              <a:t>and </a:t>
            </a:r>
            <a:r>
              <a:rPr lang="en-US" dirty="0" err="1" smtClean="0"/>
              <a:t>Uhlhorn</a:t>
            </a:r>
            <a:r>
              <a:rPr lang="en-US" dirty="0" smtClean="0"/>
              <a:t> (2014)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619735" y="4261208"/>
            <a:ext cx="111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(m/s)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B2"/>
                </a:solidFill>
              </a:rPr>
              <a:t>Rain Column Height</a:t>
            </a:r>
            <a:endParaRPr lang="en-US" dirty="0">
              <a:solidFill>
                <a:srgbClr val="BA2EB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Prior algorithm used a constant height of 4 km above the surface for rain column height</a:t>
                </a:r>
              </a:p>
              <a:p>
                <a:r>
                  <a:rPr lang="en-US" dirty="0" smtClean="0"/>
                  <a:t>Freezing level height (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) is now estimated using flight level temperature (</a:t>
                </a:r>
                <a:r>
                  <a:rPr lang="en-US" i="1" dirty="0" err="1" smtClean="0"/>
                  <a:t>T</a:t>
                </a:r>
                <a:r>
                  <a:rPr lang="en-US" i="1" baseline="-25000" dirty="0" err="1" smtClean="0"/>
                  <a:t>amb</a:t>
                </a:r>
                <a:r>
                  <a:rPr lang="en-US" dirty="0"/>
                  <a:t>)</a:t>
                </a:r>
                <a:r>
                  <a:rPr lang="en-US" dirty="0" smtClean="0"/>
                  <a:t> and altitude (</a:t>
                </a:r>
                <a:r>
                  <a:rPr lang="en-US" i="1" dirty="0" smtClean="0"/>
                  <a:t>h</a:t>
                </a:r>
                <a:r>
                  <a:rPr lang="en-US" dirty="0" smtClean="0"/>
                  <a:t>) assuming a typical hurricane temperature profile (mean lapse rate, 𝛾 = 5.22 x 10</a:t>
                </a:r>
                <a:r>
                  <a:rPr lang="en-US" baseline="30000" dirty="0" smtClean="0"/>
                  <a:t>-3</a:t>
                </a:r>
                <a:r>
                  <a:rPr lang="en-US" dirty="0" smtClean="0"/>
                  <a:t> K m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from Zhang and </a:t>
                </a:r>
                <a:r>
                  <a:rPr lang="en-US" dirty="0" err="1" smtClean="0"/>
                  <a:t>Uhlhorn</a:t>
                </a:r>
                <a:r>
                  <a:rPr lang="en-US" dirty="0" smtClean="0"/>
                  <a:t> 2012)</a:t>
                </a:r>
              </a:p>
              <a:p>
                <a:pPr lvl="6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𝐻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h</m:t>
                      </m:r>
                      <m:r>
                        <a:rPr lang="en-US" b="0" i="1" smtClean="0">
                          <a:latin typeface="Cambria Math" charset="0"/>
                        </a:rPr>
                        <m:t>+ 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𝑎𝑚𝑏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39" t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International ocean vector winds science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BA2EB2"/>
                </a:solidFill>
              </a:rPr>
              <a:t>Radar Reflectivity and Rain Rate Comparison</a:t>
            </a:r>
            <a:endParaRPr lang="en-US" dirty="0">
              <a:solidFill>
                <a:srgbClr val="BA2EB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178758"/>
                <a:ext cx="3550024" cy="493158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PIP: Droplet Measurement Technologies </a:t>
                </a:r>
                <a:r>
                  <a:rPr lang="en-US" sz="2400" dirty="0"/>
                  <a:t>Precipitation Imaging </a:t>
                </a:r>
                <a:r>
                  <a:rPr lang="en-US" sz="2400" dirty="0" smtClean="0"/>
                  <a:t>Probe</a:t>
                </a:r>
                <a:endParaRPr lang="en-US" sz="2400" dirty="0"/>
              </a:p>
              <a:p>
                <a:r>
                  <a:rPr lang="en-US" sz="2400" dirty="0" smtClean="0"/>
                  <a:t>TDR: Tail Doppler Radar</a:t>
                </a:r>
              </a:p>
              <a:p>
                <a:r>
                  <a:rPr lang="en-US" sz="2400" dirty="0" smtClean="0"/>
                  <a:t>Resulted in updated Z-R relationship: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𝑍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=456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𝑝𝑖𝑝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1.07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178758"/>
                <a:ext cx="3550024" cy="4931586"/>
              </a:xfrm>
              <a:blipFill rotWithShape="0">
                <a:blip r:embed="rId2"/>
                <a:stretch>
                  <a:fillRect l="-4811" t="-1731" r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International ocean vector winds science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33" y="1232546"/>
            <a:ext cx="6097935" cy="45457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10270566" y="2185639"/>
            <a:ext cx="177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Reflectivity </a:t>
            </a:r>
            <a:r>
              <a:rPr lang="en-US" smtClean="0"/>
              <a:t>(</a:t>
            </a:r>
            <a:r>
              <a:rPr lang="en-US" dirty="0" err="1" smtClean="0"/>
              <a:t>dBZ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3986" y="5214283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5 in Klotz and </a:t>
            </a:r>
            <a:r>
              <a:rPr lang="en-US" dirty="0" err="1" smtClean="0"/>
              <a:t>Uhlhorn</a:t>
            </a:r>
            <a:r>
              <a:rPr lang="en-US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B2"/>
                </a:solidFill>
              </a:rPr>
              <a:t>Updated Rain Absorption Coefficient</a:t>
            </a:r>
            <a:endParaRPr lang="en-US" dirty="0">
              <a:solidFill>
                <a:srgbClr val="BA2EB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computing rain rates from the TDR and comparing to absorption coefficients computed from </a:t>
            </a:r>
            <a:r>
              <a:rPr lang="en-US" dirty="0" smtClean="0"/>
              <a:t>updated SFMR </a:t>
            </a:r>
            <a:r>
              <a:rPr lang="en-US" dirty="0" smtClean="0"/>
              <a:t>wind-induced emissivity measurements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International Ocean vector winds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85" y="2346818"/>
            <a:ext cx="7687403" cy="39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5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B2"/>
                </a:solidFill>
              </a:rPr>
              <a:t>Frequency Sensitivity to Rain</a:t>
            </a:r>
            <a:endParaRPr lang="en-US" dirty="0">
              <a:solidFill>
                <a:srgbClr val="BA2EB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4/24/18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2018 International ocean vector winds science team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681906" y="1208925"/>
            <a:ext cx="7200694" cy="5101560"/>
            <a:chOff x="2681906" y="1208925"/>
            <a:chExt cx="7200694" cy="5101560"/>
          </a:xfrm>
        </p:grpSpPr>
        <p:grpSp>
          <p:nvGrpSpPr>
            <p:cNvPr id="12" name="Group 11"/>
            <p:cNvGrpSpPr/>
            <p:nvPr/>
          </p:nvGrpSpPr>
          <p:grpSpPr>
            <a:xfrm>
              <a:off x="2681906" y="1208925"/>
              <a:ext cx="7200694" cy="5101560"/>
              <a:chOff x="2681906" y="1208925"/>
              <a:chExt cx="7200694" cy="510156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81906" y="1208925"/>
                <a:ext cx="7200694" cy="5101560"/>
                <a:chOff x="2681906" y="1208925"/>
                <a:chExt cx="7200694" cy="510156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681906" y="1208925"/>
                  <a:ext cx="7200694" cy="5101560"/>
                  <a:chOff x="2681906" y="1208925"/>
                  <a:chExt cx="7200694" cy="5101560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81906" y="1208925"/>
                    <a:ext cx="6831361" cy="5101560"/>
                  </a:xfrm>
                  <a:prstGeom prst="rect">
                    <a:avLst/>
                  </a:prstGeom>
                </p:spPr>
              </p:pic>
              <p:sp>
                <p:nvSpPr>
                  <p:cNvPr id="2" name="TextBox 1"/>
                  <p:cNvSpPr txBox="1"/>
                  <p:nvPr/>
                </p:nvSpPr>
                <p:spPr>
                  <a:xfrm rot="16200000">
                    <a:off x="8596414" y="2286001"/>
                    <a:ext cx="22030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TDR Reflectivity (</a:t>
                    </a:r>
                    <a:r>
                      <a:rPr lang="en-US" dirty="0" err="1" smtClean="0"/>
                      <a:t>dBZ</a:t>
                    </a:r>
                    <a:r>
                      <a:rPr lang="en-US" dirty="0" smtClean="0"/>
                      <a:t>)</a:t>
                    </a:r>
                    <a:endParaRPr lang="en-US" dirty="0"/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3236136" y="3858322"/>
                  <a:ext cx="257730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SFMR Absorption Coefficient</a:t>
                  </a:r>
                  <a:endParaRPr lang="en-US" sz="16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065099" y="3813718"/>
                <a:ext cx="1357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TDR Rain Rate</a:t>
                </a:r>
                <a:endParaRPr lang="en-US" sz="1600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246000" y="1355543"/>
              <a:ext cx="8803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SFMR T</a:t>
              </a:r>
              <a:r>
                <a:rPr lang="en-US" sz="1600" baseline="-25000" dirty="0" smtClean="0"/>
                <a:t>B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63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A2EB2"/>
                </a:solidFill>
              </a:rPr>
              <a:t>Wind Speed Improvements</a:t>
            </a:r>
            <a:endParaRPr lang="en-US" dirty="0">
              <a:solidFill>
                <a:srgbClr val="BA2EB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International Ocean vector winds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84371" y="1363516"/>
            <a:ext cx="9084217" cy="4792377"/>
            <a:chOff x="1584371" y="1363516"/>
            <a:chExt cx="9084217" cy="47923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371" y="1363516"/>
              <a:ext cx="9084217" cy="479237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49017" y="1363516"/>
              <a:ext cx="12952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Operational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8210" y="1363516"/>
              <a:ext cx="12683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Previous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92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BA2EB2"/>
                </a:solidFill>
              </a:rPr>
              <a:t>Improved Bias</a:t>
            </a:r>
            <a:endParaRPr lang="en-US" dirty="0">
              <a:solidFill>
                <a:srgbClr val="BA2EB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International Ocean vector winds science team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2338-2A8C-334E-9F4E-AC7CDEC10B6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703" y="1267025"/>
            <a:ext cx="4897554" cy="49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16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662</TotalTime>
  <Words>592</Words>
  <Application>Microsoft Macintosh PowerPoint</Application>
  <PresentationFormat>Widescreen</PresentationFormat>
  <Paragraphs>92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Cambria Math</vt:lpstr>
      <vt:lpstr>Wingdings</vt:lpstr>
      <vt:lpstr>Retrospect</vt:lpstr>
      <vt:lpstr>Rain Impact on SFMR Measurements</vt:lpstr>
      <vt:lpstr>Stepped-Frequency Microwave Radiometer (SFMR)</vt:lpstr>
      <vt:lpstr>Rain Bias in Previous Algorithm (Uhlhorn et al. 2007)</vt:lpstr>
      <vt:lpstr>Rain Column Height</vt:lpstr>
      <vt:lpstr>Radar Reflectivity and Rain Rate Comparison</vt:lpstr>
      <vt:lpstr>Updated Rain Absorption Coefficient</vt:lpstr>
      <vt:lpstr>Frequency Sensitivity to Rain</vt:lpstr>
      <vt:lpstr>Wind Speed Improvements</vt:lpstr>
      <vt:lpstr>Improved Bias</vt:lpstr>
      <vt:lpstr>Further Room For Improvement</vt:lpstr>
      <vt:lpstr>Summary</vt:lpstr>
      <vt:lpstr>New Z-R Relationship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Holbach</dc:creator>
  <cp:lastModifiedBy>Heather Holbach</cp:lastModifiedBy>
  <cp:revision>125</cp:revision>
  <dcterms:created xsi:type="dcterms:W3CDTF">2018-04-13T21:00:20Z</dcterms:created>
  <dcterms:modified xsi:type="dcterms:W3CDTF">2018-04-24T08:58:04Z</dcterms:modified>
</cp:coreProperties>
</file>